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Masters/slideMaster8.xml" ContentType="application/vnd.openxmlformats-officedocument.presentationml.slideMaster+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comments/comment1.xml" ContentType="application/vnd.openxmlformats-officedocument.presentationml.comments+xml"/>
  <Override PartName="/ppt/notesSlides/notesSlide20.xml" ContentType="application/vnd.openxmlformats-officedocument.presentationml.notesSlide+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slides/slide49.xml" ContentType="application/vnd.openxmlformats-officedocument.presentationml.slide+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5" r:id="rId2"/>
    <p:sldMasterId id="2147483668" r:id="rId3"/>
    <p:sldMasterId id="2147483674" r:id="rId4"/>
    <p:sldMasterId id="2147483677" r:id="rId5"/>
    <p:sldMasterId id="2147483679" r:id="rId6"/>
    <p:sldMasterId id="2147483681" r:id="rId7"/>
    <p:sldMasterId id="2147483683" r:id="rId8"/>
  </p:sldMasterIdLst>
  <p:notesMasterIdLst>
    <p:notesMasterId r:id="rId59"/>
  </p:notesMasterIdLst>
  <p:sldIdLst>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76" autoAdjust="0"/>
    <p:restoredTop sz="94624" autoAdjust="0"/>
  </p:normalViewPr>
  <p:slideViewPr>
    <p:cSldViewPr>
      <p:cViewPr varScale="1">
        <p:scale>
          <a:sx n="69" d="100"/>
          <a:sy n="69" d="100"/>
        </p:scale>
        <p:origin x="-72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61"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6-06-10T11:24:25" idx="1">
    <p:pos x="0" y="0"/>
    <p:text>Η παράσταση Les Éphémères του Théâtre du Soleil, σε σκηνοθεσία της Ariane Mnouchkine, αποτελεί ένα από τα σημαντικότερα παραδείγματα σύγχρονου συλλογικού θεάτρου . Αυτό που κάνει την παράσταση τόσο ιδιαίτερη είναι ότι απομακρύνεται από την κλασική έννοια της πλοκής και του κεντρικού ήρωα και επικεντρώνεται στο εφήμερο της ανθρώπινης ύπαρξης, μέσα από μικρές καθημερινές στιγμές.</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175DC8-60B7-4B88-9854-B25F23C78345}" type="datetimeFigureOut">
              <a:rPr lang="el-GR" smtClean="0"/>
              <a:t>10/6/2026</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8B5048-5DC3-473B-8453-CBA2A3B42CB5}" type="slidenum">
              <a:rPr lang="el-GR" smtClean="0"/>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 name="Google Shape;7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 name="Google Shape;8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 name="Google Shape;8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 name="Google Shape;9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Google Shape;9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 name="Google Shape;11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F2ED08F-8790-488A-AAC4-12EF4853FF90}" type="slidenum">
              <a:rPr lang="en-US"/>
              <a:pPr/>
              <a:t>39</a:t>
            </a:fld>
            <a:endParaRPr lang="en-US"/>
          </a:p>
        </p:txBody>
      </p:sp>
      <p:sp>
        <p:nvSpPr>
          <p:cNvPr id="15361" name="Rectangle 1"/>
          <p:cNvSpPr txBox="1">
            <a:spLocks noChangeArrowheads="1"/>
          </p:cNvSpPr>
          <p:nvPr>
            <p:ph type="sldImg"/>
          </p:nvPr>
        </p:nvSpPr>
        <p:spPr bwMode="auto">
          <a:xfrm>
            <a:off x="1141413" y="693738"/>
            <a:ext cx="4573587" cy="3429000"/>
          </a:xfrm>
          <a:prstGeom prst="rect">
            <a:avLst/>
          </a:prstGeom>
          <a:solidFill>
            <a:srgbClr val="FFFFFF"/>
          </a:solidFill>
          <a:ln>
            <a:solidFill>
              <a:srgbClr val="000000"/>
            </a:solidFill>
            <a:miter lim="800000"/>
            <a:headEnd/>
            <a:tailEnd/>
          </a:ln>
        </p:spPr>
      </p:sp>
      <p:sp>
        <p:nvSpPr>
          <p:cNvPr id="15362" name="Rectangle 2"/>
          <p:cNvSpPr txBox="1">
            <a:spLocks noChangeArrowheads="1"/>
          </p:cNvSpPr>
          <p:nvPr>
            <p:ph type="body" idx="1"/>
          </p:nvPr>
        </p:nvSpPr>
        <p:spPr bwMode="auto">
          <a:xfrm>
            <a:off x="686360" y="4342535"/>
            <a:ext cx="5486681" cy="4114511"/>
          </a:xfrm>
          <a:prstGeom prst="rect">
            <a:avLst/>
          </a:prstGeom>
          <a:noFill/>
          <a:ln cap="flat">
            <a:round/>
            <a:headEnd/>
            <a:tailEnd/>
          </a:ln>
        </p:spPr>
        <p:txBody>
          <a:bodyPr wrap="none" anchor="ctr"/>
          <a:lstStyle/>
          <a:p>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100ADEA-7B4F-40C6-9D91-AB8AE3F9410F}" type="slidenum">
              <a:rPr lang="en-US"/>
              <a:pPr/>
              <a:t>40</a:t>
            </a:fld>
            <a:endParaRPr lang="en-US"/>
          </a:p>
        </p:txBody>
      </p:sp>
      <p:sp>
        <p:nvSpPr>
          <p:cNvPr id="16385" name="Rectangle 1"/>
          <p:cNvSpPr txBox="1">
            <a:spLocks noChangeArrowheads="1"/>
          </p:cNvSpPr>
          <p:nvPr>
            <p:ph type="sldImg"/>
          </p:nvPr>
        </p:nvSpPr>
        <p:spPr bwMode="auto">
          <a:xfrm>
            <a:off x="1141413" y="693738"/>
            <a:ext cx="4573587" cy="3429000"/>
          </a:xfrm>
          <a:prstGeom prst="rect">
            <a:avLst/>
          </a:prstGeom>
          <a:solidFill>
            <a:srgbClr val="FFFFFF"/>
          </a:solidFill>
          <a:ln>
            <a:solidFill>
              <a:srgbClr val="000000"/>
            </a:solidFill>
            <a:miter lim="800000"/>
            <a:headEnd/>
            <a:tailEnd/>
          </a:ln>
        </p:spPr>
      </p:sp>
      <p:sp>
        <p:nvSpPr>
          <p:cNvPr id="16386" name="Rectangle 2"/>
          <p:cNvSpPr txBox="1">
            <a:spLocks noChangeArrowheads="1"/>
          </p:cNvSpPr>
          <p:nvPr>
            <p:ph type="body" idx="1"/>
          </p:nvPr>
        </p:nvSpPr>
        <p:spPr bwMode="auto">
          <a:xfrm>
            <a:off x="686360" y="4342535"/>
            <a:ext cx="5486681" cy="4114511"/>
          </a:xfrm>
          <a:prstGeom prst="rect">
            <a:avLst/>
          </a:prstGeom>
          <a:noFill/>
          <a:ln cap="flat">
            <a:round/>
            <a:headEnd/>
            <a:tailEnd/>
          </a:ln>
        </p:spPr>
        <p:txBody>
          <a:bodyPr wrap="none" anchor="ctr"/>
          <a:lstStyle/>
          <a:p>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A3261F0-B9B4-4BEC-867E-8F99B70B6EAD}" type="slidenum">
              <a:rPr lang="en-US"/>
              <a:pPr/>
              <a:t>41</a:t>
            </a:fld>
            <a:endParaRPr lang="en-US"/>
          </a:p>
        </p:txBody>
      </p:sp>
      <p:sp>
        <p:nvSpPr>
          <p:cNvPr id="17409" name="Rectangle 1"/>
          <p:cNvSpPr txBox="1">
            <a:spLocks noChangeArrowheads="1"/>
          </p:cNvSpPr>
          <p:nvPr>
            <p:ph type="sldImg"/>
          </p:nvPr>
        </p:nvSpPr>
        <p:spPr bwMode="auto">
          <a:xfrm>
            <a:off x="1141413" y="693738"/>
            <a:ext cx="4573587" cy="3429000"/>
          </a:xfrm>
          <a:prstGeom prst="rect">
            <a:avLst/>
          </a:prstGeom>
          <a:solidFill>
            <a:srgbClr val="FFFFFF"/>
          </a:solidFill>
          <a:ln>
            <a:solidFill>
              <a:srgbClr val="000000"/>
            </a:solidFill>
            <a:miter lim="800000"/>
            <a:headEnd/>
            <a:tailEnd/>
          </a:ln>
        </p:spPr>
      </p:sp>
      <p:sp>
        <p:nvSpPr>
          <p:cNvPr id="17410" name="Rectangle 2"/>
          <p:cNvSpPr txBox="1">
            <a:spLocks noChangeArrowheads="1"/>
          </p:cNvSpPr>
          <p:nvPr>
            <p:ph type="body" idx="1"/>
          </p:nvPr>
        </p:nvSpPr>
        <p:spPr bwMode="auto">
          <a:xfrm>
            <a:off x="686360" y="4342535"/>
            <a:ext cx="5486681" cy="4114511"/>
          </a:xfrm>
          <a:prstGeom prst="rect">
            <a:avLst/>
          </a:prstGeom>
          <a:noFill/>
          <a:ln cap="flat">
            <a:round/>
            <a:headEnd/>
            <a:tailEnd/>
          </a:ln>
        </p:spPr>
        <p:txBody>
          <a:bodyPr wrap="none" anchor="ctr"/>
          <a:lstStyle/>
          <a:p>
            <a:endParaRPr 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B0953F5-6038-4C16-B02B-3EE0B91D8943}" type="slidenum">
              <a:rPr lang="en-US"/>
              <a:pPr/>
              <a:t>42</a:t>
            </a:fld>
            <a:endParaRPr lang="en-US"/>
          </a:p>
        </p:txBody>
      </p:sp>
      <p:sp>
        <p:nvSpPr>
          <p:cNvPr id="18433" name="Rectangle 1"/>
          <p:cNvSpPr txBox="1">
            <a:spLocks noChangeArrowheads="1"/>
          </p:cNvSpPr>
          <p:nvPr>
            <p:ph type="sldImg"/>
          </p:nvPr>
        </p:nvSpPr>
        <p:spPr bwMode="auto">
          <a:xfrm>
            <a:off x="1141413" y="693738"/>
            <a:ext cx="4573587" cy="3429000"/>
          </a:xfrm>
          <a:prstGeom prst="rect">
            <a:avLst/>
          </a:prstGeom>
          <a:solidFill>
            <a:srgbClr val="FFFFFF"/>
          </a:solidFill>
          <a:ln>
            <a:solidFill>
              <a:srgbClr val="000000"/>
            </a:solidFill>
            <a:miter lim="800000"/>
            <a:headEnd/>
            <a:tailEnd/>
          </a:ln>
        </p:spPr>
      </p:sp>
      <p:sp>
        <p:nvSpPr>
          <p:cNvPr id="18434" name="Rectangle 2"/>
          <p:cNvSpPr txBox="1">
            <a:spLocks noChangeArrowheads="1"/>
          </p:cNvSpPr>
          <p:nvPr>
            <p:ph type="body" idx="1"/>
          </p:nvPr>
        </p:nvSpPr>
        <p:spPr bwMode="auto">
          <a:xfrm>
            <a:off x="686360" y="4342535"/>
            <a:ext cx="5486681" cy="4114511"/>
          </a:xfrm>
          <a:prstGeom prst="rect">
            <a:avLst/>
          </a:prstGeom>
          <a:noFill/>
          <a:ln cap="flat">
            <a:round/>
            <a:headEnd/>
            <a:tailEnd/>
          </a:ln>
        </p:spPr>
        <p:txBody>
          <a:bodyPr wrap="none" anchor="ctr"/>
          <a:lstStyle/>
          <a:p>
            <a:endParaRPr 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51417CA-CBBD-4DE9-87CB-E420B1DD12BD}" type="slidenum">
              <a:rPr lang="en-US"/>
              <a:pPr/>
              <a:t>43</a:t>
            </a:fld>
            <a:endParaRPr lang="en-US"/>
          </a:p>
        </p:txBody>
      </p:sp>
      <p:sp>
        <p:nvSpPr>
          <p:cNvPr id="19457" name="Rectangle 1"/>
          <p:cNvSpPr txBox="1">
            <a:spLocks noChangeArrowheads="1"/>
          </p:cNvSpPr>
          <p:nvPr>
            <p:ph type="sldImg"/>
          </p:nvPr>
        </p:nvSpPr>
        <p:spPr bwMode="auto">
          <a:xfrm>
            <a:off x="1141413" y="693738"/>
            <a:ext cx="4573587" cy="3429000"/>
          </a:xfrm>
          <a:prstGeom prst="rect">
            <a:avLst/>
          </a:prstGeom>
          <a:solidFill>
            <a:srgbClr val="FFFFFF"/>
          </a:solidFill>
          <a:ln>
            <a:solidFill>
              <a:srgbClr val="000000"/>
            </a:solidFill>
            <a:miter lim="800000"/>
            <a:headEnd/>
            <a:tailEnd/>
          </a:ln>
        </p:spPr>
      </p:sp>
      <p:sp>
        <p:nvSpPr>
          <p:cNvPr id="19458" name="Rectangle 2"/>
          <p:cNvSpPr txBox="1">
            <a:spLocks noChangeArrowheads="1"/>
          </p:cNvSpPr>
          <p:nvPr>
            <p:ph type="body" idx="1"/>
          </p:nvPr>
        </p:nvSpPr>
        <p:spPr bwMode="auto">
          <a:xfrm>
            <a:off x="686360" y="4342535"/>
            <a:ext cx="5486681" cy="4114511"/>
          </a:xfrm>
          <a:prstGeom prst="rect">
            <a:avLst/>
          </a:prstGeom>
          <a:noFill/>
          <a:ln cap="flat">
            <a:round/>
            <a:headEnd/>
            <a:tailEnd/>
          </a:ln>
        </p:spPr>
        <p:txBody>
          <a:bodyPr wrap="none" anchor="ctr"/>
          <a:lstStyle/>
          <a:p>
            <a:endParaRPr 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F4009D7-B425-4CA5-A20D-65D0028FEF7F}" type="slidenum">
              <a:rPr lang="en-US"/>
              <a:pPr/>
              <a:t>44</a:t>
            </a:fld>
            <a:endParaRPr lang="en-US"/>
          </a:p>
        </p:txBody>
      </p:sp>
      <p:sp>
        <p:nvSpPr>
          <p:cNvPr id="20481" name="Rectangle 1"/>
          <p:cNvSpPr txBox="1">
            <a:spLocks noChangeArrowheads="1"/>
          </p:cNvSpPr>
          <p:nvPr>
            <p:ph type="sldImg"/>
          </p:nvPr>
        </p:nvSpPr>
        <p:spPr bwMode="auto">
          <a:xfrm>
            <a:off x="1141413" y="693738"/>
            <a:ext cx="4573587" cy="3429000"/>
          </a:xfrm>
          <a:prstGeom prst="rect">
            <a:avLst/>
          </a:prstGeom>
          <a:solidFill>
            <a:srgbClr val="FFFFFF"/>
          </a:solidFill>
          <a:ln>
            <a:solidFill>
              <a:srgbClr val="000000"/>
            </a:solidFill>
            <a:miter lim="800000"/>
            <a:headEnd/>
            <a:tailEnd/>
          </a:ln>
        </p:spPr>
      </p:sp>
      <p:sp>
        <p:nvSpPr>
          <p:cNvPr id="20482" name="Rectangle 2"/>
          <p:cNvSpPr txBox="1">
            <a:spLocks noChangeArrowheads="1"/>
          </p:cNvSpPr>
          <p:nvPr>
            <p:ph type="body" idx="1"/>
          </p:nvPr>
        </p:nvSpPr>
        <p:spPr bwMode="auto">
          <a:xfrm>
            <a:off x="686360" y="4342535"/>
            <a:ext cx="5486681" cy="4114511"/>
          </a:xfrm>
          <a:prstGeom prst="rect">
            <a:avLst/>
          </a:prstGeom>
          <a:noFill/>
          <a:ln cap="flat">
            <a:round/>
            <a:headEnd/>
            <a:tailEnd/>
          </a:ln>
        </p:spPr>
        <p:txBody>
          <a:bodyPr wrap="none" anchor="ctr"/>
          <a:lstStyle/>
          <a:p>
            <a:endParaRPr 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5AE3D9C-FBA3-4446-8379-1DEDF4A134FE}" type="slidenum">
              <a:rPr lang="en-US"/>
              <a:pPr/>
              <a:t>45</a:t>
            </a:fld>
            <a:endParaRPr lang="en-US"/>
          </a:p>
        </p:txBody>
      </p:sp>
      <p:sp>
        <p:nvSpPr>
          <p:cNvPr id="21505" name="Rectangle 1"/>
          <p:cNvSpPr txBox="1">
            <a:spLocks noChangeArrowheads="1"/>
          </p:cNvSpPr>
          <p:nvPr>
            <p:ph type="sldImg"/>
          </p:nvPr>
        </p:nvSpPr>
        <p:spPr bwMode="auto">
          <a:xfrm>
            <a:off x="1141413" y="693738"/>
            <a:ext cx="4573587" cy="3429000"/>
          </a:xfrm>
          <a:prstGeom prst="rect">
            <a:avLst/>
          </a:prstGeom>
          <a:solidFill>
            <a:srgbClr val="FFFFFF"/>
          </a:solidFill>
          <a:ln>
            <a:solidFill>
              <a:srgbClr val="000000"/>
            </a:solidFill>
            <a:miter lim="800000"/>
            <a:headEnd/>
            <a:tailEnd/>
          </a:ln>
        </p:spPr>
      </p:sp>
      <p:sp>
        <p:nvSpPr>
          <p:cNvPr id="21506" name="Rectangle 2"/>
          <p:cNvSpPr txBox="1">
            <a:spLocks noChangeArrowheads="1"/>
          </p:cNvSpPr>
          <p:nvPr>
            <p:ph type="body" idx="1"/>
          </p:nvPr>
        </p:nvSpPr>
        <p:spPr bwMode="auto">
          <a:xfrm>
            <a:off x="686360" y="4342535"/>
            <a:ext cx="5486681" cy="4114511"/>
          </a:xfrm>
          <a:prstGeom prst="rect">
            <a:avLst/>
          </a:prstGeom>
          <a:noFill/>
          <a:ln cap="flat">
            <a:round/>
            <a:headEnd/>
            <a:tailEnd/>
          </a:ln>
        </p:spPr>
        <p:txBody>
          <a:bodyPr wrap="none" anchor="ctr"/>
          <a:lstStyle/>
          <a:p>
            <a:endParaRPr 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AE90997-9AAB-4CAA-8902-F6D48F48A50D}" type="slidenum">
              <a:rPr lang="en-US"/>
              <a:pPr/>
              <a:t>46</a:t>
            </a:fld>
            <a:endParaRPr lang="en-US"/>
          </a:p>
        </p:txBody>
      </p:sp>
      <p:sp>
        <p:nvSpPr>
          <p:cNvPr id="22529" name="Rectangle 1"/>
          <p:cNvSpPr txBox="1">
            <a:spLocks noChangeArrowheads="1"/>
          </p:cNvSpPr>
          <p:nvPr>
            <p:ph type="sldImg"/>
          </p:nvPr>
        </p:nvSpPr>
        <p:spPr bwMode="auto">
          <a:xfrm>
            <a:off x="1141413" y="693738"/>
            <a:ext cx="4573587" cy="3429000"/>
          </a:xfrm>
          <a:prstGeom prst="rect">
            <a:avLst/>
          </a:prstGeom>
          <a:solidFill>
            <a:srgbClr val="FFFFFF"/>
          </a:solidFill>
          <a:ln>
            <a:solidFill>
              <a:srgbClr val="000000"/>
            </a:solidFill>
            <a:miter lim="800000"/>
            <a:headEnd/>
            <a:tailEnd/>
          </a:ln>
        </p:spPr>
      </p:sp>
      <p:sp>
        <p:nvSpPr>
          <p:cNvPr id="22530" name="Rectangle 2"/>
          <p:cNvSpPr txBox="1">
            <a:spLocks noChangeArrowheads="1"/>
          </p:cNvSpPr>
          <p:nvPr>
            <p:ph type="body" idx="1"/>
          </p:nvPr>
        </p:nvSpPr>
        <p:spPr bwMode="auto">
          <a:xfrm>
            <a:off x="686360" y="4342535"/>
            <a:ext cx="5486681" cy="4114511"/>
          </a:xfrm>
          <a:prstGeom prst="rect">
            <a:avLst/>
          </a:prstGeom>
          <a:noFill/>
          <a:ln cap="flat">
            <a:round/>
            <a:headEnd/>
            <a:tailEnd/>
          </a:ln>
        </p:spPr>
        <p:txBody>
          <a:bodyPr wrap="none" anchor="ctr"/>
          <a:lstStyle/>
          <a:p>
            <a:endParaRPr 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FCE8C7A-9D9E-4E46-A71A-C655D13BD609}" type="slidenum">
              <a:rPr lang="en-US"/>
              <a:pPr/>
              <a:t>47</a:t>
            </a:fld>
            <a:endParaRPr lang="en-US"/>
          </a:p>
        </p:txBody>
      </p:sp>
      <p:sp>
        <p:nvSpPr>
          <p:cNvPr id="23553" name="Rectangle 1"/>
          <p:cNvSpPr txBox="1">
            <a:spLocks noChangeArrowheads="1"/>
          </p:cNvSpPr>
          <p:nvPr>
            <p:ph type="sldImg"/>
          </p:nvPr>
        </p:nvSpPr>
        <p:spPr bwMode="auto">
          <a:xfrm>
            <a:off x="1141413" y="693738"/>
            <a:ext cx="4573587" cy="3429000"/>
          </a:xfrm>
          <a:prstGeom prst="rect">
            <a:avLst/>
          </a:prstGeom>
          <a:solidFill>
            <a:srgbClr val="FFFFFF"/>
          </a:solidFill>
          <a:ln>
            <a:solidFill>
              <a:srgbClr val="000000"/>
            </a:solidFill>
            <a:miter lim="800000"/>
            <a:headEnd/>
            <a:tailEnd/>
          </a:ln>
        </p:spPr>
      </p:sp>
      <p:sp>
        <p:nvSpPr>
          <p:cNvPr id="23554" name="Rectangle 2"/>
          <p:cNvSpPr txBox="1">
            <a:spLocks noChangeArrowheads="1"/>
          </p:cNvSpPr>
          <p:nvPr>
            <p:ph type="body" idx="1"/>
          </p:nvPr>
        </p:nvSpPr>
        <p:spPr bwMode="auto">
          <a:xfrm>
            <a:off x="686360" y="4342535"/>
            <a:ext cx="5486681" cy="4114511"/>
          </a:xfrm>
          <a:prstGeom prst="rect">
            <a:avLst/>
          </a:prstGeom>
          <a:noFill/>
          <a:ln cap="flat">
            <a:round/>
            <a:headEnd/>
            <a:tailEnd/>
          </a:ln>
        </p:spPr>
        <p:txBody>
          <a:bodyPr wrap="none" anchor="ctr"/>
          <a:lstStyle/>
          <a:p>
            <a:endParaRPr 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DAD41DF-56AD-40A7-9B38-8A6A4175EE35}" type="slidenum">
              <a:rPr lang="en-US"/>
              <a:pPr/>
              <a:t>48</a:t>
            </a:fld>
            <a:endParaRPr lang="en-US"/>
          </a:p>
        </p:txBody>
      </p:sp>
      <p:sp>
        <p:nvSpPr>
          <p:cNvPr id="24577" name="Rectangle 1"/>
          <p:cNvSpPr txBox="1">
            <a:spLocks noChangeArrowheads="1"/>
          </p:cNvSpPr>
          <p:nvPr>
            <p:ph type="sldImg"/>
          </p:nvPr>
        </p:nvSpPr>
        <p:spPr bwMode="auto">
          <a:xfrm>
            <a:off x="1141413" y="693738"/>
            <a:ext cx="4573587" cy="3429000"/>
          </a:xfrm>
          <a:prstGeom prst="rect">
            <a:avLst/>
          </a:prstGeom>
          <a:solidFill>
            <a:srgbClr val="FFFFFF"/>
          </a:solidFill>
          <a:ln>
            <a:solidFill>
              <a:srgbClr val="000000"/>
            </a:solidFill>
            <a:miter lim="800000"/>
            <a:headEnd/>
            <a:tailEnd/>
          </a:ln>
        </p:spPr>
      </p:sp>
      <p:sp>
        <p:nvSpPr>
          <p:cNvPr id="24578" name="Rectangle 2"/>
          <p:cNvSpPr txBox="1">
            <a:spLocks noChangeArrowheads="1"/>
          </p:cNvSpPr>
          <p:nvPr>
            <p:ph type="body" idx="1"/>
          </p:nvPr>
        </p:nvSpPr>
        <p:spPr bwMode="auto">
          <a:xfrm>
            <a:off x="686360" y="4342535"/>
            <a:ext cx="5486681" cy="4114511"/>
          </a:xfrm>
          <a:prstGeom prst="rect">
            <a:avLst/>
          </a:prstGeom>
          <a:noFill/>
          <a:ln cap="flat">
            <a:round/>
            <a:headEnd/>
            <a:tailEnd/>
          </a:ln>
        </p:spPr>
        <p:txBody>
          <a:bodyPr wrap="none" anchor="ctr"/>
          <a:lstStyle/>
          <a:p>
            <a:endParaRPr 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E6FACBC-8BCB-40CC-9BED-926134EF35C3}" type="slidenum">
              <a:rPr lang="en-US"/>
              <a:pPr/>
              <a:t>49</a:t>
            </a:fld>
            <a:endParaRPr lang="en-US"/>
          </a:p>
        </p:txBody>
      </p:sp>
      <p:sp>
        <p:nvSpPr>
          <p:cNvPr id="25601" name="Rectangle 1"/>
          <p:cNvSpPr txBox="1">
            <a:spLocks noChangeArrowheads="1"/>
          </p:cNvSpPr>
          <p:nvPr>
            <p:ph type="sldImg"/>
          </p:nvPr>
        </p:nvSpPr>
        <p:spPr bwMode="auto">
          <a:xfrm>
            <a:off x="1141413" y="693738"/>
            <a:ext cx="4573587" cy="3429000"/>
          </a:xfrm>
          <a:prstGeom prst="rect">
            <a:avLst/>
          </a:prstGeom>
          <a:solidFill>
            <a:srgbClr val="FFFFFF"/>
          </a:solidFill>
          <a:ln>
            <a:solidFill>
              <a:srgbClr val="000000"/>
            </a:solidFill>
            <a:miter lim="800000"/>
            <a:headEnd/>
            <a:tailEnd/>
          </a:ln>
        </p:spPr>
      </p:sp>
      <p:sp>
        <p:nvSpPr>
          <p:cNvPr id="25602" name="Rectangle 2"/>
          <p:cNvSpPr txBox="1">
            <a:spLocks noChangeArrowheads="1"/>
          </p:cNvSpPr>
          <p:nvPr>
            <p:ph type="body" idx="1"/>
          </p:nvPr>
        </p:nvSpPr>
        <p:spPr bwMode="auto">
          <a:xfrm>
            <a:off x="686360" y="4342535"/>
            <a:ext cx="5486681" cy="4114511"/>
          </a:xfrm>
          <a:prstGeom prst="rect">
            <a:avLst/>
          </a:prstGeom>
          <a:noFill/>
          <a:ln cap="flat">
            <a:round/>
            <a:headEnd/>
            <a:tailEnd/>
          </a:ln>
        </p:spPr>
        <p:txBody>
          <a:bodyPr wrap="none" anchor="ctr"/>
          <a:lstStyle/>
          <a:p>
            <a:endParaRPr 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4FA9CA1-9B62-4257-B292-47DF74C58A4B}" type="slidenum">
              <a:rPr lang="en-US"/>
              <a:pPr/>
              <a:t>50</a:t>
            </a:fld>
            <a:endParaRPr lang="en-US"/>
          </a:p>
        </p:txBody>
      </p:sp>
      <p:sp>
        <p:nvSpPr>
          <p:cNvPr id="26625" name="Rectangle 1"/>
          <p:cNvSpPr txBox="1">
            <a:spLocks noChangeArrowheads="1"/>
          </p:cNvSpPr>
          <p:nvPr>
            <p:ph type="sldImg"/>
          </p:nvPr>
        </p:nvSpPr>
        <p:spPr bwMode="auto">
          <a:xfrm>
            <a:off x="470647" y="694171"/>
            <a:ext cx="5915306" cy="3429000"/>
          </a:xfrm>
          <a:prstGeom prst="rect">
            <a:avLst/>
          </a:prstGeom>
          <a:solidFill>
            <a:srgbClr val="FFFFFF"/>
          </a:solidFill>
          <a:ln>
            <a:solidFill>
              <a:srgbClr val="000000"/>
            </a:solidFill>
            <a:miter lim="800000"/>
            <a:headEnd/>
            <a:tailEnd/>
          </a:ln>
        </p:spPr>
      </p:sp>
      <p:sp>
        <p:nvSpPr>
          <p:cNvPr id="26626" name="Rectangle 2"/>
          <p:cNvSpPr txBox="1">
            <a:spLocks noChangeArrowheads="1"/>
          </p:cNvSpPr>
          <p:nvPr>
            <p:ph type="body" idx="1"/>
          </p:nvPr>
        </p:nvSpPr>
        <p:spPr bwMode="auto">
          <a:xfrm>
            <a:off x="686360" y="4342535"/>
            <a:ext cx="5486681" cy="4114511"/>
          </a:xfrm>
          <a:prstGeom prst="rect">
            <a:avLst/>
          </a:prstGeom>
          <a:noFill/>
          <a:ln cap="flat">
            <a:round/>
            <a:headEnd/>
            <a:tailEnd/>
          </a:ln>
        </p:spPr>
        <p:txBody>
          <a:bodyPr wrap="none" anchor="ctr"/>
          <a:lstStyle/>
          <a:p>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4"/>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12"/>
            <a:ext cx="6400800" cy="1752601"/>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6/10/2026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650" b="0" i="0">
                <a:solidFill>
                  <a:schemeClr val="tx1"/>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6/10/2026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14"/>
          <p:cNvSpPr txBox="1">
            <a:spLocks noGrp="1"/>
          </p:cNvSpPr>
          <p:nvPr>
            <p:ph type="ctrTitle"/>
          </p:nvPr>
        </p:nvSpPr>
        <p:spPr>
          <a:xfrm>
            <a:off x="311708" y="992767"/>
            <a:ext cx="8520600"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14"/>
          <p:cNvSpPr txBox="1">
            <a:spLocks noGrp="1"/>
          </p:cNvSpPr>
          <p:nvPr>
            <p:ph type="subTitle" idx="1"/>
          </p:nvPr>
        </p:nvSpPr>
        <p:spPr>
          <a:xfrm>
            <a:off x="311700" y="3778837"/>
            <a:ext cx="8520600"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14"/>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l"/>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15"/>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15"/>
          <p:cNvSpPr txBox="1">
            <a:spLocks noGrp="1"/>
          </p:cNvSpPr>
          <p:nvPr>
            <p:ph type="body" idx="1"/>
          </p:nvPr>
        </p:nvSpPr>
        <p:spPr>
          <a:xfrm>
            <a:off x="311700" y="1536633"/>
            <a:ext cx="8520600" cy="4555201"/>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15"/>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l"/>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cSld name="Διαφάνεια τίτλου">
    <p:bg>
      <p:bgRef idx="1003">
        <a:schemeClr val="bg1"/>
      </p:bgRef>
    </p:bg>
    <p:spTree>
      <p:nvGrpSpPr>
        <p:cNvPr id="1" name=""/>
        <p:cNvGrpSpPr/>
        <p:nvPr/>
      </p:nvGrpSpPr>
      <p:grpSpPr>
        <a:xfrm>
          <a:off x="0" y="0"/>
          <a:ext cx="0" cy="0"/>
          <a:chOff x="0" y="0"/>
          <a:chExt cx="0" cy="0"/>
        </a:xfrm>
      </p:grpSpPr>
      <p:sp>
        <p:nvSpPr>
          <p:cNvPr id="12" name="11 - Ορθογώνιο"/>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12 - Στρογγυλεμένο ορθογώνιο"/>
          <p:cNvSpPr/>
          <p:nvPr/>
        </p:nvSpPr>
        <p:spPr>
          <a:xfrm>
            <a:off x="65314" y="69768"/>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8 - Υπότιτλος"/>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p:txBody>
          <a:bodyPr/>
          <a:lstStyle/>
          <a:p>
            <a:fld id="{52A61AA2-CA54-4FF4-A74A-0286031C6637}" type="datetimeFigureOut">
              <a:rPr lang="el-GR" smtClean="0"/>
              <a:pPr/>
              <a:t>10/6/2026</a:t>
            </a:fld>
            <a:endParaRPr lang="el-GR"/>
          </a:p>
        </p:txBody>
      </p:sp>
      <p:sp>
        <p:nvSpPr>
          <p:cNvPr id="17" name="16 - Θέση υποσέλιδου"/>
          <p:cNvSpPr>
            <a:spLocks noGrp="1"/>
          </p:cNvSpPr>
          <p:nvPr>
            <p:ph type="ftr" sz="quarter" idx="11"/>
          </p:nvPr>
        </p:nvSpPr>
        <p:spPr/>
        <p:txBody>
          <a:bodyPr/>
          <a:lstStyle/>
          <a:p>
            <a:endParaRPr lang="el-GR"/>
          </a:p>
        </p:txBody>
      </p:sp>
      <p:sp>
        <p:nvSpPr>
          <p:cNvPr id="29" name="28 - Θέση αριθμού διαφάνειας"/>
          <p:cNvSpPr>
            <a:spLocks noGrp="1"/>
          </p:cNvSpPr>
          <p:nvPr>
            <p:ph type="sldNum" sz="quarter" idx="12"/>
          </p:nvPr>
        </p:nvSpPr>
        <p:spPr/>
        <p:txBody>
          <a:bodyPr lIns="0" tIns="0" rIns="0" bIns="0">
            <a:noAutofit/>
          </a:bodyPr>
          <a:lstStyle>
            <a:lvl1pPr>
              <a:defRPr sz="1400">
                <a:solidFill>
                  <a:srgbClr val="FFFFFF"/>
                </a:solidFill>
              </a:defRPr>
            </a:lvl1pPr>
          </a:lstStyle>
          <a:p>
            <a:fld id="{EE6BA0A2-7A3F-42D9-AA2C-F875909E121D}" type="slidenum">
              <a:rPr lang="el-GR" smtClean="0"/>
              <a:pPr/>
              <a:t>‹#›</a:t>
            </a:fld>
            <a:endParaRPr lang="el-GR"/>
          </a:p>
        </p:txBody>
      </p:sp>
      <p:sp>
        <p:nvSpPr>
          <p:cNvPr id="7" name="6 - Ορθογώνιο"/>
          <p:cNvSpPr/>
          <p:nvPr/>
        </p:nvSpPr>
        <p:spPr>
          <a:xfrm>
            <a:off x="62935" y="1449316"/>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 Ορθογώνιο"/>
          <p:cNvSpPr/>
          <p:nvPr/>
        </p:nvSpPr>
        <p:spPr>
          <a:xfrm>
            <a:off x="62935" y="1396719"/>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Ορθογώνιο"/>
          <p:cNvSpPr/>
          <p:nvPr/>
        </p:nvSpPr>
        <p:spPr>
          <a:xfrm>
            <a:off x="62935" y="2976650"/>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 Τίτλος"/>
          <p:cNvSpPr>
            <a:spLocks noGrp="1"/>
          </p:cNvSpPr>
          <p:nvPr>
            <p:ph type="ctrTitle"/>
          </p:nvPr>
        </p:nvSpPr>
        <p:spPr>
          <a:xfrm>
            <a:off x="457200" y="1505943"/>
            <a:ext cx="8229600" cy="1470025"/>
          </a:xfrm>
        </p:spPr>
        <p:txBody>
          <a:bodyPr anchor="ctr"/>
          <a:lstStyle>
            <a:lvl1pPr algn="ctr">
              <a:defRPr lang="en-US" dirty="0">
                <a:solidFill>
                  <a:srgbClr val="FFFFFF"/>
                </a:solidFill>
              </a:defRPr>
            </a:lvl1pPr>
          </a:lstStyle>
          <a:p>
            <a:r>
              <a:rPr kumimoji="0" lang="el-GR" smtClean="0"/>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4" name="3 - Θέση ημερομηνίας"/>
          <p:cNvSpPr>
            <a:spLocks noGrp="1"/>
          </p:cNvSpPr>
          <p:nvPr>
            <p:ph type="dt" sz="half" idx="10"/>
          </p:nvPr>
        </p:nvSpPr>
        <p:spPr/>
        <p:txBody>
          <a:bodyPr/>
          <a:lstStyle/>
          <a:p>
            <a:fld id="{52A61AA2-CA54-4FF4-A74A-0286031C6637}" type="datetimeFigureOut">
              <a:rPr lang="el-GR" smtClean="0"/>
              <a:pPr/>
              <a:t>10/6/2026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EE6BA0A2-7A3F-42D9-AA2C-F875909E121D}" type="slidenum">
              <a:rPr lang="el-GR" smtClean="0"/>
              <a:pPr/>
              <a:t>‹#›</a:t>
            </a:fld>
            <a:endParaRPr lang="el-GR"/>
          </a:p>
        </p:txBody>
      </p:sp>
      <p:sp>
        <p:nvSpPr>
          <p:cNvPr id="8" name="7 - Θέση περιεχομένου"/>
          <p:cNvSpPr>
            <a:spLocks noGrp="1"/>
          </p:cNvSpPr>
          <p:nvPr>
            <p:ph sz="quarter" idx="1"/>
          </p:nvPr>
        </p:nvSpPr>
        <p:spPr>
          <a:xfrm>
            <a:off x="914404" y="1447803"/>
            <a:ext cx="7772400" cy="4572000"/>
          </a:xfrm>
        </p:spPr>
        <p:txBody>
          <a:bodyPr vert="horz"/>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6481" y="272644"/>
            <a:ext cx="8226720" cy="1142361"/>
          </a:xfrm>
        </p:spPr>
        <p:txBody>
          <a:bodyPr/>
          <a:lstStyle/>
          <a:p>
            <a:r>
              <a:rPr lang="el-GR" smtClean="0"/>
              <a:t>Kλικ για επεξεργασία του τίτλου</a:t>
            </a:r>
            <a:endParaRPr lang="el-GR"/>
          </a:p>
        </p:txBody>
      </p:sp>
      <p:sp>
        <p:nvSpPr>
          <p:cNvPr id="3" name="2 - Θέση ημερομηνίας"/>
          <p:cNvSpPr>
            <a:spLocks noGrp="1"/>
          </p:cNvSpPr>
          <p:nvPr>
            <p:ph type="dt" idx="10"/>
          </p:nvPr>
        </p:nvSpPr>
        <p:spPr>
          <a:xfrm>
            <a:off x="456485" y="6247461"/>
            <a:ext cx="2128320" cy="470384"/>
          </a:xfrm>
        </p:spPr>
        <p:txBody>
          <a:bodyPr/>
          <a:lstStyle>
            <a:lvl1pPr>
              <a:defRPr/>
            </a:lvl1pPr>
          </a:lstStyle>
          <a:p>
            <a:endParaRPr lang="en-US"/>
          </a:p>
        </p:txBody>
      </p:sp>
      <p:sp>
        <p:nvSpPr>
          <p:cNvPr id="4" name="3 - Θέση υποσέλιδου"/>
          <p:cNvSpPr>
            <a:spLocks noGrp="1"/>
          </p:cNvSpPr>
          <p:nvPr>
            <p:ph type="ftr" idx="11"/>
          </p:nvPr>
        </p:nvSpPr>
        <p:spPr>
          <a:xfrm>
            <a:off x="3127680" y="6247461"/>
            <a:ext cx="2897280" cy="470384"/>
          </a:xfrm>
        </p:spPr>
        <p:txBody>
          <a:bodyPr/>
          <a:lstStyle>
            <a:lvl1pPr>
              <a:defRPr/>
            </a:lvl1pPr>
          </a:lstStyle>
          <a:p>
            <a:endParaRPr lang="en-US"/>
          </a:p>
        </p:txBody>
      </p:sp>
      <p:sp>
        <p:nvSpPr>
          <p:cNvPr id="5" name="4 - Θέση αριθμού διαφάνειας"/>
          <p:cNvSpPr>
            <a:spLocks noGrp="1"/>
          </p:cNvSpPr>
          <p:nvPr>
            <p:ph type="sldNum" idx="12"/>
          </p:nvPr>
        </p:nvSpPr>
        <p:spPr>
          <a:xfrm>
            <a:off x="6556325" y="6247461"/>
            <a:ext cx="2128320" cy="470384"/>
          </a:xfrm>
        </p:spPr>
        <p:txBody>
          <a:bodyPr/>
          <a:lstStyle>
            <a:lvl1pPr>
              <a:defRPr/>
            </a:lvl1pPr>
          </a:lstStyle>
          <a:p>
            <a:fld id="{18E97F51-4FBC-47E9-9836-E85080BC41C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TwoObj">
  <p:cSld name="Τίτλος, 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6481" y="272644"/>
            <a:ext cx="8226720" cy="1142361"/>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456480" y="1605078"/>
            <a:ext cx="4043520" cy="3974261"/>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quarter" idx="2"/>
          </p:nvPr>
        </p:nvSpPr>
        <p:spPr>
          <a:xfrm>
            <a:off x="4638241" y="1605068"/>
            <a:ext cx="4044960" cy="1894974"/>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περιεχομένου"/>
          <p:cNvSpPr>
            <a:spLocks noGrp="1"/>
          </p:cNvSpPr>
          <p:nvPr>
            <p:ph sz="quarter" idx="3"/>
          </p:nvPr>
        </p:nvSpPr>
        <p:spPr>
          <a:xfrm>
            <a:off x="4638241" y="3684353"/>
            <a:ext cx="4044960" cy="189497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ημερομηνίας"/>
          <p:cNvSpPr>
            <a:spLocks noGrp="1"/>
          </p:cNvSpPr>
          <p:nvPr>
            <p:ph type="dt" idx="10"/>
          </p:nvPr>
        </p:nvSpPr>
        <p:spPr>
          <a:xfrm>
            <a:off x="456485" y="6247461"/>
            <a:ext cx="2128320" cy="470384"/>
          </a:xfrm>
        </p:spPr>
        <p:txBody>
          <a:bodyPr/>
          <a:lstStyle>
            <a:lvl1pPr>
              <a:defRPr/>
            </a:lvl1pPr>
          </a:lstStyle>
          <a:p>
            <a:endParaRPr lang="en-US"/>
          </a:p>
        </p:txBody>
      </p:sp>
      <p:sp>
        <p:nvSpPr>
          <p:cNvPr id="7" name="6 - Θέση υποσέλιδου"/>
          <p:cNvSpPr>
            <a:spLocks noGrp="1"/>
          </p:cNvSpPr>
          <p:nvPr>
            <p:ph type="ftr" idx="11"/>
          </p:nvPr>
        </p:nvSpPr>
        <p:spPr>
          <a:xfrm>
            <a:off x="3127680" y="6247461"/>
            <a:ext cx="2897280" cy="470384"/>
          </a:xfrm>
        </p:spPr>
        <p:txBody>
          <a:bodyPr/>
          <a:lstStyle>
            <a:lvl1pPr>
              <a:defRPr/>
            </a:lvl1pPr>
          </a:lstStyle>
          <a:p>
            <a:endParaRPr lang="en-US"/>
          </a:p>
        </p:txBody>
      </p:sp>
      <p:sp>
        <p:nvSpPr>
          <p:cNvPr id="8" name="7 - Θέση αριθμού διαφάνειας"/>
          <p:cNvSpPr>
            <a:spLocks noGrp="1"/>
          </p:cNvSpPr>
          <p:nvPr>
            <p:ph type="sldNum" idx="12"/>
          </p:nvPr>
        </p:nvSpPr>
        <p:spPr>
          <a:xfrm>
            <a:off x="6556325" y="6247461"/>
            <a:ext cx="2128320" cy="470384"/>
          </a:xfrm>
        </p:spPr>
        <p:txBody>
          <a:bodyPr/>
          <a:lstStyle>
            <a:lvl1pPr>
              <a:defRPr/>
            </a:lvl1pPr>
          </a:lstStyle>
          <a:p>
            <a:fld id="{368964E7-B797-4280-9C48-E5B1ACAC6F34}"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6480" y="1605078"/>
            <a:ext cx="4043520" cy="397426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38241" y="1605078"/>
            <a:ext cx="4044960" cy="397426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idx="10"/>
          </p:nvPr>
        </p:nvSpPr>
        <p:spPr/>
        <p:txBody>
          <a:bodyPr/>
          <a:lstStyle>
            <a:lvl1pPr>
              <a:defRPr/>
            </a:lvl1pPr>
          </a:lstStyle>
          <a:p>
            <a:endParaRPr lang="en-US"/>
          </a:p>
        </p:txBody>
      </p:sp>
      <p:sp>
        <p:nvSpPr>
          <p:cNvPr id="6" name="5 - Θέση υποσέλιδου"/>
          <p:cNvSpPr>
            <a:spLocks noGrp="1"/>
          </p:cNvSpPr>
          <p:nvPr>
            <p:ph type="ftr" idx="11"/>
          </p:nvPr>
        </p:nvSpPr>
        <p:spPr/>
        <p:txBody>
          <a:bodyPr/>
          <a:lstStyle>
            <a:lvl1pPr>
              <a:defRPr/>
            </a:lvl1pPr>
          </a:lstStyle>
          <a:p>
            <a:endParaRPr lang="en-US"/>
          </a:p>
        </p:txBody>
      </p:sp>
      <p:sp>
        <p:nvSpPr>
          <p:cNvPr id="7" name="6 - Θέση αριθμού διαφάνειας"/>
          <p:cNvSpPr>
            <a:spLocks noGrp="1"/>
          </p:cNvSpPr>
          <p:nvPr>
            <p:ph type="sldNum" idx="12"/>
          </p:nvPr>
        </p:nvSpPr>
        <p:spPr/>
        <p:txBody>
          <a:bodyPr/>
          <a:lstStyle>
            <a:lvl1pPr>
              <a:defRPr/>
            </a:lvl1pPr>
          </a:lstStyle>
          <a:p>
            <a:fld id="{7C2DF87B-5E1D-4423-A027-77DC11925371}"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Τίτλος και Αντικείμενο επάνω από 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6481" y="272645"/>
            <a:ext cx="8226720" cy="1142361"/>
          </a:xfrm>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6481" y="1605068"/>
            <a:ext cx="8226720" cy="1894974"/>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6481" y="3684353"/>
            <a:ext cx="8226720" cy="189497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idx="10"/>
          </p:nvPr>
        </p:nvSpPr>
        <p:spPr>
          <a:xfrm>
            <a:off x="456485" y="6247461"/>
            <a:ext cx="2128320" cy="470384"/>
          </a:xfrm>
        </p:spPr>
        <p:txBody>
          <a:bodyPr/>
          <a:lstStyle>
            <a:lvl1pPr>
              <a:defRPr/>
            </a:lvl1pPr>
          </a:lstStyle>
          <a:p>
            <a:endParaRPr lang="en-US"/>
          </a:p>
        </p:txBody>
      </p:sp>
      <p:sp>
        <p:nvSpPr>
          <p:cNvPr id="6" name="5 - Θέση υποσέλιδου"/>
          <p:cNvSpPr>
            <a:spLocks noGrp="1"/>
          </p:cNvSpPr>
          <p:nvPr>
            <p:ph type="ftr" idx="11"/>
          </p:nvPr>
        </p:nvSpPr>
        <p:spPr>
          <a:xfrm>
            <a:off x="3127680" y="6247461"/>
            <a:ext cx="2897280" cy="470384"/>
          </a:xfrm>
        </p:spPr>
        <p:txBody>
          <a:bodyPr/>
          <a:lstStyle>
            <a:lvl1pPr>
              <a:defRPr/>
            </a:lvl1pPr>
          </a:lstStyle>
          <a:p>
            <a:endParaRPr lang="en-US"/>
          </a:p>
        </p:txBody>
      </p:sp>
      <p:sp>
        <p:nvSpPr>
          <p:cNvPr id="7" name="6 - Θέση αριθμού διαφάνειας"/>
          <p:cNvSpPr>
            <a:spLocks noGrp="1"/>
          </p:cNvSpPr>
          <p:nvPr>
            <p:ph type="sldNum" idx="12"/>
          </p:nvPr>
        </p:nvSpPr>
        <p:spPr>
          <a:xfrm>
            <a:off x="6556325" y="6247461"/>
            <a:ext cx="2128320" cy="470384"/>
          </a:xfrm>
        </p:spPr>
        <p:txBody>
          <a:bodyPr/>
          <a:lstStyle>
            <a:lvl1pPr>
              <a:defRPr/>
            </a:lvl1pPr>
          </a:lstStyle>
          <a:p>
            <a:fld id="{9BB1A41A-D6FB-45CA-9B7A-172C925740E1}"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idx="10"/>
          </p:nvPr>
        </p:nvSpPr>
        <p:spPr/>
        <p:txBody>
          <a:bodyPr/>
          <a:lstStyle>
            <a:lvl1pPr>
              <a:defRPr/>
            </a:lvl1pPr>
          </a:lstStyle>
          <a:p>
            <a:endParaRPr lang="en-US"/>
          </a:p>
        </p:txBody>
      </p:sp>
      <p:sp>
        <p:nvSpPr>
          <p:cNvPr id="5" name="4 - Θέση υποσέλιδου"/>
          <p:cNvSpPr>
            <a:spLocks noGrp="1"/>
          </p:cNvSpPr>
          <p:nvPr>
            <p:ph type="ftr" idx="11"/>
          </p:nvPr>
        </p:nvSpPr>
        <p:spPr/>
        <p:txBody>
          <a:bodyPr/>
          <a:lstStyle>
            <a:lvl1pPr>
              <a:defRPr/>
            </a:lvl1pPr>
          </a:lstStyle>
          <a:p>
            <a:endParaRPr lang="en-US"/>
          </a:p>
        </p:txBody>
      </p:sp>
      <p:sp>
        <p:nvSpPr>
          <p:cNvPr id="6" name="5 - Θέση αριθμού διαφάνειας"/>
          <p:cNvSpPr>
            <a:spLocks noGrp="1"/>
          </p:cNvSpPr>
          <p:nvPr>
            <p:ph type="sldNum" idx="12"/>
          </p:nvPr>
        </p:nvSpPr>
        <p:spPr/>
        <p:txBody>
          <a:bodyPr/>
          <a:lstStyle>
            <a:lvl1pPr>
              <a:defRPr/>
            </a:lvl1pPr>
          </a:lstStyle>
          <a:p>
            <a:fld id="{93262F56-EF41-4EC5-8118-4AF90E75CD3E}"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verTx">
  <p:cSld name="Τίτλος και Αντικείμενο επάνω από 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6481" y="272644"/>
            <a:ext cx="8226720" cy="1142361"/>
          </a:xfrm>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6481" y="1605068"/>
            <a:ext cx="8226720" cy="1894974"/>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6481" y="3684353"/>
            <a:ext cx="8226720" cy="189497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idx="10"/>
          </p:nvPr>
        </p:nvSpPr>
        <p:spPr>
          <a:xfrm>
            <a:off x="456485" y="6247461"/>
            <a:ext cx="2128320" cy="470384"/>
          </a:xfrm>
        </p:spPr>
        <p:txBody>
          <a:bodyPr/>
          <a:lstStyle>
            <a:lvl1pPr>
              <a:defRPr/>
            </a:lvl1pPr>
          </a:lstStyle>
          <a:p>
            <a:endParaRPr lang="en-US"/>
          </a:p>
        </p:txBody>
      </p:sp>
      <p:sp>
        <p:nvSpPr>
          <p:cNvPr id="6" name="5 - Θέση υποσέλιδου"/>
          <p:cNvSpPr>
            <a:spLocks noGrp="1"/>
          </p:cNvSpPr>
          <p:nvPr>
            <p:ph type="ftr" idx="11"/>
          </p:nvPr>
        </p:nvSpPr>
        <p:spPr>
          <a:xfrm>
            <a:off x="3127680" y="6247461"/>
            <a:ext cx="2897280" cy="470384"/>
          </a:xfrm>
        </p:spPr>
        <p:txBody>
          <a:bodyPr/>
          <a:lstStyle>
            <a:lvl1pPr>
              <a:defRPr/>
            </a:lvl1pPr>
          </a:lstStyle>
          <a:p>
            <a:endParaRPr lang="en-US"/>
          </a:p>
        </p:txBody>
      </p:sp>
      <p:sp>
        <p:nvSpPr>
          <p:cNvPr id="7" name="6 - Θέση αριθμού διαφάνειας"/>
          <p:cNvSpPr>
            <a:spLocks noGrp="1"/>
          </p:cNvSpPr>
          <p:nvPr>
            <p:ph type="sldNum" idx="12"/>
          </p:nvPr>
        </p:nvSpPr>
        <p:spPr>
          <a:xfrm>
            <a:off x="6556325" y="6247461"/>
            <a:ext cx="2128320" cy="470384"/>
          </a:xfrm>
        </p:spPr>
        <p:txBody>
          <a:bodyPr/>
          <a:lstStyle>
            <a:lvl1pPr>
              <a:defRPr/>
            </a:lvl1pPr>
          </a:lstStyle>
          <a:p>
            <a:fld id="{9BB1A41A-D6FB-45CA-9B7A-172C925740E1}"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verTx">
  <p:cSld name="Τίτλος και Αντικείμενο επάνω από 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6481" y="272643"/>
            <a:ext cx="8226720" cy="1142361"/>
          </a:xfrm>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6481" y="1605068"/>
            <a:ext cx="8226720" cy="1894974"/>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6481" y="3684353"/>
            <a:ext cx="8226720" cy="189497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idx="10"/>
          </p:nvPr>
        </p:nvSpPr>
        <p:spPr>
          <a:xfrm>
            <a:off x="456485" y="6247461"/>
            <a:ext cx="2128320" cy="470384"/>
          </a:xfrm>
        </p:spPr>
        <p:txBody>
          <a:bodyPr/>
          <a:lstStyle>
            <a:lvl1pPr>
              <a:defRPr/>
            </a:lvl1pPr>
          </a:lstStyle>
          <a:p>
            <a:endParaRPr lang="en-US"/>
          </a:p>
        </p:txBody>
      </p:sp>
      <p:sp>
        <p:nvSpPr>
          <p:cNvPr id="6" name="5 - Θέση υποσέλιδου"/>
          <p:cNvSpPr>
            <a:spLocks noGrp="1"/>
          </p:cNvSpPr>
          <p:nvPr>
            <p:ph type="ftr" idx="11"/>
          </p:nvPr>
        </p:nvSpPr>
        <p:spPr>
          <a:xfrm>
            <a:off x="3127680" y="6247461"/>
            <a:ext cx="2897280" cy="470384"/>
          </a:xfrm>
        </p:spPr>
        <p:txBody>
          <a:bodyPr/>
          <a:lstStyle>
            <a:lvl1pPr>
              <a:defRPr/>
            </a:lvl1pPr>
          </a:lstStyle>
          <a:p>
            <a:endParaRPr lang="en-US"/>
          </a:p>
        </p:txBody>
      </p:sp>
      <p:sp>
        <p:nvSpPr>
          <p:cNvPr id="7" name="6 - Θέση αριθμού διαφάνειας"/>
          <p:cNvSpPr>
            <a:spLocks noGrp="1"/>
          </p:cNvSpPr>
          <p:nvPr>
            <p:ph type="sldNum" idx="12"/>
          </p:nvPr>
        </p:nvSpPr>
        <p:spPr>
          <a:xfrm>
            <a:off x="6556325" y="6247461"/>
            <a:ext cx="2128320" cy="470384"/>
          </a:xfrm>
        </p:spPr>
        <p:txBody>
          <a:bodyPr/>
          <a:lstStyle>
            <a:lvl1pPr>
              <a:defRPr/>
            </a:lvl1pPr>
          </a:lstStyle>
          <a:p>
            <a:fld id="{9BB1A41A-D6FB-45CA-9B7A-172C925740E1}"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6480" y="1605074"/>
            <a:ext cx="4043520" cy="397426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38241" y="1605074"/>
            <a:ext cx="4044960" cy="397426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idx="10"/>
          </p:nvPr>
        </p:nvSpPr>
        <p:spPr/>
        <p:txBody>
          <a:bodyPr/>
          <a:lstStyle>
            <a:lvl1pPr>
              <a:defRPr/>
            </a:lvl1pPr>
          </a:lstStyle>
          <a:p>
            <a:endParaRPr lang="en-US"/>
          </a:p>
        </p:txBody>
      </p:sp>
      <p:sp>
        <p:nvSpPr>
          <p:cNvPr id="6" name="5 - Θέση υποσέλιδου"/>
          <p:cNvSpPr>
            <a:spLocks noGrp="1"/>
          </p:cNvSpPr>
          <p:nvPr>
            <p:ph type="ftr" idx="11"/>
          </p:nvPr>
        </p:nvSpPr>
        <p:spPr/>
        <p:txBody>
          <a:bodyPr/>
          <a:lstStyle>
            <a:lvl1pPr>
              <a:defRPr/>
            </a:lvl1pPr>
          </a:lstStyle>
          <a:p>
            <a:endParaRPr lang="en-US"/>
          </a:p>
        </p:txBody>
      </p:sp>
      <p:sp>
        <p:nvSpPr>
          <p:cNvPr id="7" name="6 - Θέση αριθμού διαφάνειας"/>
          <p:cNvSpPr>
            <a:spLocks noGrp="1"/>
          </p:cNvSpPr>
          <p:nvPr>
            <p:ph type="sldNum" idx="12"/>
          </p:nvPr>
        </p:nvSpPr>
        <p:spPr/>
        <p:txBody>
          <a:bodyPr/>
          <a:lstStyle>
            <a:lvl1pPr>
              <a:defRPr/>
            </a:lvl1pPr>
          </a:lstStyle>
          <a:p>
            <a:fld id="{7C2DF87B-5E1D-4423-A027-77DC11925371}"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6481" y="272637"/>
            <a:ext cx="8226720" cy="1142361"/>
          </a:xfrm>
        </p:spPr>
        <p:txBody>
          <a:bodyPr/>
          <a:lstStyle/>
          <a:p>
            <a:r>
              <a:rPr lang="el-GR" smtClean="0"/>
              <a:t>Kλικ για επεξεργασία του τίτλου</a:t>
            </a:r>
            <a:endParaRPr lang="el-GR"/>
          </a:p>
        </p:txBody>
      </p:sp>
      <p:sp>
        <p:nvSpPr>
          <p:cNvPr id="3" name="2 - Θέση ημερομηνίας"/>
          <p:cNvSpPr>
            <a:spLocks noGrp="1"/>
          </p:cNvSpPr>
          <p:nvPr>
            <p:ph type="dt" idx="10"/>
          </p:nvPr>
        </p:nvSpPr>
        <p:spPr>
          <a:xfrm>
            <a:off x="456485" y="6247461"/>
            <a:ext cx="2128320" cy="470384"/>
          </a:xfrm>
        </p:spPr>
        <p:txBody>
          <a:bodyPr/>
          <a:lstStyle>
            <a:lvl1pPr>
              <a:defRPr/>
            </a:lvl1pPr>
          </a:lstStyle>
          <a:p>
            <a:endParaRPr lang="en-US"/>
          </a:p>
        </p:txBody>
      </p:sp>
      <p:sp>
        <p:nvSpPr>
          <p:cNvPr id="4" name="3 - Θέση υποσέλιδου"/>
          <p:cNvSpPr>
            <a:spLocks noGrp="1"/>
          </p:cNvSpPr>
          <p:nvPr>
            <p:ph type="ftr" idx="11"/>
          </p:nvPr>
        </p:nvSpPr>
        <p:spPr>
          <a:xfrm>
            <a:off x="3127680" y="6247461"/>
            <a:ext cx="2897280" cy="470384"/>
          </a:xfrm>
        </p:spPr>
        <p:txBody>
          <a:bodyPr/>
          <a:lstStyle>
            <a:lvl1pPr>
              <a:defRPr/>
            </a:lvl1pPr>
          </a:lstStyle>
          <a:p>
            <a:endParaRPr lang="en-US"/>
          </a:p>
        </p:txBody>
      </p:sp>
      <p:sp>
        <p:nvSpPr>
          <p:cNvPr id="5" name="4 - Θέση αριθμού διαφάνειας"/>
          <p:cNvSpPr>
            <a:spLocks noGrp="1"/>
          </p:cNvSpPr>
          <p:nvPr>
            <p:ph type="sldNum" idx="12"/>
          </p:nvPr>
        </p:nvSpPr>
        <p:spPr>
          <a:xfrm>
            <a:off x="6556325" y="6247461"/>
            <a:ext cx="2128320" cy="470384"/>
          </a:xfrm>
        </p:spPr>
        <p:txBody>
          <a:bodyPr/>
          <a:lstStyle>
            <a:lvl1pPr>
              <a:defRPr/>
            </a:lvl1pPr>
          </a:lstStyle>
          <a:p>
            <a:fld id="{18E97F51-4FBC-47E9-9836-E85080BC41C2}"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4.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5.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6.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15"/>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5"/>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pPr/>
              <a:t>6/10/2026</a:t>
            </a:fld>
            <a:endParaRPr lang="en-US"/>
          </a:p>
        </p:txBody>
      </p:sp>
      <p:sp>
        <p:nvSpPr>
          <p:cNvPr id="5" name="Footer Placeholder 4"/>
          <p:cNvSpPr>
            <a:spLocks noGrp="1"/>
          </p:cNvSpPr>
          <p:nvPr>
            <p:ph type="ftr" sz="quarter" idx="3"/>
          </p:nvPr>
        </p:nvSpPr>
        <p:spPr>
          <a:xfrm>
            <a:off x="3124200" y="6356355"/>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22099775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3"/>
          <p:cNvSpPr txBox="1">
            <a:spLocks noGrp="1"/>
          </p:cNvSpPr>
          <p:nvPr>
            <p:ph type="body" idx="1"/>
          </p:nvPr>
        </p:nvSpPr>
        <p:spPr>
          <a:xfrm>
            <a:off x="311700" y="1536633"/>
            <a:ext cx="8520600" cy="4555201"/>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3"/>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l"/>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66" r:id="rId1"/>
    <p:sldLayoutId id="2147483667"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 Ορθογώνιο"/>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7 - Στρογγυλεμένο ορθογώνιο"/>
          <p:cNvSpPr/>
          <p:nvPr/>
        </p:nvSpPr>
        <p:spPr>
          <a:xfrm>
            <a:off x="64008" y="69758"/>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21 - Θέση τίτλου"/>
          <p:cNvSpPr>
            <a:spLocks noGrp="1"/>
          </p:cNvSpPr>
          <p:nvPr>
            <p:ph type="title"/>
          </p:nvPr>
        </p:nvSpPr>
        <p:spPr>
          <a:xfrm>
            <a:off x="914404" y="274638"/>
            <a:ext cx="7772400" cy="1143000"/>
          </a:xfrm>
          <a:prstGeom prst="rect">
            <a:avLst/>
          </a:prstGeom>
        </p:spPr>
        <p:txBody>
          <a:bodyPr bIns="91440" anchor="b" anchorCtr="0">
            <a:normAutofit/>
          </a:body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914404" y="1447803"/>
            <a:ext cx="7772400" cy="4572000"/>
          </a:xfrm>
          <a:prstGeom prst="rect">
            <a:avLst/>
          </a:prstGeom>
        </p:spPr>
        <p:txBody>
          <a:bodyPr>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4" name="13 - Θέση ημερομηνίας"/>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52A61AA2-CA54-4FF4-A74A-0286031C6637}" type="datetimeFigureOut">
              <a:rPr lang="el-GR" smtClean="0"/>
              <a:pPr/>
              <a:t>10/6/2026</a:t>
            </a:fld>
            <a:endParaRPr lang="el-GR"/>
          </a:p>
        </p:txBody>
      </p:sp>
      <p:sp>
        <p:nvSpPr>
          <p:cNvPr id="3" name="2 - Θέση υποσέλιδου"/>
          <p:cNvSpPr>
            <a:spLocks noGrp="1"/>
          </p:cNvSpPr>
          <p:nvPr>
            <p:ph type="ftr" sz="quarter" idx="3"/>
          </p:nvPr>
        </p:nvSpPr>
        <p:spPr>
          <a:xfrm>
            <a:off x="914400" y="6172202"/>
            <a:ext cx="3962400" cy="457200"/>
          </a:xfrm>
          <a:prstGeom prst="rect">
            <a:avLst/>
          </a:prstGeom>
        </p:spPr>
        <p:txBody>
          <a:bodyPr anchor="ctr" anchorCtr="0"/>
          <a:lstStyle>
            <a:lvl1pPr eaLnBrk="1" latinLnBrk="0" hangingPunct="1">
              <a:defRPr kumimoji="0" sz="1400">
                <a:solidFill>
                  <a:schemeClr val="tx2"/>
                </a:solidFill>
              </a:defRPr>
            </a:lvl1pPr>
          </a:lstStyle>
          <a:p>
            <a:endParaRPr lang="el-GR"/>
          </a:p>
        </p:txBody>
      </p:sp>
      <p:sp>
        <p:nvSpPr>
          <p:cNvPr id="23" name="22 - Θέση αριθμού διαφάνειας"/>
          <p:cNvSpPr>
            <a:spLocks noGrp="1"/>
          </p:cNvSpPr>
          <p:nvPr>
            <p:ph type="sldNum" sz="quarter" idx="4"/>
          </p:nvPr>
        </p:nvSpPr>
        <p:spPr>
          <a:xfrm>
            <a:off x="146304" y="6210303"/>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E6BA0A2-7A3F-42D9-AA2C-F875909E121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456481" y="272644"/>
            <a:ext cx="8226720" cy="1142361"/>
          </a:xfrm>
          <a:prstGeom prst="rect">
            <a:avLst/>
          </a:prstGeom>
          <a:noFill/>
          <a:ln w="9525" cap="flat">
            <a:noFill/>
            <a:round/>
            <a:headEnd/>
            <a:tailEnd/>
          </a:ln>
          <a:effectLst/>
        </p:spPr>
        <p:txBody>
          <a:bodyPr vert="horz" wrap="square" lIns="0" tIns="0" rIns="0" bIns="0" numCol="1" anchor="ctr" anchorCtr="0" compatLnSpc="1">
            <a:prstTxWarp prst="textNoShape">
              <a:avLst/>
            </a:prstTxWarp>
          </a:bodyPr>
          <a:lstStyle/>
          <a:p>
            <a:pPr lvl="0"/>
            <a:r>
              <a:rPr lang="en-GB" smtClean="0"/>
              <a:t>Click to edit the title text format</a:t>
            </a:r>
          </a:p>
        </p:txBody>
      </p:sp>
      <p:sp>
        <p:nvSpPr>
          <p:cNvPr id="1026" name="Rectangle 2"/>
          <p:cNvSpPr>
            <a:spLocks noGrp="1" noChangeArrowheads="1"/>
          </p:cNvSpPr>
          <p:nvPr>
            <p:ph type="body" idx="1"/>
          </p:nvPr>
        </p:nvSpPr>
        <p:spPr bwMode="auto">
          <a:xfrm>
            <a:off x="456481" y="1605078"/>
            <a:ext cx="8226720" cy="3974261"/>
          </a:xfrm>
          <a:prstGeom prst="rect">
            <a:avLst/>
          </a:prstGeom>
          <a:noFill/>
          <a:ln w="9525" cap="flat">
            <a:noFill/>
            <a:round/>
            <a:headEnd/>
            <a:tailEnd/>
          </a:ln>
          <a:effectLst/>
        </p:spPr>
        <p:txBody>
          <a:bodyPr vert="horz" wrap="square" lIns="0" tIns="28448"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
        <p:nvSpPr>
          <p:cNvPr id="1027" name="Rectangle 3"/>
          <p:cNvSpPr>
            <a:spLocks noGrp="1" noChangeArrowheads="1"/>
          </p:cNvSpPr>
          <p:nvPr>
            <p:ph type="dt"/>
          </p:nvPr>
        </p:nvSpPr>
        <p:spPr bwMode="auto">
          <a:xfrm>
            <a:off x="456485" y="6247461"/>
            <a:ext cx="2128320" cy="470384"/>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tabLst>
                <a:tab pos="457200" algn="l"/>
                <a:tab pos="914400" algn="l"/>
                <a:tab pos="1371600" algn="l"/>
                <a:tab pos="1828800" algn="l"/>
                <a:tab pos="2286000" algn="l"/>
              </a:tabLst>
              <a:defRPr sz="1400">
                <a:solidFill>
                  <a:srgbClr val="000000"/>
                </a:solidFill>
                <a:latin typeface="Times New Roman" pitchFamily="16" charset="0"/>
                <a:cs typeface="Segoe UI" charset="0"/>
              </a:defRPr>
            </a:lvl1pPr>
          </a:lstStyle>
          <a:p>
            <a:endParaRPr lang="en-US"/>
          </a:p>
        </p:txBody>
      </p:sp>
      <p:sp>
        <p:nvSpPr>
          <p:cNvPr id="1028" name="Rectangle 4"/>
          <p:cNvSpPr>
            <a:spLocks noGrp="1" noChangeArrowheads="1"/>
          </p:cNvSpPr>
          <p:nvPr>
            <p:ph type="ftr"/>
          </p:nvPr>
        </p:nvSpPr>
        <p:spPr bwMode="auto">
          <a:xfrm>
            <a:off x="3127680" y="6247461"/>
            <a:ext cx="2897280" cy="470384"/>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ctr">
              <a:tabLst>
                <a:tab pos="457200" algn="l"/>
                <a:tab pos="914400" algn="l"/>
                <a:tab pos="1371600" algn="l"/>
                <a:tab pos="1828800" algn="l"/>
                <a:tab pos="2286000" algn="l"/>
                <a:tab pos="2743200" algn="l"/>
              </a:tabLst>
              <a:defRPr sz="1400">
                <a:solidFill>
                  <a:srgbClr val="000000"/>
                </a:solidFill>
                <a:latin typeface="Times New Roman" pitchFamily="16" charset="0"/>
                <a:cs typeface="Segoe UI" charset="0"/>
              </a:defRPr>
            </a:lvl1pPr>
          </a:lstStyle>
          <a:p>
            <a:endParaRPr lang="en-US"/>
          </a:p>
        </p:txBody>
      </p:sp>
      <p:sp>
        <p:nvSpPr>
          <p:cNvPr id="1029" name="Rectangle 5"/>
          <p:cNvSpPr>
            <a:spLocks noGrp="1" noChangeArrowheads="1"/>
          </p:cNvSpPr>
          <p:nvPr>
            <p:ph type="sldNum"/>
          </p:nvPr>
        </p:nvSpPr>
        <p:spPr bwMode="auto">
          <a:xfrm>
            <a:off x="6556325" y="6247461"/>
            <a:ext cx="2128320" cy="470384"/>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r">
              <a:tabLst>
                <a:tab pos="457200" algn="l"/>
                <a:tab pos="914400" algn="l"/>
                <a:tab pos="1371600" algn="l"/>
                <a:tab pos="1828800" algn="l"/>
                <a:tab pos="2286000" algn="l"/>
              </a:tabLst>
              <a:defRPr sz="1400">
                <a:solidFill>
                  <a:srgbClr val="000000"/>
                </a:solidFill>
                <a:latin typeface="Times New Roman" pitchFamily="16" charset="0"/>
                <a:cs typeface="Segoe UI" charset="0"/>
              </a:defRPr>
            </a:lvl1pPr>
          </a:lstStyle>
          <a:p>
            <a:fld id="{2A3F38C2-99EC-4AFE-BBF3-00A0DD508E4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Lst>
  <p:txStyles>
    <p:titleStyle>
      <a:lvl1pPr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9pPr>
    </p:titleStyle>
    <p:bodyStyle>
      <a:lvl1pPr marL="342900" indent="-342900" algn="l" defTabSz="457200" rtl="0" fontAlgn="base" hangingPunct="0">
        <a:lnSpc>
          <a:spcPct val="93000"/>
        </a:lnSpc>
        <a:spcBef>
          <a:spcPts val="1425"/>
        </a:spcBef>
        <a:spcAft>
          <a:spcPct val="0"/>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57200" rtl="0" fontAlgn="base" hangingPunct="0">
        <a:lnSpc>
          <a:spcPct val="93000"/>
        </a:lnSpc>
        <a:spcBef>
          <a:spcPts val="1138"/>
        </a:spcBef>
        <a:spcAft>
          <a:spcPct val="0"/>
        </a:spcAft>
        <a:buClr>
          <a:srgbClr val="000000"/>
        </a:buClr>
        <a:buSzPct val="100000"/>
        <a:buFont typeface="Times New Roman" pitchFamily="16" charset="0"/>
        <a:defRPr sz="2800">
          <a:solidFill>
            <a:srgbClr val="000000"/>
          </a:solidFill>
          <a:latin typeface="+mn-lt"/>
          <a:ea typeface="+mn-ea"/>
        </a:defRPr>
      </a:lvl2pPr>
      <a:lvl3pPr marL="1143000" indent="-228600" algn="l" defTabSz="457200" rtl="0" fontAlgn="base" hangingPunct="0">
        <a:lnSpc>
          <a:spcPct val="93000"/>
        </a:lnSpc>
        <a:spcBef>
          <a:spcPts val="850"/>
        </a:spcBef>
        <a:spcAft>
          <a:spcPct val="0"/>
        </a:spcAft>
        <a:buClr>
          <a:srgbClr val="000000"/>
        </a:buClr>
        <a:buSzPct val="100000"/>
        <a:buFont typeface="Times New Roman" pitchFamily="16" charset="0"/>
        <a:defRPr sz="2400">
          <a:solidFill>
            <a:srgbClr val="000000"/>
          </a:solidFill>
          <a:latin typeface="+mn-lt"/>
          <a:ea typeface="+mn-ea"/>
        </a:defRPr>
      </a:lvl3pPr>
      <a:lvl4pPr marL="1600200" indent="-228600" algn="l" defTabSz="457200" rtl="0" fontAlgn="base" hangingPunct="0">
        <a:lnSpc>
          <a:spcPct val="93000"/>
        </a:lnSpc>
        <a:spcBef>
          <a:spcPts val="575"/>
        </a:spcBef>
        <a:spcAft>
          <a:spcPct val="0"/>
        </a:spcAft>
        <a:buClr>
          <a:srgbClr val="000000"/>
        </a:buClr>
        <a:buSzPct val="100000"/>
        <a:buFont typeface="Times New Roman" pitchFamily="16" charset="0"/>
        <a:defRPr sz="2000">
          <a:solidFill>
            <a:srgbClr val="000000"/>
          </a:solidFill>
          <a:latin typeface="+mn-lt"/>
          <a:ea typeface="+mn-ea"/>
        </a:defRPr>
      </a:lvl4pPr>
      <a:lvl5pPr marL="20574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5pPr>
      <a:lvl6pPr marL="25146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456481" y="272643"/>
            <a:ext cx="8226720" cy="1142361"/>
          </a:xfrm>
          <a:prstGeom prst="rect">
            <a:avLst/>
          </a:prstGeom>
          <a:noFill/>
          <a:ln w="9525" cap="flat">
            <a:noFill/>
            <a:round/>
            <a:headEnd/>
            <a:tailEnd/>
          </a:ln>
          <a:effectLst/>
        </p:spPr>
        <p:txBody>
          <a:bodyPr vert="horz" wrap="square" lIns="0" tIns="0" rIns="0" bIns="0" numCol="1" anchor="ctr" anchorCtr="0" compatLnSpc="1">
            <a:prstTxWarp prst="textNoShape">
              <a:avLst/>
            </a:prstTxWarp>
          </a:bodyPr>
          <a:lstStyle/>
          <a:p>
            <a:pPr lvl="0"/>
            <a:r>
              <a:rPr lang="en-GB" smtClean="0"/>
              <a:t>Click to edit the title text format</a:t>
            </a:r>
          </a:p>
        </p:txBody>
      </p:sp>
      <p:sp>
        <p:nvSpPr>
          <p:cNvPr id="1026" name="Rectangle 2"/>
          <p:cNvSpPr>
            <a:spLocks noGrp="1" noChangeArrowheads="1"/>
          </p:cNvSpPr>
          <p:nvPr>
            <p:ph type="body" idx="1"/>
          </p:nvPr>
        </p:nvSpPr>
        <p:spPr bwMode="auto">
          <a:xfrm>
            <a:off x="456481" y="1605076"/>
            <a:ext cx="8226720" cy="3974261"/>
          </a:xfrm>
          <a:prstGeom prst="rect">
            <a:avLst/>
          </a:prstGeom>
          <a:noFill/>
          <a:ln w="9525" cap="flat">
            <a:noFill/>
            <a:round/>
            <a:headEnd/>
            <a:tailEnd/>
          </a:ln>
          <a:effectLst/>
        </p:spPr>
        <p:txBody>
          <a:bodyPr vert="horz" wrap="square" lIns="0" tIns="28448"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
        <p:nvSpPr>
          <p:cNvPr id="1027" name="Rectangle 3"/>
          <p:cNvSpPr>
            <a:spLocks noGrp="1" noChangeArrowheads="1"/>
          </p:cNvSpPr>
          <p:nvPr>
            <p:ph type="dt"/>
          </p:nvPr>
        </p:nvSpPr>
        <p:spPr bwMode="auto">
          <a:xfrm>
            <a:off x="456485" y="6247461"/>
            <a:ext cx="2128320" cy="470384"/>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tabLst>
                <a:tab pos="457200" algn="l"/>
                <a:tab pos="914400" algn="l"/>
                <a:tab pos="1371600" algn="l"/>
                <a:tab pos="1828800" algn="l"/>
                <a:tab pos="2286000" algn="l"/>
              </a:tabLst>
              <a:defRPr sz="1400">
                <a:solidFill>
                  <a:srgbClr val="000000"/>
                </a:solidFill>
                <a:latin typeface="Times New Roman" pitchFamily="16" charset="0"/>
                <a:cs typeface="Segoe UI" charset="0"/>
              </a:defRPr>
            </a:lvl1pPr>
          </a:lstStyle>
          <a:p>
            <a:endParaRPr lang="en-US"/>
          </a:p>
        </p:txBody>
      </p:sp>
      <p:sp>
        <p:nvSpPr>
          <p:cNvPr id="1028" name="Rectangle 4"/>
          <p:cNvSpPr>
            <a:spLocks noGrp="1" noChangeArrowheads="1"/>
          </p:cNvSpPr>
          <p:nvPr>
            <p:ph type="ftr"/>
          </p:nvPr>
        </p:nvSpPr>
        <p:spPr bwMode="auto">
          <a:xfrm>
            <a:off x="3127680" y="6247461"/>
            <a:ext cx="2897280" cy="470384"/>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ctr">
              <a:tabLst>
                <a:tab pos="457200" algn="l"/>
                <a:tab pos="914400" algn="l"/>
                <a:tab pos="1371600" algn="l"/>
                <a:tab pos="1828800" algn="l"/>
                <a:tab pos="2286000" algn="l"/>
                <a:tab pos="2743200" algn="l"/>
              </a:tabLst>
              <a:defRPr sz="1400">
                <a:solidFill>
                  <a:srgbClr val="000000"/>
                </a:solidFill>
                <a:latin typeface="Times New Roman" pitchFamily="16" charset="0"/>
                <a:cs typeface="Segoe UI" charset="0"/>
              </a:defRPr>
            </a:lvl1pPr>
          </a:lstStyle>
          <a:p>
            <a:endParaRPr lang="en-US"/>
          </a:p>
        </p:txBody>
      </p:sp>
      <p:sp>
        <p:nvSpPr>
          <p:cNvPr id="1029" name="Rectangle 5"/>
          <p:cNvSpPr>
            <a:spLocks noGrp="1" noChangeArrowheads="1"/>
          </p:cNvSpPr>
          <p:nvPr>
            <p:ph type="sldNum"/>
          </p:nvPr>
        </p:nvSpPr>
        <p:spPr bwMode="auto">
          <a:xfrm>
            <a:off x="6556325" y="6247461"/>
            <a:ext cx="2128320" cy="470384"/>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r">
              <a:tabLst>
                <a:tab pos="457200" algn="l"/>
                <a:tab pos="914400" algn="l"/>
                <a:tab pos="1371600" algn="l"/>
                <a:tab pos="1828800" algn="l"/>
                <a:tab pos="2286000" algn="l"/>
              </a:tabLst>
              <a:defRPr sz="1400">
                <a:solidFill>
                  <a:srgbClr val="000000"/>
                </a:solidFill>
                <a:latin typeface="Times New Roman" pitchFamily="16" charset="0"/>
                <a:cs typeface="Segoe UI" charset="0"/>
              </a:defRPr>
            </a:lvl1pPr>
          </a:lstStyle>
          <a:p>
            <a:fld id="{2A3F38C2-99EC-4AFE-BBF3-00A0DD508E4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78" r:id="rId1"/>
  </p:sldLayoutIdLst>
  <p:txStyles>
    <p:titleStyle>
      <a:lvl1pPr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9pPr>
    </p:titleStyle>
    <p:bodyStyle>
      <a:lvl1pPr marL="342900" indent="-342900" algn="l" defTabSz="457200" rtl="0" fontAlgn="base" hangingPunct="0">
        <a:lnSpc>
          <a:spcPct val="93000"/>
        </a:lnSpc>
        <a:spcBef>
          <a:spcPts val="1425"/>
        </a:spcBef>
        <a:spcAft>
          <a:spcPct val="0"/>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57200" rtl="0" fontAlgn="base" hangingPunct="0">
        <a:lnSpc>
          <a:spcPct val="93000"/>
        </a:lnSpc>
        <a:spcBef>
          <a:spcPts val="1138"/>
        </a:spcBef>
        <a:spcAft>
          <a:spcPct val="0"/>
        </a:spcAft>
        <a:buClr>
          <a:srgbClr val="000000"/>
        </a:buClr>
        <a:buSzPct val="100000"/>
        <a:buFont typeface="Times New Roman" pitchFamily="16" charset="0"/>
        <a:defRPr sz="2800">
          <a:solidFill>
            <a:srgbClr val="000000"/>
          </a:solidFill>
          <a:latin typeface="+mn-lt"/>
          <a:ea typeface="+mn-ea"/>
        </a:defRPr>
      </a:lvl2pPr>
      <a:lvl3pPr marL="1143000" indent="-228600" algn="l" defTabSz="457200" rtl="0" fontAlgn="base" hangingPunct="0">
        <a:lnSpc>
          <a:spcPct val="93000"/>
        </a:lnSpc>
        <a:spcBef>
          <a:spcPts val="850"/>
        </a:spcBef>
        <a:spcAft>
          <a:spcPct val="0"/>
        </a:spcAft>
        <a:buClr>
          <a:srgbClr val="000000"/>
        </a:buClr>
        <a:buSzPct val="100000"/>
        <a:buFont typeface="Times New Roman" pitchFamily="16" charset="0"/>
        <a:defRPr sz="2400">
          <a:solidFill>
            <a:srgbClr val="000000"/>
          </a:solidFill>
          <a:latin typeface="+mn-lt"/>
          <a:ea typeface="+mn-ea"/>
        </a:defRPr>
      </a:lvl3pPr>
      <a:lvl4pPr marL="1600200" indent="-228600" algn="l" defTabSz="457200" rtl="0" fontAlgn="base" hangingPunct="0">
        <a:lnSpc>
          <a:spcPct val="93000"/>
        </a:lnSpc>
        <a:spcBef>
          <a:spcPts val="575"/>
        </a:spcBef>
        <a:spcAft>
          <a:spcPct val="0"/>
        </a:spcAft>
        <a:buClr>
          <a:srgbClr val="000000"/>
        </a:buClr>
        <a:buSzPct val="100000"/>
        <a:buFont typeface="Times New Roman" pitchFamily="16" charset="0"/>
        <a:defRPr sz="2000">
          <a:solidFill>
            <a:srgbClr val="000000"/>
          </a:solidFill>
          <a:latin typeface="+mn-lt"/>
          <a:ea typeface="+mn-ea"/>
        </a:defRPr>
      </a:lvl4pPr>
      <a:lvl5pPr marL="20574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5pPr>
      <a:lvl6pPr marL="25146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456481" y="272642"/>
            <a:ext cx="8226720" cy="1142361"/>
          </a:xfrm>
          <a:prstGeom prst="rect">
            <a:avLst/>
          </a:prstGeom>
          <a:noFill/>
          <a:ln w="9525" cap="flat">
            <a:noFill/>
            <a:round/>
            <a:headEnd/>
            <a:tailEnd/>
          </a:ln>
          <a:effectLst/>
        </p:spPr>
        <p:txBody>
          <a:bodyPr vert="horz" wrap="square" lIns="0" tIns="0" rIns="0" bIns="0" numCol="1" anchor="ctr" anchorCtr="0" compatLnSpc="1">
            <a:prstTxWarp prst="textNoShape">
              <a:avLst/>
            </a:prstTxWarp>
          </a:bodyPr>
          <a:lstStyle/>
          <a:p>
            <a:pPr lvl="0"/>
            <a:r>
              <a:rPr lang="en-GB" smtClean="0"/>
              <a:t>Click to edit the title text format</a:t>
            </a:r>
          </a:p>
        </p:txBody>
      </p:sp>
      <p:sp>
        <p:nvSpPr>
          <p:cNvPr id="1026" name="Rectangle 2"/>
          <p:cNvSpPr>
            <a:spLocks noGrp="1" noChangeArrowheads="1"/>
          </p:cNvSpPr>
          <p:nvPr>
            <p:ph type="body" idx="1"/>
          </p:nvPr>
        </p:nvSpPr>
        <p:spPr bwMode="auto">
          <a:xfrm>
            <a:off x="456481" y="1605075"/>
            <a:ext cx="8226720" cy="3974261"/>
          </a:xfrm>
          <a:prstGeom prst="rect">
            <a:avLst/>
          </a:prstGeom>
          <a:noFill/>
          <a:ln w="9525" cap="flat">
            <a:noFill/>
            <a:round/>
            <a:headEnd/>
            <a:tailEnd/>
          </a:ln>
          <a:effectLst/>
        </p:spPr>
        <p:txBody>
          <a:bodyPr vert="horz" wrap="square" lIns="0" tIns="28448"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
        <p:nvSpPr>
          <p:cNvPr id="1027" name="Rectangle 3"/>
          <p:cNvSpPr>
            <a:spLocks noGrp="1" noChangeArrowheads="1"/>
          </p:cNvSpPr>
          <p:nvPr>
            <p:ph type="dt"/>
          </p:nvPr>
        </p:nvSpPr>
        <p:spPr bwMode="auto">
          <a:xfrm>
            <a:off x="456485" y="6247461"/>
            <a:ext cx="2128320" cy="470384"/>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tabLst>
                <a:tab pos="457200" algn="l"/>
                <a:tab pos="914400" algn="l"/>
                <a:tab pos="1371600" algn="l"/>
                <a:tab pos="1828800" algn="l"/>
                <a:tab pos="2286000" algn="l"/>
              </a:tabLst>
              <a:defRPr sz="1400">
                <a:solidFill>
                  <a:srgbClr val="000000"/>
                </a:solidFill>
                <a:latin typeface="Times New Roman" pitchFamily="16" charset="0"/>
                <a:cs typeface="Segoe UI" charset="0"/>
              </a:defRPr>
            </a:lvl1pPr>
          </a:lstStyle>
          <a:p>
            <a:endParaRPr lang="en-US"/>
          </a:p>
        </p:txBody>
      </p:sp>
      <p:sp>
        <p:nvSpPr>
          <p:cNvPr id="1028" name="Rectangle 4"/>
          <p:cNvSpPr>
            <a:spLocks noGrp="1" noChangeArrowheads="1"/>
          </p:cNvSpPr>
          <p:nvPr>
            <p:ph type="ftr"/>
          </p:nvPr>
        </p:nvSpPr>
        <p:spPr bwMode="auto">
          <a:xfrm>
            <a:off x="3127680" y="6247461"/>
            <a:ext cx="2897280" cy="470384"/>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ctr">
              <a:tabLst>
                <a:tab pos="457200" algn="l"/>
                <a:tab pos="914400" algn="l"/>
                <a:tab pos="1371600" algn="l"/>
                <a:tab pos="1828800" algn="l"/>
                <a:tab pos="2286000" algn="l"/>
                <a:tab pos="2743200" algn="l"/>
              </a:tabLst>
              <a:defRPr sz="1400">
                <a:solidFill>
                  <a:srgbClr val="000000"/>
                </a:solidFill>
                <a:latin typeface="Times New Roman" pitchFamily="16" charset="0"/>
                <a:cs typeface="Segoe UI" charset="0"/>
              </a:defRPr>
            </a:lvl1pPr>
          </a:lstStyle>
          <a:p>
            <a:endParaRPr lang="en-US"/>
          </a:p>
        </p:txBody>
      </p:sp>
      <p:sp>
        <p:nvSpPr>
          <p:cNvPr id="1029" name="Rectangle 5"/>
          <p:cNvSpPr>
            <a:spLocks noGrp="1" noChangeArrowheads="1"/>
          </p:cNvSpPr>
          <p:nvPr>
            <p:ph type="sldNum"/>
          </p:nvPr>
        </p:nvSpPr>
        <p:spPr bwMode="auto">
          <a:xfrm>
            <a:off x="6556325" y="6247461"/>
            <a:ext cx="2128320" cy="470384"/>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r">
              <a:tabLst>
                <a:tab pos="457200" algn="l"/>
                <a:tab pos="914400" algn="l"/>
                <a:tab pos="1371600" algn="l"/>
                <a:tab pos="1828800" algn="l"/>
                <a:tab pos="2286000" algn="l"/>
              </a:tabLst>
              <a:defRPr sz="1400">
                <a:solidFill>
                  <a:srgbClr val="000000"/>
                </a:solidFill>
                <a:latin typeface="Times New Roman" pitchFamily="16" charset="0"/>
                <a:cs typeface="Segoe UI" charset="0"/>
              </a:defRPr>
            </a:lvl1pPr>
          </a:lstStyle>
          <a:p>
            <a:fld id="{2A3F38C2-99EC-4AFE-BBF3-00A0DD508E4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80" r:id="rId1"/>
  </p:sldLayoutIdLst>
  <p:txStyles>
    <p:titleStyle>
      <a:lvl1pPr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9pPr>
    </p:titleStyle>
    <p:bodyStyle>
      <a:lvl1pPr marL="342900" indent="-342900" algn="l" defTabSz="457200" rtl="0" fontAlgn="base" hangingPunct="0">
        <a:lnSpc>
          <a:spcPct val="93000"/>
        </a:lnSpc>
        <a:spcBef>
          <a:spcPts val="1425"/>
        </a:spcBef>
        <a:spcAft>
          <a:spcPct val="0"/>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57200" rtl="0" fontAlgn="base" hangingPunct="0">
        <a:lnSpc>
          <a:spcPct val="93000"/>
        </a:lnSpc>
        <a:spcBef>
          <a:spcPts val="1138"/>
        </a:spcBef>
        <a:spcAft>
          <a:spcPct val="0"/>
        </a:spcAft>
        <a:buClr>
          <a:srgbClr val="000000"/>
        </a:buClr>
        <a:buSzPct val="100000"/>
        <a:buFont typeface="Times New Roman" pitchFamily="16" charset="0"/>
        <a:defRPr sz="2800">
          <a:solidFill>
            <a:srgbClr val="000000"/>
          </a:solidFill>
          <a:latin typeface="+mn-lt"/>
          <a:ea typeface="+mn-ea"/>
        </a:defRPr>
      </a:lvl2pPr>
      <a:lvl3pPr marL="1143000" indent="-228600" algn="l" defTabSz="457200" rtl="0" fontAlgn="base" hangingPunct="0">
        <a:lnSpc>
          <a:spcPct val="93000"/>
        </a:lnSpc>
        <a:spcBef>
          <a:spcPts val="850"/>
        </a:spcBef>
        <a:spcAft>
          <a:spcPct val="0"/>
        </a:spcAft>
        <a:buClr>
          <a:srgbClr val="000000"/>
        </a:buClr>
        <a:buSzPct val="100000"/>
        <a:buFont typeface="Times New Roman" pitchFamily="16" charset="0"/>
        <a:defRPr sz="2400">
          <a:solidFill>
            <a:srgbClr val="000000"/>
          </a:solidFill>
          <a:latin typeface="+mn-lt"/>
          <a:ea typeface="+mn-ea"/>
        </a:defRPr>
      </a:lvl3pPr>
      <a:lvl4pPr marL="1600200" indent="-228600" algn="l" defTabSz="457200" rtl="0" fontAlgn="base" hangingPunct="0">
        <a:lnSpc>
          <a:spcPct val="93000"/>
        </a:lnSpc>
        <a:spcBef>
          <a:spcPts val="575"/>
        </a:spcBef>
        <a:spcAft>
          <a:spcPct val="0"/>
        </a:spcAft>
        <a:buClr>
          <a:srgbClr val="000000"/>
        </a:buClr>
        <a:buSzPct val="100000"/>
        <a:buFont typeface="Times New Roman" pitchFamily="16" charset="0"/>
        <a:defRPr sz="2000">
          <a:solidFill>
            <a:srgbClr val="000000"/>
          </a:solidFill>
          <a:latin typeface="+mn-lt"/>
          <a:ea typeface="+mn-ea"/>
        </a:defRPr>
      </a:lvl4pPr>
      <a:lvl5pPr marL="20574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5pPr>
      <a:lvl6pPr marL="25146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456481" y="272639"/>
            <a:ext cx="8226720" cy="1142361"/>
          </a:xfrm>
          <a:prstGeom prst="rect">
            <a:avLst/>
          </a:prstGeom>
          <a:noFill/>
          <a:ln w="9525" cap="flat">
            <a:noFill/>
            <a:round/>
            <a:headEnd/>
            <a:tailEnd/>
          </a:ln>
          <a:effectLst/>
        </p:spPr>
        <p:txBody>
          <a:bodyPr vert="horz" wrap="square" lIns="0" tIns="0" rIns="0" bIns="0" numCol="1" anchor="ctr" anchorCtr="0" compatLnSpc="1">
            <a:prstTxWarp prst="textNoShape">
              <a:avLst/>
            </a:prstTxWarp>
          </a:bodyPr>
          <a:lstStyle/>
          <a:p>
            <a:pPr lvl="0"/>
            <a:r>
              <a:rPr lang="en-GB" smtClean="0"/>
              <a:t>Click to edit the title text format</a:t>
            </a:r>
          </a:p>
        </p:txBody>
      </p:sp>
      <p:sp>
        <p:nvSpPr>
          <p:cNvPr id="1026" name="Rectangle 2"/>
          <p:cNvSpPr>
            <a:spLocks noGrp="1" noChangeArrowheads="1"/>
          </p:cNvSpPr>
          <p:nvPr>
            <p:ph type="body" idx="1"/>
          </p:nvPr>
        </p:nvSpPr>
        <p:spPr bwMode="auto">
          <a:xfrm>
            <a:off x="456481" y="1605073"/>
            <a:ext cx="8226720" cy="3974261"/>
          </a:xfrm>
          <a:prstGeom prst="rect">
            <a:avLst/>
          </a:prstGeom>
          <a:noFill/>
          <a:ln w="9525" cap="flat">
            <a:noFill/>
            <a:round/>
            <a:headEnd/>
            <a:tailEnd/>
          </a:ln>
          <a:effectLst/>
        </p:spPr>
        <p:txBody>
          <a:bodyPr vert="horz" wrap="square" lIns="0" tIns="28448"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
        <p:nvSpPr>
          <p:cNvPr id="1027" name="Rectangle 3"/>
          <p:cNvSpPr>
            <a:spLocks noGrp="1" noChangeArrowheads="1"/>
          </p:cNvSpPr>
          <p:nvPr>
            <p:ph type="dt"/>
          </p:nvPr>
        </p:nvSpPr>
        <p:spPr bwMode="auto">
          <a:xfrm>
            <a:off x="456485" y="6247461"/>
            <a:ext cx="2128320" cy="470384"/>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tabLst>
                <a:tab pos="457200" algn="l"/>
                <a:tab pos="914400" algn="l"/>
                <a:tab pos="1371600" algn="l"/>
                <a:tab pos="1828800" algn="l"/>
                <a:tab pos="2286000" algn="l"/>
              </a:tabLst>
              <a:defRPr sz="1400">
                <a:solidFill>
                  <a:srgbClr val="000000"/>
                </a:solidFill>
                <a:latin typeface="Times New Roman" pitchFamily="16" charset="0"/>
                <a:cs typeface="Segoe UI" charset="0"/>
              </a:defRPr>
            </a:lvl1pPr>
          </a:lstStyle>
          <a:p>
            <a:endParaRPr lang="en-US"/>
          </a:p>
        </p:txBody>
      </p:sp>
      <p:sp>
        <p:nvSpPr>
          <p:cNvPr id="1028" name="Rectangle 4"/>
          <p:cNvSpPr>
            <a:spLocks noGrp="1" noChangeArrowheads="1"/>
          </p:cNvSpPr>
          <p:nvPr>
            <p:ph type="ftr"/>
          </p:nvPr>
        </p:nvSpPr>
        <p:spPr bwMode="auto">
          <a:xfrm>
            <a:off x="3127680" y="6247461"/>
            <a:ext cx="2897280" cy="470384"/>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ctr">
              <a:tabLst>
                <a:tab pos="457200" algn="l"/>
                <a:tab pos="914400" algn="l"/>
                <a:tab pos="1371600" algn="l"/>
                <a:tab pos="1828800" algn="l"/>
                <a:tab pos="2286000" algn="l"/>
                <a:tab pos="2743200" algn="l"/>
              </a:tabLst>
              <a:defRPr sz="1400">
                <a:solidFill>
                  <a:srgbClr val="000000"/>
                </a:solidFill>
                <a:latin typeface="Times New Roman" pitchFamily="16" charset="0"/>
                <a:cs typeface="Segoe UI" charset="0"/>
              </a:defRPr>
            </a:lvl1pPr>
          </a:lstStyle>
          <a:p>
            <a:endParaRPr lang="en-US"/>
          </a:p>
        </p:txBody>
      </p:sp>
      <p:sp>
        <p:nvSpPr>
          <p:cNvPr id="1029" name="Rectangle 5"/>
          <p:cNvSpPr>
            <a:spLocks noGrp="1" noChangeArrowheads="1"/>
          </p:cNvSpPr>
          <p:nvPr>
            <p:ph type="sldNum"/>
          </p:nvPr>
        </p:nvSpPr>
        <p:spPr bwMode="auto">
          <a:xfrm>
            <a:off x="6556325" y="6247461"/>
            <a:ext cx="2128320" cy="470384"/>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r">
              <a:tabLst>
                <a:tab pos="457200" algn="l"/>
                <a:tab pos="914400" algn="l"/>
                <a:tab pos="1371600" algn="l"/>
                <a:tab pos="1828800" algn="l"/>
                <a:tab pos="2286000" algn="l"/>
              </a:tabLst>
              <a:defRPr sz="1400">
                <a:solidFill>
                  <a:srgbClr val="000000"/>
                </a:solidFill>
                <a:latin typeface="Times New Roman" pitchFamily="16" charset="0"/>
                <a:cs typeface="Segoe UI" charset="0"/>
              </a:defRPr>
            </a:lvl1pPr>
          </a:lstStyle>
          <a:p>
            <a:fld id="{2A3F38C2-99EC-4AFE-BBF3-00A0DD508E4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82" r:id="rId1"/>
  </p:sldLayoutIdLst>
  <p:txStyles>
    <p:titleStyle>
      <a:lvl1pPr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9pPr>
    </p:titleStyle>
    <p:bodyStyle>
      <a:lvl1pPr marL="342900" indent="-342900" algn="l" defTabSz="457200" rtl="0" fontAlgn="base" hangingPunct="0">
        <a:lnSpc>
          <a:spcPct val="93000"/>
        </a:lnSpc>
        <a:spcBef>
          <a:spcPts val="1425"/>
        </a:spcBef>
        <a:spcAft>
          <a:spcPct val="0"/>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57200" rtl="0" fontAlgn="base" hangingPunct="0">
        <a:lnSpc>
          <a:spcPct val="93000"/>
        </a:lnSpc>
        <a:spcBef>
          <a:spcPts val="1138"/>
        </a:spcBef>
        <a:spcAft>
          <a:spcPct val="0"/>
        </a:spcAft>
        <a:buClr>
          <a:srgbClr val="000000"/>
        </a:buClr>
        <a:buSzPct val="100000"/>
        <a:buFont typeface="Times New Roman" pitchFamily="16" charset="0"/>
        <a:defRPr sz="2800">
          <a:solidFill>
            <a:srgbClr val="000000"/>
          </a:solidFill>
          <a:latin typeface="+mn-lt"/>
          <a:ea typeface="+mn-ea"/>
        </a:defRPr>
      </a:lvl2pPr>
      <a:lvl3pPr marL="1143000" indent="-228600" algn="l" defTabSz="457200" rtl="0" fontAlgn="base" hangingPunct="0">
        <a:lnSpc>
          <a:spcPct val="93000"/>
        </a:lnSpc>
        <a:spcBef>
          <a:spcPts val="850"/>
        </a:spcBef>
        <a:spcAft>
          <a:spcPct val="0"/>
        </a:spcAft>
        <a:buClr>
          <a:srgbClr val="000000"/>
        </a:buClr>
        <a:buSzPct val="100000"/>
        <a:buFont typeface="Times New Roman" pitchFamily="16" charset="0"/>
        <a:defRPr sz="2400">
          <a:solidFill>
            <a:srgbClr val="000000"/>
          </a:solidFill>
          <a:latin typeface="+mn-lt"/>
          <a:ea typeface="+mn-ea"/>
        </a:defRPr>
      </a:lvl3pPr>
      <a:lvl4pPr marL="1600200" indent="-228600" algn="l" defTabSz="457200" rtl="0" fontAlgn="base" hangingPunct="0">
        <a:lnSpc>
          <a:spcPct val="93000"/>
        </a:lnSpc>
        <a:spcBef>
          <a:spcPts val="575"/>
        </a:spcBef>
        <a:spcAft>
          <a:spcPct val="0"/>
        </a:spcAft>
        <a:buClr>
          <a:srgbClr val="000000"/>
        </a:buClr>
        <a:buSzPct val="100000"/>
        <a:buFont typeface="Times New Roman" pitchFamily="16" charset="0"/>
        <a:defRPr sz="2000">
          <a:solidFill>
            <a:srgbClr val="000000"/>
          </a:solidFill>
          <a:latin typeface="+mn-lt"/>
          <a:ea typeface="+mn-ea"/>
        </a:defRPr>
      </a:lvl4pPr>
      <a:lvl5pPr marL="20574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5pPr>
      <a:lvl6pPr marL="25146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456481" y="272636"/>
            <a:ext cx="8226720" cy="1142361"/>
          </a:xfrm>
          <a:prstGeom prst="rect">
            <a:avLst/>
          </a:prstGeom>
          <a:noFill/>
          <a:ln w="9525" cap="flat">
            <a:noFill/>
            <a:round/>
            <a:headEnd/>
            <a:tailEnd/>
          </a:ln>
          <a:effectLst/>
        </p:spPr>
        <p:txBody>
          <a:bodyPr vert="horz" wrap="square" lIns="0" tIns="0" rIns="0" bIns="0" numCol="1" anchor="ctr" anchorCtr="0" compatLnSpc="1">
            <a:prstTxWarp prst="textNoShape">
              <a:avLst/>
            </a:prstTxWarp>
          </a:bodyPr>
          <a:lstStyle/>
          <a:p>
            <a:pPr lvl="0"/>
            <a:r>
              <a:rPr lang="en-GB" smtClean="0"/>
              <a:t>Click to edit the title text format</a:t>
            </a:r>
          </a:p>
        </p:txBody>
      </p:sp>
      <p:sp>
        <p:nvSpPr>
          <p:cNvPr id="1026" name="Rectangle 2"/>
          <p:cNvSpPr>
            <a:spLocks noGrp="1" noChangeArrowheads="1"/>
          </p:cNvSpPr>
          <p:nvPr>
            <p:ph type="body" idx="1"/>
          </p:nvPr>
        </p:nvSpPr>
        <p:spPr bwMode="auto">
          <a:xfrm>
            <a:off x="456481" y="1605069"/>
            <a:ext cx="8226720" cy="3974261"/>
          </a:xfrm>
          <a:prstGeom prst="rect">
            <a:avLst/>
          </a:prstGeom>
          <a:noFill/>
          <a:ln w="9525" cap="flat">
            <a:noFill/>
            <a:round/>
            <a:headEnd/>
            <a:tailEnd/>
          </a:ln>
          <a:effectLst/>
        </p:spPr>
        <p:txBody>
          <a:bodyPr vert="horz" wrap="square" lIns="0" tIns="28448"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
        <p:nvSpPr>
          <p:cNvPr id="1027" name="Rectangle 3"/>
          <p:cNvSpPr>
            <a:spLocks noGrp="1" noChangeArrowheads="1"/>
          </p:cNvSpPr>
          <p:nvPr>
            <p:ph type="dt"/>
          </p:nvPr>
        </p:nvSpPr>
        <p:spPr bwMode="auto">
          <a:xfrm>
            <a:off x="456485" y="6247461"/>
            <a:ext cx="2128320" cy="470384"/>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tabLst>
                <a:tab pos="457200" algn="l"/>
                <a:tab pos="914400" algn="l"/>
                <a:tab pos="1371600" algn="l"/>
                <a:tab pos="1828800" algn="l"/>
                <a:tab pos="2286000" algn="l"/>
              </a:tabLst>
              <a:defRPr sz="1400">
                <a:solidFill>
                  <a:srgbClr val="000000"/>
                </a:solidFill>
                <a:latin typeface="Times New Roman" pitchFamily="16" charset="0"/>
                <a:cs typeface="Segoe UI" charset="0"/>
              </a:defRPr>
            </a:lvl1pPr>
          </a:lstStyle>
          <a:p>
            <a:endParaRPr lang="en-US"/>
          </a:p>
        </p:txBody>
      </p:sp>
      <p:sp>
        <p:nvSpPr>
          <p:cNvPr id="1028" name="Rectangle 4"/>
          <p:cNvSpPr>
            <a:spLocks noGrp="1" noChangeArrowheads="1"/>
          </p:cNvSpPr>
          <p:nvPr>
            <p:ph type="ftr"/>
          </p:nvPr>
        </p:nvSpPr>
        <p:spPr bwMode="auto">
          <a:xfrm>
            <a:off x="3127680" y="6247461"/>
            <a:ext cx="2897280" cy="470384"/>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ctr">
              <a:tabLst>
                <a:tab pos="457200" algn="l"/>
                <a:tab pos="914400" algn="l"/>
                <a:tab pos="1371600" algn="l"/>
                <a:tab pos="1828800" algn="l"/>
                <a:tab pos="2286000" algn="l"/>
                <a:tab pos="2743200" algn="l"/>
              </a:tabLst>
              <a:defRPr sz="1400">
                <a:solidFill>
                  <a:srgbClr val="000000"/>
                </a:solidFill>
                <a:latin typeface="Times New Roman" pitchFamily="16" charset="0"/>
                <a:cs typeface="Segoe UI" charset="0"/>
              </a:defRPr>
            </a:lvl1pPr>
          </a:lstStyle>
          <a:p>
            <a:endParaRPr lang="en-US"/>
          </a:p>
        </p:txBody>
      </p:sp>
      <p:sp>
        <p:nvSpPr>
          <p:cNvPr id="1029" name="Rectangle 5"/>
          <p:cNvSpPr>
            <a:spLocks noGrp="1" noChangeArrowheads="1"/>
          </p:cNvSpPr>
          <p:nvPr>
            <p:ph type="sldNum"/>
          </p:nvPr>
        </p:nvSpPr>
        <p:spPr bwMode="auto">
          <a:xfrm>
            <a:off x="6556325" y="6247461"/>
            <a:ext cx="2128320" cy="470384"/>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r">
              <a:tabLst>
                <a:tab pos="457200" algn="l"/>
                <a:tab pos="914400" algn="l"/>
                <a:tab pos="1371600" algn="l"/>
                <a:tab pos="1828800" algn="l"/>
                <a:tab pos="2286000" algn="l"/>
              </a:tabLst>
              <a:defRPr sz="1400">
                <a:solidFill>
                  <a:srgbClr val="000000"/>
                </a:solidFill>
                <a:latin typeface="Times New Roman" pitchFamily="16" charset="0"/>
                <a:cs typeface="Segoe UI" charset="0"/>
              </a:defRPr>
            </a:lvl1pPr>
          </a:lstStyle>
          <a:p>
            <a:fld id="{2A3F38C2-99EC-4AFE-BBF3-00A0DD508E4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Lst>
  <p:txStyles>
    <p:titleStyle>
      <a:lvl1pPr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marL="742950" indent="-28575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2pPr>
      <a:lvl3pPr marL="1143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3pPr>
      <a:lvl4pPr marL="1600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4pPr>
      <a:lvl5pPr marL="20574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9pPr>
    </p:titleStyle>
    <p:bodyStyle>
      <a:lvl1pPr marL="342900" indent="-342900" algn="l" defTabSz="457200" rtl="0" fontAlgn="base" hangingPunct="0">
        <a:lnSpc>
          <a:spcPct val="93000"/>
        </a:lnSpc>
        <a:spcBef>
          <a:spcPts val="1425"/>
        </a:spcBef>
        <a:spcAft>
          <a:spcPct val="0"/>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57200" rtl="0" fontAlgn="base" hangingPunct="0">
        <a:lnSpc>
          <a:spcPct val="93000"/>
        </a:lnSpc>
        <a:spcBef>
          <a:spcPts val="1138"/>
        </a:spcBef>
        <a:spcAft>
          <a:spcPct val="0"/>
        </a:spcAft>
        <a:buClr>
          <a:srgbClr val="000000"/>
        </a:buClr>
        <a:buSzPct val="100000"/>
        <a:buFont typeface="Times New Roman" pitchFamily="16" charset="0"/>
        <a:defRPr sz="2800">
          <a:solidFill>
            <a:srgbClr val="000000"/>
          </a:solidFill>
          <a:latin typeface="+mn-lt"/>
          <a:ea typeface="+mn-ea"/>
        </a:defRPr>
      </a:lvl2pPr>
      <a:lvl3pPr marL="1143000" indent="-228600" algn="l" defTabSz="457200" rtl="0" fontAlgn="base" hangingPunct="0">
        <a:lnSpc>
          <a:spcPct val="93000"/>
        </a:lnSpc>
        <a:spcBef>
          <a:spcPts val="850"/>
        </a:spcBef>
        <a:spcAft>
          <a:spcPct val="0"/>
        </a:spcAft>
        <a:buClr>
          <a:srgbClr val="000000"/>
        </a:buClr>
        <a:buSzPct val="100000"/>
        <a:buFont typeface="Times New Roman" pitchFamily="16" charset="0"/>
        <a:defRPr sz="2400">
          <a:solidFill>
            <a:srgbClr val="000000"/>
          </a:solidFill>
          <a:latin typeface="+mn-lt"/>
          <a:ea typeface="+mn-ea"/>
        </a:defRPr>
      </a:lvl3pPr>
      <a:lvl4pPr marL="1600200" indent="-228600" algn="l" defTabSz="457200" rtl="0" fontAlgn="base" hangingPunct="0">
        <a:lnSpc>
          <a:spcPct val="93000"/>
        </a:lnSpc>
        <a:spcBef>
          <a:spcPts val="575"/>
        </a:spcBef>
        <a:spcAft>
          <a:spcPct val="0"/>
        </a:spcAft>
        <a:buClr>
          <a:srgbClr val="000000"/>
        </a:buClr>
        <a:buSzPct val="100000"/>
        <a:buFont typeface="Times New Roman" pitchFamily="16" charset="0"/>
        <a:defRPr sz="2000">
          <a:solidFill>
            <a:srgbClr val="000000"/>
          </a:solidFill>
          <a:latin typeface="+mn-lt"/>
          <a:ea typeface="+mn-ea"/>
        </a:defRPr>
      </a:lvl4pPr>
      <a:lvl5pPr marL="20574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5pPr>
      <a:lvl6pPr marL="25146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comments" Target="../comments/comment1.xml"/><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5.xml"/><Relationship Id="rId4" Type="http://schemas.openxmlformats.org/officeDocument/2006/relationships/image" Target="../media/image22.jpeg"/></Relationships>
</file>

<file path=ppt/slides/_rels/slide4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3" Type="http://schemas.openxmlformats.org/officeDocument/2006/relationships/hyperlink" Target="https://www.theatre-du-soleil.fr/fr/a-lire/les-ephemeres-au-soleil-beatrice-picon-vallin-4285" TargetMode="External"/><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hyperlink" Target="https://www.nytimes.com/2009/07/06/theater/06mnouchkine.html" TargetMode="External"/><Relationship Id="rId5" Type="http://schemas.openxmlformats.org/officeDocument/2006/relationships/hyperlink" Target="https://lestroiscoups.fr/les-ephemeres-creation-collective-du-theatre-du-soleil-theatre-du-soleil-a-paris/" TargetMode="External"/><Relationship Id="rId4" Type="http://schemas.openxmlformats.org/officeDocument/2006/relationships/hyperlink" Target="https://www.nytimes.com/2009/07/10/theater/reviews/10ephemere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t>Les Éphémères</a:t>
            </a:r>
          </a:p>
        </p:txBody>
      </p:sp>
      <p:sp>
        <p:nvSpPr>
          <p:cNvPr id="3" name="Subtitle 2"/>
          <p:cNvSpPr>
            <a:spLocks noGrp="1"/>
          </p:cNvSpPr>
          <p:nvPr>
            <p:ph type="subTitle" idx="1"/>
          </p:nvPr>
        </p:nvSpPr>
        <p:spPr/>
        <p:txBody>
          <a:bodyPr/>
          <a:lstStyle/>
          <a:p>
            <a:r>
              <a:t>Σκηνοθετική Ανάλυση της Ariane Mnouchkine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Τι είναι το Les Éphémères</a:t>
            </a:r>
          </a:p>
        </p:txBody>
      </p:sp>
      <p:sp>
        <p:nvSpPr>
          <p:cNvPr id="3" name="Content Placeholder 2"/>
          <p:cNvSpPr>
            <a:spLocks noGrp="1"/>
          </p:cNvSpPr>
          <p:nvPr>
            <p:ph idx="1"/>
          </p:nvPr>
        </p:nvSpPr>
        <p:spPr/>
        <p:txBody>
          <a:bodyPr/>
          <a:lstStyle/>
          <a:p>
            <a:r>
              <a:t>Παράσταση του Théâtre du Soleil</a:t>
            </a:r>
          </a:p>
          <a:p>
            <a:r>
              <a:t>Σκηνοθεσία: Ariane Mnouchkine</a:t>
            </a:r>
          </a:p>
          <a:p>
            <a:r>
              <a:t>Διάρκεια περίπου 6 ώρες</a:t>
            </a:r>
          </a:p>
          <a:p>
            <a:r>
              <a:t>Δομή βασισμένη σε θραύσματα μνήμης και καθημερινές στιγμές</a:t>
            </a:r>
          </a:p>
          <a:p>
            <a:r>
              <a:t>Δεν υπάρχει κεντρικός ήρωας ή γραμμική πλοκή</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Η βασική σκηνοθετική γραμμή</a:t>
            </a:r>
          </a:p>
        </p:txBody>
      </p:sp>
      <p:sp>
        <p:nvSpPr>
          <p:cNvPr id="3" name="Content Placeholder 2"/>
          <p:cNvSpPr>
            <a:spLocks noGrp="1"/>
          </p:cNvSpPr>
          <p:nvPr>
            <p:ph idx="1"/>
          </p:nvPr>
        </p:nvSpPr>
        <p:spPr/>
        <p:txBody>
          <a:bodyPr/>
          <a:lstStyle/>
          <a:p>
            <a:r>
              <a:t>Η σκηνοθεσία καταγράφει την ανθρώπινη ζωή</a:t>
            </a:r>
          </a:p>
          <a:p>
            <a:r>
              <a:t>Η μνήμη λειτουργεί ως βασικός άξονας</a:t>
            </a:r>
          </a:p>
          <a:p>
            <a:r>
              <a:t>Οι σκηνές εμφανίζονται σαν αναμνήσεις</a:t>
            </a:r>
          </a:p>
          <a:p>
            <a:r>
              <a:t>Το εφήμερο μετατρέπεται σε θεατρική εμπειρία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Ο χρόνος ως σκηνοθετικό εργαλείο</a:t>
            </a:r>
          </a:p>
        </p:txBody>
      </p:sp>
      <p:sp>
        <p:nvSpPr>
          <p:cNvPr id="3" name="Content Placeholder 2"/>
          <p:cNvSpPr>
            <a:spLocks noGrp="1"/>
          </p:cNvSpPr>
          <p:nvPr>
            <p:ph idx="1"/>
          </p:nvPr>
        </p:nvSpPr>
        <p:spPr/>
        <p:txBody>
          <a:bodyPr/>
          <a:lstStyle/>
          <a:p>
            <a:r>
              <a:t>Η μεγάλη διάρκεια είναι συνειδητή σκηνοθετική επιλογή</a:t>
            </a:r>
          </a:p>
          <a:p>
            <a:r>
              <a:t>Χρήση παύσεων και αργού ρυθμού</a:t>
            </a:r>
          </a:p>
          <a:p>
            <a:r>
              <a:t>Οι καθημερινές πράξεις παρουσιάζονται σε πραγματικό χρόνο</a:t>
            </a:r>
          </a:p>
          <a:p>
            <a:r>
              <a:t>Ο θεατής βιώνει τον χρόνο και όχι μόνο την πλοκή</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Η σκηνοθεσία της μνήμης</a:t>
            </a:r>
          </a:p>
        </p:txBody>
      </p:sp>
      <p:sp>
        <p:nvSpPr>
          <p:cNvPr id="3" name="Content Placeholder 2"/>
          <p:cNvSpPr>
            <a:spLocks noGrp="1"/>
          </p:cNvSpPr>
          <p:nvPr>
            <p:ph idx="1"/>
          </p:nvPr>
        </p:nvSpPr>
        <p:spPr/>
        <p:txBody>
          <a:bodyPr/>
          <a:lstStyle/>
          <a:p>
            <a:r>
              <a:t>Αποσπασματική δομή σκηνών</a:t>
            </a:r>
          </a:p>
          <a:p>
            <a:r>
              <a:t>Απότομες μεταβάσεις και αλλαγές φωτισμού</a:t>
            </a:r>
          </a:p>
          <a:p>
            <a:r>
              <a:t>Οι σκηνές μοιάζουν με αναμνήσεις που εμφανίζονται και χάνονται</a:t>
            </a:r>
          </a:p>
          <a:p>
            <a:r>
              <a:t>Δημιουργείται αίσθηση προσωπικής και συλλογικής μνήμης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Κινούμενα σκηνικά και κινηματογραφικότητα</a:t>
            </a:r>
          </a:p>
        </p:txBody>
      </p:sp>
      <p:sp>
        <p:nvSpPr>
          <p:cNvPr id="3" name="Content Placeholder 2"/>
          <p:cNvSpPr>
            <a:spLocks noGrp="1"/>
          </p:cNvSpPr>
          <p:nvPr>
            <p:ph idx="1"/>
          </p:nvPr>
        </p:nvSpPr>
        <p:spPr/>
        <p:txBody>
          <a:bodyPr/>
          <a:lstStyle/>
          <a:p>
            <a:r>
              <a:t>Τα δωμάτια μετακινούνται πάνω σε πλατφόρμες</a:t>
            </a:r>
          </a:p>
          <a:p>
            <a:r>
              <a:t>Δημιουργείται κινηματογραφική αίσθηση travelling</a:t>
            </a:r>
          </a:p>
          <a:p>
            <a:r>
              <a:t>Η σκηνοθεσία θυμίζει μοντάζ κινηματογράφου</a:t>
            </a:r>
          </a:p>
          <a:p>
            <a:r>
              <a:t>Οι μεταβάσεις αποτελούν μέρος της παράστασης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Συλλογική σκηνοθεσία</a:t>
            </a:r>
          </a:p>
        </p:txBody>
      </p:sp>
      <p:sp>
        <p:nvSpPr>
          <p:cNvPr id="3" name="Content Placeholder 2"/>
          <p:cNvSpPr>
            <a:spLocks noGrp="1"/>
          </p:cNvSpPr>
          <p:nvPr>
            <p:ph idx="1"/>
          </p:nvPr>
        </p:nvSpPr>
        <p:spPr/>
        <p:txBody>
          <a:bodyPr/>
          <a:lstStyle/>
          <a:p>
            <a:r>
              <a:t>Η παράσταση βασίζεται στο ensemble</a:t>
            </a:r>
          </a:p>
          <a:p>
            <a:r>
              <a:t>Δεν υπάρχει πρωταγωνιστής</a:t>
            </a:r>
          </a:p>
          <a:p>
            <a:r>
              <a:t>Οι ηθοποιοί συμμετέχουν στις μετακινήσεις σκηνικών</a:t>
            </a:r>
          </a:p>
          <a:p>
            <a:r>
              <a:t>Η συλλογικότητα αποτελεί βασική αισθητική αρχή</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Η χρήση της σιωπής</a:t>
            </a:r>
          </a:p>
        </p:txBody>
      </p:sp>
      <p:sp>
        <p:nvSpPr>
          <p:cNvPr id="3" name="Content Placeholder 2"/>
          <p:cNvSpPr>
            <a:spLocks noGrp="1"/>
          </p:cNvSpPr>
          <p:nvPr>
            <p:ph idx="1"/>
          </p:nvPr>
        </p:nvSpPr>
        <p:spPr/>
        <p:txBody>
          <a:bodyPr/>
          <a:lstStyle/>
          <a:p>
            <a:r>
              <a:t>Η σιωπή λειτουργεί δραματουργικά</a:t>
            </a:r>
          </a:p>
          <a:p>
            <a:r>
              <a:t>Η ένταση δημιουργείται μέσω παρουσίας και βλέμματος</a:t>
            </a:r>
          </a:p>
          <a:p>
            <a:r>
              <a:t>Η ακινησία αποκτά σκηνική σημασία</a:t>
            </a:r>
          </a:p>
          <a:p>
            <a:r>
              <a:t>Οι παύσεις ενισχύουν τη βιωματική εμπειρία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Ο σκηνικός χώρος ως μνήμη</a:t>
            </a:r>
          </a:p>
        </p:txBody>
      </p:sp>
      <p:sp>
        <p:nvSpPr>
          <p:cNvPr id="3" name="Content Placeholder 2"/>
          <p:cNvSpPr>
            <a:spLocks noGrp="1"/>
          </p:cNvSpPr>
          <p:nvPr>
            <p:ph idx="1"/>
          </p:nvPr>
        </p:nvSpPr>
        <p:spPr/>
        <p:txBody>
          <a:bodyPr/>
          <a:lstStyle/>
          <a:p>
            <a:r>
              <a:t>Τα δωμάτια λειτουργούν ως ψυχικοί χώροι</a:t>
            </a:r>
          </a:p>
          <a:p>
            <a:r>
              <a:t>Οι χώροι εμφανίζονται προσωρινά και εξαφανίζονται</a:t>
            </a:r>
          </a:p>
          <a:p>
            <a:r>
              <a:t>Ο φωτισμός δημιουργεί αίσθηση ανάμνησης</a:t>
            </a:r>
          </a:p>
          <a:p>
            <a:r>
              <a:t>Ο χώρος συνδέεται με το πέρασμα του χρόνου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Συμπέρασμα</a:t>
            </a:r>
          </a:p>
        </p:txBody>
      </p:sp>
      <p:sp>
        <p:nvSpPr>
          <p:cNvPr id="3" name="Content Placeholder 2"/>
          <p:cNvSpPr>
            <a:spLocks noGrp="1"/>
          </p:cNvSpPr>
          <p:nvPr>
            <p:ph idx="1"/>
          </p:nvPr>
        </p:nvSpPr>
        <p:spPr/>
        <p:txBody>
          <a:bodyPr/>
          <a:lstStyle/>
          <a:p>
            <a:r>
              <a:t>Η Mnouchkine μετατρέπει την καθημερινότητα σε ποιητική εμπειρία</a:t>
            </a:r>
          </a:p>
          <a:p>
            <a:r>
              <a:t>Η σκηνοθεσία βασίζεται στη μνήμη, στον χρόνο και στη συλλογικότητα</a:t>
            </a:r>
          </a:p>
          <a:p>
            <a:r>
              <a:t>Το Les Éphémères αποτελεί παράδειγμα σύγχρονης σκηνοθετικής γραφής</a:t>
            </a:r>
          </a:p>
          <a:p>
            <a:r>
              <a:t>Η παράσταση αναδεικνύει το εφήμερο της ανθρώπινης ζωής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Βιβλιογραφία</a:t>
            </a:r>
          </a:p>
        </p:txBody>
      </p:sp>
      <p:sp>
        <p:nvSpPr>
          <p:cNvPr id="3" name="Content Placeholder 2"/>
          <p:cNvSpPr>
            <a:spLocks noGrp="1"/>
          </p:cNvSpPr>
          <p:nvPr>
            <p:ph idx="1"/>
          </p:nvPr>
        </p:nvSpPr>
        <p:spPr/>
        <p:txBody>
          <a:bodyPr/>
          <a:lstStyle/>
          <a:p>
            <a:r>
              <a:t>Féral, Josette. Ariane Mnouchkine and the Théâtre du Soleil.</a:t>
            </a:r>
          </a:p>
          <a:p>
            <a:r>
              <a:t>Williams, David. Collaborative Theatre: The Théâtre du Soleil Sourcebook.</a:t>
            </a:r>
          </a:p>
          <a:p>
            <a:r>
              <a:t>Théâtre du Soleil. Les Éphémères (2006).</a:t>
            </a:r>
          </a:p>
          <a:p>
            <a:r>
              <a:t>Συνεντεύξεις της Ariane Mnouchkine.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662F466B-7A03-430A-AF2C-C68FAF1B23CA}"/>
              </a:ext>
            </a:extLst>
          </p:cNvPr>
          <p:cNvSpPr>
            <a:spLocks noGrp="1"/>
          </p:cNvSpPr>
          <p:nvPr>
            <p:ph type="title"/>
          </p:nvPr>
        </p:nvSpPr>
        <p:spPr>
          <a:xfrm>
            <a:off x="714391" y="791163"/>
            <a:ext cx="7721553" cy="4704791"/>
          </a:xfrm>
        </p:spPr>
        <p:txBody>
          <a:bodyPr>
            <a:normAutofit/>
          </a:bodyPr>
          <a:lstStyle/>
          <a:p>
            <a:r>
              <a:rPr lang="el-GR" sz="2400" dirty="0">
                <a:latin typeface="Times New Roman" panose="02020603050405020304" pitchFamily="18" charset="0"/>
                <a:cs typeface="Times New Roman" panose="02020603050405020304" pitchFamily="18" charset="0"/>
              </a:rPr>
              <a:t/>
            </a:r>
            <a:br>
              <a:rPr lang="el-GR" sz="2400" dirty="0">
                <a:latin typeface="Times New Roman" panose="02020603050405020304" pitchFamily="18" charset="0"/>
                <a:cs typeface="Times New Roman" panose="02020603050405020304" pitchFamily="18" charset="0"/>
              </a:rPr>
            </a:br>
            <a:r>
              <a:rPr lang="el-GR" sz="2400" dirty="0">
                <a:latin typeface="Times New Roman" panose="02020603050405020304" pitchFamily="18" charset="0"/>
                <a:cs typeface="Times New Roman" panose="02020603050405020304" pitchFamily="18" charset="0"/>
              </a:rPr>
              <a:t>ΠΡΟΓΡΑΜΜΑ ΜΕΤΑΠΤΥΧΙΑΚΩΝ ΣΠΟΥΔΩΝ- ΤΜΗΜΑ ΘΕΑΤΡΙΚΩΝ ΣΠΟΥΔΩΝ- ΕΚΠΑ</a:t>
            </a:r>
            <a:br>
              <a:rPr lang="el-GR" sz="2400" dirty="0">
                <a:latin typeface="Times New Roman" panose="02020603050405020304" pitchFamily="18" charset="0"/>
                <a:cs typeface="Times New Roman" panose="02020603050405020304" pitchFamily="18" charset="0"/>
              </a:rPr>
            </a:br>
            <a:r>
              <a:rPr lang="el-GR" sz="2400" dirty="0">
                <a:latin typeface="Times New Roman" panose="02020603050405020304" pitchFamily="18" charset="0"/>
                <a:cs typeface="Times New Roman" panose="02020603050405020304" pitchFamily="18" charset="0"/>
              </a:rPr>
              <a:t/>
            </a:r>
            <a:br>
              <a:rPr lang="el-GR" sz="2400" dirty="0">
                <a:latin typeface="Times New Roman" panose="02020603050405020304" pitchFamily="18" charset="0"/>
                <a:cs typeface="Times New Roman" panose="02020603050405020304" pitchFamily="18" charset="0"/>
              </a:rPr>
            </a:br>
            <a:r>
              <a:rPr lang="el-GR" sz="2400" u="sng" dirty="0">
                <a:latin typeface="Times New Roman" panose="02020603050405020304" pitchFamily="18" charset="0"/>
                <a:cs typeface="Times New Roman" panose="02020603050405020304" pitchFamily="18" charset="0"/>
              </a:rPr>
              <a:t>Μάθημα:</a:t>
            </a:r>
            <a:r>
              <a:rPr lang="el-GR" sz="2400" dirty="0">
                <a:latin typeface="Times New Roman" panose="02020603050405020304" pitchFamily="18" charset="0"/>
                <a:cs typeface="Times New Roman" panose="02020603050405020304" pitchFamily="18" charset="0"/>
              </a:rPr>
              <a:t> Σύγχρονο Θέατρο και Πρωτοπορίες</a:t>
            </a:r>
            <a:r>
              <a:rPr lang="el-GR" sz="2400" dirty="0">
                <a:highlight>
                  <a:srgbClr val="FFFF00"/>
                </a:highlight>
                <a:latin typeface="Times New Roman" panose="02020603050405020304" pitchFamily="18" charset="0"/>
                <a:cs typeface="Times New Roman" panose="02020603050405020304" pitchFamily="18" charset="0"/>
              </a:rPr>
              <a:t/>
            </a:r>
            <a:br>
              <a:rPr lang="el-GR" sz="2400" dirty="0">
                <a:highlight>
                  <a:srgbClr val="FFFF00"/>
                </a:highlight>
                <a:latin typeface="Times New Roman" panose="02020603050405020304" pitchFamily="18" charset="0"/>
                <a:cs typeface="Times New Roman" panose="02020603050405020304" pitchFamily="18" charset="0"/>
              </a:rPr>
            </a:br>
            <a:r>
              <a:rPr lang="el-GR" sz="2400" u="sng" dirty="0">
                <a:latin typeface="Times New Roman" panose="02020603050405020304" pitchFamily="18" charset="0"/>
                <a:cs typeface="Times New Roman" panose="02020603050405020304" pitchFamily="18" charset="0"/>
              </a:rPr>
              <a:t>Υπεύθυνη Διδάσκουσα:</a:t>
            </a:r>
            <a:r>
              <a:rPr lang="el-GR" sz="2400" dirty="0">
                <a:latin typeface="Times New Roman" panose="02020603050405020304" pitchFamily="18" charset="0"/>
                <a:cs typeface="Times New Roman" panose="02020603050405020304" pitchFamily="18" charset="0"/>
              </a:rPr>
              <a:t> Μιχαέλα Αντωνίου</a:t>
            </a:r>
            <a:br>
              <a:rPr lang="el-GR" sz="2400" dirty="0">
                <a:latin typeface="Times New Roman" panose="02020603050405020304" pitchFamily="18" charset="0"/>
                <a:cs typeface="Times New Roman" panose="02020603050405020304" pitchFamily="18" charset="0"/>
              </a:rPr>
            </a:br>
            <a:r>
              <a:rPr lang="el-GR" sz="2400" u="sng" dirty="0">
                <a:latin typeface="Times New Roman" panose="02020603050405020304" pitchFamily="18" charset="0"/>
                <a:cs typeface="Times New Roman" panose="02020603050405020304" pitchFamily="18" charset="0"/>
              </a:rPr>
              <a:t>Μεταπτυχιακή Φοιτήτρια:</a:t>
            </a:r>
            <a:r>
              <a:rPr lang="el-GR" sz="2400" dirty="0">
                <a:latin typeface="Times New Roman" panose="02020603050405020304" pitchFamily="18" charset="0"/>
                <a:cs typeface="Times New Roman" panose="02020603050405020304" pitchFamily="18" charset="0"/>
              </a:rPr>
              <a:t> Ευαγγελία Κατσαντώνη</a:t>
            </a:r>
            <a:br>
              <a:rPr lang="el-GR" sz="2400" dirty="0">
                <a:latin typeface="Times New Roman" panose="02020603050405020304" pitchFamily="18" charset="0"/>
                <a:cs typeface="Times New Roman" panose="02020603050405020304" pitchFamily="18" charset="0"/>
              </a:rPr>
            </a:br>
            <a:r>
              <a:rPr lang="el-GR" sz="2400" dirty="0">
                <a:latin typeface="Times New Roman" panose="02020603050405020304" pitchFamily="18" charset="0"/>
                <a:cs typeface="Times New Roman" panose="02020603050405020304" pitchFamily="18" charset="0"/>
              </a:rPr>
              <a:t/>
            </a:r>
            <a:br>
              <a:rPr lang="el-GR" sz="2400" dirty="0">
                <a:latin typeface="Times New Roman" panose="02020603050405020304" pitchFamily="18" charset="0"/>
                <a:cs typeface="Times New Roman" panose="02020603050405020304" pitchFamily="18" charset="0"/>
              </a:rPr>
            </a:br>
            <a:r>
              <a:rPr lang="en-US" sz="2400" b="1" i="1" dirty="0">
                <a:latin typeface="Times New Roman" panose="02020603050405020304" pitchFamily="18" charset="0"/>
                <a:cs typeface="Times New Roman" panose="02020603050405020304" pitchFamily="18" charset="0"/>
              </a:rPr>
              <a:t>Les Éphémères</a:t>
            </a:r>
            <a:r>
              <a:rPr lang="el-GR" sz="2400" b="1" i="1"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Ariane Mnouchkine</a:t>
            </a: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r>
              <a:rPr lang="el-GR" sz="2400" b="1" dirty="0">
                <a:latin typeface="Times New Roman" panose="02020603050405020304" pitchFamily="18" charset="0"/>
                <a:cs typeface="Times New Roman" panose="02020603050405020304" pitchFamily="18" charset="0"/>
              </a:rPr>
              <a:t>Υποκριτική &amp; Κινησιολογία</a:t>
            </a:r>
            <a:r>
              <a:rPr lang="el-GR" sz="2400" dirty="0">
                <a:latin typeface="Times New Roman" panose="02020603050405020304" pitchFamily="18" charset="0"/>
                <a:cs typeface="Times New Roman" panose="02020603050405020304" pitchFamily="18" charset="0"/>
              </a:rPr>
              <a:t/>
            </a:r>
            <a:br>
              <a:rPr lang="el-GR" sz="2400" dirty="0">
                <a:latin typeface="Times New Roman" panose="02020603050405020304" pitchFamily="18" charset="0"/>
                <a:cs typeface="Times New Roman" panose="02020603050405020304" pitchFamily="18" charset="0"/>
              </a:rPr>
            </a:br>
            <a:endParaRPr lang="el-G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27815820"/>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DE19735A-B741-4C9E-A29E-E8ABDA432206}"/>
              </a:ext>
            </a:extLst>
          </p:cNvPr>
          <p:cNvSpPr>
            <a:spLocks noGrp="1"/>
          </p:cNvSpPr>
          <p:nvPr>
            <p:ph type="title"/>
          </p:nvPr>
        </p:nvSpPr>
        <p:spPr>
          <a:xfrm>
            <a:off x="628650" y="365144"/>
            <a:ext cx="7886700" cy="755463"/>
          </a:xfrm>
        </p:spPr>
        <p:txBody>
          <a:bodyPr>
            <a:normAutofit/>
          </a:bodyPr>
          <a:lstStyle/>
          <a:p>
            <a:pPr algn="ctr"/>
            <a:r>
              <a:rPr lang="el-GR" sz="3600" dirty="0">
                <a:latin typeface="Times New Roman" panose="02020603050405020304" pitchFamily="18" charset="0"/>
                <a:cs typeface="Times New Roman" panose="02020603050405020304" pitchFamily="18" charset="0"/>
              </a:rPr>
              <a:t>Εισαγωγή - Θεματικές</a:t>
            </a:r>
          </a:p>
        </p:txBody>
      </p:sp>
      <p:sp>
        <p:nvSpPr>
          <p:cNvPr id="3" name="Θέση περιεχομένου 2">
            <a:extLst>
              <a:ext uri="{FF2B5EF4-FFF2-40B4-BE49-F238E27FC236}">
                <a16:creationId xmlns:a16="http://schemas.microsoft.com/office/drawing/2014/main" xmlns="" id="{2478C7E8-F374-4608-ACA6-C1DE933C00F3}"/>
              </a:ext>
            </a:extLst>
          </p:cNvPr>
          <p:cNvSpPr>
            <a:spLocks noGrp="1"/>
          </p:cNvSpPr>
          <p:nvPr>
            <p:ph idx="1"/>
          </p:nvPr>
        </p:nvSpPr>
        <p:spPr>
          <a:xfrm>
            <a:off x="628650" y="1344735"/>
            <a:ext cx="7886700" cy="4832257"/>
          </a:xfrm>
        </p:spPr>
        <p:txBody>
          <a:bodyPr>
            <a:normAutofit fontScale="92500"/>
          </a:bodyPr>
          <a:lstStyle/>
          <a:p>
            <a:r>
              <a:rPr lang="el-GR" sz="2400" dirty="0">
                <a:latin typeface="Times New Roman" panose="02020603050405020304" pitchFamily="18" charset="0"/>
                <a:cs typeface="Times New Roman" panose="02020603050405020304" pitchFamily="18" charset="0"/>
              </a:rPr>
              <a:t>1. Όλες οι θεματικές περιστρέφονται γύρω από την </a:t>
            </a:r>
            <a:r>
              <a:rPr lang="el-GR" sz="2400" b="1" dirty="0">
                <a:latin typeface="Times New Roman" panose="02020603050405020304" pitchFamily="18" charset="0"/>
                <a:cs typeface="Times New Roman" panose="02020603050405020304" pitchFamily="18" charset="0"/>
              </a:rPr>
              <a:t>ανθρώπινη ζωή</a:t>
            </a:r>
            <a:r>
              <a:rPr lang="el-GR" sz="2400" dirty="0">
                <a:latin typeface="Times New Roman" panose="02020603050405020304" pitchFamily="18" charset="0"/>
                <a:cs typeface="Times New Roman" panose="02020603050405020304" pitchFamily="18" charset="0"/>
              </a:rPr>
              <a:t>.</a:t>
            </a:r>
          </a:p>
          <a:p>
            <a:r>
              <a:rPr lang="el-GR" sz="2400" dirty="0">
                <a:latin typeface="Times New Roman" panose="02020603050405020304" pitchFamily="18" charset="0"/>
                <a:cs typeface="Times New Roman" panose="02020603050405020304" pitchFamily="18" charset="0"/>
              </a:rPr>
              <a:t>2. </a:t>
            </a:r>
            <a:r>
              <a:rPr lang="el-GR" sz="2400" b="1" dirty="0">
                <a:latin typeface="Times New Roman" panose="02020603050405020304" pitchFamily="18" charset="0"/>
                <a:cs typeface="Times New Roman" panose="02020603050405020304" pitchFamily="18" charset="0"/>
              </a:rPr>
              <a:t>Στιγμές καθημερινότητας </a:t>
            </a:r>
            <a:r>
              <a:rPr lang="el-GR" sz="2400" dirty="0">
                <a:latin typeface="Times New Roman" panose="02020603050405020304" pitchFamily="18" charset="0"/>
                <a:cs typeface="Times New Roman" panose="02020603050405020304" pitchFamily="18" charset="0"/>
              </a:rPr>
              <a:t>(στιγμές που περνούν και χάνονται, οικογενειακές στιγμές άλλοτε με εντάσεις και άλλοτε με τρυφερότητα, στιγμές αποχωρισμού, στιγμές μοναξιάς, φόβος της απώλειας, ένα τηλεφώνημα, ένα γεύμα γύρω από ένα τραπέζι, ένα άγγιγμα, προσωπικές αναμνήσεις, άνθρωποι που αποχαιρετούν αγαπημένα τους πρόσωπα).</a:t>
            </a:r>
          </a:p>
          <a:p>
            <a:r>
              <a:rPr lang="el-GR" sz="2400" dirty="0">
                <a:latin typeface="Times New Roman" panose="02020603050405020304" pitchFamily="18" charset="0"/>
                <a:cs typeface="Times New Roman" panose="02020603050405020304" pitchFamily="18" charset="0"/>
              </a:rPr>
              <a:t>3. </a:t>
            </a:r>
            <a:r>
              <a:rPr lang="el-GR" sz="2400" b="1" dirty="0">
                <a:latin typeface="Times New Roman" panose="02020603050405020304" pitchFamily="18" charset="0"/>
                <a:cs typeface="Times New Roman" panose="02020603050405020304" pitchFamily="18" charset="0"/>
              </a:rPr>
              <a:t>Ανθρώπινες σχέσεις </a:t>
            </a:r>
            <a:r>
              <a:rPr lang="el-GR" sz="2400" dirty="0">
                <a:latin typeface="Times New Roman" panose="02020603050405020304" pitchFamily="18" charset="0"/>
                <a:cs typeface="Times New Roman" panose="02020603050405020304" pitchFamily="18" charset="0"/>
              </a:rPr>
              <a:t>(οικογένεια, μητρική φροντίδα, μητέρα που φροντίζει το άρρωστο παιδί της).  </a:t>
            </a:r>
          </a:p>
          <a:p>
            <a:r>
              <a:rPr lang="el-GR" sz="2400" dirty="0">
                <a:latin typeface="Times New Roman" panose="02020603050405020304" pitchFamily="18" charset="0"/>
                <a:cs typeface="Times New Roman" panose="02020603050405020304" pitchFamily="18" charset="0"/>
              </a:rPr>
              <a:t>4. Εικόνες και </a:t>
            </a:r>
            <a:r>
              <a:rPr lang="el-GR" sz="2400" b="1" dirty="0">
                <a:latin typeface="Times New Roman" panose="02020603050405020304" pitchFamily="18" charset="0"/>
                <a:cs typeface="Times New Roman" panose="02020603050405020304" pitchFamily="18" charset="0"/>
              </a:rPr>
              <a:t>αναμνήσεις παρελθόντος</a:t>
            </a:r>
            <a:r>
              <a:rPr lang="el-GR" sz="2400" dirty="0">
                <a:latin typeface="Times New Roman" panose="02020603050405020304" pitchFamily="18" charset="0"/>
                <a:cs typeface="Times New Roman" panose="02020603050405020304" pitchFamily="18" charset="0"/>
              </a:rPr>
              <a:t>, το πέρασμα του χρόνου (αλλαγή των σωμάτων, γηρατειά, μοναξιά και απώλεια).</a:t>
            </a:r>
          </a:p>
          <a:p>
            <a:r>
              <a:rPr lang="el-GR" sz="2400" dirty="0">
                <a:latin typeface="Times New Roman" panose="02020603050405020304" pitchFamily="18" charset="0"/>
                <a:cs typeface="Times New Roman" panose="02020603050405020304" pitchFamily="18" charset="0"/>
              </a:rPr>
              <a:t>5. </a:t>
            </a:r>
            <a:r>
              <a:rPr lang="el-GR" sz="2400" b="1" dirty="0">
                <a:latin typeface="Times New Roman" panose="02020603050405020304" pitchFamily="18" charset="0"/>
                <a:cs typeface="Times New Roman" panose="02020603050405020304" pitchFamily="18" charset="0"/>
              </a:rPr>
              <a:t>Μνήμη</a:t>
            </a:r>
            <a:r>
              <a:rPr lang="el-GR" sz="2400" dirty="0">
                <a:latin typeface="Times New Roman" panose="02020603050405020304" pitchFamily="18" charset="0"/>
                <a:cs typeface="Times New Roman" panose="02020603050405020304" pitchFamily="18" charset="0"/>
              </a:rPr>
              <a:t>, τραύμα και φθορά.</a:t>
            </a:r>
          </a:p>
          <a:p>
            <a:pPr marL="0" indent="0">
              <a:buNone/>
            </a:pPr>
            <a:endParaRPr lang="el-GR" dirty="0"/>
          </a:p>
        </p:txBody>
      </p:sp>
    </p:spTree>
    <p:extLst>
      <p:ext uri="{BB962C8B-B14F-4D97-AF65-F5344CB8AC3E}">
        <p14:creationId xmlns:p14="http://schemas.microsoft.com/office/powerpoint/2010/main" xmlns="" val="2847225940"/>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D0425606-6DAC-47F4-9756-530D4072CEB6}"/>
              </a:ext>
            </a:extLst>
          </p:cNvPr>
          <p:cNvSpPr>
            <a:spLocks noGrp="1"/>
          </p:cNvSpPr>
          <p:nvPr>
            <p:ph type="title"/>
          </p:nvPr>
        </p:nvSpPr>
        <p:spPr>
          <a:xfrm>
            <a:off x="628650" y="179310"/>
            <a:ext cx="7886700" cy="1060262"/>
          </a:xfrm>
        </p:spPr>
        <p:txBody>
          <a:bodyPr/>
          <a:lstStyle/>
          <a:p>
            <a:pPr algn="ctr"/>
            <a:r>
              <a:rPr lang="el-GR" sz="4000" dirty="0">
                <a:latin typeface="Times New Roman" panose="02020603050405020304" pitchFamily="18" charset="0"/>
                <a:cs typeface="Times New Roman" panose="02020603050405020304" pitchFamily="18" charset="0"/>
              </a:rPr>
              <a:t>Υποκριτική</a:t>
            </a:r>
            <a:endParaRPr lang="el-GR" dirty="0">
              <a:latin typeface="Times New Roman" panose="02020603050405020304" pitchFamily="18" charset="0"/>
              <a:cs typeface="Times New Roman" panose="02020603050405020304" pitchFamily="18" charset="0"/>
            </a:endParaRPr>
          </a:p>
        </p:txBody>
      </p:sp>
      <p:sp>
        <p:nvSpPr>
          <p:cNvPr id="3" name="Θέση περιεχομένου 2">
            <a:extLst>
              <a:ext uri="{FF2B5EF4-FFF2-40B4-BE49-F238E27FC236}">
                <a16:creationId xmlns:a16="http://schemas.microsoft.com/office/drawing/2014/main" xmlns="" id="{EB0E3CF2-FC77-4762-962F-521E7F88C975}"/>
              </a:ext>
            </a:extLst>
          </p:cNvPr>
          <p:cNvSpPr>
            <a:spLocks noGrp="1"/>
          </p:cNvSpPr>
          <p:nvPr>
            <p:ph idx="1"/>
          </p:nvPr>
        </p:nvSpPr>
        <p:spPr>
          <a:xfrm>
            <a:off x="628650" y="1066243"/>
            <a:ext cx="7886700" cy="5082988"/>
          </a:xfrm>
        </p:spPr>
        <p:txBody>
          <a:bodyPr>
            <a:normAutofit fontScale="47500" lnSpcReduction="20000"/>
          </a:bodyPr>
          <a:lstStyle/>
          <a:p>
            <a:r>
              <a:rPr lang="el-GR" dirty="0">
                <a:latin typeface="Times New Roman" panose="02020603050405020304" pitchFamily="18" charset="0"/>
                <a:cs typeface="Times New Roman" panose="02020603050405020304" pitchFamily="18" charset="0"/>
              </a:rPr>
              <a:t>1. Οι ηθοποιοί δουλεύουν με </a:t>
            </a:r>
            <a:r>
              <a:rPr lang="el-GR" b="1" dirty="0">
                <a:latin typeface="Times New Roman" panose="02020603050405020304" pitchFamily="18" charset="0"/>
                <a:cs typeface="Times New Roman" panose="02020603050405020304" pitchFamily="18" charset="0"/>
              </a:rPr>
              <a:t>απόλυτη ακρίβεια </a:t>
            </a:r>
            <a:r>
              <a:rPr lang="el-GR" dirty="0">
                <a:latin typeface="Times New Roman" panose="02020603050405020304" pitchFamily="18" charset="0"/>
                <a:cs typeface="Times New Roman" panose="02020603050405020304" pitchFamily="18" charset="0"/>
              </a:rPr>
              <a:t>στην κίνηση και στις χειρονομίες.</a:t>
            </a:r>
          </a:p>
          <a:p>
            <a:r>
              <a:rPr lang="el-GR" dirty="0">
                <a:latin typeface="Times New Roman" panose="02020603050405020304" pitchFamily="18" charset="0"/>
                <a:cs typeface="Times New Roman" panose="02020603050405020304" pitchFamily="18" charset="0"/>
              </a:rPr>
              <a:t>2. Αφήνουν τη </a:t>
            </a:r>
            <a:r>
              <a:rPr lang="el-GR" b="1" dirty="0">
                <a:latin typeface="Times New Roman" panose="02020603050405020304" pitchFamily="18" charset="0"/>
                <a:cs typeface="Times New Roman" panose="02020603050405020304" pitchFamily="18" charset="0"/>
              </a:rPr>
              <a:t>συγκίνηση</a:t>
            </a:r>
            <a:r>
              <a:rPr lang="el-GR" dirty="0">
                <a:latin typeface="Times New Roman" panose="02020603050405020304" pitchFamily="18" charset="0"/>
                <a:cs typeface="Times New Roman" panose="02020603050405020304" pitchFamily="18" charset="0"/>
              </a:rPr>
              <a:t> της σκηνής να προκύψει «διακριτικά» μέσα από τις έντονες παύσεις και τα βλέμματα. Το συναίσθημα προέρχεται από μια παύση, μια αναπνοή, ένα άγγιγμα, ένα αργό περπάτημα, μια στιγμή αναμονής και προσμονής, ένα βλέμμα μεταξύ δύο ανθρώπων. Τα συναισθήματα δεν εκφράζονται έντονα. </a:t>
            </a:r>
            <a:r>
              <a:rPr lang="el-GR" b="1" dirty="0">
                <a:latin typeface="Times New Roman" panose="02020603050405020304" pitchFamily="18" charset="0"/>
                <a:cs typeface="Times New Roman" panose="02020603050405020304" pitchFamily="18" charset="0"/>
              </a:rPr>
              <a:t>(εσωτερικότητα).</a:t>
            </a:r>
            <a:endParaRPr lang="el-GR" dirty="0">
              <a:latin typeface="Times New Roman" panose="02020603050405020304" pitchFamily="18" charset="0"/>
              <a:cs typeface="Times New Roman" panose="02020603050405020304" pitchFamily="18" charset="0"/>
            </a:endParaRPr>
          </a:p>
          <a:p>
            <a:r>
              <a:rPr lang="el-GR" dirty="0">
                <a:latin typeface="Times New Roman" panose="02020603050405020304" pitchFamily="18" charset="0"/>
                <a:cs typeface="Times New Roman" panose="02020603050405020304" pitchFamily="18" charset="0"/>
              </a:rPr>
              <a:t>3. Οι ηθοποιοί δεν υποδύονται το ρόλο τους υπερβολικά, αλλά ούτε με έντονη θεατρικότητα. Η ερμηνεία βασίζεται στις μικρές αλλαγές κινήσεων και στις </a:t>
            </a:r>
            <a:r>
              <a:rPr lang="el-GR" b="1" dirty="0">
                <a:latin typeface="Times New Roman" panose="02020603050405020304" pitchFamily="18" charset="0"/>
                <a:cs typeface="Times New Roman" panose="02020603050405020304" pitchFamily="18" charset="0"/>
              </a:rPr>
              <a:t>σιωπές</a:t>
            </a:r>
            <a:r>
              <a:rPr lang="el-GR" dirty="0">
                <a:latin typeface="Times New Roman" panose="02020603050405020304" pitchFamily="18" charset="0"/>
                <a:cs typeface="Times New Roman" panose="02020603050405020304" pitchFamily="18" charset="0"/>
              </a:rPr>
              <a:t>. </a:t>
            </a:r>
          </a:p>
          <a:p>
            <a:r>
              <a:rPr lang="el-GR" dirty="0">
                <a:latin typeface="Times New Roman" panose="02020603050405020304" pitchFamily="18" charset="0"/>
                <a:cs typeface="Times New Roman" panose="02020603050405020304" pitchFamily="18" charset="0"/>
              </a:rPr>
              <a:t>4. Οι ηθοποιοί </a:t>
            </a:r>
            <a:r>
              <a:rPr lang="el-GR" b="1" dirty="0">
                <a:latin typeface="Times New Roman" panose="02020603050405020304" pitchFamily="18" charset="0"/>
                <a:cs typeface="Times New Roman" panose="02020603050405020304" pitchFamily="18" charset="0"/>
              </a:rPr>
              <a:t>παίζουν</a:t>
            </a:r>
            <a:r>
              <a:rPr lang="el-GR" dirty="0">
                <a:latin typeface="Times New Roman" panose="02020603050405020304" pitchFamily="18" charset="0"/>
                <a:cs typeface="Times New Roman" panose="02020603050405020304" pitchFamily="18" charset="0"/>
              </a:rPr>
              <a:t> θέατρο (το κοινό παρακολουθεί τις αλλαγές σκηνών και τη διαμόρφωση του χώρου- η τεχνική δουλειά είναι μέρος της παράστασης- Ρεαλισμός). </a:t>
            </a:r>
          </a:p>
          <a:p>
            <a:r>
              <a:rPr lang="el-GR" dirty="0">
                <a:latin typeface="Times New Roman" panose="02020603050405020304" pitchFamily="18" charset="0"/>
                <a:cs typeface="Times New Roman" panose="02020603050405020304" pitchFamily="18" charset="0"/>
              </a:rPr>
              <a:t>5. Δεν υπάρχουν πρωταγωνιστές. Οι ηθοποιοί λειτουργούν ως ένα </a:t>
            </a:r>
            <a:r>
              <a:rPr lang="en-US" b="1" dirty="0">
                <a:latin typeface="Times New Roman" panose="02020603050405020304" pitchFamily="18" charset="0"/>
                <a:cs typeface="Times New Roman" panose="02020603050405020304" pitchFamily="18" charset="0"/>
              </a:rPr>
              <a:t>ensemble</a:t>
            </a:r>
            <a:r>
              <a:rPr lang="el-GR" dirty="0">
                <a:latin typeface="Times New Roman" panose="02020603050405020304" pitchFamily="18" charset="0"/>
                <a:cs typeface="Times New Roman" panose="02020603050405020304" pitchFamily="18" charset="0"/>
              </a:rPr>
              <a:t>, μια ομάδα</a:t>
            </a:r>
            <a:r>
              <a:rPr lang="en-US"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Υποστηρίζουν ο ένας τον άλλον και ενδιαφέρονται για το κοινό σύνολο. Συλλογική και όχι μόνο ατομική ευθύνη. Λειτουργούν σαν μέρος ενός συνόλου.</a:t>
            </a:r>
            <a:r>
              <a:rPr lang="en-US" dirty="0">
                <a:latin typeface="Times New Roman" panose="02020603050405020304" pitchFamily="18" charset="0"/>
                <a:cs typeface="Times New Roman" panose="02020603050405020304" pitchFamily="18" charset="0"/>
              </a:rPr>
              <a:t>Le Théâtre du Soleil. </a:t>
            </a:r>
            <a:endParaRPr lang="el-GR" dirty="0">
              <a:latin typeface="Times New Roman" panose="02020603050405020304" pitchFamily="18" charset="0"/>
              <a:cs typeface="Times New Roman" panose="02020603050405020304" pitchFamily="18" charset="0"/>
            </a:endParaRPr>
          </a:p>
          <a:p>
            <a:r>
              <a:rPr lang="el-GR" dirty="0">
                <a:latin typeface="Times New Roman" panose="02020603050405020304" pitchFamily="18" charset="0"/>
                <a:cs typeface="Times New Roman" panose="02020603050405020304" pitchFamily="18" charset="0"/>
              </a:rPr>
              <a:t>6. Λόγω της μεγάλης διάρκειας της παράστασης, οι ηθοποιοί δεν παίζουν συνεχώς με ένταση, αλλά αλλάζουν </a:t>
            </a:r>
            <a:r>
              <a:rPr lang="el-GR" b="1" dirty="0">
                <a:latin typeface="Times New Roman" panose="02020603050405020304" pitchFamily="18" charset="0"/>
                <a:cs typeface="Times New Roman" panose="02020603050405020304" pitchFamily="18" charset="0"/>
              </a:rPr>
              <a:t>ενέργεια και ρυθμό</a:t>
            </a:r>
            <a:r>
              <a:rPr lang="el-GR" dirty="0">
                <a:latin typeface="Times New Roman" panose="02020603050405020304" pitchFamily="18" charset="0"/>
                <a:cs typeface="Times New Roman" panose="02020603050405020304" pitchFamily="18" charset="0"/>
              </a:rPr>
              <a:t>, κρατώντας το ενδιαφέρον του κοινού ζωντανό. </a:t>
            </a:r>
          </a:p>
          <a:p>
            <a:r>
              <a:rPr lang="el-GR" dirty="0">
                <a:latin typeface="Times New Roman" panose="02020603050405020304" pitchFamily="18" charset="0"/>
                <a:cs typeface="Times New Roman" panose="02020603050405020304" pitchFamily="18" charset="0"/>
              </a:rPr>
              <a:t>7. Οι ερμηνείες τους θα μπορούσαν να χαρακτηριστούν </a:t>
            </a:r>
            <a:r>
              <a:rPr lang="el-GR" b="1" dirty="0">
                <a:latin typeface="Times New Roman" panose="02020603050405020304" pitchFamily="18" charset="0"/>
                <a:cs typeface="Times New Roman" panose="02020603050405020304" pitchFamily="18" charset="0"/>
              </a:rPr>
              <a:t>νοσταλγικές</a:t>
            </a:r>
            <a:r>
              <a:rPr lang="el-GR" dirty="0">
                <a:latin typeface="Times New Roman" panose="02020603050405020304" pitchFamily="18" charset="0"/>
                <a:cs typeface="Times New Roman" panose="02020603050405020304" pitchFamily="18" charset="0"/>
              </a:rPr>
              <a:t>, καθώς η μνήμη αποτελεί και μια από τις βασικότερες θεματικές της παράστασης. </a:t>
            </a:r>
          </a:p>
          <a:p>
            <a:pPr marL="0" indent="0">
              <a:buNone/>
            </a:pPr>
            <a:endParaRPr lang="el-GR" dirty="0"/>
          </a:p>
        </p:txBody>
      </p:sp>
    </p:spTree>
    <p:extLst>
      <p:ext uri="{BB962C8B-B14F-4D97-AF65-F5344CB8AC3E}">
        <p14:creationId xmlns:p14="http://schemas.microsoft.com/office/powerpoint/2010/main" xmlns="" val="475523519"/>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17736F5A-0B24-4F8C-88C9-ABA6738624B2}"/>
              </a:ext>
            </a:extLst>
          </p:cNvPr>
          <p:cNvSpPr>
            <a:spLocks noGrp="1"/>
          </p:cNvSpPr>
          <p:nvPr>
            <p:ph type="title"/>
          </p:nvPr>
        </p:nvSpPr>
        <p:spPr>
          <a:xfrm>
            <a:off x="628650" y="365131"/>
            <a:ext cx="7886700" cy="1051300"/>
          </a:xfrm>
        </p:spPr>
        <p:txBody>
          <a:bodyPr>
            <a:normAutofit/>
          </a:bodyPr>
          <a:lstStyle/>
          <a:p>
            <a:pPr algn="ctr"/>
            <a:r>
              <a:rPr lang="el-GR" sz="4000" dirty="0">
                <a:latin typeface="Times New Roman" panose="02020603050405020304" pitchFamily="18" charset="0"/>
                <a:cs typeface="Times New Roman" panose="02020603050405020304" pitchFamily="18" charset="0"/>
              </a:rPr>
              <a:t>Κινησιολογία</a:t>
            </a:r>
          </a:p>
        </p:txBody>
      </p:sp>
      <p:sp>
        <p:nvSpPr>
          <p:cNvPr id="3" name="Θέση περιεχομένου 2">
            <a:extLst>
              <a:ext uri="{FF2B5EF4-FFF2-40B4-BE49-F238E27FC236}">
                <a16:creationId xmlns:a16="http://schemas.microsoft.com/office/drawing/2014/main" xmlns="" id="{50EF8862-AA6E-4950-9D19-7912248AE258}"/>
              </a:ext>
            </a:extLst>
          </p:cNvPr>
          <p:cNvSpPr>
            <a:spLocks noGrp="1"/>
          </p:cNvSpPr>
          <p:nvPr>
            <p:ph idx="1"/>
          </p:nvPr>
        </p:nvSpPr>
        <p:spPr>
          <a:xfrm>
            <a:off x="628650" y="1416438"/>
            <a:ext cx="7886700" cy="5076451"/>
          </a:xfrm>
        </p:spPr>
        <p:txBody>
          <a:bodyPr>
            <a:normAutofit fontScale="55000" lnSpcReduction="20000"/>
          </a:bodyPr>
          <a:lstStyle/>
          <a:p>
            <a:r>
              <a:rPr lang="el-GR" dirty="0">
                <a:latin typeface="Times New Roman" panose="02020603050405020304" pitchFamily="18" charset="0"/>
                <a:cs typeface="Times New Roman" panose="02020603050405020304" pitchFamily="18" charset="0"/>
              </a:rPr>
              <a:t>1. Το </a:t>
            </a:r>
            <a:r>
              <a:rPr lang="el-GR" b="1" dirty="0">
                <a:latin typeface="Times New Roman" panose="02020603050405020304" pitchFamily="18" charset="0"/>
                <a:cs typeface="Times New Roman" panose="02020603050405020304" pitchFamily="18" charset="0"/>
              </a:rPr>
              <a:t>σώμα</a:t>
            </a:r>
            <a:r>
              <a:rPr lang="el-GR" dirty="0">
                <a:latin typeface="Times New Roman" panose="02020603050405020304" pitchFamily="18" charset="0"/>
                <a:cs typeface="Times New Roman" panose="02020603050405020304" pitchFamily="18" charset="0"/>
              </a:rPr>
              <a:t> των ηθοποιών είναι βασικό εργαλείο δημιουργίας</a:t>
            </a:r>
            <a:r>
              <a:rPr lang="en-US"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στην παράσταση.</a:t>
            </a:r>
          </a:p>
          <a:p>
            <a:r>
              <a:rPr lang="el-GR" dirty="0">
                <a:latin typeface="Times New Roman" panose="02020603050405020304" pitchFamily="18" charset="0"/>
                <a:cs typeface="Times New Roman" panose="02020603050405020304" pitchFamily="18" charset="0"/>
              </a:rPr>
              <a:t>2. Οι ηθοποιοί παίζουν πάνω σε </a:t>
            </a:r>
            <a:r>
              <a:rPr lang="el-GR" b="1" dirty="0">
                <a:latin typeface="Times New Roman" panose="02020603050405020304" pitchFamily="18" charset="0"/>
                <a:cs typeface="Times New Roman" panose="02020603050405020304" pitchFamily="18" charset="0"/>
              </a:rPr>
              <a:t>κινούμενες πλατφόρμες.</a:t>
            </a:r>
            <a:r>
              <a:rPr lang="en-US" b="1"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Χρειάζονται </a:t>
            </a:r>
            <a:r>
              <a:rPr lang="el-GR" b="1" dirty="0">
                <a:latin typeface="Times New Roman" panose="02020603050405020304" pitchFamily="18" charset="0"/>
                <a:cs typeface="Times New Roman" panose="02020603050405020304" pitchFamily="18" charset="0"/>
              </a:rPr>
              <a:t>ισορροπία </a:t>
            </a:r>
            <a:r>
              <a:rPr lang="el-GR" dirty="0">
                <a:latin typeface="Times New Roman" panose="02020603050405020304" pitchFamily="18" charset="0"/>
                <a:cs typeface="Times New Roman" panose="02020603050405020304" pitchFamily="18" charset="0"/>
              </a:rPr>
              <a:t>και πρέπει να συνδυάσουν το λόγο με την κίνηση. Ακόμα και όταν δεν κινούνται, βρίσκονται πάνω σε μια κινούμενη πλατφόρμα, που μεταφέρεται εκείνη στο χώρο από άλλους, οπότε και πρέπει να προσαρμόσουν το σώμα τους κατάλληλα στο σκηνικό.</a:t>
            </a:r>
          </a:p>
          <a:p>
            <a:r>
              <a:rPr lang="el-GR" dirty="0">
                <a:latin typeface="Times New Roman" panose="02020603050405020304" pitchFamily="18" charset="0"/>
                <a:cs typeface="Times New Roman" panose="02020603050405020304" pitchFamily="18" charset="0"/>
              </a:rPr>
              <a:t>3. Η μεταφορά των αντικειμένων γίνεται με απόλυτη ακρίβεια στη </a:t>
            </a:r>
            <a:r>
              <a:rPr lang="el-GR" b="1" dirty="0">
                <a:latin typeface="Times New Roman" panose="02020603050405020304" pitchFamily="18" charset="0"/>
                <a:cs typeface="Times New Roman" panose="02020603050405020304" pitchFamily="18" charset="0"/>
              </a:rPr>
              <a:t>λεπτομέρεια.</a:t>
            </a:r>
            <a:r>
              <a:rPr lang="el-GR" dirty="0">
                <a:latin typeface="Times New Roman" panose="02020603050405020304" pitchFamily="18" charset="0"/>
                <a:cs typeface="Times New Roman" panose="02020603050405020304" pitchFamily="18" charset="0"/>
              </a:rPr>
              <a:t> Ακόμα και η πιο απλή δράση, έχει </a:t>
            </a:r>
            <a:r>
              <a:rPr lang="el-GR" b="1" dirty="0">
                <a:latin typeface="Times New Roman" panose="02020603050405020304" pitchFamily="18" charset="0"/>
                <a:cs typeface="Times New Roman" panose="02020603050405020304" pitchFamily="18" charset="0"/>
              </a:rPr>
              <a:t>μέτρημα, ρυθμό</a:t>
            </a:r>
            <a:r>
              <a:rPr lang="el-GR" dirty="0">
                <a:latin typeface="Times New Roman" panose="02020603050405020304" pitchFamily="18" charset="0"/>
                <a:cs typeface="Times New Roman" panose="02020603050405020304" pitchFamily="18" charset="0"/>
              </a:rPr>
              <a:t> και </a:t>
            </a:r>
            <a:r>
              <a:rPr lang="el-GR" b="1" dirty="0">
                <a:latin typeface="Times New Roman" panose="02020603050405020304" pitchFamily="18" charset="0"/>
                <a:cs typeface="Times New Roman" panose="02020603050405020304" pitchFamily="18" charset="0"/>
              </a:rPr>
              <a:t>συγχρονισμό. </a:t>
            </a:r>
          </a:p>
          <a:p>
            <a:r>
              <a:rPr lang="el-GR" dirty="0">
                <a:latin typeface="Times New Roman" panose="02020603050405020304" pitchFamily="18" charset="0"/>
                <a:cs typeface="Times New Roman" panose="02020603050405020304" pitchFamily="18" charset="0"/>
              </a:rPr>
              <a:t>4. Τα </a:t>
            </a:r>
            <a:r>
              <a:rPr lang="el-GR" b="1" dirty="0">
                <a:latin typeface="Times New Roman" panose="02020603050405020304" pitchFamily="18" charset="0"/>
                <a:cs typeface="Times New Roman" panose="02020603050405020304" pitchFamily="18" charset="0"/>
              </a:rPr>
              <a:t>σώματα </a:t>
            </a:r>
            <a:r>
              <a:rPr lang="el-GR" dirty="0">
                <a:latin typeface="Times New Roman" panose="02020603050405020304" pitchFamily="18" charset="0"/>
                <a:cs typeface="Times New Roman" panose="02020603050405020304" pitchFamily="18" charset="0"/>
              </a:rPr>
              <a:t>των ηθοποιών είναι </a:t>
            </a:r>
            <a:r>
              <a:rPr lang="el-GR" b="1" dirty="0">
                <a:latin typeface="Times New Roman" panose="02020603050405020304" pitchFamily="18" charset="0"/>
                <a:cs typeface="Times New Roman" panose="02020603050405020304" pitchFamily="18" charset="0"/>
              </a:rPr>
              <a:t>ενεργοποιημένα</a:t>
            </a:r>
            <a:r>
              <a:rPr lang="el-GR" dirty="0">
                <a:latin typeface="Times New Roman" panose="02020603050405020304" pitchFamily="18" charset="0"/>
                <a:cs typeface="Times New Roman" panose="02020603050405020304" pitchFamily="18" charset="0"/>
              </a:rPr>
              <a:t>. Κινούνται με αργή ροή. Ακόμα και όταν δεν μιλούν μετατοπίζουν το βάρος τους, περπατούν αργά και αλλάζουν στάση σώματος.   </a:t>
            </a:r>
          </a:p>
          <a:p>
            <a:r>
              <a:rPr lang="el-GR" dirty="0">
                <a:latin typeface="Times New Roman" panose="02020603050405020304" pitchFamily="18" charset="0"/>
                <a:cs typeface="Times New Roman" panose="02020603050405020304" pitchFamily="18" charset="0"/>
              </a:rPr>
              <a:t>5. Οι </a:t>
            </a:r>
            <a:r>
              <a:rPr lang="el-GR" b="1" dirty="0">
                <a:latin typeface="Times New Roman" panose="02020603050405020304" pitchFamily="18" charset="0"/>
                <a:cs typeface="Times New Roman" panose="02020603050405020304" pitchFamily="18" charset="0"/>
              </a:rPr>
              <a:t>κινήσεις</a:t>
            </a:r>
            <a:r>
              <a:rPr lang="el-GR" dirty="0">
                <a:latin typeface="Times New Roman" panose="02020603050405020304" pitchFamily="18" charset="0"/>
                <a:cs typeface="Times New Roman" panose="02020603050405020304" pitchFamily="18" charset="0"/>
              </a:rPr>
              <a:t> είναι </a:t>
            </a:r>
            <a:r>
              <a:rPr lang="el-GR" b="1" dirty="0">
                <a:latin typeface="Times New Roman" panose="02020603050405020304" pitchFamily="18" charset="0"/>
                <a:cs typeface="Times New Roman" panose="02020603050405020304" pitchFamily="18" charset="0"/>
              </a:rPr>
              <a:t>φυσικές, συνεχείς </a:t>
            </a:r>
            <a:r>
              <a:rPr lang="el-GR" dirty="0">
                <a:latin typeface="Times New Roman" panose="02020603050405020304" pitchFamily="18" charset="0"/>
                <a:cs typeface="Times New Roman" panose="02020603050405020304" pitchFamily="18" charset="0"/>
              </a:rPr>
              <a:t>αλλά και απολύτως ακριβείς. Παρατηρούμε πολλές καθημερινές δράσεις (όπως περπάτημα, άγγιγμα, αγκαλιά, άνοιγμα πόρτας).</a:t>
            </a:r>
            <a:endParaRPr lang="el-GR" b="1" dirty="0">
              <a:latin typeface="Times New Roman" panose="02020603050405020304" pitchFamily="18" charset="0"/>
              <a:cs typeface="Times New Roman" panose="02020603050405020304" pitchFamily="18" charset="0"/>
            </a:endParaRPr>
          </a:p>
          <a:p>
            <a:r>
              <a:rPr lang="el-GR" dirty="0">
                <a:latin typeface="Times New Roman" panose="02020603050405020304" pitchFamily="18" charset="0"/>
                <a:cs typeface="Times New Roman" panose="02020603050405020304" pitchFamily="18" charset="0"/>
              </a:rPr>
              <a:t>6. Πολλές κινήσεις επαναλαμβάνονται, οπότε και δημιουργούνται </a:t>
            </a:r>
            <a:r>
              <a:rPr lang="el-GR" b="1" dirty="0">
                <a:latin typeface="Times New Roman" panose="02020603050405020304" pitchFamily="18" charset="0"/>
                <a:cs typeface="Times New Roman" panose="02020603050405020304" pitchFamily="18" charset="0"/>
              </a:rPr>
              <a:t>επαναλαμβανόμενα χορευτικά μοτίβα.</a:t>
            </a:r>
            <a:r>
              <a:rPr lang="el-GR" dirty="0">
                <a:latin typeface="Times New Roman" panose="02020603050405020304" pitchFamily="18" charset="0"/>
                <a:cs typeface="Times New Roman" panose="02020603050405020304" pitchFamily="18" charset="0"/>
              </a:rPr>
              <a:t> Θα μπορούσαμε να χαρακτηρίσουμε τις κινήσεις και «χορογραφημένες».</a:t>
            </a:r>
            <a:endParaRPr lang="el-GR" b="1" dirty="0">
              <a:latin typeface="Times New Roman" panose="02020603050405020304" pitchFamily="18" charset="0"/>
              <a:cs typeface="Times New Roman" panose="02020603050405020304" pitchFamily="18" charset="0"/>
            </a:endParaRPr>
          </a:p>
          <a:p>
            <a:r>
              <a:rPr lang="el-GR" dirty="0">
                <a:latin typeface="Times New Roman" panose="02020603050405020304" pitchFamily="18" charset="0"/>
                <a:cs typeface="Times New Roman" panose="02020603050405020304" pitchFamily="18" charset="0"/>
              </a:rPr>
              <a:t>7. Η σιωπή (δηλαδή όταν σταματούν ή όταν κοιτούν σιωπηλά) είναι επίσης χρονομετρημένη και ακριβής μέχρι να επιστρέψουν στη δράση.</a:t>
            </a:r>
          </a:p>
        </p:txBody>
      </p:sp>
    </p:spTree>
    <p:extLst>
      <p:ext uri="{BB962C8B-B14F-4D97-AF65-F5344CB8AC3E}">
        <p14:creationId xmlns:p14="http://schemas.microsoft.com/office/powerpoint/2010/main" xmlns="" val="2832687174"/>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BB5C39E-015E-4D3C-A01B-3000247E8321}"/>
              </a:ext>
            </a:extLst>
          </p:cNvPr>
          <p:cNvSpPr>
            <a:spLocks noGrp="1"/>
          </p:cNvSpPr>
          <p:nvPr>
            <p:ph type="title"/>
          </p:nvPr>
        </p:nvSpPr>
        <p:spPr/>
        <p:txBody>
          <a:bodyPr>
            <a:normAutofit/>
          </a:bodyPr>
          <a:lstStyle/>
          <a:p>
            <a:pPr algn="ctr"/>
            <a:r>
              <a:rPr lang="el-GR" sz="4000" dirty="0">
                <a:latin typeface="Times New Roman" panose="02020603050405020304" pitchFamily="18" charset="0"/>
                <a:cs typeface="Times New Roman" panose="02020603050405020304" pitchFamily="18" charset="0"/>
              </a:rPr>
              <a:t>Συμπεράσματα</a:t>
            </a:r>
          </a:p>
        </p:txBody>
      </p:sp>
      <p:sp>
        <p:nvSpPr>
          <p:cNvPr id="3" name="Θέση περιεχομένου 2">
            <a:extLst>
              <a:ext uri="{FF2B5EF4-FFF2-40B4-BE49-F238E27FC236}">
                <a16:creationId xmlns:a16="http://schemas.microsoft.com/office/drawing/2014/main" xmlns="" id="{4E1D9E80-3A37-4551-A1B8-2FF3F967D058}"/>
              </a:ext>
            </a:extLst>
          </p:cNvPr>
          <p:cNvSpPr>
            <a:spLocks noGrp="1"/>
          </p:cNvSpPr>
          <p:nvPr>
            <p:ph idx="1"/>
          </p:nvPr>
        </p:nvSpPr>
        <p:spPr>
          <a:xfrm>
            <a:off x="628650" y="2094594"/>
            <a:ext cx="7886700" cy="3248399"/>
          </a:xfrm>
        </p:spPr>
        <p:txBody>
          <a:bodyPr>
            <a:normAutofit fontScale="70000" lnSpcReduction="20000"/>
          </a:bodyPr>
          <a:lstStyle/>
          <a:p>
            <a:r>
              <a:rPr lang="el-GR" dirty="0">
                <a:latin typeface="Times New Roman" panose="02020603050405020304" pitchFamily="18" charset="0"/>
                <a:cs typeface="Times New Roman" panose="02020603050405020304" pitchFamily="18" charset="0"/>
              </a:rPr>
              <a:t>Η ερμηνεία των ηθοποιών βασίζεται στην εσωτερικότητα και τη φυσικότητα.</a:t>
            </a:r>
          </a:p>
          <a:p>
            <a:r>
              <a:rPr lang="el-GR" dirty="0">
                <a:latin typeface="Times New Roman" panose="02020603050405020304" pitchFamily="18" charset="0"/>
                <a:cs typeface="Times New Roman" panose="02020603050405020304" pitchFamily="18" charset="0"/>
              </a:rPr>
              <a:t>Η κινησιολογία των ηθοποιών είναι ακριβής, με επαναλαμβανόμενες καθημερινές κινήσεις που αποκτούν έντονη σημασία. </a:t>
            </a:r>
          </a:p>
          <a:p>
            <a:r>
              <a:rPr lang="el-GR" dirty="0">
                <a:latin typeface="Times New Roman" panose="02020603050405020304" pitchFamily="18" charset="0"/>
                <a:cs typeface="Times New Roman" panose="02020603050405020304" pitchFamily="18" charset="0"/>
              </a:rPr>
              <a:t>Πολύτιμο ρόλο έχουν οι μικρές κινήσεις, οι παύσεις και οι σιωπές.</a:t>
            </a:r>
          </a:p>
          <a:p>
            <a:r>
              <a:rPr lang="el-GR" dirty="0">
                <a:latin typeface="Times New Roman" panose="02020603050405020304" pitchFamily="18" charset="0"/>
                <a:cs typeface="Times New Roman" panose="02020603050405020304" pitchFamily="18" charset="0"/>
              </a:rPr>
              <a:t>Αν και η </a:t>
            </a:r>
            <a:r>
              <a:rPr lang="en-US" sz="2800" b="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Ariane </a:t>
            </a:r>
            <a:r>
              <a:rPr lang="en-US" dirty="0">
                <a:latin typeface="Times New Roman" panose="02020603050405020304" pitchFamily="18" charset="0"/>
                <a:cs typeface="Times New Roman" panose="02020603050405020304" pitchFamily="18" charset="0"/>
              </a:rPr>
              <a:t>Mnouchkine </a:t>
            </a:r>
            <a:r>
              <a:rPr lang="el-GR" dirty="0">
                <a:latin typeface="Times New Roman" panose="02020603050405020304" pitchFamily="18" charset="0"/>
                <a:cs typeface="Times New Roman" panose="02020603050405020304" pitchFamily="18" charset="0"/>
              </a:rPr>
              <a:t>ξεκινά με αυτοσχεδιασμούς από τους ίδιους τους ηθοποιούς, όλη αυτή η ελευθερία αποκωδικοποιείται, οργανώνεται και γίνεται αρκετά συγκεκριμένη. </a:t>
            </a:r>
          </a:p>
        </p:txBody>
      </p:sp>
    </p:spTree>
    <p:extLst>
      <p:ext uri="{BB962C8B-B14F-4D97-AF65-F5344CB8AC3E}">
        <p14:creationId xmlns:p14="http://schemas.microsoft.com/office/powerpoint/2010/main" xmlns="" val="712324150"/>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37751" y="183311"/>
            <a:ext cx="4546600" cy="1588384"/>
          </a:xfrm>
          <a:prstGeom prst="rect">
            <a:avLst/>
          </a:prstGeom>
        </p:spPr>
        <p:txBody>
          <a:bodyPr vert="horz" wrap="square" lIns="0" tIns="12700" rIns="0" bIns="0" rtlCol="0">
            <a:spAutoFit/>
          </a:bodyPr>
          <a:lstStyle/>
          <a:p>
            <a:pPr marL="12700" marR="5080">
              <a:lnSpc>
                <a:spcPct val="152000"/>
              </a:lnSpc>
              <a:spcBef>
                <a:spcPts val="100"/>
              </a:spcBef>
            </a:pPr>
            <a:r>
              <a:rPr sz="1800" b="1" dirty="0">
                <a:latin typeface="Times New Roman"/>
                <a:cs typeface="Times New Roman"/>
              </a:rPr>
              <a:t>Μάθημα</a:t>
            </a:r>
            <a:r>
              <a:rPr sz="1800" b="1" spc="-30" dirty="0">
                <a:latin typeface="Times New Roman"/>
                <a:cs typeface="Times New Roman"/>
              </a:rPr>
              <a:t> </a:t>
            </a:r>
            <a:r>
              <a:rPr sz="1800" b="1" dirty="0">
                <a:latin typeface="Times New Roman"/>
                <a:cs typeface="Times New Roman"/>
              </a:rPr>
              <a:t>:</a:t>
            </a:r>
            <a:r>
              <a:rPr sz="1800" b="1" spc="-20" dirty="0">
                <a:latin typeface="Times New Roman"/>
                <a:cs typeface="Times New Roman"/>
              </a:rPr>
              <a:t> </a:t>
            </a:r>
            <a:r>
              <a:rPr sz="1800" b="1" dirty="0">
                <a:latin typeface="Times New Roman"/>
                <a:cs typeface="Times New Roman"/>
              </a:rPr>
              <a:t>Σύγχρονο</a:t>
            </a:r>
            <a:r>
              <a:rPr sz="1800" b="1" spc="-25" dirty="0">
                <a:latin typeface="Times New Roman"/>
                <a:cs typeface="Times New Roman"/>
              </a:rPr>
              <a:t> </a:t>
            </a:r>
            <a:r>
              <a:rPr sz="1800" b="1" dirty="0">
                <a:latin typeface="Times New Roman"/>
                <a:cs typeface="Times New Roman"/>
              </a:rPr>
              <a:t>Θέατρο</a:t>
            </a:r>
            <a:r>
              <a:rPr sz="1800" b="1" spc="-20" dirty="0">
                <a:latin typeface="Times New Roman"/>
                <a:cs typeface="Times New Roman"/>
              </a:rPr>
              <a:t> </a:t>
            </a:r>
            <a:r>
              <a:rPr sz="1800" b="1" dirty="0">
                <a:latin typeface="Times New Roman"/>
                <a:cs typeface="Times New Roman"/>
              </a:rPr>
              <a:t>κα</a:t>
            </a:r>
            <a:r>
              <a:rPr sz="1800" b="1" cap="small" dirty="0">
                <a:latin typeface="Times New Roman"/>
                <a:cs typeface="Times New Roman"/>
              </a:rPr>
              <a:t>ι</a:t>
            </a:r>
            <a:r>
              <a:rPr sz="1800" b="1" spc="-25" dirty="0">
                <a:latin typeface="Times New Roman"/>
                <a:cs typeface="Times New Roman"/>
              </a:rPr>
              <a:t> </a:t>
            </a:r>
            <a:r>
              <a:rPr sz="1800" b="1" spc="-50" dirty="0">
                <a:latin typeface="Times New Roman"/>
                <a:cs typeface="Times New Roman"/>
              </a:rPr>
              <a:t>Πρωτοπορίες </a:t>
            </a:r>
            <a:r>
              <a:rPr sz="1800" b="1" dirty="0">
                <a:latin typeface="Times New Roman"/>
                <a:cs typeface="Times New Roman"/>
              </a:rPr>
              <a:t>Δ</a:t>
            </a:r>
            <a:r>
              <a:rPr sz="1800" b="1" cap="small" dirty="0">
                <a:latin typeface="Times New Roman"/>
                <a:cs typeface="Times New Roman"/>
              </a:rPr>
              <a:t>ι</a:t>
            </a:r>
            <a:r>
              <a:rPr sz="1800" b="1" dirty="0">
                <a:latin typeface="Times New Roman"/>
                <a:cs typeface="Times New Roman"/>
              </a:rPr>
              <a:t>δάσκουσα</a:t>
            </a:r>
            <a:r>
              <a:rPr sz="1800" b="1" spc="-114" dirty="0">
                <a:latin typeface="Times New Roman"/>
                <a:cs typeface="Times New Roman"/>
              </a:rPr>
              <a:t> </a:t>
            </a:r>
            <a:r>
              <a:rPr sz="1800" b="1" dirty="0">
                <a:latin typeface="Times New Roman"/>
                <a:cs typeface="Times New Roman"/>
              </a:rPr>
              <a:t>:</a:t>
            </a:r>
            <a:r>
              <a:rPr sz="1800" b="1" spc="-110" dirty="0">
                <a:latin typeface="Times New Roman"/>
                <a:cs typeface="Times New Roman"/>
              </a:rPr>
              <a:t> </a:t>
            </a:r>
            <a:r>
              <a:rPr sz="1800" b="1" spc="-10" dirty="0">
                <a:latin typeface="Times New Roman"/>
                <a:cs typeface="Times New Roman"/>
              </a:rPr>
              <a:t>Αντωνίου</a:t>
            </a:r>
            <a:r>
              <a:rPr sz="1800" b="1" spc="-85" dirty="0">
                <a:latin typeface="Times New Roman"/>
                <a:cs typeface="Times New Roman"/>
              </a:rPr>
              <a:t> </a:t>
            </a:r>
            <a:r>
              <a:rPr sz="1800" b="1" spc="-10" dirty="0">
                <a:latin typeface="Times New Roman"/>
                <a:cs typeface="Times New Roman"/>
              </a:rPr>
              <a:t>Μ</a:t>
            </a:r>
            <a:r>
              <a:rPr sz="1800" b="1" cap="small" spc="-10" dirty="0">
                <a:latin typeface="Times New Roman"/>
                <a:cs typeface="Times New Roman"/>
              </a:rPr>
              <a:t>ι</a:t>
            </a:r>
            <a:r>
              <a:rPr sz="1800" b="1" spc="-10" dirty="0">
                <a:latin typeface="Times New Roman"/>
                <a:cs typeface="Times New Roman"/>
              </a:rPr>
              <a:t>χαέλα</a:t>
            </a:r>
            <a:endParaRPr sz="1800">
              <a:latin typeface="Times New Roman"/>
              <a:cs typeface="Times New Roman"/>
            </a:endParaRPr>
          </a:p>
          <a:p>
            <a:pPr marL="12700">
              <a:lnSpc>
                <a:spcPct val="100000"/>
              </a:lnSpc>
              <a:spcBef>
                <a:spcPts val="325"/>
              </a:spcBef>
            </a:pPr>
            <a:r>
              <a:rPr sz="1800" b="1" dirty="0">
                <a:latin typeface="Times New Roman"/>
                <a:cs typeface="Times New Roman"/>
              </a:rPr>
              <a:t>Φο</a:t>
            </a:r>
            <a:r>
              <a:rPr sz="1800" b="1" cap="small" dirty="0">
                <a:latin typeface="Times New Roman"/>
                <a:cs typeface="Times New Roman"/>
              </a:rPr>
              <a:t>ι</a:t>
            </a:r>
            <a:r>
              <a:rPr sz="1800" b="1" dirty="0">
                <a:latin typeface="Times New Roman"/>
                <a:cs typeface="Times New Roman"/>
              </a:rPr>
              <a:t>τητής</a:t>
            </a:r>
            <a:r>
              <a:rPr sz="1800" b="1" spc="-25" dirty="0">
                <a:latin typeface="Times New Roman"/>
                <a:cs typeface="Times New Roman"/>
              </a:rPr>
              <a:t> </a:t>
            </a:r>
            <a:r>
              <a:rPr sz="1800" b="1" dirty="0">
                <a:latin typeface="Times New Roman"/>
                <a:cs typeface="Times New Roman"/>
              </a:rPr>
              <a:t>:</a:t>
            </a:r>
            <a:r>
              <a:rPr sz="1800" b="1" spc="-10" dirty="0">
                <a:latin typeface="Times New Roman"/>
                <a:cs typeface="Times New Roman"/>
              </a:rPr>
              <a:t> </a:t>
            </a:r>
            <a:r>
              <a:rPr sz="1800" b="1" spc="-20" dirty="0">
                <a:latin typeface="Times New Roman"/>
                <a:cs typeface="Times New Roman"/>
              </a:rPr>
              <a:t>Ζαχαρόπουλος</a:t>
            </a:r>
            <a:r>
              <a:rPr sz="1800" b="1" spc="-15" dirty="0">
                <a:latin typeface="Times New Roman"/>
                <a:cs typeface="Times New Roman"/>
              </a:rPr>
              <a:t> </a:t>
            </a:r>
            <a:r>
              <a:rPr sz="1800" b="1" spc="-10" dirty="0">
                <a:latin typeface="Times New Roman"/>
                <a:cs typeface="Times New Roman"/>
              </a:rPr>
              <a:t>Γεώργ</a:t>
            </a:r>
            <a:r>
              <a:rPr sz="1800" b="1" cap="small" spc="-10" dirty="0">
                <a:latin typeface="Times New Roman"/>
                <a:cs typeface="Times New Roman"/>
              </a:rPr>
              <a:t>ιο</a:t>
            </a:r>
            <a:r>
              <a:rPr sz="1800" b="1" spc="-10" dirty="0">
                <a:latin typeface="Times New Roman"/>
                <a:cs typeface="Times New Roman"/>
              </a:rPr>
              <a:t>ς</a:t>
            </a:r>
            <a:endParaRPr sz="1800">
              <a:latin typeface="Times New Roman"/>
              <a:cs typeface="Times New Roman"/>
            </a:endParaRPr>
          </a:p>
          <a:p>
            <a:pPr marL="12700">
              <a:lnSpc>
                <a:spcPct val="100000"/>
              </a:lnSpc>
              <a:spcBef>
                <a:spcPts val="1120"/>
              </a:spcBef>
            </a:pPr>
            <a:r>
              <a:rPr sz="1800" b="1" dirty="0">
                <a:latin typeface="Times New Roman"/>
                <a:cs typeface="Times New Roman"/>
              </a:rPr>
              <a:t>Α.Μ</a:t>
            </a:r>
            <a:r>
              <a:rPr sz="1800" b="1" spc="-35" dirty="0">
                <a:latin typeface="Times New Roman"/>
                <a:cs typeface="Times New Roman"/>
              </a:rPr>
              <a:t> </a:t>
            </a:r>
            <a:r>
              <a:rPr sz="1800" b="1" dirty="0">
                <a:latin typeface="Times New Roman"/>
                <a:cs typeface="Times New Roman"/>
              </a:rPr>
              <a:t>:</a:t>
            </a:r>
            <a:r>
              <a:rPr sz="1800" b="1" spc="-25" dirty="0">
                <a:latin typeface="Times New Roman"/>
                <a:cs typeface="Times New Roman"/>
              </a:rPr>
              <a:t> </a:t>
            </a:r>
            <a:r>
              <a:rPr sz="1800" b="1" spc="-10" dirty="0">
                <a:latin typeface="Times New Roman"/>
                <a:cs typeface="Times New Roman"/>
              </a:rPr>
              <a:t>7568012400023</a:t>
            </a:r>
            <a:endParaRPr sz="1800">
              <a:latin typeface="Times New Roman"/>
              <a:cs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67688" y="393709"/>
            <a:ext cx="5218430" cy="1859483"/>
          </a:xfrm>
          <a:prstGeom prst="rect">
            <a:avLst/>
          </a:prstGeom>
        </p:spPr>
        <p:txBody>
          <a:bodyPr vert="horz" wrap="square" lIns="0" tIns="12700" rIns="0" bIns="0" rtlCol="0">
            <a:spAutoFit/>
          </a:bodyPr>
          <a:lstStyle/>
          <a:p>
            <a:pPr marL="1270" algn="ctr">
              <a:lnSpc>
                <a:spcPct val="100000"/>
              </a:lnSpc>
              <a:spcBef>
                <a:spcPts val="100"/>
              </a:spcBef>
              <a:tabLst>
                <a:tab pos="572135" algn="l"/>
              </a:tabLst>
            </a:pPr>
            <a:r>
              <a:rPr sz="6000" i="1" spc="-50" dirty="0">
                <a:latin typeface="Times New Roman"/>
                <a:cs typeface="Times New Roman"/>
              </a:rPr>
              <a:t>«</a:t>
            </a:r>
            <a:r>
              <a:rPr sz="6000" i="1" dirty="0">
                <a:latin typeface="Times New Roman"/>
                <a:cs typeface="Times New Roman"/>
              </a:rPr>
              <a:t>	</a:t>
            </a:r>
            <a:r>
              <a:rPr sz="6000" i="1" spc="-580" dirty="0">
                <a:latin typeface="Times New Roman"/>
                <a:cs typeface="Times New Roman"/>
              </a:rPr>
              <a:t>Τ</a:t>
            </a:r>
            <a:r>
              <a:rPr sz="6000" i="1" spc="-25" dirty="0">
                <a:latin typeface="Times New Roman"/>
                <a:cs typeface="Times New Roman"/>
              </a:rPr>
              <a:t>α</a:t>
            </a:r>
            <a:r>
              <a:rPr sz="6000" i="1" spc="-15" dirty="0">
                <a:latin typeface="Times New Roman"/>
                <a:cs typeface="Times New Roman"/>
              </a:rPr>
              <a:t> </a:t>
            </a:r>
            <a:r>
              <a:rPr sz="6000" i="1" spc="-10" dirty="0">
                <a:latin typeface="Times New Roman"/>
                <a:cs typeface="Times New Roman"/>
              </a:rPr>
              <a:t>εφήμερα»</a:t>
            </a:r>
            <a:endParaRPr sz="6000">
              <a:latin typeface="Times New Roman"/>
              <a:cs typeface="Times New Roman"/>
            </a:endParaRPr>
          </a:p>
          <a:p>
            <a:pPr algn="ctr">
              <a:lnSpc>
                <a:spcPct val="100000"/>
              </a:lnSpc>
            </a:pPr>
            <a:r>
              <a:rPr sz="6000" dirty="0"/>
              <a:t>Αριάν</a:t>
            </a:r>
            <a:r>
              <a:rPr sz="6000" spc="-175" dirty="0"/>
              <a:t> </a:t>
            </a:r>
            <a:r>
              <a:rPr sz="6000" spc="-10" dirty="0"/>
              <a:t>Μουνσκίν</a:t>
            </a:r>
            <a:endParaRPr sz="60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274639"/>
            <a:ext cx="8229600" cy="693780"/>
          </a:xfrm>
          <a:prstGeom prst="rect">
            <a:avLst/>
          </a:prstGeom>
        </p:spPr>
        <p:txBody>
          <a:bodyPr vert="horz" wrap="square" lIns="0" tIns="16510" rIns="0" bIns="0" rtlCol="0">
            <a:spAutoFit/>
          </a:bodyPr>
          <a:lstStyle/>
          <a:p>
            <a:pPr marL="519430">
              <a:lnSpc>
                <a:spcPct val="100000"/>
              </a:lnSpc>
              <a:spcBef>
                <a:spcPts val="130"/>
              </a:spcBef>
            </a:pPr>
            <a:r>
              <a:rPr spc="-10" dirty="0"/>
              <a:t>Εισαγωγή</a:t>
            </a:r>
          </a:p>
        </p:txBody>
      </p:sp>
      <p:sp>
        <p:nvSpPr>
          <p:cNvPr id="3" name="object 3"/>
          <p:cNvSpPr txBox="1"/>
          <p:nvPr/>
        </p:nvSpPr>
        <p:spPr>
          <a:xfrm>
            <a:off x="112824" y="1931814"/>
            <a:ext cx="8658225" cy="1736373"/>
          </a:xfrm>
          <a:prstGeom prst="rect">
            <a:avLst/>
          </a:prstGeom>
        </p:spPr>
        <p:txBody>
          <a:bodyPr vert="horz" wrap="square" lIns="0" tIns="12700" rIns="0" bIns="0" rtlCol="0">
            <a:spAutoFit/>
          </a:bodyPr>
          <a:lstStyle/>
          <a:p>
            <a:pPr marL="12700" marR="5080">
              <a:lnSpc>
                <a:spcPct val="100000"/>
              </a:lnSpc>
              <a:spcBef>
                <a:spcPts val="100"/>
              </a:spcBef>
            </a:pPr>
            <a:r>
              <a:rPr sz="1400" dirty="0">
                <a:solidFill>
                  <a:srgbClr val="595959"/>
                </a:solidFill>
                <a:latin typeface="Times New Roman"/>
                <a:cs typeface="Times New Roman"/>
              </a:rPr>
              <a:t>Η</a:t>
            </a:r>
            <a:r>
              <a:rPr sz="1400" spc="-30" dirty="0">
                <a:solidFill>
                  <a:srgbClr val="595959"/>
                </a:solidFill>
                <a:latin typeface="Times New Roman"/>
                <a:cs typeface="Times New Roman"/>
              </a:rPr>
              <a:t> </a:t>
            </a:r>
            <a:r>
              <a:rPr sz="1400" spc="-10" dirty="0">
                <a:solidFill>
                  <a:srgbClr val="595959"/>
                </a:solidFill>
                <a:latin typeface="Times New Roman"/>
                <a:cs typeface="Times New Roman"/>
              </a:rPr>
              <a:t>παράσταση </a:t>
            </a:r>
            <a:r>
              <a:rPr sz="1400" i="1" spc="-20" dirty="0">
                <a:solidFill>
                  <a:srgbClr val="595959"/>
                </a:solidFill>
                <a:latin typeface="Times New Roman"/>
                <a:cs typeface="Times New Roman"/>
              </a:rPr>
              <a:t>«ΤαΕφήμερα» </a:t>
            </a:r>
            <a:r>
              <a:rPr sz="1400" dirty="0">
                <a:solidFill>
                  <a:srgbClr val="595959"/>
                </a:solidFill>
                <a:latin typeface="Times New Roman"/>
                <a:cs typeface="Times New Roman"/>
              </a:rPr>
              <a:t>της</a:t>
            </a:r>
            <a:r>
              <a:rPr sz="1400" spc="-20" dirty="0">
                <a:solidFill>
                  <a:srgbClr val="595959"/>
                </a:solidFill>
                <a:latin typeface="Times New Roman"/>
                <a:cs typeface="Times New Roman"/>
              </a:rPr>
              <a:t> σκηνοθέτιδας</a:t>
            </a:r>
            <a:r>
              <a:rPr sz="1400" spc="-80" dirty="0">
                <a:solidFill>
                  <a:srgbClr val="595959"/>
                </a:solidFill>
                <a:latin typeface="Times New Roman"/>
                <a:cs typeface="Times New Roman"/>
              </a:rPr>
              <a:t> </a:t>
            </a:r>
            <a:r>
              <a:rPr sz="1400" dirty="0">
                <a:solidFill>
                  <a:srgbClr val="595959"/>
                </a:solidFill>
                <a:latin typeface="Times New Roman"/>
                <a:cs typeface="Times New Roman"/>
              </a:rPr>
              <a:t>Αριάν</a:t>
            </a:r>
            <a:r>
              <a:rPr sz="1400" spc="-15" dirty="0">
                <a:solidFill>
                  <a:srgbClr val="595959"/>
                </a:solidFill>
                <a:latin typeface="Times New Roman"/>
                <a:cs typeface="Times New Roman"/>
              </a:rPr>
              <a:t> </a:t>
            </a:r>
            <a:r>
              <a:rPr sz="1400" dirty="0">
                <a:solidFill>
                  <a:srgbClr val="595959"/>
                </a:solidFill>
                <a:latin typeface="Times New Roman"/>
                <a:cs typeface="Times New Roman"/>
              </a:rPr>
              <a:t>Μνουσκίν</a:t>
            </a:r>
            <a:r>
              <a:rPr sz="1400" spc="-20" dirty="0">
                <a:solidFill>
                  <a:srgbClr val="595959"/>
                </a:solidFill>
                <a:latin typeface="Times New Roman"/>
                <a:cs typeface="Times New Roman"/>
              </a:rPr>
              <a:t> </a:t>
            </a:r>
            <a:r>
              <a:rPr sz="1400" dirty="0">
                <a:solidFill>
                  <a:srgbClr val="595959"/>
                </a:solidFill>
                <a:latin typeface="Times New Roman"/>
                <a:cs typeface="Times New Roman"/>
              </a:rPr>
              <a:t>παρουσιάστηκε</a:t>
            </a:r>
            <a:r>
              <a:rPr sz="1400" spc="-15" dirty="0">
                <a:solidFill>
                  <a:srgbClr val="595959"/>
                </a:solidFill>
                <a:latin typeface="Times New Roman"/>
                <a:cs typeface="Times New Roman"/>
              </a:rPr>
              <a:t> </a:t>
            </a:r>
            <a:r>
              <a:rPr sz="1400" dirty="0">
                <a:solidFill>
                  <a:srgbClr val="595959"/>
                </a:solidFill>
                <a:latin typeface="Times New Roman"/>
                <a:cs typeface="Times New Roman"/>
              </a:rPr>
              <a:t>πρώτη</a:t>
            </a:r>
            <a:r>
              <a:rPr sz="1400" spc="-20" dirty="0">
                <a:solidFill>
                  <a:srgbClr val="595959"/>
                </a:solidFill>
                <a:latin typeface="Times New Roman"/>
                <a:cs typeface="Times New Roman"/>
              </a:rPr>
              <a:t> </a:t>
            </a:r>
            <a:r>
              <a:rPr sz="1400" dirty="0">
                <a:solidFill>
                  <a:srgbClr val="595959"/>
                </a:solidFill>
                <a:latin typeface="Times New Roman"/>
                <a:cs typeface="Times New Roman"/>
              </a:rPr>
              <a:t>φορά</a:t>
            </a:r>
            <a:r>
              <a:rPr sz="1400" spc="-15" dirty="0">
                <a:solidFill>
                  <a:srgbClr val="595959"/>
                </a:solidFill>
                <a:latin typeface="Times New Roman"/>
                <a:cs typeface="Times New Roman"/>
              </a:rPr>
              <a:t> </a:t>
            </a:r>
            <a:r>
              <a:rPr sz="1400" dirty="0">
                <a:solidFill>
                  <a:srgbClr val="595959"/>
                </a:solidFill>
                <a:latin typeface="Times New Roman"/>
                <a:cs typeface="Times New Roman"/>
              </a:rPr>
              <a:t>το</a:t>
            </a:r>
            <a:r>
              <a:rPr sz="1400" spc="-15" dirty="0">
                <a:solidFill>
                  <a:srgbClr val="595959"/>
                </a:solidFill>
                <a:latin typeface="Times New Roman"/>
                <a:cs typeface="Times New Roman"/>
              </a:rPr>
              <a:t> </a:t>
            </a:r>
            <a:r>
              <a:rPr sz="1400" dirty="0">
                <a:solidFill>
                  <a:srgbClr val="595959"/>
                </a:solidFill>
                <a:latin typeface="Times New Roman"/>
                <a:cs typeface="Times New Roman"/>
              </a:rPr>
              <a:t>2006</a:t>
            </a:r>
            <a:r>
              <a:rPr sz="1400" spc="325" dirty="0">
                <a:solidFill>
                  <a:srgbClr val="595959"/>
                </a:solidFill>
                <a:latin typeface="Times New Roman"/>
                <a:cs typeface="Times New Roman"/>
              </a:rPr>
              <a:t> </a:t>
            </a:r>
            <a:r>
              <a:rPr sz="1400" dirty="0">
                <a:solidFill>
                  <a:srgbClr val="595959"/>
                </a:solidFill>
                <a:latin typeface="Times New Roman"/>
                <a:cs typeface="Times New Roman"/>
              </a:rPr>
              <a:t>στο</a:t>
            </a:r>
            <a:r>
              <a:rPr sz="1400" spc="-10" dirty="0">
                <a:solidFill>
                  <a:srgbClr val="595959"/>
                </a:solidFill>
                <a:latin typeface="Times New Roman"/>
                <a:cs typeface="Times New Roman"/>
              </a:rPr>
              <a:t> Cartoucherie </a:t>
            </a:r>
            <a:r>
              <a:rPr sz="1400" dirty="0">
                <a:solidFill>
                  <a:srgbClr val="595959"/>
                </a:solidFill>
                <a:latin typeface="Times New Roman"/>
                <a:cs typeface="Times New Roman"/>
              </a:rPr>
              <a:t>de</a:t>
            </a:r>
            <a:r>
              <a:rPr sz="1400" spc="-55" dirty="0">
                <a:solidFill>
                  <a:srgbClr val="595959"/>
                </a:solidFill>
                <a:latin typeface="Times New Roman"/>
                <a:cs typeface="Times New Roman"/>
              </a:rPr>
              <a:t> </a:t>
            </a:r>
            <a:r>
              <a:rPr sz="1400" spc="-20" dirty="0">
                <a:solidFill>
                  <a:srgbClr val="595959"/>
                </a:solidFill>
                <a:latin typeface="Times New Roman"/>
                <a:cs typeface="Times New Roman"/>
              </a:rPr>
              <a:t>Vincennes</a:t>
            </a:r>
            <a:r>
              <a:rPr sz="1400" spc="-25" dirty="0">
                <a:solidFill>
                  <a:srgbClr val="595959"/>
                </a:solidFill>
                <a:latin typeface="Times New Roman"/>
                <a:cs typeface="Times New Roman"/>
              </a:rPr>
              <a:t> </a:t>
            </a:r>
            <a:r>
              <a:rPr sz="1400" dirty="0">
                <a:latin typeface="Times New Roman"/>
                <a:cs typeface="Times New Roman"/>
              </a:rPr>
              <a:t>στο</a:t>
            </a:r>
            <a:r>
              <a:rPr sz="1400" spc="-20" dirty="0">
                <a:latin typeface="Times New Roman"/>
                <a:cs typeface="Times New Roman"/>
              </a:rPr>
              <a:t> </a:t>
            </a:r>
            <a:r>
              <a:rPr sz="1400" dirty="0">
                <a:latin typeface="Times New Roman"/>
                <a:cs typeface="Times New Roman"/>
              </a:rPr>
              <a:t>Παρίσι</a:t>
            </a:r>
            <a:r>
              <a:rPr sz="1400" spc="-30" dirty="0">
                <a:latin typeface="Times New Roman"/>
                <a:cs typeface="Times New Roman"/>
              </a:rPr>
              <a:t> </a:t>
            </a:r>
            <a:r>
              <a:rPr sz="1400" dirty="0">
                <a:latin typeface="Times New Roman"/>
                <a:cs typeface="Times New Roman"/>
              </a:rPr>
              <a:t>.</a:t>
            </a:r>
            <a:r>
              <a:rPr sz="1400" spc="-25" dirty="0">
                <a:latin typeface="Times New Roman"/>
                <a:cs typeface="Times New Roman"/>
              </a:rPr>
              <a:t> </a:t>
            </a:r>
            <a:r>
              <a:rPr sz="1400" spc="-20" dirty="0">
                <a:solidFill>
                  <a:srgbClr val="595959"/>
                </a:solidFill>
                <a:latin typeface="Times New Roman"/>
                <a:cs typeface="Times New Roman"/>
              </a:rPr>
              <a:t>Το </a:t>
            </a:r>
            <a:r>
              <a:rPr sz="1400" dirty="0">
                <a:solidFill>
                  <a:srgbClr val="595959"/>
                </a:solidFill>
                <a:latin typeface="Times New Roman"/>
                <a:cs typeface="Times New Roman"/>
              </a:rPr>
              <a:t>έργο</a:t>
            </a:r>
            <a:r>
              <a:rPr sz="1400" spc="-25" dirty="0">
                <a:solidFill>
                  <a:srgbClr val="595959"/>
                </a:solidFill>
                <a:latin typeface="Times New Roman"/>
                <a:cs typeface="Times New Roman"/>
              </a:rPr>
              <a:t> </a:t>
            </a:r>
            <a:r>
              <a:rPr sz="1400" spc="-10" dirty="0">
                <a:solidFill>
                  <a:srgbClr val="595959"/>
                </a:solidFill>
                <a:latin typeface="Times New Roman"/>
                <a:cs typeface="Times New Roman"/>
              </a:rPr>
              <a:t>δημιουργείται</a:t>
            </a:r>
            <a:r>
              <a:rPr sz="1400" spc="-30" dirty="0">
                <a:solidFill>
                  <a:srgbClr val="595959"/>
                </a:solidFill>
                <a:latin typeface="Times New Roman"/>
                <a:cs typeface="Times New Roman"/>
              </a:rPr>
              <a:t> </a:t>
            </a:r>
            <a:r>
              <a:rPr sz="1400" dirty="0">
                <a:solidFill>
                  <a:srgbClr val="595959"/>
                </a:solidFill>
                <a:latin typeface="Times New Roman"/>
                <a:cs typeface="Times New Roman"/>
              </a:rPr>
              <a:t>στις</a:t>
            </a:r>
            <a:r>
              <a:rPr sz="1400" spc="-25" dirty="0">
                <a:solidFill>
                  <a:srgbClr val="595959"/>
                </a:solidFill>
                <a:latin typeface="Times New Roman"/>
                <a:cs typeface="Times New Roman"/>
              </a:rPr>
              <a:t> </a:t>
            </a:r>
            <a:r>
              <a:rPr sz="1400" dirty="0">
                <a:solidFill>
                  <a:srgbClr val="595959"/>
                </a:solidFill>
                <a:latin typeface="Times New Roman"/>
                <a:cs typeface="Times New Roman"/>
              </a:rPr>
              <a:t>αρχες</a:t>
            </a:r>
            <a:r>
              <a:rPr sz="1400" spc="-30" dirty="0">
                <a:solidFill>
                  <a:srgbClr val="595959"/>
                </a:solidFill>
                <a:latin typeface="Times New Roman"/>
                <a:cs typeface="Times New Roman"/>
              </a:rPr>
              <a:t> </a:t>
            </a:r>
            <a:r>
              <a:rPr sz="1400" dirty="0">
                <a:solidFill>
                  <a:srgbClr val="595959"/>
                </a:solidFill>
                <a:latin typeface="Times New Roman"/>
                <a:cs typeface="Times New Roman"/>
              </a:rPr>
              <a:t>του</a:t>
            </a:r>
            <a:r>
              <a:rPr sz="1400" spc="-25" dirty="0">
                <a:solidFill>
                  <a:srgbClr val="595959"/>
                </a:solidFill>
                <a:latin typeface="Times New Roman"/>
                <a:cs typeface="Times New Roman"/>
              </a:rPr>
              <a:t> </a:t>
            </a:r>
            <a:r>
              <a:rPr sz="1400" dirty="0">
                <a:solidFill>
                  <a:srgbClr val="595959"/>
                </a:solidFill>
                <a:latin typeface="Times New Roman"/>
                <a:cs typeface="Times New Roman"/>
              </a:rPr>
              <a:t>21ου</a:t>
            </a:r>
            <a:r>
              <a:rPr sz="1400" spc="-25" dirty="0">
                <a:solidFill>
                  <a:srgbClr val="595959"/>
                </a:solidFill>
                <a:latin typeface="Times New Roman"/>
                <a:cs typeface="Times New Roman"/>
              </a:rPr>
              <a:t> </a:t>
            </a:r>
            <a:r>
              <a:rPr sz="1400" dirty="0">
                <a:solidFill>
                  <a:srgbClr val="595959"/>
                </a:solidFill>
                <a:latin typeface="Times New Roman"/>
                <a:cs typeface="Times New Roman"/>
              </a:rPr>
              <a:t>αιώνα</a:t>
            </a:r>
            <a:r>
              <a:rPr sz="1400" spc="-30" dirty="0">
                <a:solidFill>
                  <a:srgbClr val="595959"/>
                </a:solidFill>
                <a:latin typeface="Times New Roman"/>
                <a:cs typeface="Times New Roman"/>
              </a:rPr>
              <a:t> </a:t>
            </a:r>
            <a:r>
              <a:rPr sz="1400" dirty="0">
                <a:solidFill>
                  <a:srgbClr val="595959"/>
                </a:solidFill>
                <a:latin typeface="Times New Roman"/>
                <a:cs typeface="Times New Roman"/>
              </a:rPr>
              <a:t>σε</a:t>
            </a:r>
            <a:r>
              <a:rPr sz="1400" spc="-25" dirty="0">
                <a:solidFill>
                  <a:srgbClr val="595959"/>
                </a:solidFill>
                <a:latin typeface="Times New Roman"/>
                <a:cs typeface="Times New Roman"/>
              </a:rPr>
              <a:t> </a:t>
            </a:r>
            <a:r>
              <a:rPr sz="1400" dirty="0">
                <a:solidFill>
                  <a:srgbClr val="595959"/>
                </a:solidFill>
                <a:latin typeface="Times New Roman"/>
                <a:cs typeface="Times New Roman"/>
              </a:rPr>
              <a:t>μια</a:t>
            </a:r>
            <a:r>
              <a:rPr sz="1400" spc="-25" dirty="0">
                <a:solidFill>
                  <a:srgbClr val="595959"/>
                </a:solidFill>
                <a:latin typeface="Times New Roman"/>
                <a:cs typeface="Times New Roman"/>
              </a:rPr>
              <a:t> </a:t>
            </a:r>
            <a:r>
              <a:rPr sz="1400" dirty="0">
                <a:solidFill>
                  <a:srgbClr val="595959"/>
                </a:solidFill>
                <a:latin typeface="Times New Roman"/>
                <a:cs typeface="Times New Roman"/>
              </a:rPr>
              <a:t>εποχή</a:t>
            </a:r>
            <a:r>
              <a:rPr sz="1400" spc="300" dirty="0">
                <a:solidFill>
                  <a:srgbClr val="595959"/>
                </a:solidFill>
                <a:latin typeface="Times New Roman"/>
                <a:cs typeface="Times New Roman"/>
              </a:rPr>
              <a:t> </a:t>
            </a:r>
            <a:r>
              <a:rPr sz="1400" dirty="0">
                <a:solidFill>
                  <a:srgbClr val="595959"/>
                </a:solidFill>
                <a:latin typeface="Times New Roman"/>
                <a:cs typeface="Times New Roman"/>
              </a:rPr>
              <a:t>έντονης</a:t>
            </a:r>
            <a:r>
              <a:rPr sz="1400" spc="-25" dirty="0">
                <a:solidFill>
                  <a:srgbClr val="595959"/>
                </a:solidFill>
                <a:latin typeface="Times New Roman"/>
                <a:cs typeface="Times New Roman"/>
              </a:rPr>
              <a:t> </a:t>
            </a:r>
            <a:r>
              <a:rPr sz="1400" spc="-10" dirty="0">
                <a:solidFill>
                  <a:srgbClr val="595959"/>
                </a:solidFill>
                <a:latin typeface="Times New Roman"/>
                <a:cs typeface="Times New Roman"/>
              </a:rPr>
              <a:t>τεχνολογικής </a:t>
            </a:r>
            <a:r>
              <a:rPr sz="1400" dirty="0">
                <a:solidFill>
                  <a:srgbClr val="595959"/>
                </a:solidFill>
                <a:latin typeface="Times New Roman"/>
                <a:cs typeface="Times New Roman"/>
              </a:rPr>
              <a:t>εξέλιξης,</a:t>
            </a:r>
            <a:r>
              <a:rPr sz="1400" spc="-30" dirty="0">
                <a:solidFill>
                  <a:srgbClr val="595959"/>
                </a:solidFill>
                <a:latin typeface="Times New Roman"/>
                <a:cs typeface="Times New Roman"/>
              </a:rPr>
              <a:t> </a:t>
            </a:r>
            <a:r>
              <a:rPr sz="1400" dirty="0">
                <a:solidFill>
                  <a:srgbClr val="595959"/>
                </a:solidFill>
                <a:latin typeface="Times New Roman"/>
                <a:cs typeface="Times New Roman"/>
              </a:rPr>
              <a:t>παγκοσμιοποίησης,</a:t>
            </a:r>
            <a:r>
              <a:rPr sz="1400" spc="-25" dirty="0">
                <a:solidFill>
                  <a:srgbClr val="595959"/>
                </a:solidFill>
                <a:latin typeface="Times New Roman"/>
                <a:cs typeface="Times New Roman"/>
              </a:rPr>
              <a:t> </a:t>
            </a:r>
            <a:r>
              <a:rPr sz="1400" dirty="0">
                <a:solidFill>
                  <a:srgbClr val="595959"/>
                </a:solidFill>
                <a:latin typeface="Times New Roman"/>
                <a:cs typeface="Times New Roman"/>
              </a:rPr>
              <a:t>όπου</a:t>
            </a:r>
            <a:r>
              <a:rPr sz="1400" spc="-30" dirty="0">
                <a:solidFill>
                  <a:srgbClr val="595959"/>
                </a:solidFill>
                <a:latin typeface="Times New Roman"/>
                <a:cs typeface="Times New Roman"/>
              </a:rPr>
              <a:t> </a:t>
            </a:r>
            <a:r>
              <a:rPr sz="1400" dirty="0">
                <a:solidFill>
                  <a:srgbClr val="595959"/>
                </a:solidFill>
                <a:latin typeface="Times New Roman"/>
                <a:cs typeface="Times New Roman"/>
              </a:rPr>
              <a:t>ο</a:t>
            </a:r>
            <a:r>
              <a:rPr sz="1400" spc="-25" dirty="0">
                <a:solidFill>
                  <a:srgbClr val="595959"/>
                </a:solidFill>
                <a:latin typeface="Times New Roman"/>
                <a:cs typeface="Times New Roman"/>
              </a:rPr>
              <a:t> </a:t>
            </a:r>
            <a:r>
              <a:rPr sz="1400" spc="-10" dirty="0">
                <a:solidFill>
                  <a:srgbClr val="595959"/>
                </a:solidFill>
                <a:latin typeface="Times New Roman"/>
                <a:cs typeface="Times New Roman"/>
              </a:rPr>
              <a:t>άνθρωπος</a:t>
            </a:r>
            <a:r>
              <a:rPr sz="1400" spc="-30" dirty="0">
                <a:solidFill>
                  <a:srgbClr val="595959"/>
                </a:solidFill>
                <a:latin typeface="Times New Roman"/>
                <a:cs typeface="Times New Roman"/>
              </a:rPr>
              <a:t> </a:t>
            </a:r>
            <a:r>
              <a:rPr sz="1400" dirty="0">
                <a:solidFill>
                  <a:srgbClr val="595959"/>
                </a:solidFill>
                <a:latin typeface="Times New Roman"/>
                <a:cs typeface="Times New Roman"/>
              </a:rPr>
              <a:t>,</a:t>
            </a:r>
            <a:r>
              <a:rPr sz="1400" spc="-25" dirty="0">
                <a:solidFill>
                  <a:srgbClr val="595959"/>
                </a:solidFill>
                <a:latin typeface="Times New Roman"/>
                <a:cs typeface="Times New Roman"/>
              </a:rPr>
              <a:t> </a:t>
            </a:r>
            <a:r>
              <a:rPr sz="1400" dirty="0">
                <a:solidFill>
                  <a:srgbClr val="595959"/>
                </a:solidFill>
                <a:latin typeface="Times New Roman"/>
                <a:cs typeface="Times New Roman"/>
              </a:rPr>
              <a:t>έρχεται</a:t>
            </a:r>
            <a:r>
              <a:rPr sz="1400" spc="-30" dirty="0">
                <a:solidFill>
                  <a:srgbClr val="595959"/>
                </a:solidFill>
                <a:latin typeface="Times New Roman"/>
                <a:cs typeface="Times New Roman"/>
              </a:rPr>
              <a:t> </a:t>
            </a:r>
            <a:r>
              <a:rPr sz="1400" spc="-10" dirty="0">
                <a:solidFill>
                  <a:srgbClr val="595959"/>
                </a:solidFill>
                <a:latin typeface="Times New Roman"/>
                <a:cs typeface="Times New Roman"/>
              </a:rPr>
              <a:t>αντιμέτωπος</a:t>
            </a:r>
            <a:r>
              <a:rPr sz="1400" spc="-30" dirty="0">
                <a:solidFill>
                  <a:srgbClr val="595959"/>
                </a:solidFill>
                <a:latin typeface="Times New Roman"/>
                <a:cs typeface="Times New Roman"/>
              </a:rPr>
              <a:t> </a:t>
            </a:r>
            <a:r>
              <a:rPr sz="1400" dirty="0">
                <a:solidFill>
                  <a:srgbClr val="595959"/>
                </a:solidFill>
                <a:latin typeface="Times New Roman"/>
                <a:cs typeface="Times New Roman"/>
              </a:rPr>
              <a:t>με</a:t>
            </a:r>
            <a:r>
              <a:rPr sz="1400" spc="-30" dirty="0">
                <a:solidFill>
                  <a:srgbClr val="595959"/>
                </a:solidFill>
                <a:latin typeface="Times New Roman"/>
                <a:cs typeface="Times New Roman"/>
              </a:rPr>
              <a:t> </a:t>
            </a:r>
            <a:r>
              <a:rPr sz="1400" dirty="0">
                <a:solidFill>
                  <a:srgbClr val="595959"/>
                </a:solidFill>
                <a:latin typeface="Times New Roman"/>
                <a:cs typeface="Times New Roman"/>
              </a:rPr>
              <a:t>την</a:t>
            </a:r>
            <a:r>
              <a:rPr sz="1400" spc="-30" dirty="0">
                <a:solidFill>
                  <a:srgbClr val="595959"/>
                </a:solidFill>
                <a:latin typeface="Times New Roman"/>
                <a:cs typeface="Times New Roman"/>
              </a:rPr>
              <a:t> </a:t>
            </a:r>
            <a:r>
              <a:rPr sz="1400" dirty="0">
                <a:solidFill>
                  <a:srgbClr val="595959"/>
                </a:solidFill>
                <a:latin typeface="Times New Roman"/>
                <a:cs typeface="Times New Roman"/>
              </a:rPr>
              <a:t>μοναξιά</a:t>
            </a:r>
            <a:r>
              <a:rPr sz="1400" spc="-30" dirty="0">
                <a:solidFill>
                  <a:srgbClr val="595959"/>
                </a:solidFill>
                <a:latin typeface="Times New Roman"/>
                <a:cs typeface="Times New Roman"/>
              </a:rPr>
              <a:t> </a:t>
            </a:r>
            <a:r>
              <a:rPr sz="1400" dirty="0">
                <a:solidFill>
                  <a:srgbClr val="595959"/>
                </a:solidFill>
                <a:latin typeface="Times New Roman"/>
                <a:cs typeface="Times New Roman"/>
              </a:rPr>
              <a:t>,</a:t>
            </a:r>
            <a:r>
              <a:rPr sz="1400" spc="-25" dirty="0">
                <a:solidFill>
                  <a:srgbClr val="595959"/>
                </a:solidFill>
                <a:latin typeface="Times New Roman"/>
                <a:cs typeface="Times New Roman"/>
              </a:rPr>
              <a:t> </a:t>
            </a:r>
            <a:r>
              <a:rPr sz="1400" dirty="0">
                <a:solidFill>
                  <a:srgbClr val="595959"/>
                </a:solidFill>
                <a:latin typeface="Times New Roman"/>
                <a:cs typeface="Times New Roman"/>
              </a:rPr>
              <a:t>τις</a:t>
            </a:r>
            <a:r>
              <a:rPr sz="1400" spc="-30" dirty="0">
                <a:solidFill>
                  <a:srgbClr val="595959"/>
                </a:solidFill>
                <a:latin typeface="Times New Roman"/>
                <a:cs typeface="Times New Roman"/>
              </a:rPr>
              <a:t> </a:t>
            </a:r>
            <a:r>
              <a:rPr sz="1400" dirty="0">
                <a:solidFill>
                  <a:srgbClr val="595959"/>
                </a:solidFill>
                <a:latin typeface="Times New Roman"/>
                <a:cs typeface="Times New Roman"/>
              </a:rPr>
              <a:t>προσωπικές</a:t>
            </a:r>
            <a:r>
              <a:rPr sz="1400" spc="-30" dirty="0">
                <a:solidFill>
                  <a:srgbClr val="595959"/>
                </a:solidFill>
                <a:latin typeface="Times New Roman"/>
                <a:cs typeface="Times New Roman"/>
              </a:rPr>
              <a:t> </a:t>
            </a:r>
            <a:r>
              <a:rPr sz="1400" spc="-10" dirty="0">
                <a:solidFill>
                  <a:srgbClr val="595959"/>
                </a:solidFill>
                <a:latin typeface="Times New Roman"/>
                <a:cs typeface="Times New Roman"/>
              </a:rPr>
              <a:t>ανησυχίες</a:t>
            </a:r>
            <a:r>
              <a:rPr sz="1400" spc="-30" dirty="0">
                <a:solidFill>
                  <a:srgbClr val="595959"/>
                </a:solidFill>
                <a:latin typeface="Times New Roman"/>
                <a:cs typeface="Times New Roman"/>
              </a:rPr>
              <a:t> </a:t>
            </a:r>
            <a:r>
              <a:rPr sz="1400" dirty="0">
                <a:solidFill>
                  <a:srgbClr val="595959"/>
                </a:solidFill>
                <a:latin typeface="Times New Roman"/>
                <a:cs typeface="Times New Roman"/>
              </a:rPr>
              <a:t>και</a:t>
            </a:r>
            <a:r>
              <a:rPr sz="1400" spc="295" dirty="0">
                <a:solidFill>
                  <a:srgbClr val="595959"/>
                </a:solidFill>
                <a:latin typeface="Times New Roman"/>
                <a:cs typeface="Times New Roman"/>
              </a:rPr>
              <a:t> </a:t>
            </a:r>
            <a:r>
              <a:rPr sz="1400" spc="-25" dirty="0">
                <a:solidFill>
                  <a:srgbClr val="595959"/>
                </a:solidFill>
                <a:latin typeface="Times New Roman"/>
                <a:cs typeface="Times New Roman"/>
              </a:rPr>
              <a:t>τις </a:t>
            </a:r>
            <a:r>
              <a:rPr sz="1400" dirty="0">
                <a:solidFill>
                  <a:srgbClr val="595959"/>
                </a:solidFill>
                <a:latin typeface="Times New Roman"/>
                <a:cs typeface="Times New Roman"/>
              </a:rPr>
              <a:t>μνήμες</a:t>
            </a:r>
            <a:r>
              <a:rPr sz="1400" spc="-35" dirty="0">
                <a:solidFill>
                  <a:srgbClr val="595959"/>
                </a:solidFill>
                <a:latin typeface="Times New Roman"/>
                <a:cs typeface="Times New Roman"/>
              </a:rPr>
              <a:t> </a:t>
            </a:r>
            <a:r>
              <a:rPr sz="1400" dirty="0">
                <a:solidFill>
                  <a:srgbClr val="595959"/>
                </a:solidFill>
                <a:latin typeface="Times New Roman"/>
                <a:cs typeface="Times New Roman"/>
              </a:rPr>
              <a:t>του</a:t>
            </a:r>
            <a:r>
              <a:rPr sz="1400" spc="-30" dirty="0">
                <a:solidFill>
                  <a:srgbClr val="595959"/>
                </a:solidFill>
                <a:latin typeface="Times New Roman"/>
                <a:cs typeface="Times New Roman"/>
              </a:rPr>
              <a:t> </a:t>
            </a:r>
            <a:r>
              <a:rPr sz="1400" spc="-10" dirty="0">
                <a:solidFill>
                  <a:srgbClr val="595959"/>
                </a:solidFill>
                <a:latin typeface="Times New Roman"/>
                <a:cs typeface="Times New Roman"/>
              </a:rPr>
              <a:t>παρελθόντος</a:t>
            </a:r>
            <a:r>
              <a:rPr sz="1400" spc="-30" dirty="0">
                <a:solidFill>
                  <a:srgbClr val="595959"/>
                </a:solidFill>
                <a:latin typeface="Times New Roman"/>
                <a:cs typeface="Times New Roman"/>
              </a:rPr>
              <a:t> </a:t>
            </a:r>
            <a:r>
              <a:rPr sz="1400" dirty="0">
                <a:solidFill>
                  <a:srgbClr val="595959"/>
                </a:solidFill>
                <a:latin typeface="Times New Roman"/>
                <a:cs typeface="Times New Roman"/>
              </a:rPr>
              <a:t>του</a:t>
            </a:r>
            <a:r>
              <a:rPr sz="1400" spc="-30" dirty="0">
                <a:solidFill>
                  <a:srgbClr val="595959"/>
                </a:solidFill>
                <a:latin typeface="Times New Roman"/>
                <a:cs typeface="Times New Roman"/>
              </a:rPr>
              <a:t> </a:t>
            </a:r>
            <a:r>
              <a:rPr sz="1400" dirty="0">
                <a:solidFill>
                  <a:srgbClr val="595959"/>
                </a:solidFill>
                <a:latin typeface="Times New Roman"/>
                <a:cs typeface="Times New Roman"/>
              </a:rPr>
              <a:t>.</a:t>
            </a:r>
            <a:r>
              <a:rPr sz="1400" dirty="0">
                <a:latin typeface="Times New Roman"/>
                <a:cs typeface="Times New Roman"/>
              </a:rPr>
              <a:t>Οι</a:t>
            </a:r>
            <a:r>
              <a:rPr sz="1400" spc="-35" dirty="0">
                <a:latin typeface="Times New Roman"/>
                <a:cs typeface="Times New Roman"/>
              </a:rPr>
              <a:t> </a:t>
            </a:r>
            <a:r>
              <a:rPr sz="1400" spc="-10" dirty="0">
                <a:latin typeface="Times New Roman"/>
                <a:cs typeface="Times New Roman"/>
              </a:rPr>
              <a:t>ηθοποιοί</a:t>
            </a:r>
            <a:r>
              <a:rPr sz="1400" spc="-30" dirty="0">
                <a:latin typeface="Times New Roman"/>
                <a:cs typeface="Times New Roman"/>
              </a:rPr>
              <a:t> </a:t>
            </a:r>
            <a:r>
              <a:rPr sz="1400" dirty="0">
                <a:latin typeface="Times New Roman"/>
                <a:cs typeface="Times New Roman"/>
              </a:rPr>
              <a:t>για</a:t>
            </a:r>
            <a:r>
              <a:rPr sz="1400" spc="-30" dirty="0">
                <a:latin typeface="Times New Roman"/>
                <a:cs typeface="Times New Roman"/>
              </a:rPr>
              <a:t> </a:t>
            </a:r>
            <a:r>
              <a:rPr sz="1400" dirty="0">
                <a:latin typeface="Times New Roman"/>
                <a:cs typeface="Times New Roman"/>
              </a:rPr>
              <a:t>τη</a:t>
            </a:r>
            <a:r>
              <a:rPr sz="1400" spc="-30" dirty="0">
                <a:latin typeface="Times New Roman"/>
                <a:cs typeface="Times New Roman"/>
              </a:rPr>
              <a:t> </a:t>
            </a:r>
            <a:r>
              <a:rPr sz="1400" dirty="0">
                <a:latin typeface="Times New Roman"/>
                <a:cs typeface="Times New Roman"/>
              </a:rPr>
              <a:t>δημιουργία</a:t>
            </a:r>
            <a:r>
              <a:rPr sz="1400" spc="-35" dirty="0">
                <a:latin typeface="Times New Roman"/>
                <a:cs typeface="Times New Roman"/>
              </a:rPr>
              <a:t> </a:t>
            </a:r>
            <a:r>
              <a:rPr sz="1400" dirty="0">
                <a:latin typeface="Times New Roman"/>
                <a:cs typeface="Times New Roman"/>
              </a:rPr>
              <a:t>του</a:t>
            </a:r>
            <a:r>
              <a:rPr sz="1400" spc="-30" dirty="0">
                <a:latin typeface="Times New Roman"/>
                <a:cs typeface="Times New Roman"/>
              </a:rPr>
              <a:t> </a:t>
            </a:r>
            <a:r>
              <a:rPr sz="1400" dirty="0">
                <a:latin typeface="Times New Roman"/>
                <a:cs typeface="Times New Roman"/>
              </a:rPr>
              <a:t>έργου</a:t>
            </a:r>
            <a:r>
              <a:rPr sz="1400" spc="-30" dirty="0">
                <a:latin typeface="Times New Roman"/>
                <a:cs typeface="Times New Roman"/>
              </a:rPr>
              <a:t> </a:t>
            </a:r>
            <a:r>
              <a:rPr sz="1400" dirty="0">
                <a:latin typeface="Times New Roman"/>
                <a:cs typeface="Times New Roman"/>
              </a:rPr>
              <a:t>,</a:t>
            </a:r>
            <a:r>
              <a:rPr sz="1400" spc="295" dirty="0">
                <a:latin typeface="Times New Roman"/>
                <a:cs typeface="Times New Roman"/>
              </a:rPr>
              <a:t> </a:t>
            </a:r>
            <a:r>
              <a:rPr sz="1400" dirty="0">
                <a:latin typeface="Times New Roman"/>
                <a:cs typeface="Times New Roman"/>
              </a:rPr>
              <a:t>χρησιμοποίησαν</a:t>
            </a:r>
            <a:r>
              <a:rPr sz="1400" spc="295" dirty="0">
                <a:latin typeface="Times New Roman"/>
                <a:cs typeface="Times New Roman"/>
              </a:rPr>
              <a:t> </a:t>
            </a:r>
            <a:r>
              <a:rPr sz="1400" dirty="0">
                <a:latin typeface="Times New Roman"/>
                <a:cs typeface="Times New Roman"/>
              </a:rPr>
              <a:t>τα</a:t>
            </a:r>
            <a:r>
              <a:rPr sz="1400" spc="-30" dirty="0">
                <a:latin typeface="Times New Roman"/>
                <a:cs typeface="Times New Roman"/>
              </a:rPr>
              <a:t> </a:t>
            </a:r>
            <a:r>
              <a:rPr sz="1400" spc="-10" dirty="0">
                <a:latin typeface="Times New Roman"/>
                <a:cs typeface="Times New Roman"/>
              </a:rPr>
              <a:t>προσωπικά</a:t>
            </a:r>
            <a:r>
              <a:rPr sz="1400" spc="-35" dirty="0">
                <a:latin typeface="Times New Roman"/>
                <a:cs typeface="Times New Roman"/>
              </a:rPr>
              <a:t> </a:t>
            </a:r>
            <a:r>
              <a:rPr sz="1400" dirty="0">
                <a:latin typeface="Times New Roman"/>
                <a:cs typeface="Times New Roman"/>
              </a:rPr>
              <a:t>βιώματα</a:t>
            </a:r>
            <a:r>
              <a:rPr sz="1400" spc="-30" dirty="0">
                <a:latin typeface="Times New Roman"/>
                <a:cs typeface="Times New Roman"/>
              </a:rPr>
              <a:t> </a:t>
            </a:r>
            <a:r>
              <a:rPr sz="1400" spc="-25" dirty="0">
                <a:latin typeface="Times New Roman"/>
                <a:cs typeface="Times New Roman"/>
              </a:rPr>
              <a:t>και</a:t>
            </a:r>
            <a:r>
              <a:rPr sz="1400" spc="500" dirty="0">
                <a:latin typeface="Times New Roman"/>
                <a:cs typeface="Times New Roman"/>
              </a:rPr>
              <a:t>  </a:t>
            </a:r>
            <a:r>
              <a:rPr sz="1400" dirty="0">
                <a:latin typeface="Times New Roman"/>
                <a:cs typeface="Times New Roman"/>
              </a:rPr>
              <a:t>τις</a:t>
            </a:r>
            <a:r>
              <a:rPr sz="1400" spc="295" dirty="0">
                <a:latin typeface="Times New Roman"/>
                <a:cs typeface="Times New Roman"/>
              </a:rPr>
              <a:t> </a:t>
            </a:r>
            <a:r>
              <a:rPr sz="1400" spc="-10" dirty="0">
                <a:latin typeface="Times New Roman"/>
                <a:cs typeface="Times New Roman"/>
              </a:rPr>
              <a:t>αναμνήσεις</a:t>
            </a:r>
            <a:r>
              <a:rPr sz="1400" spc="-30" dirty="0">
                <a:latin typeface="Times New Roman"/>
                <a:cs typeface="Times New Roman"/>
              </a:rPr>
              <a:t> </a:t>
            </a:r>
            <a:r>
              <a:rPr sz="1400" dirty="0">
                <a:latin typeface="Times New Roman"/>
                <a:cs typeface="Times New Roman"/>
              </a:rPr>
              <a:t>τους</a:t>
            </a:r>
            <a:r>
              <a:rPr sz="1400" spc="-30" dirty="0">
                <a:latin typeface="Times New Roman"/>
                <a:cs typeface="Times New Roman"/>
              </a:rPr>
              <a:t> </a:t>
            </a:r>
            <a:r>
              <a:rPr sz="1400" dirty="0">
                <a:latin typeface="Times New Roman"/>
                <a:cs typeface="Times New Roman"/>
              </a:rPr>
              <a:t>.</a:t>
            </a:r>
            <a:r>
              <a:rPr sz="1400" spc="-25" dirty="0">
                <a:latin typeface="Times New Roman"/>
                <a:cs typeface="Times New Roman"/>
              </a:rPr>
              <a:t> </a:t>
            </a:r>
            <a:r>
              <a:rPr sz="1400" dirty="0">
                <a:latin typeface="Times New Roman"/>
                <a:cs typeface="Times New Roman"/>
              </a:rPr>
              <a:t>Επιπλέον</a:t>
            </a:r>
            <a:r>
              <a:rPr sz="1400" spc="295" dirty="0">
                <a:latin typeface="Times New Roman"/>
                <a:cs typeface="Times New Roman"/>
              </a:rPr>
              <a:t> </a:t>
            </a:r>
            <a:r>
              <a:rPr sz="1400" dirty="0">
                <a:latin typeface="Times New Roman"/>
                <a:cs typeface="Times New Roman"/>
              </a:rPr>
              <a:t>μέσω</a:t>
            </a:r>
            <a:r>
              <a:rPr sz="1400" spc="-30" dirty="0">
                <a:latin typeface="Times New Roman"/>
                <a:cs typeface="Times New Roman"/>
              </a:rPr>
              <a:t> </a:t>
            </a:r>
            <a:r>
              <a:rPr sz="1400" dirty="0">
                <a:latin typeface="Times New Roman"/>
                <a:cs typeface="Times New Roman"/>
              </a:rPr>
              <a:t>του</a:t>
            </a:r>
            <a:r>
              <a:rPr sz="1400" spc="-30" dirty="0">
                <a:latin typeface="Times New Roman"/>
                <a:cs typeface="Times New Roman"/>
              </a:rPr>
              <a:t> </a:t>
            </a:r>
            <a:r>
              <a:rPr sz="1400" dirty="0">
                <a:latin typeface="Times New Roman"/>
                <a:cs typeface="Times New Roman"/>
              </a:rPr>
              <a:t>αυτοσχεδιασμού</a:t>
            </a:r>
            <a:r>
              <a:rPr sz="1400" spc="295" dirty="0">
                <a:latin typeface="Times New Roman"/>
                <a:cs typeface="Times New Roman"/>
              </a:rPr>
              <a:t> </a:t>
            </a:r>
            <a:r>
              <a:rPr sz="1400" dirty="0">
                <a:latin typeface="Times New Roman"/>
                <a:cs typeface="Times New Roman"/>
              </a:rPr>
              <a:t>και</a:t>
            </a:r>
            <a:r>
              <a:rPr sz="1400" spc="-30" dirty="0">
                <a:latin typeface="Times New Roman"/>
                <a:cs typeface="Times New Roman"/>
              </a:rPr>
              <a:t> </a:t>
            </a:r>
            <a:r>
              <a:rPr sz="1400" dirty="0">
                <a:latin typeface="Times New Roman"/>
                <a:cs typeface="Times New Roman"/>
              </a:rPr>
              <a:t>την</a:t>
            </a:r>
            <a:r>
              <a:rPr sz="1400" spc="-25" dirty="0">
                <a:latin typeface="Times New Roman"/>
                <a:cs typeface="Times New Roman"/>
              </a:rPr>
              <a:t> </a:t>
            </a:r>
            <a:r>
              <a:rPr sz="1400" spc="-10" dirty="0">
                <a:latin typeface="Times New Roman"/>
                <a:cs typeface="Times New Roman"/>
              </a:rPr>
              <a:t>αναζωπύρωση</a:t>
            </a:r>
            <a:r>
              <a:rPr sz="1400" spc="-30" dirty="0">
                <a:latin typeface="Times New Roman"/>
                <a:cs typeface="Times New Roman"/>
              </a:rPr>
              <a:t> </a:t>
            </a:r>
            <a:r>
              <a:rPr sz="1400" spc="-10" dirty="0">
                <a:latin typeface="Times New Roman"/>
                <a:cs typeface="Times New Roman"/>
              </a:rPr>
              <a:t>πραγματικών</a:t>
            </a:r>
            <a:r>
              <a:rPr sz="1400" spc="-30" dirty="0">
                <a:latin typeface="Times New Roman"/>
                <a:cs typeface="Times New Roman"/>
              </a:rPr>
              <a:t> </a:t>
            </a:r>
            <a:r>
              <a:rPr sz="1400" spc="-10" dirty="0">
                <a:latin typeface="Times New Roman"/>
                <a:cs typeface="Times New Roman"/>
              </a:rPr>
              <a:t>ιστοριών</a:t>
            </a:r>
            <a:r>
              <a:rPr sz="1400" spc="500" dirty="0">
                <a:latin typeface="Times New Roman"/>
                <a:cs typeface="Times New Roman"/>
              </a:rPr>
              <a:t>  </a:t>
            </a:r>
            <a:r>
              <a:rPr sz="1400" spc="-10" dirty="0">
                <a:latin typeface="Times New Roman"/>
                <a:cs typeface="Times New Roman"/>
              </a:rPr>
              <a:t>δημιουργείται</a:t>
            </a:r>
            <a:r>
              <a:rPr sz="1400" spc="-30" dirty="0">
                <a:latin typeface="Times New Roman"/>
                <a:cs typeface="Times New Roman"/>
              </a:rPr>
              <a:t> </a:t>
            </a:r>
            <a:r>
              <a:rPr sz="1400" dirty="0">
                <a:latin typeface="Times New Roman"/>
                <a:cs typeface="Times New Roman"/>
              </a:rPr>
              <a:t>ένα</a:t>
            </a:r>
            <a:r>
              <a:rPr sz="1400" spc="-25" dirty="0">
                <a:latin typeface="Times New Roman"/>
                <a:cs typeface="Times New Roman"/>
              </a:rPr>
              <a:t> </a:t>
            </a:r>
            <a:r>
              <a:rPr sz="1400" spc="-10" dirty="0">
                <a:latin typeface="Times New Roman"/>
                <a:cs typeface="Times New Roman"/>
              </a:rPr>
              <a:t>καλλιτεχνικό</a:t>
            </a:r>
            <a:r>
              <a:rPr sz="1400" spc="-20" dirty="0">
                <a:latin typeface="Times New Roman"/>
                <a:cs typeface="Times New Roman"/>
              </a:rPr>
              <a:t> </a:t>
            </a:r>
            <a:r>
              <a:rPr sz="1400" spc="-10" dirty="0">
                <a:latin typeface="Times New Roman"/>
                <a:cs typeface="Times New Roman"/>
              </a:rPr>
              <a:t>αποτέλεσμα</a:t>
            </a:r>
            <a:r>
              <a:rPr sz="1400" spc="-20" dirty="0">
                <a:latin typeface="Times New Roman"/>
                <a:cs typeface="Times New Roman"/>
              </a:rPr>
              <a:t> </a:t>
            </a:r>
            <a:r>
              <a:rPr sz="1400" dirty="0">
                <a:latin typeface="Times New Roman"/>
                <a:cs typeface="Times New Roman"/>
              </a:rPr>
              <a:t>,</a:t>
            </a:r>
            <a:r>
              <a:rPr sz="1400" spc="-20" dirty="0">
                <a:latin typeface="Times New Roman"/>
                <a:cs typeface="Times New Roman"/>
              </a:rPr>
              <a:t> </a:t>
            </a:r>
            <a:r>
              <a:rPr sz="1400" dirty="0">
                <a:latin typeface="Times New Roman"/>
                <a:cs typeface="Times New Roman"/>
              </a:rPr>
              <a:t>οποίο</a:t>
            </a:r>
            <a:r>
              <a:rPr sz="1400" spc="-20" dirty="0">
                <a:latin typeface="Times New Roman"/>
                <a:cs typeface="Times New Roman"/>
              </a:rPr>
              <a:t> </a:t>
            </a:r>
            <a:r>
              <a:rPr sz="1400" dirty="0">
                <a:latin typeface="Times New Roman"/>
                <a:cs typeface="Times New Roman"/>
              </a:rPr>
              <a:t>οδηγεί</a:t>
            </a:r>
            <a:r>
              <a:rPr sz="1400" spc="-20" dirty="0">
                <a:latin typeface="Times New Roman"/>
                <a:cs typeface="Times New Roman"/>
              </a:rPr>
              <a:t> </a:t>
            </a:r>
            <a:r>
              <a:rPr sz="1400" dirty="0">
                <a:latin typeface="Times New Roman"/>
                <a:cs typeface="Times New Roman"/>
              </a:rPr>
              <a:t>στην</a:t>
            </a:r>
            <a:r>
              <a:rPr sz="1400" spc="-25" dirty="0">
                <a:latin typeface="Times New Roman"/>
                <a:cs typeface="Times New Roman"/>
              </a:rPr>
              <a:t> </a:t>
            </a:r>
            <a:r>
              <a:rPr sz="1400" dirty="0">
                <a:latin typeface="Times New Roman"/>
                <a:cs typeface="Times New Roman"/>
              </a:rPr>
              <a:t>παράσταση.</a:t>
            </a:r>
            <a:r>
              <a:rPr sz="1400" spc="-20" dirty="0">
                <a:latin typeface="Times New Roman"/>
                <a:cs typeface="Times New Roman"/>
              </a:rPr>
              <a:t> </a:t>
            </a:r>
            <a:r>
              <a:rPr sz="1400" dirty="0">
                <a:latin typeface="Times New Roman"/>
                <a:cs typeface="Times New Roman"/>
              </a:rPr>
              <a:t>Έτσι</a:t>
            </a:r>
            <a:r>
              <a:rPr sz="1400" spc="-25" dirty="0">
                <a:latin typeface="Times New Roman"/>
                <a:cs typeface="Times New Roman"/>
              </a:rPr>
              <a:t> </a:t>
            </a:r>
            <a:r>
              <a:rPr sz="1400" dirty="0">
                <a:latin typeface="Times New Roman"/>
                <a:cs typeface="Times New Roman"/>
              </a:rPr>
              <a:t>το</a:t>
            </a:r>
            <a:r>
              <a:rPr sz="1400" spc="315" dirty="0">
                <a:latin typeface="Times New Roman"/>
                <a:cs typeface="Times New Roman"/>
              </a:rPr>
              <a:t> </a:t>
            </a:r>
            <a:r>
              <a:rPr sz="1400" spc="-10" dirty="0">
                <a:latin typeface="Times New Roman"/>
                <a:cs typeface="Times New Roman"/>
              </a:rPr>
              <a:t>θεατρικό</a:t>
            </a:r>
            <a:r>
              <a:rPr sz="1400" spc="-20" dirty="0">
                <a:latin typeface="Times New Roman"/>
                <a:cs typeface="Times New Roman"/>
              </a:rPr>
              <a:t> </a:t>
            </a:r>
            <a:r>
              <a:rPr sz="1400" dirty="0">
                <a:latin typeface="Times New Roman"/>
                <a:cs typeface="Times New Roman"/>
              </a:rPr>
              <a:t>έργο</a:t>
            </a:r>
            <a:r>
              <a:rPr sz="1400" spc="-20" dirty="0">
                <a:latin typeface="Times New Roman"/>
                <a:cs typeface="Times New Roman"/>
              </a:rPr>
              <a:t> </a:t>
            </a:r>
            <a:r>
              <a:rPr sz="1400" spc="-10" dirty="0">
                <a:latin typeface="Times New Roman"/>
                <a:cs typeface="Times New Roman"/>
              </a:rPr>
              <a:t>αποτελεί</a:t>
            </a:r>
            <a:r>
              <a:rPr sz="1400" spc="-20" dirty="0">
                <a:latin typeface="Times New Roman"/>
                <a:cs typeface="Times New Roman"/>
              </a:rPr>
              <a:t> </a:t>
            </a:r>
            <a:r>
              <a:rPr sz="1400" spc="-10" dirty="0">
                <a:latin typeface="Times New Roman"/>
                <a:cs typeface="Times New Roman"/>
              </a:rPr>
              <a:t>προϊόν</a:t>
            </a:r>
            <a:r>
              <a:rPr sz="1400" spc="500" dirty="0">
                <a:latin typeface="Times New Roman"/>
                <a:cs typeface="Times New Roman"/>
              </a:rPr>
              <a:t> </a:t>
            </a:r>
            <a:r>
              <a:rPr sz="1400" dirty="0">
                <a:latin typeface="Times New Roman"/>
                <a:cs typeface="Times New Roman"/>
              </a:rPr>
              <a:t>μιας</a:t>
            </a:r>
            <a:r>
              <a:rPr sz="1400" spc="-30" dirty="0">
                <a:latin typeface="Times New Roman"/>
                <a:cs typeface="Times New Roman"/>
              </a:rPr>
              <a:t> </a:t>
            </a:r>
            <a:r>
              <a:rPr sz="1400" dirty="0">
                <a:latin typeface="Times New Roman"/>
                <a:cs typeface="Times New Roman"/>
              </a:rPr>
              <a:t>συλλογικής</a:t>
            </a:r>
            <a:r>
              <a:rPr sz="1400" spc="-25" dirty="0">
                <a:latin typeface="Times New Roman"/>
                <a:cs typeface="Times New Roman"/>
              </a:rPr>
              <a:t> </a:t>
            </a:r>
            <a:r>
              <a:rPr sz="1400" spc="-10" dirty="0">
                <a:latin typeface="Times New Roman"/>
                <a:cs typeface="Times New Roman"/>
              </a:rPr>
              <a:t>διαδικασίας</a:t>
            </a:r>
            <a:r>
              <a:rPr sz="1400" spc="-30" dirty="0">
                <a:latin typeface="Times New Roman"/>
                <a:cs typeface="Times New Roman"/>
              </a:rPr>
              <a:t> </a:t>
            </a:r>
            <a:r>
              <a:rPr sz="1400" dirty="0">
                <a:latin typeface="Times New Roman"/>
                <a:cs typeface="Times New Roman"/>
              </a:rPr>
              <a:t>όλων</a:t>
            </a:r>
            <a:r>
              <a:rPr sz="1400" spc="-25" dirty="0">
                <a:latin typeface="Times New Roman"/>
                <a:cs typeface="Times New Roman"/>
              </a:rPr>
              <a:t> </a:t>
            </a:r>
            <a:r>
              <a:rPr sz="1400" dirty="0">
                <a:latin typeface="Times New Roman"/>
                <a:cs typeface="Times New Roman"/>
              </a:rPr>
              <a:t>των</a:t>
            </a:r>
            <a:r>
              <a:rPr sz="1400" spc="-25" dirty="0">
                <a:latin typeface="Times New Roman"/>
                <a:cs typeface="Times New Roman"/>
              </a:rPr>
              <a:t> </a:t>
            </a:r>
            <a:r>
              <a:rPr sz="1400" dirty="0">
                <a:latin typeface="Times New Roman"/>
                <a:cs typeface="Times New Roman"/>
              </a:rPr>
              <a:t>μελών</a:t>
            </a:r>
            <a:r>
              <a:rPr sz="1400" spc="300" dirty="0">
                <a:latin typeface="Times New Roman"/>
                <a:cs typeface="Times New Roman"/>
              </a:rPr>
              <a:t> </a:t>
            </a:r>
            <a:r>
              <a:rPr sz="1400" dirty="0">
                <a:latin typeface="Times New Roman"/>
                <a:cs typeface="Times New Roman"/>
              </a:rPr>
              <a:t>του</a:t>
            </a:r>
            <a:r>
              <a:rPr sz="1400" spc="-30" dirty="0">
                <a:latin typeface="Times New Roman"/>
                <a:cs typeface="Times New Roman"/>
              </a:rPr>
              <a:t> </a:t>
            </a:r>
            <a:r>
              <a:rPr sz="1400" dirty="0">
                <a:latin typeface="Times New Roman"/>
                <a:cs typeface="Times New Roman"/>
              </a:rPr>
              <a:t>θιάσου</a:t>
            </a:r>
            <a:r>
              <a:rPr sz="1400" spc="-25" dirty="0">
                <a:latin typeface="Times New Roman"/>
                <a:cs typeface="Times New Roman"/>
              </a:rPr>
              <a:t> </a:t>
            </a:r>
            <a:r>
              <a:rPr sz="1400" dirty="0">
                <a:latin typeface="Times New Roman"/>
                <a:cs typeface="Times New Roman"/>
              </a:rPr>
              <a:t>από</a:t>
            </a:r>
            <a:r>
              <a:rPr sz="1400" spc="-25" dirty="0">
                <a:latin typeface="Times New Roman"/>
                <a:cs typeface="Times New Roman"/>
              </a:rPr>
              <a:t> </a:t>
            </a:r>
            <a:r>
              <a:rPr sz="1400" dirty="0">
                <a:latin typeface="Times New Roman"/>
                <a:cs typeface="Times New Roman"/>
              </a:rPr>
              <a:t>την</a:t>
            </a:r>
            <a:r>
              <a:rPr sz="1400" spc="-25" dirty="0">
                <a:latin typeface="Times New Roman"/>
                <a:cs typeface="Times New Roman"/>
              </a:rPr>
              <a:t> </a:t>
            </a:r>
            <a:r>
              <a:rPr sz="1400" dirty="0">
                <a:latin typeface="Times New Roman"/>
                <a:cs typeface="Times New Roman"/>
              </a:rPr>
              <a:t>στιγμή</a:t>
            </a:r>
            <a:r>
              <a:rPr sz="1400" spc="-25" dirty="0">
                <a:latin typeface="Times New Roman"/>
                <a:cs typeface="Times New Roman"/>
              </a:rPr>
              <a:t> </a:t>
            </a:r>
            <a:r>
              <a:rPr sz="1400" dirty="0">
                <a:latin typeface="Times New Roman"/>
                <a:cs typeface="Times New Roman"/>
              </a:rPr>
              <a:t>της</a:t>
            </a:r>
            <a:r>
              <a:rPr sz="1400" spc="-30" dirty="0">
                <a:latin typeface="Times New Roman"/>
                <a:cs typeface="Times New Roman"/>
              </a:rPr>
              <a:t> </a:t>
            </a:r>
            <a:r>
              <a:rPr sz="1400" dirty="0">
                <a:latin typeface="Times New Roman"/>
                <a:cs typeface="Times New Roman"/>
              </a:rPr>
              <a:t>συγγραφής</a:t>
            </a:r>
            <a:r>
              <a:rPr sz="1400" spc="-25" dirty="0">
                <a:latin typeface="Times New Roman"/>
                <a:cs typeface="Times New Roman"/>
              </a:rPr>
              <a:t> </a:t>
            </a:r>
            <a:r>
              <a:rPr sz="1400" dirty="0">
                <a:latin typeface="Times New Roman"/>
                <a:cs typeface="Times New Roman"/>
              </a:rPr>
              <a:t>του</a:t>
            </a:r>
            <a:r>
              <a:rPr sz="1400" spc="-30" dirty="0">
                <a:latin typeface="Times New Roman"/>
                <a:cs typeface="Times New Roman"/>
              </a:rPr>
              <a:t> </a:t>
            </a:r>
            <a:r>
              <a:rPr sz="1400" dirty="0">
                <a:latin typeface="Times New Roman"/>
                <a:cs typeface="Times New Roman"/>
              </a:rPr>
              <a:t>έως</a:t>
            </a:r>
            <a:r>
              <a:rPr sz="1400" spc="-25" dirty="0">
                <a:latin typeface="Times New Roman"/>
                <a:cs typeface="Times New Roman"/>
              </a:rPr>
              <a:t> </a:t>
            </a:r>
            <a:r>
              <a:rPr sz="1400" dirty="0">
                <a:latin typeface="Times New Roman"/>
                <a:cs typeface="Times New Roman"/>
              </a:rPr>
              <a:t>και</a:t>
            </a:r>
            <a:r>
              <a:rPr sz="1400" spc="-25" dirty="0">
                <a:latin typeface="Times New Roman"/>
                <a:cs typeface="Times New Roman"/>
              </a:rPr>
              <a:t> </a:t>
            </a:r>
            <a:r>
              <a:rPr sz="1400" dirty="0">
                <a:latin typeface="Times New Roman"/>
                <a:cs typeface="Times New Roman"/>
              </a:rPr>
              <a:t>το</a:t>
            </a:r>
            <a:r>
              <a:rPr sz="1400" spc="-25" dirty="0">
                <a:latin typeface="Times New Roman"/>
                <a:cs typeface="Times New Roman"/>
              </a:rPr>
              <a:t> </a:t>
            </a:r>
            <a:r>
              <a:rPr sz="1400" spc="-10" dirty="0">
                <a:latin typeface="Times New Roman"/>
                <a:cs typeface="Times New Roman"/>
              </a:rPr>
              <a:t>ανέβασμα</a:t>
            </a:r>
            <a:r>
              <a:rPr sz="1400" spc="-25" dirty="0">
                <a:latin typeface="Times New Roman"/>
                <a:cs typeface="Times New Roman"/>
              </a:rPr>
              <a:t> του </a:t>
            </a:r>
            <a:r>
              <a:rPr sz="1400" dirty="0">
                <a:latin typeface="Times New Roman"/>
                <a:cs typeface="Times New Roman"/>
              </a:rPr>
              <a:t>στη</a:t>
            </a:r>
            <a:r>
              <a:rPr sz="1400" spc="-40" dirty="0">
                <a:latin typeface="Times New Roman"/>
                <a:cs typeface="Times New Roman"/>
              </a:rPr>
              <a:t> </a:t>
            </a:r>
            <a:r>
              <a:rPr sz="1400" spc="-10" dirty="0">
                <a:latin typeface="Times New Roman"/>
                <a:cs typeface="Times New Roman"/>
              </a:rPr>
              <a:t>σκηνή.</a:t>
            </a:r>
            <a:endParaRPr sz="1400">
              <a:latin typeface="Times New Roman"/>
              <a:cs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274639"/>
            <a:ext cx="8229600" cy="693780"/>
          </a:xfrm>
          <a:prstGeom prst="rect">
            <a:avLst/>
          </a:prstGeom>
        </p:spPr>
        <p:txBody>
          <a:bodyPr vert="horz" wrap="square" lIns="0" tIns="16510" rIns="0" bIns="0" rtlCol="0">
            <a:spAutoFit/>
          </a:bodyPr>
          <a:lstStyle/>
          <a:p>
            <a:pPr marL="12700">
              <a:lnSpc>
                <a:spcPct val="100000"/>
              </a:lnSpc>
              <a:spcBef>
                <a:spcPts val="130"/>
              </a:spcBef>
            </a:pPr>
            <a:r>
              <a:rPr spc="-10" dirty="0"/>
              <a:t>Δραματουργία</a:t>
            </a:r>
          </a:p>
        </p:txBody>
      </p:sp>
      <p:sp>
        <p:nvSpPr>
          <p:cNvPr id="3" name="object 3"/>
          <p:cNvSpPr txBox="1"/>
          <p:nvPr/>
        </p:nvSpPr>
        <p:spPr>
          <a:xfrm>
            <a:off x="384753" y="1210617"/>
            <a:ext cx="8251825" cy="3178178"/>
          </a:xfrm>
          <a:prstGeom prst="rect">
            <a:avLst/>
          </a:prstGeom>
        </p:spPr>
        <p:txBody>
          <a:bodyPr vert="horz" wrap="square" lIns="0" tIns="1905" rIns="0" bIns="0" rtlCol="0">
            <a:spAutoFit/>
          </a:bodyPr>
          <a:lstStyle/>
          <a:p>
            <a:pPr marL="12700" marR="5080">
              <a:lnSpc>
                <a:spcPct val="105000"/>
              </a:lnSpc>
              <a:spcBef>
                <a:spcPts val="15"/>
              </a:spcBef>
            </a:pPr>
            <a:r>
              <a:rPr sz="1400" dirty="0">
                <a:latin typeface="Times New Roman"/>
                <a:cs typeface="Times New Roman"/>
              </a:rPr>
              <a:t>Στη</a:t>
            </a:r>
            <a:r>
              <a:rPr sz="1400" spc="-85" dirty="0">
                <a:latin typeface="Times New Roman"/>
                <a:cs typeface="Times New Roman"/>
              </a:rPr>
              <a:t> </a:t>
            </a:r>
            <a:r>
              <a:rPr sz="1400" spc="-10" dirty="0">
                <a:latin typeface="Times New Roman"/>
                <a:cs typeface="Times New Roman"/>
              </a:rPr>
              <a:t>παράσταση</a:t>
            </a:r>
            <a:r>
              <a:rPr sz="1400" spc="-35" dirty="0">
                <a:latin typeface="Times New Roman"/>
                <a:cs typeface="Times New Roman"/>
              </a:rPr>
              <a:t> </a:t>
            </a:r>
            <a:r>
              <a:rPr sz="1400" i="1" spc="-30" dirty="0">
                <a:latin typeface="Times New Roman"/>
                <a:cs typeface="Times New Roman"/>
              </a:rPr>
              <a:t>«Τα</a:t>
            </a:r>
            <a:r>
              <a:rPr sz="1400" i="1" spc="-40" dirty="0">
                <a:latin typeface="Times New Roman"/>
                <a:cs typeface="Times New Roman"/>
              </a:rPr>
              <a:t> </a:t>
            </a:r>
            <a:r>
              <a:rPr sz="1400" i="1" dirty="0">
                <a:latin typeface="Times New Roman"/>
                <a:cs typeface="Times New Roman"/>
              </a:rPr>
              <a:t>Εφήμερα»</a:t>
            </a:r>
            <a:r>
              <a:rPr sz="1400" i="1" spc="-45" dirty="0">
                <a:latin typeface="Times New Roman"/>
                <a:cs typeface="Times New Roman"/>
              </a:rPr>
              <a:t> </a:t>
            </a:r>
            <a:r>
              <a:rPr sz="1400" spc="-10" dirty="0">
                <a:latin typeface="Times New Roman"/>
                <a:cs typeface="Times New Roman"/>
              </a:rPr>
              <a:t>της</a:t>
            </a:r>
            <a:r>
              <a:rPr sz="1400" spc="-80" dirty="0">
                <a:latin typeface="Times New Roman"/>
                <a:cs typeface="Times New Roman"/>
              </a:rPr>
              <a:t> </a:t>
            </a:r>
            <a:r>
              <a:rPr sz="1400" dirty="0">
                <a:latin typeface="Times New Roman"/>
                <a:cs typeface="Times New Roman"/>
              </a:rPr>
              <a:t>Αριάν</a:t>
            </a:r>
            <a:r>
              <a:rPr sz="1400" spc="-45" dirty="0">
                <a:latin typeface="Times New Roman"/>
                <a:cs typeface="Times New Roman"/>
              </a:rPr>
              <a:t> </a:t>
            </a:r>
            <a:r>
              <a:rPr sz="1400" dirty="0">
                <a:latin typeface="Times New Roman"/>
                <a:cs typeface="Times New Roman"/>
              </a:rPr>
              <a:t>Μνουσκίν</a:t>
            </a:r>
            <a:r>
              <a:rPr sz="1400" spc="-40" dirty="0">
                <a:latin typeface="Times New Roman"/>
                <a:cs typeface="Times New Roman"/>
              </a:rPr>
              <a:t> </a:t>
            </a:r>
            <a:r>
              <a:rPr sz="1400" dirty="0">
                <a:latin typeface="Times New Roman"/>
                <a:cs typeface="Times New Roman"/>
              </a:rPr>
              <a:t>δεν</a:t>
            </a:r>
            <a:r>
              <a:rPr sz="1400" spc="-45" dirty="0">
                <a:latin typeface="Times New Roman"/>
                <a:cs typeface="Times New Roman"/>
              </a:rPr>
              <a:t> </a:t>
            </a:r>
            <a:r>
              <a:rPr sz="1400" dirty="0">
                <a:latin typeface="Times New Roman"/>
                <a:cs typeface="Times New Roman"/>
              </a:rPr>
              <a:t>υπάρχει</a:t>
            </a:r>
            <a:r>
              <a:rPr sz="1400" spc="-40" dirty="0">
                <a:latin typeface="Times New Roman"/>
                <a:cs typeface="Times New Roman"/>
              </a:rPr>
              <a:t> </a:t>
            </a:r>
            <a:r>
              <a:rPr sz="1400" dirty="0">
                <a:latin typeface="Times New Roman"/>
                <a:cs typeface="Times New Roman"/>
              </a:rPr>
              <a:t>ενιαία</a:t>
            </a:r>
            <a:r>
              <a:rPr sz="1400" spc="-45" dirty="0">
                <a:latin typeface="Times New Roman"/>
                <a:cs typeface="Times New Roman"/>
              </a:rPr>
              <a:t> </a:t>
            </a:r>
            <a:r>
              <a:rPr sz="1400" dirty="0">
                <a:latin typeface="Times New Roman"/>
                <a:cs typeface="Times New Roman"/>
              </a:rPr>
              <a:t>πλοκή,</a:t>
            </a:r>
            <a:r>
              <a:rPr sz="1400" spc="-40" dirty="0">
                <a:latin typeface="Times New Roman"/>
                <a:cs typeface="Times New Roman"/>
              </a:rPr>
              <a:t> </a:t>
            </a:r>
            <a:r>
              <a:rPr sz="1400" dirty="0">
                <a:latin typeface="Times New Roman"/>
                <a:cs typeface="Times New Roman"/>
              </a:rPr>
              <a:t>αλλά</a:t>
            </a:r>
            <a:r>
              <a:rPr sz="1400" spc="-40" dirty="0">
                <a:latin typeface="Times New Roman"/>
                <a:cs typeface="Times New Roman"/>
              </a:rPr>
              <a:t> </a:t>
            </a:r>
            <a:r>
              <a:rPr sz="1400" dirty="0">
                <a:latin typeface="Times New Roman"/>
                <a:cs typeface="Times New Roman"/>
              </a:rPr>
              <a:t>η</a:t>
            </a:r>
            <a:r>
              <a:rPr sz="1400" spc="-45" dirty="0">
                <a:latin typeface="Times New Roman"/>
                <a:cs typeface="Times New Roman"/>
              </a:rPr>
              <a:t> </a:t>
            </a:r>
            <a:r>
              <a:rPr sz="1400" dirty="0">
                <a:latin typeface="Times New Roman"/>
                <a:cs typeface="Times New Roman"/>
              </a:rPr>
              <a:t>μια</a:t>
            </a:r>
            <a:r>
              <a:rPr sz="1400" spc="-40" dirty="0">
                <a:latin typeface="Times New Roman"/>
                <a:cs typeface="Times New Roman"/>
              </a:rPr>
              <a:t> </a:t>
            </a:r>
            <a:r>
              <a:rPr sz="1400" dirty="0">
                <a:latin typeface="Times New Roman"/>
                <a:cs typeface="Times New Roman"/>
              </a:rPr>
              <a:t>σκηνή</a:t>
            </a:r>
            <a:r>
              <a:rPr sz="1400" spc="-45" dirty="0">
                <a:latin typeface="Times New Roman"/>
                <a:cs typeface="Times New Roman"/>
              </a:rPr>
              <a:t> </a:t>
            </a:r>
            <a:r>
              <a:rPr sz="1400" spc="-10" dirty="0">
                <a:latin typeface="Times New Roman"/>
                <a:cs typeface="Times New Roman"/>
              </a:rPr>
              <a:t>διαδέχεται</a:t>
            </a:r>
            <a:r>
              <a:rPr sz="1400" spc="-40" dirty="0">
                <a:latin typeface="Times New Roman"/>
                <a:cs typeface="Times New Roman"/>
              </a:rPr>
              <a:t> </a:t>
            </a:r>
            <a:r>
              <a:rPr sz="1400" spc="-25" dirty="0">
                <a:latin typeface="Times New Roman"/>
                <a:cs typeface="Times New Roman"/>
              </a:rPr>
              <a:t>την </a:t>
            </a:r>
            <a:r>
              <a:rPr sz="1400" dirty="0">
                <a:latin typeface="Times New Roman"/>
                <a:cs typeface="Times New Roman"/>
              </a:rPr>
              <a:t>άλλη</a:t>
            </a:r>
            <a:r>
              <a:rPr sz="1400" spc="-35" dirty="0">
                <a:latin typeface="Times New Roman"/>
                <a:cs typeface="Times New Roman"/>
              </a:rPr>
              <a:t> </a:t>
            </a:r>
            <a:r>
              <a:rPr sz="1400" dirty="0">
                <a:latin typeface="Times New Roman"/>
                <a:cs typeface="Times New Roman"/>
              </a:rPr>
              <a:t>.</a:t>
            </a:r>
            <a:r>
              <a:rPr sz="1400" spc="-30" dirty="0">
                <a:latin typeface="Times New Roman"/>
                <a:cs typeface="Times New Roman"/>
              </a:rPr>
              <a:t> </a:t>
            </a:r>
            <a:r>
              <a:rPr sz="1400" dirty="0">
                <a:latin typeface="Times New Roman"/>
                <a:cs typeface="Times New Roman"/>
              </a:rPr>
              <a:t>Ένα</a:t>
            </a:r>
            <a:r>
              <a:rPr sz="1400" spc="-35" dirty="0">
                <a:latin typeface="Times New Roman"/>
                <a:cs typeface="Times New Roman"/>
              </a:rPr>
              <a:t> </a:t>
            </a:r>
            <a:r>
              <a:rPr sz="1400" dirty="0">
                <a:latin typeface="Times New Roman"/>
                <a:cs typeface="Times New Roman"/>
              </a:rPr>
              <a:t>αντικείμενο</a:t>
            </a:r>
            <a:r>
              <a:rPr sz="1400" spc="-30" dirty="0">
                <a:latin typeface="Times New Roman"/>
                <a:cs typeface="Times New Roman"/>
              </a:rPr>
              <a:t> </a:t>
            </a:r>
            <a:r>
              <a:rPr sz="1400" dirty="0">
                <a:latin typeface="Times New Roman"/>
                <a:cs typeface="Times New Roman"/>
              </a:rPr>
              <a:t>ή</a:t>
            </a:r>
            <a:r>
              <a:rPr sz="1400" spc="-30" dirty="0">
                <a:latin typeface="Times New Roman"/>
                <a:cs typeface="Times New Roman"/>
              </a:rPr>
              <a:t> </a:t>
            </a:r>
            <a:r>
              <a:rPr sz="1400" dirty="0">
                <a:latin typeface="Times New Roman"/>
                <a:cs typeface="Times New Roman"/>
              </a:rPr>
              <a:t>μιά</a:t>
            </a:r>
            <a:r>
              <a:rPr sz="1400" spc="-35" dirty="0">
                <a:latin typeface="Times New Roman"/>
                <a:cs typeface="Times New Roman"/>
              </a:rPr>
              <a:t> </a:t>
            </a:r>
            <a:r>
              <a:rPr sz="1400" dirty="0">
                <a:latin typeface="Times New Roman"/>
                <a:cs typeface="Times New Roman"/>
              </a:rPr>
              <a:t>κατάσταση</a:t>
            </a:r>
            <a:r>
              <a:rPr sz="1400" spc="285" dirty="0">
                <a:latin typeface="Times New Roman"/>
                <a:cs typeface="Times New Roman"/>
              </a:rPr>
              <a:t> </a:t>
            </a:r>
            <a:r>
              <a:rPr sz="1400" dirty="0">
                <a:latin typeface="Times New Roman"/>
                <a:cs typeface="Times New Roman"/>
              </a:rPr>
              <a:t>μπορεί</a:t>
            </a:r>
            <a:r>
              <a:rPr sz="1400" spc="290" dirty="0">
                <a:latin typeface="Times New Roman"/>
                <a:cs typeface="Times New Roman"/>
              </a:rPr>
              <a:t> </a:t>
            </a:r>
            <a:r>
              <a:rPr sz="1400" spc="-10" dirty="0">
                <a:latin typeface="Times New Roman"/>
                <a:cs typeface="Times New Roman"/>
              </a:rPr>
              <a:t>αποτελούν</a:t>
            </a:r>
            <a:r>
              <a:rPr sz="1400" spc="-35" dirty="0">
                <a:latin typeface="Times New Roman"/>
                <a:cs typeface="Times New Roman"/>
              </a:rPr>
              <a:t> </a:t>
            </a:r>
            <a:r>
              <a:rPr sz="1400" dirty="0">
                <a:latin typeface="Times New Roman"/>
                <a:cs typeface="Times New Roman"/>
              </a:rPr>
              <a:t>τον</a:t>
            </a:r>
            <a:r>
              <a:rPr sz="1400" spc="285" dirty="0">
                <a:latin typeface="Times New Roman"/>
                <a:cs typeface="Times New Roman"/>
              </a:rPr>
              <a:t> </a:t>
            </a:r>
            <a:r>
              <a:rPr sz="1400" dirty="0">
                <a:latin typeface="Times New Roman"/>
                <a:cs typeface="Times New Roman"/>
              </a:rPr>
              <a:t>συνδετικό</a:t>
            </a:r>
            <a:r>
              <a:rPr sz="1400" spc="-25" dirty="0">
                <a:latin typeface="Times New Roman"/>
                <a:cs typeface="Times New Roman"/>
              </a:rPr>
              <a:t> </a:t>
            </a:r>
            <a:r>
              <a:rPr sz="1400" dirty="0">
                <a:latin typeface="Times New Roman"/>
                <a:cs typeface="Times New Roman"/>
              </a:rPr>
              <a:t>κρίκο</a:t>
            </a:r>
            <a:r>
              <a:rPr sz="1400" spc="-30" dirty="0">
                <a:latin typeface="Times New Roman"/>
                <a:cs typeface="Times New Roman"/>
              </a:rPr>
              <a:t> </a:t>
            </a:r>
            <a:r>
              <a:rPr sz="1400" dirty="0">
                <a:latin typeface="Times New Roman"/>
                <a:cs typeface="Times New Roman"/>
              </a:rPr>
              <a:t>ώστε</a:t>
            </a:r>
            <a:r>
              <a:rPr sz="1400" spc="-35" dirty="0">
                <a:latin typeface="Times New Roman"/>
                <a:cs typeface="Times New Roman"/>
              </a:rPr>
              <a:t> </a:t>
            </a:r>
            <a:r>
              <a:rPr sz="1400" dirty="0">
                <a:latin typeface="Times New Roman"/>
                <a:cs typeface="Times New Roman"/>
              </a:rPr>
              <a:t>να</a:t>
            </a:r>
            <a:r>
              <a:rPr sz="1400" spc="-35" dirty="0">
                <a:latin typeface="Times New Roman"/>
                <a:cs typeface="Times New Roman"/>
              </a:rPr>
              <a:t> </a:t>
            </a:r>
            <a:r>
              <a:rPr sz="1400" spc="-10" dirty="0">
                <a:latin typeface="Times New Roman"/>
                <a:cs typeface="Times New Roman"/>
              </a:rPr>
              <a:t>οδηγηθούμε</a:t>
            </a:r>
            <a:r>
              <a:rPr sz="1400" spc="-30" dirty="0">
                <a:latin typeface="Times New Roman"/>
                <a:cs typeface="Times New Roman"/>
              </a:rPr>
              <a:t> </a:t>
            </a:r>
            <a:r>
              <a:rPr sz="1400" dirty="0">
                <a:latin typeface="Times New Roman"/>
                <a:cs typeface="Times New Roman"/>
              </a:rPr>
              <a:t>σε</a:t>
            </a:r>
            <a:r>
              <a:rPr sz="1400" spc="-35" dirty="0">
                <a:latin typeface="Times New Roman"/>
                <a:cs typeface="Times New Roman"/>
              </a:rPr>
              <a:t> </a:t>
            </a:r>
            <a:r>
              <a:rPr sz="1400" spc="-25" dirty="0">
                <a:latin typeface="Times New Roman"/>
                <a:cs typeface="Times New Roman"/>
              </a:rPr>
              <a:t>μία </a:t>
            </a:r>
            <a:r>
              <a:rPr sz="1400" spc="-10" dirty="0">
                <a:latin typeface="Times New Roman"/>
                <a:cs typeface="Times New Roman"/>
              </a:rPr>
              <a:t>ανάμνηση</a:t>
            </a:r>
            <a:r>
              <a:rPr sz="1400" spc="-35" dirty="0">
                <a:latin typeface="Times New Roman"/>
                <a:cs typeface="Times New Roman"/>
              </a:rPr>
              <a:t> </a:t>
            </a:r>
            <a:r>
              <a:rPr sz="1400" dirty="0">
                <a:latin typeface="Times New Roman"/>
                <a:cs typeface="Times New Roman"/>
              </a:rPr>
              <a:t>του</a:t>
            </a:r>
            <a:r>
              <a:rPr sz="1400" spc="-35" dirty="0">
                <a:latin typeface="Times New Roman"/>
                <a:cs typeface="Times New Roman"/>
              </a:rPr>
              <a:t> </a:t>
            </a:r>
            <a:r>
              <a:rPr sz="1400" spc="-10" dirty="0">
                <a:latin typeface="Times New Roman"/>
                <a:cs typeface="Times New Roman"/>
              </a:rPr>
              <a:t>χαρακτήρα,</a:t>
            </a:r>
            <a:r>
              <a:rPr sz="1400" spc="-30" dirty="0">
                <a:latin typeface="Times New Roman"/>
                <a:cs typeface="Times New Roman"/>
              </a:rPr>
              <a:t> </a:t>
            </a:r>
            <a:r>
              <a:rPr sz="1400" dirty="0">
                <a:latin typeface="Times New Roman"/>
                <a:cs typeface="Times New Roman"/>
              </a:rPr>
              <a:t>δλδ</a:t>
            </a:r>
            <a:r>
              <a:rPr sz="1400" spc="290" dirty="0">
                <a:latin typeface="Times New Roman"/>
                <a:cs typeface="Times New Roman"/>
              </a:rPr>
              <a:t> </a:t>
            </a:r>
            <a:r>
              <a:rPr sz="1400" dirty="0">
                <a:latin typeface="Times New Roman"/>
                <a:cs typeface="Times New Roman"/>
              </a:rPr>
              <a:t>μια</a:t>
            </a:r>
            <a:r>
              <a:rPr sz="1400" spc="-35" dirty="0">
                <a:latin typeface="Times New Roman"/>
                <a:cs typeface="Times New Roman"/>
              </a:rPr>
              <a:t> </a:t>
            </a:r>
            <a:r>
              <a:rPr sz="1400" dirty="0">
                <a:latin typeface="Times New Roman"/>
                <a:cs typeface="Times New Roman"/>
              </a:rPr>
              <a:t>νέα</a:t>
            </a:r>
            <a:r>
              <a:rPr sz="1400" spc="-35" dirty="0">
                <a:latin typeface="Times New Roman"/>
                <a:cs typeface="Times New Roman"/>
              </a:rPr>
              <a:t> </a:t>
            </a:r>
            <a:r>
              <a:rPr sz="1400" dirty="0">
                <a:latin typeface="Times New Roman"/>
                <a:cs typeface="Times New Roman"/>
              </a:rPr>
              <a:t>σκηνή.</a:t>
            </a:r>
            <a:r>
              <a:rPr sz="1400" spc="-30" dirty="0">
                <a:latin typeface="Times New Roman"/>
                <a:cs typeface="Times New Roman"/>
              </a:rPr>
              <a:t> </a:t>
            </a:r>
            <a:r>
              <a:rPr sz="1400" spc="-10" dirty="0">
                <a:latin typeface="Times New Roman"/>
                <a:cs typeface="Times New Roman"/>
              </a:rPr>
              <a:t>Κάθε</a:t>
            </a:r>
            <a:r>
              <a:rPr sz="1400" spc="-30" dirty="0">
                <a:latin typeface="Times New Roman"/>
                <a:cs typeface="Times New Roman"/>
              </a:rPr>
              <a:t> </a:t>
            </a:r>
            <a:r>
              <a:rPr sz="1400" dirty="0">
                <a:latin typeface="Times New Roman"/>
                <a:cs typeface="Times New Roman"/>
              </a:rPr>
              <a:t>σκηνή</a:t>
            </a:r>
            <a:r>
              <a:rPr sz="1400" spc="-35" dirty="0">
                <a:latin typeface="Times New Roman"/>
                <a:cs typeface="Times New Roman"/>
              </a:rPr>
              <a:t> </a:t>
            </a:r>
            <a:r>
              <a:rPr sz="1400" dirty="0">
                <a:latin typeface="Times New Roman"/>
                <a:cs typeface="Times New Roman"/>
              </a:rPr>
              <a:t>λειτουργεί</a:t>
            </a:r>
            <a:r>
              <a:rPr sz="1400" spc="-35" dirty="0">
                <a:latin typeface="Times New Roman"/>
                <a:cs typeface="Times New Roman"/>
              </a:rPr>
              <a:t> </a:t>
            </a:r>
            <a:r>
              <a:rPr sz="1400" dirty="0">
                <a:latin typeface="Times New Roman"/>
                <a:cs typeface="Times New Roman"/>
              </a:rPr>
              <a:t>σαν</a:t>
            </a:r>
            <a:r>
              <a:rPr sz="1400" spc="-35" dirty="0">
                <a:latin typeface="Times New Roman"/>
                <a:cs typeface="Times New Roman"/>
              </a:rPr>
              <a:t> </a:t>
            </a:r>
            <a:r>
              <a:rPr sz="1400" dirty="0">
                <a:latin typeface="Times New Roman"/>
                <a:cs typeface="Times New Roman"/>
              </a:rPr>
              <a:t>αυτόνομο</a:t>
            </a:r>
            <a:r>
              <a:rPr sz="1400" spc="-25" dirty="0">
                <a:latin typeface="Times New Roman"/>
                <a:cs typeface="Times New Roman"/>
              </a:rPr>
              <a:t> </a:t>
            </a:r>
            <a:r>
              <a:rPr sz="1400" dirty="0">
                <a:latin typeface="Times New Roman"/>
                <a:cs typeface="Times New Roman"/>
              </a:rPr>
              <a:t>επεισόδιο</a:t>
            </a:r>
            <a:r>
              <a:rPr sz="1400" spc="-30" dirty="0">
                <a:latin typeface="Times New Roman"/>
                <a:cs typeface="Times New Roman"/>
              </a:rPr>
              <a:t> </a:t>
            </a:r>
            <a:r>
              <a:rPr sz="1400" spc="-10" dirty="0">
                <a:latin typeface="Times New Roman"/>
                <a:cs typeface="Times New Roman"/>
              </a:rPr>
              <a:t>καθημερινής</a:t>
            </a:r>
            <a:r>
              <a:rPr sz="1400" spc="-35" dirty="0">
                <a:latin typeface="Times New Roman"/>
                <a:cs typeface="Times New Roman"/>
              </a:rPr>
              <a:t> </a:t>
            </a:r>
            <a:r>
              <a:rPr sz="1400" spc="-10" dirty="0">
                <a:latin typeface="Times New Roman"/>
                <a:cs typeface="Times New Roman"/>
              </a:rPr>
              <a:t>ζωής, </a:t>
            </a:r>
            <a:r>
              <a:rPr sz="1400" dirty="0">
                <a:latin typeface="Times New Roman"/>
                <a:cs typeface="Times New Roman"/>
              </a:rPr>
              <a:t>το</a:t>
            </a:r>
            <a:r>
              <a:rPr sz="1400" spc="-20" dirty="0">
                <a:latin typeface="Times New Roman"/>
                <a:cs typeface="Times New Roman"/>
              </a:rPr>
              <a:t> </a:t>
            </a:r>
            <a:r>
              <a:rPr sz="1400" dirty="0">
                <a:latin typeface="Times New Roman"/>
                <a:cs typeface="Times New Roman"/>
              </a:rPr>
              <a:t>οποίο</a:t>
            </a:r>
            <a:r>
              <a:rPr sz="1400" spc="-20" dirty="0">
                <a:latin typeface="Times New Roman"/>
                <a:cs typeface="Times New Roman"/>
              </a:rPr>
              <a:t> </a:t>
            </a:r>
            <a:r>
              <a:rPr sz="1400" dirty="0">
                <a:latin typeface="Times New Roman"/>
                <a:cs typeface="Times New Roman"/>
              </a:rPr>
              <a:t>δίνεις</a:t>
            </a:r>
            <a:r>
              <a:rPr sz="1400" spc="-25" dirty="0">
                <a:latin typeface="Times New Roman"/>
                <a:cs typeface="Times New Roman"/>
              </a:rPr>
              <a:t> </a:t>
            </a:r>
            <a:r>
              <a:rPr sz="1400" dirty="0">
                <a:latin typeface="Times New Roman"/>
                <a:cs typeface="Times New Roman"/>
              </a:rPr>
              <a:t>φως</a:t>
            </a:r>
            <a:r>
              <a:rPr sz="1400" spc="305" dirty="0">
                <a:latin typeface="Times New Roman"/>
                <a:cs typeface="Times New Roman"/>
              </a:rPr>
              <a:t> </a:t>
            </a:r>
            <a:r>
              <a:rPr sz="1400" dirty="0">
                <a:latin typeface="Times New Roman"/>
                <a:cs typeface="Times New Roman"/>
              </a:rPr>
              <a:t>στις</a:t>
            </a:r>
            <a:r>
              <a:rPr sz="1400" spc="-25" dirty="0">
                <a:latin typeface="Times New Roman"/>
                <a:cs typeface="Times New Roman"/>
              </a:rPr>
              <a:t> </a:t>
            </a:r>
            <a:r>
              <a:rPr sz="1400" dirty="0">
                <a:latin typeface="Times New Roman"/>
                <a:cs typeface="Times New Roman"/>
              </a:rPr>
              <a:t>σκέψεις</a:t>
            </a:r>
            <a:r>
              <a:rPr sz="1400" spc="-20" dirty="0">
                <a:latin typeface="Times New Roman"/>
                <a:cs typeface="Times New Roman"/>
              </a:rPr>
              <a:t> </a:t>
            </a:r>
            <a:r>
              <a:rPr sz="1400" dirty="0">
                <a:latin typeface="Times New Roman"/>
                <a:cs typeface="Times New Roman"/>
              </a:rPr>
              <a:t>και</a:t>
            </a:r>
            <a:r>
              <a:rPr sz="1400" spc="-25" dirty="0">
                <a:latin typeface="Times New Roman"/>
                <a:cs typeface="Times New Roman"/>
              </a:rPr>
              <a:t> </a:t>
            </a:r>
            <a:r>
              <a:rPr sz="1400" dirty="0">
                <a:latin typeface="Times New Roman"/>
                <a:cs typeface="Times New Roman"/>
              </a:rPr>
              <a:t>τα</a:t>
            </a:r>
            <a:r>
              <a:rPr sz="1400" spc="-25" dirty="0">
                <a:latin typeface="Times New Roman"/>
                <a:cs typeface="Times New Roman"/>
              </a:rPr>
              <a:t> </a:t>
            </a:r>
            <a:r>
              <a:rPr sz="1400" spc="-10" dirty="0">
                <a:latin typeface="Times New Roman"/>
                <a:cs typeface="Times New Roman"/>
              </a:rPr>
              <a:t>συναισθήματα</a:t>
            </a:r>
            <a:r>
              <a:rPr sz="1400" spc="-25" dirty="0">
                <a:latin typeface="Times New Roman"/>
                <a:cs typeface="Times New Roman"/>
              </a:rPr>
              <a:t> </a:t>
            </a:r>
            <a:r>
              <a:rPr sz="1400" dirty="0">
                <a:latin typeface="Times New Roman"/>
                <a:cs typeface="Times New Roman"/>
              </a:rPr>
              <a:t>του</a:t>
            </a:r>
            <a:r>
              <a:rPr sz="1400" spc="-25" dirty="0">
                <a:latin typeface="Times New Roman"/>
                <a:cs typeface="Times New Roman"/>
              </a:rPr>
              <a:t> </a:t>
            </a:r>
            <a:r>
              <a:rPr sz="1400" spc="-10" dirty="0">
                <a:latin typeface="Times New Roman"/>
                <a:cs typeface="Times New Roman"/>
              </a:rPr>
              <a:t>χαρακτήρα.</a:t>
            </a:r>
            <a:endParaRPr sz="1400">
              <a:latin typeface="Times New Roman"/>
              <a:cs typeface="Times New Roman"/>
            </a:endParaRPr>
          </a:p>
          <a:p>
            <a:pPr marL="12700" marR="311150">
              <a:lnSpc>
                <a:spcPct val="105000"/>
              </a:lnSpc>
              <a:spcBef>
                <a:spcPts val="1200"/>
              </a:spcBef>
            </a:pPr>
            <a:r>
              <a:rPr sz="1400" dirty="0">
                <a:latin typeface="Times New Roman"/>
                <a:cs typeface="Times New Roman"/>
              </a:rPr>
              <a:t>Η</a:t>
            </a:r>
            <a:r>
              <a:rPr sz="1400" spc="-30" dirty="0">
                <a:latin typeface="Times New Roman"/>
                <a:cs typeface="Times New Roman"/>
              </a:rPr>
              <a:t> </a:t>
            </a:r>
            <a:r>
              <a:rPr sz="1400" spc="-10" dirty="0">
                <a:latin typeface="Times New Roman"/>
                <a:cs typeface="Times New Roman"/>
              </a:rPr>
              <a:t>παράσταση</a:t>
            </a:r>
            <a:r>
              <a:rPr sz="1400" spc="-25" dirty="0">
                <a:latin typeface="Times New Roman"/>
                <a:cs typeface="Times New Roman"/>
              </a:rPr>
              <a:t> </a:t>
            </a:r>
            <a:r>
              <a:rPr sz="1400" dirty="0">
                <a:latin typeface="Times New Roman"/>
                <a:cs typeface="Times New Roman"/>
              </a:rPr>
              <a:t>χτίζεται</a:t>
            </a:r>
            <a:r>
              <a:rPr sz="1400" spc="-25" dirty="0">
                <a:latin typeface="Times New Roman"/>
                <a:cs typeface="Times New Roman"/>
              </a:rPr>
              <a:t> </a:t>
            </a:r>
            <a:r>
              <a:rPr sz="1400" dirty="0">
                <a:latin typeface="Times New Roman"/>
                <a:cs typeface="Times New Roman"/>
              </a:rPr>
              <a:t>μέσα</a:t>
            </a:r>
            <a:r>
              <a:rPr sz="1400" spc="-25" dirty="0">
                <a:latin typeface="Times New Roman"/>
                <a:cs typeface="Times New Roman"/>
              </a:rPr>
              <a:t> </a:t>
            </a:r>
            <a:r>
              <a:rPr sz="1400" dirty="0">
                <a:latin typeface="Times New Roman"/>
                <a:cs typeface="Times New Roman"/>
              </a:rPr>
              <a:t>από</a:t>
            </a:r>
            <a:r>
              <a:rPr sz="1400" spc="-20" dirty="0">
                <a:latin typeface="Times New Roman"/>
                <a:cs typeface="Times New Roman"/>
              </a:rPr>
              <a:t> </a:t>
            </a:r>
            <a:r>
              <a:rPr sz="1400" dirty="0">
                <a:latin typeface="Times New Roman"/>
                <a:cs typeface="Times New Roman"/>
              </a:rPr>
              <a:t>προσωπικές</a:t>
            </a:r>
            <a:r>
              <a:rPr sz="1400" spc="-25" dirty="0">
                <a:latin typeface="Times New Roman"/>
                <a:cs typeface="Times New Roman"/>
              </a:rPr>
              <a:t> </a:t>
            </a:r>
            <a:r>
              <a:rPr sz="1400" dirty="0">
                <a:latin typeface="Times New Roman"/>
                <a:cs typeface="Times New Roman"/>
              </a:rPr>
              <a:t>ιστορίες,</a:t>
            </a:r>
            <a:r>
              <a:rPr sz="1400" spc="-20" dirty="0">
                <a:latin typeface="Times New Roman"/>
                <a:cs typeface="Times New Roman"/>
              </a:rPr>
              <a:t> </a:t>
            </a:r>
            <a:r>
              <a:rPr sz="1400" spc="-10" dirty="0">
                <a:latin typeface="Times New Roman"/>
                <a:cs typeface="Times New Roman"/>
              </a:rPr>
              <a:t>αναμνήσεις</a:t>
            </a:r>
            <a:r>
              <a:rPr sz="1400" spc="-25" dirty="0">
                <a:latin typeface="Times New Roman"/>
                <a:cs typeface="Times New Roman"/>
              </a:rPr>
              <a:t> </a:t>
            </a:r>
            <a:r>
              <a:rPr sz="1400" dirty="0">
                <a:latin typeface="Times New Roman"/>
                <a:cs typeface="Times New Roman"/>
              </a:rPr>
              <a:t>και</a:t>
            </a:r>
            <a:r>
              <a:rPr sz="1400" spc="-30" dirty="0">
                <a:latin typeface="Times New Roman"/>
                <a:cs typeface="Times New Roman"/>
              </a:rPr>
              <a:t> </a:t>
            </a:r>
            <a:r>
              <a:rPr sz="1400" dirty="0">
                <a:latin typeface="Times New Roman"/>
                <a:cs typeface="Times New Roman"/>
              </a:rPr>
              <a:t>βιώματα,</a:t>
            </a:r>
            <a:r>
              <a:rPr sz="1400" spc="-20" dirty="0">
                <a:latin typeface="Times New Roman"/>
                <a:cs typeface="Times New Roman"/>
              </a:rPr>
              <a:t> </a:t>
            </a:r>
            <a:r>
              <a:rPr sz="1400" spc="-10" dirty="0">
                <a:latin typeface="Times New Roman"/>
                <a:cs typeface="Times New Roman"/>
              </a:rPr>
              <a:t>τονίζοντας</a:t>
            </a:r>
            <a:r>
              <a:rPr sz="1400" spc="-25" dirty="0">
                <a:latin typeface="Times New Roman"/>
                <a:cs typeface="Times New Roman"/>
              </a:rPr>
              <a:t> </a:t>
            </a:r>
            <a:r>
              <a:rPr sz="1400" dirty="0">
                <a:latin typeface="Times New Roman"/>
                <a:cs typeface="Times New Roman"/>
              </a:rPr>
              <a:t>το</a:t>
            </a:r>
            <a:r>
              <a:rPr sz="1400" spc="-20" dirty="0">
                <a:latin typeface="Times New Roman"/>
                <a:cs typeface="Times New Roman"/>
              </a:rPr>
              <a:t> </a:t>
            </a:r>
            <a:r>
              <a:rPr sz="1400" dirty="0">
                <a:latin typeface="Times New Roman"/>
                <a:cs typeface="Times New Roman"/>
              </a:rPr>
              <a:t>στοιχείο</a:t>
            </a:r>
            <a:r>
              <a:rPr sz="1400" spc="-20" dirty="0">
                <a:latin typeface="Times New Roman"/>
                <a:cs typeface="Times New Roman"/>
              </a:rPr>
              <a:t> </a:t>
            </a:r>
            <a:r>
              <a:rPr sz="1400" dirty="0">
                <a:latin typeface="Times New Roman"/>
                <a:cs typeface="Times New Roman"/>
              </a:rPr>
              <a:t>της</a:t>
            </a:r>
            <a:r>
              <a:rPr sz="1400" spc="-25" dirty="0">
                <a:latin typeface="Times New Roman"/>
                <a:cs typeface="Times New Roman"/>
              </a:rPr>
              <a:t> της </a:t>
            </a:r>
            <a:r>
              <a:rPr sz="1400" dirty="0">
                <a:latin typeface="Times New Roman"/>
                <a:cs typeface="Times New Roman"/>
              </a:rPr>
              <a:t>μνήμης,</a:t>
            </a:r>
            <a:r>
              <a:rPr sz="1400" spc="-35" dirty="0">
                <a:latin typeface="Times New Roman"/>
                <a:cs typeface="Times New Roman"/>
              </a:rPr>
              <a:t> </a:t>
            </a:r>
            <a:r>
              <a:rPr sz="1400" dirty="0">
                <a:latin typeface="Times New Roman"/>
                <a:cs typeface="Times New Roman"/>
              </a:rPr>
              <a:t>και</a:t>
            </a:r>
            <a:r>
              <a:rPr sz="1400" spc="-35" dirty="0">
                <a:latin typeface="Times New Roman"/>
                <a:cs typeface="Times New Roman"/>
              </a:rPr>
              <a:t> </a:t>
            </a:r>
            <a:r>
              <a:rPr sz="1400" dirty="0">
                <a:latin typeface="Times New Roman"/>
                <a:cs typeface="Times New Roman"/>
              </a:rPr>
              <a:t>του</a:t>
            </a:r>
            <a:r>
              <a:rPr sz="1400" spc="-35" dirty="0">
                <a:latin typeface="Times New Roman"/>
                <a:cs typeface="Times New Roman"/>
              </a:rPr>
              <a:t> </a:t>
            </a:r>
            <a:r>
              <a:rPr sz="1400" dirty="0">
                <a:latin typeface="Times New Roman"/>
                <a:cs typeface="Times New Roman"/>
              </a:rPr>
              <a:t>χρόνου</a:t>
            </a:r>
            <a:r>
              <a:rPr sz="1400" spc="-35" dirty="0">
                <a:latin typeface="Times New Roman"/>
                <a:cs typeface="Times New Roman"/>
              </a:rPr>
              <a:t> </a:t>
            </a:r>
            <a:r>
              <a:rPr sz="1400" dirty="0">
                <a:latin typeface="Times New Roman"/>
                <a:cs typeface="Times New Roman"/>
              </a:rPr>
              <a:t>.Οι</a:t>
            </a:r>
            <a:r>
              <a:rPr sz="1400" spc="-40" dirty="0">
                <a:latin typeface="Times New Roman"/>
                <a:cs typeface="Times New Roman"/>
              </a:rPr>
              <a:t> </a:t>
            </a:r>
            <a:r>
              <a:rPr sz="1400" spc="-10" dirty="0">
                <a:latin typeface="Times New Roman"/>
                <a:cs typeface="Times New Roman"/>
              </a:rPr>
              <a:t>χαρακτήρες</a:t>
            </a:r>
            <a:r>
              <a:rPr sz="1400" spc="-35" dirty="0">
                <a:latin typeface="Times New Roman"/>
                <a:cs typeface="Times New Roman"/>
              </a:rPr>
              <a:t> </a:t>
            </a:r>
            <a:r>
              <a:rPr sz="1400" dirty="0">
                <a:latin typeface="Times New Roman"/>
                <a:cs typeface="Times New Roman"/>
              </a:rPr>
              <a:t>είναι</a:t>
            </a:r>
            <a:r>
              <a:rPr sz="1400" spc="-35" dirty="0">
                <a:latin typeface="Times New Roman"/>
                <a:cs typeface="Times New Roman"/>
              </a:rPr>
              <a:t> </a:t>
            </a:r>
            <a:r>
              <a:rPr sz="1400" dirty="0">
                <a:latin typeface="Times New Roman"/>
                <a:cs typeface="Times New Roman"/>
              </a:rPr>
              <a:t>απλοί</a:t>
            </a:r>
            <a:r>
              <a:rPr sz="1400" spc="-35" dirty="0">
                <a:latin typeface="Times New Roman"/>
                <a:cs typeface="Times New Roman"/>
              </a:rPr>
              <a:t> </a:t>
            </a:r>
            <a:r>
              <a:rPr sz="1400" spc="-10" dirty="0">
                <a:latin typeface="Times New Roman"/>
                <a:cs typeface="Times New Roman"/>
              </a:rPr>
              <a:t>καθημερινοί</a:t>
            </a:r>
            <a:r>
              <a:rPr sz="1400" spc="-35" dirty="0">
                <a:latin typeface="Times New Roman"/>
                <a:cs typeface="Times New Roman"/>
              </a:rPr>
              <a:t> </a:t>
            </a:r>
            <a:r>
              <a:rPr sz="1400" spc="-10" dirty="0">
                <a:latin typeface="Times New Roman"/>
                <a:cs typeface="Times New Roman"/>
              </a:rPr>
              <a:t>άνθρωποι</a:t>
            </a:r>
            <a:r>
              <a:rPr sz="1400" spc="-40" dirty="0">
                <a:latin typeface="Times New Roman"/>
                <a:cs typeface="Times New Roman"/>
              </a:rPr>
              <a:t> </a:t>
            </a:r>
            <a:r>
              <a:rPr sz="1400" dirty="0">
                <a:latin typeface="Times New Roman"/>
                <a:cs typeface="Times New Roman"/>
              </a:rPr>
              <a:t>ενώ</a:t>
            </a:r>
            <a:r>
              <a:rPr sz="1400" spc="-35" dirty="0">
                <a:latin typeface="Times New Roman"/>
                <a:cs typeface="Times New Roman"/>
              </a:rPr>
              <a:t> </a:t>
            </a:r>
            <a:r>
              <a:rPr sz="1400" dirty="0">
                <a:latin typeface="Times New Roman"/>
                <a:cs typeface="Times New Roman"/>
              </a:rPr>
              <a:t>το</a:t>
            </a:r>
            <a:r>
              <a:rPr sz="1400" spc="-30" dirty="0">
                <a:latin typeface="Times New Roman"/>
                <a:cs typeface="Times New Roman"/>
              </a:rPr>
              <a:t> </a:t>
            </a:r>
            <a:r>
              <a:rPr sz="1400" dirty="0">
                <a:latin typeface="Times New Roman"/>
                <a:cs typeface="Times New Roman"/>
              </a:rPr>
              <a:t>κέντρο</a:t>
            </a:r>
            <a:r>
              <a:rPr sz="1400" spc="-30" dirty="0">
                <a:latin typeface="Times New Roman"/>
                <a:cs typeface="Times New Roman"/>
              </a:rPr>
              <a:t> </a:t>
            </a:r>
            <a:r>
              <a:rPr sz="1400" dirty="0">
                <a:latin typeface="Times New Roman"/>
                <a:cs typeface="Times New Roman"/>
              </a:rPr>
              <a:t>της</a:t>
            </a:r>
            <a:r>
              <a:rPr sz="1400" spc="-40" dirty="0">
                <a:latin typeface="Times New Roman"/>
                <a:cs typeface="Times New Roman"/>
              </a:rPr>
              <a:t> </a:t>
            </a:r>
            <a:r>
              <a:rPr sz="1400" dirty="0">
                <a:latin typeface="Times New Roman"/>
                <a:cs typeface="Times New Roman"/>
              </a:rPr>
              <a:t>δράσης</a:t>
            </a:r>
            <a:r>
              <a:rPr sz="1400" spc="-35" dirty="0">
                <a:latin typeface="Times New Roman"/>
                <a:cs typeface="Times New Roman"/>
              </a:rPr>
              <a:t> </a:t>
            </a:r>
            <a:r>
              <a:rPr sz="1400" dirty="0">
                <a:latin typeface="Times New Roman"/>
                <a:cs typeface="Times New Roman"/>
              </a:rPr>
              <a:t>είναι</a:t>
            </a:r>
            <a:r>
              <a:rPr sz="1400" spc="-35" dirty="0">
                <a:latin typeface="Times New Roman"/>
                <a:cs typeface="Times New Roman"/>
              </a:rPr>
              <a:t> </a:t>
            </a:r>
            <a:r>
              <a:rPr sz="1400" spc="-25" dirty="0">
                <a:latin typeface="Times New Roman"/>
                <a:cs typeface="Times New Roman"/>
              </a:rPr>
              <a:t>τα </a:t>
            </a:r>
            <a:r>
              <a:rPr sz="1400" spc="-10" dirty="0">
                <a:latin typeface="Times New Roman"/>
                <a:cs typeface="Times New Roman"/>
              </a:rPr>
              <a:t>συναισθήματα</a:t>
            </a:r>
            <a:r>
              <a:rPr sz="1400" spc="-45" dirty="0">
                <a:latin typeface="Times New Roman"/>
                <a:cs typeface="Times New Roman"/>
              </a:rPr>
              <a:t> </a:t>
            </a:r>
            <a:r>
              <a:rPr sz="1400" dirty="0">
                <a:latin typeface="Times New Roman"/>
                <a:cs typeface="Times New Roman"/>
              </a:rPr>
              <a:t>της</a:t>
            </a:r>
            <a:r>
              <a:rPr sz="1400" spc="-40" dirty="0">
                <a:latin typeface="Times New Roman"/>
                <a:cs typeface="Times New Roman"/>
              </a:rPr>
              <a:t> </a:t>
            </a:r>
            <a:r>
              <a:rPr sz="1400" dirty="0">
                <a:latin typeface="Times New Roman"/>
                <a:cs typeface="Times New Roman"/>
              </a:rPr>
              <a:t>απώλειας,</a:t>
            </a:r>
            <a:r>
              <a:rPr sz="1400" spc="-40" dirty="0">
                <a:latin typeface="Times New Roman"/>
                <a:cs typeface="Times New Roman"/>
              </a:rPr>
              <a:t> </a:t>
            </a:r>
            <a:r>
              <a:rPr sz="1400" dirty="0">
                <a:latin typeface="Times New Roman"/>
                <a:cs typeface="Times New Roman"/>
              </a:rPr>
              <a:t>της</a:t>
            </a:r>
            <a:r>
              <a:rPr sz="1400" spc="-45" dirty="0">
                <a:latin typeface="Times New Roman"/>
                <a:cs typeface="Times New Roman"/>
              </a:rPr>
              <a:t> </a:t>
            </a:r>
            <a:r>
              <a:rPr sz="1400" dirty="0">
                <a:latin typeface="Times New Roman"/>
                <a:cs typeface="Times New Roman"/>
              </a:rPr>
              <a:t>μοναξιάς,</a:t>
            </a:r>
            <a:r>
              <a:rPr sz="1400" spc="-35" dirty="0">
                <a:latin typeface="Times New Roman"/>
                <a:cs typeface="Times New Roman"/>
              </a:rPr>
              <a:t> </a:t>
            </a:r>
            <a:r>
              <a:rPr sz="1400" dirty="0">
                <a:latin typeface="Times New Roman"/>
                <a:cs typeface="Times New Roman"/>
              </a:rPr>
              <a:t>της</a:t>
            </a:r>
            <a:r>
              <a:rPr sz="1400" spc="-45" dirty="0">
                <a:latin typeface="Times New Roman"/>
                <a:cs typeface="Times New Roman"/>
              </a:rPr>
              <a:t> </a:t>
            </a:r>
            <a:r>
              <a:rPr sz="1400" dirty="0">
                <a:latin typeface="Times New Roman"/>
                <a:cs typeface="Times New Roman"/>
              </a:rPr>
              <a:t>αγάπης</a:t>
            </a:r>
            <a:r>
              <a:rPr sz="1400" spc="-40" dirty="0">
                <a:latin typeface="Times New Roman"/>
                <a:cs typeface="Times New Roman"/>
              </a:rPr>
              <a:t> </a:t>
            </a:r>
            <a:r>
              <a:rPr sz="1400" dirty="0">
                <a:latin typeface="Times New Roman"/>
                <a:cs typeface="Times New Roman"/>
              </a:rPr>
              <a:t>και</a:t>
            </a:r>
            <a:r>
              <a:rPr sz="1400" spc="-45" dirty="0">
                <a:latin typeface="Times New Roman"/>
                <a:cs typeface="Times New Roman"/>
              </a:rPr>
              <a:t> </a:t>
            </a:r>
            <a:r>
              <a:rPr sz="1400" dirty="0">
                <a:latin typeface="Times New Roman"/>
                <a:cs typeface="Times New Roman"/>
              </a:rPr>
              <a:t>της</a:t>
            </a:r>
            <a:r>
              <a:rPr sz="1400" spc="-40" dirty="0">
                <a:latin typeface="Times New Roman"/>
                <a:cs typeface="Times New Roman"/>
              </a:rPr>
              <a:t> </a:t>
            </a:r>
            <a:r>
              <a:rPr sz="1400" spc="-10" dirty="0">
                <a:latin typeface="Times New Roman"/>
                <a:cs typeface="Times New Roman"/>
              </a:rPr>
              <a:t>τρυφερότητας.</a:t>
            </a:r>
            <a:endParaRPr sz="1400">
              <a:latin typeface="Times New Roman"/>
              <a:cs typeface="Times New Roman"/>
            </a:endParaRPr>
          </a:p>
          <a:p>
            <a:pPr marL="12700" marR="32384" indent="44450">
              <a:lnSpc>
                <a:spcPct val="105000"/>
              </a:lnSpc>
              <a:spcBef>
                <a:spcPts val="1200"/>
              </a:spcBef>
            </a:pPr>
            <a:r>
              <a:rPr sz="1400" dirty="0">
                <a:latin typeface="Times New Roman"/>
                <a:cs typeface="Times New Roman"/>
              </a:rPr>
              <a:t>Η</a:t>
            </a:r>
            <a:r>
              <a:rPr sz="1400" spc="-30" dirty="0">
                <a:latin typeface="Times New Roman"/>
                <a:cs typeface="Times New Roman"/>
              </a:rPr>
              <a:t> </a:t>
            </a:r>
            <a:r>
              <a:rPr sz="1400" spc="-10" dirty="0">
                <a:latin typeface="Times New Roman"/>
                <a:cs typeface="Times New Roman"/>
              </a:rPr>
              <a:t>δραματουργία</a:t>
            </a:r>
            <a:r>
              <a:rPr sz="1400" spc="-25" dirty="0">
                <a:latin typeface="Times New Roman"/>
                <a:cs typeface="Times New Roman"/>
              </a:rPr>
              <a:t> </a:t>
            </a:r>
            <a:r>
              <a:rPr sz="1400" dirty="0">
                <a:latin typeface="Times New Roman"/>
                <a:cs typeface="Times New Roman"/>
              </a:rPr>
              <a:t>της</a:t>
            </a:r>
            <a:r>
              <a:rPr sz="1400" spc="-25" dirty="0">
                <a:latin typeface="Times New Roman"/>
                <a:cs typeface="Times New Roman"/>
              </a:rPr>
              <a:t> </a:t>
            </a:r>
            <a:r>
              <a:rPr sz="1400" dirty="0">
                <a:latin typeface="Times New Roman"/>
                <a:cs typeface="Times New Roman"/>
              </a:rPr>
              <a:t>παράστασης,</a:t>
            </a:r>
            <a:r>
              <a:rPr sz="1400" spc="-25" dirty="0">
                <a:latin typeface="Times New Roman"/>
                <a:cs typeface="Times New Roman"/>
              </a:rPr>
              <a:t> </a:t>
            </a:r>
            <a:r>
              <a:rPr sz="1400" dirty="0">
                <a:latin typeface="Times New Roman"/>
                <a:cs typeface="Times New Roman"/>
              </a:rPr>
              <a:t>κινείται</a:t>
            </a:r>
            <a:r>
              <a:rPr sz="1400" spc="-25" dirty="0">
                <a:latin typeface="Times New Roman"/>
                <a:cs typeface="Times New Roman"/>
              </a:rPr>
              <a:t> </a:t>
            </a:r>
            <a:r>
              <a:rPr sz="1400" dirty="0">
                <a:latin typeface="Times New Roman"/>
                <a:cs typeface="Times New Roman"/>
              </a:rPr>
              <a:t>σε</a:t>
            </a:r>
            <a:r>
              <a:rPr sz="1400" spc="-25" dirty="0">
                <a:latin typeface="Times New Roman"/>
                <a:cs typeface="Times New Roman"/>
              </a:rPr>
              <a:t> </a:t>
            </a:r>
            <a:r>
              <a:rPr sz="1400" dirty="0">
                <a:latin typeface="Times New Roman"/>
                <a:cs typeface="Times New Roman"/>
              </a:rPr>
              <a:t>ελεύθερο</a:t>
            </a:r>
            <a:r>
              <a:rPr sz="1400" spc="-20" dirty="0">
                <a:latin typeface="Times New Roman"/>
                <a:cs typeface="Times New Roman"/>
              </a:rPr>
              <a:t> </a:t>
            </a:r>
            <a:r>
              <a:rPr sz="1400" dirty="0">
                <a:latin typeface="Times New Roman"/>
                <a:cs typeface="Times New Roman"/>
              </a:rPr>
              <a:t>πλαίσιο</a:t>
            </a:r>
            <a:r>
              <a:rPr sz="1400" spc="-25" dirty="0">
                <a:latin typeface="Times New Roman"/>
                <a:cs typeface="Times New Roman"/>
              </a:rPr>
              <a:t> </a:t>
            </a:r>
            <a:r>
              <a:rPr sz="1400" dirty="0">
                <a:latin typeface="Times New Roman"/>
                <a:cs typeface="Times New Roman"/>
              </a:rPr>
              <a:t>.</a:t>
            </a:r>
            <a:r>
              <a:rPr sz="1400" spc="-20" dirty="0">
                <a:latin typeface="Times New Roman"/>
                <a:cs typeface="Times New Roman"/>
              </a:rPr>
              <a:t> </a:t>
            </a:r>
            <a:r>
              <a:rPr sz="1400" dirty="0">
                <a:latin typeface="Times New Roman"/>
                <a:cs typeface="Times New Roman"/>
              </a:rPr>
              <a:t>Έτσι</a:t>
            </a:r>
            <a:r>
              <a:rPr sz="1400" spc="-25" dirty="0">
                <a:latin typeface="Times New Roman"/>
                <a:cs typeface="Times New Roman"/>
              </a:rPr>
              <a:t> </a:t>
            </a:r>
            <a:r>
              <a:rPr sz="1400" dirty="0">
                <a:latin typeface="Times New Roman"/>
                <a:cs typeface="Times New Roman"/>
              </a:rPr>
              <a:t>ο</a:t>
            </a:r>
            <a:r>
              <a:rPr sz="1400" spc="-20" dirty="0">
                <a:latin typeface="Times New Roman"/>
                <a:cs typeface="Times New Roman"/>
              </a:rPr>
              <a:t> </a:t>
            </a:r>
            <a:r>
              <a:rPr sz="1400" dirty="0">
                <a:latin typeface="Times New Roman"/>
                <a:cs typeface="Times New Roman"/>
              </a:rPr>
              <a:t>ρυθμός</a:t>
            </a:r>
            <a:r>
              <a:rPr sz="1400" spc="-30" dirty="0">
                <a:latin typeface="Times New Roman"/>
                <a:cs typeface="Times New Roman"/>
              </a:rPr>
              <a:t> </a:t>
            </a:r>
            <a:r>
              <a:rPr sz="1400" dirty="0">
                <a:latin typeface="Times New Roman"/>
                <a:cs typeface="Times New Roman"/>
              </a:rPr>
              <a:t>μιας</a:t>
            </a:r>
            <a:r>
              <a:rPr sz="1400" spc="-25" dirty="0">
                <a:latin typeface="Times New Roman"/>
                <a:cs typeface="Times New Roman"/>
              </a:rPr>
              <a:t> </a:t>
            </a:r>
            <a:r>
              <a:rPr sz="1400" dirty="0">
                <a:latin typeface="Times New Roman"/>
                <a:cs typeface="Times New Roman"/>
              </a:rPr>
              <a:t>σκηνής</a:t>
            </a:r>
            <a:r>
              <a:rPr sz="1400" spc="-25" dirty="0">
                <a:latin typeface="Times New Roman"/>
                <a:cs typeface="Times New Roman"/>
              </a:rPr>
              <a:t> </a:t>
            </a:r>
            <a:r>
              <a:rPr sz="1400" dirty="0">
                <a:latin typeface="Times New Roman"/>
                <a:cs typeface="Times New Roman"/>
              </a:rPr>
              <a:t>,</a:t>
            </a:r>
            <a:r>
              <a:rPr sz="1400" spc="-20" dirty="0">
                <a:latin typeface="Times New Roman"/>
                <a:cs typeface="Times New Roman"/>
              </a:rPr>
              <a:t> </a:t>
            </a:r>
            <a:r>
              <a:rPr sz="1400" dirty="0">
                <a:latin typeface="Times New Roman"/>
                <a:cs typeface="Times New Roman"/>
              </a:rPr>
              <a:t>συμβαδίζει</a:t>
            </a:r>
            <a:r>
              <a:rPr sz="1400" spc="-30" dirty="0">
                <a:latin typeface="Times New Roman"/>
                <a:cs typeface="Times New Roman"/>
              </a:rPr>
              <a:t> </a:t>
            </a:r>
            <a:r>
              <a:rPr sz="1400" dirty="0">
                <a:latin typeface="Times New Roman"/>
                <a:cs typeface="Times New Roman"/>
              </a:rPr>
              <a:t>την</a:t>
            </a:r>
            <a:r>
              <a:rPr sz="1400" spc="-25" dirty="0">
                <a:latin typeface="Times New Roman"/>
                <a:cs typeface="Times New Roman"/>
              </a:rPr>
              <a:t> ροή </a:t>
            </a:r>
            <a:r>
              <a:rPr sz="1400" dirty="0">
                <a:latin typeface="Times New Roman"/>
                <a:cs typeface="Times New Roman"/>
              </a:rPr>
              <a:t>που</a:t>
            </a:r>
            <a:r>
              <a:rPr sz="1400" spc="-30" dirty="0">
                <a:latin typeface="Times New Roman"/>
                <a:cs typeface="Times New Roman"/>
              </a:rPr>
              <a:t> </a:t>
            </a:r>
            <a:r>
              <a:rPr sz="1400" spc="-10" dirty="0">
                <a:latin typeface="Times New Roman"/>
                <a:cs typeface="Times New Roman"/>
              </a:rPr>
              <a:t>αποκτούν</a:t>
            </a:r>
            <a:r>
              <a:rPr sz="1400" spc="-25" dirty="0">
                <a:latin typeface="Times New Roman"/>
                <a:cs typeface="Times New Roman"/>
              </a:rPr>
              <a:t> </a:t>
            </a:r>
            <a:r>
              <a:rPr sz="1400" dirty="0">
                <a:latin typeface="Times New Roman"/>
                <a:cs typeface="Times New Roman"/>
              </a:rPr>
              <a:t>οι</a:t>
            </a:r>
            <a:r>
              <a:rPr sz="1400" spc="-25" dirty="0">
                <a:latin typeface="Times New Roman"/>
                <a:cs typeface="Times New Roman"/>
              </a:rPr>
              <a:t> </a:t>
            </a:r>
            <a:r>
              <a:rPr sz="1400" spc="-10" dirty="0">
                <a:latin typeface="Times New Roman"/>
                <a:cs typeface="Times New Roman"/>
              </a:rPr>
              <a:t>ηθοποιοί</a:t>
            </a:r>
            <a:r>
              <a:rPr sz="1400" spc="-25" dirty="0">
                <a:latin typeface="Times New Roman"/>
                <a:cs typeface="Times New Roman"/>
              </a:rPr>
              <a:t> </a:t>
            </a:r>
            <a:r>
              <a:rPr sz="1400" dirty="0">
                <a:latin typeface="Times New Roman"/>
                <a:cs typeface="Times New Roman"/>
              </a:rPr>
              <a:t>μεταξύ</a:t>
            </a:r>
            <a:r>
              <a:rPr sz="1400" spc="-25" dirty="0">
                <a:latin typeface="Times New Roman"/>
                <a:cs typeface="Times New Roman"/>
              </a:rPr>
              <a:t> </a:t>
            </a:r>
            <a:r>
              <a:rPr sz="1400" dirty="0">
                <a:latin typeface="Times New Roman"/>
                <a:cs typeface="Times New Roman"/>
              </a:rPr>
              <a:t>τους</a:t>
            </a:r>
            <a:r>
              <a:rPr sz="1400" spc="-25" dirty="0">
                <a:latin typeface="Times New Roman"/>
                <a:cs typeface="Times New Roman"/>
              </a:rPr>
              <a:t> </a:t>
            </a:r>
            <a:r>
              <a:rPr sz="1400" dirty="0">
                <a:latin typeface="Times New Roman"/>
                <a:cs typeface="Times New Roman"/>
              </a:rPr>
              <a:t>,</a:t>
            </a:r>
            <a:r>
              <a:rPr sz="1400" spc="-20" dirty="0">
                <a:latin typeface="Times New Roman"/>
                <a:cs typeface="Times New Roman"/>
              </a:rPr>
              <a:t> </a:t>
            </a:r>
            <a:r>
              <a:rPr sz="1400" dirty="0">
                <a:latin typeface="Times New Roman"/>
                <a:cs typeface="Times New Roman"/>
              </a:rPr>
              <a:t>οι</a:t>
            </a:r>
            <a:r>
              <a:rPr sz="1400" spc="-25" dirty="0">
                <a:latin typeface="Times New Roman"/>
                <a:cs typeface="Times New Roman"/>
              </a:rPr>
              <a:t> </a:t>
            </a:r>
            <a:r>
              <a:rPr sz="1400" dirty="0">
                <a:latin typeface="Times New Roman"/>
                <a:cs typeface="Times New Roman"/>
              </a:rPr>
              <a:t>οποίοι</a:t>
            </a:r>
            <a:r>
              <a:rPr sz="1400" spc="-25" dirty="0">
                <a:latin typeface="Times New Roman"/>
                <a:cs typeface="Times New Roman"/>
              </a:rPr>
              <a:t> </a:t>
            </a:r>
            <a:r>
              <a:rPr sz="1400" spc="-10" dirty="0">
                <a:latin typeface="Times New Roman"/>
                <a:cs typeface="Times New Roman"/>
              </a:rPr>
              <a:t>χρησιμοποιούν</a:t>
            </a:r>
            <a:r>
              <a:rPr sz="1400" spc="-25" dirty="0">
                <a:latin typeface="Times New Roman"/>
                <a:cs typeface="Times New Roman"/>
              </a:rPr>
              <a:t> </a:t>
            </a:r>
            <a:r>
              <a:rPr sz="1400" dirty="0">
                <a:latin typeface="Times New Roman"/>
                <a:cs typeface="Times New Roman"/>
              </a:rPr>
              <a:t>έντονα</a:t>
            </a:r>
            <a:r>
              <a:rPr sz="1400" spc="-25" dirty="0">
                <a:latin typeface="Times New Roman"/>
                <a:cs typeface="Times New Roman"/>
              </a:rPr>
              <a:t> </a:t>
            </a:r>
            <a:r>
              <a:rPr sz="1400" dirty="0">
                <a:latin typeface="Times New Roman"/>
                <a:cs typeface="Times New Roman"/>
              </a:rPr>
              <a:t>τον</a:t>
            </a:r>
            <a:r>
              <a:rPr sz="1400" spc="-25" dirty="0">
                <a:latin typeface="Times New Roman"/>
                <a:cs typeface="Times New Roman"/>
              </a:rPr>
              <a:t> </a:t>
            </a:r>
            <a:r>
              <a:rPr sz="1400" spc="-10" dirty="0">
                <a:latin typeface="Times New Roman"/>
                <a:cs typeface="Times New Roman"/>
              </a:rPr>
              <a:t>αυτοσχεδιασμό.</a:t>
            </a:r>
            <a:endParaRPr sz="1400">
              <a:latin typeface="Times New Roman"/>
              <a:cs typeface="Times New Roman"/>
            </a:endParaRPr>
          </a:p>
          <a:p>
            <a:pPr marL="12700" marR="384175" algn="just">
              <a:lnSpc>
                <a:spcPct val="105000"/>
              </a:lnSpc>
              <a:spcBef>
                <a:spcPts val="1200"/>
              </a:spcBef>
            </a:pPr>
            <a:r>
              <a:rPr sz="1400" dirty="0">
                <a:latin typeface="Times New Roman"/>
                <a:cs typeface="Times New Roman"/>
              </a:rPr>
              <a:t>Έτσι,</a:t>
            </a:r>
            <a:r>
              <a:rPr sz="1400" spc="-25" dirty="0">
                <a:latin typeface="Times New Roman"/>
                <a:cs typeface="Times New Roman"/>
              </a:rPr>
              <a:t> </a:t>
            </a:r>
            <a:r>
              <a:rPr sz="1400" dirty="0">
                <a:latin typeface="Times New Roman"/>
                <a:cs typeface="Times New Roman"/>
              </a:rPr>
              <a:t>η</a:t>
            </a:r>
            <a:r>
              <a:rPr sz="1400" spc="-30" dirty="0">
                <a:latin typeface="Times New Roman"/>
                <a:cs typeface="Times New Roman"/>
              </a:rPr>
              <a:t> </a:t>
            </a:r>
            <a:r>
              <a:rPr sz="1400" spc="-10" dirty="0">
                <a:latin typeface="Times New Roman"/>
                <a:cs typeface="Times New Roman"/>
              </a:rPr>
              <a:t>δραματουργία</a:t>
            </a:r>
            <a:r>
              <a:rPr sz="1400" spc="-25" dirty="0">
                <a:latin typeface="Times New Roman"/>
                <a:cs typeface="Times New Roman"/>
              </a:rPr>
              <a:t> </a:t>
            </a:r>
            <a:r>
              <a:rPr sz="1400" dirty="0">
                <a:latin typeface="Times New Roman"/>
                <a:cs typeface="Times New Roman"/>
              </a:rPr>
              <a:t>των</a:t>
            </a:r>
            <a:r>
              <a:rPr sz="1400" spc="-20" dirty="0">
                <a:latin typeface="Times New Roman"/>
                <a:cs typeface="Times New Roman"/>
              </a:rPr>
              <a:t> </a:t>
            </a:r>
            <a:r>
              <a:rPr sz="1400" i="1" dirty="0">
                <a:latin typeface="Times New Roman"/>
                <a:cs typeface="Times New Roman"/>
              </a:rPr>
              <a:t>«Εφήμερων»</a:t>
            </a:r>
            <a:r>
              <a:rPr sz="1400" i="1" spc="-30" dirty="0">
                <a:latin typeface="Times New Roman"/>
                <a:cs typeface="Times New Roman"/>
              </a:rPr>
              <a:t> </a:t>
            </a:r>
            <a:r>
              <a:rPr sz="1400" dirty="0">
                <a:latin typeface="Times New Roman"/>
                <a:cs typeface="Times New Roman"/>
              </a:rPr>
              <a:t>δεν</a:t>
            </a:r>
            <a:r>
              <a:rPr sz="1400" spc="-25" dirty="0">
                <a:latin typeface="Times New Roman"/>
                <a:cs typeface="Times New Roman"/>
              </a:rPr>
              <a:t> </a:t>
            </a:r>
            <a:r>
              <a:rPr sz="1400" spc="-10" dirty="0">
                <a:latin typeface="Times New Roman"/>
                <a:cs typeface="Times New Roman"/>
              </a:rPr>
              <a:t>επιδιώκει</a:t>
            </a:r>
            <a:r>
              <a:rPr sz="1400" spc="-30" dirty="0">
                <a:latin typeface="Times New Roman"/>
                <a:cs typeface="Times New Roman"/>
              </a:rPr>
              <a:t> </a:t>
            </a:r>
            <a:r>
              <a:rPr sz="1400" dirty="0">
                <a:latin typeface="Times New Roman"/>
                <a:cs typeface="Times New Roman"/>
              </a:rPr>
              <a:t>μια</a:t>
            </a:r>
            <a:r>
              <a:rPr sz="1400" spc="-30" dirty="0">
                <a:latin typeface="Times New Roman"/>
                <a:cs typeface="Times New Roman"/>
              </a:rPr>
              <a:t> </a:t>
            </a:r>
            <a:r>
              <a:rPr sz="1400" dirty="0">
                <a:latin typeface="Times New Roman"/>
                <a:cs typeface="Times New Roman"/>
              </a:rPr>
              <a:t>κλασική</a:t>
            </a:r>
            <a:r>
              <a:rPr sz="1400" spc="-25" dirty="0">
                <a:latin typeface="Times New Roman"/>
                <a:cs typeface="Times New Roman"/>
              </a:rPr>
              <a:t> </a:t>
            </a:r>
            <a:r>
              <a:rPr sz="1400" dirty="0">
                <a:latin typeface="Times New Roman"/>
                <a:cs typeface="Times New Roman"/>
              </a:rPr>
              <a:t>ιστορία</a:t>
            </a:r>
            <a:r>
              <a:rPr sz="1400" spc="-30" dirty="0">
                <a:latin typeface="Times New Roman"/>
                <a:cs typeface="Times New Roman"/>
              </a:rPr>
              <a:t> </a:t>
            </a:r>
            <a:r>
              <a:rPr sz="1400" dirty="0">
                <a:latin typeface="Times New Roman"/>
                <a:cs typeface="Times New Roman"/>
              </a:rPr>
              <a:t>με</a:t>
            </a:r>
            <a:r>
              <a:rPr sz="1400" spc="-30" dirty="0">
                <a:latin typeface="Times New Roman"/>
                <a:cs typeface="Times New Roman"/>
              </a:rPr>
              <a:t> </a:t>
            </a:r>
            <a:r>
              <a:rPr sz="1400" dirty="0">
                <a:latin typeface="Times New Roman"/>
                <a:cs typeface="Times New Roman"/>
              </a:rPr>
              <a:t>αρχή,</a:t>
            </a:r>
            <a:r>
              <a:rPr sz="1400" spc="-20" dirty="0">
                <a:latin typeface="Times New Roman"/>
                <a:cs typeface="Times New Roman"/>
              </a:rPr>
              <a:t> </a:t>
            </a:r>
            <a:r>
              <a:rPr sz="1400" dirty="0">
                <a:latin typeface="Times New Roman"/>
                <a:cs typeface="Times New Roman"/>
              </a:rPr>
              <a:t>μέση</a:t>
            </a:r>
            <a:r>
              <a:rPr sz="1400" spc="-30" dirty="0">
                <a:latin typeface="Times New Roman"/>
                <a:cs typeface="Times New Roman"/>
              </a:rPr>
              <a:t> </a:t>
            </a:r>
            <a:r>
              <a:rPr sz="1400" dirty="0">
                <a:latin typeface="Times New Roman"/>
                <a:cs typeface="Times New Roman"/>
              </a:rPr>
              <a:t>και</a:t>
            </a:r>
            <a:r>
              <a:rPr sz="1400" spc="-30" dirty="0">
                <a:latin typeface="Times New Roman"/>
                <a:cs typeface="Times New Roman"/>
              </a:rPr>
              <a:t> </a:t>
            </a:r>
            <a:r>
              <a:rPr sz="1400" dirty="0">
                <a:latin typeface="Times New Roman"/>
                <a:cs typeface="Times New Roman"/>
              </a:rPr>
              <a:t>τέλος,</a:t>
            </a:r>
            <a:r>
              <a:rPr sz="1400" spc="-20" dirty="0">
                <a:latin typeface="Times New Roman"/>
                <a:cs typeface="Times New Roman"/>
              </a:rPr>
              <a:t> </a:t>
            </a:r>
            <a:r>
              <a:rPr sz="1400" dirty="0">
                <a:latin typeface="Times New Roman"/>
                <a:cs typeface="Times New Roman"/>
              </a:rPr>
              <a:t>αλλά</a:t>
            </a:r>
            <a:r>
              <a:rPr sz="1400" spc="-30" dirty="0">
                <a:latin typeface="Times New Roman"/>
                <a:cs typeface="Times New Roman"/>
              </a:rPr>
              <a:t> </a:t>
            </a:r>
            <a:r>
              <a:rPr sz="1400" spc="-25" dirty="0">
                <a:latin typeface="Times New Roman"/>
                <a:cs typeface="Times New Roman"/>
              </a:rPr>
              <a:t>μια </a:t>
            </a:r>
            <a:r>
              <a:rPr sz="1400" spc="-10" dirty="0">
                <a:latin typeface="Times New Roman"/>
                <a:cs typeface="Times New Roman"/>
              </a:rPr>
              <a:t>αποτύπωση</a:t>
            </a:r>
            <a:r>
              <a:rPr sz="1400" spc="-30" dirty="0">
                <a:latin typeface="Times New Roman"/>
                <a:cs typeface="Times New Roman"/>
              </a:rPr>
              <a:t> </a:t>
            </a:r>
            <a:r>
              <a:rPr sz="1400" dirty="0">
                <a:latin typeface="Times New Roman"/>
                <a:cs typeface="Times New Roman"/>
              </a:rPr>
              <a:t>της</a:t>
            </a:r>
            <a:r>
              <a:rPr sz="1400" spc="-30" dirty="0">
                <a:latin typeface="Times New Roman"/>
                <a:cs typeface="Times New Roman"/>
              </a:rPr>
              <a:t> </a:t>
            </a:r>
            <a:r>
              <a:rPr sz="1400" spc="-10" dirty="0">
                <a:latin typeface="Times New Roman"/>
                <a:cs typeface="Times New Roman"/>
              </a:rPr>
              <a:t>ανθρώπινης</a:t>
            </a:r>
            <a:r>
              <a:rPr sz="1400" spc="-30" dirty="0">
                <a:latin typeface="Times New Roman"/>
                <a:cs typeface="Times New Roman"/>
              </a:rPr>
              <a:t> </a:t>
            </a:r>
            <a:r>
              <a:rPr sz="1400" dirty="0">
                <a:latin typeface="Times New Roman"/>
                <a:cs typeface="Times New Roman"/>
              </a:rPr>
              <a:t>ύπαρξης</a:t>
            </a:r>
            <a:r>
              <a:rPr sz="1400" spc="-30" dirty="0">
                <a:latin typeface="Times New Roman"/>
                <a:cs typeface="Times New Roman"/>
              </a:rPr>
              <a:t> </a:t>
            </a:r>
            <a:r>
              <a:rPr sz="1400" dirty="0">
                <a:latin typeface="Times New Roman"/>
                <a:cs typeface="Times New Roman"/>
              </a:rPr>
              <a:t>μέσα</a:t>
            </a:r>
            <a:r>
              <a:rPr sz="1400" spc="-30" dirty="0">
                <a:latin typeface="Times New Roman"/>
                <a:cs typeface="Times New Roman"/>
              </a:rPr>
              <a:t> </a:t>
            </a:r>
            <a:r>
              <a:rPr sz="1400" dirty="0">
                <a:latin typeface="Times New Roman"/>
                <a:cs typeface="Times New Roman"/>
              </a:rPr>
              <a:t>από</a:t>
            </a:r>
            <a:r>
              <a:rPr sz="1400" spc="-20" dirty="0">
                <a:latin typeface="Times New Roman"/>
                <a:cs typeface="Times New Roman"/>
              </a:rPr>
              <a:t> </a:t>
            </a:r>
            <a:r>
              <a:rPr sz="1400" dirty="0">
                <a:latin typeface="Times New Roman"/>
                <a:cs typeface="Times New Roman"/>
              </a:rPr>
              <a:t>μικρές,</a:t>
            </a:r>
            <a:r>
              <a:rPr sz="1400" spc="-25" dirty="0">
                <a:latin typeface="Times New Roman"/>
                <a:cs typeface="Times New Roman"/>
              </a:rPr>
              <a:t> </a:t>
            </a:r>
            <a:r>
              <a:rPr sz="1400" spc="-10" dirty="0">
                <a:latin typeface="Times New Roman"/>
                <a:cs typeface="Times New Roman"/>
              </a:rPr>
              <a:t>καθημερινές</a:t>
            </a:r>
            <a:r>
              <a:rPr sz="1400" spc="-30" dirty="0">
                <a:latin typeface="Times New Roman"/>
                <a:cs typeface="Times New Roman"/>
              </a:rPr>
              <a:t> </a:t>
            </a:r>
            <a:r>
              <a:rPr sz="1400" dirty="0">
                <a:latin typeface="Times New Roman"/>
                <a:cs typeface="Times New Roman"/>
              </a:rPr>
              <a:t>στιγμές</a:t>
            </a:r>
            <a:r>
              <a:rPr sz="1400" spc="-30" dirty="0">
                <a:latin typeface="Times New Roman"/>
                <a:cs typeface="Times New Roman"/>
              </a:rPr>
              <a:t> </a:t>
            </a:r>
            <a:r>
              <a:rPr sz="1400" dirty="0">
                <a:latin typeface="Times New Roman"/>
                <a:cs typeface="Times New Roman"/>
              </a:rPr>
              <a:t>που</a:t>
            </a:r>
            <a:r>
              <a:rPr sz="1400" spc="-30" dirty="0">
                <a:latin typeface="Times New Roman"/>
                <a:cs typeface="Times New Roman"/>
              </a:rPr>
              <a:t> </a:t>
            </a:r>
            <a:r>
              <a:rPr sz="1400" dirty="0">
                <a:latin typeface="Times New Roman"/>
                <a:cs typeface="Times New Roman"/>
              </a:rPr>
              <a:t>τελικά</a:t>
            </a:r>
            <a:r>
              <a:rPr sz="1400" spc="-30" dirty="0">
                <a:latin typeface="Times New Roman"/>
                <a:cs typeface="Times New Roman"/>
              </a:rPr>
              <a:t> </a:t>
            </a:r>
            <a:r>
              <a:rPr sz="1400" spc="-10" dirty="0">
                <a:latin typeface="Times New Roman"/>
                <a:cs typeface="Times New Roman"/>
              </a:rPr>
              <a:t>αποκτούν</a:t>
            </a:r>
            <a:r>
              <a:rPr sz="1400" spc="-25" dirty="0">
                <a:latin typeface="Times New Roman"/>
                <a:cs typeface="Times New Roman"/>
              </a:rPr>
              <a:t> </a:t>
            </a:r>
            <a:r>
              <a:rPr sz="1400" spc="-10" dirty="0">
                <a:latin typeface="Times New Roman"/>
                <a:cs typeface="Times New Roman"/>
              </a:rPr>
              <a:t>διαχρονική </a:t>
            </a:r>
            <a:r>
              <a:rPr sz="1400" dirty="0">
                <a:latin typeface="Times New Roman"/>
                <a:cs typeface="Times New Roman"/>
              </a:rPr>
              <a:t>σημασία</a:t>
            </a:r>
            <a:r>
              <a:rPr sz="1400" spc="-45" dirty="0">
                <a:latin typeface="Times New Roman"/>
                <a:cs typeface="Times New Roman"/>
              </a:rPr>
              <a:t> </a:t>
            </a:r>
            <a:r>
              <a:rPr sz="1400" dirty="0">
                <a:latin typeface="Times New Roman"/>
                <a:cs typeface="Times New Roman"/>
              </a:rPr>
              <a:t>στο</a:t>
            </a:r>
            <a:r>
              <a:rPr sz="1400" spc="-40" dirty="0">
                <a:latin typeface="Times New Roman"/>
                <a:cs typeface="Times New Roman"/>
              </a:rPr>
              <a:t> </a:t>
            </a:r>
            <a:r>
              <a:rPr sz="1400" spc="-10" dirty="0">
                <a:latin typeface="Times New Roman"/>
                <a:cs typeface="Times New Roman"/>
              </a:rPr>
              <a:t>χρόνο.</a:t>
            </a:r>
            <a:endParaRPr sz="1400">
              <a:latin typeface="Times New Roman"/>
              <a:cs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35481" y="489625"/>
            <a:ext cx="3636645" cy="693780"/>
          </a:xfrm>
          <a:prstGeom prst="rect">
            <a:avLst/>
          </a:prstGeom>
        </p:spPr>
        <p:txBody>
          <a:bodyPr vert="horz" wrap="square" lIns="0" tIns="16510" rIns="0" bIns="0" rtlCol="0">
            <a:spAutoFit/>
          </a:bodyPr>
          <a:lstStyle/>
          <a:p>
            <a:pPr marL="12700">
              <a:lnSpc>
                <a:spcPct val="100000"/>
              </a:lnSpc>
              <a:spcBef>
                <a:spcPts val="130"/>
              </a:spcBef>
            </a:pPr>
            <a:r>
              <a:rPr spc="-10" dirty="0"/>
              <a:t>Συμπεράσματα</a:t>
            </a:r>
          </a:p>
        </p:txBody>
      </p:sp>
      <p:sp>
        <p:nvSpPr>
          <p:cNvPr id="3" name="object 3"/>
          <p:cNvSpPr txBox="1">
            <a:spLocks noGrp="1"/>
          </p:cNvSpPr>
          <p:nvPr>
            <p:ph type="body" idx="1"/>
          </p:nvPr>
        </p:nvSpPr>
        <p:spPr>
          <a:xfrm>
            <a:off x="457200" y="1600220"/>
            <a:ext cx="8229600" cy="10084299"/>
          </a:xfrm>
          <a:prstGeom prst="rect">
            <a:avLst/>
          </a:prstGeom>
        </p:spPr>
        <p:txBody>
          <a:bodyPr vert="horz" wrap="square" lIns="0" tIns="12700" rIns="0" bIns="0" rtlCol="0">
            <a:spAutoFit/>
          </a:bodyPr>
          <a:lstStyle/>
          <a:p>
            <a:pPr marL="12700">
              <a:lnSpc>
                <a:spcPct val="100000"/>
              </a:lnSpc>
              <a:spcBef>
                <a:spcPts val="100"/>
              </a:spcBef>
            </a:pPr>
            <a:r>
              <a:rPr dirty="0"/>
              <a:t>Συμπερασματικά,</a:t>
            </a:r>
            <a:r>
              <a:rPr spc="-45" dirty="0"/>
              <a:t> </a:t>
            </a:r>
            <a:r>
              <a:rPr dirty="0"/>
              <a:t>στη</a:t>
            </a:r>
            <a:r>
              <a:rPr spc="-50" dirty="0"/>
              <a:t> </a:t>
            </a:r>
            <a:r>
              <a:rPr spc="-10" dirty="0"/>
              <a:t>δραματουργία</a:t>
            </a:r>
            <a:r>
              <a:rPr spc="-45" dirty="0"/>
              <a:t> </a:t>
            </a:r>
            <a:r>
              <a:rPr dirty="0"/>
              <a:t>των</a:t>
            </a:r>
            <a:r>
              <a:rPr spc="-25" dirty="0"/>
              <a:t> </a:t>
            </a:r>
            <a:r>
              <a:rPr i="1" dirty="0">
                <a:latin typeface="Times New Roman"/>
                <a:cs typeface="Times New Roman"/>
              </a:rPr>
              <a:t>«Εφήμερων»</a:t>
            </a:r>
            <a:r>
              <a:rPr i="1" spc="-50" dirty="0">
                <a:latin typeface="Times New Roman"/>
                <a:cs typeface="Times New Roman"/>
              </a:rPr>
              <a:t> </a:t>
            </a:r>
            <a:r>
              <a:rPr dirty="0"/>
              <a:t>της</a:t>
            </a:r>
            <a:r>
              <a:rPr spc="-45" dirty="0"/>
              <a:t> </a:t>
            </a:r>
            <a:r>
              <a:rPr dirty="0"/>
              <a:t>Ariane</a:t>
            </a:r>
            <a:r>
              <a:rPr spc="-45" dirty="0"/>
              <a:t> </a:t>
            </a:r>
            <a:r>
              <a:rPr spc="-10" dirty="0"/>
              <a:t>Mnouchkine</a:t>
            </a:r>
            <a:r>
              <a:rPr spc="-50" dirty="0"/>
              <a:t> :</a:t>
            </a:r>
          </a:p>
          <a:p>
            <a:pPr>
              <a:lnSpc>
                <a:spcPct val="100000"/>
              </a:lnSpc>
              <a:spcBef>
                <a:spcPts val="70"/>
              </a:spcBef>
            </a:pPr>
            <a:endParaRPr/>
          </a:p>
          <a:p>
            <a:pPr marL="469265" indent="-335915">
              <a:lnSpc>
                <a:spcPct val="100000"/>
              </a:lnSpc>
              <a:buFont typeface="Microsoft Sans Serif"/>
              <a:buChar char="●"/>
              <a:tabLst>
                <a:tab pos="469265" algn="l"/>
              </a:tabLst>
            </a:pPr>
            <a:r>
              <a:rPr dirty="0"/>
              <a:t>Δεν</a:t>
            </a:r>
            <a:r>
              <a:rPr spc="-60" dirty="0"/>
              <a:t> </a:t>
            </a:r>
            <a:r>
              <a:rPr dirty="0"/>
              <a:t>υπάρχει</a:t>
            </a:r>
            <a:r>
              <a:rPr spc="-60" dirty="0"/>
              <a:t> </a:t>
            </a:r>
            <a:r>
              <a:rPr dirty="0"/>
              <a:t>ενιαία</a:t>
            </a:r>
            <a:r>
              <a:rPr spc="-60" dirty="0"/>
              <a:t> </a:t>
            </a:r>
            <a:r>
              <a:rPr spc="-20" dirty="0"/>
              <a:t>πλοκή</a:t>
            </a:r>
          </a:p>
          <a:p>
            <a:pPr marL="469265" indent="-335915">
              <a:lnSpc>
                <a:spcPct val="100000"/>
              </a:lnSpc>
              <a:buFont typeface="Microsoft Sans Serif"/>
              <a:buChar char="●"/>
              <a:tabLst>
                <a:tab pos="469265" algn="l"/>
              </a:tabLst>
            </a:pPr>
            <a:r>
              <a:rPr dirty="0"/>
              <a:t>Υπάρχει</a:t>
            </a:r>
            <a:r>
              <a:rPr spc="-30" dirty="0"/>
              <a:t> </a:t>
            </a:r>
            <a:r>
              <a:rPr dirty="0"/>
              <a:t>έντονο</a:t>
            </a:r>
            <a:r>
              <a:rPr spc="-30" dirty="0"/>
              <a:t> </a:t>
            </a:r>
            <a:r>
              <a:rPr dirty="0"/>
              <a:t>το</a:t>
            </a:r>
            <a:r>
              <a:rPr spc="-25" dirty="0"/>
              <a:t> </a:t>
            </a:r>
            <a:r>
              <a:rPr dirty="0"/>
              <a:t>στοιχείο</a:t>
            </a:r>
            <a:r>
              <a:rPr spc="-25" dirty="0"/>
              <a:t> </a:t>
            </a:r>
            <a:r>
              <a:rPr dirty="0"/>
              <a:t>του</a:t>
            </a:r>
            <a:r>
              <a:rPr spc="-30" dirty="0"/>
              <a:t> </a:t>
            </a:r>
            <a:r>
              <a:rPr spc="-10" dirty="0"/>
              <a:t>αυτοσχεδιασμού</a:t>
            </a:r>
          </a:p>
          <a:p>
            <a:pPr marL="469265" indent="-335915">
              <a:lnSpc>
                <a:spcPct val="100000"/>
              </a:lnSpc>
              <a:buFont typeface="Microsoft Sans Serif"/>
              <a:buChar char="●"/>
              <a:tabLst>
                <a:tab pos="469265" algn="l"/>
              </a:tabLst>
            </a:pPr>
            <a:r>
              <a:rPr spc="-30" dirty="0"/>
              <a:t>Τα</a:t>
            </a:r>
            <a:r>
              <a:rPr spc="-35" dirty="0"/>
              <a:t> </a:t>
            </a:r>
            <a:r>
              <a:rPr dirty="0"/>
              <a:t>βιώματα</a:t>
            </a:r>
            <a:r>
              <a:rPr spc="-30" dirty="0"/>
              <a:t> </a:t>
            </a:r>
            <a:r>
              <a:rPr dirty="0"/>
              <a:t>και</a:t>
            </a:r>
            <a:r>
              <a:rPr spc="-30" dirty="0"/>
              <a:t> </a:t>
            </a:r>
            <a:r>
              <a:rPr dirty="0"/>
              <a:t>οι</a:t>
            </a:r>
            <a:r>
              <a:rPr spc="-30" dirty="0"/>
              <a:t> </a:t>
            </a:r>
            <a:r>
              <a:rPr spc="-10" dirty="0"/>
              <a:t>αναμνήσεις</a:t>
            </a:r>
            <a:r>
              <a:rPr spc="-30" dirty="0"/>
              <a:t> </a:t>
            </a:r>
            <a:r>
              <a:rPr dirty="0"/>
              <a:t>των</a:t>
            </a:r>
            <a:r>
              <a:rPr spc="-35" dirty="0"/>
              <a:t> </a:t>
            </a:r>
            <a:r>
              <a:rPr spc="-10" dirty="0"/>
              <a:t>ηθοποιών</a:t>
            </a:r>
            <a:r>
              <a:rPr spc="-30" dirty="0"/>
              <a:t> </a:t>
            </a:r>
            <a:r>
              <a:rPr spc="-10" dirty="0"/>
              <a:t>αποτελούν</a:t>
            </a:r>
            <a:r>
              <a:rPr spc="-30" dirty="0"/>
              <a:t> </a:t>
            </a:r>
            <a:r>
              <a:rPr dirty="0"/>
              <a:t>τα</a:t>
            </a:r>
            <a:r>
              <a:rPr spc="-30" dirty="0"/>
              <a:t> </a:t>
            </a:r>
            <a:r>
              <a:rPr dirty="0"/>
              <a:t>εργαλεία</a:t>
            </a:r>
            <a:r>
              <a:rPr spc="-30" dirty="0"/>
              <a:t> </a:t>
            </a:r>
            <a:r>
              <a:rPr dirty="0"/>
              <a:t>για</a:t>
            </a:r>
            <a:r>
              <a:rPr spc="-30" dirty="0"/>
              <a:t> </a:t>
            </a:r>
            <a:r>
              <a:rPr dirty="0"/>
              <a:t>την</a:t>
            </a:r>
            <a:r>
              <a:rPr spc="290" dirty="0"/>
              <a:t> </a:t>
            </a:r>
            <a:r>
              <a:rPr dirty="0"/>
              <a:t>δημιουργία</a:t>
            </a:r>
            <a:r>
              <a:rPr spc="-30" dirty="0"/>
              <a:t> </a:t>
            </a:r>
            <a:r>
              <a:rPr dirty="0"/>
              <a:t>της</a:t>
            </a:r>
            <a:r>
              <a:rPr spc="-30" dirty="0"/>
              <a:t> </a:t>
            </a:r>
            <a:r>
              <a:rPr spc="-10" dirty="0"/>
              <a:t>παράστασης.</a:t>
            </a:r>
          </a:p>
          <a:p>
            <a:pPr marL="469265" indent="-335915">
              <a:lnSpc>
                <a:spcPct val="100000"/>
              </a:lnSpc>
              <a:buFont typeface="Microsoft Sans Serif"/>
              <a:buChar char="●"/>
              <a:tabLst>
                <a:tab pos="469265" algn="l"/>
              </a:tabLst>
            </a:pPr>
            <a:r>
              <a:rPr dirty="0"/>
              <a:t>Οι</a:t>
            </a:r>
            <a:r>
              <a:rPr spc="-35" dirty="0"/>
              <a:t> </a:t>
            </a:r>
            <a:r>
              <a:rPr spc="-10" dirty="0"/>
              <a:t>χαρακτήρες</a:t>
            </a:r>
            <a:r>
              <a:rPr spc="-30" dirty="0"/>
              <a:t> </a:t>
            </a:r>
            <a:r>
              <a:rPr dirty="0"/>
              <a:t>είναι</a:t>
            </a:r>
            <a:r>
              <a:rPr spc="-30" dirty="0"/>
              <a:t> </a:t>
            </a:r>
            <a:r>
              <a:rPr spc="-10" dirty="0"/>
              <a:t>καθημερινοί</a:t>
            </a:r>
            <a:r>
              <a:rPr spc="-35" dirty="0"/>
              <a:t> </a:t>
            </a:r>
            <a:r>
              <a:rPr spc="-10" dirty="0"/>
              <a:t>άνθρωποι</a:t>
            </a:r>
          </a:p>
          <a:p>
            <a:pPr marL="469265" indent="-335915">
              <a:lnSpc>
                <a:spcPct val="100000"/>
              </a:lnSpc>
              <a:buFont typeface="Microsoft Sans Serif"/>
              <a:buChar char="●"/>
              <a:tabLst>
                <a:tab pos="469265" algn="l"/>
              </a:tabLst>
            </a:pPr>
            <a:r>
              <a:rPr dirty="0"/>
              <a:t>Είναι</a:t>
            </a:r>
            <a:r>
              <a:rPr spc="-30" dirty="0"/>
              <a:t> </a:t>
            </a:r>
            <a:r>
              <a:rPr dirty="0"/>
              <a:t>ένα</a:t>
            </a:r>
            <a:r>
              <a:rPr spc="-25" dirty="0"/>
              <a:t> </a:t>
            </a:r>
            <a:r>
              <a:rPr dirty="0"/>
              <a:t>έργο</a:t>
            </a:r>
            <a:r>
              <a:rPr spc="-20" dirty="0"/>
              <a:t> </a:t>
            </a:r>
            <a:r>
              <a:rPr dirty="0"/>
              <a:t>που</a:t>
            </a:r>
            <a:r>
              <a:rPr spc="-25" dirty="0"/>
              <a:t> </a:t>
            </a:r>
            <a:r>
              <a:rPr dirty="0"/>
              <a:t>προέκυψε</a:t>
            </a:r>
            <a:r>
              <a:rPr spc="-30" dirty="0"/>
              <a:t> </a:t>
            </a:r>
            <a:r>
              <a:rPr dirty="0"/>
              <a:t>από</a:t>
            </a:r>
            <a:r>
              <a:rPr spc="-20" dirty="0"/>
              <a:t> </a:t>
            </a:r>
            <a:r>
              <a:rPr dirty="0"/>
              <a:t>μια</a:t>
            </a:r>
            <a:r>
              <a:rPr spc="-25" dirty="0"/>
              <a:t> </a:t>
            </a:r>
            <a:r>
              <a:rPr dirty="0"/>
              <a:t>συλλογική</a:t>
            </a:r>
            <a:r>
              <a:rPr spc="-25" dirty="0"/>
              <a:t> </a:t>
            </a:r>
            <a:r>
              <a:rPr spc="-10" dirty="0"/>
              <a:t>διαδικασία</a:t>
            </a:r>
            <a:r>
              <a:rPr spc="-25" dirty="0"/>
              <a:t> </a:t>
            </a:r>
            <a:r>
              <a:rPr dirty="0"/>
              <a:t>του</a:t>
            </a:r>
            <a:r>
              <a:rPr spc="-30" dirty="0"/>
              <a:t> </a:t>
            </a:r>
            <a:r>
              <a:rPr spc="-10" dirty="0"/>
              <a:t>Θιάσου</a:t>
            </a:r>
          </a:p>
          <a:p>
            <a:pPr>
              <a:lnSpc>
                <a:spcPct val="100000"/>
              </a:lnSpc>
            </a:pPr>
            <a:endParaRPr/>
          </a:p>
          <a:p>
            <a:pPr>
              <a:lnSpc>
                <a:spcPct val="100000"/>
              </a:lnSpc>
              <a:spcBef>
                <a:spcPts val="140"/>
              </a:spcBef>
            </a:pPr>
            <a:endParaRPr/>
          </a:p>
          <a:p>
            <a:pPr marL="12700" marR="238760">
              <a:lnSpc>
                <a:spcPct val="100000"/>
              </a:lnSpc>
            </a:pPr>
            <a:r>
              <a:rPr dirty="0"/>
              <a:t>Έτσι,</a:t>
            </a:r>
            <a:r>
              <a:rPr spc="-30" dirty="0"/>
              <a:t> </a:t>
            </a:r>
            <a:r>
              <a:rPr dirty="0"/>
              <a:t>η</a:t>
            </a:r>
            <a:r>
              <a:rPr spc="-30" dirty="0"/>
              <a:t> </a:t>
            </a:r>
            <a:r>
              <a:rPr spc="-10" dirty="0"/>
              <a:t>παράσταση</a:t>
            </a:r>
            <a:r>
              <a:rPr spc="-30" dirty="0"/>
              <a:t> </a:t>
            </a:r>
            <a:r>
              <a:rPr spc="-10" dirty="0"/>
              <a:t>αναδεικνύει</a:t>
            </a:r>
            <a:r>
              <a:rPr spc="-30" dirty="0"/>
              <a:t> </a:t>
            </a:r>
            <a:r>
              <a:rPr dirty="0"/>
              <a:t>μια</a:t>
            </a:r>
            <a:r>
              <a:rPr spc="-30" dirty="0"/>
              <a:t> </a:t>
            </a:r>
            <a:r>
              <a:rPr dirty="0"/>
              <a:t>νέα</a:t>
            </a:r>
            <a:r>
              <a:rPr spc="-30" dirty="0"/>
              <a:t> </a:t>
            </a:r>
            <a:r>
              <a:rPr dirty="0"/>
              <a:t>μορφή</a:t>
            </a:r>
            <a:r>
              <a:rPr spc="-30" dirty="0"/>
              <a:t> </a:t>
            </a:r>
            <a:r>
              <a:rPr dirty="0"/>
              <a:t>θεάτρου</a:t>
            </a:r>
            <a:r>
              <a:rPr spc="-30" dirty="0"/>
              <a:t> </a:t>
            </a:r>
            <a:r>
              <a:rPr dirty="0"/>
              <a:t>που</a:t>
            </a:r>
            <a:r>
              <a:rPr spc="-30" dirty="0"/>
              <a:t> </a:t>
            </a:r>
            <a:r>
              <a:rPr dirty="0"/>
              <a:t>βασίζεται</a:t>
            </a:r>
            <a:r>
              <a:rPr spc="-30" dirty="0"/>
              <a:t> </a:t>
            </a:r>
            <a:r>
              <a:rPr dirty="0"/>
              <a:t>στη</a:t>
            </a:r>
            <a:r>
              <a:rPr spc="-30" dirty="0"/>
              <a:t> </a:t>
            </a:r>
            <a:r>
              <a:rPr spc="-10" dirty="0"/>
              <a:t>συλλογικότητα</a:t>
            </a:r>
            <a:r>
              <a:rPr spc="-30" dirty="0"/>
              <a:t> </a:t>
            </a:r>
            <a:r>
              <a:rPr dirty="0"/>
              <a:t>και</a:t>
            </a:r>
            <a:r>
              <a:rPr spc="-35" dirty="0"/>
              <a:t> </a:t>
            </a:r>
            <a:r>
              <a:rPr dirty="0"/>
              <a:t>στη</a:t>
            </a:r>
            <a:r>
              <a:rPr spc="-30" dirty="0"/>
              <a:t> </a:t>
            </a:r>
            <a:r>
              <a:rPr spc="-10" dirty="0"/>
              <a:t>βιωματική </a:t>
            </a:r>
            <a:r>
              <a:rPr dirty="0"/>
              <a:t>εμπειρία,</a:t>
            </a:r>
            <a:r>
              <a:rPr spc="-30" dirty="0"/>
              <a:t> </a:t>
            </a:r>
            <a:r>
              <a:rPr spc="-10" dirty="0"/>
              <a:t>μετατρέποντας</a:t>
            </a:r>
            <a:r>
              <a:rPr spc="-30" dirty="0"/>
              <a:t> </a:t>
            </a:r>
            <a:r>
              <a:rPr dirty="0"/>
              <a:t>τις</a:t>
            </a:r>
            <a:r>
              <a:rPr spc="-30" dirty="0"/>
              <a:t> </a:t>
            </a:r>
            <a:r>
              <a:rPr dirty="0"/>
              <a:t>προσωπικές</a:t>
            </a:r>
            <a:r>
              <a:rPr spc="-30" dirty="0"/>
              <a:t> </a:t>
            </a:r>
            <a:r>
              <a:rPr dirty="0"/>
              <a:t>μνήμες</a:t>
            </a:r>
            <a:r>
              <a:rPr spc="-30" dirty="0"/>
              <a:t> </a:t>
            </a:r>
            <a:r>
              <a:rPr dirty="0"/>
              <a:t>σε</a:t>
            </a:r>
            <a:r>
              <a:rPr spc="-30" dirty="0"/>
              <a:t> </a:t>
            </a:r>
            <a:r>
              <a:rPr spc="-10" dirty="0"/>
              <a:t>καθολικές</a:t>
            </a:r>
            <a:r>
              <a:rPr spc="-30" dirty="0"/>
              <a:t> </a:t>
            </a:r>
            <a:r>
              <a:rPr spc="-10" dirty="0"/>
              <a:t>ανθρώπινες</a:t>
            </a:r>
            <a:r>
              <a:rPr spc="-30" dirty="0"/>
              <a:t> </a:t>
            </a:r>
            <a:r>
              <a:rPr spc="-10" dirty="0"/>
              <a:t>ιστορίες.»</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
          <p:cNvSpPr txBox="1">
            <a:spLocks noGrp="1"/>
          </p:cNvSpPr>
          <p:nvPr>
            <p:ph type="subTitle" idx="1"/>
          </p:nvPr>
        </p:nvSpPr>
        <p:spPr>
          <a:xfrm>
            <a:off x="386900" y="4841633"/>
            <a:ext cx="8520600" cy="10568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l" sz="3300" b="1">
                <a:solidFill>
                  <a:schemeClr val="lt1"/>
                </a:solidFill>
                <a:latin typeface="Times New Roman"/>
                <a:ea typeface="Times New Roman"/>
                <a:cs typeface="Times New Roman"/>
                <a:sym typeface="Times New Roman"/>
              </a:rPr>
              <a:t>Ariane Mnouchkine</a:t>
            </a:r>
            <a:endParaRPr sz="3300" b="1">
              <a:solidFill>
                <a:schemeClr val="lt1"/>
              </a:solidFill>
              <a:latin typeface="Times New Roman"/>
              <a:ea typeface="Times New Roman"/>
              <a:cs typeface="Times New Roman"/>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2"/>
          <p:cNvSpPr txBox="1">
            <a:spLocks noGrp="1"/>
          </p:cNvSpPr>
          <p:nvPr>
            <p:ph type="ctrTitle"/>
          </p:nvPr>
        </p:nvSpPr>
        <p:spPr>
          <a:xfrm>
            <a:off x="311708" y="992767"/>
            <a:ext cx="8520600" cy="27368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endParaRPr/>
          </a:p>
        </p:txBody>
      </p:sp>
      <p:sp>
        <p:nvSpPr>
          <p:cNvPr id="60" name="Google Shape;60;p2"/>
          <p:cNvSpPr txBox="1">
            <a:spLocks noGrp="1"/>
          </p:cNvSpPr>
          <p:nvPr>
            <p:ph type="subTitle" idx="1"/>
          </p:nvPr>
        </p:nvSpPr>
        <p:spPr>
          <a:xfrm>
            <a:off x="0" y="3578303"/>
            <a:ext cx="8520600" cy="1056800"/>
          </a:xfrm>
          <a:prstGeom prst="rect">
            <a:avLst/>
          </a:prstGeom>
          <a:noFill/>
          <a:ln>
            <a:noFill/>
          </a:ln>
        </p:spPr>
        <p:txBody>
          <a:bodyPr spcFirstLastPara="1" wrap="square" lIns="91425" tIns="91425" rIns="91425" bIns="91425" anchor="t" anchorCtr="0">
            <a:normAutofit fontScale="25000" lnSpcReduction="20000"/>
          </a:bodyPr>
          <a:lstStyle/>
          <a:p>
            <a:pPr marL="0" lvl="0" indent="0" algn="ctr" rtl="0">
              <a:lnSpc>
                <a:spcPct val="100000"/>
              </a:lnSpc>
              <a:spcBef>
                <a:spcPts val="0"/>
              </a:spcBef>
              <a:spcAft>
                <a:spcPts val="0"/>
              </a:spcAft>
              <a:buClr>
                <a:schemeClr val="dk1"/>
              </a:buClr>
              <a:buSzPts val="275"/>
              <a:buFont typeface="Arial"/>
              <a:buNone/>
            </a:pPr>
            <a:r>
              <a:rPr lang="el" sz="6615">
                <a:solidFill>
                  <a:schemeClr val="dk1"/>
                </a:solidFill>
              </a:rPr>
              <a:t>	 	</a:t>
            </a:r>
            <a:endParaRPr sz="6615">
              <a:solidFill>
                <a:schemeClr val="dk1"/>
              </a:solidFill>
            </a:endParaRPr>
          </a:p>
          <a:p>
            <a:pPr marL="0" lvl="0" indent="0" algn="ctr" rtl="0">
              <a:lnSpc>
                <a:spcPct val="100000"/>
              </a:lnSpc>
              <a:spcBef>
                <a:spcPts val="0"/>
              </a:spcBef>
              <a:spcAft>
                <a:spcPts val="0"/>
              </a:spcAft>
              <a:buClr>
                <a:schemeClr val="dk1"/>
              </a:buClr>
              <a:buSzPts val="275"/>
              <a:buFont typeface="Arial"/>
              <a:buNone/>
            </a:pPr>
            <a:r>
              <a:rPr lang="el" sz="6615">
                <a:solidFill>
                  <a:schemeClr val="dk1"/>
                </a:solidFill>
              </a:rPr>
              <a:t>	 	</a:t>
            </a:r>
            <a:endParaRPr sz="6615">
              <a:solidFill>
                <a:schemeClr val="dk1"/>
              </a:solidFill>
            </a:endParaRPr>
          </a:p>
          <a:p>
            <a:pPr marL="0" lvl="0" indent="0" algn="l" rtl="0">
              <a:lnSpc>
                <a:spcPct val="100000"/>
              </a:lnSpc>
              <a:spcBef>
                <a:spcPts val="0"/>
              </a:spcBef>
              <a:spcAft>
                <a:spcPts val="0"/>
              </a:spcAft>
              <a:buSzPct val="128514"/>
              <a:buNone/>
            </a:pPr>
            <a:r>
              <a:rPr lang="el" sz="8715" b="1">
                <a:solidFill>
                  <a:schemeClr val="lt1"/>
                </a:solidFill>
                <a:latin typeface="Times New Roman"/>
                <a:ea typeface="Times New Roman"/>
                <a:cs typeface="Times New Roman"/>
                <a:sym typeface="Times New Roman"/>
              </a:rPr>
              <a:t>Γνωρίζετε </a:t>
            </a:r>
            <a:r>
              <a:rPr lang="el" sz="8915" b="1">
                <a:solidFill>
                  <a:schemeClr val="lt1"/>
                </a:solidFill>
                <a:latin typeface="Times New Roman"/>
                <a:ea typeface="Times New Roman"/>
                <a:cs typeface="Times New Roman"/>
                <a:sym typeface="Times New Roman"/>
              </a:rPr>
              <a:t>πολλές ομάδες </a:t>
            </a:r>
            <a:endParaRPr sz="8915" b="1">
              <a:solidFill>
                <a:schemeClr val="lt1"/>
              </a:solidFill>
              <a:latin typeface="Times New Roman"/>
              <a:ea typeface="Times New Roman"/>
              <a:cs typeface="Times New Roman"/>
              <a:sym typeface="Times New Roman"/>
            </a:endParaRPr>
          </a:p>
          <a:p>
            <a:pPr marL="0" lvl="0" indent="0" algn="l" rtl="0">
              <a:lnSpc>
                <a:spcPct val="100000"/>
              </a:lnSpc>
              <a:spcBef>
                <a:spcPts val="0"/>
              </a:spcBef>
              <a:spcAft>
                <a:spcPts val="0"/>
              </a:spcAft>
              <a:buSzPct val="125631"/>
              <a:buNone/>
            </a:pPr>
            <a:r>
              <a:rPr lang="el" sz="8915" b="1">
                <a:solidFill>
                  <a:schemeClr val="lt1"/>
                </a:solidFill>
                <a:latin typeface="Times New Roman"/>
                <a:ea typeface="Times New Roman"/>
                <a:cs typeface="Times New Roman"/>
                <a:sym typeface="Times New Roman"/>
              </a:rPr>
              <a:t>που να έχουν διαρκέσει </a:t>
            </a:r>
            <a:endParaRPr sz="8915" b="1">
              <a:solidFill>
                <a:schemeClr val="lt1"/>
              </a:solidFill>
              <a:latin typeface="Times New Roman"/>
              <a:ea typeface="Times New Roman"/>
              <a:cs typeface="Times New Roman"/>
              <a:sym typeface="Times New Roman"/>
            </a:endParaRPr>
          </a:p>
          <a:p>
            <a:pPr marL="0" lvl="0" indent="0" algn="l" rtl="0">
              <a:lnSpc>
                <a:spcPct val="100000"/>
              </a:lnSpc>
              <a:spcBef>
                <a:spcPts val="0"/>
              </a:spcBef>
              <a:spcAft>
                <a:spcPts val="0"/>
              </a:spcAft>
              <a:buSzPct val="125631"/>
              <a:buNone/>
            </a:pPr>
            <a:r>
              <a:rPr lang="el" sz="8915" b="1">
                <a:solidFill>
                  <a:schemeClr val="lt1"/>
                </a:solidFill>
                <a:latin typeface="Times New Roman"/>
                <a:ea typeface="Times New Roman"/>
                <a:cs typeface="Times New Roman"/>
                <a:sym typeface="Times New Roman"/>
              </a:rPr>
              <a:t>σαράντα χρόνια; Μια ουτοπία που διαρκεί σαράντα χρόνια είναι ήδη μια πραγματικότητα, όχι; </a:t>
            </a:r>
            <a:endParaRPr sz="8915" b="1">
              <a:solidFill>
                <a:schemeClr val="lt1"/>
              </a:solidFill>
              <a:latin typeface="Times New Roman"/>
              <a:ea typeface="Times New Roman"/>
              <a:cs typeface="Times New Roman"/>
              <a:sym typeface="Times New Roman"/>
            </a:endParaRPr>
          </a:p>
          <a:p>
            <a:pPr marL="0" lvl="0" indent="0" algn="l" rtl="0">
              <a:lnSpc>
                <a:spcPct val="100000"/>
              </a:lnSpc>
              <a:spcBef>
                <a:spcPts val="0"/>
              </a:spcBef>
              <a:spcAft>
                <a:spcPts val="0"/>
              </a:spcAft>
              <a:buSzPct val="125631"/>
              <a:buNone/>
            </a:pPr>
            <a:r>
              <a:rPr lang="el" sz="8915" b="1">
                <a:solidFill>
                  <a:schemeClr val="lt1"/>
                </a:solidFill>
                <a:latin typeface="Times New Roman"/>
                <a:ea typeface="Times New Roman"/>
                <a:cs typeface="Times New Roman"/>
                <a:sym typeface="Times New Roman"/>
              </a:rPr>
              <a:t>Aριάν Μνουσκίν</a:t>
            </a:r>
            <a:endParaRPr sz="8915" b="1">
              <a:solidFill>
                <a:schemeClr val="lt1"/>
              </a:solidFill>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4"/>
        <p:cNvGrpSpPr/>
        <p:nvPr/>
      </p:nvGrpSpPr>
      <p:grpSpPr>
        <a:xfrm>
          <a:off x="0" y="0"/>
          <a:ext cx="0" cy="0"/>
          <a:chOff x="0" y="0"/>
          <a:chExt cx="0" cy="0"/>
        </a:xfrm>
      </p:grpSpPr>
      <p:sp>
        <p:nvSpPr>
          <p:cNvPr id="65" name="Google Shape;65;p3"/>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ct val="111111"/>
              <a:buNone/>
            </a:pPr>
            <a:r>
              <a:rPr lang="el" b="1">
                <a:solidFill>
                  <a:schemeClr val="lt1"/>
                </a:solidFill>
                <a:latin typeface="Times New Roman"/>
                <a:ea typeface="Times New Roman"/>
                <a:cs typeface="Times New Roman"/>
                <a:sym typeface="Times New Roman"/>
              </a:rPr>
              <a:t>ΣΚΗΝΟΓΡΑΦΙΑ-ΚΟΣΤΟΥΜΙΑ-ΦΩΤΙΣΜΟΣ</a:t>
            </a:r>
            <a:endParaRPr b="1">
              <a:solidFill>
                <a:schemeClr val="lt1"/>
              </a:solidFill>
              <a:latin typeface="Times New Roman"/>
              <a:ea typeface="Times New Roman"/>
              <a:cs typeface="Times New Roman"/>
              <a:sym typeface="Times New Roman"/>
            </a:endParaRPr>
          </a:p>
        </p:txBody>
      </p:sp>
      <p:sp>
        <p:nvSpPr>
          <p:cNvPr id="66" name="Google Shape;66;p3"/>
          <p:cNvSpPr txBox="1">
            <a:spLocks noGrp="1"/>
          </p:cNvSpPr>
          <p:nvPr>
            <p:ph type="body" idx="1"/>
          </p:nvPr>
        </p:nvSpPr>
        <p:spPr>
          <a:xfrm>
            <a:off x="311700" y="3816164"/>
            <a:ext cx="8520600" cy="30420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lnSpc>
                <a:spcPct val="115000"/>
              </a:lnSpc>
              <a:spcBef>
                <a:spcPts val="0"/>
              </a:spcBef>
              <a:spcAft>
                <a:spcPts val="0"/>
              </a:spcAft>
              <a:buClr>
                <a:schemeClr val="dk1"/>
              </a:buClr>
              <a:buSzPct val="100000"/>
              <a:buFont typeface="Arial"/>
              <a:buNone/>
            </a:pPr>
            <a:r>
              <a:rPr lang="el" sz="1100">
                <a:solidFill>
                  <a:srgbClr val="FFFFFF"/>
                </a:solidFill>
              </a:rPr>
              <a:t>	 	</a:t>
            </a:r>
            <a:endParaRPr sz="1100">
              <a:solidFill>
                <a:srgbClr val="FFFFFF"/>
              </a:solidFill>
            </a:endParaRPr>
          </a:p>
          <a:p>
            <a:pPr marL="0" lvl="0" indent="0" algn="l" rtl="0">
              <a:lnSpc>
                <a:spcPct val="115000"/>
              </a:lnSpc>
              <a:spcBef>
                <a:spcPts val="1200"/>
              </a:spcBef>
              <a:spcAft>
                <a:spcPts val="0"/>
              </a:spcAft>
              <a:buClr>
                <a:schemeClr val="dk1"/>
              </a:buClr>
              <a:buSzPct val="100000"/>
              <a:buFont typeface="Arial"/>
              <a:buNone/>
            </a:pPr>
            <a:r>
              <a:rPr lang="el" sz="1100">
                <a:solidFill>
                  <a:srgbClr val="FFFFFF"/>
                </a:solidFill>
              </a:rPr>
              <a:t>	 	</a:t>
            </a:r>
            <a:endParaRPr sz="1100">
              <a:solidFill>
                <a:srgbClr val="FFFFFF"/>
              </a:solidFill>
            </a:endParaRPr>
          </a:p>
          <a:p>
            <a:pPr marL="0" lvl="0" indent="0" algn="l" rtl="0">
              <a:lnSpc>
                <a:spcPct val="100000"/>
              </a:lnSpc>
              <a:spcBef>
                <a:spcPts val="1200"/>
              </a:spcBef>
              <a:spcAft>
                <a:spcPts val="0"/>
              </a:spcAft>
              <a:buClr>
                <a:schemeClr val="dk1"/>
              </a:buClr>
              <a:buSzPct val="42014"/>
              <a:buFont typeface="Arial"/>
              <a:buNone/>
            </a:pPr>
            <a:r>
              <a:rPr lang="el" sz="2618" b="1">
                <a:solidFill>
                  <a:srgbClr val="FFFFFF"/>
                </a:solidFill>
                <a:latin typeface="Times New Roman"/>
                <a:ea typeface="Times New Roman"/>
                <a:cs typeface="Times New Roman"/>
                <a:sym typeface="Times New Roman"/>
              </a:rPr>
              <a:t>Βρισκόμαστε σε μια τεράστια, σκοτεινή αποθήκη στο Παρίσι. Επικρατεί απόλυτη σιωπή. Ξαφνικά, ακούγεται ένας χαμηλός, υπόκωφος ήχος. Είναι το τρίξιμο πάνω στο ξύλο από τις ρόδες που στηρίζουν ξύλινες πλατφόρμες. Αυτός είναι και ο σκηνικός χώρος της παράστασης. Μέσα από το σκοτάδι, ξεπροβάλλουν μπροστά στα μάτια των θεατών, ποικίλες πτυχές της ανθρώπινης ύπαρξης, φέτες ζωής, περιορισμένες σε μια μικροσκοπική, ξύλινη πλατφόρμα. Μια κουζίνα, ένας άνθρωπος που πίνει καφέ, μια ολόκληρη ζωή που εμφανίζεται στιγμιαία μέχρι και πάλι να βυθιστεί στη δίνη της λήθης. Αυτή είναι η μαγεία των </a:t>
            </a:r>
            <a:r>
              <a:rPr lang="el" sz="2618" b="1" i="1">
                <a:solidFill>
                  <a:srgbClr val="FFFFFF"/>
                </a:solidFill>
                <a:latin typeface="Times New Roman"/>
                <a:ea typeface="Times New Roman"/>
                <a:cs typeface="Times New Roman"/>
                <a:sym typeface="Times New Roman"/>
              </a:rPr>
              <a:t>Εφήμερων </a:t>
            </a:r>
            <a:r>
              <a:rPr lang="el" sz="2618" b="1">
                <a:solidFill>
                  <a:srgbClr val="FFFFFF"/>
                </a:solidFill>
                <a:latin typeface="Times New Roman"/>
                <a:ea typeface="Times New Roman"/>
                <a:cs typeface="Times New Roman"/>
                <a:sym typeface="Times New Roman"/>
              </a:rPr>
              <a:t>της Αριάν Μνουσκίν. Δεν πρόκειται απλώς για σκηνικά, αλλά για το πώς η Μνουσκίν κατάφερε να οπτικοποιήσει τη μνήμη, χρησιμοποιώντας μόνο ξύλο, ρόδες και ανθρώπινη δύναμη.</a:t>
            </a:r>
            <a:endParaRPr sz="2618" b="1">
              <a:solidFill>
                <a:srgbClr val="FFFFFF"/>
              </a:solidFill>
              <a:latin typeface="Times New Roman"/>
              <a:ea typeface="Times New Roman"/>
              <a:cs typeface="Times New Roman"/>
              <a:sym typeface="Times New Roman"/>
            </a:endParaRPr>
          </a:p>
          <a:p>
            <a:pPr marL="0" lvl="0" indent="0" algn="l" rtl="0">
              <a:lnSpc>
                <a:spcPct val="100000"/>
              </a:lnSpc>
              <a:spcBef>
                <a:spcPts val="1200"/>
              </a:spcBef>
              <a:spcAft>
                <a:spcPts val="0"/>
              </a:spcAft>
              <a:buClr>
                <a:schemeClr val="dk1"/>
              </a:buClr>
              <a:buSzPct val="42014"/>
              <a:buFont typeface="Arial"/>
              <a:buNone/>
            </a:pPr>
            <a:r>
              <a:rPr lang="el" sz="2618" b="1">
                <a:solidFill>
                  <a:schemeClr val="dk1"/>
                </a:solidFill>
                <a:latin typeface="Times New Roman"/>
                <a:ea typeface="Times New Roman"/>
                <a:cs typeface="Times New Roman"/>
                <a:sym typeface="Times New Roman"/>
              </a:rPr>
              <a:t/>
            </a:r>
            <a:br>
              <a:rPr lang="el" sz="2618" b="1">
                <a:solidFill>
                  <a:schemeClr val="dk1"/>
                </a:solidFill>
                <a:latin typeface="Times New Roman"/>
                <a:ea typeface="Times New Roman"/>
                <a:cs typeface="Times New Roman"/>
                <a:sym typeface="Times New Roman"/>
              </a:rPr>
            </a:br>
            <a:endParaRPr sz="2618" b="1">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ct val="160000"/>
              <a:buNone/>
            </a:pPr>
            <a:endParaRPr>
              <a:solidFill>
                <a:srgbClr val="EFEFE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0"/>
        <p:cNvGrpSpPr/>
        <p:nvPr/>
      </p:nvGrpSpPr>
      <p:grpSpPr>
        <a:xfrm>
          <a:off x="0" y="0"/>
          <a:ext cx="0" cy="0"/>
          <a:chOff x="0" y="0"/>
          <a:chExt cx="0" cy="0"/>
        </a:xfrm>
      </p:grpSpPr>
      <p:sp>
        <p:nvSpPr>
          <p:cNvPr id="71" name="Google Shape;71;p4"/>
          <p:cNvSpPr txBox="1">
            <a:spLocks noGrp="1"/>
          </p:cNvSpPr>
          <p:nvPr>
            <p:ph type="title"/>
          </p:nvPr>
        </p:nvSpPr>
        <p:spPr>
          <a:xfrm>
            <a:off x="311700" y="292567"/>
            <a:ext cx="8520600" cy="7636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100000"/>
              <a:buFont typeface="Arial"/>
              <a:buNone/>
            </a:pPr>
            <a:r>
              <a:rPr lang="el" sz="1100"/>
              <a:t>	 	</a:t>
            </a:r>
            <a:endParaRPr sz="1100"/>
          </a:p>
          <a:p>
            <a:pPr marL="0" lvl="0" indent="0" algn="ctr" rtl="0">
              <a:lnSpc>
                <a:spcPct val="100000"/>
              </a:lnSpc>
              <a:spcBef>
                <a:spcPts val="0"/>
              </a:spcBef>
              <a:spcAft>
                <a:spcPts val="0"/>
              </a:spcAft>
              <a:buClr>
                <a:schemeClr val="dk1"/>
              </a:buClr>
              <a:buSzPct val="38224"/>
              <a:buFont typeface="Arial"/>
              <a:buNone/>
            </a:pPr>
            <a:r>
              <a:rPr lang="el" sz="2878" b="1">
                <a:solidFill>
                  <a:schemeClr val="lt1"/>
                </a:solidFill>
                <a:latin typeface="Times New Roman"/>
                <a:ea typeface="Times New Roman"/>
                <a:cs typeface="Times New Roman"/>
                <a:sym typeface="Times New Roman"/>
              </a:rPr>
              <a:t>Η φιλοσοφία του χώρου και η τελετουργία της προετοιμασίας</a:t>
            </a:r>
            <a:endParaRPr sz="4433" b="1">
              <a:solidFill>
                <a:schemeClr val="lt1"/>
              </a:solidFill>
              <a:latin typeface="Times New Roman"/>
              <a:ea typeface="Times New Roman"/>
              <a:cs typeface="Times New Roman"/>
              <a:sym typeface="Times New Roman"/>
            </a:endParaRPr>
          </a:p>
          <a:p>
            <a:pPr marL="0" lvl="0" indent="0" algn="ctr" rtl="0">
              <a:lnSpc>
                <a:spcPct val="100000"/>
              </a:lnSpc>
              <a:spcBef>
                <a:spcPts val="0"/>
              </a:spcBef>
              <a:spcAft>
                <a:spcPts val="0"/>
              </a:spcAft>
              <a:buSzPct val="111111"/>
              <a:buNone/>
            </a:pPr>
            <a:endParaRPr b="1"/>
          </a:p>
        </p:txBody>
      </p:sp>
      <p:sp>
        <p:nvSpPr>
          <p:cNvPr id="72" name="Google Shape;72;p4"/>
          <p:cNvSpPr txBox="1"/>
          <p:nvPr/>
        </p:nvSpPr>
        <p:spPr>
          <a:xfrm>
            <a:off x="0" y="1056166"/>
            <a:ext cx="9144000" cy="489361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l" sz="1100" b="0" i="0" u="none" strike="noStrike" cap="none">
                <a:solidFill>
                  <a:schemeClr val="dk1"/>
                </a:solidFill>
                <a:latin typeface="Arial"/>
                <a:ea typeface="Arial"/>
                <a:cs typeface="Arial"/>
                <a:sym typeface="Arial"/>
              </a:rPr>
              <a:t>	 	</a:t>
            </a: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l" sz="1100" b="0" i="0" u="none" strike="noStrike" cap="none">
                <a:solidFill>
                  <a:schemeClr val="dk1"/>
                </a:solidFill>
                <a:latin typeface="Arial"/>
                <a:ea typeface="Arial"/>
                <a:cs typeface="Arial"/>
                <a:sym typeface="Arial"/>
              </a:rPr>
              <a:t>	 	</a:t>
            </a: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100"/>
              <a:buFont typeface="Arial"/>
              <a:buNone/>
            </a:pPr>
            <a:r>
              <a:rPr lang="el" sz="1100" b="1" i="0" u="none" strike="noStrike" cap="none">
                <a:solidFill>
                  <a:schemeClr val="dk1"/>
                </a:solidFill>
                <a:latin typeface="Times New Roman"/>
                <a:ea typeface="Times New Roman"/>
                <a:cs typeface="Times New Roman"/>
                <a:sym typeface="Times New Roman"/>
              </a:rPr>
              <a:t>-</a:t>
            </a:r>
            <a:r>
              <a:rPr lang="el" sz="1800" b="1" i="0" u="none" strike="noStrike" cap="none">
                <a:solidFill>
                  <a:schemeClr val="lt1"/>
                </a:solidFill>
                <a:latin typeface="Times New Roman"/>
                <a:ea typeface="Times New Roman"/>
                <a:cs typeface="Times New Roman"/>
                <a:sym typeface="Times New Roman"/>
              </a:rPr>
              <a:t>Ο χώρος της Cartoucherie: είναι τεράστιος, παλιός και βιομηχανικός. Εκεί, το 2006 πρωτοπαρουσιάστηκε το έργο από το θέατρο του Ήλιου.</a:t>
            </a:r>
            <a:endParaRPr sz="1800" b="1" i="0" u="none" strike="noStrike" cap="none">
              <a:solidFill>
                <a:schemeClr val="lt1"/>
              </a:solidFill>
              <a:latin typeface="Times New Roman"/>
              <a:ea typeface="Times New Roman"/>
              <a:cs typeface="Times New Roman"/>
              <a:sym typeface="Times New Roman"/>
            </a:endParaRPr>
          </a:p>
          <a:p>
            <a:pPr marL="0" marR="0" lvl="0" indent="0" algn="l" rtl="0">
              <a:lnSpc>
                <a:spcPct val="100000"/>
              </a:lnSpc>
              <a:spcBef>
                <a:spcPts val="1200"/>
              </a:spcBef>
              <a:spcAft>
                <a:spcPts val="0"/>
              </a:spcAft>
              <a:buClr>
                <a:srgbClr val="000000"/>
              </a:buClr>
              <a:buSzPts val="1800"/>
              <a:buFont typeface="Arial"/>
              <a:buNone/>
            </a:pPr>
            <a:r>
              <a:rPr lang="el" sz="1800" b="1" i="0" u="none" strike="noStrike" cap="none">
                <a:solidFill>
                  <a:schemeClr val="lt1"/>
                </a:solidFill>
                <a:latin typeface="Times New Roman"/>
                <a:ea typeface="Times New Roman"/>
                <a:cs typeface="Times New Roman"/>
                <a:sym typeface="Times New Roman"/>
              </a:rPr>
              <a:t>-Κατάργηση των παρασκηνίων, στη σκηνή υπάρχει μόνο μια κουρτίνα που κρύβει τους ηθοποιούς στο σημείο που μπαινοβγαίνουν οι πλατφόρμες.</a:t>
            </a:r>
            <a:endParaRPr sz="1800" b="1" i="0" u="none" strike="noStrike" cap="none">
              <a:solidFill>
                <a:schemeClr val="lt1"/>
              </a:solidFill>
              <a:latin typeface="Times New Roman"/>
              <a:ea typeface="Times New Roman"/>
              <a:cs typeface="Times New Roman"/>
              <a:sym typeface="Times New Roman"/>
            </a:endParaRPr>
          </a:p>
          <a:p>
            <a:pPr marL="0" marR="0" lvl="0" indent="0" algn="l" rtl="0">
              <a:lnSpc>
                <a:spcPct val="100000"/>
              </a:lnSpc>
              <a:spcBef>
                <a:spcPts val="1200"/>
              </a:spcBef>
              <a:spcAft>
                <a:spcPts val="0"/>
              </a:spcAft>
              <a:buClr>
                <a:srgbClr val="000000"/>
              </a:buClr>
              <a:buSzPts val="1800"/>
              <a:buFont typeface="Arial"/>
              <a:buNone/>
            </a:pPr>
            <a:r>
              <a:rPr lang="el" sz="1800" b="1" i="0" u="none" strike="noStrike" cap="none">
                <a:solidFill>
                  <a:schemeClr val="lt1"/>
                </a:solidFill>
                <a:latin typeface="Times New Roman"/>
                <a:ea typeface="Times New Roman"/>
                <a:cs typeface="Times New Roman"/>
                <a:sym typeface="Times New Roman"/>
              </a:rPr>
              <a:t>-Οι ηθοποιοί βάφονται μπροστά στο κοινό. Έτσι, μεταμορφώνονται σε ηθοποιούς καταργώντας την αίσθηση των παρασκηνίων. Καταργείται επομένως ο διαχωρισμός ανάμεσα στον ηθοποιό και στον θεατή. Το στοιχείο της συλλογικής δημιουργίας και της κοινότητας ήταν άλλωστε βασική ιδιαιτερότητα του Theatre du Soleil.</a:t>
            </a:r>
            <a:endParaRPr sz="1800" b="1" i="0" u="none" strike="noStrike" cap="none">
              <a:solidFill>
                <a:schemeClr val="lt1"/>
              </a:solidFill>
              <a:latin typeface="Times New Roman"/>
              <a:ea typeface="Times New Roman"/>
              <a:cs typeface="Times New Roman"/>
              <a:sym typeface="Times New Roman"/>
            </a:endParaRPr>
          </a:p>
          <a:p>
            <a:pPr marL="0" marR="0" lvl="0" indent="0" algn="l" rtl="0">
              <a:lnSpc>
                <a:spcPct val="100000"/>
              </a:lnSpc>
              <a:spcBef>
                <a:spcPts val="1200"/>
              </a:spcBef>
              <a:spcAft>
                <a:spcPts val="0"/>
              </a:spcAft>
              <a:buClr>
                <a:srgbClr val="000000"/>
              </a:buClr>
              <a:buSzPts val="1800"/>
              <a:buFont typeface="Arial"/>
              <a:buNone/>
            </a:pPr>
            <a:r>
              <a:rPr lang="el" sz="1800" b="1" i="0" u="none" strike="noStrike" cap="none">
                <a:solidFill>
                  <a:schemeClr val="lt1"/>
                </a:solidFill>
                <a:latin typeface="Times New Roman"/>
                <a:ea typeface="Times New Roman"/>
                <a:cs typeface="Times New Roman"/>
                <a:sym typeface="Times New Roman"/>
              </a:rPr>
              <a:t>-Το σκηνικό είναι ο ίδιος ο Χρόνος. Δεν είναι ένας απλός σκηνικός χώρος, αλλά ένας χώρος που ‘’περνάει’’ μπροστά από τα μάτια μας και ύστερα χάνεται, ακριβώς όπως οι στιγμές της ζωής μας.</a:t>
            </a:r>
            <a:endParaRPr sz="1800" b="1" i="0" u="none" strike="noStrike" cap="none">
              <a:solidFill>
                <a:schemeClr val="lt1"/>
              </a:solidFill>
              <a:latin typeface="Times New Roman"/>
              <a:ea typeface="Times New Roman"/>
              <a:cs typeface="Times New Roman"/>
              <a:sym typeface="Times New Roman"/>
            </a:endParaRPr>
          </a:p>
          <a:p>
            <a:pPr marL="0" marR="0" lvl="0" indent="0" algn="l" rtl="0">
              <a:lnSpc>
                <a:spcPct val="100000"/>
              </a:lnSpc>
              <a:spcBef>
                <a:spcPts val="1200"/>
              </a:spcBef>
              <a:spcAft>
                <a:spcPts val="0"/>
              </a:spcAft>
              <a:buClr>
                <a:srgbClr val="000000"/>
              </a:buClr>
              <a:buSzPts val="1800"/>
              <a:buFont typeface="Arial"/>
              <a:buNone/>
            </a:pPr>
            <a:r>
              <a:rPr lang="el" sz="1800" b="1" i="0" u="none" strike="noStrike" cap="none">
                <a:solidFill>
                  <a:schemeClr val="lt1"/>
                </a:solidFill>
                <a:latin typeface="Times New Roman"/>
                <a:ea typeface="Times New Roman"/>
                <a:cs typeface="Times New Roman"/>
                <a:sym typeface="Times New Roman"/>
              </a:rPr>
              <a:t/>
            </a:r>
            <a:br>
              <a:rPr lang="el" sz="1800" b="1" i="0" u="none" strike="noStrike" cap="none">
                <a:solidFill>
                  <a:schemeClr val="lt1"/>
                </a:solidFill>
                <a:latin typeface="Times New Roman"/>
                <a:ea typeface="Times New Roman"/>
                <a:cs typeface="Times New Roman"/>
                <a:sym typeface="Times New Roman"/>
              </a:rPr>
            </a:br>
            <a:endParaRPr sz="1800" b="1" i="0" u="none" strike="noStrike" cap="none">
              <a:solidFill>
                <a:schemeClr val="lt1"/>
              </a:solidFill>
              <a:latin typeface="Times New Roman"/>
              <a:ea typeface="Times New Roman"/>
              <a:cs typeface="Times New Roman"/>
              <a:sym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6"/>
        <p:cNvGrpSpPr/>
        <p:nvPr/>
      </p:nvGrpSpPr>
      <p:grpSpPr>
        <a:xfrm>
          <a:off x="0" y="0"/>
          <a:ext cx="0" cy="0"/>
          <a:chOff x="0" y="0"/>
          <a:chExt cx="0" cy="0"/>
        </a:xfrm>
      </p:grpSpPr>
      <p:sp>
        <p:nvSpPr>
          <p:cNvPr id="77" name="Google Shape;77;p5"/>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990"/>
              <a:buNone/>
            </a:pPr>
            <a:r>
              <a:rPr lang="el" sz="2820" b="1">
                <a:solidFill>
                  <a:schemeClr val="lt1"/>
                </a:solidFill>
                <a:latin typeface="Times New Roman"/>
                <a:ea typeface="Times New Roman"/>
                <a:cs typeface="Times New Roman"/>
                <a:sym typeface="Times New Roman"/>
              </a:rPr>
              <a:t>Ο μηχανισμός</a:t>
            </a:r>
            <a:endParaRPr sz="2820" b="1">
              <a:solidFill>
                <a:schemeClr val="lt1"/>
              </a:solidFill>
              <a:latin typeface="Times New Roman"/>
              <a:ea typeface="Times New Roman"/>
              <a:cs typeface="Times New Roman"/>
              <a:sym typeface="Times New Roman"/>
            </a:endParaRPr>
          </a:p>
        </p:txBody>
      </p:sp>
      <p:sp>
        <p:nvSpPr>
          <p:cNvPr id="78" name="Google Shape;78;p5"/>
          <p:cNvSpPr txBox="1">
            <a:spLocks noGrp="1"/>
          </p:cNvSpPr>
          <p:nvPr>
            <p:ph type="body" idx="1"/>
          </p:nvPr>
        </p:nvSpPr>
        <p:spPr>
          <a:xfrm>
            <a:off x="311700" y="935866"/>
            <a:ext cx="8520600" cy="4555201"/>
          </a:xfrm>
          <a:prstGeom prst="rect">
            <a:avLst/>
          </a:prstGeom>
          <a:noFill/>
          <a:ln>
            <a:noFill/>
          </a:ln>
        </p:spPr>
        <p:txBody>
          <a:bodyPr spcFirstLastPara="1" wrap="square" lIns="91425" tIns="91425" rIns="91425" bIns="91425" anchor="t" anchorCtr="0">
            <a:normAutofit fontScale="25000" lnSpcReduction="20000"/>
          </a:bodyPr>
          <a:lstStyle/>
          <a:p>
            <a:pPr marL="0" lvl="0" indent="0" algn="l" rtl="0">
              <a:lnSpc>
                <a:spcPct val="115000"/>
              </a:lnSpc>
              <a:spcBef>
                <a:spcPts val="0"/>
              </a:spcBef>
              <a:spcAft>
                <a:spcPts val="0"/>
              </a:spcAft>
              <a:buClr>
                <a:schemeClr val="dk1"/>
              </a:buClr>
              <a:buSzPct val="100000"/>
              <a:buFont typeface="Arial"/>
              <a:buNone/>
            </a:pPr>
            <a:r>
              <a:rPr lang="el" sz="1100">
                <a:solidFill>
                  <a:schemeClr val="dk1"/>
                </a:solidFill>
              </a:rPr>
              <a:t>	 	</a:t>
            </a:r>
            <a:endParaRPr sz="1100">
              <a:solidFill>
                <a:schemeClr val="dk1"/>
              </a:solidFill>
            </a:endParaRPr>
          </a:p>
          <a:p>
            <a:pPr marL="0" lvl="0" indent="0" algn="l" rtl="0">
              <a:lnSpc>
                <a:spcPct val="115000"/>
              </a:lnSpc>
              <a:spcBef>
                <a:spcPts val="1200"/>
              </a:spcBef>
              <a:spcAft>
                <a:spcPts val="0"/>
              </a:spcAft>
              <a:buClr>
                <a:schemeClr val="dk1"/>
              </a:buClr>
              <a:buSzPts val="275"/>
              <a:buFont typeface="Arial"/>
              <a:buNone/>
            </a:pPr>
            <a:r>
              <a:rPr lang="el" sz="7450">
                <a:solidFill>
                  <a:schemeClr val="lt1"/>
                </a:solidFill>
                <a:latin typeface="Times New Roman"/>
                <a:ea typeface="Times New Roman"/>
                <a:cs typeface="Times New Roman"/>
                <a:sym typeface="Times New Roman"/>
              </a:rPr>
              <a:t>	 	</a:t>
            </a:r>
            <a:endParaRPr sz="7450">
              <a:solidFill>
                <a:schemeClr val="lt1"/>
              </a:solidFill>
              <a:latin typeface="Times New Roman"/>
              <a:ea typeface="Times New Roman"/>
              <a:cs typeface="Times New Roman"/>
              <a:sym typeface="Times New Roman"/>
            </a:endParaRPr>
          </a:p>
          <a:p>
            <a:pPr marL="0" lvl="0" indent="0" algn="l" rtl="0">
              <a:lnSpc>
                <a:spcPct val="100000"/>
              </a:lnSpc>
              <a:spcBef>
                <a:spcPts val="1200"/>
              </a:spcBef>
              <a:spcAft>
                <a:spcPts val="0"/>
              </a:spcAft>
              <a:buClr>
                <a:schemeClr val="dk1"/>
              </a:buClr>
              <a:buSzPts val="275"/>
              <a:buFont typeface="Arial"/>
              <a:buNone/>
            </a:pPr>
            <a:r>
              <a:rPr lang="el" sz="7450" b="1">
                <a:solidFill>
                  <a:schemeClr val="lt1"/>
                </a:solidFill>
                <a:latin typeface="Times New Roman"/>
                <a:ea typeface="Times New Roman"/>
                <a:cs typeface="Times New Roman"/>
                <a:sym typeface="Times New Roman"/>
              </a:rPr>
              <a:t>-Κυλιόμενες πλατφόρμες, χειροκίνητη κίνηση.</a:t>
            </a:r>
            <a:endParaRPr sz="7450" b="1">
              <a:solidFill>
                <a:schemeClr val="lt1"/>
              </a:solidFill>
              <a:latin typeface="Times New Roman"/>
              <a:ea typeface="Times New Roman"/>
              <a:cs typeface="Times New Roman"/>
              <a:sym typeface="Times New Roman"/>
            </a:endParaRPr>
          </a:p>
          <a:p>
            <a:pPr marL="0" lvl="0" indent="0" algn="l" rtl="0">
              <a:lnSpc>
                <a:spcPct val="100000"/>
              </a:lnSpc>
              <a:spcBef>
                <a:spcPts val="1200"/>
              </a:spcBef>
              <a:spcAft>
                <a:spcPts val="0"/>
              </a:spcAft>
              <a:buClr>
                <a:schemeClr val="dk1"/>
              </a:buClr>
              <a:buSzPts val="275"/>
              <a:buFont typeface="Arial"/>
              <a:buNone/>
            </a:pPr>
            <a:r>
              <a:rPr lang="el" sz="7450" b="1">
                <a:solidFill>
                  <a:schemeClr val="lt1"/>
                </a:solidFill>
                <a:latin typeface="Times New Roman"/>
                <a:ea typeface="Times New Roman"/>
                <a:cs typeface="Times New Roman"/>
                <a:sym typeface="Times New Roman"/>
              </a:rPr>
              <a:t>-Το σκηνικό, δεν είναι στατικό και αυτό διότι η Mnouchkine ήθελε να σκιαγραφήσει την εύθραυστη φύση της ανθρώπινης μνήμης.</a:t>
            </a:r>
            <a:endParaRPr sz="7450" b="1">
              <a:solidFill>
                <a:schemeClr val="lt1"/>
              </a:solidFill>
              <a:latin typeface="Times New Roman"/>
              <a:ea typeface="Times New Roman"/>
              <a:cs typeface="Times New Roman"/>
              <a:sym typeface="Times New Roman"/>
            </a:endParaRPr>
          </a:p>
          <a:p>
            <a:pPr marL="0" lvl="0" indent="0" algn="l" rtl="0">
              <a:lnSpc>
                <a:spcPct val="100000"/>
              </a:lnSpc>
              <a:spcBef>
                <a:spcPts val="1200"/>
              </a:spcBef>
              <a:spcAft>
                <a:spcPts val="0"/>
              </a:spcAft>
              <a:buClr>
                <a:schemeClr val="dk1"/>
              </a:buClr>
              <a:buSzPts val="275"/>
              <a:buFont typeface="Arial"/>
              <a:buNone/>
            </a:pPr>
            <a:r>
              <a:rPr lang="el" sz="7450" b="1">
                <a:solidFill>
                  <a:schemeClr val="lt1"/>
                </a:solidFill>
                <a:latin typeface="Times New Roman"/>
                <a:ea typeface="Times New Roman"/>
                <a:cs typeface="Times New Roman"/>
                <a:sym typeface="Times New Roman"/>
              </a:rPr>
              <a:t>-Οι ίδιοι οι ηθοποιοί(ντυμένοι στα μαύρα σαν τους ‘’kuroko’’ του ιαπωνικού θεάτρου) σπρώχνουν κυκλικές ή τετράγωνες πλατφόρμες πάνω στις οποίες είναι στημένα ολόκληρα δωμάτια, κουζίνες, κήποι, επαγγελματικοί χώροι. Αυτό, συμβαίνει διότι η Mnouchkine πίστευε στην ανθρώπινη ενέργεια. Το να σπρώχνει τις πλατφόρμες ο ίδιος ο ηθοποιός, ήταν μια πράξη αγάπης και προσφοράς στο κοινό αλλά και ένας εσωτερικός διάλογος με τους ηθοποιούς πάνω στις πλατφόρμες.</a:t>
            </a:r>
            <a:endParaRPr sz="7450" b="1">
              <a:solidFill>
                <a:schemeClr val="lt1"/>
              </a:solidFill>
              <a:latin typeface="Times New Roman"/>
              <a:ea typeface="Times New Roman"/>
              <a:cs typeface="Times New Roman"/>
              <a:sym typeface="Times New Roman"/>
            </a:endParaRPr>
          </a:p>
          <a:p>
            <a:pPr marL="0" lvl="0" indent="0" algn="l" rtl="0">
              <a:lnSpc>
                <a:spcPct val="100000"/>
              </a:lnSpc>
              <a:spcBef>
                <a:spcPts val="1200"/>
              </a:spcBef>
              <a:spcAft>
                <a:spcPts val="0"/>
              </a:spcAft>
              <a:buClr>
                <a:schemeClr val="dk1"/>
              </a:buClr>
              <a:buSzPts val="275"/>
              <a:buFont typeface="Arial"/>
              <a:buNone/>
            </a:pPr>
            <a:r>
              <a:rPr lang="el" sz="7450" b="1">
                <a:solidFill>
                  <a:schemeClr val="lt1"/>
                </a:solidFill>
                <a:latin typeface="Times New Roman"/>
                <a:ea typeface="Times New Roman"/>
                <a:cs typeface="Times New Roman"/>
                <a:sym typeface="Times New Roman"/>
              </a:rPr>
              <a:t>-Οι σκηνές, βασισμένες σε αληθινά βιώματα και αναμνήσεις των ίδιων των ηθοποιών, εμφανίζονται και εξαφανίζονται όπως οι αναμνήσεις που αναδύονται από το σκοτάδι της λήθης. Τίποτα δεν παραμένει αναλλοίωτο. Τα πάντα είναι εφήμερα.</a:t>
            </a:r>
            <a:endParaRPr sz="7450" b="1">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ct val="96644"/>
              <a:buNone/>
            </a:pPr>
            <a:endParaRPr sz="7450">
              <a:solidFill>
                <a:schemeClr val="lt1"/>
              </a:solidFill>
              <a:latin typeface="Times New Roman"/>
              <a:ea typeface="Times New Roman"/>
              <a:cs typeface="Times New Roman"/>
              <a:sym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2"/>
        <p:cNvGrpSpPr/>
        <p:nvPr/>
      </p:nvGrpSpPr>
      <p:grpSpPr>
        <a:xfrm>
          <a:off x="0" y="0"/>
          <a:ext cx="0" cy="0"/>
          <a:chOff x="0" y="0"/>
          <a:chExt cx="0" cy="0"/>
        </a:xfrm>
      </p:grpSpPr>
      <p:sp>
        <p:nvSpPr>
          <p:cNvPr id="83" name="Google Shape;83;p6"/>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ct val="111111"/>
              <a:buNone/>
            </a:pPr>
            <a:endParaRPr/>
          </a:p>
        </p:txBody>
      </p:sp>
      <p:sp>
        <p:nvSpPr>
          <p:cNvPr id="84" name="Google Shape;84;p6"/>
          <p:cNvSpPr txBox="1">
            <a:spLocks noGrp="1"/>
          </p:cNvSpPr>
          <p:nvPr>
            <p:ph type="body" idx="1"/>
          </p:nvPr>
        </p:nvSpPr>
        <p:spPr>
          <a:xfrm>
            <a:off x="180475" y="1744581"/>
            <a:ext cx="8651700" cy="4968799"/>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Clr>
                <a:schemeClr val="dk1"/>
              </a:buClr>
              <a:buSzPts val="1100"/>
              <a:buFont typeface="Arial"/>
              <a:buNone/>
            </a:pPr>
            <a:r>
              <a:rPr lang="el" sz="1100">
                <a:solidFill>
                  <a:schemeClr val="dk1"/>
                </a:solidFill>
              </a:rPr>
              <a:t>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l" sz="1900">
                <a:solidFill>
                  <a:schemeClr val="lt1"/>
                </a:solidFill>
              </a:rPr>
              <a:t>	 	</a:t>
            </a:r>
            <a:endParaRPr sz="1900">
              <a:solidFill>
                <a:schemeClr val="lt1"/>
              </a:solidFill>
            </a:endParaRPr>
          </a:p>
          <a:p>
            <a:pPr marL="0" lvl="0" indent="0" algn="l" rtl="0">
              <a:lnSpc>
                <a:spcPct val="100000"/>
              </a:lnSpc>
              <a:spcBef>
                <a:spcPts val="1200"/>
              </a:spcBef>
              <a:spcAft>
                <a:spcPts val="0"/>
              </a:spcAft>
              <a:buClr>
                <a:schemeClr val="dk1"/>
              </a:buClr>
              <a:buSzPts val="1100"/>
              <a:buFont typeface="Arial"/>
              <a:buNone/>
            </a:pPr>
            <a:r>
              <a:rPr lang="el" sz="1900" b="1">
                <a:solidFill>
                  <a:schemeClr val="lt1"/>
                </a:solidFill>
                <a:latin typeface="Times New Roman"/>
                <a:ea typeface="Times New Roman"/>
                <a:cs typeface="Times New Roman"/>
                <a:sym typeface="Times New Roman"/>
              </a:rPr>
              <a:t>-Οι πλατφόρμες συχνά κάνουν κύκλους. Ο κυκλικός ρυθμός σηματοδοτεί το πέρασμα των γενεών από τους παππούδες στους γονείς και στα παιδιά τους. Συμβολίζουν δηλαδή τον κύκλο της ζωής.</a:t>
            </a:r>
            <a:endParaRPr sz="1900" b="1">
              <a:solidFill>
                <a:schemeClr val="lt1"/>
              </a:solidFill>
              <a:latin typeface="Times New Roman"/>
              <a:ea typeface="Times New Roman"/>
              <a:cs typeface="Times New Roman"/>
              <a:sym typeface="Times New Roman"/>
            </a:endParaRPr>
          </a:p>
          <a:p>
            <a:pPr marL="0" lvl="0" indent="0" algn="l" rtl="0">
              <a:lnSpc>
                <a:spcPct val="100000"/>
              </a:lnSpc>
              <a:spcBef>
                <a:spcPts val="1200"/>
              </a:spcBef>
              <a:spcAft>
                <a:spcPts val="0"/>
              </a:spcAft>
              <a:buClr>
                <a:schemeClr val="dk1"/>
              </a:buClr>
              <a:buSzPts val="1100"/>
              <a:buFont typeface="Arial"/>
              <a:buNone/>
            </a:pPr>
            <a:r>
              <a:rPr lang="el" sz="1900" b="1">
                <a:solidFill>
                  <a:schemeClr val="lt1"/>
                </a:solidFill>
                <a:latin typeface="Times New Roman"/>
                <a:ea typeface="Times New Roman"/>
                <a:cs typeface="Times New Roman"/>
                <a:sym typeface="Times New Roman"/>
              </a:rPr>
              <a:t>- Ο ρυθμός της παράστασης καθορίζεται από την ταχύτητα με την οποία κινούνται οι πλατφόρμες. Όσο πιο έντονη είναι μια ανάμνηση, τόσο πιο γρήγορα εμφανίζονται, εξαφανίζονται ή κινούνται οι πλατφόρμες.</a:t>
            </a:r>
            <a:endParaRPr sz="1900" b="1">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ts val="1800"/>
              <a:buNone/>
            </a:pPr>
            <a:endParaRPr sz="2600">
              <a:solidFill>
                <a:schemeClr val="lt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7"/>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990"/>
              <a:buNone/>
            </a:pPr>
            <a:r>
              <a:rPr lang="el" sz="2820" b="1">
                <a:solidFill>
                  <a:schemeClr val="lt1"/>
                </a:solidFill>
                <a:latin typeface="Times New Roman"/>
                <a:ea typeface="Times New Roman"/>
                <a:cs typeface="Times New Roman"/>
                <a:sym typeface="Times New Roman"/>
              </a:rPr>
              <a:t>Οικειότητα-Άμεση πρόσληψη από τον θεατή</a:t>
            </a:r>
            <a:endParaRPr sz="2820" b="1">
              <a:solidFill>
                <a:schemeClr val="lt1"/>
              </a:solidFill>
              <a:latin typeface="Times New Roman"/>
              <a:ea typeface="Times New Roman"/>
              <a:cs typeface="Times New Roman"/>
              <a:sym typeface="Times New Roman"/>
            </a:endParaRPr>
          </a:p>
        </p:txBody>
      </p:sp>
      <p:sp>
        <p:nvSpPr>
          <p:cNvPr id="90" name="Google Shape;90;p7"/>
          <p:cNvSpPr txBox="1">
            <a:spLocks noGrp="1"/>
          </p:cNvSpPr>
          <p:nvPr>
            <p:ph type="body" idx="1"/>
          </p:nvPr>
        </p:nvSpPr>
        <p:spPr>
          <a:xfrm>
            <a:off x="0" y="1463835"/>
            <a:ext cx="8832300" cy="5234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l" sz="1700">
                <a:solidFill>
                  <a:schemeClr val="lt1"/>
                </a:solidFill>
              </a:rPr>
              <a:t>	 	</a:t>
            </a:r>
            <a:endParaRPr sz="1700">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el" sz="1700">
                <a:solidFill>
                  <a:schemeClr val="lt1"/>
                </a:solidFill>
              </a:rPr>
              <a:t>	 	</a:t>
            </a:r>
            <a:endParaRPr sz="1700">
              <a:solidFill>
                <a:schemeClr val="lt1"/>
              </a:solidFill>
            </a:endParaRPr>
          </a:p>
          <a:p>
            <a:pPr marL="0" lvl="0" indent="0" algn="l" rtl="0">
              <a:lnSpc>
                <a:spcPct val="100000"/>
              </a:lnSpc>
              <a:spcBef>
                <a:spcPts val="1200"/>
              </a:spcBef>
              <a:spcAft>
                <a:spcPts val="0"/>
              </a:spcAft>
              <a:buClr>
                <a:schemeClr val="dk1"/>
              </a:buClr>
              <a:buSzPts val="1100"/>
              <a:buFont typeface="Arial"/>
              <a:buNone/>
            </a:pPr>
            <a:r>
              <a:rPr lang="el" sz="1700" b="1">
                <a:solidFill>
                  <a:schemeClr val="lt1"/>
                </a:solidFill>
                <a:latin typeface="Times New Roman"/>
                <a:ea typeface="Times New Roman"/>
                <a:cs typeface="Times New Roman"/>
                <a:sym typeface="Times New Roman"/>
              </a:rPr>
              <a:t>-Οι σκηνικοί χώροι είναι περιορισμένοι στις κυλιόμενες μονάχα πλατφόρμες που προσφέρουν την οικειότητα του σπιτιού. Το ρεύμα που χαρακτηρίζει τα</a:t>
            </a:r>
            <a:r>
              <a:rPr lang="el" sz="1700" b="1" i="1">
                <a:solidFill>
                  <a:schemeClr val="lt1"/>
                </a:solidFill>
                <a:latin typeface="Times New Roman"/>
                <a:ea typeface="Times New Roman"/>
                <a:cs typeface="Times New Roman"/>
                <a:sym typeface="Times New Roman"/>
              </a:rPr>
              <a:t> Εφήμερα</a:t>
            </a:r>
            <a:r>
              <a:rPr lang="el" sz="1700" b="1">
                <a:solidFill>
                  <a:schemeClr val="lt1"/>
                </a:solidFill>
                <a:latin typeface="Times New Roman"/>
                <a:ea typeface="Times New Roman"/>
                <a:cs typeface="Times New Roman"/>
                <a:sym typeface="Times New Roman"/>
              </a:rPr>
              <a:t> είναι ο Ρεαλισμός.</a:t>
            </a:r>
            <a:endParaRPr sz="1700" b="1">
              <a:solidFill>
                <a:schemeClr val="lt1"/>
              </a:solidFill>
              <a:latin typeface="Times New Roman"/>
              <a:ea typeface="Times New Roman"/>
              <a:cs typeface="Times New Roman"/>
              <a:sym typeface="Times New Roman"/>
            </a:endParaRPr>
          </a:p>
          <a:p>
            <a:pPr marL="0" lvl="0" indent="0" algn="l" rtl="0">
              <a:lnSpc>
                <a:spcPct val="100000"/>
              </a:lnSpc>
              <a:spcBef>
                <a:spcPts val="1200"/>
              </a:spcBef>
              <a:spcAft>
                <a:spcPts val="0"/>
              </a:spcAft>
              <a:buClr>
                <a:schemeClr val="dk1"/>
              </a:buClr>
              <a:buSzPts val="1100"/>
              <a:buFont typeface="Arial"/>
              <a:buNone/>
            </a:pPr>
            <a:r>
              <a:rPr lang="el" sz="1700" b="1">
                <a:solidFill>
                  <a:schemeClr val="lt1"/>
                </a:solidFill>
                <a:latin typeface="Times New Roman"/>
                <a:ea typeface="Times New Roman"/>
                <a:cs typeface="Times New Roman"/>
                <a:sym typeface="Times New Roman"/>
              </a:rPr>
              <a:t>-Καθημερινές σκηνές, σε υπνοδωμάτια, κουζίνες, σαλόνι, γενικότερα σε μέρη του σπιτιού, ή του επαγγελματικού χώρου.</a:t>
            </a:r>
            <a:endParaRPr sz="1700" b="1">
              <a:solidFill>
                <a:schemeClr val="lt1"/>
              </a:solidFill>
              <a:latin typeface="Times New Roman"/>
              <a:ea typeface="Times New Roman"/>
              <a:cs typeface="Times New Roman"/>
              <a:sym typeface="Times New Roman"/>
            </a:endParaRPr>
          </a:p>
          <a:p>
            <a:pPr marL="0" lvl="0" indent="0" algn="l" rtl="0">
              <a:lnSpc>
                <a:spcPct val="100000"/>
              </a:lnSpc>
              <a:spcBef>
                <a:spcPts val="1200"/>
              </a:spcBef>
              <a:spcAft>
                <a:spcPts val="0"/>
              </a:spcAft>
              <a:buClr>
                <a:schemeClr val="dk1"/>
              </a:buClr>
              <a:buSzPts val="1100"/>
              <a:buFont typeface="Arial"/>
              <a:buNone/>
            </a:pPr>
            <a:r>
              <a:rPr lang="el" sz="1700" b="1">
                <a:solidFill>
                  <a:schemeClr val="lt1"/>
                </a:solidFill>
                <a:latin typeface="Times New Roman"/>
                <a:ea typeface="Times New Roman"/>
                <a:cs typeface="Times New Roman"/>
                <a:sym typeface="Times New Roman"/>
              </a:rPr>
              <a:t>-Εγγύτητα/Ταύτιση: Αυτός ο ρεαλισμός, αποτυπωμένος με απόλυτη ακρίβεια μέσω των σκηνικών, των αντικειμένων, των κοστουμιών των ηθοποιών, μας δίνουν την αίσθηση της παραβίασης του προσωπικού χώρου. Ο θεατής μοιάζει να παρακολουθεί από την κλειδαρότρυπα τις καθημερινές στιγμές των άλλων. Στιγμές που θα μπορούσαν να είναι και δικές του.</a:t>
            </a:r>
            <a:endParaRPr sz="1700" b="1">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ts val="1800"/>
              <a:buNone/>
            </a:pPr>
            <a:endParaRPr sz="20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sp>
        <p:nvSpPr>
          <p:cNvPr id="95" name="Google Shape;95;p8"/>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ct val="111111"/>
              <a:buNone/>
            </a:pPr>
            <a:endParaRPr/>
          </a:p>
        </p:txBody>
      </p:sp>
      <p:sp>
        <p:nvSpPr>
          <p:cNvPr id="96" name="Google Shape;96;p8"/>
          <p:cNvSpPr txBox="1">
            <a:spLocks noGrp="1"/>
          </p:cNvSpPr>
          <p:nvPr>
            <p:ph type="body" idx="1"/>
          </p:nvPr>
        </p:nvSpPr>
        <p:spPr>
          <a:xfrm>
            <a:off x="155850" y="1356967"/>
            <a:ext cx="8832300" cy="5590400"/>
          </a:xfrm>
          <a:prstGeom prst="rect">
            <a:avLst/>
          </a:prstGeom>
          <a:noFill/>
          <a:ln>
            <a:noFill/>
          </a:ln>
        </p:spPr>
        <p:txBody>
          <a:bodyPr spcFirstLastPara="1" wrap="square" lIns="91425" tIns="91425" rIns="91425" bIns="91425" anchor="t" anchorCtr="0">
            <a:normAutofit fontScale="70000" lnSpcReduction="20000"/>
          </a:bodyPr>
          <a:lstStyle/>
          <a:p>
            <a:pPr marL="0" lvl="0" indent="0" algn="l" rtl="0">
              <a:lnSpc>
                <a:spcPct val="115000"/>
              </a:lnSpc>
              <a:spcBef>
                <a:spcPts val="0"/>
              </a:spcBef>
              <a:spcAft>
                <a:spcPts val="0"/>
              </a:spcAft>
              <a:buClr>
                <a:schemeClr val="dk1"/>
              </a:buClr>
              <a:buSzPct val="100000"/>
              <a:buFont typeface="Arial"/>
              <a:buNone/>
            </a:pPr>
            <a:r>
              <a:rPr lang="el" sz="1100">
                <a:solidFill>
                  <a:schemeClr val="dk1"/>
                </a:solidFill>
              </a:rPr>
              <a:t>	 	</a:t>
            </a:r>
            <a:endParaRPr sz="1100">
              <a:solidFill>
                <a:schemeClr val="dk1"/>
              </a:solidFill>
            </a:endParaRPr>
          </a:p>
          <a:p>
            <a:pPr marL="0" lvl="0" indent="0" algn="l" rtl="0">
              <a:lnSpc>
                <a:spcPct val="115000"/>
              </a:lnSpc>
              <a:spcBef>
                <a:spcPts val="1200"/>
              </a:spcBef>
              <a:spcAft>
                <a:spcPts val="0"/>
              </a:spcAft>
              <a:buClr>
                <a:schemeClr val="dk1"/>
              </a:buClr>
              <a:buSzPct val="36248"/>
              <a:buFont typeface="Arial"/>
              <a:buNone/>
            </a:pPr>
            <a:r>
              <a:rPr lang="el" sz="3035">
                <a:solidFill>
                  <a:schemeClr val="lt1"/>
                </a:solidFill>
              </a:rPr>
              <a:t>	 	</a:t>
            </a:r>
            <a:endParaRPr sz="3035">
              <a:solidFill>
                <a:schemeClr val="lt1"/>
              </a:solidFill>
            </a:endParaRPr>
          </a:p>
          <a:p>
            <a:pPr marL="0" lvl="0" indent="0" algn="l" rtl="0">
              <a:lnSpc>
                <a:spcPct val="100000"/>
              </a:lnSpc>
              <a:spcBef>
                <a:spcPts val="1200"/>
              </a:spcBef>
              <a:spcAft>
                <a:spcPts val="0"/>
              </a:spcAft>
              <a:buClr>
                <a:schemeClr val="dk1"/>
              </a:buClr>
              <a:buSzPct val="36248"/>
              <a:buFont typeface="Arial"/>
              <a:buNone/>
            </a:pPr>
            <a:r>
              <a:rPr lang="el" sz="3035" b="1">
                <a:solidFill>
                  <a:schemeClr val="lt1"/>
                </a:solidFill>
                <a:latin typeface="Times New Roman"/>
                <a:ea typeface="Times New Roman"/>
                <a:cs typeface="Times New Roman"/>
                <a:sym typeface="Times New Roman"/>
              </a:rPr>
              <a:t>-Αντίθεση μικρού και μεγάλου χώρου: Πάνω στις μικρές πλατφόρμες, το σκηνικό είναι απόλυτα ρεαλιστικό και λεπτομερές. Μπορείς να δεις ένα αχνιστό πιάτο με τορτελίνια, ένα ιατρικό γραφείο, ένα φωτισμένο μπαρ. Η αντίθεση ανάμεσα στους μικρόκοσμους στις πλατφόρμες και στο απέραντο σκοτάδι του θεάτρου που φωτίζεται μόνο με μικροσκοπικά φωτάκια στις κερκίδες, δημιουργεί την αίσθηση της απεραντοσύνης του σύμπαντος αλλά και της ευθραυστότητας της ίδιας μας της ύπαρξης.</a:t>
            </a:r>
            <a:endParaRPr sz="3035" b="1">
              <a:solidFill>
                <a:schemeClr val="lt1"/>
              </a:solidFill>
              <a:latin typeface="Times New Roman"/>
              <a:ea typeface="Times New Roman"/>
              <a:cs typeface="Times New Roman"/>
              <a:sym typeface="Times New Roman"/>
            </a:endParaRPr>
          </a:p>
          <a:p>
            <a:pPr marL="0" lvl="0" indent="0" algn="l" rtl="0">
              <a:lnSpc>
                <a:spcPct val="100000"/>
              </a:lnSpc>
              <a:spcBef>
                <a:spcPts val="1200"/>
              </a:spcBef>
              <a:spcAft>
                <a:spcPts val="0"/>
              </a:spcAft>
              <a:buClr>
                <a:schemeClr val="dk1"/>
              </a:buClr>
              <a:buSzPct val="36248"/>
              <a:buFont typeface="Arial"/>
              <a:buNone/>
            </a:pPr>
            <a:r>
              <a:rPr lang="el" sz="3035" b="1">
                <a:solidFill>
                  <a:schemeClr val="lt1"/>
                </a:solidFill>
                <a:latin typeface="Times New Roman"/>
                <a:ea typeface="Times New Roman"/>
                <a:cs typeface="Times New Roman"/>
                <a:sym typeface="Times New Roman"/>
              </a:rPr>
              <a:t>- Ως αποτέλεσμα, δημιουργείται η αίσθηση του ‘’κινηματογραφικού μοντάζ’’ αφού καθώς μια πλατφόρμα χάνεται στο σκοτάδι(fade-out), η επόμενη ταυτόχρονα εισχωρεί στον σκηνικό χώρο από την άλλη πλευρά της σκηνής(fade-in).</a:t>
            </a:r>
            <a:endParaRPr sz="3035" b="1">
              <a:solidFill>
                <a:schemeClr val="lt1"/>
              </a:solidFill>
              <a:latin typeface="Times New Roman"/>
              <a:ea typeface="Times New Roman"/>
              <a:cs typeface="Times New Roman"/>
              <a:sym typeface="Times New Roman"/>
            </a:endParaRPr>
          </a:p>
          <a:p>
            <a:pPr marL="0" lvl="0" indent="0" algn="l" rtl="0">
              <a:lnSpc>
                <a:spcPct val="100000"/>
              </a:lnSpc>
              <a:spcBef>
                <a:spcPts val="1200"/>
              </a:spcBef>
              <a:spcAft>
                <a:spcPts val="0"/>
              </a:spcAft>
              <a:buClr>
                <a:schemeClr val="dk1"/>
              </a:buClr>
              <a:buSzPct val="36248"/>
              <a:buFont typeface="Arial"/>
              <a:buNone/>
            </a:pPr>
            <a:r>
              <a:rPr lang="el" sz="3035" b="1">
                <a:solidFill>
                  <a:schemeClr val="lt1"/>
                </a:solidFill>
                <a:latin typeface="Times New Roman"/>
                <a:ea typeface="Times New Roman"/>
                <a:cs typeface="Times New Roman"/>
                <a:sym typeface="Times New Roman"/>
              </a:rPr>
              <a:t>-Καθώς οι πλατφόρμες εξαφανίζονται στο σκοτάδι, οι ηθοποιοί μένουν ακίνητοι πάνω τους όπως στο tableu vivant, ως ένας δηλαδή πίνακας ζωγραφικής ή ως μια φωτογραφία. Έτσι λειτουργεί η μνήμη. Οι αναμνήσεις που μας έχουν καθορίσει, υπόκεινται στη φθορά του χρόνου, ωστόσο δεν χάνονται ποτέ ολοκληρωτικά.</a:t>
            </a:r>
            <a:endParaRPr sz="3035" b="1">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ct val="181818"/>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0"/>
        <p:cNvGrpSpPr/>
        <p:nvPr/>
      </p:nvGrpSpPr>
      <p:grpSpPr>
        <a:xfrm>
          <a:off x="0" y="0"/>
          <a:ext cx="0" cy="0"/>
          <a:chOff x="0" y="0"/>
          <a:chExt cx="0" cy="0"/>
        </a:xfrm>
      </p:grpSpPr>
      <p:sp>
        <p:nvSpPr>
          <p:cNvPr id="101" name="Google Shape;101;p9"/>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l" b="1">
                <a:solidFill>
                  <a:schemeClr val="lt1"/>
                </a:solidFill>
                <a:latin typeface="Times New Roman"/>
                <a:ea typeface="Times New Roman"/>
                <a:cs typeface="Times New Roman"/>
                <a:sym typeface="Times New Roman"/>
              </a:rPr>
              <a:t>         Διάταξη     του χώρου                             των    θεατών</a:t>
            </a:r>
            <a:endParaRPr b="1">
              <a:solidFill>
                <a:schemeClr val="lt1"/>
              </a:solidFill>
              <a:latin typeface="Times New Roman"/>
              <a:ea typeface="Times New Roman"/>
              <a:cs typeface="Times New Roman"/>
              <a:sym typeface="Times New Roman"/>
            </a:endParaRPr>
          </a:p>
        </p:txBody>
      </p:sp>
      <p:sp>
        <p:nvSpPr>
          <p:cNvPr id="102" name="Google Shape;102;p9"/>
          <p:cNvSpPr txBox="1">
            <a:spLocks noGrp="1"/>
          </p:cNvSpPr>
          <p:nvPr>
            <p:ph type="body" idx="1"/>
          </p:nvPr>
        </p:nvSpPr>
        <p:spPr>
          <a:xfrm>
            <a:off x="432025" y="2302799"/>
            <a:ext cx="8520600" cy="4555201"/>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Clr>
                <a:schemeClr val="dk1"/>
              </a:buClr>
              <a:buSzPts val="1100"/>
              <a:buFont typeface="Arial"/>
              <a:buNone/>
            </a:pPr>
            <a:r>
              <a:rPr lang="el" sz="1100">
                <a:solidFill>
                  <a:schemeClr val="dk1"/>
                </a:solidFill>
              </a:rPr>
              <a:t>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l" sz="2100">
                <a:solidFill>
                  <a:schemeClr val="lt1"/>
                </a:solidFill>
                <a:latin typeface="Times New Roman"/>
                <a:ea typeface="Times New Roman"/>
                <a:cs typeface="Times New Roman"/>
                <a:sym typeface="Times New Roman"/>
              </a:rPr>
              <a:t>	 	</a:t>
            </a:r>
            <a:endParaRPr sz="2100">
              <a:solidFill>
                <a:schemeClr val="lt1"/>
              </a:solidFill>
              <a:latin typeface="Times New Roman"/>
              <a:ea typeface="Times New Roman"/>
              <a:cs typeface="Times New Roman"/>
              <a:sym typeface="Times New Roman"/>
            </a:endParaRPr>
          </a:p>
          <a:p>
            <a:pPr marL="0" lvl="0" indent="0" algn="l" rtl="0">
              <a:lnSpc>
                <a:spcPct val="100000"/>
              </a:lnSpc>
              <a:spcBef>
                <a:spcPts val="1200"/>
              </a:spcBef>
              <a:spcAft>
                <a:spcPts val="0"/>
              </a:spcAft>
              <a:buClr>
                <a:schemeClr val="dk1"/>
              </a:buClr>
              <a:buSzPts val="1100"/>
              <a:buFont typeface="Arial"/>
              <a:buNone/>
            </a:pPr>
            <a:r>
              <a:rPr lang="el" sz="2100" b="1">
                <a:solidFill>
                  <a:schemeClr val="lt1"/>
                </a:solidFill>
                <a:latin typeface="Times New Roman"/>
                <a:ea typeface="Times New Roman"/>
                <a:cs typeface="Times New Roman"/>
                <a:sym typeface="Times New Roman"/>
              </a:rPr>
              <a:t>-Διπλή κερκίδα: Στα </a:t>
            </a:r>
            <a:r>
              <a:rPr lang="el" sz="2100" b="1" i="1">
                <a:solidFill>
                  <a:schemeClr val="lt1"/>
                </a:solidFill>
                <a:latin typeface="Times New Roman"/>
                <a:ea typeface="Times New Roman"/>
                <a:cs typeface="Times New Roman"/>
                <a:sym typeface="Times New Roman"/>
              </a:rPr>
              <a:t>Εφήμερα, </a:t>
            </a:r>
            <a:r>
              <a:rPr lang="el" sz="2100" b="1">
                <a:solidFill>
                  <a:schemeClr val="lt1"/>
                </a:solidFill>
                <a:latin typeface="Times New Roman"/>
                <a:ea typeface="Times New Roman"/>
                <a:cs typeface="Times New Roman"/>
                <a:sym typeface="Times New Roman"/>
              </a:rPr>
              <a:t>οι θεατές χωρίζονται σε δύο μέρη και η δράση λαμβάνει χώρο σε έναν επιμήκη διάδρομο ανάμεσά τους. Με αυτή τη διάταξη, ολόκληρο το κτίριο της Cartoucherie στο Παρίσι, μεταμορφώνεται σε έναν ενιαίο θεατρικό κόσμο.</a:t>
            </a:r>
            <a:endParaRPr sz="2100" b="1">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ts val="1800"/>
              <a:buNone/>
            </a:pPr>
            <a:endParaRPr sz="2100">
              <a:solidFill>
                <a:schemeClr val="lt1"/>
              </a:solidFill>
              <a:latin typeface="Times New Roman"/>
              <a:ea typeface="Times New Roman"/>
              <a:cs typeface="Times New Roman"/>
              <a:sym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sp>
        <p:nvSpPr>
          <p:cNvPr id="107" name="Google Shape;107;p10"/>
          <p:cNvSpPr txBox="1">
            <a:spLocks noGrp="1"/>
          </p:cNvSpPr>
          <p:nvPr>
            <p:ph type="title"/>
          </p:nvPr>
        </p:nvSpPr>
        <p:spPr>
          <a:xfrm>
            <a:off x="311700" y="573300"/>
            <a:ext cx="8520600" cy="763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ct val="111111"/>
              <a:buNone/>
            </a:pPr>
            <a:r>
              <a:rPr lang="el" b="1">
                <a:solidFill>
                  <a:schemeClr val="lt1"/>
                </a:solidFill>
                <a:latin typeface="Times New Roman"/>
                <a:ea typeface="Times New Roman"/>
                <a:cs typeface="Times New Roman"/>
                <a:sym typeface="Times New Roman"/>
              </a:rPr>
              <a:t>Συλλογική δουλειά</a:t>
            </a:r>
            <a:endParaRPr b="1">
              <a:solidFill>
                <a:schemeClr val="lt1"/>
              </a:solidFill>
              <a:latin typeface="Times New Roman"/>
              <a:ea typeface="Times New Roman"/>
              <a:cs typeface="Times New Roman"/>
              <a:sym typeface="Times New Roman"/>
            </a:endParaRPr>
          </a:p>
        </p:txBody>
      </p:sp>
      <p:sp>
        <p:nvSpPr>
          <p:cNvPr id="108" name="Google Shape;108;p10"/>
          <p:cNvSpPr txBox="1">
            <a:spLocks noGrp="1"/>
          </p:cNvSpPr>
          <p:nvPr>
            <p:ph type="body" idx="1"/>
          </p:nvPr>
        </p:nvSpPr>
        <p:spPr>
          <a:xfrm>
            <a:off x="0" y="1985200"/>
            <a:ext cx="9144000" cy="623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Clr>
                <a:schemeClr val="dk1"/>
              </a:buClr>
              <a:buSzPts val="1100"/>
              <a:buFont typeface="Arial"/>
              <a:buNone/>
            </a:pPr>
            <a:r>
              <a:rPr lang="el" sz="1100">
                <a:solidFill>
                  <a:schemeClr val="dk1"/>
                </a:solidFill>
              </a:rPr>
              <a:t>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l">
                <a:solidFill>
                  <a:schemeClr val="lt1"/>
                </a:solidFill>
              </a:rPr>
              <a:t>	 	</a:t>
            </a:r>
            <a:endParaRPr>
              <a:solidFill>
                <a:schemeClr val="lt1"/>
              </a:solidFill>
            </a:endParaRPr>
          </a:p>
          <a:p>
            <a:pPr marL="0" lvl="0" indent="0" algn="l" rtl="0">
              <a:lnSpc>
                <a:spcPct val="100000"/>
              </a:lnSpc>
              <a:spcBef>
                <a:spcPts val="1200"/>
              </a:spcBef>
              <a:spcAft>
                <a:spcPts val="0"/>
              </a:spcAft>
              <a:buClr>
                <a:schemeClr val="dk1"/>
              </a:buClr>
              <a:buSzPts val="1100"/>
              <a:buFont typeface="Arial"/>
              <a:buNone/>
            </a:pPr>
            <a:r>
              <a:rPr lang="el" b="1">
                <a:solidFill>
                  <a:schemeClr val="lt1"/>
                </a:solidFill>
                <a:latin typeface="Times New Roman"/>
                <a:ea typeface="Times New Roman"/>
                <a:cs typeface="Times New Roman"/>
                <a:sym typeface="Times New Roman"/>
              </a:rPr>
              <a:t>Είναι γεγονός ότι το Θέατρο του Ήλιου βασιζόταν στη συλλογική δουλειά κατά τη διάρκεια των προβών. Στα </a:t>
            </a:r>
            <a:r>
              <a:rPr lang="el" b="1" i="1">
                <a:solidFill>
                  <a:schemeClr val="lt1"/>
                </a:solidFill>
                <a:latin typeface="Times New Roman"/>
                <a:ea typeface="Times New Roman"/>
                <a:cs typeface="Times New Roman"/>
                <a:sym typeface="Times New Roman"/>
              </a:rPr>
              <a:t>Εφήμερα,</a:t>
            </a:r>
            <a:r>
              <a:rPr lang="el" b="1">
                <a:solidFill>
                  <a:schemeClr val="lt1"/>
                </a:solidFill>
                <a:latin typeface="Times New Roman"/>
                <a:ea typeface="Times New Roman"/>
                <a:cs typeface="Times New Roman"/>
                <a:sym typeface="Times New Roman"/>
              </a:rPr>
              <a:t>οι ηθοποιοί πρότειναν αντικείμενα που θα μπορούσαν να χρησιμοποιηθούν στην παράσταση. Αν δηλαδή, κάποιος έφερνε μια καρέκλα, ένα ποτήρι, μια παλιά εφημερίδα, αυτόματα, τα αντικείμενα αποτελούσαν μέρος της παράστασης.</a:t>
            </a:r>
            <a:endParaRPr b="1">
              <a:solidFill>
                <a:schemeClr val="lt1"/>
              </a:solidFill>
              <a:latin typeface="Times New Roman"/>
              <a:ea typeface="Times New Roman"/>
              <a:cs typeface="Times New Roman"/>
              <a:sym typeface="Times New Roman"/>
            </a:endParaRPr>
          </a:p>
          <a:p>
            <a:pPr marL="0" lvl="0" indent="0" algn="l" rtl="0">
              <a:lnSpc>
                <a:spcPct val="100000"/>
              </a:lnSpc>
              <a:spcBef>
                <a:spcPts val="1200"/>
              </a:spcBef>
              <a:spcAft>
                <a:spcPts val="0"/>
              </a:spcAft>
              <a:buClr>
                <a:schemeClr val="dk1"/>
              </a:buClr>
              <a:buSzPts val="1100"/>
              <a:buFont typeface="Arial"/>
              <a:buNone/>
            </a:pPr>
            <a:r>
              <a:rPr lang="el" b="1">
                <a:solidFill>
                  <a:schemeClr val="lt1"/>
                </a:solidFill>
                <a:latin typeface="Times New Roman"/>
                <a:ea typeface="Times New Roman"/>
                <a:cs typeface="Times New Roman"/>
                <a:sym typeface="Times New Roman"/>
              </a:rPr>
              <a:t>Άλλο ένα χαρακτηριστικό που αποδεικνύει την συλλογική δουλειά όλων των συντελεστών, δημιουργώντας ένα θέατρο συνόλου, είναι ότι όλοι οι ηθοποιοί βοηθούν στη μετακίνηση των πλατφορμών, κανένας δεν ξεχωρίζει από τους πρωταγωνιστές. Όλοι, έχουν ισόποση συμμετοχή στη δημιουργική διαδικασία.</a:t>
            </a:r>
            <a:endParaRPr b="1">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ts val="1800"/>
              <a:buNone/>
            </a:pPr>
            <a:endParaRPr sz="2500">
              <a:solidFill>
                <a:schemeClr val="lt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2"/>
        <p:cNvGrpSpPr/>
        <p:nvPr/>
      </p:nvGrpSpPr>
      <p:grpSpPr>
        <a:xfrm>
          <a:off x="0" y="0"/>
          <a:ext cx="0" cy="0"/>
          <a:chOff x="0" y="0"/>
          <a:chExt cx="0" cy="0"/>
        </a:xfrm>
      </p:grpSpPr>
      <p:sp>
        <p:nvSpPr>
          <p:cNvPr id="113" name="Google Shape;113;p11"/>
          <p:cNvSpPr txBox="1">
            <a:spLocks noGrp="1"/>
          </p:cNvSpPr>
          <p:nvPr>
            <p:ph type="title"/>
          </p:nvPr>
        </p:nvSpPr>
        <p:spPr>
          <a:xfrm>
            <a:off x="311700" y="292567"/>
            <a:ext cx="8520600" cy="763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ct val="106874"/>
              <a:buNone/>
            </a:pPr>
            <a:r>
              <a:rPr lang="el" b="1">
                <a:solidFill>
                  <a:schemeClr val="lt1"/>
                </a:solidFill>
                <a:latin typeface="Times New Roman"/>
                <a:ea typeface="Times New Roman"/>
                <a:cs typeface="Times New Roman"/>
                <a:sym typeface="Times New Roman"/>
              </a:rPr>
              <a:t>              </a:t>
            </a:r>
            <a:r>
              <a:rPr lang="el" sz="2911" b="1">
                <a:solidFill>
                  <a:schemeClr val="lt1"/>
                </a:solidFill>
                <a:latin typeface="Times New Roman"/>
                <a:ea typeface="Times New Roman"/>
                <a:cs typeface="Times New Roman"/>
                <a:sym typeface="Times New Roman"/>
              </a:rPr>
              <a:t>                   Φωτισμός και υλικά</a:t>
            </a:r>
            <a:endParaRPr sz="2911" b="1">
              <a:solidFill>
                <a:schemeClr val="lt1"/>
              </a:solidFill>
              <a:latin typeface="Times New Roman"/>
              <a:ea typeface="Times New Roman"/>
              <a:cs typeface="Times New Roman"/>
              <a:sym typeface="Times New Roman"/>
            </a:endParaRPr>
          </a:p>
        </p:txBody>
      </p:sp>
      <p:sp>
        <p:nvSpPr>
          <p:cNvPr id="114" name="Google Shape;114;p11"/>
          <p:cNvSpPr txBox="1">
            <a:spLocks noGrp="1"/>
          </p:cNvSpPr>
          <p:nvPr>
            <p:ph type="body" idx="1"/>
          </p:nvPr>
        </p:nvSpPr>
        <p:spPr>
          <a:xfrm>
            <a:off x="311700" y="4127488"/>
            <a:ext cx="8316900" cy="4030400"/>
          </a:xfrm>
          <a:prstGeom prst="rect">
            <a:avLst/>
          </a:prstGeom>
          <a:noFill/>
          <a:ln>
            <a:noFill/>
          </a:ln>
        </p:spPr>
        <p:txBody>
          <a:bodyPr spcFirstLastPara="1" wrap="square" lIns="91425" tIns="91425" rIns="91425" bIns="91425" anchor="t" anchorCtr="0">
            <a:normAutofit fontScale="92500" lnSpcReduction="20000"/>
          </a:bodyPr>
          <a:lstStyle/>
          <a:p>
            <a:pPr marL="0" lvl="0" indent="0" algn="l" rtl="0">
              <a:lnSpc>
                <a:spcPct val="115000"/>
              </a:lnSpc>
              <a:spcBef>
                <a:spcPts val="0"/>
              </a:spcBef>
              <a:spcAft>
                <a:spcPts val="0"/>
              </a:spcAft>
              <a:buClr>
                <a:schemeClr val="dk1"/>
              </a:buClr>
              <a:buSzPct val="39286"/>
              <a:buFont typeface="Arial"/>
              <a:buNone/>
            </a:pPr>
            <a:r>
              <a:rPr lang="el" sz="2800" b="1">
                <a:solidFill>
                  <a:schemeClr val="lt1"/>
                </a:solidFill>
                <a:latin typeface="Times New Roman"/>
                <a:ea typeface="Times New Roman"/>
                <a:cs typeface="Times New Roman"/>
                <a:sym typeface="Times New Roman"/>
              </a:rPr>
              <a:t>-Φυσικότητα: Χρήση υλικών που παραπέμπουν στην καθημερινότητα(ξύλο, παλιά έπιπλα, καθημερινά μικροαντικείμενα, υφάσματα)</a:t>
            </a:r>
            <a:endParaRPr sz="2800" b="1">
              <a:solidFill>
                <a:schemeClr val="lt1"/>
              </a:solidFill>
              <a:latin typeface="Times New Roman"/>
              <a:ea typeface="Times New Roman"/>
              <a:cs typeface="Times New Roman"/>
              <a:sym typeface="Times New Roman"/>
            </a:endParaRPr>
          </a:p>
          <a:p>
            <a:pPr marL="0" lvl="0" indent="0" algn="l" rtl="0">
              <a:lnSpc>
                <a:spcPct val="100000"/>
              </a:lnSpc>
              <a:spcBef>
                <a:spcPts val="1200"/>
              </a:spcBef>
              <a:spcAft>
                <a:spcPts val="0"/>
              </a:spcAft>
              <a:buClr>
                <a:schemeClr val="dk1"/>
              </a:buClr>
              <a:buSzPct val="39286"/>
              <a:buFont typeface="Arial"/>
              <a:buNone/>
            </a:pPr>
            <a:r>
              <a:rPr lang="el" sz="2800" b="1">
                <a:solidFill>
                  <a:schemeClr val="lt1"/>
                </a:solidFill>
                <a:latin typeface="Times New Roman"/>
                <a:ea typeface="Times New Roman"/>
                <a:cs typeface="Times New Roman"/>
                <a:sym typeface="Times New Roman"/>
              </a:rPr>
              <a:t>-Φως: Ο φωτισμός είναι απαλός, συχνά -ιδίως στην έναρξη του δευτέρου μέρους- εστιάζοντας μόνο στην πλατφόρμα, αφήνοντας το θέατρο στο σκοτάδι. Η ατμόσφαιρα έτσι γίνεται πιο υποβλητική και δίνει την αίσθηση ότι η σκηνή αιωρείται στο χάος του χρόνου.</a:t>
            </a:r>
            <a:endParaRPr sz="3120" b="1">
              <a:solidFill>
                <a:schemeClr val="lt1"/>
              </a:solidFill>
              <a:latin typeface="Times New Roman"/>
              <a:ea typeface="Times New Roman"/>
              <a:cs typeface="Times New Roman"/>
              <a:sym typeface="Times New Roman"/>
            </a:endParaRPr>
          </a:p>
          <a:p>
            <a:pPr marL="0" lvl="0" indent="0" algn="ctr" rtl="0">
              <a:lnSpc>
                <a:spcPct val="100000"/>
              </a:lnSpc>
              <a:spcBef>
                <a:spcPts val="1200"/>
              </a:spcBef>
              <a:spcAft>
                <a:spcPts val="0"/>
              </a:spcAft>
              <a:buClr>
                <a:schemeClr val="dk1"/>
              </a:buClr>
              <a:buSzPct val="39286"/>
              <a:buFont typeface="Arial"/>
              <a:buNone/>
            </a:pPr>
            <a:r>
              <a:rPr lang="el" sz="2800" b="1">
                <a:solidFill>
                  <a:schemeClr val="lt1"/>
                </a:solidFill>
                <a:latin typeface="Times New Roman"/>
                <a:ea typeface="Times New Roman"/>
                <a:cs typeface="Times New Roman"/>
                <a:sym typeface="Times New Roman"/>
              </a:rPr>
              <a:t/>
            </a:r>
            <a:br>
              <a:rPr lang="el" sz="2800" b="1">
                <a:solidFill>
                  <a:schemeClr val="lt1"/>
                </a:solidFill>
                <a:latin typeface="Times New Roman"/>
                <a:ea typeface="Times New Roman"/>
                <a:cs typeface="Times New Roman"/>
                <a:sym typeface="Times New Roman"/>
              </a:rPr>
            </a:br>
            <a:endParaRPr sz="2800" b="1">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ct val="160000"/>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p:cNvGrpSpPr/>
        <p:nvPr/>
      </p:nvGrpSpPr>
      <p:grpSpPr>
        <a:xfrm>
          <a:off x="0" y="0"/>
          <a:ext cx="0" cy="0"/>
          <a:chOff x="0" y="0"/>
          <a:chExt cx="0" cy="0"/>
        </a:xfrm>
      </p:grpSpPr>
      <p:sp>
        <p:nvSpPr>
          <p:cNvPr id="119" name="Google Shape;119;p12"/>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990"/>
              <a:buNone/>
            </a:pPr>
            <a:r>
              <a:rPr lang="el" sz="2820" b="1">
                <a:solidFill>
                  <a:schemeClr val="lt1"/>
                </a:solidFill>
                <a:latin typeface="Times New Roman"/>
                <a:ea typeface="Times New Roman"/>
                <a:cs typeface="Times New Roman"/>
                <a:sym typeface="Times New Roman"/>
              </a:rPr>
              <a:t>ΕΠΙΛΟΓΟΣ</a:t>
            </a:r>
            <a:endParaRPr sz="2820" b="1">
              <a:solidFill>
                <a:schemeClr val="lt1"/>
              </a:solidFill>
              <a:latin typeface="Times New Roman"/>
              <a:ea typeface="Times New Roman"/>
              <a:cs typeface="Times New Roman"/>
              <a:sym typeface="Times New Roman"/>
            </a:endParaRPr>
          </a:p>
        </p:txBody>
      </p:sp>
      <p:sp>
        <p:nvSpPr>
          <p:cNvPr id="120" name="Google Shape;120;p12"/>
          <p:cNvSpPr txBox="1">
            <a:spLocks noGrp="1"/>
          </p:cNvSpPr>
          <p:nvPr>
            <p:ph type="body" idx="1"/>
          </p:nvPr>
        </p:nvSpPr>
        <p:spPr>
          <a:xfrm>
            <a:off x="416975" y="2037967"/>
            <a:ext cx="8520600" cy="4555201"/>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l" sz="2000" b="1">
                <a:solidFill>
                  <a:schemeClr val="lt1"/>
                </a:solidFill>
              </a:rPr>
              <a:t>	 	</a:t>
            </a:r>
            <a:endParaRPr sz="2000" b="1">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el" sz="2000" b="1">
                <a:solidFill>
                  <a:schemeClr val="lt1"/>
                </a:solidFill>
              </a:rPr>
              <a:t>	 	</a:t>
            </a:r>
            <a:endParaRPr sz="2000" b="1">
              <a:solidFill>
                <a:schemeClr val="lt1"/>
              </a:solidFill>
            </a:endParaRPr>
          </a:p>
          <a:p>
            <a:pPr marL="0" lvl="0" indent="0" algn="ctr" rtl="0">
              <a:lnSpc>
                <a:spcPct val="100000"/>
              </a:lnSpc>
              <a:spcBef>
                <a:spcPts val="1200"/>
              </a:spcBef>
              <a:spcAft>
                <a:spcPts val="0"/>
              </a:spcAft>
              <a:buClr>
                <a:schemeClr val="dk1"/>
              </a:buClr>
              <a:buSzPts val="1100"/>
              <a:buFont typeface="Arial"/>
              <a:buNone/>
            </a:pPr>
            <a:r>
              <a:rPr lang="el" sz="2000" b="1">
                <a:solidFill>
                  <a:schemeClr val="lt1"/>
                </a:solidFill>
                <a:latin typeface="Times New Roman"/>
                <a:ea typeface="Times New Roman"/>
                <a:cs typeface="Times New Roman"/>
                <a:sym typeface="Times New Roman"/>
              </a:rPr>
              <a:t>Τι άλλο συμπερασματικά είναι η ζωή πέρα από τις αναμνήσεις που μας διαμορφώνουν; Μοναξιά, ενηλικίωση, θάνατος, γέννηση, γηρατειά, έρωτας, πόλεμος, ανθρώπινες σχέσεις. Αυτό είναι η Μνήμη. Αυτό είναι τα</a:t>
            </a:r>
            <a:r>
              <a:rPr lang="el" sz="2000" b="1" i="1">
                <a:solidFill>
                  <a:schemeClr val="lt1"/>
                </a:solidFill>
                <a:latin typeface="Times New Roman"/>
                <a:ea typeface="Times New Roman"/>
                <a:cs typeface="Times New Roman"/>
                <a:sym typeface="Times New Roman"/>
              </a:rPr>
              <a:t> Εφήμερα.</a:t>
            </a:r>
            <a:r>
              <a:rPr lang="el" sz="2000" b="1">
                <a:solidFill>
                  <a:schemeClr val="lt1"/>
                </a:solidFill>
                <a:latin typeface="Times New Roman"/>
                <a:ea typeface="Times New Roman"/>
                <a:cs typeface="Times New Roman"/>
                <a:sym typeface="Times New Roman"/>
              </a:rPr>
              <a:t> Αυτό ονομάζεται Ζωή.</a:t>
            </a:r>
            <a:endParaRPr sz="2000" b="1">
              <a:solidFill>
                <a:schemeClr val="lt1"/>
              </a:solidFill>
              <a:latin typeface="Times New Roman"/>
              <a:ea typeface="Times New Roman"/>
              <a:cs typeface="Times New Roman"/>
              <a:sym typeface="Times New Roman"/>
            </a:endParaRPr>
          </a:p>
          <a:p>
            <a:pPr marL="0" lvl="0" indent="0" algn="ctr" rtl="0">
              <a:lnSpc>
                <a:spcPct val="100000"/>
              </a:lnSpc>
              <a:spcBef>
                <a:spcPts val="1200"/>
              </a:spcBef>
              <a:spcAft>
                <a:spcPts val="0"/>
              </a:spcAft>
              <a:buClr>
                <a:schemeClr val="dk1"/>
              </a:buClr>
              <a:buSzPts val="1100"/>
              <a:buFont typeface="Arial"/>
              <a:buNone/>
            </a:pPr>
            <a:r>
              <a:rPr lang="el" sz="2000" b="1">
                <a:solidFill>
                  <a:schemeClr val="lt1"/>
                </a:solidFill>
                <a:latin typeface="Times New Roman"/>
                <a:ea typeface="Times New Roman"/>
                <a:cs typeface="Times New Roman"/>
                <a:sym typeface="Times New Roman"/>
              </a:rPr>
              <a:t>Αν η παράσταση μπορούσε να συνοψιστεί σε μια φράση θα ήταν όπως και η ίδια η Μνουσκίν έχει επισημάνει:« Η ζωή δεν περιμένει, η ανθρώπινη περιπέτεια δεν τελειώνει ποτέ».</a:t>
            </a:r>
            <a:endParaRPr sz="2000" b="1">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ts val="1800"/>
              <a:buNone/>
            </a:pPr>
            <a:endParaRPr sz="2700" b="1">
              <a:solidFill>
                <a:schemeClr val="lt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p:txBody>
          <a:bodyPr>
            <a:normAutofit/>
          </a:bodyPr>
          <a:lstStyle/>
          <a:p>
            <a:pPr algn="l"/>
            <a:r>
              <a:rPr lang="el-GR" sz="1800" dirty="0" smtClean="0"/>
              <a:t>Αντωνία Καλύβα</a:t>
            </a:r>
          </a:p>
          <a:p>
            <a:pPr algn="l"/>
            <a:r>
              <a:rPr lang="el-GR" sz="1800" dirty="0" smtClean="0"/>
              <a:t>Σύγχρονο θέατρο και Πρωτοπορίες </a:t>
            </a:r>
          </a:p>
          <a:p>
            <a:pPr algn="l"/>
            <a:r>
              <a:rPr lang="en-US" sz="1800" dirty="0" smtClean="0"/>
              <a:t>Les  </a:t>
            </a:r>
            <a:r>
              <a:rPr lang="en-US" sz="1800" dirty="0" err="1" smtClean="0"/>
              <a:t>Ephemeres</a:t>
            </a:r>
            <a:r>
              <a:rPr lang="en-US" sz="1800" dirty="0" smtClean="0"/>
              <a:t> – </a:t>
            </a:r>
            <a:r>
              <a:rPr lang="en-US" sz="1800" dirty="0" err="1" smtClean="0"/>
              <a:t>Ariane</a:t>
            </a:r>
            <a:r>
              <a:rPr lang="en-US" sz="1800" dirty="0" smtClean="0"/>
              <a:t> </a:t>
            </a:r>
            <a:r>
              <a:rPr lang="en-US" sz="1800" dirty="0" err="1" smtClean="0"/>
              <a:t>Mnouschkin</a:t>
            </a:r>
            <a:r>
              <a:rPr lang="en-US" sz="1800" dirty="0" smtClean="0"/>
              <a:t> </a:t>
            </a:r>
            <a:endParaRPr lang="el-GR"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p:txBody>
          <a:bodyPr>
            <a:normAutofit fontScale="85000" lnSpcReduction="20000"/>
          </a:bodyPr>
          <a:lstStyle/>
          <a:p>
            <a:pPr algn="ctr">
              <a:buNone/>
            </a:pPr>
            <a:r>
              <a:rPr lang="en-US" b="1" dirty="0" smtClean="0"/>
              <a:t>Theater of </a:t>
            </a:r>
            <a:r>
              <a:rPr lang="en-US" b="1" dirty="0"/>
              <a:t>S</a:t>
            </a:r>
            <a:r>
              <a:rPr lang="en-US" b="1" dirty="0" smtClean="0"/>
              <a:t>oleil </a:t>
            </a:r>
            <a:endParaRPr lang="el-GR" b="1" dirty="0" smtClean="0"/>
          </a:p>
          <a:p>
            <a:r>
              <a:rPr lang="el-GR" dirty="0" smtClean="0"/>
              <a:t>Θεατρική ομάδα </a:t>
            </a:r>
            <a:endParaRPr lang="en-US" dirty="0" smtClean="0"/>
          </a:p>
          <a:p>
            <a:r>
              <a:rPr lang="el-GR" dirty="0" smtClean="0"/>
              <a:t>Ιδρύθηκε το 1964 </a:t>
            </a:r>
          </a:p>
          <a:p>
            <a:r>
              <a:rPr lang="el-GR" dirty="0" smtClean="0"/>
              <a:t>Βασίζεται στην συλλογικότητα </a:t>
            </a:r>
          </a:p>
          <a:p>
            <a:r>
              <a:rPr lang="el-GR" dirty="0" smtClean="0"/>
              <a:t>Χρησιμοποιεί σωματικό θέατρο και αυτοσχεδιασμό </a:t>
            </a:r>
          </a:p>
          <a:p>
            <a:r>
              <a:rPr lang="el-GR" dirty="0" smtClean="0"/>
              <a:t>Οι ηθοποιοί συνεργάζονται σαν ομάδα </a:t>
            </a:r>
          </a:p>
          <a:p>
            <a:r>
              <a:rPr lang="el-GR" dirty="0" smtClean="0"/>
              <a:t>Χαρακτηρίζεται για τα κινούμενα σκηνικά που παρουσιάζουν την σκηνή από διαφορετικές οπτικές γωνίες. </a:t>
            </a:r>
          </a:p>
          <a:p>
            <a:r>
              <a:rPr lang="el-GR" dirty="0" smtClean="0"/>
              <a:t>Οι παραστάσεις συνοδεύονται από μουσική που εκτελείται ζωντανά από τον μουσικό Ζαν Ζακ </a:t>
            </a:r>
            <a:r>
              <a:rPr lang="el-GR" dirty="0" err="1" smtClean="0"/>
              <a:t>Λεμέτρ</a:t>
            </a:r>
            <a:r>
              <a:rPr lang="en-US" dirty="0" smtClean="0"/>
              <a:t>.</a:t>
            </a:r>
            <a:endParaRPr lang="el-GR" dirty="0"/>
          </a:p>
          <a:p>
            <a:r>
              <a:rPr lang="el-GR" dirty="0" smtClean="0"/>
              <a:t>Η θεματολογία βασίζεται σε θέματα που συγκλονίζουν τον πλανήτη με σκοπό να ρίξει φως στην ιστορία των καιρών μας</a:t>
            </a:r>
            <a:r>
              <a:rPr lang="en-US" dirty="0" smtClean="0"/>
              <a:t>.</a:t>
            </a:r>
            <a:r>
              <a:rPr lang="el-GR" dirty="0" smtClean="0"/>
              <a:t> </a:t>
            </a:r>
          </a:p>
          <a:p>
            <a:endParaRPr lang="en-US" dirty="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p:txBody>
          <a:bodyPr>
            <a:normAutofit fontScale="77500" lnSpcReduction="20000"/>
          </a:bodyPr>
          <a:lstStyle/>
          <a:p>
            <a:pPr algn="ctr">
              <a:buNone/>
            </a:pPr>
            <a:r>
              <a:rPr lang="en-US" b="1" dirty="0" smtClean="0"/>
              <a:t>Les </a:t>
            </a:r>
            <a:r>
              <a:rPr lang="el-GR" b="1" dirty="0"/>
              <a:t>Έ</a:t>
            </a:r>
            <a:r>
              <a:rPr lang="en-US" b="1" dirty="0" err="1" smtClean="0"/>
              <a:t>phemeres</a:t>
            </a:r>
            <a:r>
              <a:rPr lang="en-US" b="1" dirty="0" smtClean="0"/>
              <a:t> </a:t>
            </a:r>
          </a:p>
          <a:p>
            <a:r>
              <a:rPr lang="el-GR" dirty="0" smtClean="0"/>
              <a:t>Ανέβηκε το 2006 στο Παρίσι </a:t>
            </a:r>
          </a:p>
          <a:p>
            <a:r>
              <a:rPr lang="el-GR" dirty="0" smtClean="0"/>
              <a:t>Σκηνοθεσία </a:t>
            </a:r>
            <a:r>
              <a:rPr lang="el-GR" dirty="0"/>
              <a:t>Α</a:t>
            </a:r>
            <a:r>
              <a:rPr lang="en-US" dirty="0" err="1" smtClean="0"/>
              <a:t>rianne</a:t>
            </a:r>
            <a:r>
              <a:rPr lang="en-US" dirty="0" smtClean="0"/>
              <a:t> </a:t>
            </a:r>
            <a:r>
              <a:rPr lang="en-US" dirty="0" err="1" smtClean="0"/>
              <a:t>Mnouchkine</a:t>
            </a:r>
            <a:r>
              <a:rPr lang="en-US" dirty="0" smtClean="0"/>
              <a:t> </a:t>
            </a:r>
            <a:endParaRPr lang="el-GR" dirty="0" smtClean="0"/>
          </a:p>
          <a:p>
            <a:r>
              <a:rPr lang="el-GR" dirty="0" smtClean="0"/>
              <a:t>Χωρισμένη σε δυο μέρη διάρκειας 3ωρών το κάθε ένα</a:t>
            </a:r>
          </a:p>
          <a:p>
            <a:r>
              <a:rPr lang="el-GR" dirty="0" smtClean="0"/>
              <a:t>Διαδραματίζεται στην Γαλλία </a:t>
            </a:r>
          </a:p>
          <a:p>
            <a:r>
              <a:rPr lang="el-GR" dirty="0" smtClean="0"/>
              <a:t>Αποτελείται από καθημερινές ιστορίες ανθρώπων με διαρκώς διακοπτόμενο ρυθμό από επαναλαμβανόμενη εναλλαγή μεταξύ τους.</a:t>
            </a:r>
          </a:p>
          <a:p>
            <a:r>
              <a:rPr lang="el-GR" dirty="0" smtClean="0"/>
              <a:t>Οι επαναλαμβανόμενες εναλλασσόμενες ιστορίες αποτελούνται από  ξεκαρδιστικές, καυστικές και οδυνηρές σκηνές</a:t>
            </a:r>
            <a:r>
              <a:rPr lang="en-US" dirty="0" smtClean="0"/>
              <a:t>.</a:t>
            </a:r>
            <a:r>
              <a:rPr lang="el-GR" dirty="0" smtClean="0"/>
              <a:t> </a:t>
            </a:r>
          </a:p>
          <a:p>
            <a:r>
              <a:rPr lang="el-GR" dirty="0" smtClean="0"/>
              <a:t>Παρουσιάζει μικρές στιγμές από την ζωή καθημερινών ανθρώπων.</a:t>
            </a:r>
          </a:p>
          <a:p>
            <a:r>
              <a:rPr lang="el-GR" dirty="0" smtClean="0"/>
              <a:t>Τα θέματα που θίγονται είναι η οικογένεια, αγάπη, μνήμη, απώλεια, και ο χρόνος. </a:t>
            </a:r>
          </a:p>
          <a:p>
            <a:r>
              <a:rPr lang="el-GR" dirty="0" smtClean="0"/>
              <a:t>Οι ιστορίες συνδέονται μεταξύ τους και δείχνουν πόσο γρήγορα περνά η ζωή. </a:t>
            </a:r>
            <a:endParaRPr lang="el-G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p:txBody>
          <a:bodyPr>
            <a:normAutofit fontScale="77500" lnSpcReduction="20000"/>
          </a:bodyPr>
          <a:lstStyle/>
          <a:p>
            <a:pPr algn="ctr">
              <a:buNone/>
            </a:pPr>
            <a:r>
              <a:rPr lang="el-GR" b="1" dirty="0" smtClean="0"/>
              <a:t>Η Μουσική στο </a:t>
            </a:r>
            <a:r>
              <a:rPr lang="en-US" b="1" dirty="0" smtClean="0"/>
              <a:t>Les </a:t>
            </a:r>
            <a:r>
              <a:rPr lang="en-US" b="1" dirty="0" err="1" smtClean="0"/>
              <a:t>Ephemeres</a:t>
            </a:r>
            <a:r>
              <a:rPr lang="en-US" b="1" dirty="0" smtClean="0"/>
              <a:t> </a:t>
            </a:r>
          </a:p>
          <a:p>
            <a:r>
              <a:rPr lang="el-GR" dirty="0" smtClean="0"/>
              <a:t>Συνθέτης είναι ο </a:t>
            </a:r>
            <a:r>
              <a:rPr lang="en-US" dirty="0" smtClean="0"/>
              <a:t>Jean-Jacques </a:t>
            </a:r>
            <a:r>
              <a:rPr lang="en-US" dirty="0" err="1" smtClean="0"/>
              <a:t>Lemetre</a:t>
            </a:r>
            <a:r>
              <a:rPr lang="el-GR" dirty="0" smtClean="0"/>
              <a:t>. </a:t>
            </a:r>
            <a:endParaRPr lang="en-US" dirty="0" smtClean="0"/>
          </a:p>
          <a:p>
            <a:r>
              <a:rPr lang="en-US" dirty="0" smtClean="0"/>
              <a:t> </a:t>
            </a:r>
            <a:r>
              <a:rPr lang="el-GR" dirty="0" smtClean="0"/>
              <a:t>Η μουσική παίζεται ζωντανά στην σκηνή.  </a:t>
            </a:r>
          </a:p>
          <a:p>
            <a:r>
              <a:rPr lang="el-GR" dirty="0" smtClean="0"/>
              <a:t>Ακούγονται παραδοσιακά ακούσματα από διάφορες χώρες. </a:t>
            </a:r>
          </a:p>
          <a:p>
            <a:r>
              <a:rPr lang="el-GR" dirty="0" smtClean="0"/>
              <a:t>Ακούγονται ήχοι καθημερινότητας πχ (τρένα, δρόμος, ραδιόφωνο</a:t>
            </a:r>
            <a:r>
              <a:rPr lang="en-US" dirty="0" smtClean="0"/>
              <a:t>)</a:t>
            </a:r>
            <a:r>
              <a:rPr lang="el-GR" dirty="0" smtClean="0"/>
              <a:t>.</a:t>
            </a:r>
          </a:p>
          <a:p>
            <a:r>
              <a:rPr lang="el-GR" dirty="0" smtClean="0"/>
              <a:t>Στους Εφήμερους η μουσική λειτουργεί συνδετικά για να ενώσει τις σκηνές αφού είναι πολλές και αποσπασματικές .</a:t>
            </a:r>
          </a:p>
          <a:p>
            <a:r>
              <a:rPr lang="el-GR" dirty="0" smtClean="0"/>
              <a:t>Είναι αόρατος αφηγητής</a:t>
            </a:r>
            <a:r>
              <a:rPr lang="en-US" dirty="0" smtClean="0"/>
              <a:t>.</a:t>
            </a:r>
            <a:r>
              <a:rPr lang="el-GR" dirty="0" smtClean="0"/>
              <a:t> </a:t>
            </a:r>
          </a:p>
          <a:p>
            <a:r>
              <a:rPr lang="el-GR" dirty="0" smtClean="0"/>
              <a:t>Δημιουργεί συναισθηματική συνέχεια ανάμεσα στις ιστορίες των χαρακτήρων. </a:t>
            </a:r>
          </a:p>
          <a:p>
            <a:r>
              <a:rPr lang="el-GR" dirty="0" smtClean="0"/>
              <a:t>Είναι πολυπολιτισμική και </a:t>
            </a:r>
            <a:r>
              <a:rPr lang="el-GR" dirty="0" err="1" smtClean="0"/>
              <a:t>πολυστιλιστική</a:t>
            </a:r>
            <a:r>
              <a:rPr lang="el-GR" dirty="0" smtClean="0"/>
              <a:t> κάτι που είναι χαρακτηριστικό της </a:t>
            </a:r>
            <a:r>
              <a:rPr lang="el-GR" dirty="0" err="1" smtClean="0"/>
              <a:t>Μνουσκίν</a:t>
            </a:r>
            <a:r>
              <a:rPr lang="el-GR" dirty="0" smtClean="0"/>
              <a:t> .</a:t>
            </a:r>
          </a:p>
          <a:p>
            <a:r>
              <a:rPr lang="el-GR" dirty="0" smtClean="0"/>
              <a:t>Ενισχύει τα κεντρικά θέματα της παράστασης (την μνήμη, νοσταλγία, και την φθαρτότητα). </a:t>
            </a:r>
          </a:p>
          <a:p>
            <a:endParaRPr lang="el-GR" dirty="0" smtClean="0"/>
          </a:p>
          <a:p>
            <a:endParaRPr lang="en-US" dirty="0" smtClean="0"/>
          </a:p>
          <a:p>
            <a:pPr algn="just">
              <a:buNone/>
            </a:pPr>
            <a:endParaRPr lang="el-G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p:txBody>
          <a:bodyPr>
            <a:normAutofit fontScale="85000" lnSpcReduction="10000"/>
          </a:bodyPr>
          <a:lstStyle/>
          <a:p>
            <a:pPr algn="ctr">
              <a:buNone/>
            </a:pPr>
            <a:r>
              <a:rPr lang="el-GR" sz="2600" b="1" dirty="0" smtClean="0"/>
              <a:t>Πως χρησιμοποιείται στην σκηνή </a:t>
            </a:r>
          </a:p>
          <a:p>
            <a:r>
              <a:rPr lang="el-GR" sz="2600" dirty="0" smtClean="0"/>
              <a:t>Στις μεταβάσεις των σκηνών η μουσική γεφυρώνει τις γρήγορες αλλαγές χώρου/χρόνου.</a:t>
            </a:r>
          </a:p>
          <a:p>
            <a:r>
              <a:rPr lang="el-GR" sz="2600" dirty="0" smtClean="0"/>
              <a:t>Στις δραματικές ,νοσταλγικές  και στις στιγμές σύγκρουσης η μουσική δυναμώνει και μεταφέρει την συναισθηματική ένταση. </a:t>
            </a:r>
          </a:p>
          <a:p>
            <a:r>
              <a:rPr lang="el-GR" sz="2600" dirty="0" smtClean="0"/>
              <a:t>Καθορίζει τον ρυθμό της παράστασης για τις στιγμές που τρέχει ή επιβραδύνει. </a:t>
            </a:r>
          </a:p>
          <a:p>
            <a:r>
              <a:rPr lang="el-GR" sz="2600" dirty="0" smtClean="0"/>
              <a:t>Επαναλαμβάνονται μουσικά μοτίβα όπως και οι αναμνήσεις των ηρώων στην μνήμη.</a:t>
            </a:r>
            <a:endParaRPr lang="en-US" sz="2600" dirty="0" smtClean="0"/>
          </a:p>
          <a:p>
            <a:r>
              <a:rPr lang="el-GR" sz="2600" dirty="0" smtClean="0"/>
              <a:t>Η μουσική στους εφήμερους λειτουργεί δραματουργικά.</a:t>
            </a:r>
          </a:p>
          <a:p>
            <a:r>
              <a:rPr lang="el-GR" sz="2600" dirty="0" smtClean="0"/>
              <a:t>Δημιουργεί συναισθηματική συνοχή σε όλη την διάρκεια της παράστασης .</a:t>
            </a:r>
            <a:endParaRPr lang="en-US" sz="2600" dirty="0" smtClean="0"/>
          </a:p>
          <a:p>
            <a:pPr>
              <a:buNone/>
            </a:pPr>
            <a:endParaRPr lang="el-GR" sz="2600" dirty="0" smtClean="0"/>
          </a:p>
          <a:p>
            <a:endParaRPr lang="el-GR" sz="2600" dirty="0" smtClean="0"/>
          </a:p>
          <a:p>
            <a:pPr>
              <a:buNone/>
            </a:pPr>
            <a:endParaRPr lang="el-GR" dirty="0" smtClean="0"/>
          </a:p>
          <a:p>
            <a:endParaRPr lang="el-G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a:xfrm>
            <a:off x="456485" y="243835"/>
            <a:ext cx="8228160" cy="1201878"/>
          </a:xfrm>
          <a:ln/>
        </p:spPr>
        <p:txBody>
          <a:bodyPr tIns="39116"/>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a:t>Les Éphémères (Théâtre du Soleil)</a:t>
            </a:r>
            <a:br>
              <a:rPr lang="en-US"/>
            </a:br>
            <a:r>
              <a:rPr lang="en-US" sz="2600"/>
              <a:t>Αποτίμηση της παράστασης. </a:t>
            </a:r>
            <a:r>
              <a:rPr lang="en-US" sz="2000"/>
              <a:t>Βουλαδάκη Αικατερίνη</a:t>
            </a:r>
            <a:r>
              <a:rPr lang="en-US" sz="2600" b="1"/>
              <a:t> </a:t>
            </a:r>
          </a:p>
        </p:txBody>
      </p:sp>
      <p:sp>
        <p:nvSpPr>
          <p:cNvPr id="3074" name="Rectangle 2"/>
          <p:cNvSpPr>
            <a:spLocks noGrp="1" noChangeArrowheads="1"/>
          </p:cNvSpPr>
          <p:nvPr>
            <p:ph type="subTitle" idx="4294967295"/>
          </p:nvPr>
        </p:nvSpPr>
        <p:spPr bwMode="auto">
          <a:xfrm>
            <a:off x="563045" y="2323133"/>
            <a:ext cx="8228160" cy="3976181"/>
          </a:xfrm>
          <a:prstGeom prst="rect">
            <a:avLst/>
          </a:prstGeom>
          <a:noFill/>
          <a:ln/>
        </p:spPr>
        <p:txBody>
          <a:bodyPr lIns="0" tIns="28448" rIns="0" bIns="0" anchor="ctr"/>
          <a:lstStyle/>
          <a:p>
            <a:endParaRPr lang="el-GR"/>
          </a:p>
        </p:txBody>
      </p:sp>
      <p:pic>
        <p:nvPicPr>
          <p:cNvPr id="3075" name="Picture 3"/>
          <p:cNvPicPr>
            <a:picLocks noChangeAspect="1" noChangeArrowheads="1"/>
          </p:cNvPicPr>
          <p:nvPr/>
        </p:nvPicPr>
        <p:blipFill>
          <a:blip r:embed="rId3"/>
          <a:srcRect/>
          <a:stretch>
            <a:fillRect/>
          </a:stretch>
        </p:blipFill>
        <p:spPr bwMode="auto">
          <a:xfrm>
            <a:off x="83520" y="1547466"/>
            <a:ext cx="2881440" cy="3041174"/>
          </a:xfrm>
          <a:prstGeom prst="rect">
            <a:avLst/>
          </a:prstGeom>
          <a:noFill/>
          <a:ln w="9525" cap="flat">
            <a:noFill/>
            <a:round/>
            <a:headEnd/>
            <a:tailEnd/>
          </a:ln>
          <a:effectLst/>
        </p:spPr>
      </p:pic>
      <p:pic>
        <p:nvPicPr>
          <p:cNvPr id="3076" name="Picture 4"/>
          <p:cNvPicPr>
            <a:picLocks noChangeAspect="1" noChangeArrowheads="1"/>
          </p:cNvPicPr>
          <p:nvPr/>
        </p:nvPicPr>
        <p:blipFill>
          <a:blip r:embed="rId4" cstate="print"/>
          <a:srcRect/>
          <a:stretch>
            <a:fillRect/>
          </a:stretch>
        </p:blipFill>
        <p:spPr bwMode="auto">
          <a:xfrm>
            <a:off x="5535362" y="1416912"/>
            <a:ext cx="3506400" cy="3116052"/>
          </a:xfrm>
          <a:prstGeom prst="rect">
            <a:avLst/>
          </a:prstGeom>
          <a:noFill/>
          <a:ln w="9525" cap="flat">
            <a:noFill/>
            <a:round/>
            <a:headEnd/>
            <a:tailEnd/>
          </a:ln>
          <a:effectLst/>
        </p:spPr>
      </p:pic>
      <p:pic>
        <p:nvPicPr>
          <p:cNvPr id="3077" name="Picture 5"/>
          <p:cNvPicPr>
            <a:picLocks noChangeAspect="1" noChangeArrowheads="1"/>
          </p:cNvPicPr>
          <p:nvPr/>
        </p:nvPicPr>
        <p:blipFill>
          <a:blip r:embed="rId5" cstate="print"/>
          <a:srcRect/>
          <a:stretch>
            <a:fillRect/>
          </a:stretch>
        </p:blipFill>
        <p:spPr bwMode="auto">
          <a:xfrm>
            <a:off x="2852645" y="1547466"/>
            <a:ext cx="2681280" cy="2764703"/>
          </a:xfrm>
          <a:prstGeom prst="rect">
            <a:avLst/>
          </a:prstGeom>
          <a:noFill/>
          <a:ln w="9525" cap="flat">
            <a:noFill/>
            <a:round/>
            <a:headEnd/>
            <a:tailEnd/>
          </a:ln>
          <a:effectLst/>
        </p:spPr>
      </p:pic>
      <p:pic>
        <p:nvPicPr>
          <p:cNvPr id="3078" name="Picture 6"/>
          <p:cNvPicPr>
            <a:picLocks noChangeAspect="1" noChangeArrowheads="1"/>
          </p:cNvPicPr>
          <p:nvPr/>
        </p:nvPicPr>
        <p:blipFill>
          <a:blip r:embed="rId6"/>
          <a:srcRect/>
          <a:stretch>
            <a:fillRect/>
          </a:stretch>
        </p:blipFill>
        <p:spPr bwMode="auto">
          <a:xfrm>
            <a:off x="2964960" y="4312169"/>
            <a:ext cx="2903040" cy="2543912"/>
          </a:xfrm>
          <a:prstGeom prst="rect">
            <a:avLst/>
          </a:prstGeom>
          <a:noFill/>
          <a:ln w="9525" cap="flat">
            <a:noFill/>
            <a:round/>
            <a:headEnd/>
            <a:tailEnd/>
          </a:ln>
          <a:effec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456485" y="272630"/>
            <a:ext cx="8228160" cy="1144280"/>
          </a:xfrm>
          <a:ln/>
        </p:spPr>
        <p:txBody>
          <a:bodyPr tIns="39116"/>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a:t>Βασικά στοιχεία παράστασης</a:t>
            </a:r>
          </a:p>
        </p:txBody>
      </p:sp>
      <p:sp>
        <p:nvSpPr>
          <p:cNvPr id="4098" name="Rectangle 2"/>
          <p:cNvSpPr>
            <a:spLocks noGrp="1" noChangeArrowheads="1"/>
          </p:cNvSpPr>
          <p:nvPr>
            <p:ph type="body" idx="1"/>
          </p:nvPr>
        </p:nvSpPr>
        <p:spPr>
          <a:xfrm>
            <a:off x="456481" y="1605078"/>
            <a:ext cx="4016160" cy="3976181"/>
          </a:xfrm>
          <a:ln/>
        </p:spPr>
        <p:txBody>
          <a:bodyPr tIns="14224"/>
          <a:lstStyle/>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Lst>
            </a:pPr>
            <a:r>
              <a:rPr lang="en-US" sz="1600"/>
              <a:t>Δημιουργία: συλλογική δημιουργία του Théâtre du Soleil </a:t>
            </a:r>
          </a:p>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Lst>
            </a:pPr>
            <a:r>
              <a:rPr lang="en-US" sz="1600"/>
              <a:t>Πρεμιέρα: 2006–2007 </a:t>
            </a:r>
          </a:p>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Lst>
            </a:pPr>
            <a:r>
              <a:rPr lang="en-US" sz="1600"/>
              <a:t>Χώρος: La Cartoucherie </a:t>
            </a:r>
          </a:p>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Lst>
            </a:pPr>
            <a:r>
              <a:rPr lang="en-US" sz="1600"/>
              <a:t>Διάρκεια: περίπου 6–7 ώρες </a:t>
            </a:r>
          </a:p>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Lst>
            </a:pPr>
            <a:r>
              <a:rPr lang="en-US" sz="1600"/>
              <a:t>Δομή: δύο μέρη / «συλλογές» </a:t>
            </a:r>
          </a:p>
          <a:p>
            <a:pPr marL="0" indent="0">
              <a:tabLst>
                <a:tab pos="449263" algn="l"/>
                <a:tab pos="457200" algn="l"/>
                <a:tab pos="914400" algn="l"/>
                <a:tab pos="1371600" algn="l"/>
                <a:tab pos="1828800" algn="l"/>
                <a:tab pos="2286000" algn="l"/>
                <a:tab pos="2743200" algn="l"/>
                <a:tab pos="3200400" algn="l"/>
                <a:tab pos="3657600" algn="l"/>
                <a:tab pos="4114800" algn="l"/>
              </a:tabLst>
            </a:pPr>
            <a:r>
              <a:rPr lang="el-GR" sz="1600">
                <a:latin typeface="Liberation Serif;Times New Roma" pitchFamily="16" charset="0"/>
              </a:rPr>
              <a:t>     Σκηνοθεσία: Ariane Mnouchkine</a:t>
            </a:r>
          </a:p>
          <a:p>
            <a:pPr marL="0" indent="0">
              <a:tabLst>
                <a:tab pos="449263" algn="l"/>
                <a:tab pos="457200" algn="l"/>
                <a:tab pos="914400" algn="l"/>
                <a:tab pos="1371600" algn="l"/>
                <a:tab pos="1828800" algn="l"/>
                <a:tab pos="2286000" algn="l"/>
                <a:tab pos="2743200" algn="l"/>
                <a:tab pos="3200400" algn="l"/>
                <a:tab pos="3657600" algn="l"/>
                <a:tab pos="4114800" algn="l"/>
              </a:tabLst>
            </a:pPr>
            <a:r>
              <a:rPr lang="el-GR" sz="1600">
                <a:latin typeface="Liberation Serif;Times New Roma" pitchFamily="16" charset="0"/>
              </a:rPr>
              <a:t>     </a:t>
            </a:r>
            <a:r>
              <a:rPr lang="en-US" sz="1600"/>
              <a:t>Μουσική: Jean‑Jacques Lemêtre</a:t>
            </a:r>
            <a:r>
              <a:rPr lang="en-US" sz="1500"/>
              <a:t> </a:t>
            </a:r>
          </a:p>
          <a:p>
            <a:pPr marL="0" indent="0">
              <a:tabLst>
                <a:tab pos="449263" algn="l"/>
                <a:tab pos="457200" algn="l"/>
                <a:tab pos="914400" algn="l"/>
                <a:tab pos="1371600" algn="l"/>
                <a:tab pos="1828800" algn="l"/>
                <a:tab pos="2286000" algn="l"/>
                <a:tab pos="2743200" algn="l"/>
                <a:tab pos="3200400" algn="l"/>
                <a:tab pos="3657600" algn="l"/>
                <a:tab pos="4114800" algn="l"/>
              </a:tabLst>
            </a:pPr>
            <a:r>
              <a:rPr lang="en-US" sz="1500"/>
              <a:t>Σκηνογραφία: Everest Canto de Montserrat</a:t>
            </a:r>
          </a:p>
          <a:p>
            <a:pPr marL="0" indent="0">
              <a:tabLst>
                <a:tab pos="449263" algn="l"/>
                <a:tab pos="457200" algn="l"/>
                <a:tab pos="914400" algn="l"/>
                <a:tab pos="1371600" algn="l"/>
                <a:tab pos="1828800" algn="l"/>
                <a:tab pos="2286000" algn="l"/>
                <a:tab pos="2743200" algn="l"/>
                <a:tab pos="3200400" algn="l"/>
                <a:tab pos="3657600" algn="l"/>
                <a:tab pos="4114800" algn="l"/>
              </a:tabLst>
            </a:pPr>
            <a:r>
              <a:rPr lang="en-US" sz="1500"/>
              <a:t>Κοστούμια: Nathalie Thomas et Marie-Hélène Bouvet</a:t>
            </a:r>
          </a:p>
        </p:txBody>
      </p:sp>
      <p:pic>
        <p:nvPicPr>
          <p:cNvPr id="4099" name="Picture 3"/>
          <p:cNvPicPr>
            <a:picLocks noChangeAspect="1" noChangeArrowheads="1"/>
          </p:cNvPicPr>
          <p:nvPr/>
        </p:nvPicPr>
        <p:blipFill>
          <a:blip r:embed="rId3"/>
          <a:srcRect/>
          <a:stretch>
            <a:fillRect/>
          </a:stretch>
        </p:blipFill>
        <p:spPr bwMode="auto">
          <a:xfrm>
            <a:off x="4645442" y="1658836"/>
            <a:ext cx="4312800" cy="4442725"/>
          </a:xfrm>
          <a:prstGeom prst="rect">
            <a:avLst/>
          </a:prstGeom>
          <a:noFill/>
          <a:ln w="9525" cap="flat">
            <a:noFill/>
            <a:round/>
            <a:headEnd/>
            <a:tailEnd/>
          </a:ln>
          <a:effec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456485" y="272630"/>
            <a:ext cx="8228160" cy="1144280"/>
          </a:xfrm>
          <a:ln/>
        </p:spPr>
        <p:txBody>
          <a:bodyPr tIns="28448"/>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l-GR" sz="3200" b="1">
                <a:latin typeface="Liberation Sans;Arial" pitchFamily="16" charset="0"/>
              </a:rPr>
              <a:t>Το εφήμερο της ανθρώπινης ύπαρξης</a:t>
            </a:r>
          </a:p>
        </p:txBody>
      </p:sp>
      <p:sp>
        <p:nvSpPr>
          <p:cNvPr id="5122" name="Rectangle 2"/>
          <p:cNvSpPr>
            <a:spLocks noGrp="1" noChangeArrowheads="1"/>
          </p:cNvSpPr>
          <p:nvPr>
            <p:ph type="subTitle" idx="4294967295"/>
          </p:nvPr>
        </p:nvSpPr>
        <p:spPr bwMode="auto">
          <a:xfrm>
            <a:off x="456485" y="-520302"/>
            <a:ext cx="8228160" cy="7284226"/>
          </a:xfrm>
          <a:prstGeom prst="rect">
            <a:avLst/>
          </a:prstGeom>
          <a:noFill/>
          <a:ln/>
        </p:spPr>
        <p:txBody>
          <a:bodyPr lIns="0" tIns="21336" rIns="0" bIns="0" anchor="ctr"/>
          <a:lstStyle/>
          <a:p>
            <a:pPr marL="0" indent="0" algn="ctr">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lang="en-US" sz="2400"/>
          </a:p>
          <a:p>
            <a:pPr marL="0" indent="0" algn="ctr">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lang="en-US" sz="2400"/>
          </a:p>
          <a:p>
            <a:pPr marL="0" indent="0" algn="ctr">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lang="en-US" sz="2400"/>
          </a:p>
          <a:p>
            <a:pPr marL="0" indent="0" algn="ctr">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lang="en-US" sz="2400"/>
          </a:p>
          <a:p>
            <a:pPr marL="0" indent="0" algn="ctr">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2400"/>
              <a:t>καθημερινή ζωή </a:t>
            </a:r>
          </a:p>
          <a:p>
            <a:pPr marL="0" indent="0" algn="ctr">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2400"/>
              <a:t>μνήμη και παρελθόν </a:t>
            </a:r>
          </a:p>
          <a:p>
            <a:pPr marL="0" indent="0" algn="ctr">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2400"/>
              <a:t>οικογένεια </a:t>
            </a:r>
          </a:p>
          <a:p>
            <a:pPr marL="0" indent="0" algn="ctr">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2400"/>
              <a:t>απώλεια και θάνατος </a:t>
            </a:r>
          </a:p>
          <a:p>
            <a:pPr marL="0" indent="0" algn="ctr">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2400"/>
              <a:t>παιδική ηλικία </a:t>
            </a:r>
          </a:p>
          <a:p>
            <a:pPr marL="0" indent="0" algn="ctr">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2400"/>
              <a:t>τραύμα και επιβίωση </a:t>
            </a:r>
          </a:p>
          <a:p>
            <a:pPr marL="0" indent="0" algn="ctr">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2400"/>
              <a:t>ανθρώπινες σχέσεις </a:t>
            </a:r>
          </a:p>
          <a:p>
            <a:pPr marL="0" indent="0" algn="ctr">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2400"/>
              <a:t>Ιστορία και προσωπική μνήμη </a:t>
            </a:r>
          </a:p>
          <a:p>
            <a:pPr marL="0" indent="0" algn="ctr">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2400"/>
              <a:t>«Το μεγάλο μέσα από το μικρό»</a:t>
            </a:r>
          </a:p>
          <a:p>
            <a:pPr marL="0" indent="0" algn="ctr">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lang="en-US" sz="2400"/>
          </a:p>
          <a:p>
            <a:pPr marL="0" indent="0" algn="ctr">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l-GR" sz="1800">
                <a:solidFill>
                  <a:srgbClr val="111111"/>
                </a:solidFill>
                <a:latin typeface="Times New Roman" pitchFamily="16" charset="0"/>
              </a:rPr>
              <a:t>Η παράσταση αποτελείται από μικρές ιστορίες που συχνά δεν συνδέονται αφηγηματικά μεταξύ τους. Πρόκειται για σύντομες σκηνές που αφορούν οικογενειακές σχέσεις, χωρισμούς, γηρατειά, μνήμη, θάνατο, παιδική ηλικία, βία, αρρώστια, μετανάστευση ή καθημερινές στιγμές φαινομενικά ασήμαντες. Η δραματουργική αυτή επιλογή δημιουργεί ένα μωσαϊκό εμπειριών, όπου η ανθρώπινη ύπαρξη παρουσιάζεται ως εύθραυστη, παροδική και ταυτόχρονα βαθιά κοινή.</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a:xfrm>
            <a:off x="456485" y="272630"/>
            <a:ext cx="8228160" cy="1144280"/>
          </a:xfrm>
          <a:ln/>
        </p:spPr>
        <p:txBody>
          <a:bodyPr tIns="24892"/>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l-GR" sz="2800" b="1">
                <a:latin typeface="Liberation Sans;Arial" pitchFamily="16" charset="0"/>
              </a:rPr>
              <a:t>Η σκηνοθετική γραμμή της Mnouchkine</a:t>
            </a:r>
          </a:p>
        </p:txBody>
      </p:sp>
      <p:sp>
        <p:nvSpPr>
          <p:cNvPr id="6146" name="Rectangle 2"/>
          <p:cNvSpPr>
            <a:spLocks noGrp="1" noChangeArrowheads="1"/>
          </p:cNvSpPr>
          <p:nvPr>
            <p:ph type="body" idx="1"/>
          </p:nvPr>
        </p:nvSpPr>
        <p:spPr>
          <a:xfrm>
            <a:off x="456485" y="1605064"/>
            <a:ext cx="8228160" cy="5030224"/>
          </a:xfrm>
          <a:ln/>
        </p:spPr>
        <p:txBody>
          <a:bodyPr tIns="35560">
            <a:normAutofit fontScale="47500" lnSpcReduction="20000"/>
          </a:bodyPr>
          <a:lstStyle/>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4000"/>
              <a:t>-εγκατάλειψη του επικού ύφους προηγούμενων έργων </a:t>
            </a:r>
          </a:p>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4000"/>
              <a:t>--στροφή στο οικείο και το καθημερινό </a:t>
            </a:r>
          </a:p>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4000"/>
              <a:t>έμφαση: </a:t>
            </a:r>
          </a:p>
          <a:p>
            <a:pPr marL="898525" indent="-177800">
              <a:spcBef>
                <a:spcPct val="0"/>
              </a:spcBef>
              <a:tabLst>
                <a:tab pos="449263"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4000"/>
              <a:t>-στη λεπτομέρεια </a:t>
            </a:r>
          </a:p>
          <a:p>
            <a:pPr marL="898525" indent="-177800">
              <a:spcBef>
                <a:spcPct val="0"/>
              </a:spcBef>
              <a:tabLst>
                <a:tab pos="449263"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4000"/>
              <a:t>-στη σιωπή </a:t>
            </a:r>
          </a:p>
          <a:p>
            <a:pPr marL="898525" indent="-177800">
              <a:spcBef>
                <a:spcPct val="0"/>
              </a:spcBef>
              <a:tabLst>
                <a:tab pos="449263"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4000"/>
              <a:t>-στις μικρές χειρονομίες </a:t>
            </a:r>
          </a:p>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4000"/>
              <a:t>σκηνική σύνθεση βασισμένη: </a:t>
            </a:r>
          </a:p>
          <a:p>
            <a:pPr marL="898525" indent="-177800">
              <a:spcBef>
                <a:spcPct val="0"/>
              </a:spcBef>
              <a:tabLst>
                <a:tab pos="449263"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4000"/>
              <a:t>-στη μνήμη </a:t>
            </a:r>
          </a:p>
          <a:p>
            <a:pPr marL="898525" indent="-177800">
              <a:spcBef>
                <a:spcPct val="0"/>
              </a:spcBef>
              <a:tabLst>
                <a:tab pos="449263"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4000"/>
              <a:t>- στη συνύπαρξη πολλών ιστοριών</a:t>
            </a:r>
            <a:r>
              <a:rPr lang="en-US" sz="5400"/>
              <a:t> </a:t>
            </a:r>
          </a:p>
          <a:p>
            <a:pPr marL="0" indent="0">
              <a:tabLst>
                <a:tab pos="449263"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lang="el-GR" sz="2200">
              <a:solidFill>
                <a:srgbClr val="111111"/>
              </a:solidFill>
              <a:latin typeface="Times New Roman" pitchFamily="16" charset="0"/>
            </a:endParaRPr>
          </a:p>
          <a:p>
            <a:pPr marL="0" indent="0">
              <a:tabLst>
                <a:tab pos="449263"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lang="el-GR" sz="2200">
              <a:solidFill>
                <a:srgbClr val="111111"/>
              </a:solidFill>
              <a:latin typeface="Times New Roman" pitchFamily="16" charset="0"/>
            </a:endParaRPr>
          </a:p>
          <a:p>
            <a:pPr marL="0" indent="0">
              <a:tabLst>
                <a:tab pos="449263"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l-GR" sz="2800">
                <a:solidFill>
                  <a:srgbClr val="111111"/>
                </a:solidFill>
                <a:latin typeface="Times New Roman" pitchFamily="16" charset="0"/>
              </a:rPr>
              <a:t>Δημιουργημένη συλλογικά από τα μέλη του Théâtre du Soleil και παρουσιασμένη αρχικά στη Cartoucherie του Παρισιού το 2006–2007, η παράσταση απομακρύνεται από τις μεγάλες επικές και πολιτικές φόρμες που χαρακτήρισαν προηγούμενα έργα της ομάδας, όπως το Le Dernier Caravansérail, και στρέφεται προς το οικείο, το καθημερινό και το βαθιά ανθρώπινο. Ωστόσο, αυτή η μετατόπιση δεν σημαίνει αποπολιτικοποίηση. Η παράσταση δίνει χώρο σε κοινωνικές ομάδες που συχνά περιθωριοποιούνται: ηλικιωμένους, παιδιά, μετανάστες, τρανς πρόσωπα, μοναχικούς ανθρώπους. Όμως αυτή η παρουσίαση δεν γίνεται με διδακτικό ή καταγγελτικό τρόπο. Η Mnouchkine αποφεύγει τον εύκολο συναισθηματισμό και επιδιώκει μια βαθύτερη κατανόηση της ανθρώπινης εμπειρίας. Η πολιτική διάσταση του έργου προκύπτει ακριβώς από αυτή την επιμονή στο ανθρώπινο.  Επιπλέον, η αναφορά στο Ολοκάυτωμα στο δεύτερο μέρος της παράστασης αποτυπώνει πώς εισχωρεί η ιστορία στην καθημερινή ζωή.  Η θεατρική πράξη αντιμετωπίζεται όχι μόνο ως καλλιτεχνικό γεγονός αλλά και ως τρόπος ζωής και πολιτική στάση. Η ομάδα λειτουργεί κοινοτικά, καταργώντας σε μεγάλο βαθμό τις αυστηρές ιεραρχίες μεταξύ ηθοποιών, τεχνικών και σκηνοθεσίας.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456485" y="-220779"/>
            <a:ext cx="8228160" cy="1144281"/>
          </a:xfrm>
          <a:ln/>
        </p:spPr>
        <p:txBody>
          <a:bodyPr tIns="28448"/>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3200"/>
              <a:t>Σκηνογραφία και σκηνικός χώρος</a:t>
            </a:r>
          </a:p>
        </p:txBody>
      </p:sp>
      <p:sp>
        <p:nvSpPr>
          <p:cNvPr id="7170" name="Rectangle 2"/>
          <p:cNvSpPr>
            <a:spLocks noGrp="1" noChangeArrowheads="1"/>
          </p:cNvSpPr>
          <p:nvPr>
            <p:ph type="body" idx="1"/>
          </p:nvPr>
        </p:nvSpPr>
        <p:spPr>
          <a:xfrm>
            <a:off x="0" y="668151"/>
            <a:ext cx="4016160" cy="6078507"/>
          </a:xfrm>
          <a:ln/>
        </p:spPr>
        <p:txBody>
          <a:bodyPr tIns="21336">
            <a:normAutofit fontScale="70000" lnSpcReduction="20000"/>
          </a:bodyPr>
          <a:lstStyle/>
          <a:p>
            <a:pPr marL="0" indent="0">
              <a:tabLst>
                <a:tab pos="457200" algn="l"/>
                <a:tab pos="914400" algn="l"/>
                <a:tab pos="1371600" algn="l"/>
                <a:tab pos="1828800" algn="l"/>
                <a:tab pos="2286000" algn="l"/>
                <a:tab pos="2743200" algn="l"/>
                <a:tab pos="3200400" algn="l"/>
                <a:tab pos="3657600" algn="l"/>
                <a:tab pos="4114800" algn="l"/>
              </a:tabLst>
            </a:pPr>
            <a:r>
              <a:rPr lang="en-US" sz="2400"/>
              <a:t>Κινητή σκηνογραφία</a:t>
            </a:r>
          </a:p>
          <a:p>
            <a:pPr marL="449263" indent="-177800">
              <a:spcBef>
                <a:spcPct val="0"/>
              </a:spcBef>
              <a:tabLst>
                <a:tab pos="457200" algn="l"/>
                <a:tab pos="914400" algn="l"/>
                <a:tab pos="1371600" algn="l"/>
                <a:tab pos="1828800" algn="l"/>
                <a:tab pos="2286000" algn="l"/>
                <a:tab pos="2743200" algn="l"/>
                <a:tab pos="3200400" algn="l"/>
                <a:tab pos="3657600" algn="l"/>
                <a:tab pos="4114800" algn="l"/>
              </a:tabLst>
            </a:pPr>
            <a:r>
              <a:rPr lang="en-US" sz="2400"/>
              <a:t>περιστρεφόμενες πλατφόρμες / «άρματα» </a:t>
            </a:r>
          </a:p>
          <a:p>
            <a:pPr marL="449263" indent="-177800">
              <a:spcBef>
                <a:spcPct val="0"/>
              </a:spcBef>
              <a:tabLst>
                <a:tab pos="457200" algn="l"/>
                <a:tab pos="914400" algn="l"/>
                <a:tab pos="1371600" algn="l"/>
                <a:tab pos="1828800" algn="l"/>
                <a:tab pos="2286000" algn="l"/>
                <a:tab pos="2743200" algn="l"/>
                <a:tab pos="3200400" algn="l"/>
                <a:tab pos="3657600" algn="l"/>
                <a:tab pos="4114800" algn="l"/>
              </a:tabLst>
            </a:pPr>
            <a:r>
              <a:rPr lang="en-US" sz="2400"/>
              <a:t>συνεχής κίνηση σκηνών </a:t>
            </a:r>
          </a:p>
          <a:p>
            <a:pPr marL="449263" indent="-177800">
              <a:spcBef>
                <a:spcPct val="0"/>
              </a:spcBef>
              <a:tabLst>
                <a:tab pos="457200" algn="l"/>
                <a:tab pos="914400" algn="l"/>
                <a:tab pos="1371600" algn="l"/>
                <a:tab pos="1828800" algn="l"/>
                <a:tab pos="2286000" algn="l"/>
                <a:tab pos="2743200" algn="l"/>
                <a:tab pos="3200400" algn="l"/>
                <a:tab pos="3657600" algn="l"/>
                <a:tab pos="4114800" algn="l"/>
              </a:tabLst>
            </a:pPr>
            <a:r>
              <a:rPr lang="en-US" sz="2400"/>
              <a:t>κινηματογραφική αίσθηση </a:t>
            </a:r>
          </a:p>
          <a:p>
            <a:pPr marL="449263" indent="-177800">
              <a:tabLst>
                <a:tab pos="457200" algn="l"/>
                <a:tab pos="914400" algn="l"/>
                <a:tab pos="1371600" algn="l"/>
                <a:tab pos="1828800" algn="l"/>
                <a:tab pos="2286000" algn="l"/>
                <a:tab pos="2743200" algn="l"/>
                <a:tab pos="3200400" algn="l"/>
                <a:tab pos="3657600" algn="l"/>
                <a:tab pos="4114800" algn="l"/>
              </a:tabLst>
            </a:pPr>
            <a:r>
              <a:rPr lang="en-US" sz="2400"/>
              <a:t>πολλαπλές οπτικές γωνίες </a:t>
            </a:r>
          </a:p>
          <a:p>
            <a:pPr marL="0" indent="0">
              <a:tabLst>
                <a:tab pos="457200" algn="l"/>
                <a:tab pos="914400" algn="l"/>
                <a:tab pos="1371600" algn="l"/>
                <a:tab pos="1828800" algn="l"/>
                <a:tab pos="2286000" algn="l"/>
                <a:tab pos="2743200" algn="l"/>
                <a:tab pos="3200400" algn="l"/>
                <a:tab pos="3657600" algn="l"/>
                <a:tab pos="4114800" algn="l"/>
              </a:tabLst>
            </a:pPr>
            <a:r>
              <a:rPr lang="en-US" sz="2400"/>
              <a:t>Σκηνικός χώρος</a:t>
            </a:r>
          </a:p>
          <a:p>
            <a:pPr marL="449263" indent="-177800">
              <a:spcBef>
                <a:spcPct val="0"/>
              </a:spcBef>
              <a:tabLst>
                <a:tab pos="457200" algn="l"/>
                <a:tab pos="914400" algn="l"/>
                <a:tab pos="1371600" algn="l"/>
                <a:tab pos="1828800" algn="l"/>
                <a:tab pos="2286000" algn="l"/>
                <a:tab pos="2743200" algn="l"/>
                <a:tab pos="3200400" algn="l"/>
                <a:tab pos="3657600" algn="l"/>
                <a:tab pos="4114800" algn="l"/>
              </a:tabLst>
            </a:pPr>
            <a:r>
              <a:rPr lang="en-US" sz="2400"/>
              <a:t>οι θεατές αντικριστά </a:t>
            </a:r>
          </a:p>
          <a:p>
            <a:pPr marL="449263" indent="-177800">
              <a:spcBef>
                <a:spcPct val="0"/>
              </a:spcBef>
              <a:tabLst>
                <a:tab pos="457200" algn="l"/>
                <a:tab pos="914400" algn="l"/>
                <a:tab pos="1371600" algn="l"/>
                <a:tab pos="1828800" algn="l"/>
                <a:tab pos="2286000" algn="l"/>
                <a:tab pos="2743200" algn="l"/>
                <a:tab pos="3200400" algn="l"/>
                <a:tab pos="3657600" algn="l"/>
                <a:tab pos="4114800" algn="l"/>
              </a:tabLst>
            </a:pPr>
            <a:r>
              <a:rPr lang="en-US" sz="2400"/>
              <a:t>κατάργηση «ασφαλούς» απόστασης </a:t>
            </a:r>
          </a:p>
          <a:p>
            <a:pPr marL="449263" indent="-177800">
              <a:spcBef>
                <a:spcPct val="0"/>
              </a:spcBef>
              <a:tabLst>
                <a:tab pos="457200" algn="l"/>
                <a:tab pos="914400" algn="l"/>
                <a:tab pos="1371600" algn="l"/>
                <a:tab pos="1828800" algn="l"/>
                <a:tab pos="2286000" algn="l"/>
                <a:tab pos="2743200" algn="l"/>
                <a:tab pos="3200400" algn="l"/>
                <a:tab pos="3657600" algn="l"/>
                <a:tab pos="4114800" algn="l"/>
              </a:tabLst>
            </a:pPr>
            <a:r>
              <a:rPr lang="en-US" sz="2400"/>
              <a:t>το κοινό βλέπει: </a:t>
            </a:r>
          </a:p>
          <a:p>
            <a:pPr marL="898525" indent="-177800">
              <a:spcBef>
                <a:spcPct val="0"/>
              </a:spcBef>
              <a:tabLst>
                <a:tab pos="457200" algn="l"/>
                <a:tab pos="914400" algn="l"/>
                <a:tab pos="1371600" algn="l"/>
                <a:tab pos="1828800" algn="l"/>
                <a:tab pos="2286000" algn="l"/>
                <a:tab pos="2743200" algn="l"/>
                <a:tab pos="3200400" algn="l"/>
                <a:tab pos="3657600" algn="l"/>
                <a:tab pos="4114800" algn="l"/>
              </a:tabLst>
            </a:pPr>
            <a:r>
              <a:rPr lang="en-US" sz="2400"/>
              <a:t>τους ηθοποιούς </a:t>
            </a:r>
          </a:p>
          <a:p>
            <a:pPr marL="898525" indent="-177800">
              <a:spcBef>
                <a:spcPct val="0"/>
              </a:spcBef>
              <a:tabLst>
                <a:tab pos="457200" algn="l"/>
                <a:tab pos="914400" algn="l"/>
                <a:tab pos="1371600" algn="l"/>
                <a:tab pos="1828800" algn="l"/>
                <a:tab pos="2286000" algn="l"/>
                <a:tab pos="2743200" algn="l"/>
                <a:tab pos="3200400" algn="l"/>
                <a:tab pos="3657600" algn="l"/>
                <a:tab pos="4114800" algn="l"/>
              </a:tabLst>
            </a:pPr>
            <a:r>
              <a:rPr lang="en-US" sz="2400"/>
              <a:t>τους άλλους θεατές </a:t>
            </a:r>
          </a:p>
          <a:p>
            <a:pPr marL="898525" indent="-177800">
              <a:tabLst>
                <a:tab pos="457200" algn="l"/>
                <a:tab pos="914400" algn="l"/>
                <a:tab pos="1371600" algn="l"/>
                <a:tab pos="1828800" algn="l"/>
                <a:tab pos="2286000" algn="l"/>
                <a:tab pos="2743200" algn="l"/>
                <a:tab pos="3200400" algn="l"/>
                <a:tab pos="3657600" algn="l"/>
                <a:tab pos="4114800" algn="l"/>
              </a:tabLst>
            </a:pPr>
            <a:r>
              <a:rPr lang="en-US" sz="2400"/>
              <a:t>τον μηχανισμό της παράστασης</a:t>
            </a:r>
          </a:p>
          <a:p>
            <a:pPr marL="898525" indent="-177800">
              <a:tabLst>
                <a:tab pos="457200" algn="l"/>
                <a:tab pos="914400" algn="l"/>
                <a:tab pos="1371600" algn="l"/>
                <a:tab pos="1828800" algn="l"/>
                <a:tab pos="2286000" algn="l"/>
                <a:tab pos="2743200" algn="l"/>
                <a:tab pos="3200400" algn="l"/>
                <a:tab pos="3657600" algn="l"/>
                <a:tab pos="4114800" algn="l"/>
              </a:tabLst>
            </a:pPr>
            <a:r>
              <a:rPr lang="el-GR" sz="1600">
                <a:solidFill>
                  <a:srgbClr val="111111"/>
                </a:solidFill>
                <a:latin typeface="Times New Roman" pitchFamily="16" charset="0"/>
              </a:rPr>
              <a:t>Ιδιαίτερη σημασία αποκτά η σκηνογραφική σύλληψη. Η σκηνή τοποθετείται ανάμεσα σε δύο αντικριστές κερκίδες θεατών, δημιουργώντας ένα διπλό βλέμμα: οι θεατές παρακολουθούν όχι μόνο την παράσταση αλλά και ο ένας τον άλλον. Οι ίδιοι οι ηθοποιοί μετακινούν τα σκηνικά, κατασκευάζουν τους χώρους, υπηρετούν το κοινό στα διαλείμματα και συμμετέχουν ενεργά σε κάθε επίπεδο της παράστασης. Έτσι, η διαδικασία παραγωγής δεν αποκρύπτεται, αλλά εκτίθεται μπροστά στους θεατές, ενισχύοντας την αίσθηση μιας εμπειρίας κοινότητας. Στον κεντρικό διάδρομο κινούνται κυκλικές και ορθογώνιες πλατφόρμες — τα λεγόμενα «chariots» — πάνω στις οποίες κατασκευάζονται εξαιρετικά λεπτομερείς μικρόκοσμοι: κουζίνες, υπνοδωμάτια, σαλόνια, νοσοκομεία, παραλίες, καφενεία. </a:t>
            </a:r>
          </a:p>
        </p:txBody>
      </p:sp>
      <p:pic>
        <p:nvPicPr>
          <p:cNvPr id="7171" name="Picture 3"/>
          <p:cNvPicPr>
            <a:picLocks noChangeAspect="1" noChangeArrowheads="1"/>
          </p:cNvPicPr>
          <p:nvPr/>
        </p:nvPicPr>
        <p:blipFill>
          <a:blip r:embed="rId3"/>
          <a:srcRect/>
          <a:stretch>
            <a:fillRect/>
          </a:stretch>
        </p:blipFill>
        <p:spPr bwMode="auto">
          <a:xfrm>
            <a:off x="4063680" y="643178"/>
            <a:ext cx="4976640" cy="5107021"/>
          </a:xfrm>
          <a:prstGeom prst="rect">
            <a:avLst/>
          </a:prstGeom>
          <a:noFill/>
          <a:ln w="9525" cap="flat">
            <a:noFill/>
            <a:round/>
            <a:headEnd/>
            <a:tailEnd/>
          </a:ln>
          <a:effec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456485" y="90239"/>
            <a:ext cx="8228160" cy="756454"/>
          </a:xfrm>
          <a:ln/>
        </p:spPr>
        <p:txBody>
          <a:bodyPr tIns="28448"/>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3200"/>
              <a:t>Ρεαλιστική καθημερινότητα</a:t>
            </a:r>
            <a:r>
              <a:rPr lang="en-US"/>
              <a:t> </a:t>
            </a:r>
          </a:p>
        </p:txBody>
      </p:sp>
      <p:sp>
        <p:nvSpPr>
          <p:cNvPr id="8194" name="Rectangle 2"/>
          <p:cNvSpPr>
            <a:spLocks noGrp="1" noChangeArrowheads="1"/>
          </p:cNvSpPr>
          <p:nvPr>
            <p:ph type="body" idx="1"/>
          </p:nvPr>
        </p:nvSpPr>
        <p:spPr>
          <a:xfrm>
            <a:off x="165601" y="773735"/>
            <a:ext cx="4016160" cy="5308614"/>
          </a:xfrm>
          <a:ln/>
        </p:spPr>
        <p:txBody>
          <a:bodyPr tIns="24892">
            <a:normAutofit fontScale="55000" lnSpcReduction="20000"/>
          </a:bodyPr>
          <a:lstStyle/>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Lst>
            </a:pPr>
            <a:r>
              <a:rPr lang="en-US"/>
              <a:t>πραγματικό φαγητό </a:t>
            </a:r>
          </a:p>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Lst>
            </a:pPr>
            <a:r>
              <a:rPr lang="en-US"/>
              <a:t>πραγματικό νερό </a:t>
            </a:r>
          </a:p>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Lst>
            </a:pPr>
            <a:r>
              <a:rPr lang="en-US"/>
              <a:t>μυρωδιές </a:t>
            </a:r>
          </a:p>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Lst>
            </a:pPr>
            <a:r>
              <a:rPr lang="en-US"/>
              <a:t>αντικείμενα καθημερινής χρήσης </a:t>
            </a:r>
          </a:p>
          <a:p>
            <a:pPr marL="449263" indent="-177800">
              <a:tabLst>
                <a:tab pos="449263" algn="l"/>
                <a:tab pos="457200" algn="l"/>
                <a:tab pos="914400" algn="l"/>
                <a:tab pos="1371600" algn="l"/>
                <a:tab pos="1828800" algn="l"/>
                <a:tab pos="2286000" algn="l"/>
                <a:tab pos="2743200" algn="l"/>
                <a:tab pos="3200400" algn="l"/>
                <a:tab pos="3657600" algn="l"/>
                <a:tab pos="4114800" algn="l"/>
              </a:tabLst>
            </a:pPr>
            <a:r>
              <a:rPr lang="en-US"/>
              <a:t>λεπτομερής αναπαράσταση χώρων </a:t>
            </a:r>
          </a:p>
          <a:p>
            <a:pPr marL="0" indent="0">
              <a:tabLst>
                <a:tab pos="449263" algn="l"/>
                <a:tab pos="457200" algn="l"/>
                <a:tab pos="914400" algn="l"/>
                <a:tab pos="1371600" algn="l"/>
                <a:tab pos="1828800" algn="l"/>
                <a:tab pos="2286000" algn="l"/>
                <a:tab pos="2743200" algn="l"/>
                <a:tab pos="3200400" algn="l"/>
                <a:tab pos="3657600" algn="l"/>
                <a:tab pos="4114800" algn="l"/>
              </a:tabLst>
            </a:pPr>
            <a:endParaRPr lang="en-US" sz="3200"/>
          </a:p>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Lst>
            </a:pPr>
            <a:r>
              <a:rPr lang="en-US"/>
              <a:t>εμφανής θεατρικότητα </a:t>
            </a:r>
          </a:p>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Lst>
            </a:pPr>
            <a:r>
              <a:rPr lang="en-US"/>
              <a:t>οι τεχνικοί και οι ηθοποιοί ορατοί </a:t>
            </a:r>
          </a:p>
          <a:p>
            <a:pPr marL="449263" indent="-177800">
              <a:tabLst>
                <a:tab pos="449263" algn="l"/>
                <a:tab pos="457200" algn="l"/>
                <a:tab pos="914400" algn="l"/>
                <a:tab pos="1371600" algn="l"/>
                <a:tab pos="1828800" algn="l"/>
                <a:tab pos="2286000" algn="l"/>
                <a:tab pos="2743200" algn="l"/>
                <a:tab pos="3200400" algn="l"/>
                <a:tab pos="3657600" algn="l"/>
                <a:tab pos="4114800" algn="l"/>
              </a:tabLst>
            </a:pPr>
            <a:r>
              <a:rPr lang="en-US"/>
              <a:t>σκηνικές μεταβάσεις μπροστά στο κοινό</a:t>
            </a:r>
          </a:p>
          <a:p>
            <a:pPr marL="449263" indent="-177800">
              <a:tabLst>
                <a:tab pos="449263" algn="l"/>
                <a:tab pos="457200" algn="l"/>
                <a:tab pos="914400" algn="l"/>
                <a:tab pos="1371600" algn="l"/>
                <a:tab pos="1828800" algn="l"/>
                <a:tab pos="2286000" algn="l"/>
                <a:tab pos="2743200" algn="l"/>
                <a:tab pos="3200400" algn="l"/>
                <a:tab pos="3657600" algn="l"/>
                <a:tab pos="4114800" algn="l"/>
              </a:tabLst>
            </a:pPr>
            <a:r>
              <a:rPr lang="en-US" sz="2400"/>
              <a:t> </a:t>
            </a:r>
            <a:r>
              <a:rPr lang="el-GR" sz="2400">
                <a:solidFill>
                  <a:srgbClr val="111111"/>
                </a:solidFill>
                <a:latin typeface="Times New Roman" pitchFamily="16" charset="0"/>
              </a:rPr>
              <a:t>Τα αντικείμενα έχουν καθοριστική σημασία. Τα έπιπλα, τα τηλέφωνα, τα παιχνίδια, τα φθαρμένα υφάσματα και τα καθημερινά αντικείμενα λειτουργούν ως φορείς μνήμης και ζωής. Δεν αποτελούν απλώς σκηνικά στοιχεία, αλλά ενεργούς αφηγηματικούς πυρήνες. Η συνεχής κίνηση των σκηνικών δημιουργεί την αίσθηση ενός κόσμου σε διαρκή ροή, όπου οι ανθρώπινες ζωές περνούν η μία δίπλα στην άλλη, συναντώνται, απομακρύνονται και χάνονται.Το κοινό βλέπει ταυτόχρονα την «εικόνα» και τον μηχανισμό παραγωγής της. Έτσι, η παράσταση ισορροπεί ανάμεσα στην ψευδαίσθηση και την αποκάλυψη της θεατρικής σύμβασης.</a:t>
            </a:r>
          </a:p>
        </p:txBody>
      </p:sp>
      <p:sp>
        <p:nvSpPr>
          <p:cNvPr id="8195" name="Rectangle 3"/>
          <p:cNvSpPr>
            <a:spLocks noGrp="1" noChangeArrowheads="1"/>
          </p:cNvSpPr>
          <p:nvPr>
            <p:ph type="body" idx="2"/>
          </p:nvPr>
        </p:nvSpPr>
        <p:spPr>
          <a:xfrm>
            <a:off x="4674240" y="1605078"/>
            <a:ext cx="4016160" cy="3976181"/>
          </a:xfrm>
          <a:ln/>
        </p:spPr>
        <p:txBody>
          <a:bodyPr/>
          <a:lstStyle/>
          <a:p>
            <a:endParaRPr lang="el-GR"/>
          </a:p>
        </p:txBody>
      </p:sp>
      <p:pic>
        <p:nvPicPr>
          <p:cNvPr id="8196" name="Picture 4"/>
          <p:cNvPicPr>
            <a:picLocks noChangeAspect="1" noChangeArrowheads="1"/>
          </p:cNvPicPr>
          <p:nvPr/>
        </p:nvPicPr>
        <p:blipFill>
          <a:blip r:embed="rId3"/>
          <a:srcRect/>
          <a:stretch>
            <a:fillRect/>
          </a:stretch>
        </p:blipFill>
        <p:spPr bwMode="auto">
          <a:xfrm>
            <a:off x="4478400" y="1418845"/>
            <a:ext cx="4645440" cy="4995665"/>
          </a:xfrm>
          <a:prstGeom prst="rect">
            <a:avLst/>
          </a:prstGeom>
          <a:noFill/>
          <a:ln w="9525" cap="flat">
            <a:noFill/>
            <a:round/>
            <a:headEnd/>
            <a:tailEnd/>
          </a:ln>
          <a:effec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456485" y="-220778"/>
            <a:ext cx="8228160" cy="1144281"/>
          </a:xfrm>
          <a:ln/>
        </p:spPr>
        <p:txBody>
          <a:bodyPr tIns="23114"/>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2600"/>
              <a:t>Υποκριτικός κώδικας και μουσική</a:t>
            </a:r>
            <a:r>
              <a:rPr lang="en-US" sz="3200"/>
              <a:t> </a:t>
            </a:r>
          </a:p>
        </p:txBody>
      </p:sp>
      <p:sp>
        <p:nvSpPr>
          <p:cNvPr id="9218" name="Rectangle 2"/>
          <p:cNvSpPr>
            <a:spLocks noGrp="1" noChangeArrowheads="1"/>
          </p:cNvSpPr>
          <p:nvPr>
            <p:ph type="body" idx="1"/>
          </p:nvPr>
        </p:nvSpPr>
        <p:spPr>
          <a:xfrm>
            <a:off x="0" y="1326674"/>
            <a:ext cx="8543520" cy="4976466"/>
          </a:xfrm>
          <a:ln/>
        </p:spPr>
        <p:txBody>
          <a:bodyPr tIns="42672"/>
          <a:lstStyle/>
          <a:p>
            <a:pPr marL="0" inden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800"/>
              <a:t>Υποκριτική προσέγγιση                                                 οι ηθοποιοί   </a:t>
            </a:r>
          </a:p>
          <a:p>
            <a:pPr marL="449263" indent="-177800">
              <a:spcBef>
                <a:spcPct val="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t>λιτότητα                                                                                       εναλλαγή πολλών ρόλων</a:t>
            </a:r>
          </a:p>
          <a:p>
            <a:pPr marL="449263" indent="-177800">
              <a:spcBef>
                <a:spcPct val="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t>εσωτερικότητα                                                                         χορογραφημένη σκηνική κίνηση</a:t>
            </a:r>
          </a:p>
          <a:p>
            <a:pPr marL="449263" indent="-177800">
              <a:spcBef>
                <a:spcPct val="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t>απόρριψη στόμφου                                                                  έντονη σκηνική ακρίβεια</a:t>
            </a:r>
          </a:p>
          <a:p>
            <a:pPr marL="449263" indent="-1778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t>σημασία σώματος και βλέμματος                                                συλλογική λειτουργία </a:t>
            </a:r>
          </a:p>
          <a:p>
            <a:pPr marL="449263" indent="-1778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a:p>
          <a:p>
            <a:pPr marL="0" inden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t>Jean-Jacques Lemêtre</a:t>
            </a:r>
          </a:p>
          <a:p>
            <a:pPr marL="449263" indent="-177800">
              <a:spcBef>
                <a:spcPct val="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t>μουσικός παρών επί σκηνής </a:t>
            </a:r>
          </a:p>
          <a:p>
            <a:pPr marL="449263" indent="-177800">
              <a:spcBef>
                <a:spcPct val="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t>«ζωντανή» σύνθεση του συναισθήματος </a:t>
            </a:r>
          </a:p>
          <a:p>
            <a:pPr marL="449263" indent="-177800">
              <a:spcBef>
                <a:spcPct val="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t>οργανική σύνδεση: </a:t>
            </a:r>
          </a:p>
          <a:p>
            <a:pPr marL="898525" indent="-177800">
              <a:spcBef>
                <a:spcPct val="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t>μουσικής </a:t>
            </a:r>
          </a:p>
          <a:p>
            <a:pPr marL="898525" indent="-177800">
              <a:spcBef>
                <a:spcPct val="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t>ρυθμού </a:t>
            </a:r>
          </a:p>
          <a:p>
            <a:pPr marL="898525" indent="-1778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t>σκηνικής δράσης </a:t>
            </a:r>
          </a:p>
          <a:p>
            <a:pPr marL="0" inden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t>Λειτουργία μουσικής</a:t>
            </a:r>
          </a:p>
          <a:p>
            <a:pPr marL="449263" indent="-177800">
              <a:spcBef>
                <a:spcPct val="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t>δημιουργία μνήμης </a:t>
            </a:r>
          </a:p>
          <a:p>
            <a:pPr marL="449263" indent="-177800">
              <a:spcBef>
                <a:spcPct val="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t>συναισθηματική ατμόσφαιρα </a:t>
            </a:r>
          </a:p>
          <a:p>
            <a:pPr marL="449263" indent="-1778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400"/>
              <a:t>μετάβαση ανάμεσα στις ιστορίες </a:t>
            </a:r>
          </a:p>
          <a:p>
            <a:pPr marL="0" inden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p>
        </p:txBody>
      </p:sp>
      <p:pic>
        <p:nvPicPr>
          <p:cNvPr id="9219" name="Picture 3"/>
          <p:cNvPicPr>
            <a:picLocks noChangeAspect="1" noChangeArrowheads="1"/>
          </p:cNvPicPr>
          <p:nvPr/>
        </p:nvPicPr>
        <p:blipFill>
          <a:blip r:embed="rId3"/>
          <a:srcRect/>
          <a:stretch>
            <a:fillRect/>
          </a:stretch>
        </p:blipFill>
        <p:spPr bwMode="auto">
          <a:xfrm>
            <a:off x="3732480" y="2876074"/>
            <a:ext cx="5307840" cy="3981941"/>
          </a:xfrm>
          <a:prstGeom prst="rect">
            <a:avLst/>
          </a:prstGeom>
          <a:noFill/>
          <a:ln w="9525" cap="flat">
            <a:noFill/>
            <a:round/>
            <a:headEnd/>
            <a:tailEnd/>
          </a:ln>
          <a:effec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456485" y="272630"/>
            <a:ext cx="8228160" cy="1144280"/>
          </a:xfrm>
          <a:ln/>
        </p:spPr>
        <p:txBody>
          <a:bodyPr tIns="32004"/>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3600"/>
              <a:t>Υποκριτικός κώδικας και μουσική </a:t>
            </a:r>
          </a:p>
        </p:txBody>
      </p:sp>
      <p:sp>
        <p:nvSpPr>
          <p:cNvPr id="10242" name="Rectangle 2"/>
          <p:cNvSpPr>
            <a:spLocks noGrp="1" noChangeArrowheads="1"/>
          </p:cNvSpPr>
          <p:nvPr>
            <p:ph type="body" idx="1"/>
          </p:nvPr>
        </p:nvSpPr>
        <p:spPr>
          <a:xfrm>
            <a:off x="456485" y="1605066"/>
            <a:ext cx="8228160" cy="5583165"/>
          </a:xfrm>
          <a:ln/>
        </p:spPr>
        <p:txBody>
          <a:bodyPr tIns="16002"/>
          <a:lstStyle/>
          <a:p>
            <a:pPr marL="0" inden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l-GR" sz="1800">
                <a:solidFill>
                  <a:srgbClr val="111111"/>
                </a:solidFill>
                <a:latin typeface="Times New Roman" pitchFamily="16" charset="0"/>
              </a:rPr>
              <a:t>Η υποκριτική χαρακτηρίζεται από εξαιρετική ακρίβεια και λεπτότητα που βασίζεται στη δράση, στη χειρονομία και στις καθημερινές κινήσεις. Το φτιάξιμο ενός τσαγιού, το πλύσιμο των πιάτων, το ντύσιμο ενός παιδιού ή η σιωπή ενός ηλικιωμένου αποκτούν συναισθηματική βαρύτητα. Η θεατρική ένταση παράγεται όχι από μεγάλους μονολόγους αλλά από τις μικρές κινήσεις της καθημερινότητας. στη δράση, στη χειρονομία και στις καθημερινές κινήσεις. Η μουσική του Jean‑Jacques Lemêtre παίζει επίσης καθοριστικό ρόλο. Ο μουσικός βρίσκεται επί σκηνής, ορατός στους θεατές, και συνοδεύει ζωντανά τη δράση με ποικίλα όργανα και ηχητικές παρεμβάσεις. Η μουσική δεν λειτουργεί ως απλή υπόκρουση αλλά ως δραματουργικό στοιχείο που καθορίζει τον ρυθμό, τη συναισθηματική ατμόσφαιρα και την ποιητικότητα των σκηνών. Δημιουργεί ένα σχεδόν τελετουργικό περιβάλλον, μέσα στο οποίο οι εικόνες αποκτούν ονειρική διάσταση.</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456485" y="272630"/>
            <a:ext cx="8228160" cy="1144280"/>
          </a:xfrm>
          <a:ln/>
        </p:spPr>
        <p:txBody>
          <a:bodyPr tIns="23114"/>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l-GR" sz="2600" b="1">
                <a:latin typeface="Liberation Sans;Arial" pitchFamily="16" charset="0"/>
              </a:rPr>
              <a:t>Τι πέτυχε η παράσταση</a:t>
            </a:r>
          </a:p>
        </p:txBody>
      </p:sp>
      <p:sp>
        <p:nvSpPr>
          <p:cNvPr id="11266" name="Rectangle 2"/>
          <p:cNvSpPr>
            <a:spLocks noGrp="1" noChangeArrowheads="1"/>
          </p:cNvSpPr>
          <p:nvPr>
            <p:ph type="body" idx="1"/>
          </p:nvPr>
        </p:nvSpPr>
        <p:spPr>
          <a:xfrm>
            <a:off x="83520" y="994525"/>
            <a:ext cx="4063680" cy="5529406"/>
          </a:xfrm>
          <a:ln/>
        </p:spPr>
        <p:txBody>
          <a:bodyPr tIns="17780"/>
          <a:lstStyle/>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Lst>
            </a:pPr>
            <a:r>
              <a:rPr lang="en-US" sz="2000"/>
              <a:t>-Διαφορετική αντίληψη θεατρικού χρόνου </a:t>
            </a:r>
          </a:p>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Lst>
            </a:pPr>
            <a:r>
              <a:rPr lang="en-US" sz="2000"/>
              <a:t>-μετατροπή του καθημερινού σε τελετουργία </a:t>
            </a:r>
          </a:p>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Lst>
            </a:pPr>
            <a:r>
              <a:rPr lang="en-US" sz="2000"/>
              <a:t>-συλλογικότητα αντί πρωταγωνιστής</a:t>
            </a:r>
          </a:p>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Lst>
            </a:pPr>
            <a:r>
              <a:rPr lang="en-US" sz="2000"/>
              <a:t>- βαθιά ανθρώπινη εμπειρία </a:t>
            </a:r>
          </a:p>
          <a:p>
            <a:pPr marL="449263" indent="-177800">
              <a:tabLst>
                <a:tab pos="449263" algn="l"/>
                <a:tab pos="457200" algn="l"/>
                <a:tab pos="914400" algn="l"/>
                <a:tab pos="1371600" algn="l"/>
                <a:tab pos="1828800" algn="l"/>
                <a:tab pos="2286000" algn="l"/>
                <a:tab pos="2743200" algn="l"/>
                <a:tab pos="3200400" algn="l"/>
                <a:tab pos="3657600" algn="l"/>
                <a:tab pos="4114800" algn="l"/>
              </a:tabLst>
            </a:pPr>
            <a:r>
              <a:rPr lang="en-US" sz="2000"/>
              <a:t>- ενεργή συμμετοχή του θεατή</a:t>
            </a:r>
          </a:p>
          <a:p>
            <a:pPr marL="449263" indent="-177800">
              <a:tabLst>
                <a:tab pos="449263" algn="l"/>
                <a:tab pos="457200" algn="l"/>
                <a:tab pos="914400" algn="l"/>
                <a:tab pos="1371600" algn="l"/>
                <a:tab pos="1828800" algn="l"/>
                <a:tab pos="2286000" algn="l"/>
                <a:tab pos="2743200" algn="l"/>
                <a:tab pos="3200400" algn="l"/>
                <a:tab pos="3657600" algn="l"/>
                <a:tab pos="4114800" algn="l"/>
              </a:tabLst>
            </a:pPr>
            <a:r>
              <a:rPr lang="el-GR" sz="1200">
                <a:solidFill>
                  <a:srgbClr val="111111"/>
                </a:solidFill>
                <a:latin typeface="Times New Roman" pitchFamily="16" charset="0"/>
              </a:rPr>
              <a:t>Η ίδια η διάρκεια της παράστασης — περίπου έξι έως επτά ώρες — λειτουργεί ως ουσιαστικό μέρος της εμπειρίας. Ο χρόνος δεν συμπυκνώνεται αλλά βιώνεται. Οι θεατές κουράζονται, συγκινούνται, μοιράζονται φαγητό και διάλειμμα με τους ηθοποιούς και παραμένουν για ώρες μέσα σε έναν κοινό θεατρικό κόσμο. Έτσι, το θέατρο μετατρέπεται από απλή αναπαράσταση σε εμπειρία ζωής. </a:t>
            </a:r>
            <a:r>
              <a:rPr lang="en-US" sz="2000"/>
              <a:t> </a:t>
            </a:r>
          </a:p>
        </p:txBody>
      </p:sp>
      <p:sp>
        <p:nvSpPr>
          <p:cNvPr id="11267" name="Text Box 3"/>
          <p:cNvSpPr txBox="1">
            <a:spLocks noChangeArrowheads="1"/>
          </p:cNvSpPr>
          <p:nvPr/>
        </p:nvSpPr>
        <p:spPr bwMode="auto">
          <a:xfrm>
            <a:off x="4811045" y="585582"/>
            <a:ext cx="3816000" cy="2622628"/>
          </a:xfrm>
          <a:prstGeom prst="rect">
            <a:avLst/>
          </a:prstGeom>
          <a:noFill/>
          <a:ln w="9525" cap="flat">
            <a:noFill/>
            <a:round/>
            <a:headEnd/>
            <a:tailEnd/>
          </a:ln>
          <a:effectLst/>
        </p:spPr>
        <p:txBody>
          <a:bodyPr lIns="0" tIns="21336" rIns="0" bIns="0"/>
          <a:lstStyle/>
          <a:p>
            <a:pPr>
              <a:spcBef>
                <a:spcPts val="1425"/>
              </a:spcBef>
              <a:tabLst>
                <a:tab pos="457200" algn="l"/>
                <a:tab pos="914400" algn="l"/>
                <a:tab pos="1371600" algn="l"/>
                <a:tab pos="1828800" algn="l"/>
                <a:tab pos="2286000" algn="l"/>
                <a:tab pos="2743200" algn="l"/>
                <a:tab pos="3200400" algn="l"/>
                <a:tab pos="3657600" algn="l"/>
                <a:tab pos="4114800" algn="l"/>
              </a:tabLst>
            </a:pPr>
            <a:r>
              <a:rPr lang="en-US" sz="2400">
                <a:solidFill>
                  <a:srgbClr val="000000"/>
                </a:solidFill>
              </a:rPr>
              <a:t>             </a:t>
            </a:r>
          </a:p>
          <a:p>
            <a:pPr>
              <a:spcBef>
                <a:spcPts val="1425"/>
              </a:spcBef>
              <a:tabLst>
                <a:tab pos="457200" algn="l"/>
                <a:tab pos="914400" algn="l"/>
                <a:tab pos="1371600" algn="l"/>
                <a:tab pos="1828800" algn="l"/>
                <a:tab pos="2286000" algn="l"/>
                <a:tab pos="2743200" algn="l"/>
                <a:tab pos="3200400" algn="l"/>
                <a:tab pos="3657600" algn="l"/>
                <a:tab pos="4114800" algn="l"/>
              </a:tabLst>
            </a:pPr>
            <a:r>
              <a:rPr lang="en-US" sz="2400">
                <a:solidFill>
                  <a:srgbClr val="000000"/>
                </a:solidFill>
              </a:rPr>
              <a:t>Πιθανές αδυναμίες</a:t>
            </a:r>
          </a:p>
          <a:p>
            <a:pPr marL="449263" indent="-177800">
              <a:tabLst>
                <a:tab pos="457200" algn="l"/>
                <a:tab pos="914400" algn="l"/>
                <a:tab pos="1371600" algn="l"/>
                <a:tab pos="1828800" algn="l"/>
                <a:tab pos="2286000" algn="l"/>
                <a:tab pos="2743200" algn="l"/>
                <a:tab pos="3200400" algn="l"/>
                <a:tab pos="3657600" algn="l"/>
                <a:tab pos="4114800" algn="l"/>
              </a:tabLst>
            </a:pPr>
            <a:r>
              <a:rPr lang="en-US" sz="2400">
                <a:solidFill>
                  <a:srgbClr val="000000"/>
                </a:solidFill>
              </a:rPr>
              <a:t>πολύ μεγάλη διάρκεια </a:t>
            </a:r>
          </a:p>
          <a:p>
            <a:pPr marL="449263" indent="-177800">
              <a:tabLst>
                <a:tab pos="457200" algn="l"/>
                <a:tab pos="914400" algn="l"/>
                <a:tab pos="1371600" algn="l"/>
                <a:tab pos="1828800" algn="l"/>
                <a:tab pos="2286000" algn="l"/>
                <a:tab pos="2743200" algn="l"/>
                <a:tab pos="3200400" algn="l"/>
                <a:tab pos="3657600" algn="l"/>
                <a:tab pos="4114800" algn="l"/>
              </a:tabLst>
            </a:pPr>
            <a:r>
              <a:rPr lang="en-US" sz="2400">
                <a:solidFill>
                  <a:srgbClr val="000000"/>
                </a:solidFill>
              </a:rPr>
              <a:t>απαιτητικός ρυθμός</a:t>
            </a:r>
          </a:p>
          <a:p>
            <a:pPr marL="449263" indent="-177800">
              <a:tabLst>
                <a:tab pos="457200" algn="l"/>
                <a:tab pos="914400" algn="l"/>
                <a:tab pos="1371600" algn="l"/>
                <a:tab pos="1828800" algn="l"/>
                <a:tab pos="2286000" algn="l"/>
                <a:tab pos="2743200" algn="l"/>
                <a:tab pos="3200400" algn="l"/>
                <a:tab pos="3657600" algn="l"/>
                <a:tab pos="4114800" algn="l"/>
              </a:tabLst>
            </a:pPr>
            <a:r>
              <a:rPr lang="en-US" sz="3200">
                <a:solidFill>
                  <a:srgbClr val="000000"/>
                </a:solidFill>
              </a:rPr>
              <a:t> </a:t>
            </a:r>
          </a:p>
          <a:p>
            <a:pPr marL="449263" indent="-177800">
              <a:spcBef>
                <a:spcPts val="1425"/>
              </a:spcBef>
              <a:tabLst>
                <a:tab pos="457200" algn="l"/>
                <a:tab pos="914400" algn="l"/>
                <a:tab pos="1371600" algn="l"/>
                <a:tab pos="1828800" algn="l"/>
                <a:tab pos="2286000" algn="l"/>
                <a:tab pos="2743200" algn="l"/>
                <a:tab pos="3200400" algn="l"/>
                <a:tab pos="3657600" algn="l"/>
                <a:tab pos="4114800" algn="l"/>
              </a:tabLst>
            </a:pPr>
            <a:endParaRPr lang="en-US" sz="3200">
              <a:solidFill>
                <a:srgbClr val="000000"/>
              </a:solidFill>
            </a:endParaRPr>
          </a:p>
        </p:txBody>
      </p:sp>
      <p:pic>
        <p:nvPicPr>
          <p:cNvPr id="11268" name="Picture 4"/>
          <p:cNvPicPr>
            <a:picLocks noChangeAspect="1" noChangeArrowheads="1"/>
          </p:cNvPicPr>
          <p:nvPr/>
        </p:nvPicPr>
        <p:blipFill>
          <a:blip r:embed="rId3"/>
          <a:srcRect/>
          <a:stretch>
            <a:fillRect/>
          </a:stretch>
        </p:blipFill>
        <p:spPr bwMode="auto">
          <a:xfrm>
            <a:off x="4147200" y="3206288"/>
            <a:ext cx="4811040" cy="3429000"/>
          </a:xfrm>
          <a:prstGeom prst="rect">
            <a:avLst/>
          </a:prstGeom>
          <a:noFill/>
          <a:ln w="9525" cap="flat">
            <a:noFill/>
            <a:round/>
            <a:headEnd/>
            <a:tailEnd/>
          </a:ln>
          <a:effec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456485" y="272630"/>
            <a:ext cx="8228160" cy="1144280"/>
          </a:xfrm>
          <a:ln/>
        </p:spPr>
        <p:txBody>
          <a:bodyPr tIns="16002"/>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l-GR" sz="1800" b="1">
                <a:latin typeface="Liberation Sans;Arial" pitchFamily="16" charset="0"/>
              </a:rPr>
              <a:t>Πρόσληψη από το κοινό και την κριτική</a:t>
            </a:r>
          </a:p>
        </p:txBody>
      </p:sp>
      <p:sp>
        <p:nvSpPr>
          <p:cNvPr id="12290" name="Rectangle 2"/>
          <p:cNvSpPr>
            <a:spLocks noGrp="1" noChangeArrowheads="1"/>
          </p:cNvSpPr>
          <p:nvPr>
            <p:ph type="body" idx="1"/>
          </p:nvPr>
        </p:nvSpPr>
        <p:spPr>
          <a:xfrm>
            <a:off x="83520" y="994525"/>
            <a:ext cx="3981600" cy="3649793"/>
          </a:xfrm>
          <a:ln/>
        </p:spPr>
        <p:txBody>
          <a:bodyPr tIns="21336"/>
          <a:lstStyle/>
          <a:p>
            <a:pPr marL="0" indent="0">
              <a:tabLst>
                <a:tab pos="457200" algn="l"/>
                <a:tab pos="914400" algn="l"/>
                <a:tab pos="1371600" algn="l"/>
                <a:tab pos="1828800" algn="l"/>
                <a:tab pos="2286000" algn="l"/>
                <a:tab pos="2743200" algn="l"/>
                <a:tab pos="3200400" algn="l"/>
                <a:tab pos="3657600" algn="l"/>
                <a:tab pos="4114800" algn="l"/>
              </a:tabLst>
            </a:pPr>
            <a:r>
              <a:rPr lang="en-US" sz="2400"/>
              <a:t>Αντίδραση κοινού</a:t>
            </a:r>
          </a:p>
          <a:p>
            <a:pPr marL="449263" indent="-177800">
              <a:spcBef>
                <a:spcPct val="0"/>
              </a:spcBef>
              <a:tabLst>
                <a:tab pos="457200" algn="l"/>
                <a:tab pos="914400" algn="l"/>
                <a:tab pos="1371600" algn="l"/>
                <a:tab pos="1828800" algn="l"/>
                <a:tab pos="2286000" algn="l"/>
                <a:tab pos="2743200" algn="l"/>
                <a:tab pos="3200400" algn="l"/>
                <a:tab pos="3657600" algn="l"/>
                <a:tab pos="4114800" algn="l"/>
              </a:tabLst>
            </a:pPr>
            <a:r>
              <a:rPr lang="en-US" sz="1600"/>
              <a:t>έντονη συγκίνηση </a:t>
            </a:r>
          </a:p>
          <a:p>
            <a:pPr marL="449263" indent="-177800">
              <a:spcBef>
                <a:spcPct val="0"/>
              </a:spcBef>
              <a:tabLst>
                <a:tab pos="457200" algn="l"/>
                <a:tab pos="914400" algn="l"/>
                <a:tab pos="1371600" algn="l"/>
                <a:tab pos="1828800" algn="l"/>
                <a:tab pos="2286000" algn="l"/>
                <a:tab pos="2743200" algn="l"/>
                <a:tab pos="3200400" algn="l"/>
                <a:tab pos="3657600" algn="l"/>
                <a:tab pos="4114800" algn="l"/>
              </a:tabLst>
            </a:pPr>
            <a:r>
              <a:rPr lang="en-US" sz="1600"/>
              <a:t>αίσθηση κοινότητας </a:t>
            </a:r>
          </a:p>
          <a:p>
            <a:pPr marL="449263" indent="-177800">
              <a:spcBef>
                <a:spcPct val="0"/>
              </a:spcBef>
              <a:tabLst>
                <a:tab pos="457200" algn="l"/>
                <a:tab pos="914400" algn="l"/>
                <a:tab pos="1371600" algn="l"/>
                <a:tab pos="1828800" algn="l"/>
                <a:tab pos="2286000" algn="l"/>
                <a:tab pos="2743200" algn="l"/>
                <a:tab pos="3200400" algn="l"/>
                <a:tab pos="3657600" algn="l"/>
                <a:tab pos="4114800" algn="l"/>
              </a:tabLst>
            </a:pPr>
            <a:r>
              <a:rPr lang="en-US" sz="1600"/>
              <a:t>συμμετοχική εμπειρία </a:t>
            </a:r>
          </a:p>
          <a:p>
            <a:pPr marL="449263" indent="-177800">
              <a:spcBef>
                <a:spcPct val="0"/>
              </a:spcBef>
              <a:tabLst>
                <a:tab pos="457200" algn="l"/>
                <a:tab pos="914400" algn="l"/>
                <a:tab pos="1371600" algn="l"/>
                <a:tab pos="1828800" algn="l"/>
                <a:tab pos="2286000" algn="l"/>
                <a:tab pos="2743200" algn="l"/>
                <a:tab pos="3200400" algn="l"/>
                <a:tab pos="3657600" algn="l"/>
                <a:tab pos="4114800" algn="l"/>
              </a:tabLst>
            </a:pPr>
            <a:r>
              <a:rPr lang="en-US" sz="1600"/>
              <a:t>παρατεταμένη προσοχή παρά τη διάρκεια</a:t>
            </a:r>
          </a:p>
          <a:p>
            <a:pPr marL="449263" indent="-177800">
              <a:spcBef>
                <a:spcPct val="0"/>
              </a:spcBef>
              <a:tabLst>
                <a:tab pos="457200" algn="l"/>
                <a:tab pos="914400" algn="l"/>
                <a:tab pos="1371600" algn="l"/>
                <a:tab pos="1828800" algn="l"/>
                <a:tab pos="2286000" algn="l"/>
                <a:tab pos="2743200" algn="l"/>
                <a:tab pos="3200400" algn="l"/>
                <a:tab pos="3657600" algn="l"/>
                <a:tab pos="4114800" algn="l"/>
              </a:tabLst>
            </a:pPr>
            <a:r>
              <a:rPr lang="en-US" sz="1600"/>
              <a:t> </a:t>
            </a:r>
            <a:r>
              <a:rPr lang="el-GR" sz="1600">
                <a:solidFill>
                  <a:srgbClr val="111111"/>
                </a:solidFill>
                <a:latin typeface="Times New Roman" pitchFamily="16" charset="0"/>
              </a:rPr>
              <a:t>Η παράσταση κατάφερε να δημιουργήσει ένα αίσθημα κοινότητας ανάμεσα σε αγνώστους και τους επέτρεψε να αισθανθούν ανυψωμένοι. Οι θεατές παρά τη μεγάλη διάρκεια της παράστασης, στα διαλείμματα αισθανόντουσαν την ανάγκη να παραμείνουν μαζί και με τους ηθοποιούς που τους σέρβιραν, σαν να ήθελαν να παρατείνουν το αίσθημα που είχαν μόλις μοιραστεί μέσω της θέασης. </a:t>
            </a:r>
          </a:p>
          <a:p>
            <a:pPr marL="0" indent="0">
              <a:tabLst>
                <a:tab pos="457200" algn="l"/>
                <a:tab pos="914400" algn="l"/>
                <a:tab pos="1371600" algn="l"/>
                <a:tab pos="1828800" algn="l"/>
                <a:tab pos="2286000" algn="l"/>
                <a:tab pos="2743200" algn="l"/>
                <a:tab pos="3200400" algn="l"/>
                <a:tab pos="3657600" algn="l"/>
                <a:tab pos="4114800" algn="l"/>
              </a:tabLst>
            </a:pPr>
            <a:endParaRPr lang="en-US" sz="1600">
              <a:solidFill>
                <a:srgbClr val="111111"/>
              </a:solidFill>
              <a:latin typeface="Times New Roman" pitchFamily="16" charset="0"/>
            </a:endParaRPr>
          </a:p>
        </p:txBody>
      </p:sp>
      <p:sp>
        <p:nvSpPr>
          <p:cNvPr id="12291" name="Text Box 3"/>
          <p:cNvSpPr txBox="1">
            <a:spLocks noChangeArrowheads="1"/>
          </p:cNvSpPr>
          <p:nvPr/>
        </p:nvSpPr>
        <p:spPr bwMode="auto">
          <a:xfrm>
            <a:off x="66240" y="4628958"/>
            <a:ext cx="8228160" cy="1896894"/>
          </a:xfrm>
          <a:prstGeom prst="rect">
            <a:avLst/>
          </a:prstGeom>
          <a:noFill/>
          <a:ln w="9525" cap="flat">
            <a:noFill/>
            <a:round/>
            <a:headEnd/>
            <a:tailEnd/>
          </a:ln>
          <a:effectLst/>
        </p:spPr>
        <p:txBody>
          <a:bodyPr lIns="0" tIns="71120" rIns="0" bIns="0"/>
          <a:lstStyle/>
          <a:p>
            <a:pPr>
              <a:spcBef>
                <a:spcPts val="1425"/>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8000">
                <a:solidFill>
                  <a:srgbClr val="000000"/>
                </a:solidFill>
              </a:rPr>
              <a:t>Κριτική υποδοχή</a:t>
            </a:r>
          </a:p>
          <a:p>
            <a:pPr marL="449263" indent="-1778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4800">
                <a:solidFill>
                  <a:srgbClr val="000000"/>
                </a:solidFill>
              </a:rPr>
              <a:t>σχεδόν καθολική αποδοχή </a:t>
            </a:r>
          </a:p>
          <a:p>
            <a:pPr marL="449263" indent="-1778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4800">
                <a:solidFill>
                  <a:srgbClr val="000000"/>
                </a:solidFill>
              </a:rPr>
              <a:t>θεωρήθηκε κορυφαίο γεγονός της χρονιάς </a:t>
            </a:r>
          </a:p>
          <a:p>
            <a:pPr marL="449263" indent="-1778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4800">
                <a:solidFill>
                  <a:srgbClr val="000000"/>
                </a:solidFill>
              </a:rPr>
              <a:t>αναγνωρίστηκε ως: </a:t>
            </a:r>
          </a:p>
          <a:p>
            <a:pPr marL="449263" indent="-1778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4800">
                <a:solidFill>
                  <a:srgbClr val="000000"/>
                </a:solidFill>
              </a:rPr>
              <a:t>θέατρο μνήμης </a:t>
            </a:r>
          </a:p>
          <a:p>
            <a:pPr marL="449263" indent="-1778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4800">
                <a:solidFill>
                  <a:srgbClr val="000000"/>
                </a:solidFill>
              </a:rPr>
              <a:t>θέατρο ανθρωπισμού </a:t>
            </a:r>
          </a:p>
          <a:p>
            <a:pPr marL="449263" indent="-1778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4800">
                <a:solidFill>
                  <a:srgbClr val="000000"/>
                </a:solidFill>
              </a:rPr>
              <a:t>πολιτικό θέατρο χωρίς διδακτισμό</a:t>
            </a:r>
          </a:p>
          <a:p>
            <a:pPr marL="449263" indent="-1778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endParaRPr lang="en-US" sz="3200">
              <a:solidFill>
                <a:srgbClr val="000000"/>
              </a:solidFill>
            </a:endParaRPr>
          </a:p>
          <a:p>
            <a:pPr marL="449263" indent="-1778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2000">
                <a:solidFill>
                  <a:srgbClr val="000000"/>
                </a:solidFill>
              </a:rPr>
              <a:t> </a:t>
            </a:r>
          </a:p>
        </p:txBody>
      </p:sp>
      <p:pic>
        <p:nvPicPr>
          <p:cNvPr id="12292" name="Picture 4"/>
          <p:cNvPicPr>
            <a:picLocks noChangeAspect="1" noChangeArrowheads="1"/>
          </p:cNvPicPr>
          <p:nvPr/>
        </p:nvPicPr>
        <p:blipFill>
          <a:blip r:embed="rId3"/>
          <a:srcRect/>
          <a:stretch>
            <a:fillRect/>
          </a:stretch>
        </p:blipFill>
        <p:spPr bwMode="auto">
          <a:xfrm>
            <a:off x="5806082" y="958050"/>
            <a:ext cx="3276000" cy="3242766"/>
          </a:xfrm>
          <a:prstGeom prst="rect">
            <a:avLst/>
          </a:prstGeom>
          <a:noFill/>
          <a:ln w="9525" cap="flat">
            <a:noFill/>
            <a:round/>
            <a:headEnd/>
            <a:tailEnd/>
          </a:ln>
          <a:effectLst/>
        </p:spPr>
      </p:pic>
      <p:pic>
        <p:nvPicPr>
          <p:cNvPr id="12293" name="Picture 5"/>
          <p:cNvPicPr>
            <a:picLocks noChangeAspect="1" noChangeArrowheads="1"/>
          </p:cNvPicPr>
          <p:nvPr/>
        </p:nvPicPr>
        <p:blipFill>
          <a:blip r:embed="rId4"/>
          <a:srcRect/>
          <a:stretch>
            <a:fillRect/>
          </a:stretch>
        </p:blipFill>
        <p:spPr bwMode="auto">
          <a:xfrm>
            <a:off x="4230722" y="4202746"/>
            <a:ext cx="3276000" cy="2912537"/>
          </a:xfrm>
          <a:prstGeom prst="rect">
            <a:avLst/>
          </a:prstGeom>
          <a:noFill/>
          <a:ln w="9525" cap="flat">
            <a:noFill/>
            <a:round/>
            <a:headEnd/>
            <a:tailEnd/>
          </a:ln>
          <a:effec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397440" y="-111356"/>
            <a:ext cx="8228160" cy="1144280"/>
          </a:xfrm>
          <a:ln/>
        </p:spPr>
        <p:txBody>
          <a:bodyPr tIns="32004"/>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l-GR" sz="3600" b="1">
                <a:latin typeface="Liberation Sans;Arial" pitchFamily="16" charset="0"/>
              </a:rPr>
              <a:t>Συνολική αποτίμηση</a:t>
            </a:r>
          </a:p>
        </p:txBody>
      </p:sp>
      <p:sp>
        <p:nvSpPr>
          <p:cNvPr id="13314" name="Rectangle 2"/>
          <p:cNvSpPr>
            <a:spLocks noGrp="1" noChangeArrowheads="1"/>
          </p:cNvSpPr>
          <p:nvPr>
            <p:ph type="body" idx="1"/>
          </p:nvPr>
        </p:nvSpPr>
        <p:spPr>
          <a:xfrm>
            <a:off x="83520" y="668138"/>
            <a:ext cx="4561920" cy="5967151"/>
          </a:xfrm>
          <a:ln/>
        </p:spPr>
        <p:txBody>
          <a:bodyPr tIns="14224"/>
          <a:lstStyle/>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 pos="4572000" algn="l"/>
                <a:tab pos="5029200" algn="l"/>
              </a:tabLst>
            </a:pPr>
            <a:r>
              <a:rPr lang="en-US" sz="1600"/>
              <a:t>κορυφαίο παράδειγμα σύγχρονου συλλογικού θεάτρου </a:t>
            </a:r>
          </a:p>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 pos="4572000" algn="l"/>
                <a:tab pos="5029200" algn="l"/>
              </a:tabLst>
            </a:pPr>
            <a:r>
              <a:rPr lang="en-US" sz="1600"/>
              <a:t>συνδυασμός: </a:t>
            </a:r>
          </a:p>
          <a:p>
            <a:pPr marL="898525" indent="-177800">
              <a:spcBef>
                <a:spcPct val="0"/>
              </a:spcBef>
              <a:tabLst>
                <a:tab pos="449263" algn="l"/>
                <a:tab pos="457200" algn="l"/>
                <a:tab pos="914400" algn="l"/>
                <a:tab pos="1371600" algn="l"/>
                <a:tab pos="1828800" algn="l"/>
                <a:tab pos="2286000" algn="l"/>
                <a:tab pos="2743200" algn="l"/>
                <a:tab pos="3200400" algn="l"/>
                <a:tab pos="3657600" algn="l"/>
                <a:tab pos="4114800" algn="l"/>
                <a:tab pos="4572000" algn="l"/>
                <a:tab pos="5029200" algn="l"/>
              </a:tabLst>
            </a:pPr>
            <a:r>
              <a:rPr lang="en-US" sz="1600"/>
              <a:t>θεατρικότητας </a:t>
            </a:r>
          </a:p>
          <a:p>
            <a:pPr marL="898525" indent="-177800">
              <a:spcBef>
                <a:spcPct val="0"/>
              </a:spcBef>
              <a:tabLst>
                <a:tab pos="449263" algn="l"/>
                <a:tab pos="457200" algn="l"/>
                <a:tab pos="914400" algn="l"/>
                <a:tab pos="1371600" algn="l"/>
                <a:tab pos="1828800" algn="l"/>
                <a:tab pos="2286000" algn="l"/>
                <a:tab pos="2743200" algn="l"/>
                <a:tab pos="3200400" algn="l"/>
                <a:tab pos="3657600" algn="l"/>
                <a:tab pos="4114800" algn="l"/>
                <a:tab pos="4572000" algn="l"/>
                <a:tab pos="5029200" algn="l"/>
              </a:tabLst>
            </a:pPr>
            <a:r>
              <a:rPr lang="en-US" sz="1600"/>
              <a:t>μνήμης </a:t>
            </a:r>
          </a:p>
          <a:p>
            <a:pPr marL="898525" indent="-177800">
              <a:spcBef>
                <a:spcPct val="0"/>
              </a:spcBef>
              <a:tabLst>
                <a:tab pos="449263" algn="l"/>
                <a:tab pos="457200" algn="l"/>
                <a:tab pos="914400" algn="l"/>
                <a:tab pos="1371600" algn="l"/>
                <a:tab pos="1828800" algn="l"/>
                <a:tab pos="2286000" algn="l"/>
                <a:tab pos="2743200" algn="l"/>
                <a:tab pos="3200400" algn="l"/>
                <a:tab pos="3657600" algn="l"/>
                <a:tab pos="4114800" algn="l"/>
                <a:tab pos="4572000" algn="l"/>
                <a:tab pos="5029200" algn="l"/>
              </a:tabLst>
            </a:pPr>
            <a:r>
              <a:rPr lang="en-US" sz="1600"/>
              <a:t>καθημερινότητας </a:t>
            </a:r>
          </a:p>
          <a:p>
            <a:pPr marL="898525" indent="-177800">
              <a:tabLst>
                <a:tab pos="449263" algn="l"/>
                <a:tab pos="457200" algn="l"/>
                <a:tab pos="914400" algn="l"/>
                <a:tab pos="1371600" algn="l"/>
                <a:tab pos="1828800" algn="l"/>
                <a:tab pos="2286000" algn="l"/>
                <a:tab pos="2743200" algn="l"/>
                <a:tab pos="3200400" algn="l"/>
                <a:tab pos="3657600" algn="l"/>
                <a:tab pos="4114800" algn="l"/>
                <a:tab pos="4572000" algn="l"/>
                <a:tab pos="5029200" algn="l"/>
              </a:tabLst>
            </a:pPr>
            <a:r>
              <a:rPr lang="en-US" sz="1600"/>
              <a:t>πολιτικής σκέψης </a:t>
            </a:r>
          </a:p>
          <a:p>
            <a:pPr marL="0" indent="0">
              <a:tabLst>
                <a:tab pos="449263" algn="l"/>
                <a:tab pos="457200" algn="l"/>
                <a:tab pos="914400" algn="l"/>
                <a:tab pos="1371600" algn="l"/>
                <a:tab pos="1828800" algn="l"/>
                <a:tab pos="2286000" algn="l"/>
                <a:tab pos="2743200" algn="l"/>
                <a:tab pos="3200400" algn="l"/>
                <a:tab pos="3657600" algn="l"/>
                <a:tab pos="4114800" algn="l"/>
                <a:tab pos="4572000" algn="l"/>
                <a:tab pos="5029200" algn="l"/>
              </a:tabLst>
            </a:pPr>
            <a:r>
              <a:rPr lang="en-US" sz="1800"/>
              <a:t>Τι αφήνει στον θεατή</a:t>
            </a:r>
          </a:p>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 pos="4572000" algn="l"/>
                <a:tab pos="5029200" algn="l"/>
              </a:tabLst>
            </a:pPr>
            <a:r>
              <a:rPr lang="en-US" sz="1600"/>
              <a:t>αίσθηση κοινής ανθρώπινης εμπειρίας </a:t>
            </a:r>
          </a:p>
          <a:p>
            <a:pPr marL="449263" indent="-177800">
              <a:spcBef>
                <a:spcPct val="0"/>
              </a:spcBef>
              <a:tabLst>
                <a:tab pos="449263" algn="l"/>
                <a:tab pos="457200" algn="l"/>
                <a:tab pos="914400" algn="l"/>
                <a:tab pos="1371600" algn="l"/>
                <a:tab pos="1828800" algn="l"/>
                <a:tab pos="2286000" algn="l"/>
                <a:tab pos="2743200" algn="l"/>
                <a:tab pos="3200400" algn="l"/>
                <a:tab pos="3657600" algn="l"/>
                <a:tab pos="4114800" algn="l"/>
                <a:tab pos="4572000" algn="l"/>
                <a:tab pos="5029200" algn="l"/>
              </a:tabLst>
            </a:pPr>
            <a:r>
              <a:rPr lang="en-US" sz="1600"/>
              <a:t>επίγνωση της φθαρτότητας </a:t>
            </a:r>
          </a:p>
          <a:p>
            <a:pPr marL="449263" indent="-177800">
              <a:tabLst>
                <a:tab pos="449263" algn="l"/>
                <a:tab pos="457200" algn="l"/>
                <a:tab pos="914400" algn="l"/>
                <a:tab pos="1371600" algn="l"/>
                <a:tab pos="1828800" algn="l"/>
                <a:tab pos="2286000" algn="l"/>
                <a:tab pos="2743200" algn="l"/>
                <a:tab pos="3200400" algn="l"/>
                <a:tab pos="3657600" algn="l"/>
                <a:tab pos="4114800" algn="l"/>
                <a:tab pos="4572000" algn="l"/>
                <a:tab pos="5029200" algn="l"/>
              </a:tabLst>
            </a:pPr>
            <a:r>
              <a:rPr lang="en-US" sz="1600"/>
              <a:t>βαθιά συγκινησιακή συμμετοχή </a:t>
            </a:r>
          </a:p>
          <a:p>
            <a:pPr marL="0" indent="0">
              <a:tabLst>
                <a:tab pos="449263" algn="l"/>
                <a:tab pos="457200" algn="l"/>
                <a:tab pos="914400" algn="l"/>
                <a:tab pos="1371600" algn="l"/>
                <a:tab pos="1828800" algn="l"/>
                <a:tab pos="2286000" algn="l"/>
                <a:tab pos="2743200" algn="l"/>
                <a:tab pos="3200400" algn="l"/>
                <a:tab pos="3657600" algn="l"/>
                <a:tab pos="4114800" algn="l"/>
                <a:tab pos="4572000" algn="l"/>
                <a:tab pos="5029200" algn="l"/>
              </a:tabLst>
            </a:pPr>
            <a:r>
              <a:rPr lang="en-US" sz="1600"/>
              <a:t>Το εφήμερο της ζωής μετατρέπεται σε συλλογική θεατρική μνήμη.</a:t>
            </a:r>
          </a:p>
          <a:p>
            <a:pPr marL="0" indent="0">
              <a:tabLst>
                <a:tab pos="449263" algn="l"/>
                <a:tab pos="457200" algn="l"/>
                <a:tab pos="914400" algn="l"/>
                <a:tab pos="1371600" algn="l"/>
                <a:tab pos="1828800" algn="l"/>
                <a:tab pos="2286000" algn="l"/>
                <a:tab pos="2743200" algn="l"/>
                <a:tab pos="3200400" algn="l"/>
                <a:tab pos="3657600" algn="l"/>
                <a:tab pos="4114800" algn="l"/>
                <a:tab pos="4572000" algn="l"/>
                <a:tab pos="5029200" algn="l"/>
              </a:tabLst>
            </a:pPr>
            <a:r>
              <a:rPr lang="el-GR" sz="1600">
                <a:solidFill>
                  <a:srgbClr val="111111"/>
                </a:solidFill>
                <a:latin typeface="Times New Roman" pitchFamily="16" charset="0"/>
              </a:rPr>
              <a:t>Συνολικά, το Les Éphémères αποτελεί μια βαθιά ποιητική και πολιτική διερεύνηση της ανθρώπινης κατάστασης. Η Ariane Mnouchkine και το Théâtre du Soleil καταφέρνουν να μετατρέψουν το καθημερινό και το ασήμαντο σε αντικείμενο μεγάλης θεατρικής δύναμης. Μέσα από την εναλλαγή μικρών ιστοριών, την εξαιρετική σκηνογραφική ακρίβεια, τη συλλογική δημιουργία και τη βαθιά ανθρωπιστική ματιά, η παράσταση αναδεικνύει το θέατρο ως χώρο μνήμης, κοινότητας και αντίστασης απέναντι στη φθορά του χρόνου.</a:t>
            </a:r>
          </a:p>
          <a:p>
            <a:pPr marL="0" indent="0">
              <a:tabLst>
                <a:tab pos="449263" algn="l"/>
                <a:tab pos="457200" algn="l"/>
                <a:tab pos="914400" algn="l"/>
                <a:tab pos="1371600" algn="l"/>
                <a:tab pos="1828800" algn="l"/>
                <a:tab pos="2286000" algn="l"/>
                <a:tab pos="2743200" algn="l"/>
                <a:tab pos="3200400" algn="l"/>
                <a:tab pos="3657600" algn="l"/>
                <a:tab pos="4114800" algn="l"/>
                <a:tab pos="4572000" algn="l"/>
                <a:tab pos="5029200" algn="l"/>
              </a:tabLst>
            </a:pPr>
            <a:r>
              <a:rPr lang="el-GR" sz="1600">
                <a:solidFill>
                  <a:srgbClr val="111111"/>
                </a:solidFill>
                <a:latin typeface="Times New Roman" pitchFamily="16" charset="0"/>
              </a:rPr>
              <a:t>Το σημαντικότερο ίσως στοιχείο της παράστασης είναι ότι δεν παρουσιάζει απλώς τη ζωή· μας αναγκάζει να την παρατηρήσουμε ξανά. Να δούμε την ομορφιά, την ευθραυστότητα και την τραγικότητα των πιο μικρών στιγμών. Και ακριβώς μέσα σε αυτή την επίμονη παρατήρηση του εφήμερου, το Théâtre du Soleil καταφέρνει να δημιουργήσει κάτι βαθιά διαχρονικό.</a:t>
            </a:r>
          </a:p>
        </p:txBody>
      </p:sp>
      <p:pic>
        <p:nvPicPr>
          <p:cNvPr id="13315" name="Picture 3"/>
          <p:cNvPicPr>
            <a:picLocks noChangeAspect="1" noChangeArrowheads="1"/>
          </p:cNvPicPr>
          <p:nvPr/>
        </p:nvPicPr>
        <p:blipFill>
          <a:blip r:embed="rId3"/>
          <a:srcRect/>
          <a:stretch>
            <a:fillRect/>
          </a:stretch>
        </p:blipFill>
        <p:spPr bwMode="auto">
          <a:xfrm>
            <a:off x="4645440" y="994527"/>
            <a:ext cx="4478400" cy="5418050"/>
          </a:xfrm>
          <a:prstGeom prst="rect">
            <a:avLst/>
          </a:prstGeom>
          <a:noFill/>
          <a:ln w="9525" cap="flat">
            <a:noFill/>
            <a:round/>
            <a:headEnd/>
            <a:tailEnd/>
          </a:ln>
          <a:effec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456485" y="272630"/>
            <a:ext cx="8228160" cy="1144280"/>
          </a:xfrm>
          <a:ln/>
        </p:spPr>
        <p:txBody>
          <a:bodyPr tIns="39116"/>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a:t>Πηγές.</a:t>
            </a:r>
          </a:p>
        </p:txBody>
      </p:sp>
      <p:sp>
        <p:nvSpPr>
          <p:cNvPr id="14338" name="Rectangle 2"/>
          <p:cNvSpPr>
            <a:spLocks noGrp="1" noChangeArrowheads="1"/>
          </p:cNvSpPr>
          <p:nvPr>
            <p:ph type="subTitle" idx="4294967295"/>
          </p:nvPr>
        </p:nvSpPr>
        <p:spPr bwMode="auto">
          <a:xfrm>
            <a:off x="456485" y="1109721"/>
            <a:ext cx="8228160" cy="4945747"/>
          </a:xfrm>
          <a:prstGeom prst="rect">
            <a:avLst/>
          </a:prstGeom>
          <a:noFill/>
          <a:ln/>
        </p:spPr>
        <p:txBody>
          <a:bodyPr lIns="0" tIns="16002" rIns="0" bIns="0" anchor="ctr"/>
          <a:lstStyle/>
          <a:p>
            <a:pPr marL="0" indent="0">
              <a:spcBef>
                <a:spcPct val="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1800">
                <a:solidFill>
                  <a:srgbClr val="111111"/>
                </a:solidFill>
                <a:latin typeface="Times New Roman" pitchFamily="16" charset="0"/>
              </a:rPr>
              <a:t>Béatrice Picon-Vallin, « Les Éphémères au soleil», </a:t>
            </a:r>
            <a:r>
              <a:rPr lang="en-US" sz="1800">
                <a:hlinkClick r:id="rId3"/>
              </a:rPr>
              <a:t>https://www.theatre-du-soleil.fr/fr/a-lire/les-ephemeres-au-soleil-beatrice-picon-vallin-4285</a:t>
            </a:r>
            <a:r>
              <a:rPr lang="en-US" sz="1800">
                <a:solidFill>
                  <a:srgbClr val="111111"/>
                </a:solidFill>
                <a:latin typeface="Times New Roman" pitchFamily="16" charset="0"/>
              </a:rPr>
              <a:t>, Σεπτέμβρης 2007 [ 02/05/2026].</a:t>
            </a:r>
          </a:p>
          <a:p>
            <a:pPr marL="0" indent="0">
              <a:spcBef>
                <a:spcPct val="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1800"/>
              <a:t>Charles Isherwood, «Everyday intimacies and the intensity of a ringing phone.» New York Times, 9 Ιουλίου 2009,</a:t>
            </a:r>
            <a:r>
              <a:rPr lang="en-US" sz="1800">
                <a:hlinkClick r:id="rId4"/>
              </a:rPr>
              <a:t>https://www.nytimes.com/2009/07/10/theater/reviews/10ephemeres.html</a:t>
            </a:r>
            <a:r>
              <a:rPr lang="en-US" sz="1800"/>
              <a:t> [10/05/2026].</a:t>
            </a:r>
          </a:p>
          <a:p>
            <a:pPr marL="0" indent="0">
              <a:spcBef>
                <a:spcPct val="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1800"/>
              <a:t>Judith A. Sebesta and Jon Foley Sherman , « Review Les Éphémères by Theatre du soleil and Ariane Mnouchkine », Theatre Journal 61, No. 1 (2009), pp. 122-124.</a:t>
            </a:r>
          </a:p>
          <a:p>
            <a:pPr marL="0" indent="0">
              <a:spcBef>
                <a:spcPct val="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1800"/>
              <a:t>Maja Saraczyńska, « les Éphémères , création collective du Théâtre du Soleil, Théâtre du Soleil à Paris», Les trois coups, 5 Μαρτίου 2008, </a:t>
            </a:r>
            <a:r>
              <a:rPr lang="en-US" sz="1800">
                <a:hlinkClick r:id="rId5"/>
              </a:rPr>
              <a:t>https://lestroiscoups.fr/les-ephemeres-creation-collective-du-theatre-du-soleil-theatre-du-soleil-a-paris/</a:t>
            </a:r>
            <a:r>
              <a:rPr lang="en-US" sz="1800"/>
              <a:t> [02/05/2026].</a:t>
            </a:r>
          </a:p>
          <a:p>
            <a:pPr marL="0" indent="0">
              <a:spcBef>
                <a:spcPct val="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1800"/>
              <a:t>Patricia Cohen, «Troupe’s communal vision includes lunch », New York Times, 5 Ιουλίου 2009, </a:t>
            </a:r>
            <a:r>
              <a:rPr lang="en-US" sz="1800">
                <a:hlinkClick r:id="rId6"/>
              </a:rPr>
              <a:t>https://www.nytimes.com/2009/07/06/theater/06mnouchkine.html</a:t>
            </a:r>
            <a:r>
              <a:rPr lang="en-US" sz="1800"/>
              <a:t> [05/05/2026].</a:t>
            </a:r>
          </a:p>
          <a:p>
            <a:pPr marL="0" indent="0">
              <a:spcBef>
                <a:spcPct val="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pPr>
            <a:r>
              <a:rPr lang="en-US" sz="1800"/>
              <a:t>[χ.ς.] «Les Éphémères», The feminist spectator, 22 Ιουλίου 2009, Les Éphémères | The Feminist Spectator [10/05/2026].</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Δικαιοσύνη">
  <a:themeElements>
    <a:clrScheme name="Δικαιοσύνη">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Δικαιοσύνη">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Δικαιοσύνη">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4.xml><?xml version="1.0" encoding="utf-8"?>
<a:theme xmlns:a="http://schemas.openxmlformats.org/drawingml/2006/main" name="Θέμα του Office">
  <a:themeElements>
    <a:clrScheme name="Θέμα του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Θέμα του Offic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lnDef>
  </a:objectDefaults>
  <a:extraClrSchemeLst>
    <a:extraClrScheme>
      <a:clrScheme name="Θέμα του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Θέμα του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Θέμα του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Θέμα του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Θέμα του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Θέμα του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Θέμα του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Θέμα του Office">
  <a:themeElements>
    <a:clrScheme name="Θέμα του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Θέμα του Offic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lnDef>
  </a:objectDefaults>
  <a:extraClrSchemeLst>
    <a:extraClrScheme>
      <a:clrScheme name="Θέμα του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Θέμα του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Θέμα του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Θέμα του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Θέμα του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Θέμα του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Θέμα του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Θέμα του Office">
  <a:themeElements>
    <a:clrScheme name="Θέμα του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Θέμα του Offic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lnDef>
  </a:objectDefaults>
  <a:extraClrSchemeLst>
    <a:extraClrScheme>
      <a:clrScheme name="Θέμα του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Θέμα του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Θέμα του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Θέμα του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Θέμα του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Θέμα του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Θέμα του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Θέμα του Office">
  <a:themeElements>
    <a:clrScheme name="Θέμα του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Θέμα του Offic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lnDef>
  </a:objectDefaults>
  <a:extraClrSchemeLst>
    <a:extraClrScheme>
      <a:clrScheme name="Θέμα του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Θέμα του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Θέμα του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Θέμα του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Θέμα του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Θέμα του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Θέμα του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4_Θέμα του Office">
  <a:themeElements>
    <a:clrScheme name="Θέμα του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Θέμα του Offic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lnDef>
  </a:objectDefaults>
  <a:extraClrSchemeLst>
    <a:extraClrScheme>
      <a:clrScheme name="Θέμα του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Θέμα του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Θέμα του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Θέμα του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Θέμα του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Θέμα του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Θέμα του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TotalTime>
  <Words>3191</Words>
  <Application>Microsoft Office PowerPoint</Application>
  <PresentationFormat>Προβολή στην οθόνη (4:3)</PresentationFormat>
  <Paragraphs>353</Paragraphs>
  <Slides>50</Slides>
  <Notes>24</Notes>
  <HiddenSlides>0</HiddenSlides>
  <MMClips>0</MMClips>
  <ScaleCrop>false</ScaleCrop>
  <HeadingPairs>
    <vt:vector size="4" baseType="variant">
      <vt:variant>
        <vt:lpstr>Θέμα</vt:lpstr>
      </vt:variant>
      <vt:variant>
        <vt:i4>8</vt:i4>
      </vt:variant>
      <vt:variant>
        <vt:lpstr>Τίτλοι διαφανειών</vt:lpstr>
      </vt:variant>
      <vt:variant>
        <vt:i4>50</vt:i4>
      </vt:variant>
    </vt:vector>
  </HeadingPairs>
  <TitlesOfParts>
    <vt:vector size="58" baseType="lpstr">
      <vt:lpstr>Office Theme</vt:lpstr>
      <vt:lpstr>Simple Light</vt:lpstr>
      <vt:lpstr>Δικαιοσύνη</vt:lpstr>
      <vt:lpstr>Θέμα του Office</vt:lpstr>
      <vt:lpstr>1_Θέμα του Office</vt:lpstr>
      <vt:lpstr>2_Θέμα του Office</vt:lpstr>
      <vt:lpstr>3_Θέμα του Office</vt:lpstr>
      <vt:lpstr>4_Θέμα του Office</vt:lpstr>
      <vt:lpstr>Les Éphémères</vt:lpstr>
      <vt:lpstr>Τι είναι το Les Éphémères</vt:lpstr>
      <vt:lpstr>Η βασική σκηνοθετική γραμμή</vt:lpstr>
      <vt:lpstr>Ο χρόνος ως σκηνοθετικό εργαλείο</vt:lpstr>
      <vt:lpstr>Η σκηνοθεσία της μνήμης</vt:lpstr>
      <vt:lpstr>Κινούμενα σκηνικά και κινηματογραφικότητα</vt:lpstr>
      <vt:lpstr>Συλλογική σκηνοθεσία</vt:lpstr>
      <vt:lpstr>Η χρήση της σιωπής</vt:lpstr>
      <vt:lpstr>Ο σκηνικός χώρος ως μνήμη</vt:lpstr>
      <vt:lpstr>Συμπέρασμα</vt:lpstr>
      <vt:lpstr>Βιβλιογραφία</vt:lpstr>
      <vt:lpstr> ΠΡΟΓΡΑΜΜΑ ΜΕΤΑΠΤΥΧΙΑΚΩΝ ΣΠΟΥΔΩΝ- ΤΜΗΜΑ ΘΕΑΤΡΙΚΩΝ ΣΠΟΥΔΩΝ- ΕΚΠΑ  Μάθημα: Σύγχρονο Θέατρο και Πρωτοπορίες Υπεύθυνη Διδάσκουσα: Μιχαέλα Αντωνίου Μεταπτυχιακή Φοιτήτρια: Ευαγγελία Κατσαντώνη  Les Éphémères- Ariane Mnouchkine  Υποκριτική &amp; Κινησιολογία </vt:lpstr>
      <vt:lpstr>Εισαγωγή - Θεματικές</vt:lpstr>
      <vt:lpstr>Υποκριτική</vt:lpstr>
      <vt:lpstr>Κινησιολογία</vt:lpstr>
      <vt:lpstr>Συμπεράσματα</vt:lpstr>
      <vt:lpstr>Διαφάνεια 17</vt:lpstr>
      <vt:lpstr>« Τα εφήμερα» Αριάν Μουνσκίν</vt:lpstr>
      <vt:lpstr>Εισαγωγή</vt:lpstr>
      <vt:lpstr>Δραματουργία</vt:lpstr>
      <vt:lpstr>Συμπεράσματα</vt:lpstr>
      <vt:lpstr>Διαφάνεια 22</vt:lpstr>
      <vt:lpstr>Διαφάνεια 23</vt:lpstr>
      <vt:lpstr>ΣΚΗΝΟΓΡΑΦΙΑ-ΚΟΣΤΟΥΜΙΑ-ΦΩΤΙΣΜΟΣ</vt:lpstr>
      <vt:lpstr>    Η φιλοσοφία του χώρου και η τελετουργία της προετοιμασίας </vt:lpstr>
      <vt:lpstr>Ο μηχανισμός</vt:lpstr>
      <vt:lpstr>Διαφάνεια 27</vt:lpstr>
      <vt:lpstr>Οικειότητα-Άμεση πρόσληψη από τον θεατή</vt:lpstr>
      <vt:lpstr>Διαφάνεια 29</vt:lpstr>
      <vt:lpstr>         Διάταξη     του χώρου                             των    θεατών</vt:lpstr>
      <vt:lpstr>Συλλογική δουλειά</vt:lpstr>
      <vt:lpstr>                                 Φωτισμός και υλικά</vt:lpstr>
      <vt:lpstr>ΕΠΙΛΟΓΟΣ</vt:lpstr>
      <vt:lpstr>Διαφάνεια 34</vt:lpstr>
      <vt:lpstr>Διαφάνεια 35</vt:lpstr>
      <vt:lpstr>Διαφάνεια 36</vt:lpstr>
      <vt:lpstr>Διαφάνεια 37</vt:lpstr>
      <vt:lpstr>Διαφάνεια 38</vt:lpstr>
      <vt:lpstr>Les Éphémères (Théâtre du Soleil) Αποτίμηση της παράστασης. Βουλαδάκη Αικατερίνη </vt:lpstr>
      <vt:lpstr>Βασικά στοιχεία παράστασης</vt:lpstr>
      <vt:lpstr>Το εφήμερο της ανθρώπινης ύπαρξης</vt:lpstr>
      <vt:lpstr>Η σκηνοθετική γραμμή της Mnouchkine</vt:lpstr>
      <vt:lpstr>Σκηνογραφία και σκηνικός χώρος</vt:lpstr>
      <vt:lpstr>Ρεαλιστική καθημερινότητα </vt:lpstr>
      <vt:lpstr>Υποκριτικός κώδικας και μουσική </vt:lpstr>
      <vt:lpstr>Υποκριτικός κώδικας και μουσική </vt:lpstr>
      <vt:lpstr>Τι πέτυχε η παράσταση</vt:lpstr>
      <vt:lpstr>Πρόσληψη από το κοινό και την κριτική</vt:lpstr>
      <vt:lpstr>Συνολική αποτίμηση</vt:lpstr>
      <vt:lpstr>Πηγές.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User</dc:creator>
  <cp:lastModifiedBy>User</cp:lastModifiedBy>
  <cp:revision>4</cp:revision>
  <dcterms:created xsi:type="dcterms:W3CDTF">2026-06-10T07:11:50Z</dcterms:created>
  <dcterms:modified xsi:type="dcterms:W3CDTF">2026-06-10T08:55:14Z</dcterms:modified>
</cp:coreProperties>
</file>