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6" r:id="rId2"/>
    <p:sldId id="257" r:id="rId3"/>
    <p:sldId id="259" r:id="rId4"/>
    <p:sldId id="260" r:id="rId5"/>
    <p:sldId id="261" r:id="rId6"/>
    <p:sldId id="262" r:id="rId7"/>
    <p:sldId id="263" r:id="rId8"/>
    <p:sldId id="25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41966EE-0E74-4B50-BF2C-B9B04CFD340F}" type="datetimeFigureOut">
              <a:rPr lang="en-GB" smtClean="0"/>
              <a:t>10/05/2023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4148219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1966EE-0E74-4B50-BF2C-B9B04CFD340F}" type="datetimeFigureOut">
              <a:rPr lang="en-GB" smtClean="0"/>
              <a:t>10/05/2023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430794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1966EE-0E74-4B50-BF2C-B9B04CFD340F}" type="datetimeFigureOut">
              <a:rPr lang="en-GB" smtClean="0"/>
              <a:t>10/05/2023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F4BBEE-C84C-4FBA-ACEA-C7273F0F2FF4}"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64356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1966EE-0E74-4B50-BF2C-B9B04CFD340F}" type="datetimeFigureOut">
              <a:rPr lang="en-GB" smtClean="0"/>
              <a:t>10/05/2023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3522476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1966EE-0E74-4B50-BF2C-B9B04CFD340F}" type="datetimeFigureOut">
              <a:rPr lang="en-GB" smtClean="0"/>
              <a:t>10/05/2023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F4BBEE-C84C-4FBA-ACEA-C7273F0F2FF4}"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82420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1966EE-0E74-4B50-BF2C-B9B04CFD340F}" type="datetimeFigureOut">
              <a:rPr lang="en-GB" smtClean="0"/>
              <a:t>10/05/2023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234326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1966EE-0E74-4B50-BF2C-B9B04CFD340F}" type="datetimeFigureOut">
              <a:rPr lang="en-GB" smtClean="0"/>
              <a:t>10/05/2023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2428363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1966EE-0E74-4B50-BF2C-B9B04CFD340F}" type="datetimeFigureOut">
              <a:rPr lang="en-GB" smtClean="0"/>
              <a:t>10/05/2023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2465595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1966EE-0E74-4B50-BF2C-B9B04CFD340F}" type="datetimeFigureOut">
              <a:rPr lang="en-GB" smtClean="0"/>
              <a:t>10/05/2023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3012278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1966EE-0E74-4B50-BF2C-B9B04CFD340F}" type="datetimeFigureOut">
              <a:rPr lang="en-GB" smtClean="0"/>
              <a:t>10/05/2023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446129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41966EE-0E74-4B50-BF2C-B9B04CFD340F}" type="datetimeFigureOut">
              <a:rPr lang="en-GB" smtClean="0"/>
              <a:t>10/05/2023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3251602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1966EE-0E74-4B50-BF2C-B9B04CFD340F}" type="datetimeFigureOut">
              <a:rPr lang="en-GB" smtClean="0"/>
              <a:t>10/05/2023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1904700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1966EE-0E74-4B50-BF2C-B9B04CFD340F}" type="datetimeFigureOut">
              <a:rPr lang="en-GB" smtClean="0"/>
              <a:t>10/05/2023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12789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1966EE-0E74-4B50-BF2C-B9B04CFD340F}" type="datetimeFigureOut">
              <a:rPr lang="en-GB" smtClean="0"/>
              <a:t>10/05/2023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1439713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1966EE-0E74-4B50-BF2C-B9B04CFD340F}" type="datetimeFigureOut">
              <a:rPr lang="en-GB" smtClean="0"/>
              <a:t>10/05/2023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870030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1966EE-0E74-4B50-BF2C-B9B04CFD340F}" type="datetimeFigureOut">
              <a:rPr lang="en-GB" smtClean="0"/>
              <a:t>10/05/2023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F4BBEE-C84C-4FBA-ACEA-C7273F0F2FF4}" type="slidenum">
              <a:rPr lang="en-GB" smtClean="0"/>
              <a:t>‹#›</a:t>
            </a:fld>
            <a:endParaRPr lang="en-GB"/>
          </a:p>
        </p:txBody>
      </p:sp>
    </p:spTree>
    <p:extLst>
      <p:ext uri="{BB962C8B-B14F-4D97-AF65-F5344CB8AC3E}">
        <p14:creationId xmlns:p14="http://schemas.microsoft.com/office/powerpoint/2010/main" val="2936668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41966EE-0E74-4B50-BF2C-B9B04CFD340F}" type="datetimeFigureOut">
              <a:rPr lang="en-GB" smtClean="0"/>
              <a:t>10/05/2023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FF4BBEE-C84C-4FBA-ACEA-C7273F0F2FF4}" type="slidenum">
              <a:rPr lang="en-GB" smtClean="0"/>
              <a:t>‹#›</a:t>
            </a:fld>
            <a:endParaRPr lang="en-GB"/>
          </a:p>
        </p:txBody>
      </p:sp>
    </p:spTree>
    <p:extLst>
      <p:ext uri="{BB962C8B-B14F-4D97-AF65-F5344CB8AC3E}">
        <p14:creationId xmlns:p14="http://schemas.microsoft.com/office/powerpoint/2010/main" val="1936325230"/>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15156C-CFA4-3237-8510-275DFBC15F41}"/>
              </a:ext>
            </a:extLst>
          </p:cNvPr>
          <p:cNvPicPr>
            <a:picLocks noChangeAspect="1"/>
          </p:cNvPicPr>
          <p:nvPr/>
        </p:nvPicPr>
        <p:blipFill rotWithShape="1">
          <a:blip r:embed="rId2"/>
          <a:srcRect l="15098" t="9091" r="32394"/>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993CF143-9F74-63F9-5CEE-80563E55B47F}"/>
              </a:ext>
            </a:extLst>
          </p:cNvPr>
          <p:cNvSpPr>
            <a:spLocks noGrp="1"/>
          </p:cNvSpPr>
          <p:nvPr>
            <p:ph type="ctrTitle"/>
          </p:nvPr>
        </p:nvSpPr>
        <p:spPr>
          <a:xfrm>
            <a:off x="668867" y="1678666"/>
            <a:ext cx="4088190" cy="2369093"/>
          </a:xfrm>
        </p:spPr>
        <p:txBody>
          <a:bodyPr>
            <a:normAutofit/>
          </a:bodyPr>
          <a:lstStyle/>
          <a:p>
            <a:r>
              <a:rPr lang="el-GR" sz="4800"/>
              <a:t>Θεατρικότητα</a:t>
            </a:r>
            <a:endParaRPr lang="en-GB" sz="4800"/>
          </a:p>
        </p:txBody>
      </p:sp>
      <p:sp>
        <p:nvSpPr>
          <p:cNvPr id="3" name="Subtitle 2">
            <a:extLst>
              <a:ext uri="{FF2B5EF4-FFF2-40B4-BE49-F238E27FC236}">
                <a16:creationId xmlns:a16="http://schemas.microsoft.com/office/drawing/2014/main" id="{5AA57A40-5054-2DD3-1AA0-BE95FF0075F2}"/>
              </a:ext>
            </a:extLst>
          </p:cNvPr>
          <p:cNvSpPr>
            <a:spLocks noGrp="1"/>
          </p:cNvSpPr>
          <p:nvPr>
            <p:ph type="subTitle" idx="1"/>
          </p:nvPr>
        </p:nvSpPr>
        <p:spPr>
          <a:xfrm>
            <a:off x="677335" y="4050831"/>
            <a:ext cx="4079721" cy="1096901"/>
          </a:xfrm>
        </p:spPr>
        <p:txBody>
          <a:bodyPr>
            <a:normAutofit/>
          </a:bodyPr>
          <a:lstStyle/>
          <a:p>
            <a:endParaRPr lang="en-GB" sz="1600"/>
          </a:p>
        </p:txBody>
      </p:sp>
      <p:cxnSp>
        <p:nvCxnSpPr>
          <p:cNvPr id="10" name="Straight Connector 9">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6510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C4008-3DEF-3DE3-D411-2CC3E833F8A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924B9F5-27A9-7E30-C36A-F2CB6FAB4B0D}"/>
              </a:ext>
            </a:extLst>
          </p:cNvPr>
          <p:cNvSpPr>
            <a:spLocks noGrp="1"/>
          </p:cNvSpPr>
          <p:nvPr>
            <p:ph idx="1"/>
          </p:nvPr>
        </p:nvSpPr>
        <p:spPr/>
        <p:txBody>
          <a:bodyPr>
            <a:normAutofit fontScale="85000" lnSpcReduction="20000"/>
          </a:bodyPr>
          <a:lstStyle/>
          <a:p>
            <a:pPr algn="just">
              <a:lnSpc>
                <a:spcPct val="115000"/>
              </a:lnSpc>
              <a:spcAft>
                <a:spcPts val="800"/>
              </a:spcAft>
            </a:pPr>
            <a:r>
              <a:rPr lang="el-GR" sz="1800" dirty="0">
                <a:effectLst/>
                <a:ea typeface="Calibri" panose="020F0502020204030204" pitchFamily="34" charset="0"/>
                <a:cs typeface="Times New Roman" panose="02020603050405020304" pitchFamily="18" charset="0"/>
              </a:rPr>
              <a:t>Μέσα τους αιώνες, έχει αποδοθεί ένα ευρύτατο φάσμα ερμηνειών στη λέξη θεατρικότητα που σχετίζονται, φυσικά, με θεατρικές σκηνικές εκδηλώσεις αλλά και με σωματικές εκφράσεις και λεκτικές διατυπώσεις που χρησιμοποιούνται στην καθημερινή ζωή. </a:t>
            </a:r>
          </a:p>
          <a:p>
            <a:pPr algn="just">
              <a:lnSpc>
                <a:spcPct val="115000"/>
              </a:lnSpc>
              <a:spcAft>
                <a:spcPts val="800"/>
              </a:spcAft>
            </a:pPr>
            <a:r>
              <a:rPr lang="el-GR" sz="1800" dirty="0">
                <a:effectLst/>
                <a:ea typeface="Calibri" panose="020F0502020204030204" pitchFamily="34" charset="0"/>
                <a:cs typeface="Times New Roman" panose="02020603050405020304" pitchFamily="18" charset="0"/>
              </a:rPr>
              <a:t>Ο </a:t>
            </a:r>
            <a:r>
              <a:rPr lang="el-GR" sz="1800" dirty="0" err="1">
                <a:effectLst/>
                <a:ea typeface="Calibri" panose="020F0502020204030204" pitchFamily="34" charset="0"/>
                <a:cs typeface="Times New Roman" panose="02020603050405020304" pitchFamily="18" charset="0"/>
              </a:rPr>
              <a:t>Wilhmar</a:t>
            </a:r>
            <a:r>
              <a:rPr lang="el-GR" sz="1800" dirty="0">
                <a:effectLst/>
                <a:ea typeface="Calibri" panose="020F0502020204030204" pitchFamily="34" charset="0"/>
                <a:cs typeface="Times New Roman" panose="02020603050405020304" pitchFamily="18" charset="0"/>
              </a:rPr>
              <a:t> </a:t>
            </a:r>
            <a:r>
              <a:rPr lang="el-GR" sz="1800" dirty="0" err="1">
                <a:effectLst/>
                <a:ea typeface="Calibri" panose="020F0502020204030204" pitchFamily="34" charset="0"/>
                <a:cs typeface="Times New Roman" panose="02020603050405020304" pitchFamily="18" charset="0"/>
              </a:rPr>
              <a:t>Sauter</a:t>
            </a:r>
            <a:r>
              <a:rPr lang="el-GR" sz="1800" dirty="0">
                <a:effectLst/>
                <a:ea typeface="Calibri" panose="020F0502020204030204" pitchFamily="34" charset="0"/>
                <a:cs typeface="Times New Roman" panose="02020603050405020304" pitchFamily="18" charset="0"/>
              </a:rPr>
              <a:t>, ο οποίος διερευνά ειδικότερα τη λειτουργία της θεατρικότητας επί σκηνής, επισημαίνει, αφού συζητήσει τις διάφορες συνδηλώσεις που έχει αποκτήσει η θεατρικότητα στο πέρασμα του χρόνου από πολυάριθμους θεωρητικούς, ότι «μόνο η </a:t>
            </a:r>
            <a:r>
              <a:rPr lang="el-GR" sz="1800" dirty="0" err="1">
                <a:effectLst/>
                <a:ea typeface="Calibri" panose="020F0502020204030204" pitchFamily="34" charset="0"/>
                <a:cs typeface="Times New Roman" panose="02020603050405020304" pitchFamily="18" charset="0"/>
              </a:rPr>
              <a:t>Josette</a:t>
            </a:r>
            <a:r>
              <a:rPr lang="el-GR" sz="1800" dirty="0">
                <a:effectLst/>
                <a:ea typeface="Calibri" panose="020F0502020204030204" pitchFamily="34" charset="0"/>
                <a:cs typeface="Times New Roman" panose="02020603050405020304" pitchFamily="18" charset="0"/>
              </a:rPr>
              <a:t> </a:t>
            </a:r>
            <a:r>
              <a:rPr lang="el-GR" sz="1800" dirty="0" err="1">
                <a:effectLst/>
                <a:ea typeface="Calibri" panose="020F0502020204030204" pitchFamily="34" charset="0"/>
                <a:cs typeface="Times New Roman" panose="02020603050405020304" pitchFamily="18" charset="0"/>
              </a:rPr>
              <a:t>Féral</a:t>
            </a:r>
            <a:r>
              <a:rPr lang="el-GR" sz="1800" dirty="0">
                <a:effectLst/>
                <a:ea typeface="Calibri" panose="020F0502020204030204" pitchFamily="34" charset="0"/>
                <a:cs typeface="Times New Roman" panose="02020603050405020304" pitchFamily="18" charset="0"/>
              </a:rPr>
              <a:t> υπογραμμίζει την αναγκαιότητα της φυσικής παρουσίας τόσο του ερμηνευτή όσο και του θεατή ως προϋπόθεση της θεατρικότητας». </a:t>
            </a:r>
          </a:p>
          <a:p>
            <a:pPr algn="just">
              <a:lnSpc>
                <a:spcPct val="115000"/>
              </a:lnSpc>
              <a:spcAft>
                <a:spcPts val="800"/>
              </a:spcAft>
            </a:pPr>
            <a:r>
              <a:rPr lang="el-GR" sz="1800" dirty="0">
                <a:effectLst/>
                <a:ea typeface="Calibri" panose="020F0502020204030204" pitchFamily="34" charset="0"/>
                <a:cs typeface="Times New Roman" panose="02020603050405020304" pitchFamily="18" charset="0"/>
              </a:rPr>
              <a:t>Στη δική του προσπάθεια να περιγράψει μια θεατρικότητα που αφορά τη σκηνή, υποστηρίζει ότι «η θεατρικότητα δεν είναι κάτι που παράγεται μόνο από τον ερμηνευτή, αλλά εγκαθιδρύεται μέσω της </a:t>
            </a:r>
            <a:r>
              <a:rPr lang="el-GR" sz="1800" dirty="0" err="1">
                <a:effectLst/>
                <a:ea typeface="Calibri" panose="020F0502020204030204" pitchFamily="34" charset="0"/>
                <a:cs typeface="Times New Roman" panose="02020603050405020304" pitchFamily="18" charset="0"/>
              </a:rPr>
              <a:t>διάδρασης</a:t>
            </a:r>
            <a:r>
              <a:rPr lang="el-GR" sz="1800" dirty="0">
                <a:effectLst/>
                <a:ea typeface="Calibri" panose="020F0502020204030204" pitchFamily="34" charset="0"/>
                <a:cs typeface="Times New Roman" panose="02020603050405020304" pitchFamily="18" charset="0"/>
              </a:rPr>
              <a:t> μεταξύ ερμηνευτή και θεατή». </a:t>
            </a:r>
          </a:p>
          <a:p>
            <a:pPr algn="just">
              <a:lnSpc>
                <a:spcPct val="115000"/>
              </a:lnSpc>
              <a:spcAft>
                <a:spcPts val="800"/>
              </a:spcAft>
            </a:pPr>
            <a:r>
              <a:rPr lang="el-GR" sz="1800" dirty="0">
                <a:effectLst/>
                <a:ea typeface="Calibri" panose="020F0502020204030204" pitchFamily="34" charset="0"/>
                <a:cs typeface="Times New Roman" panose="02020603050405020304" pitchFamily="18" charset="0"/>
              </a:rPr>
              <a:t>Το πρόθεμα «διά» προσδιορίζει το αέναο δούναι και λαβείν, την επικοινωνία, που λαμβάνει χώρα μεταξύ του ερμηνευτή και του θεατή όταν εγκαθίσταται η θεατρικότητα.</a:t>
            </a:r>
            <a:endParaRPr lang="en-GB" sz="1800" dirty="0">
              <a:effectLst/>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48245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1982F-827A-3037-4738-14517008BF7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5943951-9528-AEC2-D06B-DCAD6027F173}"/>
              </a:ext>
            </a:extLst>
          </p:cNvPr>
          <p:cNvSpPr>
            <a:spLocks noGrp="1"/>
          </p:cNvSpPr>
          <p:nvPr>
            <p:ph idx="1"/>
          </p:nvPr>
        </p:nvSpPr>
        <p:spPr/>
        <p:txBody>
          <a:bodyPr>
            <a:normAutofit/>
          </a:bodyPr>
          <a:lstStyle/>
          <a:p>
            <a:r>
              <a:rPr lang="el-GR" dirty="0"/>
              <a:t>Στην κριτική/επίκριση (</a:t>
            </a:r>
            <a:r>
              <a:rPr lang="en-GB" dirty="0"/>
              <a:t>critique)</a:t>
            </a:r>
            <a:r>
              <a:rPr lang="el-GR" dirty="0"/>
              <a:t> του θεάτρου εντοπίζεται η σχέση με την υπερβολή, και η παράσταση/επιτέλεση (</a:t>
            </a:r>
            <a:r>
              <a:rPr lang="en-GB" dirty="0"/>
              <a:t>performance) </a:t>
            </a:r>
            <a:r>
              <a:rPr lang="el-GR" dirty="0"/>
              <a:t>χαρακτηρίζεται ως κάτι πλασματικό, παραπλανητικό, υπερβολικό, κατασκευασμένο κ.λπ. – αρνητικό πρόσημο </a:t>
            </a:r>
          </a:p>
          <a:p>
            <a:r>
              <a:rPr lang="el-GR" dirty="0"/>
              <a:t>Πλάτων – </a:t>
            </a:r>
            <a:r>
              <a:rPr lang="el-GR" dirty="0" err="1"/>
              <a:t>μίμησις</a:t>
            </a:r>
            <a:r>
              <a:rPr lang="el-GR" dirty="0"/>
              <a:t> προσπαθεί να θυμίζει το Πραγματικό αλλά δεν μπορεί να το συλλάβει γιατί δεν μπορεί να βρεθεί στις αισθητηριακές συνθήκες του υλικού κόσμου. </a:t>
            </a:r>
          </a:p>
          <a:p>
            <a:r>
              <a:rPr lang="el-GR" dirty="0"/>
              <a:t>Το θέατρο μπορεί να μιμείται τη ζωή, αλλά καθώς είναι μια μεταφορά πάντα απομακρύνεται από το αρχικό μοντέλο και πάντα του υπολείπεται. </a:t>
            </a:r>
          </a:p>
          <a:p>
            <a:endParaRPr lang="en-GB" dirty="0"/>
          </a:p>
        </p:txBody>
      </p:sp>
    </p:spTree>
    <p:extLst>
      <p:ext uri="{BB962C8B-B14F-4D97-AF65-F5344CB8AC3E}">
        <p14:creationId xmlns:p14="http://schemas.microsoft.com/office/powerpoint/2010/main" val="344991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16C60-E56D-9AC3-7736-83C539AB35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8221286-FBF7-FA04-E635-32191050D984}"/>
              </a:ext>
            </a:extLst>
          </p:cNvPr>
          <p:cNvSpPr>
            <a:spLocks noGrp="1"/>
          </p:cNvSpPr>
          <p:nvPr>
            <p:ph idx="1"/>
          </p:nvPr>
        </p:nvSpPr>
        <p:spPr/>
        <p:txBody>
          <a:bodyPr>
            <a:normAutofit/>
          </a:bodyPr>
          <a:lstStyle/>
          <a:p>
            <a:r>
              <a:rPr lang="el-GR" dirty="0"/>
              <a:t>Η θεατρικότητα έχει χρησιμοποιηθεί για να εξηγήσει τη σύνδεση του θεάτρου και της θρησκείας – </a:t>
            </a:r>
          </a:p>
          <a:p>
            <a:r>
              <a:rPr lang="el-GR" dirty="0"/>
              <a:t>Απαρχή του είδους. Τελετουργία.</a:t>
            </a:r>
          </a:p>
          <a:p>
            <a:r>
              <a:rPr lang="el-GR" dirty="0"/>
              <a:t>Διόνυσος. Μεσαιωνικά δράματα.</a:t>
            </a:r>
          </a:p>
          <a:p>
            <a:r>
              <a:rPr lang="el-GR" dirty="0" err="1"/>
              <a:t>Σαμάνος</a:t>
            </a:r>
            <a:r>
              <a:rPr lang="el-GR" dirty="0"/>
              <a:t> και ηθοποιός – </a:t>
            </a:r>
            <a:r>
              <a:rPr lang="el-GR" dirty="0" err="1"/>
              <a:t>επιτελεστές</a:t>
            </a:r>
            <a:r>
              <a:rPr lang="el-GR" dirty="0"/>
              <a:t>.</a:t>
            </a:r>
          </a:p>
          <a:p>
            <a:r>
              <a:rPr lang="en-GB" i="1" dirty="0" err="1"/>
              <a:t>Theatrum</a:t>
            </a:r>
            <a:r>
              <a:rPr lang="en-GB" i="1" dirty="0"/>
              <a:t> mundi </a:t>
            </a:r>
            <a:r>
              <a:rPr lang="el-GR" dirty="0"/>
              <a:t>– «όλος ο κόσμος είναι μια σκηνή» – όλοι παίζουμε ρόλους, επομένως η μίμηση είναι εγγενής στην έκφραση τόσο της ζωής όσο και του θεάτρου</a:t>
            </a:r>
          </a:p>
          <a:p>
            <a:endParaRPr lang="en-GB" dirty="0"/>
          </a:p>
        </p:txBody>
      </p:sp>
    </p:spTree>
    <p:extLst>
      <p:ext uri="{BB962C8B-B14F-4D97-AF65-F5344CB8AC3E}">
        <p14:creationId xmlns:p14="http://schemas.microsoft.com/office/powerpoint/2010/main" val="209865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17EC4-16A2-AC0E-C902-C9742FC3A8E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65C1B5B-BAB3-3B49-433C-D2C834818A2F}"/>
              </a:ext>
            </a:extLst>
          </p:cNvPr>
          <p:cNvSpPr>
            <a:spLocks noGrp="1"/>
          </p:cNvSpPr>
          <p:nvPr>
            <p:ph idx="1"/>
          </p:nvPr>
        </p:nvSpPr>
        <p:spPr/>
        <p:txBody>
          <a:bodyPr>
            <a:normAutofit/>
          </a:bodyPr>
          <a:lstStyle/>
          <a:p>
            <a:r>
              <a:rPr lang="el-GR" dirty="0"/>
              <a:t>Με τον μοντερνισμό υπήρξε μια αντιστροφή στην έννοια της θεατρικότητας</a:t>
            </a:r>
          </a:p>
          <a:p>
            <a:r>
              <a:rPr lang="el-GR" dirty="0"/>
              <a:t>Περιλαμβάνει διαφορετικά είδη και στυλ διαφορετικής αισθητικής</a:t>
            </a:r>
          </a:p>
          <a:p>
            <a:r>
              <a:rPr lang="el-GR" dirty="0"/>
              <a:t>Απομακρυνόμενοι από τον ρεαλισμό και τον λόγο οι άνθρωποι του θεάτρου ψάχνουν διαφορετικούς κώδικες θεάτρου</a:t>
            </a:r>
          </a:p>
          <a:p>
            <a:r>
              <a:rPr lang="el-GR" dirty="0"/>
              <a:t>Σκηνοθέτες: </a:t>
            </a:r>
            <a:r>
              <a:rPr lang="en-GB" dirty="0"/>
              <a:t>Reinhardt, Meyerhold, </a:t>
            </a:r>
            <a:r>
              <a:rPr lang="en-GB" dirty="0" err="1"/>
              <a:t>Vahtangov</a:t>
            </a:r>
            <a:r>
              <a:rPr lang="en-GB" dirty="0"/>
              <a:t>, </a:t>
            </a:r>
            <a:r>
              <a:rPr lang="en-GB" dirty="0" err="1"/>
              <a:t>Copeau</a:t>
            </a:r>
            <a:r>
              <a:rPr lang="en-GB" dirty="0"/>
              <a:t>, Piscator </a:t>
            </a:r>
            <a:r>
              <a:rPr lang="el-GR" dirty="0"/>
              <a:t>κ.ά.</a:t>
            </a:r>
          </a:p>
          <a:p>
            <a:r>
              <a:rPr lang="el-GR" dirty="0"/>
              <a:t>Σκηνογράφοι: </a:t>
            </a:r>
            <a:r>
              <a:rPr lang="en-GB" dirty="0"/>
              <a:t>Craig, </a:t>
            </a:r>
            <a:r>
              <a:rPr lang="en-GB" dirty="0" err="1"/>
              <a:t>Appia</a:t>
            </a:r>
            <a:r>
              <a:rPr lang="en-GB" dirty="0"/>
              <a:t>, Svoboda </a:t>
            </a:r>
            <a:r>
              <a:rPr lang="el-GR" dirty="0"/>
              <a:t>κ.ά.</a:t>
            </a:r>
          </a:p>
          <a:p>
            <a:r>
              <a:rPr lang="el-GR" dirty="0"/>
              <a:t>Η θεατρικότητα γίνεται κάτι θετικό</a:t>
            </a:r>
            <a:endParaRPr lang="en-GB" dirty="0"/>
          </a:p>
        </p:txBody>
      </p:sp>
    </p:spTree>
    <p:extLst>
      <p:ext uri="{BB962C8B-B14F-4D97-AF65-F5344CB8AC3E}">
        <p14:creationId xmlns:p14="http://schemas.microsoft.com/office/powerpoint/2010/main" val="334410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95CAD-C9A4-C6A3-8349-70E0D2F8A37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529EF6D-F61F-48F5-F17A-784BCFACE8B1}"/>
              </a:ext>
            </a:extLst>
          </p:cNvPr>
          <p:cNvSpPr>
            <a:spLocks noGrp="1"/>
          </p:cNvSpPr>
          <p:nvPr>
            <p:ph idx="1"/>
          </p:nvPr>
        </p:nvSpPr>
        <p:spPr/>
        <p:txBody>
          <a:bodyPr/>
          <a:lstStyle/>
          <a:p>
            <a:r>
              <a:rPr lang="el-GR" dirty="0" err="1"/>
              <a:t>Μπρεχτ</a:t>
            </a:r>
            <a:r>
              <a:rPr lang="el-GR" dirty="0"/>
              <a:t> – ζητούσε ένα θέατρο που θα προσδιόριζε τα ίδια του τα χαρακτηριστικά προκειμένου να ανατρέψει το παιχνίδι ρόλων και τη μίμηση, ώστε οι ηθοποιοί να μπορούν να υποδηλώνουν το ψεύδος ή τη </a:t>
            </a:r>
            <a:r>
              <a:rPr lang="el-GR" dirty="0" err="1"/>
              <a:t>διττότητα</a:t>
            </a:r>
            <a:r>
              <a:rPr lang="el-GR" dirty="0"/>
              <a:t> της υποκριτικής τους, βοηθώντας επιλεκτικά τους θεατές να απορρίψουν την </a:t>
            </a:r>
            <a:r>
              <a:rPr lang="el-GR" dirty="0" err="1"/>
              <a:t>ενσυναίσθηση</a:t>
            </a:r>
            <a:r>
              <a:rPr lang="el-GR" dirty="0"/>
              <a:t> και την ταύτιση</a:t>
            </a:r>
          </a:p>
          <a:p>
            <a:r>
              <a:rPr lang="en-GB" i="1" dirty="0" err="1"/>
              <a:t>Gestus</a:t>
            </a:r>
            <a:endParaRPr lang="en-GB" i="1" dirty="0"/>
          </a:p>
        </p:txBody>
      </p:sp>
    </p:spTree>
    <p:extLst>
      <p:ext uri="{BB962C8B-B14F-4D97-AF65-F5344CB8AC3E}">
        <p14:creationId xmlns:p14="http://schemas.microsoft.com/office/powerpoint/2010/main" val="148087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E789E-B52A-F430-B0DE-81796C430BA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B4700E2-B874-B044-5E87-A37B562D3759}"/>
              </a:ext>
            </a:extLst>
          </p:cNvPr>
          <p:cNvSpPr>
            <a:spLocks noGrp="1"/>
          </p:cNvSpPr>
          <p:nvPr>
            <p:ph idx="1"/>
          </p:nvPr>
        </p:nvSpPr>
        <p:spPr/>
        <p:txBody>
          <a:bodyPr>
            <a:normAutofit/>
          </a:bodyPr>
          <a:lstStyle/>
          <a:p>
            <a:r>
              <a:rPr lang="el-GR" dirty="0"/>
              <a:t>Η θεατρικότητα συνδέεται </a:t>
            </a:r>
          </a:p>
          <a:p>
            <a:r>
              <a:rPr lang="el-GR" dirty="0"/>
              <a:t>Με τις μάσκες, τα έντονα κοστούμια, το έντονο μακιγιάζ κ.λπ.</a:t>
            </a:r>
          </a:p>
          <a:p>
            <a:r>
              <a:rPr lang="el-GR" dirty="0"/>
              <a:t>Με θεατρικά είδη (</a:t>
            </a:r>
            <a:r>
              <a:rPr lang="en-GB" dirty="0"/>
              <a:t>genres) </a:t>
            </a:r>
            <a:r>
              <a:rPr lang="el-GR" dirty="0"/>
              <a:t>όπως η </a:t>
            </a:r>
            <a:r>
              <a:rPr lang="en-GB" dirty="0"/>
              <a:t>commedia dell’ </a:t>
            </a:r>
            <a:r>
              <a:rPr lang="en-GB" dirty="0" err="1"/>
              <a:t>arte</a:t>
            </a:r>
            <a:r>
              <a:rPr lang="en-GB" dirty="0"/>
              <a:t>, </a:t>
            </a:r>
            <a:r>
              <a:rPr lang="el-GR" dirty="0"/>
              <a:t>το καμπαρέ, το </a:t>
            </a:r>
            <a:r>
              <a:rPr lang="en-GB" dirty="0"/>
              <a:t>vaudeville, </a:t>
            </a:r>
            <a:r>
              <a:rPr lang="el-GR" dirty="0"/>
              <a:t>την επιθεώρηση κ.ά.</a:t>
            </a:r>
          </a:p>
          <a:p>
            <a:r>
              <a:rPr lang="el-GR" dirty="0"/>
              <a:t>Με το θέατρο της Ανατολής – </a:t>
            </a:r>
            <a:r>
              <a:rPr lang="el-GR" dirty="0" err="1"/>
              <a:t>Νο</a:t>
            </a:r>
            <a:r>
              <a:rPr lang="el-GR" dirty="0"/>
              <a:t>, </a:t>
            </a:r>
            <a:r>
              <a:rPr lang="el-GR" dirty="0" err="1"/>
              <a:t>Κατακάλι</a:t>
            </a:r>
            <a:r>
              <a:rPr lang="el-GR" dirty="0"/>
              <a:t>, </a:t>
            </a:r>
            <a:r>
              <a:rPr lang="el-GR" dirty="0" err="1"/>
              <a:t>Καμπούκι</a:t>
            </a:r>
            <a:r>
              <a:rPr lang="el-GR" dirty="0"/>
              <a:t> κ.λπ.</a:t>
            </a:r>
          </a:p>
          <a:p>
            <a:r>
              <a:rPr lang="el-GR" dirty="0"/>
              <a:t>Με τον μοντερνισμό, το θέατρο του </a:t>
            </a:r>
            <a:r>
              <a:rPr lang="el-GR" dirty="0" err="1"/>
              <a:t>Μπρεχτ</a:t>
            </a:r>
            <a:r>
              <a:rPr lang="el-GR" dirty="0"/>
              <a:t>, της </a:t>
            </a:r>
            <a:r>
              <a:rPr lang="el-GR" dirty="0" err="1"/>
              <a:t>Μνουσκίν</a:t>
            </a:r>
            <a:r>
              <a:rPr lang="el-GR" dirty="0"/>
              <a:t> κ.ά.</a:t>
            </a:r>
          </a:p>
          <a:p>
            <a:r>
              <a:rPr lang="el-GR" dirty="0"/>
              <a:t>Οτιδήποτε δηλώνει ότι παρακολουθείς μια θεατρική παράσταση από ηθοποιούς που παίζουν</a:t>
            </a:r>
            <a:endParaRPr lang="en-GB" dirty="0"/>
          </a:p>
        </p:txBody>
      </p:sp>
    </p:spTree>
    <p:extLst>
      <p:ext uri="{BB962C8B-B14F-4D97-AF65-F5344CB8AC3E}">
        <p14:creationId xmlns:p14="http://schemas.microsoft.com/office/powerpoint/2010/main" val="267231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884B5-0128-91F9-755A-913E4A702548}"/>
              </a:ext>
            </a:extLst>
          </p:cNvPr>
          <p:cNvSpPr>
            <a:spLocks noGrp="1"/>
          </p:cNvSpPr>
          <p:nvPr>
            <p:ph type="title"/>
          </p:nvPr>
        </p:nvSpPr>
        <p:spPr/>
        <p:txBody>
          <a:bodyPr/>
          <a:lstStyle/>
          <a:p>
            <a:r>
              <a:rPr lang="el-GR" dirty="0"/>
              <a:t>Βιβλιογραφία</a:t>
            </a:r>
            <a:endParaRPr lang="en-GB" dirty="0"/>
          </a:p>
        </p:txBody>
      </p:sp>
      <p:sp>
        <p:nvSpPr>
          <p:cNvPr id="3" name="Content Placeholder 2">
            <a:extLst>
              <a:ext uri="{FF2B5EF4-FFF2-40B4-BE49-F238E27FC236}">
                <a16:creationId xmlns:a16="http://schemas.microsoft.com/office/drawing/2014/main" id="{8086F8B4-B40D-9751-D745-231023FBB768}"/>
              </a:ext>
            </a:extLst>
          </p:cNvPr>
          <p:cNvSpPr>
            <a:spLocks noGrp="1"/>
          </p:cNvSpPr>
          <p:nvPr>
            <p:ph idx="1"/>
          </p:nvPr>
        </p:nvSpPr>
        <p:spPr/>
        <p:txBody>
          <a:bodyPr>
            <a:normAutofit/>
          </a:bodyPr>
          <a:lstStyle/>
          <a:p>
            <a:pPr algn="just">
              <a:lnSpc>
                <a:spcPct val="115000"/>
              </a:lnSpc>
            </a:pP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Thomas </a:t>
            </a:r>
            <a:r>
              <a:rPr lang="en-GB" sz="2800" dirty="0" err="1">
                <a:effectLst/>
                <a:latin typeface="Times New Roman" panose="02020603050405020304" pitchFamily="18" charset="0"/>
                <a:ea typeface="Calibri" panose="020F0502020204030204" pitchFamily="34" charset="0"/>
                <a:cs typeface="Times New Roman" panose="02020603050405020304" pitchFamily="18" charset="0"/>
              </a:rPr>
              <a:t>Potslewait</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Tracy C</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Davis</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Theatricality</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an introduction</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στο </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Thomas </a:t>
            </a:r>
            <a:r>
              <a:rPr lang="en-GB" sz="2800" dirty="0" err="1">
                <a:effectLst/>
                <a:latin typeface="Times New Roman" panose="02020603050405020304" pitchFamily="18" charset="0"/>
                <a:ea typeface="Calibri" panose="020F0502020204030204" pitchFamily="34" charset="0"/>
                <a:cs typeface="Times New Roman" panose="02020603050405020304" pitchFamily="18" charset="0"/>
              </a:rPr>
              <a:t>Potslewait</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Tracy C</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Davis</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800" dirty="0" err="1">
                <a:effectLst/>
                <a:latin typeface="Times New Roman" panose="02020603050405020304" pitchFamily="18" charset="0"/>
                <a:ea typeface="Calibri" panose="020F0502020204030204" pitchFamily="34" charset="0"/>
                <a:cs typeface="Times New Roman" panose="02020603050405020304" pitchFamily="18" charset="0"/>
              </a:rPr>
              <a:t>επιμ</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2800" i="1" dirty="0">
                <a:effectLst/>
                <a:latin typeface="Times New Roman" panose="02020603050405020304" pitchFamily="18" charset="0"/>
                <a:ea typeface="Calibri" panose="020F0502020204030204" pitchFamily="34" charset="0"/>
                <a:cs typeface="Times New Roman" panose="02020603050405020304" pitchFamily="18" charset="0"/>
              </a:rPr>
              <a:t>Theatricality</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Cambridge</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 2003, (σ. 1-39), σ. 1.</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Wilhmar</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Sauter, </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The Theatrical Event. Dynamics of Performance and Perception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Iowa </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2000,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σ</a:t>
            </a: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 53. </a:t>
            </a:r>
            <a:r>
              <a:rPr lang="el-GR" sz="2800" dirty="0">
                <a:effectLst/>
                <a:latin typeface="Times New Roman" panose="02020603050405020304" pitchFamily="18" charset="0"/>
                <a:ea typeface="Calibri" panose="020F0502020204030204" pitchFamily="34" charset="0"/>
                <a:cs typeface="Times New Roman" panose="02020603050405020304" pitchFamily="18" charset="0"/>
              </a:rPr>
              <a:t>Όλες οι μεταφράσεις που παρατίθενται, εκτός και αν αναφέρεται άλλος μεταφραστής, είναι δικές μου.</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13711982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98</TotalTime>
  <Words>591</Words>
  <Application>Microsoft Office PowerPoint</Application>
  <PresentationFormat>Widescreen</PresentationFormat>
  <Paragraphs>30</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Times New Roman</vt:lpstr>
      <vt:lpstr>Trebuchet MS</vt:lpstr>
      <vt:lpstr>Wingdings 3</vt:lpstr>
      <vt:lpstr>Facet</vt:lpstr>
      <vt:lpstr>Θεατρικότητα</vt:lpstr>
      <vt:lpstr>PowerPoint Presentation</vt:lpstr>
      <vt:lpstr>PowerPoint Presentation</vt:lpstr>
      <vt:lpstr>PowerPoint Presentation</vt:lpstr>
      <vt:lpstr>PowerPoint Presentation</vt:lpstr>
      <vt:lpstr>PowerPoint Presentation</vt:lpstr>
      <vt:lpstr>PowerPoint Presentation</vt:lpstr>
      <vt:lpstr>Βιβλιογραφία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Θεατρικότητα</dc:title>
  <dc:creator>Michaela Antoniou</dc:creator>
  <cp:lastModifiedBy>Michaela Antoniou</cp:lastModifiedBy>
  <cp:revision>3</cp:revision>
  <dcterms:created xsi:type="dcterms:W3CDTF">2023-05-10T07:12:23Z</dcterms:created>
  <dcterms:modified xsi:type="dcterms:W3CDTF">2023-05-10T11:39:15Z</dcterms:modified>
</cp:coreProperties>
</file>