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70" r:id="rId3"/>
    <p:sldId id="258" r:id="rId4"/>
    <p:sldId id="259" r:id="rId5"/>
    <p:sldId id="260" r:id="rId6"/>
    <p:sldId id="269" r:id="rId7"/>
    <p:sldId id="261" r:id="rId8"/>
    <p:sldId id="263" r:id="rId9"/>
    <p:sldId id="271" r:id="rId10"/>
    <p:sldId id="264" r:id="rId11"/>
    <p:sldId id="265" r:id="rId12"/>
    <p:sldId id="266" r:id="rId13"/>
    <p:sldId id="267" r:id="rId14"/>
    <p:sldId id="268" r:id="rId15"/>
    <p:sldId id="279" r:id="rId16"/>
    <p:sldId id="280" r:id="rId17"/>
    <p:sldId id="281" r:id="rId18"/>
    <p:sldId id="282" r:id="rId19"/>
    <p:sldId id="283" r:id="rId20"/>
    <p:sldId id="284" r:id="rId21"/>
    <p:sldId id="285"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298" r:id="rId35"/>
    <p:sldId id="272" r:id="rId36"/>
    <p:sldId id="273" r:id="rId37"/>
    <p:sldId id="274" r:id="rId38"/>
    <p:sldId id="275" r:id="rId39"/>
    <p:sldId id="276" r:id="rId40"/>
    <p:sldId id="277" r:id="rId41"/>
    <p:sldId id="278" r:id="rId4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2" d="100"/>
          <a:sy n="82" d="100"/>
        </p:scale>
        <p:origin x="67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49673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27052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09640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200" b="0" i="0" u="none" strike="noStrike" kern="1200" cap="none" spc="0" normalizeH="0" baseline="0" noProof="0" dirty="0">
                <a:ln>
                  <a:noFill/>
                </a:ln>
                <a:solidFill>
                  <a:srgbClr val="1E5155">
                    <a:lumMod val="40000"/>
                    <a:lumOff val="60000"/>
                  </a:srgbClr>
                </a:solidFill>
                <a:effectLst/>
                <a:uLnTx/>
                <a:uFillTx/>
                <a:latin typeface="Arial"/>
                <a:ea typeface="+mj-ea"/>
                <a:cs typeface="+mj-cs"/>
              </a:rPr>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2200" b="0" i="0" u="none" strike="noStrike" kern="1200" cap="none" spc="0" normalizeH="0" baseline="0" noProof="0" dirty="0">
                <a:ln>
                  <a:noFill/>
                </a:ln>
                <a:solidFill>
                  <a:srgbClr val="1E5155">
                    <a:lumMod val="40000"/>
                    <a:lumOff val="60000"/>
                  </a:srgbClr>
                </a:solidFill>
                <a:effectLst/>
                <a:uLnTx/>
                <a:uFillTx/>
                <a:latin typeface="Arial"/>
                <a:ea typeface="+mj-ea"/>
                <a:cs typeface="+mj-cs"/>
              </a:rPr>
              <a:t>”</a:t>
            </a:r>
          </a:p>
        </p:txBody>
      </p:sp>
    </p:spTree>
    <p:extLst>
      <p:ext uri="{BB962C8B-B14F-4D97-AF65-F5344CB8AC3E}">
        <p14:creationId xmlns:p14="http://schemas.microsoft.com/office/powerpoint/2010/main" val="205372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712809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4"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201550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4"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30120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698484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58252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0620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8267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18439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3983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7"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3"/>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4"/>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737338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2"/>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3"/>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547452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7"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39852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361055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A0DE292-12A2-4385-803A-429E99360880}" type="datetimeFigureOut">
              <a:rPr kumimoji="0" lang="el-GR" sz="1100" b="0" i="0" u="none" strike="noStrike" kern="1200" cap="none" spc="0" normalizeH="0" baseline="0" noProof="0" smtClean="0">
                <a:ln>
                  <a:noFill/>
                </a:ln>
                <a:solidFill>
                  <a:prstClr val="white">
                    <a:tint val="75000"/>
                    <a:alpha val="60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19/3/2025</a:t>
            </a:fld>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l-GR" sz="1100" b="0" i="0" u="none" strike="noStrike" kern="1200" cap="none" spc="0" normalizeH="0" baseline="0" noProof="0">
              <a:ln>
                <a:noFill/>
              </a:ln>
              <a:solidFill>
                <a:prstClr val="white">
                  <a:tint val="75000"/>
                  <a:alpha val="60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46E919D6-7B3F-4FCA-9A89-4122DC7D4B71}" type="slidenum">
              <a:rPr kumimoji="0" lang="el-GR" sz="2800" b="0" i="0" u="none" strike="noStrike" kern="1200" cap="none" spc="0" normalizeH="0" baseline="0" noProof="0" smtClean="0">
                <a:ln>
                  <a:noFill/>
                </a:ln>
                <a:solidFill>
                  <a:prstClr val="white">
                    <a:tint val="75000"/>
                  </a:prstClr>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l-GR" sz="2800" b="0" i="0" u="none" strike="noStrike" kern="1200" cap="none" spc="0" normalizeH="0" baseline="0" noProof="0">
              <a:ln>
                <a:noFill/>
              </a:ln>
              <a:solidFill>
                <a:prstClr val="white">
                  <a:tint val="7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3285799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iti-worldwide.org/theatreofnations.html"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 Id="rId5" Type="http://schemas.openxmlformats.org/officeDocument/2006/relationships/image" Target="../media/image9.jpeg"/><Relationship Id="rId4" Type="http://schemas.openxmlformats.org/officeDocument/2006/relationships/image" Target="../media/image8.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hyperlink" Target="https://www.youtube.com/watch?v=JMTWSl4a6sI" TargetMode="External"/><Relationship Id="rId3" Type="http://schemas.openxmlformats.org/officeDocument/2006/relationships/hyperlink" Target="https://www.youtube.com/watch?v=rbThr-c4HCs" TargetMode="External"/><Relationship Id="rId7" Type="http://schemas.openxmlformats.org/officeDocument/2006/relationships/hyperlink" Target="https://www.youtube.com/watch?v=dRyLLTvs00c" TargetMode="External"/><Relationship Id="rId2" Type="http://schemas.openxmlformats.org/officeDocument/2006/relationships/hyperlink" Target="https://www.youtube.com/watch?v=0vuoPyTCSv4&amp;t=118s" TargetMode="External"/><Relationship Id="rId1" Type="http://schemas.openxmlformats.org/officeDocument/2006/relationships/slideLayout" Target="../slideLayouts/slideLayout2.xml"/><Relationship Id="rId6" Type="http://schemas.openxmlformats.org/officeDocument/2006/relationships/hyperlink" Target="https://www.youtube.com/watch?v=_szs0ERpkOs" TargetMode="External"/><Relationship Id="rId5" Type="http://schemas.openxmlformats.org/officeDocument/2006/relationships/hyperlink" Target="https://www.youtube.com/watch?v=kvYNCgWWgWk&amp;t=193s" TargetMode="External"/><Relationship Id="rId4" Type="http://schemas.openxmlformats.org/officeDocument/2006/relationships/hyperlink" Target="https://www.youtube.com/watch?v=zoebHrAqq_0"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www.theworkcenter.or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Z8YC0dnj4Jw&amp;t=142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F87E49-12E9-45E2-9006-9AA60F2C97F7}"/>
              </a:ext>
            </a:extLst>
          </p:cNvPr>
          <p:cNvSpPr>
            <a:spLocks noGrp="1"/>
          </p:cNvSpPr>
          <p:nvPr>
            <p:ph type="title"/>
          </p:nvPr>
        </p:nvSpPr>
        <p:spPr/>
        <p:txBody>
          <a:bodyPr/>
          <a:lstStyle/>
          <a:p>
            <a:pPr algn="ctr"/>
            <a:r>
              <a:rPr lang="el-GR" dirty="0" err="1">
                <a:solidFill>
                  <a:schemeClr val="tx2">
                    <a:lumMod val="75000"/>
                  </a:schemeClr>
                </a:solidFill>
                <a:cs typeface="Calibri Light" panose="020F0302020204030204"/>
              </a:rPr>
              <a:t>Avant-garde</a:t>
            </a:r>
          </a:p>
        </p:txBody>
      </p:sp>
      <p:sp>
        <p:nvSpPr>
          <p:cNvPr id="3" name="Θέση περιεχομένου 2">
            <a:extLst>
              <a:ext uri="{FF2B5EF4-FFF2-40B4-BE49-F238E27FC236}">
                <a16:creationId xmlns:a16="http://schemas.microsoft.com/office/drawing/2014/main" id="{4EDA4DD7-285C-4766-B1B7-2FE91DB54683}"/>
              </a:ext>
            </a:extLst>
          </p:cNvPr>
          <p:cNvSpPr>
            <a:spLocks noGrp="1"/>
          </p:cNvSpPr>
          <p:nvPr>
            <p:ph idx="1"/>
          </p:nvPr>
        </p:nvSpPr>
        <p:spPr/>
        <p:txBody>
          <a:bodyPr vert="horz" lIns="91440" tIns="45720" rIns="91440" bIns="45720" rtlCol="0" anchor="t">
            <a:normAutofit fontScale="85000" lnSpcReduction="10000"/>
          </a:bodyPr>
          <a:lstStyle/>
          <a:p>
            <a:r>
              <a:rPr lang="el-GR" dirty="0">
                <a:solidFill>
                  <a:schemeClr val="tx2">
                    <a:lumMod val="75000"/>
                  </a:schemeClr>
                </a:solidFill>
                <a:cs typeface="Calibri"/>
              </a:rPr>
              <a:t>Η εμπροσθοφυλακή - όρος δανεισμένος από τον στρατό - εισάγεται από τον αναρχικό </a:t>
            </a:r>
            <a:r>
              <a:rPr lang="el-GR" dirty="0" err="1">
                <a:solidFill>
                  <a:schemeClr val="tx2">
                    <a:lumMod val="75000"/>
                  </a:schemeClr>
                </a:solidFill>
                <a:cs typeface="Calibri"/>
              </a:rPr>
              <a:t>Mikhail</a:t>
            </a:r>
            <a:r>
              <a:rPr lang="el-GR" dirty="0">
                <a:solidFill>
                  <a:schemeClr val="tx2">
                    <a:lumMod val="75000"/>
                  </a:schemeClr>
                </a:solidFill>
                <a:cs typeface="Calibri"/>
              </a:rPr>
              <a:t> </a:t>
            </a:r>
            <a:r>
              <a:rPr lang="el-GR" dirty="0" err="1">
                <a:solidFill>
                  <a:schemeClr val="tx2">
                    <a:lumMod val="75000"/>
                  </a:schemeClr>
                </a:solidFill>
                <a:cs typeface="Calibri"/>
              </a:rPr>
              <a:t>Bakunin</a:t>
            </a:r>
            <a:endParaRPr lang="el-GR" dirty="0">
              <a:solidFill>
                <a:schemeClr val="tx2">
                  <a:lumMod val="75000"/>
                </a:schemeClr>
              </a:solidFill>
              <a:cs typeface="Calibri"/>
            </a:endParaRPr>
          </a:p>
          <a:p>
            <a:r>
              <a:rPr lang="el-GR" dirty="0">
                <a:solidFill>
                  <a:schemeClr val="tx2">
                    <a:lumMod val="75000"/>
                  </a:schemeClr>
                </a:solidFill>
                <a:cs typeface="Calibri"/>
              </a:rPr>
              <a:t>O </a:t>
            </a:r>
            <a:r>
              <a:rPr lang="el-GR" dirty="0" err="1">
                <a:solidFill>
                  <a:schemeClr val="tx2">
                    <a:lumMod val="75000"/>
                  </a:schemeClr>
                </a:solidFill>
                <a:cs typeface="Calibri"/>
              </a:rPr>
              <a:t>Bakunin</a:t>
            </a:r>
            <a:r>
              <a:rPr lang="el-GR" dirty="0">
                <a:solidFill>
                  <a:schemeClr val="tx2">
                    <a:lumMod val="75000"/>
                  </a:schemeClr>
                </a:solidFill>
                <a:cs typeface="Calibri"/>
              </a:rPr>
              <a:t> εκδίδει το 1878 το αναρχικό περιοδικό </a:t>
            </a:r>
            <a:r>
              <a:rPr lang="el-GR" i="1" dirty="0" err="1">
                <a:solidFill>
                  <a:schemeClr val="tx2">
                    <a:lumMod val="75000"/>
                  </a:schemeClr>
                </a:solidFill>
                <a:cs typeface="Calibri"/>
              </a:rPr>
              <a:t>L'avant-garde</a:t>
            </a:r>
          </a:p>
          <a:p>
            <a:r>
              <a:rPr lang="el-GR" dirty="0">
                <a:solidFill>
                  <a:schemeClr val="tx2">
                    <a:lumMod val="75000"/>
                  </a:schemeClr>
                </a:solidFill>
                <a:cs typeface="Calibri"/>
              </a:rPr>
              <a:t>Απόρριψη της κοινωνικής οργάνωσης και των καλλιτεχνικών συμβάσεων, των αισθητικών αξιών και των υλιστικών ιδανικών, της δομής</a:t>
            </a:r>
            <a:r>
              <a:rPr lang="en-US" dirty="0">
                <a:solidFill>
                  <a:schemeClr val="tx2">
                    <a:lumMod val="75000"/>
                  </a:schemeClr>
                </a:solidFill>
                <a:cs typeface="Calibri"/>
              </a:rPr>
              <a:t> </a:t>
            </a:r>
            <a:r>
              <a:rPr lang="el-GR" dirty="0">
                <a:solidFill>
                  <a:schemeClr val="tx2">
                    <a:lumMod val="75000"/>
                  </a:schemeClr>
                </a:solidFill>
                <a:cs typeface="Calibri"/>
              </a:rPr>
              <a:t>της σύνταξης και της γλώσσας, της λογικής και γενικότερα των αξιών της αστικής τάξης</a:t>
            </a:r>
          </a:p>
          <a:p>
            <a:r>
              <a:rPr lang="el-GR" dirty="0">
                <a:solidFill>
                  <a:schemeClr val="tx2">
                    <a:lumMod val="75000"/>
                  </a:schemeClr>
                </a:solidFill>
                <a:cs typeface="Calibri"/>
              </a:rPr>
              <a:t>Η καλλιτεχνική δημιουργία ως «διαδικασία» και όχι ως ολοκληρωμένο προϊόν.</a:t>
            </a:r>
          </a:p>
          <a:p>
            <a:r>
              <a:rPr lang="en-US" dirty="0">
                <a:solidFill>
                  <a:schemeClr val="tx2">
                    <a:lumMod val="75000"/>
                  </a:schemeClr>
                </a:solidFill>
                <a:cs typeface="Calibri"/>
              </a:rPr>
              <a:t>Mikhail Bakhtin – </a:t>
            </a:r>
            <a:r>
              <a:rPr lang="el-GR" dirty="0">
                <a:solidFill>
                  <a:schemeClr val="tx2">
                    <a:lumMod val="75000"/>
                  </a:schemeClr>
                </a:solidFill>
                <a:cs typeface="Calibri"/>
              </a:rPr>
              <a:t>από το </a:t>
            </a:r>
            <a:r>
              <a:rPr lang="el-GR" dirty="0" err="1">
                <a:solidFill>
                  <a:schemeClr val="tx2">
                    <a:lumMod val="75000"/>
                  </a:schemeClr>
                </a:solidFill>
                <a:cs typeface="Calibri"/>
              </a:rPr>
              <a:t>λογοκεντρικό</a:t>
            </a:r>
            <a:r>
              <a:rPr lang="el-GR" dirty="0">
                <a:solidFill>
                  <a:schemeClr val="tx2">
                    <a:lumMod val="75000"/>
                  </a:schemeClr>
                </a:solidFill>
                <a:cs typeface="Calibri"/>
              </a:rPr>
              <a:t>/μονολογικό/απολυταρχικό, το «ευρέως αναγνωρισμένο και επίσημο/αντιπροσωπευτικό/κυρίαρχο στο πολυφωνικό/διαλογικό, στη λαϊκή/δημοφιλή κουλτούρα/το καρναβαλικό, όπου όλα είναι δυνατά, και οδηγούμαστε στην αντιστροφή των δομών, οι οποίες καταργούνται την ώρα του καρναβαλιού, οπότε τα πάντα είναι δυνατά.</a:t>
            </a:r>
          </a:p>
          <a:p>
            <a:r>
              <a:rPr lang="el-GR" dirty="0">
                <a:solidFill>
                  <a:schemeClr val="tx2">
                    <a:lumMod val="75000"/>
                  </a:schemeClr>
                </a:solidFill>
                <a:cs typeface="Calibri"/>
              </a:rPr>
              <a:t>Η κυριαρχία του γκροτέσκο και του γέλιου – σύνδεση με μαρξισμό και κομμουνισμό. Αντίθετα σώμα-πνεύμα, </a:t>
            </a:r>
          </a:p>
          <a:p>
            <a:endParaRPr lang="el-GR" i="1" dirty="0">
              <a:solidFill>
                <a:schemeClr val="tx2">
                  <a:lumMod val="75000"/>
                </a:schemeClr>
              </a:solidFill>
              <a:cs typeface="Calibri"/>
            </a:endParaRPr>
          </a:p>
        </p:txBody>
      </p:sp>
    </p:spTree>
    <p:extLst>
      <p:ext uri="{BB962C8B-B14F-4D97-AF65-F5344CB8AC3E}">
        <p14:creationId xmlns:p14="http://schemas.microsoft.com/office/powerpoint/2010/main" val="28770806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Γερμανία</a:t>
            </a:r>
          </a:p>
        </p:txBody>
      </p:sp>
      <p:sp>
        <p:nvSpPr>
          <p:cNvPr id="3" name="Θέση περιεχομένου 2"/>
          <p:cNvSpPr>
            <a:spLocks noGrp="1"/>
          </p:cNvSpPr>
          <p:nvPr>
            <p:ph idx="1"/>
          </p:nvPr>
        </p:nvSpPr>
        <p:spPr/>
        <p:txBody>
          <a:bodyPr/>
          <a:lstStyle/>
          <a:p>
            <a:r>
              <a:rPr lang="en-US" dirty="0">
                <a:solidFill>
                  <a:schemeClr val="tx2">
                    <a:lumMod val="75000"/>
                  </a:schemeClr>
                </a:solidFill>
              </a:rPr>
              <a:t>Max Reinhardt (1873-1940) – </a:t>
            </a:r>
            <a:r>
              <a:rPr lang="el-GR" dirty="0">
                <a:solidFill>
                  <a:schemeClr val="tx2">
                    <a:lumMod val="75000"/>
                  </a:schemeClr>
                </a:solidFill>
              </a:rPr>
              <a:t>σκηνοθεσίες σε διαφορετικών μεγεθών και ειδών θέατρα, χειρισμός συνόλου, θέατρο δωματίου κ.λπ.</a:t>
            </a:r>
            <a:endParaRPr lang="en-US" dirty="0">
              <a:solidFill>
                <a:schemeClr val="tx2">
                  <a:lumMod val="75000"/>
                </a:schemeClr>
              </a:solidFill>
            </a:endParaRPr>
          </a:p>
          <a:p>
            <a:r>
              <a:rPr lang="en-US" dirty="0">
                <a:solidFill>
                  <a:schemeClr val="tx2">
                    <a:lumMod val="75000"/>
                  </a:schemeClr>
                </a:solidFill>
              </a:rPr>
              <a:t>Erwin </a:t>
            </a:r>
            <a:r>
              <a:rPr lang="en-US" dirty="0" err="1">
                <a:solidFill>
                  <a:schemeClr val="tx2">
                    <a:lumMod val="75000"/>
                  </a:schemeClr>
                </a:solidFill>
              </a:rPr>
              <a:t>Piscator</a:t>
            </a:r>
            <a:r>
              <a:rPr lang="en-US" dirty="0">
                <a:solidFill>
                  <a:schemeClr val="tx2">
                    <a:lumMod val="75000"/>
                  </a:schemeClr>
                </a:solidFill>
              </a:rPr>
              <a:t> </a:t>
            </a:r>
            <a:r>
              <a:rPr lang="el-GR" dirty="0">
                <a:solidFill>
                  <a:schemeClr val="tx2">
                    <a:lumMod val="75000"/>
                  </a:schemeClr>
                </a:solidFill>
              </a:rPr>
              <a:t>(1893-1966) – «Λιγότερη τέχνη, περισσότερη πολιτική» – ευέλικτη δραματική δομή, μουσική χορός, προβολές φιλμ κ.ά. – ράμπες – </a:t>
            </a:r>
            <a:r>
              <a:rPr lang="el-GR" dirty="0" err="1">
                <a:solidFill>
                  <a:schemeClr val="tx2">
                    <a:lumMod val="75000"/>
                  </a:schemeClr>
                </a:solidFill>
              </a:rPr>
              <a:t>πολυτοπικά</a:t>
            </a:r>
            <a:r>
              <a:rPr lang="el-GR" dirty="0">
                <a:solidFill>
                  <a:schemeClr val="tx2">
                    <a:lumMod val="75000"/>
                  </a:schemeClr>
                </a:solidFill>
              </a:rPr>
              <a:t> σκηνικά – σχολή στην Νέα Υόρκη </a:t>
            </a:r>
          </a:p>
          <a:p>
            <a:r>
              <a:rPr lang="el-GR" dirty="0">
                <a:solidFill>
                  <a:schemeClr val="tx2">
                    <a:lumMod val="75000"/>
                  </a:schemeClr>
                </a:solidFill>
              </a:rPr>
              <a:t>Συγγραφείς: </a:t>
            </a:r>
            <a:r>
              <a:rPr lang="el-GR" dirty="0" err="1">
                <a:solidFill>
                  <a:schemeClr val="tx2">
                    <a:lumMod val="75000"/>
                  </a:schemeClr>
                </a:solidFill>
              </a:rPr>
              <a:t>Χάουπτμάν</a:t>
            </a:r>
            <a:r>
              <a:rPr lang="el-GR" dirty="0">
                <a:solidFill>
                  <a:schemeClr val="tx2">
                    <a:lumMod val="75000"/>
                  </a:schemeClr>
                </a:solidFill>
              </a:rPr>
              <a:t>, </a:t>
            </a:r>
            <a:r>
              <a:rPr lang="el-GR" dirty="0" err="1">
                <a:solidFill>
                  <a:schemeClr val="tx2">
                    <a:lumMod val="75000"/>
                  </a:schemeClr>
                </a:solidFill>
              </a:rPr>
              <a:t>Βέντεκιντ</a:t>
            </a:r>
            <a:r>
              <a:rPr lang="el-GR" dirty="0">
                <a:solidFill>
                  <a:schemeClr val="tx2">
                    <a:lumMod val="75000"/>
                  </a:schemeClr>
                </a:solidFill>
              </a:rPr>
              <a:t> </a:t>
            </a:r>
          </a:p>
          <a:p>
            <a:r>
              <a:rPr lang="en-US" dirty="0" err="1">
                <a:solidFill>
                  <a:schemeClr val="tx2">
                    <a:lumMod val="75000"/>
                  </a:schemeClr>
                </a:solidFill>
              </a:rPr>
              <a:t>Bertolt</a:t>
            </a:r>
            <a:r>
              <a:rPr lang="en-US" dirty="0">
                <a:solidFill>
                  <a:schemeClr val="tx2">
                    <a:lumMod val="75000"/>
                  </a:schemeClr>
                </a:solidFill>
              </a:rPr>
              <a:t> Brecht (1898-1956)</a:t>
            </a:r>
            <a:endParaRPr lang="el-GR" dirty="0">
              <a:solidFill>
                <a:schemeClr val="tx2">
                  <a:lumMod val="75000"/>
                </a:schemeClr>
              </a:solidFill>
            </a:endParaRPr>
          </a:p>
          <a:p>
            <a:endParaRPr lang="el-GR" dirty="0">
              <a:solidFill>
                <a:schemeClr val="tx2">
                  <a:lumMod val="75000"/>
                </a:schemeClr>
              </a:solidFill>
            </a:endParaRPr>
          </a:p>
        </p:txBody>
      </p:sp>
    </p:spTree>
    <p:extLst>
      <p:ext uri="{BB962C8B-B14F-4D97-AF65-F5344CB8AC3E}">
        <p14:creationId xmlns:p14="http://schemas.microsoft.com/office/powerpoint/2010/main" val="2051618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46018" y="942108"/>
            <a:ext cx="3434541" cy="4969113"/>
          </a:xfrm>
        </p:spPr>
        <p:txBody>
          <a:bodyPr anchor="ctr">
            <a:normAutofit/>
          </a:bodyPr>
          <a:lstStyle/>
          <a:p>
            <a:r>
              <a:rPr lang="el-GR" dirty="0">
                <a:solidFill>
                  <a:schemeClr val="tx2">
                    <a:lumMod val="75000"/>
                  </a:schemeClr>
                </a:solidFill>
              </a:rPr>
              <a:t>Β΄ Παγκόσμιος Πόλεμος</a:t>
            </a:r>
          </a:p>
        </p:txBody>
      </p:sp>
      <p:sp>
        <p:nvSpPr>
          <p:cNvPr id="3" name="Θέση περιεχομένου 2"/>
          <p:cNvSpPr>
            <a:spLocks noGrp="1"/>
          </p:cNvSpPr>
          <p:nvPr>
            <p:ph idx="1"/>
          </p:nvPr>
        </p:nvSpPr>
        <p:spPr>
          <a:xfrm>
            <a:off x="5074000" y="942108"/>
            <a:ext cx="6455549" cy="4969114"/>
          </a:xfrm>
        </p:spPr>
        <p:txBody>
          <a:bodyPr vert="horz" lIns="91440" tIns="45720" rIns="91440" bIns="45720" rtlCol="0" anchor="ctr">
            <a:normAutofit/>
          </a:bodyPr>
          <a:lstStyle/>
          <a:p>
            <a:r>
              <a:rPr lang="el-GR" dirty="0">
                <a:solidFill>
                  <a:schemeClr val="tx2">
                    <a:lumMod val="75000"/>
                  </a:schemeClr>
                </a:solidFill>
              </a:rPr>
              <a:t>Ο φονικότερος πόλεμος στην ιστορία της ανθρωπότητας</a:t>
            </a:r>
          </a:p>
          <a:p>
            <a:r>
              <a:rPr lang="el-GR" dirty="0">
                <a:solidFill>
                  <a:schemeClr val="tx2">
                    <a:lumMod val="75000"/>
                  </a:schemeClr>
                </a:solidFill>
              </a:rPr>
              <a:t>Μεγαλύτερες οικονομικές απώλειες</a:t>
            </a:r>
            <a:endParaRPr lang="el-GR" dirty="0">
              <a:solidFill>
                <a:schemeClr val="tx2">
                  <a:lumMod val="75000"/>
                </a:schemeClr>
              </a:solidFill>
              <a:cs typeface="Calibri"/>
            </a:endParaRPr>
          </a:p>
          <a:p>
            <a:r>
              <a:rPr lang="el-GR" dirty="0">
                <a:solidFill>
                  <a:schemeClr val="tx2">
                    <a:lumMod val="75000"/>
                  </a:schemeClr>
                </a:solidFill>
              </a:rPr>
              <a:t>Περισσότερες εμπλεκόμενες χώρες</a:t>
            </a:r>
            <a:endParaRPr lang="el-GR" dirty="0">
              <a:solidFill>
                <a:schemeClr val="tx2">
                  <a:lumMod val="75000"/>
                </a:schemeClr>
              </a:solidFill>
              <a:cs typeface="Calibri"/>
            </a:endParaRPr>
          </a:p>
          <a:p>
            <a:r>
              <a:rPr lang="el-GR" dirty="0">
                <a:solidFill>
                  <a:schemeClr val="tx2">
                    <a:lumMod val="75000"/>
                  </a:schemeClr>
                </a:solidFill>
              </a:rPr>
              <a:t>Άξονας – Σύμμαχοι </a:t>
            </a:r>
          </a:p>
          <a:p>
            <a:r>
              <a:rPr lang="el-GR" dirty="0">
                <a:solidFill>
                  <a:schemeClr val="tx2">
                    <a:lumMod val="75000"/>
                  </a:schemeClr>
                </a:solidFill>
              </a:rPr>
              <a:t>Στρατόπεδα συγκέντρωσης – θηριωδίες </a:t>
            </a:r>
            <a:endParaRPr lang="el-GR" dirty="0">
              <a:solidFill>
                <a:schemeClr val="tx2">
                  <a:lumMod val="75000"/>
                </a:schemeClr>
              </a:solidFill>
              <a:cs typeface="Calibri"/>
            </a:endParaRPr>
          </a:p>
          <a:p>
            <a:r>
              <a:rPr lang="el-GR" dirty="0">
                <a:solidFill>
                  <a:schemeClr val="tx2">
                    <a:lumMod val="75000"/>
                  </a:schemeClr>
                </a:solidFill>
              </a:rPr>
              <a:t>Διαφορετικός οπλισμός – ατομική βόμβα – η εξ αποστάσεως απειλή είναι ιδιαίτερα τρομακτική – πώς μπορεί κάποιος να προστατευτεί;</a:t>
            </a:r>
            <a:endParaRPr lang="el-GR" dirty="0">
              <a:solidFill>
                <a:schemeClr val="tx2">
                  <a:lumMod val="75000"/>
                </a:schemeClr>
              </a:solidFill>
              <a:cs typeface="Calibri"/>
            </a:endParaRPr>
          </a:p>
          <a:p>
            <a:endParaRPr lang="el-GR" dirty="0">
              <a:solidFill>
                <a:schemeClr val="tx2">
                  <a:lumMod val="75000"/>
                </a:schemeClr>
              </a:solidFill>
            </a:endParaRPr>
          </a:p>
        </p:txBody>
      </p:sp>
    </p:spTree>
    <p:extLst>
      <p:ext uri="{BB962C8B-B14F-4D97-AF65-F5344CB8AC3E}">
        <p14:creationId xmlns:p14="http://schemas.microsoft.com/office/powerpoint/2010/main" val="732349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4B8E30-1F91-4BDE-A543-BB5385D66658}"/>
              </a:ext>
            </a:extLst>
          </p:cNvPr>
          <p:cNvSpPr>
            <a:spLocks noGrp="1"/>
          </p:cNvSpPr>
          <p:nvPr>
            <p:ph type="title"/>
          </p:nvPr>
        </p:nvSpPr>
        <p:spPr>
          <a:xfrm>
            <a:off x="1046019" y="942108"/>
            <a:ext cx="3256550" cy="4969113"/>
          </a:xfrm>
        </p:spPr>
        <p:txBody>
          <a:bodyPr anchor="ctr">
            <a:normAutofit/>
          </a:bodyPr>
          <a:lstStyle/>
          <a:p>
            <a:r>
              <a:rPr lang="el-GR">
                <a:solidFill>
                  <a:schemeClr val="tx2">
                    <a:lumMod val="75000"/>
                  </a:schemeClr>
                </a:solidFill>
                <a:cs typeface="Calibri Light" panose="020F0302020204030204"/>
              </a:rPr>
              <a:t>Μετά τον Β' Παγκόσμιο Πόλεμο</a:t>
            </a:r>
          </a:p>
        </p:txBody>
      </p:sp>
      <p:sp>
        <p:nvSpPr>
          <p:cNvPr id="3" name="Θέση περιεχομένου 2">
            <a:extLst>
              <a:ext uri="{FF2B5EF4-FFF2-40B4-BE49-F238E27FC236}">
                <a16:creationId xmlns:a16="http://schemas.microsoft.com/office/drawing/2014/main" id="{3BF02354-14D1-4968-B54E-3FFB34AD060D}"/>
              </a:ext>
            </a:extLst>
          </p:cNvPr>
          <p:cNvSpPr>
            <a:spLocks noGrp="1"/>
          </p:cNvSpPr>
          <p:nvPr>
            <p:ph idx="1"/>
          </p:nvPr>
        </p:nvSpPr>
        <p:spPr>
          <a:xfrm>
            <a:off x="5049062" y="942108"/>
            <a:ext cx="6455549" cy="4969114"/>
          </a:xfrm>
        </p:spPr>
        <p:txBody>
          <a:bodyPr vert="horz" lIns="91440" tIns="45720" rIns="91440" bIns="45720" rtlCol="0" anchor="ctr">
            <a:normAutofit/>
          </a:bodyPr>
          <a:lstStyle/>
          <a:p>
            <a:r>
              <a:rPr lang="el-GR" dirty="0">
                <a:solidFill>
                  <a:schemeClr val="tx2">
                    <a:lumMod val="75000"/>
                  </a:schemeClr>
                </a:solidFill>
                <a:ea typeface="+mn-lt"/>
                <a:cs typeface="+mn-lt"/>
              </a:rPr>
              <a:t>Περίοδος 1945-1990: ο μεγαλύτερος και πιο δραματικός, ραγδαίος και καθολικός κοινωνικός μετασχηματισμός που σημειώθηκε ποτέ στην ανθρώπινη ιστορία.</a:t>
            </a:r>
            <a:endParaRPr lang="en-US" dirty="0">
              <a:solidFill>
                <a:schemeClr val="tx2">
                  <a:lumMod val="75000"/>
                </a:schemeClr>
              </a:solidFill>
              <a:ea typeface="+mn-lt"/>
              <a:cs typeface="+mn-lt"/>
            </a:endParaRPr>
          </a:p>
          <a:p>
            <a:r>
              <a:rPr lang="el-GR" dirty="0">
                <a:solidFill>
                  <a:schemeClr val="tx2">
                    <a:lumMod val="75000"/>
                  </a:schemeClr>
                </a:solidFill>
                <a:ea typeface="+mn-lt"/>
                <a:cs typeface="+mn-lt"/>
              </a:rPr>
              <a:t>Για το 80% της ανθρωπότητας, ο Μεσαίωνας έληξε στη δεκαετία του ’50 ή, για να το θέσουμε κάπως καλύτερα, </a:t>
            </a:r>
            <a:r>
              <a:rPr lang="el-GR" i="1" dirty="0">
                <a:solidFill>
                  <a:schemeClr val="tx2">
                    <a:lumMod val="75000"/>
                  </a:schemeClr>
                </a:solidFill>
                <a:ea typeface="+mn-lt"/>
                <a:cs typeface="+mn-lt"/>
              </a:rPr>
              <a:t>αισθάνθηκαν </a:t>
            </a:r>
            <a:r>
              <a:rPr lang="el-GR" dirty="0">
                <a:solidFill>
                  <a:schemeClr val="tx2">
                    <a:lumMod val="75000"/>
                  </a:schemeClr>
                </a:solidFill>
                <a:ea typeface="+mn-lt"/>
                <a:cs typeface="+mn-lt"/>
              </a:rPr>
              <a:t>να λήγει στη δεκαετία του ’60. </a:t>
            </a:r>
            <a:endParaRPr lang="en-US" dirty="0">
              <a:solidFill>
                <a:schemeClr val="tx2">
                  <a:lumMod val="75000"/>
                </a:schemeClr>
              </a:solidFill>
              <a:ea typeface="+mn-lt"/>
              <a:cs typeface="+mn-lt"/>
            </a:endParaRPr>
          </a:p>
          <a:p>
            <a:r>
              <a:rPr lang="el-GR" dirty="0">
                <a:solidFill>
                  <a:schemeClr val="tx2">
                    <a:lumMod val="75000"/>
                  </a:schemeClr>
                </a:solidFill>
                <a:ea typeface="+mn-lt"/>
                <a:cs typeface="+mn-lt"/>
              </a:rPr>
              <a:t>Μία περίοδος που άρχισαν να επιτρέπονται πράγματα τα οποία απαγορεύονταν από το νόμο και τη θρησκεία, αλλά, και από την εθιμική ηθική, τις κοινωνικές συμβάσεις και τη γνώμη του κοινωνικού περίγυρου. </a:t>
            </a:r>
            <a:endParaRPr lang="en-US" dirty="0">
              <a:solidFill>
                <a:schemeClr val="tx2">
                  <a:lumMod val="75000"/>
                </a:schemeClr>
              </a:solidFill>
              <a:ea typeface="+mn-lt"/>
              <a:cs typeface="+mn-lt"/>
            </a:endParaRPr>
          </a:p>
          <a:p>
            <a:endParaRPr lang="el-GR" dirty="0">
              <a:solidFill>
                <a:schemeClr val="tx2">
                  <a:lumMod val="75000"/>
                </a:schemeClr>
              </a:solidFill>
              <a:cs typeface="Calibri"/>
            </a:endParaRPr>
          </a:p>
        </p:txBody>
      </p:sp>
    </p:spTree>
    <p:extLst>
      <p:ext uri="{BB962C8B-B14F-4D97-AF65-F5344CB8AC3E}">
        <p14:creationId xmlns:p14="http://schemas.microsoft.com/office/powerpoint/2010/main" val="400527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EA0B51-A888-474A-87A3-37ED99E6855F}"/>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Μετά τον Β' Παγκόσμιο Πόλεμο</a:t>
            </a:r>
          </a:p>
        </p:txBody>
      </p:sp>
      <p:sp>
        <p:nvSpPr>
          <p:cNvPr id="3" name="Θέση περιεχομένου 2">
            <a:extLst>
              <a:ext uri="{FF2B5EF4-FFF2-40B4-BE49-F238E27FC236}">
                <a16:creationId xmlns:a16="http://schemas.microsoft.com/office/drawing/2014/main" id="{2EBBCE9E-D098-4EFB-A816-F92CC16CF02E}"/>
              </a:ext>
            </a:extLst>
          </p:cNvPr>
          <p:cNvSpPr>
            <a:spLocks noGrp="1"/>
          </p:cNvSpPr>
          <p:nvPr>
            <p:ph idx="1"/>
          </p:nvPr>
        </p:nvSpPr>
        <p:spPr/>
        <p:txBody>
          <a:bodyPr vert="horz" lIns="91440" tIns="45720" rIns="91440" bIns="45720" rtlCol="0" anchor="t">
            <a:normAutofit/>
          </a:bodyPr>
          <a:lstStyle/>
          <a:p>
            <a:r>
              <a:rPr lang="el-GR" dirty="0">
                <a:solidFill>
                  <a:schemeClr val="tx2">
                    <a:lumMod val="75000"/>
                  </a:schemeClr>
                </a:solidFill>
                <a:ea typeface="+mn-lt"/>
                <a:cs typeface="+mn-lt"/>
              </a:rPr>
              <a:t>Μείωση αγροτικού πληθυσμού</a:t>
            </a:r>
            <a:endParaRPr lang="en-US" dirty="0">
              <a:solidFill>
                <a:schemeClr val="tx2">
                  <a:lumMod val="75000"/>
                </a:schemeClr>
              </a:solidFill>
              <a:ea typeface="+mn-lt"/>
              <a:cs typeface="+mn-lt"/>
            </a:endParaRPr>
          </a:p>
          <a:p>
            <a:r>
              <a:rPr lang="el-GR" dirty="0">
                <a:solidFill>
                  <a:schemeClr val="tx2">
                    <a:lumMod val="75000"/>
                  </a:schemeClr>
                </a:solidFill>
                <a:ea typeface="+mn-lt"/>
                <a:cs typeface="+mn-lt"/>
              </a:rPr>
              <a:t>Άνοδος απασχολήσεων και επαγγελμάτων που απαιτούσαν προσόντα δευτεροβάθμιας και τριτοβάθμιας εκπαίδευσης </a:t>
            </a:r>
            <a:endParaRPr lang="en-US" dirty="0">
              <a:solidFill>
                <a:schemeClr val="tx2">
                  <a:lumMod val="75000"/>
                </a:schemeClr>
              </a:solidFill>
              <a:ea typeface="+mn-lt"/>
              <a:cs typeface="+mn-lt"/>
            </a:endParaRPr>
          </a:p>
          <a:p>
            <a:r>
              <a:rPr lang="el-GR" dirty="0">
                <a:solidFill>
                  <a:schemeClr val="tx2">
                    <a:lumMod val="75000"/>
                  </a:schemeClr>
                </a:solidFill>
                <a:ea typeface="+mn-lt"/>
                <a:cs typeface="+mn-lt"/>
              </a:rPr>
              <a:t>Οι οικογένειες, όταν μπορούσαν, ωθούσαν τα παιδιά τους προς τα πανεπιστήμια για να διασφαλίσουν μεγαλύτερο εισόδημα και καλύτερη κοινωνική θέση</a:t>
            </a:r>
            <a:endParaRPr lang="en-US" dirty="0">
              <a:solidFill>
                <a:schemeClr val="tx2">
                  <a:lumMod val="75000"/>
                </a:schemeClr>
              </a:solidFill>
              <a:ea typeface="+mn-lt"/>
              <a:cs typeface="+mn-lt"/>
            </a:endParaRPr>
          </a:p>
          <a:p>
            <a:r>
              <a:rPr lang="el-GR" dirty="0">
                <a:solidFill>
                  <a:schemeClr val="tx2">
                    <a:lumMod val="75000"/>
                  </a:schemeClr>
                </a:solidFill>
                <a:ea typeface="+mn-lt"/>
                <a:cs typeface="+mn-lt"/>
              </a:rPr>
              <a:t>Τη δεκαετία του ’60, οι φοιτητές από κοινωνική και πολιτική άποψη είχαν πλέον γίνει μια ασύγκριτα πιο σημαντική κοινωνική ομάδα </a:t>
            </a:r>
            <a:endParaRPr lang="en-US" dirty="0">
              <a:solidFill>
                <a:schemeClr val="tx2">
                  <a:lumMod val="75000"/>
                </a:schemeClr>
              </a:solidFill>
              <a:ea typeface="+mn-lt"/>
              <a:cs typeface="+mn-lt"/>
            </a:endParaRPr>
          </a:p>
          <a:p>
            <a:r>
              <a:rPr lang="el-GR" dirty="0">
                <a:solidFill>
                  <a:schemeClr val="tx2">
                    <a:lumMod val="75000"/>
                  </a:schemeClr>
                </a:solidFill>
                <a:ea typeface="+mn-lt"/>
                <a:cs typeface="+mn-lt"/>
              </a:rPr>
              <a:t>Πριν το 1945 οι φοιτητές ήταν ή </a:t>
            </a:r>
            <a:r>
              <a:rPr lang="el-GR" dirty="0" err="1">
                <a:solidFill>
                  <a:schemeClr val="tx2">
                    <a:lumMod val="75000"/>
                  </a:schemeClr>
                </a:solidFill>
                <a:ea typeface="+mn-lt"/>
                <a:cs typeface="+mn-lt"/>
              </a:rPr>
              <a:t>απολιτικοποιημένοι</a:t>
            </a:r>
            <a:r>
              <a:rPr lang="el-GR" dirty="0">
                <a:solidFill>
                  <a:schemeClr val="tx2">
                    <a:lumMod val="75000"/>
                  </a:schemeClr>
                </a:solidFill>
                <a:ea typeface="+mn-lt"/>
                <a:cs typeface="+mn-lt"/>
              </a:rPr>
              <a:t> ή δεξιοί. Δεν είχαν εδραιωμένο πρότυπο σε σχέση με την κοινωνία.</a:t>
            </a:r>
            <a:endParaRPr lang="en-US" dirty="0">
              <a:solidFill>
                <a:schemeClr val="tx2">
                  <a:lumMod val="75000"/>
                </a:schemeClr>
              </a:solidFill>
              <a:ea typeface="+mn-lt"/>
              <a:cs typeface="+mn-lt"/>
            </a:endParaRPr>
          </a:p>
        </p:txBody>
      </p:sp>
    </p:spTree>
    <p:extLst>
      <p:ext uri="{BB962C8B-B14F-4D97-AF65-F5344CB8AC3E}">
        <p14:creationId xmlns:p14="http://schemas.microsoft.com/office/powerpoint/2010/main" val="123053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Μετά τον Β΄ Παγκόσμιο Πόλεμο</a:t>
            </a:r>
          </a:p>
        </p:txBody>
      </p:sp>
      <p:sp>
        <p:nvSpPr>
          <p:cNvPr id="3" name="Θέση περιεχομένου 2"/>
          <p:cNvSpPr>
            <a:spLocks noGrp="1"/>
          </p:cNvSpPr>
          <p:nvPr>
            <p:ph idx="1"/>
          </p:nvPr>
        </p:nvSpPr>
        <p:spPr/>
        <p:txBody>
          <a:bodyPr>
            <a:normAutofit/>
          </a:bodyPr>
          <a:lstStyle/>
          <a:p>
            <a:r>
              <a:rPr lang="el-GR" dirty="0">
                <a:solidFill>
                  <a:schemeClr val="tx2">
                    <a:lumMod val="75000"/>
                  </a:schemeClr>
                </a:solidFill>
              </a:rPr>
              <a:t>Χωρισμός της Ευρώπης σε δύο τομείς: ανατολικός – Σοβιετική Ένωση και δυτικός – ΗΠΑ</a:t>
            </a:r>
          </a:p>
          <a:p>
            <a:r>
              <a:rPr lang="el-GR" dirty="0">
                <a:solidFill>
                  <a:schemeClr val="tx2">
                    <a:lumMod val="75000"/>
                  </a:schemeClr>
                </a:solidFill>
              </a:rPr>
              <a:t>Ψυχρός πόλεμος – αβεβαιότητα, φόβος, απειλή πυρηνικού ολοκαυτώματος </a:t>
            </a:r>
          </a:p>
          <a:p>
            <a:r>
              <a:rPr lang="el-GR" dirty="0">
                <a:solidFill>
                  <a:schemeClr val="tx2">
                    <a:lumMod val="75000"/>
                  </a:schemeClr>
                </a:solidFill>
              </a:rPr>
              <a:t>Ίδρυση </a:t>
            </a:r>
            <a:r>
              <a:rPr lang="en-US" dirty="0">
                <a:solidFill>
                  <a:schemeClr val="tx2">
                    <a:lumMod val="75000"/>
                  </a:schemeClr>
                </a:solidFill>
              </a:rPr>
              <a:t>UN / </a:t>
            </a:r>
            <a:r>
              <a:rPr lang="el-GR" dirty="0">
                <a:solidFill>
                  <a:schemeClr val="tx2">
                    <a:lumMod val="75000"/>
                  </a:schemeClr>
                </a:solidFill>
              </a:rPr>
              <a:t>ΟΗΕ (Οργανισμός Ηνωμένων Εθνών – 24 Οκτ 1945)</a:t>
            </a:r>
          </a:p>
          <a:p>
            <a:r>
              <a:rPr lang="el-GR" dirty="0">
                <a:solidFill>
                  <a:schemeClr val="tx2">
                    <a:lumMod val="75000"/>
                  </a:schemeClr>
                </a:solidFill>
              </a:rPr>
              <a:t>Ίδρυση ΙΤΙ (Διεθνές Ινστιτούτο Θεάτρου – 1947) – υπό την αιγίδα </a:t>
            </a:r>
            <a:r>
              <a:rPr lang="en-US" dirty="0">
                <a:solidFill>
                  <a:schemeClr val="tx2">
                    <a:lumMod val="75000"/>
                  </a:schemeClr>
                </a:solidFill>
              </a:rPr>
              <a:t>UNESCO</a:t>
            </a:r>
          </a:p>
          <a:p>
            <a:pPr lvl="1"/>
            <a:r>
              <a:rPr lang="en-US" i="1" dirty="0">
                <a:solidFill>
                  <a:schemeClr val="tx2">
                    <a:lumMod val="75000"/>
                  </a:schemeClr>
                </a:solidFill>
              </a:rPr>
              <a:t>World Theatre </a:t>
            </a:r>
            <a:r>
              <a:rPr lang="el-GR" dirty="0">
                <a:solidFill>
                  <a:schemeClr val="tx2">
                    <a:lumMod val="75000"/>
                  </a:schemeClr>
                </a:solidFill>
              </a:rPr>
              <a:t>περιοδικό (1950-1968)</a:t>
            </a:r>
            <a:endParaRPr lang="en-US" i="1" dirty="0">
              <a:solidFill>
                <a:schemeClr val="tx2">
                  <a:lumMod val="75000"/>
                </a:schemeClr>
              </a:solidFill>
            </a:endParaRPr>
          </a:p>
          <a:p>
            <a:pPr lvl="1"/>
            <a:r>
              <a:rPr lang="en-US" dirty="0">
                <a:solidFill>
                  <a:schemeClr val="tx2">
                    <a:lumMod val="75000"/>
                  </a:schemeClr>
                </a:solidFill>
              </a:rPr>
              <a:t>Théâtre des Nations (</a:t>
            </a:r>
            <a:r>
              <a:rPr lang="el-GR" dirty="0">
                <a:solidFill>
                  <a:schemeClr val="tx2">
                    <a:lumMod val="75000"/>
                  </a:schemeClr>
                </a:solidFill>
              </a:rPr>
              <a:t>Θέατρο των Εθνών)</a:t>
            </a:r>
            <a:r>
              <a:rPr lang="en-US" dirty="0">
                <a:solidFill>
                  <a:schemeClr val="tx2">
                    <a:lumMod val="75000"/>
                  </a:schemeClr>
                </a:solidFill>
              </a:rPr>
              <a:t> (1957-1972, </a:t>
            </a:r>
            <a:r>
              <a:rPr lang="el-GR" dirty="0">
                <a:solidFill>
                  <a:schemeClr val="tx2">
                    <a:lumMod val="75000"/>
                  </a:schemeClr>
                </a:solidFill>
              </a:rPr>
              <a:t>Παρίσι) – έπειτα σε όλο τον κόσμο – τελευταία παρουσία 2008 Κίνα  </a:t>
            </a:r>
            <a:r>
              <a:rPr lang="en-US" dirty="0">
                <a:solidFill>
                  <a:schemeClr val="tx2">
                    <a:lumMod val="75000"/>
                  </a:schemeClr>
                </a:solidFill>
                <a:hlinkClick r:id="rId2"/>
              </a:rPr>
              <a:t>https://www.iti-worldwide.org/theatreofnations.html</a:t>
            </a:r>
            <a:r>
              <a:rPr lang="el-GR" dirty="0">
                <a:solidFill>
                  <a:schemeClr val="tx2">
                    <a:lumMod val="75000"/>
                  </a:schemeClr>
                </a:solidFill>
              </a:rPr>
              <a:t> </a:t>
            </a:r>
          </a:p>
        </p:txBody>
      </p:sp>
    </p:spTree>
    <p:extLst>
      <p:ext uri="{BB962C8B-B14F-4D97-AF65-F5344CB8AC3E}">
        <p14:creationId xmlns:p14="http://schemas.microsoft.com/office/powerpoint/2010/main" val="2836244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AAA4A5-B255-4070-AEC5-999736933A84}"/>
              </a:ext>
            </a:extLst>
          </p:cNvPr>
          <p:cNvSpPr>
            <a:spLocks noGrp="1"/>
          </p:cNvSpPr>
          <p:nvPr>
            <p:ph type="title"/>
          </p:nvPr>
        </p:nvSpPr>
        <p:spPr>
          <a:xfrm>
            <a:off x="321733" y="1123837"/>
            <a:ext cx="3983632" cy="1255469"/>
          </a:xfrm>
        </p:spPr>
        <p:txBody>
          <a:bodyPr vert="horz" lIns="91440" tIns="45720" rIns="91440" bIns="45720" rtlCol="0" anchor="ctr">
            <a:normAutofit fontScale="90000"/>
          </a:bodyPr>
          <a:lstStyle/>
          <a:p>
            <a:r>
              <a:rPr lang="en-US" dirty="0">
                <a:solidFill>
                  <a:schemeClr val="accent1"/>
                </a:solidFill>
                <a:ea typeface="+mj-lt"/>
                <a:cs typeface="+mj-lt"/>
              </a:rPr>
              <a:t>Jerzy Grotowski</a:t>
            </a:r>
            <a:br>
              <a:rPr lang="en-US" dirty="0">
                <a:solidFill>
                  <a:schemeClr val="accent1"/>
                </a:solidFill>
                <a:ea typeface="+mj-lt"/>
                <a:cs typeface="+mj-lt"/>
              </a:rPr>
            </a:br>
            <a:r>
              <a:rPr lang="en-US" dirty="0">
                <a:solidFill>
                  <a:schemeClr val="accent1"/>
                </a:solidFill>
                <a:ea typeface="+mj-lt"/>
                <a:cs typeface="+mj-lt"/>
              </a:rPr>
              <a:t>Jerzy Grotowski</a:t>
            </a:r>
            <a:br>
              <a:rPr lang="en-US" dirty="0">
                <a:solidFill>
                  <a:schemeClr val="accent1"/>
                </a:solidFill>
                <a:ea typeface="+mj-lt"/>
                <a:cs typeface="+mj-lt"/>
              </a:rPr>
            </a:br>
            <a:endParaRPr lang="en-US">
              <a:ea typeface="+mj-lt"/>
              <a:cs typeface="+mj-lt"/>
            </a:endParaRPr>
          </a:p>
        </p:txBody>
      </p:sp>
      <p:sp>
        <p:nvSpPr>
          <p:cNvPr id="12" name="Content Placeholder 11">
            <a:extLst>
              <a:ext uri="{FF2B5EF4-FFF2-40B4-BE49-F238E27FC236}">
                <a16:creationId xmlns:a16="http://schemas.microsoft.com/office/drawing/2014/main" id="{87EB4B52-8FBA-4856-9CAD-1BADE744F021}"/>
              </a:ext>
            </a:extLst>
          </p:cNvPr>
          <p:cNvSpPr>
            <a:spLocks noGrp="1"/>
          </p:cNvSpPr>
          <p:nvPr>
            <p:ph sz="half" idx="1"/>
          </p:nvPr>
        </p:nvSpPr>
        <p:spPr>
          <a:xfrm>
            <a:off x="321733" y="2510395"/>
            <a:ext cx="3983632" cy="3274586"/>
          </a:xfrm>
        </p:spPr>
        <p:txBody>
          <a:bodyPr vert="horz" lIns="91440" tIns="45720" rIns="91440" bIns="45720" rtlCol="0" anchor="t">
            <a:normAutofit lnSpcReduction="10000"/>
          </a:bodyPr>
          <a:lstStyle/>
          <a:p>
            <a:pPr>
              <a:spcBef>
                <a:spcPct val="0"/>
              </a:spcBef>
            </a:pPr>
            <a:r>
              <a:rPr lang="en-US" sz="4400" dirty="0">
                <a:solidFill>
                  <a:schemeClr val="bg1"/>
                </a:solidFill>
                <a:ea typeface="+mn-lt"/>
                <a:cs typeface="+mn-lt"/>
              </a:rPr>
              <a:t>Jerzy Grotowski</a:t>
            </a:r>
            <a:br>
              <a:rPr lang="en-US" sz="4400" dirty="0">
                <a:solidFill>
                  <a:schemeClr val="bg1"/>
                </a:solidFill>
                <a:ea typeface="+mn-lt"/>
                <a:cs typeface="+mn-lt"/>
              </a:rPr>
            </a:br>
            <a:r>
              <a:rPr lang="en-US" sz="4400" dirty="0" err="1">
                <a:solidFill>
                  <a:schemeClr val="bg1"/>
                </a:solidFill>
                <a:ea typeface="+mn-lt"/>
                <a:cs typeface="+mn-lt"/>
              </a:rPr>
              <a:t>Γιέρζι</a:t>
            </a:r>
            <a:r>
              <a:rPr lang="en-US" sz="4400" dirty="0">
                <a:solidFill>
                  <a:schemeClr val="bg1"/>
                </a:solidFill>
                <a:ea typeface="+mn-lt"/>
                <a:cs typeface="+mn-lt"/>
              </a:rPr>
              <a:t> </a:t>
            </a:r>
            <a:r>
              <a:rPr lang="en-US" sz="4400" dirty="0" err="1">
                <a:solidFill>
                  <a:schemeClr val="bg1"/>
                </a:solidFill>
                <a:ea typeface="+mn-lt"/>
                <a:cs typeface="+mn-lt"/>
              </a:rPr>
              <a:t>Γκροτόφσκι</a:t>
            </a:r>
            <a:r>
              <a:rPr lang="en-US" sz="4400" dirty="0">
                <a:solidFill>
                  <a:schemeClr val="bg1"/>
                </a:solidFill>
                <a:ea typeface="+mn-lt"/>
                <a:cs typeface="+mn-lt"/>
              </a:rPr>
              <a:t> </a:t>
            </a:r>
            <a:br>
              <a:rPr lang="en-US" sz="4400" dirty="0">
                <a:solidFill>
                  <a:schemeClr val="bg1"/>
                </a:solidFill>
                <a:ea typeface="+mn-lt"/>
                <a:cs typeface="+mn-lt"/>
              </a:rPr>
            </a:br>
            <a:r>
              <a:rPr lang="en-US" sz="4400" dirty="0">
                <a:solidFill>
                  <a:schemeClr val="bg1"/>
                </a:solidFill>
                <a:ea typeface="+mn-lt"/>
                <a:cs typeface="+mn-lt"/>
              </a:rPr>
              <a:t>(1933-1999)</a:t>
            </a:r>
          </a:p>
          <a:p>
            <a:endParaRPr lang="en-US" sz="4400" dirty="0">
              <a:solidFill>
                <a:schemeClr val="bg1"/>
              </a:solidFill>
            </a:endParaRPr>
          </a:p>
        </p:txBody>
      </p:sp>
      <p:pic>
        <p:nvPicPr>
          <p:cNvPr id="8" name="Εικόνα 8" descr="Εικόνα που περιέχει άνδρας, άτομο, τοίχος, γυαλιά&#10;&#10;Περιγραφή που δημιουργήθηκε αυτόματα">
            <a:extLst>
              <a:ext uri="{FF2B5EF4-FFF2-40B4-BE49-F238E27FC236}">
                <a16:creationId xmlns:a16="http://schemas.microsoft.com/office/drawing/2014/main" id="{98C2A114-AB02-43ED-A580-1A860D3B662A}"/>
              </a:ext>
            </a:extLst>
          </p:cNvPr>
          <p:cNvPicPr>
            <a:picLocks noChangeAspect="1"/>
          </p:cNvPicPr>
          <p:nvPr/>
        </p:nvPicPr>
        <p:blipFill rotWithShape="1">
          <a:blip r:embed="rId2"/>
          <a:srcRect l="14798" r="2" b="2"/>
          <a:stretch/>
        </p:blipFill>
        <p:spPr>
          <a:xfrm>
            <a:off x="9408842" y="768098"/>
            <a:ext cx="2079069" cy="2344273"/>
          </a:xfrm>
          <a:prstGeom prst="rect">
            <a:avLst/>
          </a:prstGeom>
        </p:spPr>
      </p:pic>
      <p:pic>
        <p:nvPicPr>
          <p:cNvPr id="5" name="Εικόνα 5" descr="Εικόνα που περιέχει κείμενο, άτομο, μαύρο, κουστούμι&#10;&#10;Περιγραφή που δημιουργήθηκε αυτόματα">
            <a:extLst>
              <a:ext uri="{FF2B5EF4-FFF2-40B4-BE49-F238E27FC236}">
                <a16:creationId xmlns:a16="http://schemas.microsoft.com/office/drawing/2014/main" id="{AFD9FDDE-B916-4FCA-B4AE-9BDE72183466}"/>
              </a:ext>
            </a:extLst>
          </p:cNvPr>
          <p:cNvPicPr>
            <a:picLocks noChangeAspect="1"/>
          </p:cNvPicPr>
          <p:nvPr/>
        </p:nvPicPr>
        <p:blipFill rotWithShape="1">
          <a:blip r:embed="rId3"/>
          <a:srcRect l="13642" r="5924" b="4"/>
          <a:stretch/>
        </p:blipFill>
        <p:spPr>
          <a:xfrm>
            <a:off x="5137461" y="4080918"/>
            <a:ext cx="2157388" cy="2008993"/>
          </a:xfrm>
          <a:prstGeom prst="rect">
            <a:avLst/>
          </a:prstGeom>
        </p:spPr>
      </p:pic>
      <p:pic>
        <p:nvPicPr>
          <p:cNvPr id="6" name="Εικόνα 6" descr="Εικόνα που περιέχει άνδρας, άτομο, ρούχα, ντύσιμο&#10;&#10;Περιγραφή που δημιουργήθηκε αυτόματα">
            <a:extLst>
              <a:ext uri="{FF2B5EF4-FFF2-40B4-BE49-F238E27FC236}">
                <a16:creationId xmlns:a16="http://schemas.microsoft.com/office/drawing/2014/main" id="{64EBC38C-FE1E-45F7-9DFE-79D6B058A21F}"/>
              </a:ext>
            </a:extLst>
          </p:cNvPr>
          <p:cNvPicPr>
            <a:picLocks noGrp="1" noChangeAspect="1"/>
          </p:cNvPicPr>
          <p:nvPr>
            <p:ph sz="half" idx="2"/>
          </p:nvPr>
        </p:nvPicPr>
        <p:blipFill rotWithShape="1">
          <a:blip r:embed="rId4"/>
          <a:srcRect t="2811" r="-2" b="38550"/>
          <a:stretch/>
        </p:blipFill>
        <p:spPr>
          <a:xfrm>
            <a:off x="7460907" y="3264088"/>
            <a:ext cx="4027002" cy="3593910"/>
          </a:xfrm>
          <a:prstGeom prst="rect">
            <a:avLst/>
          </a:prstGeom>
        </p:spPr>
      </p:pic>
      <p:pic>
        <p:nvPicPr>
          <p:cNvPr id="7" name="Εικόνα 7" descr="Εικόνα που περιέχει κείμενο, περουκίνι&#10;&#10;Περιγραφή που δημιουργήθηκε αυτόματα">
            <a:extLst>
              <a:ext uri="{FF2B5EF4-FFF2-40B4-BE49-F238E27FC236}">
                <a16:creationId xmlns:a16="http://schemas.microsoft.com/office/drawing/2014/main" id="{5C22E5AD-F6E8-4187-A2BB-25B887FC5FE8}"/>
              </a:ext>
            </a:extLst>
          </p:cNvPr>
          <p:cNvPicPr>
            <a:picLocks noChangeAspect="1"/>
          </p:cNvPicPr>
          <p:nvPr/>
        </p:nvPicPr>
        <p:blipFill rotWithShape="1">
          <a:blip r:embed="rId5"/>
          <a:srcRect t="11049" r="1" b="24372"/>
          <a:stretch/>
        </p:blipFill>
        <p:spPr>
          <a:xfrm>
            <a:off x="5137458" y="-7"/>
            <a:ext cx="4113440" cy="3920044"/>
          </a:xfrm>
          <a:custGeom>
            <a:avLst/>
            <a:gdLst/>
            <a:ahLst/>
            <a:cxnLst/>
            <a:rect l="l" t="t" r="r" b="b"/>
            <a:pathLst>
              <a:path w="4113440" h="3920044">
                <a:moveTo>
                  <a:pt x="0" y="0"/>
                </a:moveTo>
                <a:lnTo>
                  <a:pt x="4113440" y="0"/>
                </a:lnTo>
                <a:lnTo>
                  <a:pt x="4113440" y="3103224"/>
                </a:lnTo>
                <a:lnTo>
                  <a:pt x="2157388" y="3103224"/>
                </a:lnTo>
                <a:lnTo>
                  <a:pt x="2157388" y="3920044"/>
                </a:lnTo>
                <a:lnTo>
                  <a:pt x="0" y="3920044"/>
                </a:lnTo>
                <a:close/>
              </a:path>
            </a:pathLst>
          </a:custGeom>
        </p:spPr>
      </p:pic>
    </p:spTree>
    <p:extLst>
      <p:ext uri="{BB962C8B-B14F-4D97-AF65-F5344CB8AC3E}">
        <p14:creationId xmlns:p14="http://schemas.microsoft.com/office/powerpoint/2010/main" val="1235561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59825F4-09DD-40D0-A2F3-1C70D9212662}"/>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Η πολωνική παράδοση</a:t>
            </a:r>
          </a:p>
        </p:txBody>
      </p:sp>
      <p:sp>
        <p:nvSpPr>
          <p:cNvPr id="3" name="Θέση περιεχομένου 2">
            <a:extLst>
              <a:ext uri="{FF2B5EF4-FFF2-40B4-BE49-F238E27FC236}">
                <a16:creationId xmlns:a16="http://schemas.microsoft.com/office/drawing/2014/main" id="{9C50FD69-9809-4F66-9FD4-51F6A46C04F0}"/>
              </a:ext>
            </a:extLst>
          </p:cNvPr>
          <p:cNvSpPr>
            <a:spLocks noGrp="1"/>
          </p:cNvSpPr>
          <p:nvPr>
            <p:ph idx="1"/>
          </p:nvPr>
        </p:nvSpPr>
        <p:spPr/>
        <p:txBody>
          <a:bodyPr vert="horz" lIns="91440" tIns="45720" rIns="91440" bIns="45720" rtlCol="0" anchor="t">
            <a:normAutofit/>
          </a:bodyPr>
          <a:lstStyle/>
          <a:p>
            <a:r>
              <a:rPr lang="el-GR" dirty="0" err="1">
                <a:solidFill>
                  <a:schemeClr val="tx2">
                    <a:lumMod val="75000"/>
                  </a:schemeClr>
                </a:solidFill>
                <a:cs typeface="Calibri"/>
              </a:rPr>
              <a:t>Leon</a:t>
            </a:r>
            <a:r>
              <a:rPr lang="el-GR" dirty="0">
                <a:solidFill>
                  <a:schemeClr val="tx2">
                    <a:lumMod val="75000"/>
                  </a:schemeClr>
                </a:solidFill>
                <a:cs typeface="Calibri"/>
              </a:rPr>
              <a:t> </a:t>
            </a:r>
            <a:r>
              <a:rPr lang="el-GR" dirty="0" err="1">
                <a:solidFill>
                  <a:schemeClr val="tx2">
                    <a:lumMod val="75000"/>
                  </a:schemeClr>
                </a:solidFill>
                <a:cs typeface="Calibri"/>
              </a:rPr>
              <a:t>Schiller</a:t>
            </a:r>
            <a:r>
              <a:rPr lang="el-GR" dirty="0">
                <a:solidFill>
                  <a:schemeClr val="tx2">
                    <a:lumMod val="75000"/>
                  </a:schemeClr>
                </a:solidFill>
                <a:cs typeface="Calibri"/>
              </a:rPr>
              <a:t> (1887-1954) – πολωνός σκηνοθέτης, κριτικός, θεωρητικός, ιδρυτής του τμήματος σκηνοθεσίας Εθνικού Ινστιτούτου Θεατρικών Τεχνών, διευθυντής του Μεγάλου Θεάτρου της Βαρσοβίας. Γνώριζε προσωπικά των </a:t>
            </a:r>
            <a:r>
              <a:rPr lang="el-GR" dirty="0" err="1">
                <a:solidFill>
                  <a:schemeClr val="tx2">
                    <a:lumMod val="75000"/>
                  </a:schemeClr>
                </a:solidFill>
                <a:cs typeface="Calibri"/>
              </a:rPr>
              <a:t>Graig</a:t>
            </a:r>
            <a:r>
              <a:rPr lang="el-GR" dirty="0">
                <a:solidFill>
                  <a:schemeClr val="tx2">
                    <a:lumMod val="75000"/>
                  </a:schemeClr>
                </a:solidFill>
                <a:cs typeface="Calibri"/>
              </a:rPr>
              <a:t> - έγραψε στο </a:t>
            </a:r>
            <a:r>
              <a:rPr lang="el-GR" i="1" dirty="0">
                <a:solidFill>
                  <a:schemeClr val="tx2">
                    <a:lumMod val="75000"/>
                  </a:schemeClr>
                </a:solidFill>
                <a:cs typeface="Calibri"/>
              </a:rPr>
              <a:t>The </a:t>
            </a:r>
            <a:r>
              <a:rPr lang="el-GR" i="1" dirty="0" err="1">
                <a:solidFill>
                  <a:schemeClr val="tx2">
                    <a:lumMod val="75000"/>
                  </a:schemeClr>
                </a:solidFill>
                <a:cs typeface="Calibri"/>
              </a:rPr>
              <a:t>Mask</a:t>
            </a:r>
            <a:r>
              <a:rPr lang="el-GR" i="1" dirty="0">
                <a:solidFill>
                  <a:schemeClr val="tx2">
                    <a:lumMod val="75000"/>
                  </a:schemeClr>
                </a:solidFill>
                <a:cs typeface="Calibri"/>
              </a:rPr>
              <a:t> </a:t>
            </a:r>
            <a:r>
              <a:rPr lang="el-GR" dirty="0">
                <a:solidFill>
                  <a:schemeClr val="tx2">
                    <a:lumMod val="75000"/>
                  </a:schemeClr>
                </a:solidFill>
                <a:cs typeface="Calibri"/>
              </a:rPr>
              <a:t>- σκηνοθέτης "</a:t>
            </a:r>
            <a:r>
              <a:rPr lang="el-GR" dirty="0" err="1">
                <a:solidFill>
                  <a:schemeClr val="tx2">
                    <a:lumMod val="75000"/>
                  </a:schemeClr>
                </a:solidFill>
                <a:cs typeface="Calibri"/>
              </a:rPr>
              <a:t>author</a:t>
            </a:r>
            <a:r>
              <a:rPr lang="el-GR" dirty="0">
                <a:solidFill>
                  <a:schemeClr val="tx2">
                    <a:lumMod val="75000"/>
                  </a:schemeClr>
                </a:solidFill>
                <a:cs typeface="Calibri"/>
              </a:rPr>
              <a:t>" όχι απλός ερμηνευτής.</a:t>
            </a:r>
            <a:endParaRPr lang="el-GR" i="1" dirty="0">
              <a:solidFill>
                <a:schemeClr val="tx2">
                  <a:lumMod val="75000"/>
                </a:schemeClr>
              </a:solidFill>
              <a:cs typeface="Calibri"/>
            </a:endParaRPr>
          </a:p>
          <a:p>
            <a:r>
              <a:rPr lang="el-GR" dirty="0">
                <a:solidFill>
                  <a:schemeClr val="tx2">
                    <a:lumMod val="75000"/>
                  </a:schemeClr>
                </a:solidFill>
                <a:cs typeface="Calibri"/>
              </a:rPr>
              <a:t>Σοβιετικό καθεστώς - να πεις αυτό που υποκρύπτεται.</a:t>
            </a:r>
          </a:p>
          <a:p>
            <a:r>
              <a:rPr lang="el-GR" dirty="0">
                <a:solidFill>
                  <a:schemeClr val="tx2">
                    <a:lumMod val="75000"/>
                  </a:schemeClr>
                </a:solidFill>
                <a:cs typeface="Calibri"/>
              </a:rPr>
              <a:t>Για τους Πολωνούς ο Γ. δεν ήταν τόσο ρηξικέλευθος</a:t>
            </a:r>
          </a:p>
          <a:p>
            <a:r>
              <a:rPr lang="el-GR" dirty="0">
                <a:solidFill>
                  <a:schemeClr val="tx2">
                    <a:lumMod val="75000"/>
                  </a:schemeClr>
                </a:solidFill>
                <a:cs typeface="Calibri"/>
              </a:rPr>
              <a:t>"Ο Γ. είχε ως σημείο εκκίνησης τα κείμενα. Αυτό διαφέρει πολύ από τις παραστατικές (</a:t>
            </a:r>
            <a:r>
              <a:rPr lang="el-GR" dirty="0" err="1">
                <a:solidFill>
                  <a:schemeClr val="tx2">
                    <a:lumMod val="75000"/>
                  </a:schemeClr>
                </a:solidFill>
                <a:cs typeface="Calibri"/>
              </a:rPr>
              <a:t>επιτελεστικές</a:t>
            </a:r>
            <a:r>
              <a:rPr lang="el-GR" dirty="0">
                <a:solidFill>
                  <a:schemeClr val="tx2">
                    <a:lumMod val="75000"/>
                  </a:schemeClr>
                </a:solidFill>
                <a:cs typeface="Calibri"/>
              </a:rPr>
              <a:t>) τέχνες που δεν χρησιμοποιούν καθόλου τα λογοτεχνικά είδη" (</a:t>
            </a:r>
            <a:r>
              <a:rPr lang="el-GR" dirty="0" err="1">
                <a:solidFill>
                  <a:schemeClr val="tx2">
                    <a:lumMod val="75000"/>
                  </a:schemeClr>
                </a:solidFill>
                <a:cs typeface="Calibri"/>
              </a:rPr>
              <a:t>Igor</a:t>
            </a:r>
            <a:r>
              <a:rPr lang="el-GR" dirty="0">
                <a:solidFill>
                  <a:schemeClr val="tx2">
                    <a:lumMod val="75000"/>
                  </a:schemeClr>
                </a:solidFill>
                <a:cs typeface="Calibri"/>
              </a:rPr>
              <a:t> </a:t>
            </a:r>
            <a:r>
              <a:rPr lang="el-GR" dirty="0" err="1">
                <a:solidFill>
                  <a:schemeClr val="tx2">
                    <a:lumMod val="75000"/>
                  </a:schemeClr>
                </a:solidFill>
                <a:cs typeface="Calibri"/>
              </a:rPr>
              <a:t>Krentz</a:t>
            </a:r>
            <a:r>
              <a:rPr lang="el-GR" dirty="0">
                <a:solidFill>
                  <a:schemeClr val="tx2">
                    <a:lumMod val="75000"/>
                  </a:schemeClr>
                </a:solidFill>
                <a:cs typeface="Calibri"/>
              </a:rPr>
              <a:t> – </a:t>
            </a:r>
            <a:r>
              <a:rPr lang="el-GR" dirty="0" err="1">
                <a:solidFill>
                  <a:schemeClr val="tx2">
                    <a:lumMod val="75000"/>
                  </a:schemeClr>
                </a:solidFill>
                <a:cs typeface="Calibri"/>
              </a:rPr>
              <a:t>Azzoro</a:t>
            </a:r>
            <a:r>
              <a:rPr lang="el-GR" dirty="0">
                <a:solidFill>
                  <a:schemeClr val="tx2">
                    <a:lumMod val="75000"/>
                  </a:schemeClr>
                </a:solidFill>
                <a:cs typeface="Calibri"/>
              </a:rPr>
              <a:t> </a:t>
            </a:r>
            <a:r>
              <a:rPr lang="el-GR" dirty="0" err="1">
                <a:solidFill>
                  <a:schemeClr val="tx2">
                    <a:lumMod val="75000"/>
                  </a:schemeClr>
                </a:solidFill>
                <a:cs typeface="Calibri"/>
              </a:rPr>
              <a:t>performative</a:t>
            </a:r>
            <a:r>
              <a:rPr lang="el-GR" dirty="0">
                <a:solidFill>
                  <a:schemeClr val="tx2">
                    <a:lumMod val="75000"/>
                  </a:schemeClr>
                </a:solidFill>
                <a:cs typeface="Calibri"/>
              </a:rPr>
              <a:t> </a:t>
            </a:r>
            <a:r>
              <a:rPr lang="el-GR" dirty="0" err="1">
                <a:solidFill>
                  <a:schemeClr val="tx2">
                    <a:lumMod val="75000"/>
                  </a:schemeClr>
                </a:solidFill>
                <a:cs typeface="Calibri"/>
              </a:rPr>
              <a:t>group</a:t>
            </a:r>
            <a:r>
              <a:rPr lang="el-GR" dirty="0">
                <a:solidFill>
                  <a:schemeClr val="tx2">
                    <a:lumMod val="75000"/>
                  </a:schemeClr>
                </a:solidFill>
                <a:cs typeface="Calibri"/>
              </a:rPr>
              <a:t> – 2009)</a:t>
            </a:r>
          </a:p>
        </p:txBody>
      </p:sp>
    </p:spTree>
    <p:extLst>
      <p:ext uri="{BB962C8B-B14F-4D97-AF65-F5344CB8AC3E}">
        <p14:creationId xmlns:p14="http://schemas.microsoft.com/office/powerpoint/2010/main" val="4034592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2E2A65-C593-4BE9-8488-5A282776B087}"/>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1DE921D-C68E-49B5-8E1B-46465F96D8C7}"/>
              </a:ext>
            </a:extLst>
          </p:cNvPr>
          <p:cNvSpPr>
            <a:spLocks noGrp="1"/>
          </p:cNvSpPr>
          <p:nvPr>
            <p:ph idx="1"/>
          </p:nvPr>
        </p:nvSpPr>
        <p:spPr/>
        <p:txBody>
          <a:bodyPr vert="horz" lIns="91440" tIns="45720" rIns="91440" bIns="45720" rtlCol="0" anchor="t">
            <a:normAutofit fontScale="77500" lnSpcReduction="20000"/>
          </a:bodyPr>
          <a:lstStyle/>
          <a:p>
            <a:r>
              <a:rPr lang="el-GR" dirty="0">
                <a:solidFill>
                  <a:schemeClr val="tx2">
                    <a:lumMod val="75000"/>
                  </a:schemeClr>
                </a:solidFill>
                <a:cs typeface="Calibri"/>
              </a:rPr>
              <a:t>Η ουσία του έργου του Γ. είναι άρρηκτα συνδεδεμένη με την πολωνική δραματική παράδοση - δες επιλογές έργων.</a:t>
            </a:r>
          </a:p>
          <a:p>
            <a:r>
              <a:rPr lang="el-GR" dirty="0" err="1">
                <a:solidFill>
                  <a:schemeClr val="tx2">
                    <a:lumMod val="75000"/>
                  </a:schemeClr>
                </a:solidFill>
                <a:cs typeface="Calibri"/>
              </a:rPr>
              <a:t>Σλάβομιρ</a:t>
            </a:r>
            <a:r>
              <a:rPr lang="el-GR" dirty="0">
                <a:solidFill>
                  <a:schemeClr val="tx2">
                    <a:lumMod val="75000"/>
                  </a:schemeClr>
                </a:solidFill>
                <a:cs typeface="Calibri"/>
              </a:rPr>
              <a:t> </a:t>
            </a:r>
            <a:r>
              <a:rPr lang="el-GR" dirty="0" err="1">
                <a:solidFill>
                  <a:schemeClr val="tx2">
                    <a:lumMod val="75000"/>
                  </a:schemeClr>
                </a:solidFill>
                <a:cs typeface="Calibri"/>
              </a:rPr>
              <a:t>Μροζεκ</a:t>
            </a:r>
            <a:r>
              <a:rPr lang="el-GR" dirty="0">
                <a:solidFill>
                  <a:schemeClr val="tx2">
                    <a:lumMod val="75000"/>
                  </a:schemeClr>
                </a:solidFill>
                <a:cs typeface="Calibri"/>
              </a:rPr>
              <a:t> και Ταντέους </a:t>
            </a:r>
            <a:r>
              <a:rPr lang="el-GR" dirty="0" err="1">
                <a:solidFill>
                  <a:schemeClr val="tx2">
                    <a:lumMod val="75000"/>
                  </a:schemeClr>
                </a:solidFill>
                <a:cs typeface="Calibri"/>
              </a:rPr>
              <a:t>Ρουζέβιτς</a:t>
            </a:r>
            <a:r>
              <a:rPr lang="el-GR" dirty="0">
                <a:solidFill>
                  <a:schemeClr val="tx2">
                    <a:lumMod val="75000"/>
                  </a:schemeClr>
                </a:solidFill>
                <a:cs typeface="Calibri"/>
              </a:rPr>
              <a:t> - εμπνεύστηκαν από τον </a:t>
            </a:r>
            <a:r>
              <a:rPr lang="el-GR" dirty="0" err="1">
                <a:solidFill>
                  <a:schemeClr val="tx2">
                    <a:lumMod val="75000"/>
                  </a:schemeClr>
                </a:solidFill>
                <a:cs typeface="Calibri"/>
              </a:rPr>
              <a:t>Beckett</a:t>
            </a:r>
            <a:r>
              <a:rPr lang="el-GR" dirty="0">
                <a:solidFill>
                  <a:schemeClr val="tx2">
                    <a:lumMod val="75000"/>
                  </a:schemeClr>
                </a:solidFill>
                <a:cs typeface="Calibri"/>
              </a:rPr>
              <a:t> και τον </a:t>
            </a:r>
            <a:r>
              <a:rPr lang="el-GR" dirty="0" err="1">
                <a:solidFill>
                  <a:schemeClr val="tx2">
                    <a:lumMod val="75000"/>
                  </a:schemeClr>
                </a:solidFill>
                <a:cs typeface="Calibri"/>
              </a:rPr>
              <a:t>Ionesko</a:t>
            </a:r>
            <a:r>
              <a:rPr lang="el-GR" dirty="0">
                <a:solidFill>
                  <a:schemeClr val="tx2">
                    <a:lumMod val="75000"/>
                  </a:schemeClr>
                </a:solidFill>
                <a:cs typeface="Calibri"/>
              </a:rPr>
              <a:t> - άρχισαν να δημιουργούν τη γλώσσα του παραλόγου που ασχολούνταν με υπαρξιακές θεματικές και πολιτικά και πολιτισμικά θέματα της Πολωνίας.</a:t>
            </a:r>
          </a:p>
          <a:p>
            <a:r>
              <a:rPr lang="el-GR" dirty="0">
                <a:solidFill>
                  <a:schemeClr val="tx2">
                    <a:lumMod val="75000"/>
                  </a:schemeClr>
                </a:solidFill>
                <a:cs typeface="Calibri"/>
              </a:rPr>
              <a:t>Αναγέννηση του πολωνικού σινεμά - </a:t>
            </a:r>
            <a:r>
              <a:rPr lang="el-GR" dirty="0">
                <a:solidFill>
                  <a:schemeClr val="tx2">
                    <a:lumMod val="75000"/>
                  </a:schemeClr>
                </a:solidFill>
                <a:ea typeface="+mn-lt"/>
                <a:cs typeface="+mn-lt"/>
              </a:rPr>
              <a:t>πολωνική σχολή (1956-1962)</a:t>
            </a:r>
          </a:p>
          <a:p>
            <a:pPr lvl="1"/>
            <a:r>
              <a:rPr lang="el-GR" dirty="0" err="1">
                <a:solidFill>
                  <a:schemeClr val="tx2">
                    <a:lumMod val="75000"/>
                  </a:schemeClr>
                </a:solidFill>
                <a:cs typeface="Calibri"/>
              </a:rPr>
              <a:t>Andrei</a:t>
            </a:r>
            <a:r>
              <a:rPr lang="el-GR" dirty="0">
                <a:solidFill>
                  <a:schemeClr val="tx2">
                    <a:lumMod val="75000"/>
                  </a:schemeClr>
                </a:solidFill>
                <a:cs typeface="Calibri"/>
              </a:rPr>
              <a:t> </a:t>
            </a:r>
            <a:r>
              <a:rPr lang="el-GR" dirty="0" err="1">
                <a:solidFill>
                  <a:schemeClr val="tx2">
                    <a:lumMod val="75000"/>
                  </a:schemeClr>
                </a:solidFill>
                <a:cs typeface="Calibri"/>
              </a:rPr>
              <a:t>Wajda</a:t>
            </a:r>
            <a:r>
              <a:rPr lang="el-GR" dirty="0">
                <a:solidFill>
                  <a:schemeClr val="tx2">
                    <a:lumMod val="75000"/>
                  </a:schemeClr>
                </a:solidFill>
                <a:cs typeface="Calibri"/>
              </a:rPr>
              <a:t> - σκηνοθέτης και θεάτρου - Θέατρο </a:t>
            </a:r>
            <a:r>
              <a:rPr lang="el-GR" dirty="0" err="1">
                <a:solidFill>
                  <a:schemeClr val="tx2">
                    <a:lumMod val="75000"/>
                  </a:schemeClr>
                </a:solidFill>
                <a:cs typeface="Calibri"/>
              </a:rPr>
              <a:t>Στάρυ</a:t>
            </a:r>
            <a:r>
              <a:rPr lang="el-GR" dirty="0">
                <a:solidFill>
                  <a:schemeClr val="tx2">
                    <a:lumMod val="75000"/>
                  </a:schemeClr>
                </a:solidFill>
                <a:cs typeface="Calibri"/>
              </a:rPr>
              <a:t> της Κρακοβίας </a:t>
            </a:r>
            <a:r>
              <a:rPr lang="el-GR" dirty="0">
                <a:solidFill>
                  <a:schemeClr val="tx2">
                    <a:lumMod val="75000"/>
                  </a:schemeClr>
                </a:solidFill>
                <a:ea typeface="+mn-lt"/>
                <a:cs typeface="+mn-lt"/>
              </a:rPr>
              <a:t>και το Σύγχρονο Θέατρο της Βαρσοβίας. Ο </a:t>
            </a:r>
            <a:r>
              <a:rPr lang="el-GR" dirty="0" err="1">
                <a:solidFill>
                  <a:schemeClr val="tx2">
                    <a:lumMod val="75000"/>
                  </a:schemeClr>
                </a:solidFill>
                <a:ea typeface="+mn-lt"/>
                <a:cs typeface="+mn-lt"/>
              </a:rPr>
              <a:t>Άµλετ</a:t>
            </a:r>
            <a:r>
              <a:rPr lang="el-GR" dirty="0">
                <a:solidFill>
                  <a:schemeClr val="tx2">
                    <a:lumMod val="75000"/>
                  </a:schemeClr>
                </a:solidFill>
                <a:ea typeface="+mn-lt"/>
                <a:cs typeface="+mn-lt"/>
              </a:rPr>
              <a:t> του (1982), που ανέβηκε ακριβώς τη </a:t>
            </a:r>
            <a:r>
              <a:rPr lang="el-GR" dirty="0" err="1">
                <a:solidFill>
                  <a:schemeClr val="tx2">
                    <a:lumMod val="75000"/>
                  </a:schemeClr>
                </a:solidFill>
                <a:ea typeface="+mn-lt"/>
                <a:cs typeface="+mn-lt"/>
              </a:rPr>
              <a:t>στιγµή</a:t>
            </a:r>
            <a:r>
              <a:rPr lang="el-GR" dirty="0">
                <a:solidFill>
                  <a:schemeClr val="tx2">
                    <a:lumMod val="75000"/>
                  </a:schemeClr>
                </a:solidFill>
                <a:ea typeface="+mn-lt"/>
                <a:cs typeface="+mn-lt"/>
              </a:rPr>
              <a:t> που ο στρατηγός Γιαρουζέλσκι έθετε την Πολωνία υπό στρατιωτικό </a:t>
            </a:r>
            <a:r>
              <a:rPr lang="el-GR" dirty="0" err="1">
                <a:solidFill>
                  <a:schemeClr val="tx2">
                    <a:lumMod val="75000"/>
                  </a:schemeClr>
                </a:solidFill>
                <a:ea typeface="+mn-lt"/>
                <a:cs typeface="+mn-lt"/>
              </a:rPr>
              <a:t>νόµο</a:t>
            </a:r>
            <a:r>
              <a:rPr lang="el-GR" dirty="0">
                <a:solidFill>
                  <a:schemeClr val="tx2">
                    <a:lumMod val="75000"/>
                  </a:schemeClr>
                </a:solidFill>
                <a:ea typeface="+mn-lt"/>
                <a:cs typeface="+mn-lt"/>
              </a:rPr>
              <a:t>, τελείωνε µε τον </a:t>
            </a:r>
            <a:r>
              <a:rPr lang="el-GR" dirty="0" err="1">
                <a:solidFill>
                  <a:schemeClr val="tx2">
                    <a:lumMod val="75000"/>
                  </a:schemeClr>
                </a:solidFill>
                <a:ea typeface="+mn-lt"/>
                <a:cs typeface="+mn-lt"/>
              </a:rPr>
              <a:t>Φόρτινµπρας</a:t>
            </a:r>
            <a:r>
              <a:rPr lang="el-GR" dirty="0">
                <a:solidFill>
                  <a:schemeClr val="tx2">
                    <a:lumMod val="75000"/>
                  </a:schemeClr>
                </a:solidFill>
                <a:ea typeface="+mn-lt"/>
                <a:cs typeface="+mn-lt"/>
              </a:rPr>
              <a:t>, ένστολο, να </a:t>
            </a:r>
            <a:r>
              <a:rPr lang="el-GR" dirty="0" err="1">
                <a:solidFill>
                  <a:schemeClr val="tx2">
                    <a:lumMod val="75000"/>
                  </a:schemeClr>
                </a:solidFill>
                <a:ea typeface="+mn-lt"/>
                <a:cs typeface="+mn-lt"/>
              </a:rPr>
              <a:t>αναλαµβάνει</a:t>
            </a:r>
            <a:r>
              <a:rPr lang="el-GR" dirty="0">
                <a:solidFill>
                  <a:schemeClr val="tx2">
                    <a:lumMod val="75000"/>
                  </a:schemeClr>
                </a:solidFill>
                <a:ea typeface="+mn-lt"/>
                <a:cs typeface="+mn-lt"/>
              </a:rPr>
              <a:t> εξουσία. ∆εν αποτελεί έκπληξη το γεγονός ότι το έργο </a:t>
            </a:r>
            <a:r>
              <a:rPr lang="el-GR" dirty="0" err="1">
                <a:solidFill>
                  <a:schemeClr val="tx2">
                    <a:lumMod val="75000"/>
                  </a:schemeClr>
                </a:solidFill>
                <a:ea typeface="+mn-lt"/>
                <a:cs typeface="+mn-lt"/>
              </a:rPr>
              <a:t>σύντοµα</a:t>
            </a:r>
            <a:r>
              <a:rPr lang="el-GR" dirty="0">
                <a:solidFill>
                  <a:schemeClr val="tx2">
                    <a:lumMod val="75000"/>
                  </a:schemeClr>
                </a:solidFill>
                <a:ea typeface="+mn-lt"/>
                <a:cs typeface="+mn-lt"/>
              </a:rPr>
              <a:t> κόπηκε από το ρεπερτόριο, παρόλο που ο </a:t>
            </a:r>
            <a:r>
              <a:rPr lang="el-GR" dirty="0" err="1">
                <a:solidFill>
                  <a:schemeClr val="tx2">
                    <a:lumMod val="75000"/>
                  </a:schemeClr>
                </a:solidFill>
                <a:ea typeface="+mn-lt"/>
                <a:cs typeface="+mn-lt"/>
              </a:rPr>
              <a:t>Βάιντα</a:t>
            </a:r>
            <a:r>
              <a:rPr lang="el-GR" dirty="0">
                <a:solidFill>
                  <a:schemeClr val="tx2">
                    <a:lumMod val="75000"/>
                  </a:schemeClr>
                </a:solidFill>
                <a:ea typeface="+mn-lt"/>
                <a:cs typeface="+mn-lt"/>
              </a:rPr>
              <a:t> το ξανανέβασε στη </a:t>
            </a:r>
            <a:r>
              <a:rPr lang="el-GR" dirty="0" err="1">
                <a:solidFill>
                  <a:schemeClr val="tx2">
                    <a:lumMod val="75000"/>
                  </a:schemeClr>
                </a:solidFill>
                <a:ea typeface="+mn-lt"/>
                <a:cs typeface="+mn-lt"/>
              </a:rPr>
              <a:t>Ρώµη</a:t>
            </a:r>
            <a:r>
              <a:rPr lang="el-GR" dirty="0">
                <a:solidFill>
                  <a:schemeClr val="tx2">
                    <a:lumMod val="75000"/>
                  </a:schemeClr>
                </a:solidFill>
                <a:ea typeface="+mn-lt"/>
                <a:cs typeface="+mn-lt"/>
              </a:rPr>
              <a:t> το 1983. Το 1989, δύο από τις παραγωγές του </a:t>
            </a:r>
            <a:r>
              <a:rPr lang="el-GR" dirty="0" err="1">
                <a:solidFill>
                  <a:schemeClr val="tx2">
                    <a:lumMod val="75000"/>
                  </a:schemeClr>
                </a:solidFill>
                <a:ea typeface="+mn-lt"/>
                <a:cs typeface="+mn-lt"/>
              </a:rPr>
              <a:t>Βάιντα</a:t>
            </a:r>
            <a:r>
              <a:rPr lang="el-GR" dirty="0">
                <a:solidFill>
                  <a:schemeClr val="tx2">
                    <a:lumMod val="75000"/>
                  </a:schemeClr>
                </a:solidFill>
                <a:ea typeface="+mn-lt"/>
                <a:cs typeface="+mn-lt"/>
              </a:rPr>
              <a:t>, το </a:t>
            </a:r>
            <a:r>
              <a:rPr lang="el-GR" dirty="0" err="1">
                <a:solidFill>
                  <a:schemeClr val="tx2">
                    <a:lumMod val="75000"/>
                  </a:schemeClr>
                </a:solidFill>
                <a:ea typeface="+mn-lt"/>
                <a:cs typeface="+mn-lt"/>
              </a:rPr>
              <a:t>Ντιµπούκ</a:t>
            </a:r>
            <a:r>
              <a:rPr lang="el-GR" dirty="0">
                <a:solidFill>
                  <a:schemeClr val="tx2">
                    <a:lumMod val="75000"/>
                  </a:schemeClr>
                </a:solidFill>
                <a:ea typeface="+mn-lt"/>
                <a:cs typeface="+mn-lt"/>
              </a:rPr>
              <a:t> και ο </a:t>
            </a:r>
            <a:r>
              <a:rPr lang="el-GR" dirty="0" err="1">
                <a:solidFill>
                  <a:schemeClr val="tx2">
                    <a:lumMod val="75000"/>
                  </a:schemeClr>
                </a:solidFill>
                <a:ea typeface="+mn-lt"/>
                <a:cs typeface="+mn-lt"/>
              </a:rPr>
              <a:t>Άµλετ</a:t>
            </a:r>
            <a:r>
              <a:rPr lang="el-GR" dirty="0">
                <a:solidFill>
                  <a:schemeClr val="tx2">
                    <a:lumMod val="75000"/>
                  </a:schemeClr>
                </a:solidFill>
                <a:ea typeface="+mn-lt"/>
                <a:cs typeface="+mn-lt"/>
              </a:rPr>
              <a:t> ∆΄ ανέβηκαν στο Θερινό Φεστιβάλ </a:t>
            </a:r>
            <a:r>
              <a:rPr lang="el-GR" dirty="0" err="1">
                <a:solidFill>
                  <a:schemeClr val="tx2">
                    <a:lumMod val="75000"/>
                  </a:schemeClr>
                </a:solidFill>
                <a:ea typeface="+mn-lt"/>
                <a:cs typeface="+mn-lt"/>
              </a:rPr>
              <a:t>Πέπσικο</a:t>
            </a:r>
            <a:r>
              <a:rPr lang="el-GR" dirty="0">
                <a:solidFill>
                  <a:schemeClr val="tx2">
                    <a:lumMod val="75000"/>
                  </a:schemeClr>
                </a:solidFill>
                <a:ea typeface="+mn-lt"/>
                <a:cs typeface="+mn-lt"/>
              </a:rPr>
              <a:t> στις </a:t>
            </a:r>
            <a:r>
              <a:rPr lang="el-GR" dirty="0" err="1">
                <a:solidFill>
                  <a:schemeClr val="tx2">
                    <a:lumMod val="75000"/>
                  </a:schemeClr>
                </a:solidFill>
                <a:ea typeface="+mn-lt"/>
                <a:cs typeface="+mn-lt"/>
              </a:rPr>
              <a:t>Ηνωµένες</a:t>
            </a:r>
            <a:r>
              <a:rPr lang="el-GR" dirty="0">
                <a:solidFill>
                  <a:schemeClr val="tx2">
                    <a:lumMod val="75000"/>
                  </a:schemeClr>
                </a:solidFill>
                <a:ea typeface="+mn-lt"/>
                <a:cs typeface="+mn-lt"/>
              </a:rPr>
              <a:t> Πολιτείες. Ο </a:t>
            </a:r>
            <a:r>
              <a:rPr lang="el-GR" dirty="0" err="1">
                <a:solidFill>
                  <a:schemeClr val="tx2">
                    <a:lumMod val="75000"/>
                  </a:schemeClr>
                </a:solidFill>
                <a:ea typeface="+mn-lt"/>
                <a:cs typeface="+mn-lt"/>
              </a:rPr>
              <a:t>Άµλετ</a:t>
            </a:r>
            <a:r>
              <a:rPr lang="el-GR" dirty="0">
                <a:solidFill>
                  <a:schemeClr val="tx2">
                    <a:lumMod val="75000"/>
                  </a:schemeClr>
                </a:solidFill>
                <a:ea typeface="+mn-lt"/>
                <a:cs typeface="+mn-lt"/>
              </a:rPr>
              <a:t> αυτός </a:t>
            </a:r>
            <a:r>
              <a:rPr lang="el-GR" dirty="0" err="1">
                <a:solidFill>
                  <a:schemeClr val="tx2">
                    <a:lumMod val="75000"/>
                  </a:schemeClr>
                </a:solidFill>
                <a:ea typeface="+mn-lt"/>
                <a:cs typeface="+mn-lt"/>
              </a:rPr>
              <a:t>διαδραµατιζόταν</a:t>
            </a:r>
            <a:r>
              <a:rPr lang="el-GR" dirty="0">
                <a:solidFill>
                  <a:schemeClr val="tx2">
                    <a:lumMod val="75000"/>
                  </a:schemeClr>
                </a:solidFill>
                <a:ea typeface="+mn-lt"/>
                <a:cs typeface="+mn-lt"/>
              </a:rPr>
              <a:t> στα παρασκήνια εστιάζοντας σε έναν ηθοποιό που </a:t>
            </a:r>
            <a:r>
              <a:rPr lang="el-GR" dirty="0" err="1">
                <a:solidFill>
                  <a:schemeClr val="tx2">
                    <a:lumMod val="75000"/>
                  </a:schemeClr>
                </a:solidFill>
                <a:ea typeface="+mn-lt"/>
                <a:cs typeface="+mn-lt"/>
              </a:rPr>
              <a:t>προετοιµάζεται</a:t>
            </a:r>
            <a:r>
              <a:rPr lang="el-GR" dirty="0">
                <a:solidFill>
                  <a:schemeClr val="tx2">
                    <a:lumMod val="75000"/>
                  </a:schemeClr>
                </a:solidFill>
                <a:ea typeface="+mn-lt"/>
                <a:cs typeface="+mn-lt"/>
              </a:rPr>
              <a:t> να παίξει τον ∆</a:t>
            </a:r>
            <a:r>
              <a:rPr lang="el-GR" dirty="0" err="1">
                <a:solidFill>
                  <a:schemeClr val="tx2">
                    <a:lumMod val="75000"/>
                  </a:schemeClr>
                </a:solidFill>
                <a:ea typeface="+mn-lt"/>
                <a:cs typeface="+mn-lt"/>
              </a:rPr>
              <a:t>ανό</a:t>
            </a:r>
            <a:r>
              <a:rPr lang="el-GR" dirty="0">
                <a:solidFill>
                  <a:schemeClr val="tx2">
                    <a:lumMod val="75000"/>
                  </a:schemeClr>
                </a:solidFill>
                <a:ea typeface="+mn-lt"/>
                <a:cs typeface="+mn-lt"/>
              </a:rPr>
              <a:t> πρίγκηπα και στις διαφορές </a:t>
            </a:r>
            <a:r>
              <a:rPr lang="el-GR" dirty="0" err="1">
                <a:solidFill>
                  <a:schemeClr val="tx2">
                    <a:lumMod val="75000"/>
                  </a:schemeClr>
                </a:solidFill>
                <a:ea typeface="+mn-lt"/>
                <a:cs typeface="+mn-lt"/>
              </a:rPr>
              <a:t>ανάµεσα</a:t>
            </a:r>
            <a:r>
              <a:rPr lang="el-GR" dirty="0">
                <a:solidFill>
                  <a:schemeClr val="tx2">
                    <a:lumMod val="75000"/>
                  </a:schemeClr>
                </a:solidFill>
                <a:ea typeface="+mn-lt"/>
                <a:cs typeface="+mn-lt"/>
              </a:rPr>
              <a:t> στις </a:t>
            </a:r>
            <a:r>
              <a:rPr lang="el-GR" dirty="0" err="1">
                <a:solidFill>
                  <a:schemeClr val="tx2">
                    <a:lumMod val="75000"/>
                  </a:schemeClr>
                </a:solidFill>
                <a:ea typeface="+mn-lt"/>
                <a:cs typeface="+mn-lt"/>
              </a:rPr>
              <a:t>δηµόσιες</a:t>
            </a:r>
            <a:r>
              <a:rPr lang="el-GR" dirty="0">
                <a:solidFill>
                  <a:schemeClr val="tx2">
                    <a:lumMod val="75000"/>
                  </a:schemeClr>
                </a:solidFill>
                <a:ea typeface="+mn-lt"/>
                <a:cs typeface="+mn-lt"/>
              </a:rPr>
              <a:t> πράξεις και τις µ</a:t>
            </a:r>
            <a:r>
              <a:rPr lang="el-GR" dirty="0" err="1">
                <a:solidFill>
                  <a:schemeClr val="tx2">
                    <a:lumMod val="75000"/>
                  </a:schemeClr>
                </a:solidFill>
                <a:ea typeface="+mn-lt"/>
                <a:cs typeface="+mn-lt"/>
              </a:rPr>
              <a:t>ηχανορραφίες</a:t>
            </a:r>
            <a:r>
              <a:rPr lang="el-GR" dirty="0">
                <a:solidFill>
                  <a:schemeClr val="tx2">
                    <a:lumMod val="75000"/>
                  </a:schemeClr>
                </a:solidFill>
                <a:ea typeface="+mn-lt"/>
                <a:cs typeface="+mn-lt"/>
              </a:rPr>
              <a:t> των παρασκηνίων</a:t>
            </a:r>
            <a:endParaRPr lang="el-GR" dirty="0">
              <a:solidFill>
                <a:schemeClr val="tx2">
                  <a:lumMod val="75000"/>
                </a:schemeClr>
              </a:solidFill>
              <a:cs typeface="Calibri"/>
            </a:endParaRPr>
          </a:p>
          <a:p>
            <a:pPr lvl="1"/>
            <a:r>
              <a:rPr lang="el-GR" dirty="0" err="1">
                <a:solidFill>
                  <a:schemeClr val="tx2">
                    <a:lumMod val="75000"/>
                  </a:schemeClr>
                </a:solidFill>
                <a:cs typeface="Calibri"/>
              </a:rPr>
              <a:t>Roman</a:t>
            </a:r>
            <a:r>
              <a:rPr lang="el-GR" dirty="0">
                <a:solidFill>
                  <a:schemeClr val="tx2">
                    <a:lumMod val="75000"/>
                  </a:schemeClr>
                </a:solidFill>
                <a:cs typeface="Calibri"/>
              </a:rPr>
              <a:t> </a:t>
            </a:r>
            <a:r>
              <a:rPr lang="el-GR" dirty="0" err="1">
                <a:solidFill>
                  <a:schemeClr val="tx2">
                    <a:lumMod val="75000"/>
                  </a:schemeClr>
                </a:solidFill>
                <a:cs typeface="Calibri"/>
              </a:rPr>
              <a:t>Polanski</a:t>
            </a:r>
          </a:p>
          <a:p>
            <a:pPr lvl="1"/>
            <a:r>
              <a:rPr lang="el-GR" dirty="0" err="1">
                <a:solidFill>
                  <a:schemeClr val="tx2">
                    <a:lumMod val="75000"/>
                  </a:schemeClr>
                </a:solidFill>
                <a:cs typeface="Calibri"/>
              </a:rPr>
              <a:t>Andrej</a:t>
            </a:r>
            <a:r>
              <a:rPr lang="el-GR" dirty="0">
                <a:solidFill>
                  <a:schemeClr val="tx2">
                    <a:lumMod val="75000"/>
                  </a:schemeClr>
                </a:solidFill>
                <a:cs typeface="Calibri"/>
              </a:rPr>
              <a:t> </a:t>
            </a:r>
            <a:r>
              <a:rPr lang="el-GR" dirty="0" err="1">
                <a:solidFill>
                  <a:schemeClr val="tx2">
                    <a:lumMod val="75000"/>
                  </a:schemeClr>
                </a:solidFill>
                <a:cs typeface="Calibri"/>
              </a:rPr>
              <a:t>Munk</a:t>
            </a:r>
            <a:r>
              <a:rPr lang="el-GR" dirty="0">
                <a:solidFill>
                  <a:schemeClr val="tx2">
                    <a:lumMod val="75000"/>
                  </a:schemeClr>
                </a:solidFill>
                <a:cs typeface="Calibri"/>
              </a:rPr>
              <a:t> </a:t>
            </a:r>
            <a:endParaRPr lang="el-GR" dirty="0">
              <a:solidFill>
                <a:schemeClr val="tx2">
                  <a:lumMod val="75000"/>
                </a:schemeClr>
              </a:solidFill>
            </a:endParaRPr>
          </a:p>
        </p:txBody>
      </p:sp>
    </p:spTree>
    <p:extLst>
      <p:ext uri="{BB962C8B-B14F-4D97-AF65-F5344CB8AC3E}">
        <p14:creationId xmlns:p14="http://schemas.microsoft.com/office/powerpoint/2010/main" val="552374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8A304B-D3FC-4A83-81CB-CB7B93018C0D}"/>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για ένα φτωχό θέατρο</a:t>
            </a:r>
          </a:p>
        </p:txBody>
      </p:sp>
      <p:sp>
        <p:nvSpPr>
          <p:cNvPr id="3" name="Θέση περιεχομένου 2">
            <a:extLst>
              <a:ext uri="{FF2B5EF4-FFF2-40B4-BE49-F238E27FC236}">
                <a16:creationId xmlns:a16="http://schemas.microsoft.com/office/drawing/2014/main" id="{9E98C29E-3DA1-47F4-AB4E-2F012CF48429}"/>
              </a:ext>
            </a:extLst>
          </p:cNvPr>
          <p:cNvSpPr>
            <a:spLocks noGrp="1"/>
          </p:cNvSpPr>
          <p:nvPr>
            <p:ph idx="1"/>
          </p:nvPr>
        </p:nvSpPr>
        <p:spPr/>
        <p:txBody>
          <a:bodyPr vert="horz" lIns="91440" tIns="45720" rIns="91440" bIns="45720" rtlCol="0" anchor="t">
            <a:normAutofit/>
          </a:bodyPr>
          <a:lstStyle/>
          <a:p>
            <a:r>
              <a:rPr lang="el-GR" dirty="0">
                <a:solidFill>
                  <a:schemeClr val="tx2">
                    <a:lumMod val="75000"/>
                  </a:schemeClr>
                </a:solidFill>
                <a:cs typeface="Calibri"/>
              </a:rPr>
              <a:t>Γιόζεφ Μαρία </a:t>
            </a:r>
            <a:r>
              <a:rPr lang="el-GR" dirty="0" err="1">
                <a:solidFill>
                  <a:schemeClr val="tx2">
                    <a:lumMod val="75000"/>
                  </a:schemeClr>
                </a:solidFill>
                <a:cs typeface="Calibri"/>
              </a:rPr>
              <a:t>Σβιετσίσκι</a:t>
            </a:r>
            <a:r>
              <a:rPr lang="el-GR" dirty="0">
                <a:solidFill>
                  <a:schemeClr val="tx2">
                    <a:lumMod val="75000"/>
                  </a:schemeClr>
                </a:solidFill>
                <a:cs typeface="Calibri"/>
              </a:rPr>
              <a:t> - συντηρητικός καθολικός, που έγραψε ένα κείμενο για τις "φτωχές" και "πλούσιες" μεθόδους των εκκλησιαστικών κηρυγμάτων - σύνδεση με </a:t>
            </a:r>
            <a:r>
              <a:rPr lang="el-GR" dirty="0" err="1">
                <a:solidFill>
                  <a:schemeClr val="tx2">
                    <a:lumMod val="75000"/>
                  </a:schemeClr>
                </a:solidFill>
                <a:cs typeface="Calibri"/>
              </a:rPr>
              <a:t>Delsartre</a:t>
            </a:r>
            <a:endParaRPr lang="el-GR" dirty="0" err="1">
              <a:solidFill>
                <a:schemeClr val="tx2">
                  <a:lumMod val="75000"/>
                </a:schemeClr>
              </a:solidFill>
            </a:endParaRPr>
          </a:p>
          <a:p>
            <a:r>
              <a:rPr lang="el-GR" dirty="0">
                <a:solidFill>
                  <a:schemeClr val="tx2">
                    <a:lumMod val="75000"/>
                  </a:schemeClr>
                </a:solidFill>
                <a:cs typeface="Calibri"/>
              </a:rPr>
              <a:t>Περιορισμένα μέσα του θεάτρου (Γιαν </a:t>
            </a:r>
            <a:r>
              <a:rPr lang="el-GR" dirty="0" err="1">
                <a:solidFill>
                  <a:schemeClr val="tx2">
                    <a:lumMod val="75000"/>
                  </a:schemeClr>
                </a:solidFill>
                <a:cs typeface="Calibri"/>
              </a:rPr>
              <a:t>Κοττ</a:t>
            </a:r>
            <a:r>
              <a:rPr lang="el-GR" dirty="0">
                <a:solidFill>
                  <a:schemeClr val="tx2">
                    <a:lumMod val="75000"/>
                  </a:schemeClr>
                </a:solidFill>
                <a:cs typeface="Calibri"/>
              </a:rPr>
              <a:t>)</a:t>
            </a:r>
          </a:p>
          <a:p>
            <a:r>
              <a:rPr lang="el-GR" dirty="0" err="1">
                <a:solidFill>
                  <a:schemeClr val="tx2">
                    <a:lumMod val="75000"/>
                  </a:schemeClr>
                </a:solidFill>
                <a:cs typeface="Calibri"/>
              </a:rPr>
              <a:t>Teatr</a:t>
            </a:r>
            <a:r>
              <a:rPr lang="el-GR" dirty="0">
                <a:solidFill>
                  <a:schemeClr val="tx2">
                    <a:lumMod val="75000"/>
                  </a:schemeClr>
                </a:solidFill>
                <a:cs typeface="Calibri"/>
              </a:rPr>
              <a:t> </a:t>
            </a:r>
            <a:r>
              <a:rPr lang="el-GR" dirty="0" err="1">
                <a:solidFill>
                  <a:schemeClr val="tx2">
                    <a:lumMod val="75000"/>
                  </a:schemeClr>
                </a:solidFill>
                <a:cs typeface="Calibri"/>
              </a:rPr>
              <a:t>ubogi</a:t>
            </a:r>
            <a:r>
              <a:rPr lang="el-GR" dirty="0">
                <a:solidFill>
                  <a:schemeClr val="tx2">
                    <a:lumMod val="75000"/>
                  </a:schemeClr>
                </a:solidFill>
                <a:cs typeface="Calibri"/>
              </a:rPr>
              <a:t> κατέληξε να σημαίνει ένα θέατρο φτωχών μέσων</a:t>
            </a:r>
          </a:p>
          <a:p>
            <a:r>
              <a:rPr lang="el-GR" dirty="0">
                <a:solidFill>
                  <a:schemeClr val="tx2">
                    <a:lumMod val="75000"/>
                  </a:schemeClr>
                </a:solidFill>
                <a:cs typeface="Calibri"/>
              </a:rPr>
              <a:t>Μεταφράστηκε στην Πολωνία το 2007 - στη γνωστή έκδοση με την εισαγωγή του </a:t>
            </a:r>
            <a:r>
              <a:rPr lang="el-GR" dirty="0" err="1">
                <a:solidFill>
                  <a:schemeClr val="tx2">
                    <a:lumMod val="75000"/>
                  </a:schemeClr>
                </a:solidFill>
                <a:cs typeface="Calibri"/>
              </a:rPr>
              <a:t>Peter</a:t>
            </a:r>
            <a:r>
              <a:rPr lang="el-GR" dirty="0">
                <a:solidFill>
                  <a:schemeClr val="tx2">
                    <a:lumMod val="75000"/>
                  </a:schemeClr>
                </a:solidFill>
                <a:cs typeface="Calibri"/>
              </a:rPr>
              <a:t> </a:t>
            </a:r>
            <a:r>
              <a:rPr lang="el-GR" dirty="0" err="1">
                <a:solidFill>
                  <a:schemeClr val="tx2">
                    <a:lumMod val="75000"/>
                  </a:schemeClr>
                </a:solidFill>
                <a:cs typeface="Calibri"/>
              </a:rPr>
              <a:t>Brook</a:t>
            </a:r>
          </a:p>
        </p:txBody>
      </p:sp>
    </p:spTree>
    <p:extLst>
      <p:ext uri="{BB962C8B-B14F-4D97-AF65-F5344CB8AC3E}">
        <p14:creationId xmlns:p14="http://schemas.microsoft.com/office/powerpoint/2010/main" val="1204137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11ABA2-EF48-4F8D-9911-DEEEEB79DD4F}"/>
              </a:ext>
            </a:extLst>
          </p:cNvPr>
          <p:cNvSpPr>
            <a:spLocks noGrp="1"/>
          </p:cNvSpPr>
          <p:nvPr>
            <p:ph type="title"/>
          </p:nvPr>
        </p:nvSpPr>
        <p:spPr/>
        <p:txBody>
          <a:bodyPr/>
          <a:lstStyle/>
          <a:p>
            <a:pPr algn="ctr"/>
            <a:r>
              <a:rPr lang="el-GR" dirty="0"/>
              <a:t>Βίντεο για </a:t>
            </a:r>
            <a:r>
              <a:rPr lang="el-GR" dirty="0" err="1"/>
              <a:t>Γκροτόφσκι</a:t>
            </a:r>
            <a:endParaRPr lang="el-GR" dirty="0"/>
          </a:p>
        </p:txBody>
      </p:sp>
      <p:sp>
        <p:nvSpPr>
          <p:cNvPr id="3" name="Θέση περιεχομένου 2">
            <a:extLst>
              <a:ext uri="{FF2B5EF4-FFF2-40B4-BE49-F238E27FC236}">
                <a16:creationId xmlns:a16="http://schemas.microsoft.com/office/drawing/2014/main" id="{4AC404A0-19B4-4405-A9BE-29EFE9949761}"/>
              </a:ext>
            </a:extLst>
          </p:cNvPr>
          <p:cNvSpPr>
            <a:spLocks noGrp="1"/>
          </p:cNvSpPr>
          <p:nvPr>
            <p:ph idx="1"/>
          </p:nvPr>
        </p:nvSpPr>
        <p:spPr/>
        <p:txBody>
          <a:bodyPr vert="horz" lIns="91440" tIns="45720" rIns="91440" bIns="45720" rtlCol="0" anchor="t">
            <a:normAutofit/>
          </a:bodyPr>
          <a:lstStyle/>
          <a:p>
            <a:r>
              <a:rPr lang="el-GR" dirty="0">
                <a:solidFill>
                  <a:srgbClr val="002060"/>
                </a:solidFill>
                <a:ea typeface="+mn-lt"/>
                <a:cs typeface="+mn-lt"/>
                <a:hlinkClick r:id="rId2">
                  <a:extLst>
                    <a:ext uri="{A12FA001-AC4F-418D-AE19-62706E023703}">
                      <ahyp:hlinkClr xmlns:ahyp="http://schemas.microsoft.com/office/drawing/2018/hyperlinkcolor" val="tx"/>
                    </a:ext>
                  </a:extLst>
                </a:hlinkClick>
              </a:rPr>
              <a:t>https://www.youtube.com/watch?v=0vuoPyTCSv4&amp;t=118s</a:t>
            </a:r>
            <a:r>
              <a:rPr lang="el-GR" dirty="0">
                <a:solidFill>
                  <a:srgbClr val="002060"/>
                </a:solidFill>
                <a:ea typeface="+mn-lt"/>
                <a:cs typeface="+mn-lt"/>
              </a:rPr>
              <a:t> (παράσταση </a:t>
            </a:r>
            <a:r>
              <a:rPr lang="el-GR" i="1" dirty="0">
                <a:solidFill>
                  <a:srgbClr val="002060"/>
                </a:solidFill>
                <a:ea typeface="+mn-lt"/>
                <a:cs typeface="+mn-lt"/>
              </a:rPr>
              <a:t>Ακρόπολις</a:t>
            </a:r>
            <a:r>
              <a:rPr lang="el-GR" dirty="0">
                <a:solidFill>
                  <a:srgbClr val="002060"/>
                </a:solidFill>
                <a:ea typeface="+mn-lt"/>
                <a:cs typeface="+mn-lt"/>
              </a:rPr>
              <a:t>)</a:t>
            </a:r>
            <a:endParaRPr lang="el-GR" i="1" dirty="0">
              <a:solidFill>
                <a:srgbClr val="002060"/>
              </a:solidFill>
              <a:ea typeface="+mn-lt"/>
              <a:cs typeface="+mn-lt"/>
            </a:endParaRPr>
          </a:p>
          <a:p>
            <a:r>
              <a:rPr lang="el-GR" dirty="0">
                <a:ea typeface="+mn-lt"/>
                <a:cs typeface="+mn-lt"/>
                <a:hlinkClick r:id="rId3"/>
              </a:rPr>
              <a:t>https://www.youtube.com/watch?v=rbThr-c4HCs</a:t>
            </a:r>
            <a:endParaRPr lang="el-GR" dirty="0">
              <a:ea typeface="+mn-lt"/>
              <a:cs typeface="+mn-lt"/>
            </a:endParaRPr>
          </a:p>
          <a:p>
            <a:r>
              <a:rPr lang="el-GR" dirty="0">
                <a:ea typeface="+mn-lt"/>
                <a:cs typeface="+mn-lt"/>
                <a:hlinkClick r:id="rId4"/>
              </a:rPr>
              <a:t>https://www.youtube.com/watch?v=zoebHrAqq_0</a:t>
            </a:r>
            <a:endParaRPr lang="el-GR" dirty="0">
              <a:ea typeface="+mn-lt"/>
              <a:cs typeface="+mn-lt"/>
            </a:endParaRPr>
          </a:p>
          <a:p>
            <a:r>
              <a:rPr lang="el-GR" dirty="0">
                <a:ea typeface="+mn-lt"/>
                <a:cs typeface="+mn-lt"/>
                <a:hlinkClick r:id="rId5"/>
              </a:rPr>
              <a:t>https://www.youtube.com/watch?v=kvYNCgWWgWk&amp;t=193s</a:t>
            </a:r>
            <a:endParaRPr lang="el-GR" dirty="0">
              <a:ea typeface="+mn-lt"/>
              <a:cs typeface="+mn-lt"/>
            </a:endParaRPr>
          </a:p>
          <a:p>
            <a:r>
              <a:rPr lang="el-GR" dirty="0">
                <a:ea typeface="+mn-lt"/>
                <a:cs typeface="+mn-lt"/>
                <a:hlinkClick r:id="rId6"/>
              </a:rPr>
              <a:t>https://www.youtube.com/watch?v=_szs0ERpkOs</a:t>
            </a:r>
            <a:endParaRPr lang="el-GR" dirty="0">
              <a:ea typeface="+mn-lt"/>
              <a:cs typeface="+mn-lt"/>
            </a:endParaRPr>
          </a:p>
          <a:p>
            <a:r>
              <a:rPr lang="el-GR" dirty="0">
                <a:ea typeface="+mn-lt"/>
                <a:cs typeface="+mn-lt"/>
                <a:hlinkClick r:id="rId7"/>
              </a:rPr>
              <a:t>https://www.youtube.com/watch?v=dRyLLTvs00c</a:t>
            </a:r>
            <a:endParaRPr lang="el-GR" dirty="0">
              <a:ea typeface="+mn-lt"/>
              <a:cs typeface="+mn-lt"/>
            </a:endParaRPr>
          </a:p>
          <a:p>
            <a:r>
              <a:rPr lang="el-GR" dirty="0">
                <a:ea typeface="+mn-lt"/>
                <a:cs typeface="+mn-lt"/>
                <a:hlinkClick r:id="rId8"/>
              </a:rPr>
              <a:t>https://www.youtube.com/watch?v=JMTWSl4a6sI</a:t>
            </a:r>
            <a:endParaRPr lang="el-GR" dirty="0">
              <a:ea typeface="+mn-lt"/>
              <a:cs typeface="+mn-lt"/>
            </a:endParaRPr>
          </a:p>
          <a:p>
            <a:endParaRPr lang="el-GR" dirty="0">
              <a:cs typeface="Calibri"/>
            </a:endParaRPr>
          </a:p>
        </p:txBody>
      </p:sp>
    </p:spTree>
    <p:extLst>
      <p:ext uri="{BB962C8B-B14F-4D97-AF65-F5344CB8AC3E}">
        <p14:creationId xmlns:p14="http://schemas.microsoft.com/office/powerpoint/2010/main" val="2339593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err="1">
                <a:solidFill>
                  <a:srgbClr val="EBEBEB">
                    <a:lumMod val="75000"/>
                  </a:srgbClr>
                </a:solidFill>
                <a:cs typeface="Calibri Light" panose="020F0302020204030204"/>
              </a:rPr>
              <a:t>Avant-garde</a:t>
            </a:r>
            <a:r>
              <a:rPr lang="el-GR" dirty="0">
                <a:solidFill>
                  <a:srgbClr val="EBEBEB">
                    <a:lumMod val="75000"/>
                  </a:srgbClr>
                </a:solidFill>
                <a:cs typeface="Calibri Light" panose="020F0302020204030204"/>
              </a:rPr>
              <a:t> – </a:t>
            </a:r>
            <a:r>
              <a:rPr lang="en-US" dirty="0">
                <a:solidFill>
                  <a:srgbClr val="EBEBEB">
                    <a:lumMod val="75000"/>
                  </a:srgbClr>
                </a:solidFill>
                <a:cs typeface="Calibri Light" panose="020F0302020204030204"/>
              </a:rPr>
              <a:t>Bakhtin</a:t>
            </a:r>
            <a:endParaRPr lang="el-GR" dirty="0"/>
          </a:p>
        </p:txBody>
      </p:sp>
      <p:sp>
        <p:nvSpPr>
          <p:cNvPr id="3" name="Θέση περιεχομένου 2"/>
          <p:cNvSpPr>
            <a:spLocks noGrp="1"/>
          </p:cNvSpPr>
          <p:nvPr>
            <p:ph idx="1"/>
          </p:nvPr>
        </p:nvSpPr>
        <p:spPr>
          <a:xfrm>
            <a:off x="646112" y="2052918"/>
            <a:ext cx="10663572" cy="4195481"/>
          </a:xfrm>
        </p:spPr>
        <p:txBody>
          <a:bodyPr>
            <a:normAutofit fontScale="77500" lnSpcReduction="20000"/>
          </a:bodyPr>
          <a:lstStyle/>
          <a:p>
            <a:r>
              <a:rPr lang="el-GR" dirty="0">
                <a:solidFill>
                  <a:schemeClr val="tx2">
                    <a:lumMod val="75000"/>
                  </a:schemeClr>
                </a:solidFill>
              </a:rPr>
              <a:t>Η καταχρηστική παρωδία, σε συνδυασμό με την εστίαση στη σωματική ασχήμια και το ηθικό τερατούργημα είναι τα χαρακτηριστικά των κατακερματισμένων έργων του Άλφρεντ </a:t>
            </a:r>
            <a:r>
              <a:rPr lang="el-GR" dirty="0" err="1">
                <a:solidFill>
                  <a:schemeClr val="tx2">
                    <a:lumMod val="75000"/>
                  </a:schemeClr>
                </a:solidFill>
              </a:rPr>
              <a:t>Τζάρι</a:t>
            </a:r>
            <a:r>
              <a:rPr lang="el-GR" dirty="0">
                <a:solidFill>
                  <a:schemeClr val="tx2">
                    <a:lumMod val="75000"/>
                  </a:schemeClr>
                </a:solidFill>
              </a:rPr>
              <a:t>. </a:t>
            </a:r>
          </a:p>
          <a:p>
            <a:r>
              <a:rPr lang="el-GR" dirty="0">
                <a:solidFill>
                  <a:schemeClr val="tx2">
                    <a:lumMod val="75000"/>
                  </a:schemeClr>
                </a:solidFill>
              </a:rPr>
              <a:t>Η θετική λειτουργία της τρέλας, η αντιστροφή των ηθικών κατηγοριών και το γκροτέσκο σε όλες του τις πτυχές είναι κεντρικά στο έργο του </a:t>
            </a:r>
            <a:r>
              <a:rPr lang="el-GR" dirty="0" err="1">
                <a:solidFill>
                  <a:schemeClr val="tx2">
                    <a:lumMod val="75000"/>
                  </a:schemeClr>
                </a:solidFill>
              </a:rPr>
              <a:t>Antonin</a:t>
            </a:r>
            <a:r>
              <a:rPr lang="el-GR" dirty="0">
                <a:solidFill>
                  <a:schemeClr val="tx2">
                    <a:lumMod val="75000"/>
                  </a:schemeClr>
                </a:solidFill>
              </a:rPr>
              <a:t> </a:t>
            </a:r>
            <a:r>
              <a:rPr lang="el-GR" dirty="0" err="1">
                <a:solidFill>
                  <a:schemeClr val="tx2">
                    <a:lumMod val="75000"/>
                  </a:schemeClr>
                </a:solidFill>
              </a:rPr>
              <a:t>Artaud</a:t>
            </a:r>
            <a:r>
              <a:rPr lang="el-GR" dirty="0">
                <a:solidFill>
                  <a:schemeClr val="tx2">
                    <a:lumMod val="75000"/>
                  </a:schemeClr>
                </a:solidFill>
              </a:rPr>
              <a:t>. </a:t>
            </a:r>
          </a:p>
          <a:p>
            <a:r>
              <a:rPr lang="el-GR" dirty="0">
                <a:solidFill>
                  <a:schemeClr val="tx2">
                    <a:lumMod val="75000"/>
                  </a:schemeClr>
                </a:solidFill>
              </a:rPr>
              <a:t>Μια αμφίθυμη επίθεση στο ιερό, το σπάσιμο των ταμπού και η ανάταση του σώματος χαρακτηρίζουν το θέατρο του </a:t>
            </a:r>
            <a:r>
              <a:rPr lang="el-GR" dirty="0" err="1">
                <a:solidFill>
                  <a:schemeClr val="tx2">
                    <a:lumMod val="75000"/>
                  </a:schemeClr>
                </a:solidFill>
              </a:rPr>
              <a:t>Jerzy</a:t>
            </a:r>
            <a:r>
              <a:rPr lang="el-GR" dirty="0">
                <a:solidFill>
                  <a:schemeClr val="tx2">
                    <a:lumMod val="75000"/>
                  </a:schemeClr>
                </a:solidFill>
              </a:rPr>
              <a:t> </a:t>
            </a:r>
            <a:r>
              <a:rPr lang="el-GR" dirty="0" err="1">
                <a:solidFill>
                  <a:schemeClr val="tx2">
                    <a:lumMod val="75000"/>
                  </a:schemeClr>
                </a:solidFill>
              </a:rPr>
              <a:t>Grotowski</a:t>
            </a:r>
            <a:r>
              <a:rPr lang="el-GR" dirty="0">
                <a:solidFill>
                  <a:schemeClr val="tx2">
                    <a:lumMod val="75000"/>
                  </a:schemeClr>
                </a:solidFill>
              </a:rPr>
              <a:t>, οδηγώντας σε μια αναζήτηση αρχέγονων σχέσεων μεταξύ του ανθρώπου και του φυσικού κόσμου. </a:t>
            </a:r>
          </a:p>
          <a:p>
            <a:r>
              <a:rPr lang="el-GR" dirty="0">
                <a:solidFill>
                  <a:schemeClr val="tx2">
                    <a:lumMod val="75000"/>
                  </a:schemeClr>
                </a:solidFill>
              </a:rPr>
              <a:t>Η σεξουαλική απελευθέρωση και η κοινωνική επανάσταση αποτέλεσαν τον πυρήνα του </a:t>
            </a:r>
            <a:r>
              <a:rPr lang="en-US" dirty="0">
                <a:solidFill>
                  <a:schemeClr val="tx2">
                    <a:lumMod val="75000"/>
                  </a:schemeClr>
                </a:solidFill>
              </a:rPr>
              <a:t>Living Theater</a:t>
            </a:r>
            <a:r>
              <a:rPr lang="el-GR" dirty="0">
                <a:solidFill>
                  <a:schemeClr val="tx2">
                    <a:lumMod val="75000"/>
                  </a:schemeClr>
                </a:solidFill>
              </a:rPr>
              <a:t>, που περιστρέφεται γύρω από ένα παγκόσμιο ιδανικό κοινότητας που αντιπροσωπευόταν ως κοσμική αρχή. </a:t>
            </a:r>
          </a:p>
          <a:p>
            <a:r>
              <a:rPr lang="el-GR" dirty="0">
                <a:solidFill>
                  <a:schemeClr val="tx2">
                    <a:lumMod val="75000"/>
                  </a:schemeClr>
                </a:solidFill>
              </a:rPr>
              <a:t>Πράγματι, ο </a:t>
            </a:r>
            <a:r>
              <a:rPr lang="el-GR" dirty="0" err="1">
                <a:solidFill>
                  <a:schemeClr val="tx2">
                    <a:lumMod val="75000"/>
                  </a:schemeClr>
                </a:solidFill>
              </a:rPr>
              <a:t>Jarry</a:t>
            </a:r>
            <a:r>
              <a:rPr lang="el-GR" dirty="0">
                <a:solidFill>
                  <a:schemeClr val="tx2">
                    <a:lumMod val="75000"/>
                  </a:schemeClr>
                </a:solidFill>
              </a:rPr>
              <a:t> και ο </a:t>
            </a:r>
            <a:r>
              <a:rPr lang="el-GR" dirty="0" err="1">
                <a:solidFill>
                  <a:schemeClr val="tx2">
                    <a:lumMod val="75000"/>
                  </a:schemeClr>
                </a:solidFill>
              </a:rPr>
              <a:t>Jean-Louis</a:t>
            </a:r>
            <a:r>
              <a:rPr lang="el-GR" dirty="0">
                <a:solidFill>
                  <a:schemeClr val="tx2">
                    <a:lumMod val="75000"/>
                  </a:schemeClr>
                </a:solidFill>
              </a:rPr>
              <a:t> </a:t>
            </a:r>
            <a:r>
              <a:rPr lang="el-GR" dirty="0" err="1">
                <a:solidFill>
                  <a:schemeClr val="tx2">
                    <a:lumMod val="75000"/>
                  </a:schemeClr>
                </a:solidFill>
              </a:rPr>
              <a:t>Barrault</a:t>
            </a:r>
            <a:r>
              <a:rPr lang="el-GR" dirty="0">
                <a:solidFill>
                  <a:schemeClr val="tx2">
                    <a:lumMod val="75000"/>
                  </a:schemeClr>
                </a:solidFill>
              </a:rPr>
              <a:t> δημιούργησαν και οι δύο δράματα βασισμένα στον </a:t>
            </a:r>
            <a:r>
              <a:rPr lang="el-GR" dirty="0" err="1">
                <a:solidFill>
                  <a:schemeClr val="tx2">
                    <a:lumMod val="75000"/>
                  </a:schemeClr>
                </a:solidFill>
              </a:rPr>
              <a:t>Rabelais</a:t>
            </a:r>
            <a:r>
              <a:rPr lang="el-GR" dirty="0">
                <a:solidFill>
                  <a:schemeClr val="tx2">
                    <a:lumMod val="75000"/>
                  </a:schemeClr>
                </a:solidFill>
              </a:rPr>
              <a:t>: το ένα ακριβώς στην αρχή του κινήματος της </a:t>
            </a:r>
            <a:r>
              <a:rPr lang="el-GR" dirty="0" err="1">
                <a:solidFill>
                  <a:schemeClr val="tx2">
                    <a:lumMod val="75000"/>
                  </a:schemeClr>
                </a:solidFill>
              </a:rPr>
              <a:t>avant</a:t>
            </a:r>
            <a:r>
              <a:rPr lang="el-GR" dirty="0">
                <a:solidFill>
                  <a:schemeClr val="tx2">
                    <a:lumMod val="75000"/>
                  </a:schemeClr>
                </a:solidFill>
              </a:rPr>
              <a:t> </a:t>
            </a:r>
            <a:r>
              <a:rPr lang="el-GR" dirty="0" err="1">
                <a:solidFill>
                  <a:schemeClr val="tx2">
                    <a:lumMod val="75000"/>
                  </a:schemeClr>
                </a:solidFill>
              </a:rPr>
              <a:t>garde</a:t>
            </a:r>
            <a:r>
              <a:rPr lang="el-GR" dirty="0">
                <a:solidFill>
                  <a:schemeClr val="tx2">
                    <a:lumMod val="75000"/>
                  </a:schemeClr>
                </a:solidFill>
              </a:rPr>
              <a:t>, το άλλο ως άμεση απάντηση στη φοιτητική επανάσταση του 1968. Κατά μία έννοια, μέσω του </a:t>
            </a:r>
            <a:r>
              <a:rPr lang="el-GR" dirty="0" err="1">
                <a:solidFill>
                  <a:schemeClr val="tx2">
                    <a:lumMod val="75000"/>
                  </a:schemeClr>
                </a:solidFill>
              </a:rPr>
              <a:t>Jarry</a:t>
            </a:r>
            <a:r>
              <a:rPr lang="el-GR" dirty="0">
                <a:solidFill>
                  <a:schemeClr val="tx2">
                    <a:lumMod val="75000"/>
                  </a:schemeClr>
                </a:solidFill>
              </a:rPr>
              <a:t>, οι ρίζες του </a:t>
            </a:r>
            <a:r>
              <a:rPr lang="el-GR" dirty="0" err="1">
                <a:solidFill>
                  <a:schemeClr val="tx2">
                    <a:lumMod val="75000"/>
                  </a:schemeClr>
                </a:solidFill>
              </a:rPr>
              <a:t>avant-garde</a:t>
            </a:r>
            <a:r>
              <a:rPr lang="el-GR" dirty="0">
                <a:solidFill>
                  <a:schemeClr val="tx2">
                    <a:lumMod val="75000"/>
                  </a:schemeClr>
                </a:solidFill>
              </a:rPr>
              <a:t> συνδέονται με το είδος του ριζοσπαστικού γέλιου που ο </a:t>
            </a:r>
            <a:r>
              <a:rPr lang="el-GR" dirty="0" err="1">
                <a:solidFill>
                  <a:schemeClr val="tx2">
                    <a:lumMod val="75000"/>
                  </a:schemeClr>
                </a:solidFill>
              </a:rPr>
              <a:t>Μπαχτίν</a:t>
            </a:r>
            <a:r>
              <a:rPr lang="el-GR" dirty="0">
                <a:solidFill>
                  <a:schemeClr val="tx2">
                    <a:lumMod val="75000"/>
                  </a:schemeClr>
                </a:solidFill>
              </a:rPr>
              <a:t> θεώρησε ως θεμελιώδες για το καρναβαλικό πνεύμα, το οποίο είναι επίσης εμφανές στις σκοτεινές εξπρεσιονιστικές απεικονίσεις της αστικής ύπαρξης και στις σουρεαλιστικές απεικονίσεις της αστικής τάξης, αν και η κωμωδία απουσιάζει από τον </a:t>
            </a:r>
            <a:r>
              <a:rPr lang="el-GR" dirty="0" err="1">
                <a:solidFill>
                  <a:schemeClr val="tx2">
                    <a:lumMod val="75000"/>
                  </a:schemeClr>
                </a:solidFill>
              </a:rPr>
              <a:t>Artaud</a:t>
            </a:r>
            <a:r>
              <a:rPr lang="el-GR" dirty="0">
                <a:solidFill>
                  <a:schemeClr val="tx2">
                    <a:lumMod val="75000"/>
                  </a:schemeClr>
                </a:solidFill>
              </a:rPr>
              <a:t> και τις περισσότερες μεταγενέστερες εκδηλώσεις της εμπροσθοφυλακής.</a:t>
            </a:r>
          </a:p>
        </p:txBody>
      </p:sp>
    </p:spTree>
    <p:extLst>
      <p:ext uri="{BB962C8B-B14F-4D97-AF65-F5344CB8AC3E}">
        <p14:creationId xmlns:p14="http://schemas.microsoft.com/office/powerpoint/2010/main" val="3404957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endParaRPr lang="el-GR" dirty="0"/>
          </a:p>
        </p:txBody>
      </p:sp>
      <p:sp>
        <p:nvSpPr>
          <p:cNvPr id="3" name="Θέση περιεχομένου 2"/>
          <p:cNvSpPr>
            <a:spLocks noGrp="1"/>
          </p:cNvSpPr>
          <p:nvPr>
            <p:ph idx="1"/>
          </p:nvPr>
        </p:nvSpPr>
        <p:spPr/>
        <p:txBody>
          <a:bodyPr vert="horz" lIns="91440" tIns="45720" rIns="91440" bIns="45720" rtlCol="0" anchor="t">
            <a:normAutofit fontScale="92500" lnSpcReduction="10000"/>
          </a:bodyPr>
          <a:lstStyle/>
          <a:p>
            <a:pPr marL="229870" lvl="1"/>
            <a:r>
              <a:rPr lang="el-GR" dirty="0">
                <a:solidFill>
                  <a:schemeClr val="tx2">
                    <a:lumMod val="75000"/>
                  </a:schemeClr>
                </a:solidFill>
              </a:rPr>
              <a:t>Ασχολήθηκε με το θέατρο σχεδόν κατά τύχη. Στο πανεπιστήμιο είχε να διαλέξει μεταξύ:</a:t>
            </a:r>
          </a:p>
          <a:p>
            <a:pPr lvl="1"/>
            <a:r>
              <a:rPr lang="el-GR" dirty="0">
                <a:solidFill>
                  <a:schemeClr val="tx2">
                    <a:lumMod val="75000"/>
                  </a:schemeClr>
                </a:solidFill>
              </a:rPr>
              <a:t>Θεάτρου</a:t>
            </a:r>
          </a:p>
          <a:p>
            <a:pPr lvl="1"/>
            <a:r>
              <a:rPr lang="el-GR" dirty="0">
                <a:solidFill>
                  <a:schemeClr val="tx2">
                    <a:lumMod val="75000"/>
                  </a:schemeClr>
                </a:solidFill>
              </a:rPr>
              <a:t>Σανσκριτικών σπουδών</a:t>
            </a:r>
          </a:p>
          <a:p>
            <a:pPr lvl="1"/>
            <a:r>
              <a:rPr lang="el-GR" dirty="0">
                <a:solidFill>
                  <a:schemeClr val="tx2">
                    <a:lumMod val="75000"/>
                  </a:schemeClr>
                </a:solidFill>
              </a:rPr>
              <a:t>Ψυχολογίας </a:t>
            </a:r>
          </a:p>
          <a:p>
            <a:r>
              <a:rPr lang="el-GR" sz="2400" dirty="0">
                <a:solidFill>
                  <a:schemeClr val="tx2">
                    <a:lumMod val="75000"/>
                  </a:schemeClr>
                </a:solidFill>
              </a:rPr>
              <a:t>Οι αναζητήσεις του θα ήταν οι ίδιες όποια κατεύθυνση κι αν είχε ακολουθήσει.</a:t>
            </a:r>
          </a:p>
          <a:p>
            <a:r>
              <a:rPr lang="el-GR" sz="2400" dirty="0">
                <a:solidFill>
                  <a:schemeClr val="tx2">
                    <a:lumMod val="75000"/>
                  </a:schemeClr>
                </a:solidFill>
              </a:rPr>
              <a:t>Αποφοιτά 1955 από το πανεπιστήμιο της Κρακοβίας</a:t>
            </a:r>
          </a:p>
          <a:p>
            <a:r>
              <a:rPr lang="el-GR" sz="2400" dirty="0">
                <a:solidFill>
                  <a:schemeClr val="tx2">
                    <a:lumMod val="75000"/>
                  </a:schemeClr>
                </a:solidFill>
              </a:rPr>
              <a:t>1955 – σπουδάζει στη </a:t>
            </a:r>
            <a:r>
              <a:rPr lang="en-US" sz="2400" dirty="0">
                <a:solidFill>
                  <a:schemeClr val="tx2">
                    <a:lumMod val="75000"/>
                  </a:schemeClr>
                </a:solidFill>
              </a:rPr>
              <a:t>GITTIS, </a:t>
            </a:r>
            <a:r>
              <a:rPr lang="el-GR" sz="2400" dirty="0">
                <a:solidFill>
                  <a:schemeClr val="tx2">
                    <a:lumMod val="75000"/>
                  </a:schemeClr>
                </a:solidFill>
              </a:rPr>
              <a:t>Μόσχα, Σοβιετική Ένωση.</a:t>
            </a:r>
          </a:p>
          <a:p>
            <a:pPr lvl="1"/>
            <a:r>
              <a:rPr lang="el-GR" sz="2000" dirty="0">
                <a:solidFill>
                  <a:schemeClr val="tx2">
                    <a:lumMod val="75000"/>
                  </a:schemeClr>
                </a:solidFill>
              </a:rPr>
              <a:t>Μελετά </a:t>
            </a:r>
            <a:r>
              <a:rPr lang="el-GR" sz="2000" dirty="0" err="1">
                <a:solidFill>
                  <a:schemeClr val="tx2">
                    <a:lumMod val="75000"/>
                  </a:schemeClr>
                </a:solidFill>
              </a:rPr>
              <a:t>Στανισλάφσκι</a:t>
            </a:r>
            <a:r>
              <a:rPr lang="el-GR" sz="2000" dirty="0">
                <a:solidFill>
                  <a:schemeClr val="tx2">
                    <a:lumMod val="75000"/>
                  </a:schemeClr>
                </a:solidFill>
              </a:rPr>
              <a:t>, </a:t>
            </a:r>
            <a:r>
              <a:rPr lang="el-GR" sz="2000" dirty="0" err="1">
                <a:solidFill>
                  <a:schemeClr val="tx2">
                    <a:lumMod val="75000"/>
                  </a:schemeClr>
                </a:solidFill>
              </a:rPr>
              <a:t>Βαχτάνγκωφ</a:t>
            </a:r>
            <a:r>
              <a:rPr lang="el-GR" sz="2000" dirty="0">
                <a:solidFill>
                  <a:schemeClr val="tx2">
                    <a:lumMod val="75000"/>
                  </a:schemeClr>
                </a:solidFill>
              </a:rPr>
              <a:t>, </a:t>
            </a:r>
            <a:r>
              <a:rPr lang="el-GR" sz="2000" dirty="0" err="1">
                <a:solidFill>
                  <a:schemeClr val="tx2">
                    <a:lumMod val="75000"/>
                  </a:schemeClr>
                </a:solidFill>
              </a:rPr>
              <a:t>Μέγιερχολντ</a:t>
            </a:r>
            <a:r>
              <a:rPr lang="el-GR" sz="2000" dirty="0">
                <a:solidFill>
                  <a:schemeClr val="tx2">
                    <a:lumMod val="75000"/>
                  </a:schemeClr>
                </a:solidFill>
              </a:rPr>
              <a:t> και </a:t>
            </a:r>
            <a:r>
              <a:rPr lang="el-GR" sz="2000" dirty="0" err="1">
                <a:solidFill>
                  <a:schemeClr val="tx2">
                    <a:lumMod val="75000"/>
                  </a:schemeClr>
                </a:solidFill>
              </a:rPr>
              <a:t>Ταΐρωφ</a:t>
            </a:r>
            <a:r>
              <a:rPr lang="el-GR" sz="2000" dirty="0">
                <a:solidFill>
                  <a:schemeClr val="tx2">
                    <a:lumMod val="75000"/>
                  </a:schemeClr>
                </a:solidFill>
              </a:rPr>
              <a:t>.</a:t>
            </a:r>
            <a:endParaRPr lang="el-GR" sz="2000" dirty="0">
              <a:solidFill>
                <a:schemeClr val="tx2">
                  <a:lumMod val="75000"/>
                </a:schemeClr>
              </a:solidFill>
              <a:cs typeface="Calibri"/>
            </a:endParaRPr>
          </a:p>
          <a:p>
            <a:pPr lvl="1"/>
            <a:r>
              <a:rPr lang="el-GR" sz="2000" dirty="0">
                <a:solidFill>
                  <a:schemeClr val="tx2">
                    <a:lumMod val="75000"/>
                  </a:schemeClr>
                </a:solidFill>
              </a:rPr>
              <a:t>Σκηνοθετεί αρκετά έργα υπό την καθοδήγηση του </a:t>
            </a:r>
            <a:r>
              <a:rPr lang="el-GR" sz="2000" dirty="0" err="1">
                <a:solidFill>
                  <a:schemeClr val="tx2">
                    <a:lumMod val="75000"/>
                  </a:schemeClr>
                </a:solidFill>
              </a:rPr>
              <a:t>Γιούρι</a:t>
            </a:r>
            <a:r>
              <a:rPr lang="el-GR" sz="2000" dirty="0">
                <a:solidFill>
                  <a:schemeClr val="tx2">
                    <a:lumMod val="75000"/>
                  </a:schemeClr>
                </a:solidFill>
              </a:rPr>
              <a:t> </a:t>
            </a:r>
            <a:r>
              <a:rPr lang="el-GR" sz="2000" dirty="0" err="1">
                <a:solidFill>
                  <a:schemeClr val="tx2">
                    <a:lumMod val="75000"/>
                  </a:schemeClr>
                </a:solidFill>
              </a:rPr>
              <a:t>Ζαβάντσκι</a:t>
            </a:r>
            <a:r>
              <a:rPr lang="el-GR" sz="2000" dirty="0">
                <a:solidFill>
                  <a:schemeClr val="tx2">
                    <a:lumMod val="75000"/>
                  </a:schemeClr>
                </a:solidFill>
              </a:rPr>
              <a:t>.</a:t>
            </a:r>
          </a:p>
          <a:p>
            <a:endParaRPr lang="el-GR" sz="2400" dirty="0"/>
          </a:p>
        </p:txBody>
      </p:sp>
    </p:spTree>
    <p:extLst>
      <p:ext uri="{BB962C8B-B14F-4D97-AF65-F5344CB8AC3E}">
        <p14:creationId xmlns:p14="http://schemas.microsoft.com/office/powerpoint/2010/main" val="22872645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Πρώτα βήματα</a:t>
            </a:r>
          </a:p>
        </p:txBody>
      </p:sp>
      <p:sp>
        <p:nvSpPr>
          <p:cNvPr id="3" name="Θέση περιεχομένου 2"/>
          <p:cNvSpPr>
            <a:spLocks noGrp="1"/>
          </p:cNvSpPr>
          <p:nvPr>
            <p:ph idx="1"/>
          </p:nvPr>
        </p:nvSpPr>
        <p:spPr/>
        <p:txBody>
          <a:bodyPr>
            <a:normAutofit/>
          </a:bodyPr>
          <a:lstStyle/>
          <a:p>
            <a:r>
              <a:rPr lang="el-GR" dirty="0">
                <a:solidFill>
                  <a:schemeClr val="tx2">
                    <a:lumMod val="75000"/>
                  </a:schemeClr>
                </a:solidFill>
              </a:rPr>
              <a:t>Επιστρέφει στην Κρακοβία</a:t>
            </a:r>
          </a:p>
          <a:p>
            <a:r>
              <a:rPr lang="el-GR" dirty="0">
                <a:solidFill>
                  <a:schemeClr val="tx2">
                    <a:lumMod val="75000"/>
                  </a:schemeClr>
                </a:solidFill>
              </a:rPr>
              <a:t>1957 – </a:t>
            </a:r>
            <a:r>
              <a:rPr lang="el-GR" i="1" dirty="0">
                <a:solidFill>
                  <a:schemeClr val="tx2">
                    <a:lumMod val="75000"/>
                  </a:schemeClr>
                </a:solidFill>
              </a:rPr>
              <a:t>Οι καρέκλες </a:t>
            </a:r>
            <a:r>
              <a:rPr lang="el-GR" dirty="0">
                <a:solidFill>
                  <a:schemeClr val="tx2">
                    <a:lumMod val="75000"/>
                  </a:schemeClr>
                </a:solidFill>
              </a:rPr>
              <a:t>του </a:t>
            </a:r>
            <a:r>
              <a:rPr lang="el-GR" dirty="0" err="1">
                <a:solidFill>
                  <a:schemeClr val="tx2">
                    <a:lumMod val="75000"/>
                  </a:schemeClr>
                </a:solidFill>
              </a:rPr>
              <a:t>Ιονέσκο</a:t>
            </a:r>
            <a:endParaRPr lang="el-GR" dirty="0">
              <a:solidFill>
                <a:schemeClr val="tx2">
                  <a:lumMod val="75000"/>
                </a:schemeClr>
              </a:solidFill>
            </a:endParaRPr>
          </a:p>
          <a:p>
            <a:r>
              <a:rPr lang="el-GR" dirty="0">
                <a:solidFill>
                  <a:schemeClr val="tx2">
                    <a:lumMod val="75000"/>
                  </a:schemeClr>
                </a:solidFill>
              </a:rPr>
              <a:t>1957-1958 – δυο παραστάσεις και τρία έργα για το ραδιόφωνο</a:t>
            </a:r>
          </a:p>
          <a:p>
            <a:r>
              <a:rPr lang="el-GR" dirty="0">
                <a:solidFill>
                  <a:schemeClr val="tx2">
                    <a:lumMod val="75000"/>
                  </a:schemeClr>
                </a:solidFill>
              </a:rPr>
              <a:t>1958-1959 – </a:t>
            </a:r>
            <a:r>
              <a:rPr lang="en-US" i="1" dirty="0">
                <a:solidFill>
                  <a:schemeClr val="tx2">
                    <a:lumMod val="75000"/>
                  </a:schemeClr>
                </a:solidFill>
              </a:rPr>
              <a:t>The Ill-Fated </a:t>
            </a:r>
            <a:r>
              <a:rPr lang="el-GR" dirty="0">
                <a:solidFill>
                  <a:schemeClr val="tx2">
                    <a:lumMod val="75000"/>
                  </a:schemeClr>
                </a:solidFill>
              </a:rPr>
              <a:t>του </a:t>
            </a:r>
            <a:r>
              <a:rPr lang="el-GR" dirty="0" err="1">
                <a:solidFill>
                  <a:schemeClr val="tx2">
                    <a:lumMod val="75000"/>
                  </a:schemeClr>
                </a:solidFill>
              </a:rPr>
              <a:t>Γιέρζι</a:t>
            </a:r>
            <a:r>
              <a:rPr lang="el-GR" dirty="0">
                <a:solidFill>
                  <a:schemeClr val="tx2">
                    <a:lumMod val="75000"/>
                  </a:schemeClr>
                </a:solidFill>
              </a:rPr>
              <a:t> </a:t>
            </a:r>
            <a:r>
              <a:rPr lang="el-GR" dirty="0" err="1">
                <a:solidFill>
                  <a:schemeClr val="tx2">
                    <a:lumMod val="75000"/>
                  </a:schemeClr>
                </a:solidFill>
              </a:rPr>
              <a:t>Κριστώφ</a:t>
            </a:r>
            <a:r>
              <a:rPr lang="el-GR" dirty="0">
                <a:solidFill>
                  <a:schemeClr val="tx2">
                    <a:lumMod val="75000"/>
                  </a:schemeClr>
                </a:solidFill>
              </a:rPr>
              <a:t> και </a:t>
            </a:r>
            <a:r>
              <a:rPr lang="el-GR" i="1" dirty="0">
                <a:solidFill>
                  <a:schemeClr val="tx2">
                    <a:lumMod val="75000"/>
                  </a:schemeClr>
                </a:solidFill>
              </a:rPr>
              <a:t>Θείος </a:t>
            </a:r>
            <a:r>
              <a:rPr lang="el-GR" i="1" dirty="0" err="1">
                <a:solidFill>
                  <a:schemeClr val="tx2">
                    <a:lumMod val="75000"/>
                  </a:schemeClr>
                </a:solidFill>
              </a:rPr>
              <a:t>Βάνιας</a:t>
            </a:r>
            <a:r>
              <a:rPr lang="el-GR" i="1" dirty="0">
                <a:solidFill>
                  <a:schemeClr val="tx2">
                    <a:lumMod val="75000"/>
                  </a:schemeClr>
                </a:solidFill>
              </a:rPr>
              <a:t> </a:t>
            </a:r>
            <a:r>
              <a:rPr lang="el-GR" dirty="0">
                <a:solidFill>
                  <a:schemeClr val="tx2">
                    <a:lumMod val="75000"/>
                  </a:schemeClr>
                </a:solidFill>
              </a:rPr>
              <a:t>του </a:t>
            </a:r>
            <a:r>
              <a:rPr lang="el-GR" dirty="0" err="1">
                <a:solidFill>
                  <a:schemeClr val="tx2">
                    <a:lumMod val="75000"/>
                  </a:schemeClr>
                </a:solidFill>
              </a:rPr>
              <a:t>Τσέχωφ</a:t>
            </a:r>
            <a:endParaRPr lang="el-GR" dirty="0">
              <a:solidFill>
                <a:schemeClr val="tx2">
                  <a:lumMod val="75000"/>
                </a:schemeClr>
              </a:solidFill>
            </a:endParaRPr>
          </a:p>
          <a:p>
            <a:pPr lvl="1"/>
            <a:r>
              <a:rPr lang="el-GR" dirty="0">
                <a:solidFill>
                  <a:schemeClr val="tx2">
                    <a:lumMod val="75000"/>
                  </a:schemeClr>
                </a:solidFill>
              </a:rPr>
              <a:t>«Το δημιουργικό θέατρο […] δεν επιθυμεί απλώς να απεικονίσει το δραματικό κείμενο μηχανικά και με δουλοπρέπεια. Το θέατρο θέλει να είναι μια δημιουργική τέχνη που να έχει στην βάση της [στον πυρήνα της] το δραματικό θέμα / θεματική.» – στο πρόγραμμα της παράστασης του </a:t>
            </a:r>
            <a:r>
              <a:rPr lang="el-GR" i="1" dirty="0">
                <a:solidFill>
                  <a:schemeClr val="tx2">
                    <a:lumMod val="75000"/>
                  </a:schemeClr>
                </a:solidFill>
              </a:rPr>
              <a:t>ΘΒ</a:t>
            </a:r>
            <a:r>
              <a:rPr lang="el-GR" dirty="0">
                <a:solidFill>
                  <a:schemeClr val="tx2">
                    <a:lumMod val="75000"/>
                  </a:schemeClr>
                </a:solidFill>
              </a:rPr>
              <a:t>. (</a:t>
            </a:r>
            <a:r>
              <a:rPr lang="en-US" dirty="0">
                <a:solidFill>
                  <a:schemeClr val="tx2">
                    <a:lumMod val="75000"/>
                  </a:schemeClr>
                </a:solidFill>
              </a:rPr>
              <a:t>GTS: 23-24)</a:t>
            </a:r>
            <a:endParaRPr lang="en-US" i="1" dirty="0">
              <a:solidFill>
                <a:schemeClr val="tx2">
                  <a:lumMod val="75000"/>
                </a:schemeClr>
              </a:solidFill>
            </a:endParaRPr>
          </a:p>
        </p:txBody>
      </p:sp>
    </p:spTree>
    <p:extLst>
      <p:ext uri="{BB962C8B-B14F-4D97-AF65-F5344CB8AC3E}">
        <p14:creationId xmlns:p14="http://schemas.microsoft.com/office/powerpoint/2010/main" val="3060324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Θέατρο των 13 σειρών, </a:t>
            </a:r>
            <a:r>
              <a:rPr lang="el-GR" dirty="0" err="1">
                <a:solidFill>
                  <a:schemeClr val="tx2">
                    <a:lumMod val="75000"/>
                  </a:schemeClr>
                </a:solidFill>
              </a:rPr>
              <a:t>Οπολ</a:t>
            </a:r>
            <a:endParaRPr lang="el-GR" dirty="0">
              <a:solidFill>
                <a:schemeClr val="tx2">
                  <a:lumMod val="75000"/>
                </a:schemeClr>
              </a:solidFill>
            </a:endParaRPr>
          </a:p>
        </p:txBody>
      </p:sp>
      <p:sp>
        <p:nvSpPr>
          <p:cNvPr id="3" name="Θέση περιεχομένου 2"/>
          <p:cNvSpPr>
            <a:spLocks noGrp="1"/>
          </p:cNvSpPr>
          <p:nvPr>
            <p:ph idx="1"/>
          </p:nvPr>
        </p:nvSpPr>
        <p:spPr/>
        <p:txBody>
          <a:bodyPr/>
          <a:lstStyle/>
          <a:p>
            <a:r>
              <a:rPr lang="en-US" dirty="0">
                <a:solidFill>
                  <a:schemeClr val="tx2">
                    <a:lumMod val="75000"/>
                  </a:schemeClr>
                </a:solidFill>
              </a:rPr>
              <a:t>1</a:t>
            </a:r>
            <a:r>
              <a:rPr lang="el-GR" dirty="0">
                <a:solidFill>
                  <a:schemeClr val="tx2">
                    <a:lumMod val="75000"/>
                  </a:schemeClr>
                </a:solidFill>
              </a:rPr>
              <a:t>959 – </a:t>
            </a:r>
            <a:r>
              <a:rPr lang="el-GR" dirty="0" err="1">
                <a:solidFill>
                  <a:schemeClr val="tx2">
                    <a:lumMod val="75000"/>
                  </a:schemeClr>
                </a:solidFill>
              </a:rPr>
              <a:t>Λούντιβκ</a:t>
            </a:r>
            <a:r>
              <a:rPr lang="el-GR" dirty="0">
                <a:solidFill>
                  <a:schemeClr val="tx2">
                    <a:lumMod val="75000"/>
                  </a:schemeClr>
                </a:solidFill>
              </a:rPr>
              <a:t> </a:t>
            </a:r>
            <a:r>
              <a:rPr lang="el-GR" dirty="0" err="1">
                <a:solidFill>
                  <a:schemeClr val="tx2">
                    <a:lumMod val="75000"/>
                  </a:schemeClr>
                </a:solidFill>
              </a:rPr>
              <a:t>Φλάσζεν</a:t>
            </a:r>
            <a:r>
              <a:rPr lang="el-GR" dirty="0">
                <a:solidFill>
                  <a:schemeClr val="tx2">
                    <a:lumMod val="75000"/>
                  </a:schemeClr>
                </a:solidFill>
              </a:rPr>
              <a:t> τον καλεί να αναλάβει το Θέατρο των 13 Σειρών στην </a:t>
            </a:r>
            <a:r>
              <a:rPr lang="el-GR" dirty="0" err="1">
                <a:solidFill>
                  <a:schemeClr val="tx2">
                    <a:lumMod val="75000"/>
                  </a:schemeClr>
                </a:solidFill>
              </a:rPr>
              <a:t>Οπόλ</a:t>
            </a:r>
            <a:r>
              <a:rPr lang="el-GR" dirty="0">
                <a:solidFill>
                  <a:schemeClr val="tx2">
                    <a:lumMod val="75000"/>
                  </a:schemeClr>
                </a:solidFill>
              </a:rPr>
              <a:t>. Προτείνει </a:t>
            </a:r>
            <a:r>
              <a:rPr lang="en-US" dirty="0">
                <a:solidFill>
                  <a:schemeClr val="tx2">
                    <a:lumMod val="75000"/>
                  </a:schemeClr>
                </a:solidFill>
              </a:rPr>
              <a:t>Cocteau, Byron, Shakespeare, </a:t>
            </a:r>
            <a:r>
              <a:rPr lang="el-GR" dirty="0" err="1">
                <a:solidFill>
                  <a:schemeClr val="tx2">
                    <a:lumMod val="75000"/>
                  </a:schemeClr>
                </a:solidFill>
              </a:rPr>
              <a:t>Καλιντάσα</a:t>
            </a:r>
            <a:r>
              <a:rPr lang="en-US" dirty="0">
                <a:solidFill>
                  <a:schemeClr val="tx2">
                    <a:lumMod val="75000"/>
                  </a:schemeClr>
                </a:solidFill>
              </a:rPr>
              <a:t> </a:t>
            </a:r>
            <a:r>
              <a:rPr lang="el-GR" dirty="0">
                <a:solidFill>
                  <a:schemeClr val="tx2">
                    <a:lumMod val="75000"/>
                  </a:schemeClr>
                </a:solidFill>
              </a:rPr>
              <a:t>και </a:t>
            </a:r>
            <a:r>
              <a:rPr lang="el-GR" dirty="0" err="1">
                <a:solidFill>
                  <a:schemeClr val="tx2">
                    <a:lumMod val="75000"/>
                  </a:schemeClr>
                </a:solidFill>
              </a:rPr>
              <a:t>Μαγιακόφσκι</a:t>
            </a:r>
            <a:r>
              <a:rPr lang="el-GR" dirty="0">
                <a:solidFill>
                  <a:schemeClr val="tx2">
                    <a:lumMod val="75000"/>
                  </a:schemeClr>
                </a:solidFill>
              </a:rPr>
              <a:t>. (</a:t>
            </a:r>
            <a:r>
              <a:rPr lang="en-US" dirty="0">
                <a:solidFill>
                  <a:schemeClr val="tx2">
                    <a:lumMod val="75000"/>
                  </a:schemeClr>
                </a:solidFill>
              </a:rPr>
              <a:t>Elliot – </a:t>
            </a:r>
            <a:r>
              <a:rPr lang="en-US" i="1" dirty="0">
                <a:solidFill>
                  <a:schemeClr val="tx2">
                    <a:lumMod val="75000"/>
                  </a:schemeClr>
                </a:solidFill>
              </a:rPr>
              <a:t>The Cocktail Party </a:t>
            </a:r>
            <a:r>
              <a:rPr lang="el-GR" dirty="0">
                <a:solidFill>
                  <a:schemeClr val="tx2">
                    <a:lumMod val="75000"/>
                  </a:schemeClr>
                </a:solidFill>
              </a:rPr>
              <a:t>απαγορεύτηκε).</a:t>
            </a:r>
          </a:p>
          <a:p>
            <a:r>
              <a:rPr lang="el-GR" dirty="0">
                <a:solidFill>
                  <a:schemeClr val="tx2">
                    <a:lumMod val="75000"/>
                  </a:schemeClr>
                </a:solidFill>
              </a:rPr>
              <a:t>1960 – </a:t>
            </a:r>
            <a:r>
              <a:rPr lang="el-GR" i="1" dirty="0">
                <a:solidFill>
                  <a:schemeClr val="tx2">
                    <a:lumMod val="75000"/>
                  </a:schemeClr>
                </a:solidFill>
              </a:rPr>
              <a:t>Κάιν </a:t>
            </a:r>
            <a:r>
              <a:rPr lang="el-GR" dirty="0">
                <a:solidFill>
                  <a:schemeClr val="tx2">
                    <a:lumMod val="75000"/>
                  </a:schemeClr>
                </a:solidFill>
              </a:rPr>
              <a:t>του </a:t>
            </a:r>
            <a:r>
              <a:rPr lang="en-US" dirty="0">
                <a:solidFill>
                  <a:schemeClr val="tx2">
                    <a:lumMod val="75000"/>
                  </a:schemeClr>
                </a:solidFill>
              </a:rPr>
              <a:t>Byron</a:t>
            </a:r>
            <a:r>
              <a:rPr lang="el-GR" dirty="0">
                <a:solidFill>
                  <a:schemeClr val="tx2">
                    <a:lumMod val="75000"/>
                  </a:schemeClr>
                </a:solidFill>
              </a:rPr>
              <a:t>, </a:t>
            </a:r>
            <a:r>
              <a:rPr lang="en-US" i="1" dirty="0">
                <a:solidFill>
                  <a:schemeClr val="tx2">
                    <a:lumMod val="75000"/>
                  </a:schemeClr>
                </a:solidFill>
              </a:rPr>
              <a:t>Mystery-Bouffe </a:t>
            </a:r>
            <a:r>
              <a:rPr lang="el-GR" dirty="0">
                <a:solidFill>
                  <a:schemeClr val="tx2">
                    <a:lumMod val="75000"/>
                  </a:schemeClr>
                </a:solidFill>
              </a:rPr>
              <a:t>του </a:t>
            </a:r>
            <a:r>
              <a:rPr lang="el-GR" dirty="0" err="1">
                <a:solidFill>
                  <a:schemeClr val="tx2">
                    <a:lumMod val="75000"/>
                  </a:schemeClr>
                </a:solidFill>
              </a:rPr>
              <a:t>Μαγιακόσφκι</a:t>
            </a:r>
            <a:r>
              <a:rPr lang="el-GR" dirty="0">
                <a:solidFill>
                  <a:schemeClr val="tx2">
                    <a:lumMod val="75000"/>
                  </a:schemeClr>
                </a:solidFill>
              </a:rPr>
              <a:t>, </a:t>
            </a:r>
            <a:r>
              <a:rPr lang="el-GR" i="1" dirty="0" err="1">
                <a:solidFill>
                  <a:schemeClr val="tx2">
                    <a:lumMod val="75000"/>
                  </a:schemeClr>
                </a:solidFill>
              </a:rPr>
              <a:t>Σακούνταλα</a:t>
            </a:r>
            <a:r>
              <a:rPr lang="el-GR" dirty="0">
                <a:solidFill>
                  <a:schemeClr val="tx2">
                    <a:lumMod val="75000"/>
                  </a:schemeClr>
                </a:solidFill>
              </a:rPr>
              <a:t> του </a:t>
            </a:r>
            <a:r>
              <a:rPr lang="el-GR" dirty="0" err="1">
                <a:solidFill>
                  <a:schemeClr val="tx2">
                    <a:lumMod val="75000"/>
                  </a:schemeClr>
                </a:solidFill>
              </a:rPr>
              <a:t>Κ</a:t>
            </a:r>
            <a:r>
              <a:rPr lang="el-GR" dirty="0" err="1">
                <a:solidFill>
                  <a:schemeClr val="tx2">
                    <a:lumMod val="75000"/>
                  </a:schemeClr>
                </a:solidFill>
                <a:ea typeface="+mn-lt"/>
                <a:cs typeface="+mn-lt"/>
              </a:rPr>
              <a:t>αλιντάσα</a:t>
            </a:r>
            <a:r>
              <a:rPr lang="el-GR" dirty="0">
                <a:solidFill>
                  <a:schemeClr val="tx2">
                    <a:lumMod val="75000"/>
                  </a:schemeClr>
                </a:solidFill>
              </a:rPr>
              <a:t> [</a:t>
            </a:r>
            <a:r>
              <a:rPr lang="el-GR" i="1" dirty="0" err="1">
                <a:solidFill>
                  <a:schemeClr val="tx2">
                    <a:lumMod val="75000"/>
                  </a:schemeClr>
                </a:solidFill>
              </a:rPr>
              <a:t>Φάουστ</a:t>
            </a:r>
            <a:r>
              <a:rPr lang="el-GR" dirty="0">
                <a:solidFill>
                  <a:schemeClr val="tx2">
                    <a:lumMod val="75000"/>
                  </a:schemeClr>
                </a:solidFill>
              </a:rPr>
              <a:t> του </a:t>
            </a:r>
            <a:r>
              <a:rPr lang="el-GR" dirty="0" err="1">
                <a:solidFill>
                  <a:schemeClr val="tx2">
                    <a:lumMod val="75000"/>
                  </a:schemeClr>
                </a:solidFill>
              </a:rPr>
              <a:t>Γκ</a:t>
            </a:r>
            <a:r>
              <a:rPr lang="el-GR" dirty="0">
                <a:solidFill>
                  <a:schemeClr val="tx2">
                    <a:lumMod val="75000"/>
                  </a:schemeClr>
                </a:solidFill>
              </a:rPr>
              <a:t>. (στο Πολωνικό Θέατρο </a:t>
            </a:r>
            <a:r>
              <a:rPr lang="el-GR" dirty="0" err="1">
                <a:solidFill>
                  <a:schemeClr val="tx2">
                    <a:lumMod val="75000"/>
                  </a:schemeClr>
                </a:solidFill>
              </a:rPr>
              <a:t>Ποζμαν</a:t>
            </a:r>
            <a:r>
              <a:rPr lang="el-GR" dirty="0">
                <a:solidFill>
                  <a:schemeClr val="tx2">
                    <a:lumMod val="75000"/>
                  </a:schemeClr>
                </a:solidFill>
              </a:rPr>
              <a:t>)] – φωτογραφίες: κράμα βιομηχανικής και εξπρεσιονισμού (</a:t>
            </a:r>
            <a:r>
              <a:rPr lang="en-US" dirty="0">
                <a:solidFill>
                  <a:schemeClr val="tx2">
                    <a:lumMod val="75000"/>
                  </a:schemeClr>
                </a:solidFill>
              </a:rPr>
              <a:t>GTS: 24).</a:t>
            </a:r>
            <a:endParaRPr lang="el-GR" dirty="0">
              <a:solidFill>
                <a:schemeClr val="tx2">
                  <a:lumMod val="75000"/>
                </a:schemeClr>
              </a:solidFill>
            </a:endParaRPr>
          </a:p>
        </p:txBody>
      </p:sp>
    </p:spTree>
    <p:extLst>
      <p:ext uri="{BB962C8B-B14F-4D97-AF65-F5344CB8AC3E}">
        <p14:creationId xmlns:p14="http://schemas.microsoft.com/office/powerpoint/2010/main" val="36187389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vert="horz" lIns="91440" tIns="45720" rIns="91440" bIns="45720" rtlCol="0" anchor="t">
            <a:normAutofit/>
          </a:bodyPr>
          <a:lstStyle/>
          <a:p>
            <a:r>
              <a:rPr lang="el-GR" dirty="0">
                <a:solidFill>
                  <a:schemeClr val="tx2">
                    <a:lumMod val="75000"/>
                  </a:schemeClr>
                </a:solidFill>
              </a:rPr>
              <a:t>Ιούνιος 1961 – </a:t>
            </a:r>
            <a:r>
              <a:rPr lang="el-GR" dirty="0" err="1">
                <a:solidFill>
                  <a:schemeClr val="tx2">
                    <a:lumMod val="75000"/>
                  </a:schemeClr>
                </a:solidFill>
              </a:rPr>
              <a:t>Αντάμ</a:t>
            </a:r>
            <a:r>
              <a:rPr lang="el-GR" dirty="0">
                <a:solidFill>
                  <a:schemeClr val="tx2">
                    <a:lumMod val="75000"/>
                  </a:schemeClr>
                </a:solidFill>
              </a:rPr>
              <a:t> </a:t>
            </a:r>
            <a:r>
              <a:rPr lang="el-GR" dirty="0" err="1">
                <a:solidFill>
                  <a:schemeClr val="tx2">
                    <a:lumMod val="75000"/>
                  </a:schemeClr>
                </a:solidFill>
              </a:rPr>
              <a:t>Μίκιεβιτς</a:t>
            </a:r>
            <a:r>
              <a:rPr lang="el-GR" dirty="0">
                <a:solidFill>
                  <a:schemeClr val="tx2">
                    <a:lumMod val="75000"/>
                  </a:schemeClr>
                </a:solidFill>
              </a:rPr>
              <a:t> </a:t>
            </a:r>
            <a:r>
              <a:rPr lang="en-US" i="1" dirty="0">
                <a:solidFill>
                  <a:schemeClr val="tx2">
                    <a:lumMod val="75000"/>
                  </a:schemeClr>
                </a:solidFill>
              </a:rPr>
              <a:t>Forefather’s Eve </a:t>
            </a:r>
            <a:r>
              <a:rPr lang="el-GR" dirty="0">
                <a:solidFill>
                  <a:schemeClr val="tx2">
                    <a:lumMod val="75000"/>
                  </a:schemeClr>
                </a:solidFill>
              </a:rPr>
              <a:t>– πρώτο πολωνικό κλασικό έργο, ηθοποιοί πρόσωπο με πρόσωπο με τους θεατές, φεύγουν σειρές καθισμάτων – καρέκλες </a:t>
            </a:r>
            <a:r>
              <a:rPr lang="el-GR" dirty="0" err="1">
                <a:solidFill>
                  <a:schemeClr val="tx2">
                    <a:lumMod val="75000"/>
                  </a:schemeClr>
                </a:solidFill>
              </a:rPr>
              <a:t>πλιάν</a:t>
            </a:r>
            <a:r>
              <a:rPr lang="el-GR" dirty="0">
                <a:solidFill>
                  <a:schemeClr val="tx2">
                    <a:lumMod val="75000"/>
                  </a:schemeClr>
                </a:solidFill>
              </a:rPr>
              <a:t> για θεατές - αναγνωρισμένο έργο (</a:t>
            </a:r>
            <a:r>
              <a:rPr lang="el-GR" dirty="0" err="1">
                <a:solidFill>
                  <a:schemeClr val="tx2">
                    <a:lumMod val="75000"/>
                  </a:schemeClr>
                </a:solidFill>
              </a:rPr>
              <a:t>canonical</a:t>
            </a:r>
            <a:r>
              <a:rPr lang="el-GR" dirty="0">
                <a:solidFill>
                  <a:schemeClr val="tx2">
                    <a:lumMod val="75000"/>
                  </a:schemeClr>
                </a:solidFill>
              </a:rPr>
              <a:t>)</a:t>
            </a:r>
            <a:endParaRPr lang="en-US" dirty="0">
              <a:solidFill>
                <a:schemeClr val="tx2">
                  <a:lumMod val="75000"/>
                </a:schemeClr>
              </a:solidFill>
            </a:endParaRPr>
          </a:p>
          <a:p>
            <a:pPr lvl="1"/>
            <a:r>
              <a:rPr lang="en-US" dirty="0">
                <a:solidFill>
                  <a:schemeClr val="tx2">
                    <a:lumMod val="75000"/>
                  </a:schemeClr>
                </a:solidFill>
              </a:rPr>
              <a:t>“we arrange the collectivity, which is not divided into viewers and actors but rather into participants of the first and second order. […] G-K’s monologue was made similar to the Stations of the Cross. […] The point is to construct a specific theatrical dialect of ritual and play, the tragic and the grotesque”. </a:t>
            </a:r>
            <a:r>
              <a:rPr lang="el-GR" dirty="0">
                <a:solidFill>
                  <a:schemeClr val="tx2">
                    <a:lumMod val="75000"/>
                  </a:schemeClr>
                </a:solidFill>
              </a:rPr>
              <a:t>(</a:t>
            </a:r>
            <a:r>
              <a:rPr lang="en-US" dirty="0">
                <a:solidFill>
                  <a:schemeClr val="tx2">
                    <a:lumMod val="75000"/>
                  </a:schemeClr>
                </a:solidFill>
              </a:rPr>
              <a:t>GTS: 24).</a:t>
            </a:r>
            <a:endParaRPr lang="el-GR" dirty="0">
              <a:solidFill>
                <a:schemeClr val="tx2">
                  <a:lumMod val="75000"/>
                </a:schemeClr>
              </a:solidFill>
            </a:endParaRPr>
          </a:p>
          <a:p>
            <a:endParaRPr lang="el-GR" dirty="0">
              <a:solidFill>
                <a:schemeClr val="tx2">
                  <a:lumMod val="75000"/>
                </a:schemeClr>
              </a:solidFill>
            </a:endParaRPr>
          </a:p>
        </p:txBody>
      </p:sp>
    </p:spTree>
    <p:extLst>
      <p:ext uri="{BB962C8B-B14F-4D97-AF65-F5344CB8AC3E}">
        <p14:creationId xmlns:p14="http://schemas.microsoft.com/office/powerpoint/2010/main" val="2571319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err="1">
                <a:solidFill>
                  <a:schemeClr val="tx2">
                    <a:lumMod val="75000"/>
                  </a:schemeClr>
                </a:solidFill>
              </a:rPr>
              <a:t>Teatr</a:t>
            </a:r>
            <a:r>
              <a:rPr lang="en-US" dirty="0">
                <a:solidFill>
                  <a:schemeClr val="tx2">
                    <a:lumMod val="75000"/>
                  </a:schemeClr>
                </a:solidFill>
              </a:rPr>
              <a:t> </a:t>
            </a:r>
            <a:r>
              <a:rPr lang="en-US" dirty="0" err="1">
                <a:solidFill>
                  <a:schemeClr val="tx2">
                    <a:lumMod val="75000"/>
                  </a:schemeClr>
                </a:solidFill>
              </a:rPr>
              <a:t>Laboratorium</a:t>
            </a:r>
            <a:endParaRPr lang="el-GR" dirty="0">
              <a:solidFill>
                <a:schemeClr val="tx2">
                  <a:lumMod val="75000"/>
                </a:schemeClr>
              </a:solidFill>
            </a:endParaRPr>
          </a:p>
        </p:txBody>
      </p:sp>
      <p:sp>
        <p:nvSpPr>
          <p:cNvPr id="3" name="Θέση περιεχομένου 2"/>
          <p:cNvSpPr>
            <a:spLocks noGrp="1"/>
          </p:cNvSpPr>
          <p:nvPr>
            <p:ph idx="1"/>
          </p:nvPr>
        </p:nvSpPr>
        <p:spPr/>
        <p:txBody>
          <a:bodyPr vert="horz" lIns="91440" tIns="45720" rIns="91440" bIns="45720" rtlCol="0" anchor="t">
            <a:normAutofit/>
          </a:bodyPr>
          <a:lstStyle/>
          <a:p>
            <a:r>
              <a:rPr lang="en-US" dirty="0">
                <a:solidFill>
                  <a:schemeClr val="tx2">
                    <a:lumMod val="75000"/>
                  </a:schemeClr>
                </a:solidFill>
              </a:rPr>
              <a:t>1962 – </a:t>
            </a:r>
            <a:r>
              <a:rPr lang="el-GR" dirty="0">
                <a:solidFill>
                  <a:schemeClr val="tx2">
                    <a:lumMod val="75000"/>
                  </a:schemeClr>
                </a:solidFill>
              </a:rPr>
              <a:t>μετονομάζεται </a:t>
            </a:r>
            <a:r>
              <a:rPr lang="en-US" dirty="0">
                <a:solidFill>
                  <a:schemeClr val="tx2">
                    <a:lumMod val="75000"/>
                  </a:schemeClr>
                </a:solidFill>
              </a:rPr>
              <a:t>Teatr </a:t>
            </a:r>
            <a:r>
              <a:rPr lang="en-US" dirty="0" err="1">
                <a:solidFill>
                  <a:schemeClr val="tx2">
                    <a:lumMod val="75000"/>
                  </a:schemeClr>
                </a:solidFill>
              </a:rPr>
              <a:t>Laboratorium</a:t>
            </a:r>
            <a:r>
              <a:rPr lang="en-US" dirty="0">
                <a:solidFill>
                  <a:schemeClr val="tx2">
                    <a:lumMod val="75000"/>
                  </a:schemeClr>
                </a:solidFill>
              </a:rPr>
              <a:t> (</a:t>
            </a:r>
            <a:r>
              <a:rPr lang="el-GR" dirty="0" err="1">
                <a:solidFill>
                  <a:schemeClr val="tx2">
                    <a:lumMod val="75000"/>
                  </a:schemeClr>
                </a:solidFill>
              </a:rPr>
              <a:t>Γκροτόφκσι</a:t>
            </a:r>
            <a:r>
              <a:rPr lang="el-GR" dirty="0">
                <a:solidFill>
                  <a:schemeClr val="tx2">
                    <a:lumMod val="75000"/>
                  </a:schemeClr>
                </a:solidFill>
              </a:rPr>
              <a:t> (1996) στον </a:t>
            </a:r>
            <a:r>
              <a:rPr lang="en-US" dirty="0">
                <a:solidFill>
                  <a:schemeClr val="tx2">
                    <a:lumMod val="75000"/>
                  </a:schemeClr>
                </a:solidFill>
              </a:rPr>
              <a:t>Schechner: </a:t>
            </a:r>
            <a:r>
              <a:rPr lang="el-GR" dirty="0">
                <a:solidFill>
                  <a:schemeClr val="tx2">
                    <a:lumMod val="75000"/>
                  </a:schemeClr>
                </a:solidFill>
              </a:rPr>
              <a:t>ένας χώρος διαρκούς αναζήτησης).</a:t>
            </a:r>
          </a:p>
          <a:p>
            <a:r>
              <a:rPr lang="en-US" i="1" dirty="0">
                <a:solidFill>
                  <a:schemeClr val="tx2">
                    <a:lumMod val="75000"/>
                  </a:schemeClr>
                </a:solidFill>
              </a:rPr>
              <a:t>Kordian</a:t>
            </a:r>
            <a:r>
              <a:rPr lang="el-GR" i="1" dirty="0">
                <a:solidFill>
                  <a:schemeClr val="tx2">
                    <a:lumMod val="75000"/>
                  </a:schemeClr>
                </a:solidFill>
              </a:rPr>
              <a:t> </a:t>
            </a:r>
            <a:r>
              <a:rPr lang="el-GR" dirty="0">
                <a:solidFill>
                  <a:schemeClr val="tx2">
                    <a:lumMod val="75000"/>
                  </a:schemeClr>
                </a:solidFill>
              </a:rPr>
              <a:t>του </a:t>
            </a:r>
            <a:r>
              <a:rPr lang="el-GR" dirty="0" err="1">
                <a:solidFill>
                  <a:schemeClr val="tx2">
                    <a:lumMod val="75000"/>
                  </a:schemeClr>
                </a:solidFill>
              </a:rPr>
              <a:t>Ζούλιους</a:t>
            </a:r>
            <a:r>
              <a:rPr lang="el-GR" dirty="0">
                <a:solidFill>
                  <a:schemeClr val="tx2">
                    <a:lumMod val="75000"/>
                  </a:schemeClr>
                </a:solidFill>
              </a:rPr>
              <a:t> </a:t>
            </a:r>
            <a:r>
              <a:rPr lang="el-GR" dirty="0" err="1">
                <a:solidFill>
                  <a:schemeClr val="tx2">
                    <a:lumMod val="75000"/>
                  </a:schemeClr>
                </a:solidFill>
              </a:rPr>
              <a:t>Σλοβάφσκι</a:t>
            </a:r>
            <a:r>
              <a:rPr lang="el-GR" dirty="0">
                <a:solidFill>
                  <a:schemeClr val="tx2">
                    <a:lumMod val="75000"/>
                  </a:schemeClr>
                </a:solidFill>
              </a:rPr>
              <a:t> – από εδώ και στο εξής «φτωχό θέατρο» </a:t>
            </a:r>
            <a:r>
              <a:rPr lang="el-GR" dirty="0">
                <a:solidFill>
                  <a:schemeClr val="tx2">
                    <a:lumMod val="75000"/>
                  </a:schemeClr>
                </a:solidFill>
                <a:ea typeface="+mn-lt"/>
                <a:cs typeface="+mn-lt"/>
              </a:rPr>
              <a:t>- αναγνωρισμένο έργο (</a:t>
            </a:r>
            <a:r>
              <a:rPr lang="el-GR" dirty="0" err="1">
                <a:solidFill>
                  <a:schemeClr val="tx2">
                    <a:lumMod val="75000"/>
                  </a:schemeClr>
                </a:solidFill>
                <a:ea typeface="+mn-lt"/>
                <a:cs typeface="+mn-lt"/>
              </a:rPr>
              <a:t>canonical</a:t>
            </a:r>
            <a:r>
              <a:rPr lang="el-GR" dirty="0">
                <a:solidFill>
                  <a:schemeClr val="tx2">
                    <a:lumMod val="75000"/>
                  </a:schemeClr>
                </a:solidFill>
                <a:ea typeface="+mn-lt"/>
                <a:cs typeface="+mn-lt"/>
              </a:rPr>
              <a:t>)</a:t>
            </a:r>
            <a:endParaRPr lang="el-GR" dirty="0">
              <a:solidFill>
                <a:schemeClr val="tx2">
                  <a:lumMod val="75000"/>
                </a:schemeClr>
              </a:solidFill>
              <a:cs typeface="Calibri"/>
            </a:endParaRPr>
          </a:p>
          <a:p>
            <a:r>
              <a:rPr lang="en-US" dirty="0">
                <a:solidFill>
                  <a:schemeClr val="tx2">
                    <a:lumMod val="75000"/>
                  </a:schemeClr>
                </a:solidFill>
              </a:rPr>
              <a:t>1962 – </a:t>
            </a:r>
            <a:r>
              <a:rPr lang="en-US" i="1" dirty="0">
                <a:solidFill>
                  <a:schemeClr val="tx2">
                    <a:lumMod val="75000"/>
                  </a:schemeClr>
                </a:solidFill>
              </a:rPr>
              <a:t>Acropolis </a:t>
            </a:r>
            <a:r>
              <a:rPr lang="el-GR" dirty="0">
                <a:solidFill>
                  <a:schemeClr val="tx2">
                    <a:lumMod val="75000"/>
                  </a:schemeClr>
                </a:solidFill>
              </a:rPr>
              <a:t>του </a:t>
            </a:r>
            <a:r>
              <a:rPr lang="el-GR" dirty="0" err="1">
                <a:solidFill>
                  <a:schemeClr val="tx2">
                    <a:lumMod val="75000"/>
                  </a:schemeClr>
                </a:solidFill>
              </a:rPr>
              <a:t>Βισπιάσκι</a:t>
            </a:r>
            <a:r>
              <a:rPr lang="el-GR" dirty="0">
                <a:solidFill>
                  <a:schemeClr val="tx2">
                    <a:lumMod val="75000"/>
                  </a:schemeClr>
                </a:solidFill>
              </a:rPr>
              <a:t> έως 1965 πέντε εκδοχές</a:t>
            </a:r>
          </a:p>
          <a:p>
            <a:r>
              <a:rPr lang="el-GR" dirty="0">
                <a:solidFill>
                  <a:schemeClr val="tx2">
                    <a:lumMod val="75000"/>
                  </a:schemeClr>
                </a:solidFill>
              </a:rPr>
              <a:t>1963 – </a:t>
            </a:r>
            <a:r>
              <a:rPr lang="el-GR" i="1" dirty="0">
                <a:solidFill>
                  <a:schemeClr val="tx2">
                    <a:lumMod val="75000"/>
                  </a:schemeClr>
                </a:solidFill>
              </a:rPr>
              <a:t>Δόκτωρ </a:t>
            </a:r>
            <a:r>
              <a:rPr lang="el-GR" i="1" dirty="0" err="1">
                <a:solidFill>
                  <a:schemeClr val="tx2">
                    <a:lumMod val="75000"/>
                  </a:schemeClr>
                </a:solidFill>
              </a:rPr>
              <a:t>Φάουστους</a:t>
            </a:r>
            <a:r>
              <a:rPr lang="el-GR" i="1" dirty="0">
                <a:solidFill>
                  <a:schemeClr val="tx2">
                    <a:lumMod val="75000"/>
                  </a:schemeClr>
                </a:solidFill>
              </a:rPr>
              <a:t> </a:t>
            </a:r>
            <a:r>
              <a:rPr lang="el-GR" dirty="0">
                <a:solidFill>
                  <a:schemeClr val="tx2">
                    <a:lumMod val="75000"/>
                  </a:schemeClr>
                </a:solidFill>
              </a:rPr>
              <a:t>του </a:t>
            </a:r>
            <a:r>
              <a:rPr lang="el-GR" dirty="0" err="1">
                <a:solidFill>
                  <a:schemeClr val="tx2">
                    <a:lumMod val="75000"/>
                  </a:schemeClr>
                </a:solidFill>
              </a:rPr>
              <a:t>Μάρλοου</a:t>
            </a:r>
            <a:r>
              <a:rPr lang="el-GR" dirty="0">
                <a:solidFill>
                  <a:schemeClr val="tx2">
                    <a:lumMod val="75000"/>
                  </a:schemeClr>
                </a:solidFill>
              </a:rPr>
              <a:t> </a:t>
            </a:r>
          </a:p>
          <a:p>
            <a:r>
              <a:rPr lang="el-GR" dirty="0">
                <a:solidFill>
                  <a:schemeClr val="tx2">
                    <a:lumMod val="75000"/>
                  </a:schemeClr>
                </a:solidFill>
              </a:rPr>
              <a:t>1965 – </a:t>
            </a:r>
            <a:r>
              <a:rPr lang="el-GR" i="1" dirty="0">
                <a:solidFill>
                  <a:schemeClr val="tx2">
                    <a:lumMod val="75000"/>
                  </a:schemeClr>
                </a:solidFill>
              </a:rPr>
              <a:t>Ο επίμονος</a:t>
            </a:r>
            <a:r>
              <a:rPr lang="en-US" i="1" dirty="0">
                <a:solidFill>
                  <a:schemeClr val="tx2">
                    <a:lumMod val="75000"/>
                  </a:schemeClr>
                </a:solidFill>
              </a:rPr>
              <a:t>/</a:t>
            </a:r>
            <a:r>
              <a:rPr lang="el-GR" i="1" dirty="0">
                <a:solidFill>
                  <a:schemeClr val="tx2">
                    <a:lumMod val="75000"/>
                  </a:schemeClr>
                </a:solidFill>
              </a:rPr>
              <a:t>αλύγιστος πρίγκιπας </a:t>
            </a:r>
            <a:r>
              <a:rPr lang="el-GR" dirty="0">
                <a:solidFill>
                  <a:schemeClr val="tx2">
                    <a:lumMod val="75000"/>
                  </a:schemeClr>
                </a:solidFill>
              </a:rPr>
              <a:t>του </a:t>
            </a:r>
            <a:r>
              <a:rPr lang="el-GR" dirty="0" err="1">
                <a:solidFill>
                  <a:schemeClr val="tx2">
                    <a:lumMod val="75000"/>
                  </a:schemeClr>
                </a:solidFill>
              </a:rPr>
              <a:t>Καλτερόν</a:t>
            </a:r>
            <a:r>
              <a:rPr lang="el-GR" dirty="0">
                <a:solidFill>
                  <a:schemeClr val="tx2">
                    <a:lumMod val="75000"/>
                  </a:schemeClr>
                </a:solidFill>
              </a:rPr>
              <a:t> – από το </a:t>
            </a:r>
            <a:r>
              <a:rPr lang="el-GR" dirty="0" err="1">
                <a:solidFill>
                  <a:schemeClr val="tx2">
                    <a:lumMod val="75000"/>
                  </a:schemeClr>
                </a:solidFill>
              </a:rPr>
              <a:t>Οπόλ</a:t>
            </a:r>
            <a:r>
              <a:rPr lang="el-GR" dirty="0">
                <a:solidFill>
                  <a:schemeClr val="tx2">
                    <a:lumMod val="75000"/>
                  </a:schemeClr>
                </a:solidFill>
              </a:rPr>
              <a:t> στο </a:t>
            </a:r>
            <a:r>
              <a:rPr lang="el-GR" dirty="0" err="1">
                <a:solidFill>
                  <a:schemeClr val="tx2">
                    <a:lumMod val="75000"/>
                  </a:schemeClr>
                </a:solidFill>
              </a:rPr>
              <a:t>Βρότσλαβ</a:t>
            </a:r>
            <a:r>
              <a:rPr lang="el-GR" dirty="0">
                <a:solidFill>
                  <a:schemeClr val="tx2">
                    <a:lumMod val="75000"/>
                  </a:schemeClr>
                </a:solidFill>
              </a:rPr>
              <a:t>.</a:t>
            </a:r>
          </a:p>
          <a:p>
            <a:r>
              <a:rPr lang="en-US" dirty="0">
                <a:solidFill>
                  <a:schemeClr val="tx2">
                    <a:lumMod val="75000"/>
                  </a:schemeClr>
                </a:solidFill>
              </a:rPr>
              <a:t>1969 – </a:t>
            </a:r>
            <a:r>
              <a:rPr lang="en-US" i="1" dirty="0" err="1">
                <a:solidFill>
                  <a:schemeClr val="tx2">
                    <a:lumMod val="75000"/>
                  </a:schemeClr>
                </a:solidFill>
              </a:rPr>
              <a:t>Apocalypsis</a:t>
            </a:r>
            <a:r>
              <a:rPr lang="en-US" i="1" dirty="0">
                <a:solidFill>
                  <a:schemeClr val="tx2">
                    <a:lumMod val="75000"/>
                  </a:schemeClr>
                </a:solidFill>
              </a:rPr>
              <a:t> cum </a:t>
            </a:r>
            <a:r>
              <a:rPr lang="en-US" i="1" dirty="0" err="1">
                <a:solidFill>
                  <a:schemeClr val="tx2">
                    <a:lumMod val="75000"/>
                  </a:schemeClr>
                </a:solidFill>
              </a:rPr>
              <a:t>figuris</a:t>
            </a:r>
            <a:r>
              <a:rPr lang="en-US" i="1" dirty="0">
                <a:solidFill>
                  <a:schemeClr val="tx2">
                    <a:lumMod val="75000"/>
                  </a:schemeClr>
                </a:solidFill>
              </a:rPr>
              <a:t> </a:t>
            </a:r>
            <a:r>
              <a:rPr lang="el-GR" dirty="0">
                <a:solidFill>
                  <a:schemeClr val="tx2">
                    <a:lumMod val="75000"/>
                  </a:schemeClr>
                </a:solidFill>
              </a:rPr>
              <a:t>– εξέλιξη του </a:t>
            </a:r>
            <a:r>
              <a:rPr lang="en-US" i="1" dirty="0">
                <a:solidFill>
                  <a:schemeClr val="tx2">
                    <a:lumMod val="75000"/>
                  </a:schemeClr>
                </a:solidFill>
              </a:rPr>
              <a:t>The Gospels </a:t>
            </a:r>
            <a:r>
              <a:rPr lang="el-GR" dirty="0">
                <a:solidFill>
                  <a:schemeClr val="tx2">
                    <a:lumMod val="75000"/>
                  </a:schemeClr>
                </a:solidFill>
              </a:rPr>
              <a:t>που δεν παρουσιάστηκε ποτέ.</a:t>
            </a:r>
          </a:p>
        </p:txBody>
      </p:sp>
    </p:spTree>
    <p:extLst>
      <p:ext uri="{BB962C8B-B14F-4D97-AF65-F5344CB8AC3E}">
        <p14:creationId xmlns:p14="http://schemas.microsoft.com/office/powerpoint/2010/main" val="31746966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C17B957-3DA4-4BCE-8C90-182C5380FB82}"/>
              </a:ext>
            </a:extLst>
          </p:cNvPr>
          <p:cNvSpPr>
            <a:spLocks noGrp="1"/>
          </p:cNvSpPr>
          <p:nvPr>
            <p:ph type="title"/>
          </p:nvPr>
        </p:nvSpPr>
        <p:spPr/>
        <p:txBody>
          <a:bodyPr/>
          <a:lstStyle/>
          <a:p>
            <a:pPr algn="ctr"/>
            <a:r>
              <a:rPr lang="el-GR" dirty="0">
                <a:solidFill>
                  <a:schemeClr val="tx2">
                    <a:lumMod val="75000"/>
                  </a:schemeClr>
                </a:solidFill>
                <a:cs typeface="Calibri Light"/>
              </a:rPr>
              <a:t>Επόμενα στάδια της δουλειάς του </a:t>
            </a:r>
            <a:r>
              <a:rPr lang="el-GR" dirty="0" err="1">
                <a:solidFill>
                  <a:schemeClr val="tx2">
                    <a:lumMod val="75000"/>
                  </a:schemeClr>
                </a:solidFill>
                <a:cs typeface="Calibri Light"/>
              </a:rPr>
              <a:t>Grotowski</a:t>
            </a:r>
          </a:p>
        </p:txBody>
      </p:sp>
      <p:sp>
        <p:nvSpPr>
          <p:cNvPr id="3" name="Θέση περιεχομένου 2">
            <a:extLst>
              <a:ext uri="{FF2B5EF4-FFF2-40B4-BE49-F238E27FC236}">
                <a16:creationId xmlns:a16="http://schemas.microsoft.com/office/drawing/2014/main" id="{C89B835D-C9B9-4347-ADB1-21AA549A162C}"/>
              </a:ext>
            </a:extLst>
          </p:cNvPr>
          <p:cNvSpPr>
            <a:spLocks noGrp="1"/>
          </p:cNvSpPr>
          <p:nvPr>
            <p:ph idx="1"/>
          </p:nvPr>
        </p:nvSpPr>
        <p:spPr/>
        <p:txBody>
          <a:bodyPr vert="horz" lIns="91440" tIns="45720" rIns="91440" bIns="45720" rtlCol="0" anchor="t">
            <a:normAutofit/>
          </a:bodyPr>
          <a:lstStyle/>
          <a:p>
            <a:r>
              <a:rPr lang="el-GR" dirty="0" err="1">
                <a:solidFill>
                  <a:schemeClr val="tx2">
                    <a:lumMod val="75000"/>
                  </a:schemeClr>
                </a:solidFill>
                <a:cs typeface="Calibri"/>
              </a:rPr>
              <a:t>Παραθέατρο</a:t>
            </a:r>
            <a:r>
              <a:rPr lang="el-GR" dirty="0">
                <a:solidFill>
                  <a:schemeClr val="tx2">
                    <a:lumMod val="75000"/>
                  </a:schemeClr>
                </a:solidFill>
                <a:cs typeface="Calibri"/>
              </a:rPr>
              <a:t> (1969-1978) και Θέατρο των Πηγών (1976-1982) - "εξαφάνιση του </a:t>
            </a:r>
            <a:r>
              <a:rPr lang="el-GR" dirty="0" err="1">
                <a:solidFill>
                  <a:schemeClr val="tx2">
                    <a:lumMod val="75000"/>
                  </a:schemeClr>
                </a:solidFill>
                <a:cs typeface="Calibri"/>
              </a:rPr>
              <a:t>μιμιτικού</a:t>
            </a:r>
            <a:r>
              <a:rPr lang="el-GR" dirty="0">
                <a:solidFill>
                  <a:schemeClr val="tx2">
                    <a:lumMod val="75000"/>
                  </a:schemeClr>
                </a:solidFill>
                <a:cs typeface="Calibri"/>
              </a:rPr>
              <a:t>" και της "μάσκας της αναπαράστασης" (</a:t>
            </a:r>
            <a:r>
              <a:rPr lang="el-GR" dirty="0" err="1">
                <a:solidFill>
                  <a:schemeClr val="tx2">
                    <a:lumMod val="75000"/>
                  </a:schemeClr>
                </a:solidFill>
                <a:cs typeface="Calibri"/>
              </a:rPr>
              <a:t>Schechner</a:t>
            </a:r>
            <a:r>
              <a:rPr lang="el-GR" dirty="0">
                <a:solidFill>
                  <a:schemeClr val="tx2">
                    <a:lumMod val="75000"/>
                  </a:schemeClr>
                </a:solidFill>
                <a:cs typeface="Calibri"/>
              </a:rPr>
              <a:t>: 9) - η συνάντηση</a:t>
            </a:r>
          </a:p>
          <a:p>
            <a:r>
              <a:rPr lang="el-GR" dirty="0">
                <a:solidFill>
                  <a:schemeClr val="tx2">
                    <a:lumMod val="75000"/>
                  </a:schemeClr>
                </a:solidFill>
                <a:cs typeface="Calibri"/>
              </a:rPr>
              <a:t>Αντικειμενικό Δράμα (1983-1986)</a:t>
            </a:r>
          </a:p>
          <a:p>
            <a:r>
              <a:rPr lang="el-GR" dirty="0">
                <a:solidFill>
                  <a:schemeClr val="tx2">
                    <a:lumMod val="75000"/>
                  </a:schemeClr>
                </a:solidFill>
                <a:cs typeface="Calibri"/>
              </a:rPr>
              <a:t>Η Τέχνη ως Μέσο (1986- ) - στο </a:t>
            </a:r>
            <a:r>
              <a:rPr lang="el-GR" dirty="0" err="1">
                <a:solidFill>
                  <a:schemeClr val="tx2">
                    <a:lumMod val="75000"/>
                  </a:schemeClr>
                </a:solidFill>
                <a:cs typeface="Calibri"/>
              </a:rPr>
              <a:t>Workcenter</a:t>
            </a:r>
            <a:r>
              <a:rPr lang="el-GR" dirty="0">
                <a:solidFill>
                  <a:schemeClr val="tx2">
                    <a:lumMod val="75000"/>
                  </a:schemeClr>
                </a:solidFill>
                <a:cs typeface="Calibri"/>
              </a:rPr>
              <a:t> του </a:t>
            </a:r>
            <a:r>
              <a:rPr lang="el-GR" dirty="0" err="1">
                <a:solidFill>
                  <a:schemeClr val="tx2">
                    <a:lumMod val="75000"/>
                  </a:schemeClr>
                </a:solidFill>
                <a:cs typeface="Calibri"/>
              </a:rPr>
              <a:t>Jerzy</a:t>
            </a:r>
            <a:r>
              <a:rPr lang="el-GR" dirty="0">
                <a:solidFill>
                  <a:schemeClr val="tx2">
                    <a:lumMod val="75000"/>
                  </a:schemeClr>
                </a:solidFill>
                <a:cs typeface="Calibri"/>
              </a:rPr>
              <a:t> </a:t>
            </a:r>
            <a:r>
              <a:rPr lang="el-GR" dirty="0" err="1">
                <a:solidFill>
                  <a:schemeClr val="tx2">
                    <a:lumMod val="75000"/>
                  </a:schemeClr>
                </a:solidFill>
                <a:cs typeface="Calibri"/>
              </a:rPr>
              <a:t>Grotowski</a:t>
            </a:r>
            <a:r>
              <a:rPr lang="el-GR" dirty="0">
                <a:solidFill>
                  <a:schemeClr val="tx2">
                    <a:lumMod val="75000"/>
                  </a:schemeClr>
                </a:solidFill>
                <a:cs typeface="Calibri"/>
              </a:rPr>
              <a:t> και του </a:t>
            </a:r>
            <a:r>
              <a:rPr lang="el-GR" dirty="0" err="1">
                <a:solidFill>
                  <a:schemeClr val="tx2">
                    <a:lumMod val="75000"/>
                  </a:schemeClr>
                </a:solidFill>
                <a:cs typeface="Calibri"/>
              </a:rPr>
              <a:t>Thomas</a:t>
            </a:r>
            <a:r>
              <a:rPr lang="el-GR" dirty="0">
                <a:solidFill>
                  <a:schemeClr val="tx2">
                    <a:lumMod val="75000"/>
                  </a:schemeClr>
                </a:solidFill>
                <a:cs typeface="Calibri"/>
              </a:rPr>
              <a:t> </a:t>
            </a:r>
            <a:r>
              <a:rPr lang="el-GR" dirty="0" err="1">
                <a:solidFill>
                  <a:schemeClr val="tx2">
                    <a:lumMod val="75000"/>
                  </a:schemeClr>
                </a:solidFill>
                <a:cs typeface="Calibri"/>
              </a:rPr>
              <a:t>Richards</a:t>
            </a:r>
            <a:r>
              <a:rPr lang="el-GR" dirty="0">
                <a:solidFill>
                  <a:schemeClr val="tx2">
                    <a:lumMod val="75000"/>
                  </a:schemeClr>
                </a:solidFill>
                <a:cs typeface="Calibri"/>
              </a:rPr>
              <a:t> στην </a:t>
            </a:r>
            <a:r>
              <a:rPr lang="el-GR" dirty="0" err="1">
                <a:solidFill>
                  <a:schemeClr val="tx2">
                    <a:lumMod val="75000"/>
                  </a:schemeClr>
                </a:solidFill>
                <a:cs typeface="Calibri"/>
              </a:rPr>
              <a:t>Pontedera</a:t>
            </a:r>
            <a:r>
              <a:rPr lang="el-GR" dirty="0">
                <a:solidFill>
                  <a:schemeClr val="tx2">
                    <a:lumMod val="75000"/>
                  </a:schemeClr>
                </a:solidFill>
                <a:cs typeface="Calibri"/>
              </a:rPr>
              <a:t>, </a:t>
            </a:r>
            <a:r>
              <a:rPr lang="el-GR" dirty="0" err="1">
                <a:solidFill>
                  <a:schemeClr val="tx2">
                    <a:lumMod val="75000"/>
                  </a:schemeClr>
                </a:solidFill>
                <a:cs typeface="Calibri"/>
              </a:rPr>
              <a:t>Italy</a:t>
            </a:r>
            <a:r>
              <a:rPr lang="el-GR" dirty="0">
                <a:solidFill>
                  <a:schemeClr val="tx2">
                    <a:lumMod val="75000"/>
                  </a:schemeClr>
                </a:solidFill>
                <a:cs typeface="Calibri"/>
              </a:rPr>
              <a:t> </a:t>
            </a:r>
            <a:r>
              <a:rPr lang="el-GR" dirty="0">
                <a:solidFill>
                  <a:schemeClr val="tx2">
                    <a:lumMod val="75000"/>
                  </a:schemeClr>
                </a:solidFill>
                <a:ea typeface="+mn-lt"/>
                <a:cs typeface="+mn-lt"/>
              </a:rPr>
              <a:t> </a:t>
            </a:r>
            <a:r>
              <a:rPr lang="el-GR" dirty="0">
                <a:solidFill>
                  <a:schemeClr val="tx2">
                    <a:lumMod val="75000"/>
                  </a:schemeClr>
                </a:solidFill>
                <a:ea typeface="+mn-lt"/>
                <a:cs typeface="+mn-lt"/>
                <a:hlinkClick r:id="rId2"/>
              </a:rPr>
              <a:t>https://www.theworkcenter.org/</a:t>
            </a:r>
            <a:r>
              <a:rPr lang="el-GR" dirty="0">
                <a:ea typeface="+mn-lt"/>
                <a:cs typeface="+mn-lt"/>
              </a:rPr>
              <a:t> </a:t>
            </a:r>
          </a:p>
        </p:txBody>
      </p:sp>
    </p:spTree>
    <p:extLst>
      <p:ext uri="{BB962C8B-B14F-4D97-AF65-F5344CB8AC3E}">
        <p14:creationId xmlns:p14="http://schemas.microsoft.com/office/powerpoint/2010/main" val="4744471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F08503-8F64-48F5-B9EB-0CBBEA2D74C6}"/>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155ADCBD-D2F1-4965-9626-15A5F17C91E7}"/>
              </a:ext>
            </a:extLst>
          </p:cNvPr>
          <p:cNvSpPr>
            <a:spLocks noGrp="1"/>
          </p:cNvSpPr>
          <p:nvPr>
            <p:ph idx="1"/>
          </p:nvPr>
        </p:nvSpPr>
        <p:spPr/>
        <p:txBody>
          <a:bodyPr vert="horz" lIns="91440" tIns="45720" rIns="91440" bIns="45720" rtlCol="0" anchor="t">
            <a:normAutofit/>
          </a:bodyPr>
          <a:lstStyle/>
          <a:p>
            <a:r>
              <a:rPr lang="el-GR" dirty="0">
                <a:solidFill>
                  <a:schemeClr val="tx2">
                    <a:lumMod val="75000"/>
                  </a:schemeClr>
                </a:solidFill>
                <a:cs typeface="Calibri"/>
              </a:rPr>
              <a:t>Παρουσία στο Φεστιβάλ του Εδιμβούργου - 1964</a:t>
            </a:r>
          </a:p>
          <a:p>
            <a:r>
              <a:rPr lang="el-GR" dirty="0">
                <a:solidFill>
                  <a:schemeClr val="tx2">
                    <a:lumMod val="75000"/>
                  </a:schemeClr>
                </a:solidFill>
                <a:cs typeface="Calibri"/>
              </a:rPr>
              <a:t>1966/7, </a:t>
            </a:r>
            <a:r>
              <a:rPr lang="el-GR" i="1" dirty="0">
                <a:solidFill>
                  <a:schemeClr val="tx2">
                    <a:lumMod val="75000"/>
                  </a:schemeClr>
                </a:solidFill>
                <a:cs typeface="Calibri"/>
              </a:rPr>
              <a:t>The </a:t>
            </a:r>
            <a:r>
              <a:rPr lang="el-GR" i="1" dirty="0" err="1">
                <a:solidFill>
                  <a:schemeClr val="tx2">
                    <a:lumMod val="75000"/>
                  </a:schemeClr>
                </a:solidFill>
                <a:cs typeface="Calibri"/>
              </a:rPr>
              <a:t>Constant</a:t>
            </a:r>
            <a:r>
              <a:rPr lang="el-GR" i="1" dirty="0">
                <a:solidFill>
                  <a:schemeClr val="tx2">
                    <a:lumMod val="75000"/>
                  </a:schemeClr>
                </a:solidFill>
                <a:cs typeface="Calibri"/>
              </a:rPr>
              <a:t> </a:t>
            </a:r>
            <a:r>
              <a:rPr lang="el-GR" i="1" dirty="0" err="1">
                <a:solidFill>
                  <a:schemeClr val="tx2">
                    <a:lumMod val="75000"/>
                  </a:schemeClr>
                </a:solidFill>
                <a:cs typeface="Calibri"/>
              </a:rPr>
              <a:t>Prince</a:t>
            </a:r>
            <a:r>
              <a:rPr lang="el-GR" i="1" dirty="0">
                <a:solidFill>
                  <a:schemeClr val="tx2">
                    <a:lumMod val="75000"/>
                  </a:schemeClr>
                </a:solidFill>
                <a:cs typeface="Calibri"/>
              </a:rPr>
              <a:t> </a:t>
            </a:r>
            <a:r>
              <a:rPr lang="el-GR" dirty="0">
                <a:solidFill>
                  <a:schemeClr val="tx2">
                    <a:lumMod val="75000"/>
                  </a:schemeClr>
                </a:solidFill>
                <a:cs typeface="Calibri"/>
              </a:rPr>
              <a:t>/ </a:t>
            </a:r>
            <a:r>
              <a:rPr lang="el-GR" i="1" dirty="0">
                <a:solidFill>
                  <a:schemeClr val="tx2">
                    <a:lumMod val="75000"/>
                  </a:schemeClr>
                </a:solidFill>
                <a:cs typeface="Calibri"/>
              </a:rPr>
              <a:t>Ο επίμονος/αλύγιστος/αμετακίνητος πρίγκιπας </a:t>
            </a:r>
            <a:r>
              <a:rPr lang="el-GR" dirty="0">
                <a:solidFill>
                  <a:schemeClr val="tx2">
                    <a:lumMod val="75000"/>
                  </a:schemeClr>
                </a:solidFill>
                <a:cs typeface="Calibri"/>
              </a:rPr>
              <a:t>στο Θέατρο των Εθνών</a:t>
            </a:r>
          </a:p>
          <a:p>
            <a:r>
              <a:rPr lang="el-GR" dirty="0">
                <a:solidFill>
                  <a:schemeClr val="tx2">
                    <a:lumMod val="75000"/>
                  </a:schemeClr>
                </a:solidFill>
                <a:cs typeface="Calibri"/>
              </a:rPr>
              <a:t>1968, Ολυμπιακούς Αγώνες του Μεξικού </a:t>
            </a:r>
          </a:p>
          <a:p>
            <a:r>
              <a:rPr lang="el-GR" dirty="0">
                <a:solidFill>
                  <a:schemeClr val="tx2">
                    <a:lumMod val="75000"/>
                  </a:schemeClr>
                </a:solidFill>
                <a:cs typeface="Calibri"/>
              </a:rPr>
              <a:t>1975, </a:t>
            </a:r>
            <a:r>
              <a:rPr lang="el-GR" dirty="0">
                <a:solidFill>
                  <a:schemeClr val="tx2">
                    <a:lumMod val="75000"/>
                  </a:schemeClr>
                </a:solidFill>
                <a:ea typeface="+mn-lt"/>
                <a:cs typeface="+mn-lt"/>
              </a:rPr>
              <a:t>500 άτομα περίπου από όλο τον κόσμο παρακολούθησαν ένα «ερευνητικό εργαστήρι» που οργάνωσε ο </a:t>
            </a:r>
            <a:r>
              <a:rPr lang="el-GR" dirty="0" err="1">
                <a:solidFill>
                  <a:schemeClr val="tx2">
                    <a:lumMod val="75000"/>
                  </a:schemeClr>
                </a:solidFill>
                <a:ea typeface="+mn-lt"/>
                <a:cs typeface="+mn-lt"/>
              </a:rPr>
              <a:t>Γκροτόφσκι</a:t>
            </a:r>
            <a:r>
              <a:rPr lang="el-GR" dirty="0">
                <a:solidFill>
                  <a:schemeClr val="tx2">
                    <a:lumMod val="75000"/>
                  </a:schemeClr>
                </a:solidFill>
                <a:ea typeface="+mn-lt"/>
                <a:cs typeface="+mn-lt"/>
              </a:rPr>
              <a:t> στο </a:t>
            </a:r>
            <a:r>
              <a:rPr lang="el-GR" dirty="0" err="1">
                <a:solidFill>
                  <a:schemeClr val="tx2">
                    <a:lumMod val="75000"/>
                  </a:schemeClr>
                </a:solidFill>
                <a:ea typeface="+mn-lt"/>
                <a:cs typeface="+mn-lt"/>
              </a:rPr>
              <a:t>Βρότσλαβ</a:t>
            </a:r>
            <a:r>
              <a:rPr lang="el-GR" dirty="0">
                <a:solidFill>
                  <a:schemeClr val="tx2">
                    <a:lumMod val="75000"/>
                  </a:schemeClr>
                </a:solidFill>
                <a:ea typeface="+mn-lt"/>
                <a:cs typeface="+mn-lt"/>
              </a:rPr>
              <a:t>, µε χορηγία του Θεάτρου των Εθνών, το οποίο τη χρονιά εκείνη διεξήχθη στη Βαρσοβία - μεταξύ των συμμετεχόντων είναι ο </a:t>
            </a:r>
            <a:r>
              <a:rPr lang="el-GR" dirty="0" err="1">
                <a:solidFill>
                  <a:schemeClr val="tx2">
                    <a:lumMod val="75000"/>
                  </a:schemeClr>
                </a:solidFill>
                <a:ea typeface="+mn-lt"/>
                <a:cs typeface="+mn-lt"/>
              </a:rPr>
              <a:t>Peter</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Brook</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Jean-Louis</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Barrault</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Luca</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Ronconi</a:t>
            </a:r>
            <a:r>
              <a:rPr lang="el-GR" dirty="0">
                <a:solidFill>
                  <a:schemeClr val="tx2">
                    <a:lumMod val="75000"/>
                  </a:schemeClr>
                </a:solidFill>
                <a:ea typeface="+mn-lt"/>
                <a:cs typeface="+mn-lt"/>
              </a:rPr>
              <a:t> και </a:t>
            </a:r>
            <a:r>
              <a:rPr lang="el-GR" dirty="0" err="1">
                <a:solidFill>
                  <a:schemeClr val="tx2">
                    <a:lumMod val="75000"/>
                  </a:schemeClr>
                </a:solidFill>
                <a:ea typeface="+mn-lt"/>
                <a:cs typeface="+mn-lt"/>
              </a:rPr>
              <a:t>Joe</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Chaikin</a:t>
            </a:r>
            <a:r>
              <a:rPr lang="el-GR" dirty="0">
                <a:solidFill>
                  <a:schemeClr val="tx2">
                    <a:lumMod val="75000"/>
                  </a:schemeClr>
                </a:solidFill>
                <a:ea typeface="+mn-lt"/>
                <a:cs typeface="+mn-lt"/>
              </a:rPr>
              <a:t> </a:t>
            </a:r>
            <a:endParaRPr lang="el-GR" dirty="0">
              <a:solidFill>
                <a:schemeClr val="tx2">
                  <a:lumMod val="75000"/>
                </a:schemeClr>
              </a:solidFill>
              <a:cs typeface="Calibri"/>
            </a:endParaRPr>
          </a:p>
        </p:txBody>
      </p:sp>
    </p:spTree>
    <p:extLst>
      <p:ext uri="{BB962C8B-B14F-4D97-AF65-F5344CB8AC3E}">
        <p14:creationId xmlns:p14="http://schemas.microsoft.com/office/powerpoint/2010/main" val="73763179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solidFill>
                  <a:schemeClr val="tx2">
                    <a:lumMod val="75000"/>
                  </a:schemeClr>
                </a:solidFill>
              </a:rPr>
              <a:t>Οι ημερομηνίες των τελευταίων παραστάσεων είναι ρευστές, σηματοδοτώντας μάλλον μια μορφή έξωθεν μαρτυρίας παρά μια ολοκληρωμένη, τελειωμένη καλλιτεχνική πρόταση/παράσταση.</a:t>
            </a:r>
          </a:p>
          <a:p>
            <a:r>
              <a:rPr lang="el-GR" dirty="0">
                <a:solidFill>
                  <a:schemeClr val="tx2">
                    <a:lumMod val="75000"/>
                  </a:schemeClr>
                </a:solidFill>
              </a:rPr>
              <a:t>Έδειχνε μια παράσταση, την απέσυρε για να την ξαναδουλέψει.</a:t>
            </a:r>
          </a:p>
          <a:p>
            <a:r>
              <a:rPr lang="el-GR" dirty="0">
                <a:solidFill>
                  <a:schemeClr val="tx2">
                    <a:lumMod val="75000"/>
                  </a:schemeClr>
                </a:solidFill>
              </a:rPr>
              <a:t>«εργασία στον εαυτό» ισχυροποιείται. Ενδιαφέρον εστιάζεται στην συμμετοχή των θεατών και στη δουλειά των ηθοποιών με προσωπικό τους υλικό = στόχος να πλησιάζουν όλο και πιο πολύ το αρχετυπικό και την τελετουργία.  </a:t>
            </a:r>
          </a:p>
        </p:txBody>
      </p:sp>
    </p:spTree>
    <p:extLst>
      <p:ext uri="{BB962C8B-B14F-4D97-AF65-F5344CB8AC3E}">
        <p14:creationId xmlns:p14="http://schemas.microsoft.com/office/powerpoint/2010/main" val="31175655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solidFill>
                  <a:schemeClr val="tx2">
                    <a:lumMod val="75000"/>
                  </a:schemeClr>
                </a:solidFill>
              </a:rPr>
              <a:t>Acropolis</a:t>
            </a:r>
            <a:endParaRPr lang="el-GR" dirty="0">
              <a:solidFill>
                <a:schemeClr val="tx2">
                  <a:lumMod val="75000"/>
                </a:schemeClr>
              </a:solidFill>
            </a:endParaRPr>
          </a:p>
        </p:txBody>
      </p:sp>
      <p:sp>
        <p:nvSpPr>
          <p:cNvPr id="3" name="Θέση περιεχομένου 2"/>
          <p:cNvSpPr>
            <a:spLocks noGrp="1"/>
          </p:cNvSpPr>
          <p:nvPr>
            <p:ph idx="1"/>
          </p:nvPr>
        </p:nvSpPr>
        <p:spPr/>
        <p:txBody>
          <a:bodyPr/>
          <a:lstStyle/>
          <a:p>
            <a:r>
              <a:rPr lang="el-GR" dirty="0">
                <a:solidFill>
                  <a:schemeClr val="tx2">
                    <a:lumMod val="75000"/>
                  </a:schemeClr>
                </a:solidFill>
              </a:rPr>
              <a:t>Το θέατρο του </a:t>
            </a:r>
            <a:r>
              <a:rPr lang="el-GR" dirty="0" err="1">
                <a:solidFill>
                  <a:schemeClr val="tx2">
                    <a:lumMod val="75000"/>
                  </a:schemeClr>
                </a:solidFill>
              </a:rPr>
              <a:t>Βρότσλαβ</a:t>
            </a:r>
            <a:r>
              <a:rPr lang="el-GR" dirty="0">
                <a:solidFill>
                  <a:schemeClr val="tx2">
                    <a:lumMod val="75000"/>
                  </a:schemeClr>
                </a:solidFill>
              </a:rPr>
              <a:t> – ένας μικρός και ζεστός χώρος, χαμηλοτάβανος, με τοίχους από κόκκινο τούβλο και εξαιρετική ακουστική – άνοιξε 10 Ιανουαρίου 1965 με το </a:t>
            </a:r>
            <a:r>
              <a:rPr lang="en-US" i="1" dirty="0">
                <a:solidFill>
                  <a:schemeClr val="tx2">
                    <a:lumMod val="75000"/>
                  </a:schemeClr>
                </a:solidFill>
              </a:rPr>
              <a:t>Acropolis </a:t>
            </a:r>
            <a:r>
              <a:rPr lang="el-GR" dirty="0">
                <a:solidFill>
                  <a:schemeClr val="tx2">
                    <a:lumMod val="75000"/>
                  </a:schemeClr>
                </a:solidFill>
              </a:rPr>
              <a:t>– ίσως την πιο γνωστή δουλειά του Γ. ίσως χάρη στην βιντεοσκοπημένη παράσταση που κυκλοφορεί και γυρίστηκε στο </a:t>
            </a:r>
            <a:r>
              <a:rPr lang="en-US" dirty="0" err="1">
                <a:solidFill>
                  <a:schemeClr val="tx2">
                    <a:lumMod val="75000"/>
                  </a:schemeClr>
                </a:solidFill>
              </a:rPr>
              <a:t>Twickenham</a:t>
            </a:r>
            <a:r>
              <a:rPr lang="en-US" dirty="0">
                <a:solidFill>
                  <a:schemeClr val="tx2">
                    <a:lumMod val="75000"/>
                  </a:schemeClr>
                </a:solidFill>
              </a:rPr>
              <a:t> Studios </a:t>
            </a:r>
            <a:r>
              <a:rPr lang="el-GR" dirty="0">
                <a:solidFill>
                  <a:schemeClr val="tx2">
                    <a:lumMod val="75000"/>
                  </a:schemeClr>
                </a:solidFill>
              </a:rPr>
              <a:t>του Λονδίνου. </a:t>
            </a:r>
          </a:p>
          <a:p>
            <a:r>
              <a:rPr lang="el-GR" dirty="0">
                <a:solidFill>
                  <a:schemeClr val="tx2">
                    <a:lumMod val="75000"/>
                  </a:schemeClr>
                </a:solidFill>
              </a:rPr>
              <a:t>Γιόζεφ </a:t>
            </a:r>
            <a:r>
              <a:rPr lang="el-GR" dirty="0" err="1">
                <a:solidFill>
                  <a:schemeClr val="tx2">
                    <a:lumMod val="75000"/>
                  </a:schemeClr>
                </a:solidFill>
              </a:rPr>
              <a:t>Σανζα</a:t>
            </a:r>
            <a:r>
              <a:rPr lang="el-GR" dirty="0">
                <a:solidFill>
                  <a:schemeClr val="tx2">
                    <a:lumMod val="75000"/>
                  </a:schemeClr>
                </a:solidFill>
              </a:rPr>
              <a:t> – συν-δημιουργία, κοστούμια και σκηνικά</a:t>
            </a:r>
          </a:p>
          <a:p>
            <a:r>
              <a:rPr lang="el-GR" dirty="0" err="1">
                <a:solidFill>
                  <a:schemeClr val="tx2">
                    <a:lumMod val="75000"/>
                  </a:schemeClr>
                </a:solidFill>
              </a:rPr>
              <a:t>Γκροτόφσκι</a:t>
            </a:r>
            <a:r>
              <a:rPr lang="el-GR" dirty="0">
                <a:solidFill>
                  <a:schemeClr val="tx2">
                    <a:lumMod val="75000"/>
                  </a:schemeClr>
                </a:solidFill>
              </a:rPr>
              <a:t> – </a:t>
            </a:r>
            <a:r>
              <a:rPr lang="en-US" dirty="0">
                <a:solidFill>
                  <a:schemeClr val="tx2">
                    <a:lumMod val="75000"/>
                  </a:schemeClr>
                </a:solidFill>
              </a:rPr>
              <a:t>staging – </a:t>
            </a:r>
            <a:r>
              <a:rPr lang="el-GR" dirty="0">
                <a:solidFill>
                  <a:schemeClr val="tx2">
                    <a:lumMod val="75000"/>
                  </a:schemeClr>
                </a:solidFill>
              </a:rPr>
              <a:t>σκηνοθεσία </a:t>
            </a:r>
            <a:endParaRPr lang="en-US" dirty="0">
              <a:solidFill>
                <a:schemeClr val="tx2">
                  <a:lumMod val="75000"/>
                </a:schemeClr>
              </a:solidFill>
            </a:endParaRPr>
          </a:p>
        </p:txBody>
      </p:sp>
    </p:spTree>
    <p:extLst>
      <p:ext uri="{BB962C8B-B14F-4D97-AF65-F5344CB8AC3E}">
        <p14:creationId xmlns:p14="http://schemas.microsoft.com/office/powerpoint/2010/main" val="10098545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267935" y="2044979"/>
            <a:ext cx="3462542" cy="2716315"/>
          </a:xfrm>
        </p:spPr>
        <p:txBody>
          <a:bodyPr anchor="b">
            <a:normAutofit fontScale="90000"/>
          </a:bodyPr>
          <a:lstStyle/>
          <a:p>
            <a:pPr algn="l"/>
            <a:r>
              <a:rPr lang="el-GR" sz="4400" dirty="0">
                <a:solidFill>
                  <a:schemeClr val="tx2">
                    <a:lumMod val="75000"/>
                  </a:schemeClr>
                </a:solidFill>
              </a:rPr>
              <a:t>Βασικές παράμετροι της εργασίας του</a:t>
            </a:r>
          </a:p>
        </p:txBody>
      </p:sp>
      <p:sp>
        <p:nvSpPr>
          <p:cNvPr id="3" name="Θέση περιεχομένου 2"/>
          <p:cNvSpPr>
            <a:spLocks noGrp="1"/>
          </p:cNvSpPr>
          <p:nvPr>
            <p:ph idx="1"/>
          </p:nvPr>
        </p:nvSpPr>
        <p:spPr>
          <a:xfrm>
            <a:off x="3730477" y="1918186"/>
            <a:ext cx="7621606" cy="3443107"/>
          </a:xfrm>
        </p:spPr>
        <p:txBody>
          <a:bodyPr anchor="t">
            <a:normAutofit/>
          </a:bodyPr>
          <a:lstStyle/>
          <a:p>
            <a:pPr>
              <a:lnSpc>
                <a:spcPct val="110000"/>
              </a:lnSpc>
            </a:pPr>
            <a:r>
              <a:rPr lang="el-GR" sz="1600" dirty="0">
                <a:solidFill>
                  <a:schemeClr val="tx2">
                    <a:lumMod val="75000"/>
                  </a:schemeClr>
                </a:solidFill>
              </a:rPr>
              <a:t>Τρεις διαφορετικές παράμετροι της εργασίας του Γ. που συνομιλούν η μία με την άλλη αλλά έχουν ξεκάθαρες, ξεχωριστές πορείες.</a:t>
            </a:r>
            <a:r>
              <a:rPr lang="en-US" sz="1600" dirty="0">
                <a:solidFill>
                  <a:schemeClr val="tx2">
                    <a:lumMod val="75000"/>
                  </a:schemeClr>
                </a:solidFill>
              </a:rPr>
              <a:t> (GTS: 26-27)</a:t>
            </a:r>
            <a:endParaRPr lang="el-GR" sz="1600" dirty="0">
              <a:solidFill>
                <a:schemeClr val="tx2">
                  <a:lumMod val="75000"/>
                </a:schemeClr>
              </a:solidFill>
            </a:endParaRPr>
          </a:p>
          <a:p>
            <a:pPr>
              <a:lnSpc>
                <a:spcPct val="110000"/>
              </a:lnSpc>
            </a:pPr>
            <a:r>
              <a:rPr lang="el-GR" sz="1600" b="1" dirty="0">
                <a:solidFill>
                  <a:schemeClr val="tx2">
                    <a:lumMod val="75000"/>
                  </a:schemeClr>
                </a:solidFill>
              </a:rPr>
              <a:t>Δουλειά με τον ηθοποιό </a:t>
            </a:r>
            <a:r>
              <a:rPr lang="en-US" sz="1600" b="1" dirty="0">
                <a:solidFill>
                  <a:schemeClr val="tx2">
                    <a:lumMod val="75000"/>
                  </a:schemeClr>
                </a:solidFill>
              </a:rPr>
              <a:t>– actor training</a:t>
            </a:r>
            <a:r>
              <a:rPr lang="el-GR" sz="1600" b="1" dirty="0">
                <a:solidFill>
                  <a:schemeClr val="tx2">
                    <a:lumMod val="75000"/>
                  </a:schemeClr>
                </a:solidFill>
              </a:rPr>
              <a:t>. </a:t>
            </a:r>
            <a:r>
              <a:rPr lang="el-GR" sz="1600" dirty="0">
                <a:solidFill>
                  <a:schemeClr val="tx2">
                    <a:lumMod val="75000"/>
                  </a:schemeClr>
                </a:solidFill>
              </a:rPr>
              <a:t>Εξαιρετικά λεπτομερής ψυχοσωματική υποκριτική. Συμπύκνωνε: την εργασία με τον εαυτό και τις σκηνικές δράσεις του </a:t>
            </a:r>
            <a:r>
              <a:rPr lang="el-GR" sz="1600" dirty="0" err="1">
                <a:solidFill>
                  <a:schemeClr val="tx2">
                    <a:lumMod val="75000"/>
                  </a:schemeClr>
                </a:solidFill>
              </a:rPr>
              <a:t>Στανισλάφσκι</a:t>
            </a:r>
            <a:r>
              <a:rPr lang="el-GR" sz="1600" dirty="0">
                <a:solidFill>
                  <a:schemeClr val="tx2">
                    <a:lumMod val="75000"/>
                  </a:schemeClr>
                </a:solidFill>
              </a:rPr>
              <a:t>, τη </a:t>
            </a:r>
            <a:r>
              <a:rPr lang="el-GR" sz="1600" dirty="0" err="1">
                <a:solidFill>
                  <a:schemeClr val="tx2">
                    <a:lumMod val="75000"/>
                  </a:schemeClr>
                </a:solidFill>
              </a:rPr>
              <a:t>βιο</a:t>
            </a:r>
            <a:r>
              <a:rPr lang="el-GR" sz="1600" dirty="0">
                <a:solidFill>
                  <a:schemeClr val="tx2">
                    <a:lumMod val="75000"/>
                  </a:schemeClr>
                </a:solidFill>
              </a:rPr>
              <a:t>-μηχανική του </a:t>
            </a:r>
            <a:r>
              <a:rPr lang="el-GR" sz="1600" dirty="0" err="1">
                <a:solidFill>
                  <a:schemeClr val="tx2">
                    <a:lumMod val="75000"/>
                  </a:schemeClr>
                </a:solidFill>
              </a:rPr>
              <a:t>Μέγιερχολντ</a:t>
            </a:r>
            <a:r>
              <a:rPr lang="el-GR" sz="1600" dirty="0">
                <a:solidFill>
                  <a:schemeClr val="tx2">
                    <a:lumMod val="75000"/>
                  </a:schemeClr>
                </a:solidFill>
              </a:rPr>
              <a:t>, γαλλική και πολωνική παντομίμα, γιόγκα, </a:t>
            </a:r>
            <a:r>
              <a:rPr lang="el-GR" sz="1600" dirty="0" err="1">
                <a:solidFill>
                  <a:schemeClr val="tx2">
                    <a:lumMod val="75000"/>
                  </a:schemeClr>
                </a:solidFill>
              </a:rPr>
              <a:t>τάι-τσί</a:t>
            </a:r>
            <a:r>
              <a:rPr lang="el-GR" sz="1600" dirty="0">
                <a:solidFill>
                  <a:schemeClr val="tx2">
                    <a:lumMod val="75000"/>
                  </a:schemeClr>
                </a:solidFill>
              </a:rPr>
              <a:t> και κινήσεις που δημιούργησαν οι ηθοποιοί του μέσα από την έρευνά τους. Δουλειά με τη φωνή – βάθος και ένταση – πιθανή επιρροή από επαφή με κεντρική Ασία, Ινδία και Κίνα. Το προσωπικό και κρυμμένο σε κάθε άτομο ομοιάζει με το αρχετυπικό και το οικουμενικό – αναζήτηση του Οικουμενικού Εαυτού (Ασία). Ασκήσεις = ακριβείς, συγκεκριμένες, πειθαρχημένες, που μπορείς να της μάθεις</a:t>
            </a:r>
          </a:p>
          <a:p>
            <a:pPr>
              <a:lnSpc>
                <a:spcPct val="110000"/>
              </a:lnSpc>
            </a:pPr>
            <a:endParaRPr lang="el-GR" sz="1600" dirty="0">
              <a:solidFill>
                <a:srgbClr val="1F2D29"/>
              </a:solidFill>
            </a:endParaRPr>
          </a:p>
        </p:txBody>
      </p:sp>
    </p:spTree>
    <p:extLst>
      <p:ext uri="{BB962C8B-B14F-4D97-AF65-F5344CB8AC3E}">
        <p14:creationId xmlns:p14="http://schemas.microsoft.com/office/powerpoint/2010/main" val="3945641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Ρωσία</a:t>
            </a:r>
          </a:p>
        </p:txBody>
      </p:sp>
      <p:sp>
        <p:nvSpPr>
          <p:cNvPr id="3" name="Θέση περιεχομένου 2"/>
          <p:cNvSpPr>
            <a:spLocks noGrp="1"/>
          </p:cNvSpPr>
          <p:nvPr>
            <p:ph idx="1"/>
          </p:nvPr>
        </p:nvSpPr>
        <p:spPr/>
        <p:txBody>
          <a:bodyPr>
            <a:normAutofit lnSpcReduction="10000"/>
          </a:bodyPr>
          <a:lstStyle/>
          <a:p>
            <a:r>
              <a:rPr lang="el-GR" dirty="0">
                <a:solidFill>
                  <a:schemeClr val="tx2">
                    <a:lumMod val="75000"/>
                  </a:schemeClr>
                </a:solidFill>
              </a:rPr>
              <a:t>Ίδρυση Θεάτρου Τέχνης της Μόσχας (1898-)</a:t>
            </a:r>
          </a:p>
          <a:p>
            <a:pPr lvl="1"/>
            <a:r>
              <a:rPr lang="el-GR" dirty="0" err="1">
                <a:solidFill>
                  <a:schemeClr val="tx2">
                    <a:lumMod val="75000"/>
                  </a:schemeClr>
                </a:solidFill>
              </a:rPr>
              <a:t>Κονσταντίν</a:t>
            </a:r>
            <a:r>
              <a:rPr lang="el-GR" dirty="0">
                <a:solidFill>
                  <a:schemeClr val="tx2">
                    <a:lumMod val="75000"/>
                  </a:schemeClr>
                </a:solidFill>
              </a:rPr>
              <a:t> </a:t>
            </a:r>
            <a:r>
              <a:rPr lang="el-GR" dirty="0" err="1">
                <a:solidFill>
                  <a:schemeClr val="tx2">
                    <a:lumMod val="75000"/>
                  </a:schemeClr>
                </a:solidFill>
              </a:rPr>
              <a:t>Στανισλάφσκι</a:t>
            </a:r>
            <a:r>
              <a:rPr lang="el-GR" dirty="0">
                <a:solidFill>
                  <a:schemeClr val="tx2">
                    <a:lumMod val="75000"/>
                  </a:schemeClr>
                </a:solidFill>
              </a:rPr>
              <a:t> (1863-1938) – υποκριτική</a:t>
            </a:r>
          </a:p>
          <a:p>
            <a:pPr lvl="1"/>
            <a:r>
              <a:rPr lang="el-GR" dirty="0">
                <a:solidFill>
                  <a:schemeClr val="tx2">
                    <a:lumMod val="75000"/>
                  </a:schemeClr>
                </a:solidFill>
              </a:rPr>
              <a:t>Βλαντιμίρ </a:t>
            </a:r>
            <a:r>
              <a:rPr lang="el-GR" dirty="0" err="1">
                <a:solidFill>
                  <a:schemeClr val="tx2">
                    <a:lumMod val="75000"/>
                  </a:schemeClr>
                </a:solidFill>
              </a:rPr>
              <a:t>Νεμίροβιτς-Ντάντσεκο</a:t>
            </a:r>
            <a:r>
              <a:rPr lang="el-GR" dirty="0">
                <a:solidFill>
                  <a:schemeClr val="tx2">
                    <a:lumMod val="75000"/>
                  </a:schemeClr>
                </a:solidFill>
              </a:rPr>
              <a:t> (1858-1943)</a:t>
            </a:r>
          </a:p>
          <a:p>
            <a:r>
              <a:rPr lang="el-GR" dirty="0" err="1">
                <a:solidFill>
                  <a:schemeClr val="tx2">
                    <a:lumMod val="75000"/>
                  </a:schemeClr>
                </a:solidFill>
              </a:rPr>
              <a:t>Βσέβολοντ</a:t>
            </a:r>
            <a:r>
              <a:rPr lang="el-GR" dirty="0">
                <a:solidFill>
                  <a:schemeClr val="tx2">
                    <a:lumMod val="75000"/>
                  </a:schemeClr>
                </a:solidFill>
              </a:rPr>
              <a:t> </a:t>
            </a:r>
            <a:r>
              <a:rPr lang="el-GR" dirty="0" err="1">
                <a:solidFill>
                  <a:schemeClr val="tx2">
                    <a:lumMod val="75000"/>
                  </a:schemeClr>
                </a:solidFill>
              </a:rPr>
              <a:t>Μέγιερχολντ</a:t>
            </a:r>
            <a:r>
              <a:rPr lang="el-GR" dirty="0">
                <a:solidFill>
                  <a:schemeClr val="tx2">
                    <a:lumMod val="75000"/>
                  </a:schemeClr>
                </a:solidFill>
              </a:rPr>
              <a:t> (1873-1940) – σκηνοθεσία, </a:t>
            </a:r>
            <a:r>
              <a:rPr lang="el-GR" dirty="0" err="1">
                <a:solidFill>
                  <a:schemeClr val="tx2">
                    <a:lumMod val="75000"/>
                  </a:schemeClr>
                </a:solidFill>
              </a:rPr>
              <a:t>βιο</a:t>
            </a:r>
            <a:r>
              <a:rPr lang="el-GR" dirty="0">
                <a:solidFill>
                  <a:schemeClr val="tx2">
                    <a:lumMod val="75000"/>
                  </a:schemeClr>
                </a:solidFill>
              </a:rPr>
              <a:t>-μηχανική </a:t>
            </a:r>
          </a:p>
          <a:p>
            <a:r>
              <a:rPr lang="el-GR" dirty="0">
                <a:solidFill>
                  <a:schemeClr val="tx2">
                    <a:lumMod val="75000"/>
                  </a:schemeClr>
                </a:solidFill>
              </a:rPr>
              <a:t>Αλεξάντερ </a:t>
            </a:r>
            <a:r>
              <a:rPr lang="el-GR" dirty="0" err="1">
                <a:solidFill>
                  <a:schemeClr val="tx2">
                    <a:lumMod val="75000"/>
                  </a:schemeClr>
                </a:solidFill>
              </a:rPr>
              <a:t>Ταΐρωφ</a:t>
            </a:r>
            <a:r>
              <a:rPr lang="el-GR" dirty="0">
                <a:solidFill>
                  <a:schemeClr val="tx2">
                    <a:lumMod val="75000"/>
                  </a:schemeClr>
                </a:solidFill>
              </a:rPr>
              <a:t> (1885-1950)</a:t>
            </a:r>
          </a:p>
          <a:p>
            <a:r>
              <a:rPr lang="el-GR" dirty="0" err="1">
                <a:solidFill>
                  <a:schemeClr val="tx2">
                    <a:lumMod val="75000"/>
                  </a:schemeClr>
                </a:solidFill>
              </a:rPr>
              <a:t>Γιεβγένι</a:t>
            </a:r>
            <a:r>
              <a:rPr lang="el-GR" dirty="0">
                <a:solidFill>
                  <a:schemeClr val="tx2">
                    <a:lumMod val="75000"/>
                  </a:schemeClr>
                </a:solidFill>
              </a:rPr>
              <a:t> </a:t>
            </a:r>
            <a:r>
              <a:rPr lang="el-GR" dirty="0" err="1">
                <a:solidFill>
                  <a:schemeClr val="tx2">
                    <a:lumMod val="75000"/>
                  </a:schemeClr>
                </a:solidFill>
              </a:rPr>
              <a:t>Βαχτάνγκωφ</a:t>
            </a:r>
            <a:r>
              <a:rPr lang="el-GR" dirty="0">
                <a:solidFill>
                  <a:schemeClr val="tx2">
                    <a:lumMod val="75000"/>
                  </a:schemeClr>
                </a:solidFill>
              </a:rPr>
              <a:t> (1883-1922) – μαγικός ρεαλισμός</a:t>
            </a:r>
          </a:p>
          <a:p>
            <a:r>
              <a:rPr lang="el-GR" dirty="0">
                <a:solidFill>
                  <a:schemeClr val="tx2">
                    <a:lumMod val="75000"/>
                  </a:schemeClr>
                </a:solidFill>
              </a:rPr>
              <a:t>Νικολάι </a:t>
            </a:r>
            <a:r>
              <a:rPr lang="el-GR" dirty="0" err="1">
                <a:solidFill>
                  <a:schemeClr val="tx2">
                    <a:lumMod val="75000"/>
                  </a:schemeClr>
                </a:solidFill>
              </a:rPr>
              <a:t>Εβρέινωφ</a:t>
            </a:r>
            <a:r>
              <a:rPr lang="el-GR" dirty="0">
                <a:solidFill>
                  <a:schemeClr val="tx2">
                    <a:lumMod val="75000"/>
                  </a:schemeClr>
                </a:solidFill>
              </a:rPr>
              <a:t> (1979-1953) – </a:t>
            </a:r>
            <a:r>
              <a:rPr lang="el-GR" i="1" dirty="0">
                <a:solidFill>
                  <a:schemeClr val="tx2">
                    <a:lumMod val="75000"/>
                  </a:schemeClr>
                </a:solidFill>
              </a:rPr>
              <a:t>Η κατάληψη των χειμερινών ανακτόρων</a:t>
            </a:r>
            <a:r>
              <a:rPr lang="el-GR" dirty="0">
                <a:solidFill>
                  <a:schemeClr val="tx2">
                    <a:lumMod val="75000"/>
                  </a:schemeClr>
                </a:solidFill>
              </a:rPr>
              <a:t>, θέαμα που δημιουργήθηκε για τους εορτασμούς της Οκτωβριανής Επανάστασης το 1920 στην οποία συμμετείχαν πάνω από 10.000 άνθρωποι </a:t>
            </a:r>
          </a:p>
          <a:p>
            <a:r>
              <a:rPr lang="el-GR" dirty="0">
                <a:solidFill>
                  <a:schemeClr val="tx2">
                    <a:lumMod val="75000"/>
                  </a:schemeClr>
                </a:solidFill>
              </a:rPr>
              <a:t>Συγγραφείς: </a:t>
            </a:r>
            <a:r>
              <a:rPr lang="el-GR" dirty="0" err="1">
                <a:solidFill>
                  <a:schemeClr val="tx2">
                    <a:lumMod val="75000"/>
                  </a:schemeClr>
                </a:solidFill>
              </a:rPr>
              <a:t>Τσέχωφ</a:t>
            </a:r>
            <a:r>
              <a:rPr lang="el-GR" dirty="0">
                <a:solidFill>
                  <a:schemeClr val="tx2">
                    <a:lumMod val="75000"/>
                  </a:schemeClr>
                </a:solidFill>
              </a:rPr>
              <a:t>, </a:t>
            </a:r>
            <a:r>
              <a:rPr lang="el-GR" dirty="0" err="1">
                <a:solidFill>
                  <a:schemeClr val="tx2">
                    <a:lumMod val="75000"/>
                  </a:schemeClr>
                </a:solidFill>
              </a:rPr>
              <a:t>Γκόργκι</a:t>
            </a:r>
            <a:endParaRPr lang="el-GR" dirty="0">
              <a:solidFill>
                <a:schemeClr val="tx2">
                  <a:lumMod val="75000"/>
                </a:schemeClr>
              </a:solidFill>
            </a:endParaRPr>
          </a:p>
        </p:txBody>
      </p:sp>
    </p:spTree>
    <p:extLst>
      <p:ext uri="{BB962C8B-B14F-4D97-AF65-F5344CB8AC3E}">
        <p14:creationId xmlns:p14="http://schemas.microsoft.com/office/powerpoint/2010/main" val="3387632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normAutofit/>
          </a:bodyPr>
          <a:lstStyle/>
          <a:p>
            <a:r>
              <a:rPr lang="el-GR" b="1" dirty="0">
                <a:solidFill>
                  <a:schemeClr val="tx2">
                    <a:lumMod val="75000"/>
                  </a:schemeClr>
                </a:solidFill>
              </a:rPr>
              <a:t>Σκηνοθεσία και </a:t>
            </a:r>
            <a:r>
              <a:rPr lang="en-US" b="1" dirty="0" err="1">
                <a:solidFill>
                  <a:schemeClr val="tx2">
                    <a:lumMod val="75000"/>
                  </a:schemeClr>
                </a:solidFill>
              </a:rPr>
              <a:t>mise</a:t>
            </a:r>
            <a:r>
              <a:rPr lang="en-US" b="1" dirty="0">
                <a:solidFill>
                  <a:schemeClr val="tx2">
                    <a:lumMod val="75000"/>
                  </a:schemeClr>
                </a:solidFill>
              </a:rPr>
              <a:t>-</a:t>
            </a:r>
            <a:r>
              <a:rPr lang="en-US" b="1" dirty="0" err="1">
                <a:solidFill>
                  <a:schemeClr val="tx2">
                    <a:lumMod val="75000"/>
                  </a:schemeClr>
                </a:solidFill>
              </a:rPr>
              <a:t>en</a:t>
            </a:r>
            <a:r>
              <a:rPr lang="en-US" b="1" dirty="0">
                <a:solidFill>
                  <a:schemeClr val="tx2">
                    <a:lumMod val="75000"/>
                  </a:schemeClr>
                </a:solidFill>
              </a:rPr>
              <a:t>-scene </a:t>
            </a:r>
            <a:r>
              <a:rPr lang="en-US" dirty="0">
                <a:solidFill>
                  <a:schemeClr val="tx2">
                    <a:lumMod val="75000"/>
                  </a:schemeClr>
                </a:solidFill>
              </a:rPr>
              <a:t>– </a:t>
            </a:r>
            <a:r>
              <a:rPr lang="el-GR" dirty="0">
                <a:solidFill>
                  <a:schemeClr val="tx2">
                    <a:lumMod val="75000"/>
                  </a:schemeClr>
                </a:solidFill>
              </a:rPr>
              <a:t>ο σκηνικός χώρος στοχεύει να φέρει σε στενή επαφή ηθοποιό και θεατή, λειτουργεί ως σήμα. Οι θεατές παρίστανται ως μάρτυρες: στο</a:t>
            </a:r>
            <a:r>
              <a:rPr lang="en-US" dirty="0">
                <a:solidFill>
                  <a:schemeClr val="tx2">
                    <a:lumMod val="75000"/>
                  </a:schemeClr>
                </a:solidFill>
              </a:rPr>
              <a:t> </a:t>
            </a:r>
            <a:r>
              <a:rPr lang="en-US" i="1" dirty="0">
                <a:solidFill>
                  <a:schemeClr val="tx2">
                    <a:lumMod val="75000"/>
                  </a:schemeClr>
                </a:solidFill>
              </a:rPr>
              <a:t>Acropolis </a:t>
            </a:r>
            <a:r>
              <a:rPr lang="el-GR" dirty="0">
                <a:solidFill>
                  <a:schemeClr val="tx2">
                    <a:lumMod val="75000"/>
                  </a:schemeClr>
                </a:solidFill>
              </a:rPr>
              <a:t>οι ζωντανοί που βλέπουν τους νεκρούς ή αυτούς που σύντομα θα πεθάνουν.</a:t>
            </a:r>
            <a:endParaRPr lang="en-US" dirty="0">
              <a:solidFill>
                <a:schemeClr val="tx2">
                  <a:lumMod val="75000"/>
                </a:schemeClr>
              </a:solidFill>
            </a:endParaRPr>
          </a:p>
          <a:p>
            <a:r>
              <a:rPr lang="el-GR" b="1" dirty="0">
                <a:solidFill>
                  <a:schemeClr val="tx2">
                    <a:lumMod val="75000"/>
                  </a:schemeClr>
                </a:solidFill>
              </a:rPr>
              <a:t>Διασκευή και μοντάζ των παρουσιαζόμενων έργων </a:t>
            </a:r>
            <a:r>
              <a:rPr lang="el-GR" dirty="0">
                <a:solidFill>
                  <a:schemeClr val="tx2">
                    <a:lumMod val="75000"/>
                  </a:schemeClr>
                </a:solidFill>
              </a:rPr>
              <a:t>– το έκανε ο ίδιος. Οι ηθοποιοί του έβρισκαν τις συγκεκριμένες κινήσεις (σωματικές εκδηλώσεις) και τις ηχητικές τονικότητες για να εκφράσουν συναισθήματα και να δώσουν νέες ερμηνείες των λογοτεχνικών κειμένων.</a:t>
            </a:r>
            <a:r>
              <a:rPr lang="en-US" dirty="0">
                <a:solidFill>
                  <a:schemeClr val="tx2">
                    <a:lumMod val="75000"/>
                  </a:schemeClr>
                </a:solidFill>
              </a:rPr>
              <a:t> </a:t>
            </a:r>
            <a:r>
              <a:rPr lang="el-GR" dirty="0">
                <a:solidFill>
                  <a:schemeClr val="tx2">
                    <a:lumMod val="75000"/>
                  </a:schemeClr>
                </a:solidFill>
              </a:rPr>
              <a:t>Παράλληλη εργασία / συγγένεια με </a:t>
            </a:r>
            <a:r>
              <a:rPr lang="en-US" dirty="0">
                <a:solidFill>
                  <a:schemeClr val="tx2">
                    <a:lumMod val="75000"/>
                  </a:schemeClr>
                </a:solidFill>
              </a:rPr>
              <a:t>Happening </a:t>
            </a:r>
            <a:r>
              <a:rPr lang="el-GR" dirty="0">
                <a:solidFill>
                  <a:schemeClr val="tx2">
                    <a:lumMod val="75000"/>
                  </a:schemeClr>
                </a:solidFill>
              </a:rPr>
              <a:t>και </a:t>
            </a:r>
            <a:r>
              <a:rPr lang="en-US" dirty="0">
                <a:solidFill>
                  <a:schemeClr val="tx2">
                    <a:lumMod val="75000"/>
                  </a:schemeClr>
                </a:solidFill>
              </a:rPr>
              <a:t>Tadeusz Kantor</a:t>
            </a:r>
            <a:r>
              <a:rPr lang="el-GR" dirty="0">
                <a:solidFill>
                  <a:schemeClr val="tx2">
                    <a:lumMod val="75000"/>
                  </a:schemeClr>
                </a:solidFill>
              </a:rPr>
              <a:t>. Επιρροή </a:t>
            </a:r>
            <a:r>
              <a:rPr lang="en-US" dirty="0">
                <a:solidFill>
                  <a:schemeClr val="tx2">
                    <a:lumMod val="75000"/>
                  </a:schemeClr>
                </a:solidFill>
              </a:rPr>
              <a:t>Sergei Eisenstein </a:t>
            </a:r>
            <a:r>
              <a:rPr lang="el-GR" dirty="0">
                <a:solidFill>
                  <a:schemeClr val="tx2">
                    <a:lumMod val="75000"/>
                  </a:schemeClr>
                </a:solidFill>
              </a:rPr>
              <a:t>και επιγόνους – σκηνές κατανοούνται ως ενότητα όχι μεμονωμένα. Ηθοποιοί δημιουργοί του μοντάζ, των εικόνων, των ήχων και των σωματικών εκφράσεων </a:t>
            </a:r>
            <a:r>
              <a:rPr lang="en-US" dirty="0">
                <a:solidFill>
                  <a:schemeClr val="tx2">
                    <a:lumMod val="75000"/>
                  </a:schemeClr>
                </a:solidFill>
              </a:rPr>
              <a:t>(gestures).</a:t>
            </a:r>
            <a:endParaRPr lang="el-GR" dirty="0">
              <a:solidFill>
                <a:schemeClr val="tx2">
                  <a:lumMod val="75000"/>
                </a:schemeClr>
              </a:solidFill>
            </a:endParaRPr>
          </a:p>
          <a:p>
            <a:endParaRPr lang="el-GR" dirty="0"/>
          </a:p>
        </p:txBody>
      </p:sp>
    </p:spTree>
    <p:extLst>
      <p:ext uri="{BB962C8B-B14F-4D97-AF65-F5344CB8AC3E}">
        <p14:creationId xmlns:p14="http://schemas.microsoft.com/office/powerpoint/2010/main" val="15311082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l-GR" dirty="0">
                <a:solidFill>
                  <a:schemeClr val="tx2">
                    <a:lumMod val="75000"/>
                  </a:schemeClr>
                </a:solidFill>
              </a:rPr>
              <a:t>Διαδικασία, όχι παραδοτέο υλικό</a:t>
            </a:r>
          </a:p>
          <a:p>
            <a:r>
              <a:rPr lang="el-GR" dirty="0">
                <a:solidFill>
                  <a:schemeClr val="tx2">
                    <a:lumMod val="75000"/>
                  </a:schemeClr>
                </a:solidFill>
              </a:rPr>
              <a:t>Πνευματική διαδικασία</a:t>
            </a:r>
          </a:p>
          <a:p>
            <a:r>
              <a:rPr lang="el-GR" dirty="0" err="1">
                <a:solidFill>
                  <a:schemeClr val="tx2">
                    <a:lumMod val="75000"/>
                  </a:schemeClr>
                </a:solidFill>
              </a:rPr>
              <a:t>Σαμάνοι</a:t>
            </a:r>
            <a:r>
              <a:rPr lang="el-GR" dirty="0">
                <a:solidFill>
                  <a:schemeClr val="tx2">
                    <a:lumMod val="75000"/>
                  </a:schemeClr>
                </a:solidFill>
              </a:rPr>
              <a:t> – τεχνικοί του ιεροί (</a:t>
            </a:r>
            <a:r>
              <a:rPr lang="en-US" dirty="0" err="1">
                <a:solidFill>
                  <a:schemeClr val="tx2">
                    <a:lumMod val="75000"/>
                  </a:schemeClr>
                </a:solidFill>
              </a:rPr>
              <a:t>Eliade</a:t>
            </a:r>
            <a:r>
              <a:rPr lang="en-US" dirty="0">
                <a:solidFill>
                  <a:schemeClr val="tx2">
                    <a:lumMod val="75000"/>
                  </a:schemeClr>
                </a:solidFill>
              </a:rPr>
              <a:t>).</a:t>
            </a:r>
          </a:p>
          <a:p>
            <a:r>
              <a:rPr lang="el-GR" dirty="0">
                <a:solidFill>
                  <a:schemeClr val="tx2">
                    <a:lumMod val="75000"/>
                  </a:schemeClr>
                </a:solidFill>
              </a:rPr>
              <a:t>Παράσταση μια συνάντηση (συνύπαρξη) όχι απομακρυσμένη θέαση</a:t>
            </a:r>
          </a:p>
          <a:p>
            <a:r>
              <a:rPr lang="el-GR" dirty="0">
                <a:solidFill>
                  <a:schemeClr val="tx2">
                    <a:lumMod val="75000"/>
                  </a:schemeClr>
                </a:solidFill>
              </a:rPr>
              <a:t>Θέατρο όχι ψυχαγωγία</a:t>
            </a:r>
          </a:p>
          <a:p>
            <a:r>
              <a:rPr lang="el-GR" dirty="0">
                <a:solidFill>
                  <a:schemeClr val="tx2">
                    <a:lumMod val="75000"/>
                  </a:schemeClr>
                </a:solidFill>
              </a:rPr>
              <a:t>Κοινωνία – Θεία Κοινωνία, επαφή, συνύπαρξη.</a:t>
            </a:r>
          </a:p>
          <a:p>
            <a:r>
              <a:rPr lang="en-US" dirty="0">
                <a:solidFill>
                  <a:schemeClr val="tx2">
                    <a:lumMod val="75000"/>
                  </a:schemeClr>
                </a:solidFill>
              </a:rPr>
              <a:t>Jung </a:t>
            </a:r>
            <a:r>
              <a:rPr lang="el-GR" dirty="0">
                <a:solidFill>
                  <a:schemeClr val="tx2">
                    <a:lumMod val="75000"/>
                  </a:schemeClr>
                </a:solidFill>
              </a:rPr>
              <a:t>και </a:t>
            </a:r>
            <a:r>
              <a:rPr lang="en-US" dirty="0">
                <a:solidFill>
                  <a:schemeClr val="tx2">
                    <a:lumMod val="75000"/>
                  </a:schemeClr>
                </a:solidFill>
              </a:rPr>
              <a:t>Durkheim</a:t>
            </a:r>
            <a:endParaRPr lang="el-GR" dirty="0">
              <a:solidFill>
                <a:schemeClr val="tx2">
                  <a:lumMod val="75000"/>
                </a:schemeClr>
              </a:solidFill>
            </a:endParaRPr>
          </a:p>
        </p:txBody>
      </p:sp>
    </p:spTree>
    <p:extLst>
      <p:ext uri="{BB962C8B-B14F-4D97-AF65-F5344CB8AC3E}">
        <p14:creationId xmlns:p14="http://schemas.microsoft.com/office/powerpoint/2010/main" val="39930351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91D933-3C70-4C0F-A71F-5AA09116C8E9}"/>
              </a:ext>
            </a:extLst>
          </p:cNvPr>
          <p:cNvSpPr>
            <a:spLocks noGrp="1"/>
          </p:cNvSpPr>
          <p:nvPr>
            <p:ph type="title"/>
          </p:nvPr>
        </p:nvSpPr>
        <p:spPr/>
        <p:txBody>
          <a:bodyPr/>
          <a:lstStyle/>
          <a:p>
            <a:pPr algn="ctr"/>
            <a:r>
              <a:rPr lang="el-GR" dirty="0">
                <a:solidFill>
                  <a:schemeClr val="tx2">
                    <a:lumMod val="75000"/>
                  </a:schemeClr>
                </a:solidFill>
                <a:cs typeface="Calibri Light"/>
              </a:rPr>
              <a:t>Πρόσωπο - Μάσκα</a:t>
            </a:r>
          </a:p>
        </p:txBody>
      </p:sp>
      <p:sp>
        <p:nvSpPr>
          <p:cNvPr id="3" name="Θέση περιεχομένου 2">
            <a:extLst>
              <a:ext uri="{FF2B5EF4-FFF2-40B4-BE49-F238E27FC236}">
                <a16:creationId xmlns:a16="http://schemas.microsoft.com/office/drawing/2014/main" id="{4A0545A9-FA74-4754-A5F8-02200FC1FAE4}"/>
              </a:ext>
            </a:extLst>
          </p:cNvPr>
          <p:cNvSpPr>
            <a:spLocks noGrp="1"/>
          </p:cNvSpPr>
          <p:nvPr>
            <p:ph idx="1"/>
          </p:nvPr>
        </p:nvSpPr>
        <p:spPr/>
        <p:txBody>
          <a:bodyPr vert="horz" lIns="91440" tIns="45720" rIns="91440" bIns="45720" rtlCol="0" anchor="t">
            <a:normAutofit/>
          </a:bodyPr>
          <a:lstStyle/>
          <a:p>
            <a:r>
              <a:rPr lang="el-GR" dirty="0">
                <a:solidFill>
                  <a:schemeClr val="tx2">
                    <a:lumMod val="75000"/>
                  </a:schemeClr>
                </a:solidFill>
                <a:cs typeface="Calibri"/>
              </a:rPr>
              <a:t>Σχέση με </a:t>
            </a:r>
            <a:r>
              <a:rPr lang="el-GR" dirty="0" err="1">
                <a:solidFill>
                  <a:schemeClr val="tx2">
                    <a:lumMod val="75000"/>
                  </a:schemeClr>
                </a:solidFill>
                <a:cs typeface="Calibri"/>
              </a:rPr>
              <a:t>Francois</a:t>
            </a:r>
            <a:r>
              <a:rPr lang="el-GR" dirty="0">
                <a:solidFill>
                  <a:schemeClr val="tx2">
                    <a:lumMod val="75000"/>
                  </a:schemeClr>
                </a:solidFill>
                <a:cs typeface="Calibri"/>
              </a:rPr>
              <a:t> </a:t>
            </a:r>
            <a:r>
              <a:rPr lang="el-GR" dirty="0" err="1">
                <a:solidFill>
                  <a:schemeClr val="tx2">
                    <a:lumMod val="75000"/>
                  </a:schemeClr>
                </a:solidFill>
                <a:cs typeface="Calibri"/>
              </a:rPr>
              <a:t>Delsartre</a:t>
            </a:r>
            <a:r>
              <a:rPr lang="el-GR" dirty="0">
                <a:solidFill>
                  <a:schemeClr val="tx2">
                    <a:lumMod val="75000"/>
                  </a:schemeClr>
                </a:solidFill>
                <a:cs typeface="Calibri"/>
              </a:rPr>
              <a:t> -&gt; </a:t>
            </a:r>
            <a:r>
              <a:rPr lang="el-GR" dirty="0" err="1">
                <a:solidFill>
                  <a:schemeClr val="tx2">
                    <a:lumMod val="75000"/>
                  </a:schemeClr>
                </a:solidFill>
                <a:cs typeface="Calibri"/>
              </a:rPr>
              <a:t>Genevieve</a:t>
            </a:r>
            <a:r>
              <a:rPr lang="el-GR" dirty="0">
                <a:solidFill>
                  <a:schemeClr val="tx2">
                    <a:lumMod val="75000"/>
                  </a:schemeClr>
                </a:solidFill>
                <a:cs typeface="Calibri"/>
              </a:rPr>
              <a:t> </a:t>
            </a:r>
            <a:r>
              <a:rPr lang="el-GR" dirty="0" err="1">
                <a:solidFill>
                  <a:schemeClr val="tx2">
                    <a:lumMod val="75000"/>
                  </a:schemeClr>
                </a:solidFill>
                <a:cs typeface="Calibri"/>
              </a:rPr>
              <a:t>Stebbins</a:t>
            </a:r>
            <a:r>
              <a:rPr lang="el-GR" dirty="0">
                <a:solidFill>
                  <a:schemeClr val="tx2">
                    <a:lumMod val="75000"/>
                  </a:schemeClr>
                </a:solidFill>
                <a:cs typeface="Calibri"/>
              </a:rPr>
              <a:t> -&gt;</a:t>
            </a:r>
          </a:p>
          <a:p>
            <a:r>
              <a:rPr lang="el-GR" dirty="0" err="1">
                <a:solidFill>
                  <a:schemeClr val="tx2">
                    <a:lumMod val="75000"/>
                  </a:schemeClr>
                </a:solidFill>
                <a:cs typeface="Calibri"/>
              </a:rPr>
              <a:t>Sarah</a:t>
            </a:r>
            <a:r>
              <a:rPr lang="el-GR" dirty="0">
                <a:solidFill>
                  <a:schemeClr val="tx2">
                    <a:lumMod val="75000"/>
                  </a:schemeClr>
                </a:solidFill>
                <a:cs typeface="Calibri"/>
              </a:rPr>
              <a:t> </a:t>
            </a:r>
            <a:r>
              <a:rPr lang="el-GR" dirty="0" err="1">
                <a:solidFill>
                  <a:schemeClr val="tx2">
                    <a:lumMod val="75000"/>
                  </a:schemeClr>
                </a:solidFill>
                <a:cs typeface="Calibri"/>
              </a:rPr>
              <a:t>Bernardt</a:t>
            </a:r>
            <a:r>
              <a:rPr lang="el-GR" dirty="0">
                <a:solidFill>
                  <a:schemeClr val="tx2">
                    <a:lumMod val="75000"/>
                  </a:schemeClr>
                </a:solidFill>
                <a:cs typeface="Calibri"/>
              </a:rPr>
              <a:t> -&gt; </a:t>
            </a:r>
            <a:r>
              <a:rPr lang="el-GR" dirty="0" err="1">
                <a:solidFill>
                  <a:schemeClr val="tx2">
                    <a:lumMod val="75000"/>
                  </a:schemeClr>
                </a:solidFill>
                <a:cs typeface="Calibri"/>
              </a:rPr>
              <a:t>Isadora</a:t>
            </a:r>
            <a:r>
              <a:rPr lang="el-GR" dirty="0">
                <a:solidFill>
                  <a:schemeClr val="tx2">
                    <a:lumMod val="75000"/>
                  </a:schemeClr>
                </a:solidFill>
                <a:cs typeface="Calibri"/>
              </a:rPr>
              <a:t> </a:t>
            </a:r>
            <a:r>
              <a:rPr lang="el-GR" dirty="0" err="1">
                <a:solidFill>
                  <a:schemeClr val="tx2">
                    <a:lumMod val="75000"/>
                  </a:schemeClr>
                </a:solidFill>
                <a:cs typeface="Calibri"/>
              </a:rPr>
              <a:t>Duncan</a:t>
            </a:r>
            <a:r>
              <a:rPr lang="el-GR" dirty="0">
                <a:solidFill>
                  <a:schemeClr val="tx2">
                    <a:lumMod val="75000"/>
                  </a:schemeClr>
                </a:solidFill>
                <a:cs typeface="Calibri"/>
              </a:rPr>
              <a:t> -&gt; </a:t>
            </a:r>
            <a:r>
              <a:rPr lang="el-GR" dirty="0" err="1">
                <a:solidFill>
                  <a:schemeClr val="tx2">
                    <a:lumMod val="75000"/>
                  </a:schemeClr>
                </a:solidFill>
                <a:cs typeface="Calibri"/>
              </a:rPr>
              <a:t>Laban</a:t>
            </a:r>
            <a:endParaRPr lang="el-GR" dirty="0">
              <a:solidFill>
                <a:schemeClr val="tx2">
                  <a:lumMod val="75000"/>
                </a:schemeClr>
              </a:solidFill>
              <a:cs typeface="Calibri"/>
            </a:endParaRPr>
          </a:p>
          <a:p>
            <a:r>
              <a:rPr lang="el-GR" dirty="0">
                <a:solidFill>
                  <a:schemeClr val="tx2">
                    <a:lumMod val="75000"/>
                  </a:schemeClr>
                </a:solidFill>
                <a:cs typeface="Calibri"/>
              </a:rPr>
              <a:t>Ο </a:t>
            </a:r>
            <a:r>
              <a:rPr lang="el-GR" dirty="0" err="1">
                <a:solidFill>
                  <a:schemeClr val="tx2">
                    <a:lumMod val="75000"/>
                  </a:schemeClr>
                </a:solidFill>
                <a:cs typeface="Calibri"/>
              </a:rPr>
              <a:t>Γκροτόφσκι</a:t>
            </a:r>
            <a:r>
              <a:rPr lang="el-GR" dirty="0">
                <a:solidFill>
                  <a:schemeClr val="tx2">
                    <a:lumMod val="75000"/>
                  </a:schemeClr>
                </a:solidFill>
                <a:cs typeface="Calibri"/>
              </a:rPr>
              <a:t> μιλάει για τον </a:t>
            </a:r>
            <a:r>
              <a:rPr lang="el-GR" dirty="0" err="1">
                <a:solidFill>
                  <a:schemeClr val="tx2">
                    <a:lumMod val="75000"/>
                  </a:schemeClr>
                </a:solidFill>
                <a:cs typeface="Calibri"/>
              </a:rPr>
              <a:t>Delsartre</a:t>
            </a:r>
            <a:r>
              <a:rPr lang="el-GR" dirty="0">
                <a:solidFill>
                  <a:schemeClr val="tx2">
                    <a:lumMod val="75000"/>
                  </a:schemeClr>
                </a:solidFill>
                <a:cs typeface="Calibri"/>
              </a:rPr>
              <a:t> και τον συσχετίζει με το </a:t>
            </a:r>
            <a:r>
              <a:rPr lang="el-GR" dirty="0" err="1">
                <a:solidFill>
                  <a:schemeClr val="tx2">
                    <a:lumMod val="75000"/>
                  </a:schemeClr>
                </a:solidFill>
                <a:cs typeface="Calibri"/>
              </a:rPr>
              <a:t>Κατακάλι</a:t>
            </a:r>
            <a:r>
              <a:rPr lang="el-GR" dirty="0">
                <a:solidFill>
                  <a:schemeClr val="tx2">
                    <a:lumMod val="75000"/>
                  </a:schemeClr>
                </a:solidFill>
                <a:cs typeface="Calibri"/>
              </a:rPr>
              <a:t> </a:t>
            </a:r>
          </a:p>
        </p:txBody>
      </p:sp>
    </p:spTree>
    <p:extLst>
      <p:ext uri="{BB962C8B-B14F-4D97-AF65-F5344CB8AC3E}">
        <p14:creationId xmlns:p14="http://schemas.microsoft.com/office/powerpoint/2010/main" val="9894831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p:txBody>
          <a:bodyPr/>
          <a:lstStyle/>
          <a:p>
            <a:r>
              <a:rPr lang="en-US" dirty="0">
                <a:solidFill>
                  <a:schemeClr val="tx2">
                    <a:lumMod val="75000"/>
                  </a:schemeClr>
                </a:solidFill>
              </a:rPr>
              <a:t>1970 </a:t>
            </a:r>
            <a:r>
              <a:rPr lang="el-GR" dirty="0">
                <a:solidFill>
                  <a:schemeClr val="tx2">
                    <a:lumMod val="75000"/>
                  </a:schemeClr>
                </a:solidFill>
              </a:rPr>
              <a:t>– «έφυγε» από το θέατρο – </a:t>
            </a:r>
            <a:r>
              <a:rPr lang="en-US" dirty="0">
                <a:solidFill>
                  <a:schemeClr val="tx2">
                    <a:lumMod val="75000"/>
                  </a:schemeClr>
                </a:solidFill>
              </a:rPr>
              <a:t>Schechner: </a:t>
            </a:r>
            <a:r>
              <a:rPr lang="el-GR" dirty="0">
                <a:solidFill>
                  <a:schemeClr val="tx2">
                    <a:lumMod val="75000"/>
                  </a:schemeClr>
                </a:solidFill>
              </a:rPr>
              <a:t>δεν ήταν ποτέ «μέσα» στο θέατρο.</a:t>
            </a:r>
            <a:endParaRPr lang="en-US" dirty="0">
              <a:solidFill>
                <a:schemeClr val="tx2">
                  <a:lumMod val="75000"/>
                </a:schemeClr>
              </a:solidFill>
            </a:endParaRPr>
          </a:p>
          <a:p>
            <a:pPr lvl="1"/>
            <a:r>
              <a:rPr lang="en-US" dirty="0">
                <a:solidFill>
                  <a:schemeClr val="tx2">
                    <a:lumMod val="75000"/>
                  </a:schemeClr>
                </a:solidFill>
              </a:rPr>
              <a:t>“My work as a director, in the classical sense, was something beautiful. But a certain automatism had begun to encroach. […] One can become mechanical” (TGS: 3).</a:t>
            </a:r>
          </a:p>
          <a:p>
            <a:pPr marL="229870" lvl="1"/>
            <a:r>
              <a:rPr lang="en-US" dirty="0">
                <a:solidFill>
                  <a:schemeClr val="tx2">
                    <a:lumMod val="75000"/>
                  </a:schemeClr>
                </a:solidFill>
              </a:rPr>
              <a:t>Paratheatrical work – </a:t>
            </a:r>
            <a:r>
              <a:rPr lang="el-GR" dirty="0">
                <a:solidFill>
                  <a:schemeClr val="tx2">
                    <a:lumMod val="75000"/>
                  </a:schemeClr>
                </a:solidFill>
              </a:rPr>
              <a:t>δεν έχουμε πρόσβαση. </a:t>
            </a:r>
          </a:p>
          <a:p>
            <a:pPr marL="687070" lvl="2"/>
            <a:r>
              <a:rPr lang="en-US" dirty="0">
                <a:solidFill>
                  <a:schemeClr val="tx2">
                    <a:lumMod val="75000"/>
                  </a:schemeClr>
                </a:solidFill>
              </a:rPr>
              <a:t>Barba (ο "μα</a:t>
            </a:r>
            <a:r>
              <a:rPr lang="en-US" dirty="0" err="1">
                <a:solidFill>
                  <a:schemeClr val="tx2">
                    <a:lumMod val="75000"/>
                  </a:schemeClr>
                </a:solidFill>
              </a:rPr>
              <a:t>θητής</a:t>
            </a:r>
            <a:r>
              <a:rPr lang="en-US" dirty="0">
                <a:solidFill>
                  <a:schemeClr val="tx2">
                    <a:lumMod val="75000"/>
                  </a:schemeClr>
                </a:solidFill>
              </a:rPr>
              <a:t>" </a:t>
            </a:r>
            <a:r>
              <a:rPr lang="en-US" dirty="0" err="1">
                <a:solidFill>
                  <a:schemeClr val="tx2">
                    <a:lumMod val="75000"/>
                  </a:schemeClr>
                </a:solidFill>
              </a:rPr>
              <a:t>του</a:t>
            </a:r>
            <a:r>
              <a:rPr lang="en-US" dirty="0">
                <a:solidFill>
                  <a:schemeClr val="tx2">
                    <a:lumMod val="75000"/>
                  </a:schemeClr>
                </a:solidFill>
              </a:rPr>
              <a:t> </a:t>
            </a:r>
            <a:r>
              <a:rPr lang="en-US" dirty="0" err="1">
                <a:solidFill>
                  <a:schemeClr val="tx2">
                    <a:lumMod val="75000"/>
                  </a:schemeClr>
                </a:solidFill>
              </a:rPr>
              <a:t>Γκροτόφσκι</a:t>
            </a:r>
            <a:r>
              <a:rPr lang="en-US" dirty="0">
                <a:solidFill>
                  <a:schemeClr val="tx2">
                    <a:lumMod val="75000"/>
                  </a:schemeClr>
                </a:solidFill>
              </a:rPr>
              <a:t>: “I have been told this is not a performance, yet I see ‘people who are acting.’ If what is happening here is only for them, then why am I here?”, 1975 (</a:t>
            </a:r>
            <a:r>
              <a:rPr lang="el-GR" dirty="0">
                <a:solidFill>
                  <a:schemeClr val="tx2">
                    <a:lumMod val="75000"/>
                  </a:schemeClr>
                </a:solidFill>
              </a:rPr>
              <a:t>το 1990)</a:t>
            </a:r>
          </a:p>
          <a:p>
            <a:pPr marL="687070" lvl="2"/>
            <a:r>
              <a:rPr lang="el-GR" dirty="0">
                <a:solidFill>
                  <a:schemeClr val="tx2">
                    <a:lumMod val="75000"/>
                  </a:schemeClr>
                </a:solidFill>
              </a:rPr>
              <a:t>Ο μίτος της Αριάδνης (</a:t>
            </a:r>
            <a:r>
              <a:rPr lang="en-US" dirty="0">
                <a:solidFill>
                  <a:schemeClr val="tx2">
                    <a:lumMod val="75000"/>
                  </a:schemeClr>
                </a:solidFill>
              </a:rPr>
              <a:t>TGS: 6).</a:t>
            </a:r>
          </a:p>
        </p:txBody>
      </p:sp>
    </p:spTree>
    <p:extLst>
      <p:ext uri="{BB962C8B-B14F-4D97-AF65-F5344CB8AC3E}">
        <p14:creationId xmlns:p14="http://schemas.microsoft.com/office/powerpoint/2010/main" val="7765072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D12CC5-784C-4BF0-A83E-B677BE2AB18F}"/>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Τηλεόραση / Κινηματογράφος</a:t>
            </a:r>
          </a:p>
        </p:txBody>
      </p:sp>
      <p:sp>
        <p:nvSpPr>
          <p:cNvPr id="3" name="Θέση περιεχομένου 2">
            <a:extLst>
              <a:ext uri="{FF2B5EF4-FFF2-40B4-BE49-F238E27FC236}">
                <a16:creationId xmlns:a16="http://schemas.microsoft.com/office/drawing/2014/main" id="{C3DFD248-6948-46F1-B99F-C14F2F6A0556}"/>
              </a:ext>
            </a:extLst>
          </p:cNvPr>
          <p:cNvSpPr>
            <a:spLocks noGrp="1"/>
          </p:cNvSpPr>
          <p:nvPr>
            <p:ph idx="1"/>
          </p:nvPr>
        </p:nvSpPr>
        <p:spPr/>
        <p:txBody>
          <a:bodyPr vert="horz" lIns="91440" tIns="45720" rIns="91440" bIns="45720" rtlCol="0" anchor="t">
            <a:normAutofit/>
          </a:bodyPr>
          <a:lstStyle/>
          <a:p>
            <a:r>
              <a:rPr lang="el-GR" dirty="0" err="1">
                <a:solidFill>
                  <a:schemeClr val="tx2">
                    <a:lumMod val="75000"/>
                  </a:schemeClr>
                </a:solidFill>
                <a:cs typeface="Calibri"/>
              </a:rPr>
              <a:t>Γκροτόφσκι</a:t>
            </a:r>
            <a:r>
              <a:rPr lang="el-GR" dirty="0">
                <a:solidFill>
                  <a:schemeClr val="tx2">
                    <a:lumMod val="75000"/>
                  </a:schemeClr>
                </a:solidFill>
                <a:cs typeface="Calibri"/>
              </a:rPr>
              <a:t>: </a:t>
            </a:r>
            <a:r>
              <a:rPr lang="el-GR" dirty="0">
                <a:solidFill>
                  <a:schemeClr val="tx2">
                    <a:lumMod val="75000"/>
                  </a:schemeClr>
                </a:solidFill>
                <a:ea typeface="+mn-lt"/>
                <a:cs typeface="+mn-lt"/>
              </a:rPr>
              <a:t>Τι είναι το θέατρο; Τι μοναδικό έχει; Τι είναι αυτό που πετυχαίνει το θέατρο ενώ το φιλμ και η τηλεόραση δεν μπορούν; 33</a:t>
            </a:r>
          </a:p>
          <a:p>
            <a:r>
              <a:rPr lang="el-GR" dirty="0">
                <a:solidFill>
                  <a:schemeClr val="tx2">
                    <a:lumMod val="75000"/>
                  </a:schemeClr>
                </a:solidFill>
                <a:ea typeface="+mn-lt"/>
                <a:cs typeface="+mn-lt"/>
              </a:rPr>
              <a:t>Η τηλεόραση και ο κινηματογράφος ένα μόνο στοιχείο δεν μπορούν να κλέψουν από το θέατρο: την αμεσότητα του ζώντος οργανισμού. 70</a:t>
            </a:r>
          </a:p>
          <a:p>
            <a:r>
              <a:rPr lang="el-GR" dirty="0">
                <a:solidFill>
                  <a:schemeClr val="tx2">
                    <a:lumMod val="75000"/>
                  </a:schemeClr>
                </a:solidFill>
                <a:ea typeface="+mn-lt"/>
                <a:cs typeface="+mn-lt"/>
              </a:rPr>
              <a:t>Έχει ενδιαφέρον να παρατηρήσουμε - στις δεκαετίες του '50 και του '60 - την αντίδραση των ανθρώπων του θεάτρου στον κινηματογράφο και την τηλεόραση - το βλέπουμε και στον Μπρουκ</a:t>
            </a:r>
            <a:endParaRPr lang="el-GR" dirty="0">
              <a:solidFill>
                <a:schemeClr val="tx2">
                  <a:lumMod val="75000"/>
                </a:schemeClr>
              </a:solidFill>
              <a:cs typeface="Calibri"/>
            </a:endParaRPr>
          </a:p>
        </p:txBody>
      </p:sp>
    </p:spTree>
    <p:extLst>
      <p:ext uri="{BB962C8B-B14F-4D97-AF65-F5344CB8AC3E}">
        <p14:creationId xmlns:p14="http://schemas.microsoft.com/office/powerpoint/2010/main" val="24024259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6215AA3-F35C-42D3-AC70-893D357CCFB5}"/>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Ομαδική ταύτιση - Τελετουργία</a:t>
            </a:r>
          </a:p>
        </p:txBody>
      </p:sp>
      <p:sp>
        <p:nvSpPr>
          <p:cNvPr id="3" name="Θέση περιεχομένου 2">
            <a:extLst>
              <a:ext uri="{FF2B5EF4-FFF2-40B4-BE49-F238E27FC236}">
                <a16:creationId xmlns:a16="http://schemas.microsoft.com/office/drawing/2014/main" id="{59B97991-4BF7-427F-B41C-C0DBC5DD0287}"/>
              </a:ext>
            </a:extLst>
          </p:cNvPr>
          <p:cNvSpPr>
            <a:spLocks noGrp="1"/>
          </p:cNvSpPr>
          <p:nvPr>
            <p:ph idx="1"/>
          </p:nvPr>
        </p:nvSpPr>
        <p:spPr/>
        <p:txBody>
          <a:bodyPr vert="horz" lIns="91440" tIns="45720" rIns="91440" bIns="45720" rtlCol="0" anchor="t">
            <a:normAutofit/>
          </a:bodyPr>
          <a:lstStyle/>
          <a:p>
            <a:r>
              <a:rPr lang="el-GR" dirty="0">
                <a:solidFill>
                  <a:schemeClr val="tx2">
                    <a:lumMod val="75000"/>
                  </a:schemeClr>
                </a:solidFill>
                <a:ea typeface="+mn-lt"/>
                <a:cs typeface="+mn-lt"/>
              </a:rPr>
              <a:t>Η ομαδική ταύτιση με το μύθο –η εξίσωση της προσωπικής, ατομικής αλήθειας με την παγκόσμια αλήθεια– είναι εκ των πραγμάτων αδύνατη σήμερα. […] Τι είναι λοιπόν δυνατό να γίνει σήμερα; Αναμέτρηση πρώτα με το μύθο παρά ταύτιση. 38</a:t>
            </a:r>
          </a:p>
          <a:p>
            <a:r>
              <a:rPr lang="el-GR" dirty="0">
                <a:solidFill>
                  <a:schemeClr val="tx2">
                    <a:lumMod val="75000"/>
                  </a:schemeClr>
                </a:solidFill>
                <a:ea typeface="+mn-lt"/>
                <a:cs typeface="+mn-lt"/>
              </a:rPr>
              <a:t>Η τελετουργία, αντίθετα από το θέατρο, δεν διακρίνει ανάμεσα σε τελεστές και ακροατήριο. Είναι απεναντίας μια συνάθροιση της οποίας οι προκαθήμενοι μπορεί να είναι ιερείς αξιωματούχοι του κόμματος οι άλλοι ειδήμονες του θρησκευτικού είτε κοσμικού τελετουργικού, αλλά όλοι μοιράζονται τυπικά και ουσιαστικά το ίδιο σύνολο πεποιθήσεων και αποδέχονται το ίδιο σύστημα πρακτικών, το ίδιο σύνολο τελετουργικών και λειτουργικών δράσεων. </a:t>
            </a:r>
            <a:r>
              <a:rPr lang="en-GB" dirty="0">
                <a:solidFill>
                  <a:schemeClr val="tx2">
                    <a:lumMod val="75000"/>
                  </a:schemeClr>
                </a:solidFill>
                <a:ea typeface="+mn-lt"/>
                <a:cs typeface="+mn-lt"/>
              </a:rPr>
              <a:t>Victor Turner,</a:t>
            </a:r>
            <a:r>
              <a:rPr lang="el-GR" dirty="0">
                <a:solidFill>
                  <a:schemeClr val="tx2">
                    <a:lumMod val="75000"/>
                  </a:schemeClr>
                </a:solidFill>
                <a:ea typeface="+mn-lt"/>
                <a:cs typeface="+mn-lt"/>
              </a:rPr>
              <a:t>  </a:t>
            </a:r>
            <a:r>
              <a:rPr lang="el-GR" i="1" dirty="0">
                <a:solidFill>
                  <a:schemeClr val="tx2">
                    <a:lumMod val="75000"/>
                  </a:schemeClr>
                </a:solidFill>
                <a:ea typeface="+mn-lt"/>
                <a:cs typeface="+mn-lt"/>
              </a:rPr>
              <a:t>Από την τελετουργία στο θέατρο</a:t>
            </a:r>
            <a:r>
              <a:rPr lang="el-GR" dirty="0">
                <a:solidFill>
                  <a:schemeClr val="tx2">
                    <a:lumMod val="75000"/>
                  </a:schemeClr>
                </a:solidFill>
                <a:ea typeface="+mn-lt"/>
                <a:cs typeface="+mn-lt"/>
              </a:rPr>
              <a:t>, 230.</a:t>
            </a:r>
          </a:p>
          <a:p>
            <a:endParaRPr lang="el-GR" dirty="0">
              <a:cs typeface="Calibri"/>
            </a:endParaRPr>
          </a:p>
        </p:txBody>
      </p:sp>
    </p:spTree>
    <p:extLst>
      <p:ext uri="{BB962C8B-B14F-4D97-AF65-F5344CB8AC3E}">
        <p14:creationId xmlns:p14="http://schemas.microsoft.com/office/powerpoint/2010/main" val="14267974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AAF081-73AE-4D03-AC2E-9E8BF9079417}"/>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Ομαδική ταύτιση - Τελετουργία</a:t>
            </a:r>
          </a:p>
        </p:txBody>
      </p:sp>
      <p:sp>
        <p:nvSpPr>
          <p:cNvPr id="3" name="Θέση περιεχομένου 2">
            <a:extLst>
              <a:ext uri="{FF2B5EF4-FFF2-40B4-BE49-F238E27FC236}">
                <a16:creationId xmlns:a16="http://schemas.microsoft.com/office/drawing/2014/main" id="{256DCE16-E346-4078-91FE-95937D6FB873}"/>
              </a:ext>
            </a:extLst>
          </p:cNvPr>
          <p:cNvSpPr>
            <a:spLocks noGrp="1"/>
          </p:cNvSpPr>
          <p:nvPr>
            <p:ph idx="1"/>
          </p:nvPr>
        </p:nvSpPr>
        <p:spPr/>
        <p:txBody>
          <a:bodyPr vert="horz" lIns="91440" tIns="45720" rIns="91440" bIns="45720" rtlCol="0" anchor="t">
            <a:normAutofit/>
          </a:bodyPr>
          <a:lstStyle/>
          <a:p>
            <a:r>
              <a:rPr lang="el-GR" dirty="0">
                <a:solidFill>
                  <a:schemeClr val="tx2">
                    <a:lumMod val="75000"/>
                  </a:schemeClr>
                </a:solidFill>
                <a:ea typeface="+mn-lt"/>
                <a:cs typeface="+mn-lt"/>
              </a:rPr>
              <a:t>Δεν πιστεύω πως η θεατρική κρίση μπορεί να διαχωριστεί από την πορεία ορισμένων άλλον κρίσεων του σύγχρονου πνευματικού πολιτισμού. Ένα από τα ουσιαστικά της στοιχεία –η εξαφάνιση δηλαδή του ιερού και της τελετουργικής λειτουργίας του θεάτρου– είναι αποτέλεσμα της έκδηλης και πιθανόν αναπόφευκτης θρησκευτικής παρακμής. Εκείνο που μας ενδιαφέρει είναι η δυνατότητα να δημιουργήσουμε ένα εγκόσμιο </a:t>
            </a:r>
            <a:r>
              <a:rPr lang="en-GB" dirty="0">
                <a:solidFill>
                  <a:schemeClr val="tx2">
                    <a:lumMod val="75000"/>
                  </a:schemeClr>
                </a:solidFill>
                <a:ea typeface="+mn-lt"/>
                <a:cs typeface="+mn-lt"/>
              </a:rPr>
              <a:t>sacrum </a:t>
            </a:r>
            <a:r>
              <a:rPr lang="el-GR" dirty="0">
                <a:solidFill>
                  <a:schemeClr val="tx2">
                    <a:lumMod val="75000"/>
                  </a:schemeClr>
                </a:solidFill>
                <a:ea typeface="+mn-lt"/>
                <a:cs typeface="+mn-lt"/>
              </a:rPr>
              <a:t>(θυσιαστήριο) στο θέατρο. 79 </a:t>
            </a:r>
          </a:p>
          <a:p>
            <a:endParaRPr lang="el-GR" dirty="0">
              <a:cs typeface="Calibri"/>
            </a:endParaRPr>
          </a:p>
        </p:txBody>
      </p:sp>
    </p:spTree>
    <p:extLst>
      <p:ext uri="{BB962C8B-B14F-4D97-AF65-F5344CB8AC3E}">
        <p14:creationId xmlns:p14="http://schemas.microsoft.com/office/powerpoint/2010/main" val="4833888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FBE23C-AA44-49CF-BF34-E3B9265ABB4E}"/>
              </a:ext>
            </a:extLst>
          </p:cNvPr>
          <p:cNvSpPr>
            <a:spLocks noGrp="1"/>
          </p:cNvSpPr>
          <p:nvPr>
            <p:ph type="title"/>
          </p:nvPr>
        </p:nvSpPr>
        <p:spPr/>
        <p:txBody>
          <a:bodyPr/>
          <a:lstStyle/>
          <a:p>
            <a:pPr algn="ctr"/>
            <a:r>
              <a:rPr lang="el-GR" dirty="0" err="1">
                <a:solidFill>
                  <a:schemeClr val="tx2">
                    <a:lumMod val="75000"/>
                  </a:schemeClr>
                </a:solidFill>
                <a:cs typeface="Calibri Light" panose="020F0302020204030204"/>
              </a:rPr>
              <a:t>Στανισλάφσκι</a:t>
            </a:r>
            <a:endParaRPr lang="el-GR" dirty="0">
              <a:solidFill>
                <a:schemeClr val="tx2">
                  <a:lumMod val="75000"/>
                </a:schemeClr>
              </a:solidFill>
              <a:cs typeface="Calibri Light" panose="020F0302020204030204"/>
            </a:endParaRPr>
          </a:p>
        </p:txBody>
      </p:sp>
      <p:sp>
        <p:nvSpPr>
          <p:cNvPr id="3" name="Θέση περιεχομένου 2">
            <a:extLst>
              <a:ext uri="{FF2B5EF4-FFF2-40B4-BE49-F238E27FC236}">
                <a16:creationId xmlns:a16="http://schemas.microsoft.com/office/drawing/2014/main" id="{97ED6C0C-DA85-4ED2-9455-8E6C9D0198AD}"/>
              </a:ext>
            </a:extLst>
          </p:cNvPr>
          <p:cNvSpPr>
            <a:spLocks noGrp="1"/>
          </p:cNvSpPr>
          <p:nvPr>
            <p:ph idx="1"/>
          </p:nvPr>
        </p:nvSpPr>
        <p:spPr/>
        <p:txBody>
          <a:bodyPr vert="horz" lIns="91440" tIns="45720" rIns="91440" bIns="45720" rtlCol="0" anchor="t">
            <a:normAutofit fontScale="92500" lnSpcReduction="10000"/>
          </a:bodyPr>
          <a:lstStyle/>
          <a:p>
            <a:r>
              <a:rPr lang="el-GR" dirty="0">
                <a:solidFill>
                  <a:schemeClr val="tx2">
                    <a:lumMod val="75000"/>
                  </a:schemeClr>
                </a:solidFill>
                <a:ea typeface="+mn-lt"/>
                <a:cs typeface="+mn-lt"/>
              </a:rPr>
              <a:t>Οι μαθητές της </a:t>
            </a:r>
            <a:r>
              <a:rPr lang="el-GR" dirty="0" err="1">
                <a:solidFill>
                  <a:schemeClr val="tx2">
                    <a:lumMod val="75000"/>
                  </a:schemeClr>
                </a:solidFill>
                <a:ea typeface="+mn-lt"/>
                <a:cs typeface="+mn-lt"/>
              </a:rPr>
              <a:t>Στανισλάφσκι</a:t>
            </a:r>
            <a:r>
              <a:rPr lang="el-GR" dirty="0">
                <a:solidFill>
                  <a:schemeClr val="tx2">
                    <a:lumMod val="75000"/>
                  </a:schemeClr>
                </a:solidFill>
                <a:ea typeface="+mn-lt"/>
                <a:cs typeface="+mn-lt"/>
              </a:rPr>
              <a:t> δεν στάθηκαν αντάξιοι του. Ο </a:t>
            </a:r>
            <a:r>
              <a:rPr lang="el-GR" dirty="0" err="1">
                <a:solidFill>
                  <a:schemeClr val="tx2">
                    <a:lumMod val="75000"/>
                  </a:schemeClr>
                </a:solidFill>
                <a:ea typeface="+mn-lt"/>
                <a:cs typeface="+mn-lt"/>
              </a:rPr>
              <a:t>Στανισλάφσκι</a:t>
            </a:r>
            <a:r>
              <a:rPr lang="el-GR" dirty="0">
                <a:solidFill>
                  <a:schemeClr val="tx2">
                    <a:lumMod val="75000"/>
                  </a:schemeClr>
                </a:solidFill>
                <a:ea typeface="+mn-lt"/>
                <a:cs typeface="+mn-lt"/>
              </a:rPr>
              <a:t> ήταν ο πρώτος μεγάλος δημιουργός μιας μεθόδου ηθοποιίας στο θέατρο, και όλοι εμείς που καταπιανόμαστε με τα προβλήματα του θεάτρου άλλο δεν κάνουμε παρά να δίνουμε ο καθένας την προσωπική του απάντηση στα προβλήματα που εκείνος έθεσε. 99</a:t>
            </a:r>
          </a:p>
          <a:p>
            <a:r>
              <a:rPr lang="el-GR" dirty="0">
                <a:solidFill>
                  <a:schemeClr val="tx2">
                    <a:lumMod val="75000"/>
                  </a:schemeClr>
                </a:solidFill>
                <a:ea typeface="+mn-lt"/>
                <a:cs typeface="+mn-lt"/>
              </a:rPr>
              <a:t>Αυτό το ουσιαστικό είναι το αληθινό μάθημα του ιερού θεάτρου, είτε μιλήσουμε για το μεσαιωνικό ευρωπαϊκό δράμα, είτε για το θέατρο του Μπαλί, είτε για το ινδικό </a:t>
            </a:r>
            <a:r>
              <a:rPr lang="el-GR" dirty="0" err="1">
                <a:solidFill>
                  <a:schemeClr val="tx2">
                    <a:lumMod val="75000"/>
                  </a:schemeClr>
                </a:solidFill>
                <a:ea typeface="+mn-lt"/>
                <a:cs typeface="+mn-lt"/>
              </a:rPr>
              <a:t>Κατακάλι</a:t>
            </a:r>
            <a:r>
              <a:rPr lang="el-GR" dirty="0">
                <a:solidFill>
                  <a:schemeClr val="tx2">
                    <a:lumMod val="75000"/>
                  </a:schemeClr>
                </a:solidFill>
                <a:ea typeface="+mn-lt"/>
                <a:cs typeface="+mn-lt"/>
              </a:rPr>
              <a:t>, είναι αυτή η γνώση όπου ο αυθορμητισμός και η πειθαρχία, πέρα από το να εξασθενίζουν το ένα το άλλο, ενισχύονται αμοιβαίως. Το γνήσιο τροφοδοτεί το κατασκευασμένο και αντίθετα, για να γίνουν και τα δύο η αληθινή πηγή ενός είδους ηθοποιίας που αστραποβολεί. Αυτό το μάθημα δεν κατανοήθηκε ούτε από τον </a:t>
            </a:r>
            <a:r>
              <a:rPr lang="el-GR" dirty="0" err="1">
                <a:solidFill>
                  <a:schemeClr val="tx2">
                    <a:lumMod val="75000"/>
                  </a:schemeClr>
                </a:solidFill>
                <a:ea typeface="+mn-lt"/>
                <a:cs typeface="+mn-lt"/>
              </a:rPr>
              <a:t>Στανισλάφσκι</a:t>
            </a:r>
            <a:r>
              <a:rPr lang="el-GR" dirty="0">
                <a:solidFill>
                  <a:schemeClr val="tx2">
                    <a:lumMod val="75000"/>
                  </a:schemeClr>
                </a:solidFill>
                <a:ea typeface="+mn-lt"/>
                <a:cs typeface="+mn-lt"/>
              </a:rPr>
              <a:t>, ο οποίος άφηνε τις φυσικές παρορμήσεις να κυριαρχούν, ούτε από τον </a:t>
            </a:r>
            <a:r>
              <a:rPr lang="el-GR" dirty="0" err="1">
                <a:solidFill>
                  <a:schemeClr val="tx2">
                    <a:lumMod val="75000"/>
                  </a:schemeClr>
                </a:solidFill>
                <a:ea typeface="+mn-lt"/>
                <a:cs typeface="+mn-lt"/>
              </a:rPr>
              <a:t>Μπρεχτ</a:t>
            </a:r>
            <a:r>
              <a:rPr lang="el-GR" dirty="0">
                <a:solidFill>
                  <a:schemeClr val="tx2">
                    <a:lumMod val="75000"/>
                  </a:schemeClr>
                </a:solidFill>
                <a:ea typeface="+mn-lt"/>
                <a:cs typeface="+mn-lt"/>
              </a:rPr>
              <a:t>, που έδωσε πολύ μεγάλη έμφαση στην κατασκευή του ρόλου. 104</a:t>
            </a:r>
          </a:p>
          <a:p>
            <a:endParaRPr lang="el-GR" dirty="0">
              <a:cs typeface="Calibri"/>
            </a:endParaRPr>
          </a:p>
        </p:txBody>
      </p:sp>
    </p:spTree>
    <p:extLst>
      <p:ext uri="{BB962C8B-B14F-4D97-AF65-F5344CB8AC3E}">
        <p14:creationId xmlns:p14="http://schemas.microsoft.com/office/powerpoint/2010/main" val="17495217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Τίτλος 2"/>
          <p:cNvSpPr>
            <a:spLocks noGrp="1"/>
          </p:cNvSpPr>
          <p:nvPr>
            <p:ph type="title"/>
          </p:nvPr>
        </p:nvSpPr>
        <p:spPr/>
        <p:txBody>
          <a:bodyPr/>
          <a:lstStyle/>
          <a:p>
            <a:pPr algn="ctr"/>
            <a:r>
              <a:rPr lang="el-GR" dirty="0">
                <a:solidFill>
                  <a:schemeClr val="tx2">
                    <a:lumMod val="75000"/>
                  </a:schemeClr>
                </a:solidFill>
              </a:rPr>
              <a:t>Επιδράσεις του </a:t>
            </a:r>
            <a:r>
              <a:rPr lang="el-GR" dirty="0" err="1">
                <a:solidFill>
                  <a:schemeClr val="tx2">
                    <a:lumMod val="75000"/>
                  </a:schemeClr>
                </a:solidFill>
              </a:rPr>
              <a:t>Γκροτόφσκι</a:t>
            </a:r>
            <a:r>
              <a:rPr lang="el-GR" dirty="0">
                <a:solidFill>
                  <a:schemeClr val="tx2">
                    <a:lumMod val="75000"/>
                  </a:schemeClr>
                </a:solidFill>
              </a:rPr>
              <a:t> στο σύγχρονο θέατρο / </a:t>
            </a:r>
            <a:r>
              <a:rPr lang="en-US" dirty="0">
                <a:solidFill>
                  <a:schemeClr val="tx2">
                    <a:lumMod val="75000"/>
                  </a:schemeClr>
                </a:solidFill>
              </a:rPr>
              <a:t>performance</a:t>
            </a:r>
            <a:endParaRPr lang="el-GR" dirty="0">
              <a:solidFill>
                <a:schemeClr val="tx2">
                  <a:lumMod val="75000"/>
                </a:schemeClr>
              </a:solidFill>
            </a:endParaRPr>
          </a:p>
        </p:txBody>
      </p:sp>
      <p:sp>
        <p:nvSpPr>
          <p:cNvPr id="4" name="Θέση περιεχομένου 3"/>
          <p:cNvSpPr>
            <a:spLocks noGrp="1"/>
          </p:cNvSpPr>
          <p:nvPr>
            <p:ph idx="1"/>
          </p:nvPr>
        </p:nvSpPr>
        <p:spPr/>
        <p:txBody>
          <a:bodyPr/>
          <a:lstStyle/>
          <a:p>
            <a:r>
              <a:rPr lang="el-GR" dirty="0">
                <a:solidFill>
                  <a:schemeClr val="tx2">
                    <a:lumMod val="75000"/>
                  </a:schemeClr>
                </a:solidFill>
              </a:rPr>
              <a:t>Η δυναμική υποκριτική είναι/συμβαίνει στην συνάντηση του προσωπικού με το αρχετυπικό.– συνεχίζει και εμβαθύνει στην εργασία του </a:t>
            </a:r>
            <a:r>
              <a:rPr lang="el-GR" dirty="0" err="1">
                <a:solidFill>
                  <a:schemeClr val="tx2">
                    <a:lumMod val="75000"/>
                  </a:schemeClr>
                </a:solidFill>
              </a:rPr>
              <a:t>Στανισλάφσκι</a:t>
            </a:r>
            <a:r>
              <a:rPr lang="el-GR" dirty="0">
                <a:solidFill>
                  <a:schemeClr val="tx2">
                    <a:lumMod val="75000"/>
                  </a:schemeClr>
                </a:solidFill>
              </a:rPr>
              <a:t> (σπουδάζει στη Σοβιετική Ένωση – </a:t>
            </a:r>
            <a:r>
              <a:rPr lang="en-US" dirty="0">
                <a:solidFill>
                  <a:schemeClr val="tx2">
                    <a:lumMod val="75000"/>
                  </a:schemeClr>
                </a:solidFill>
              </a:rPr>
              <a:t>GITTIS, 1955, </a:t>
            </a:r>
            <a:r>
              <a:rPr lang="el-GR" dirty="0">
                <a:solidFill>
                  <a:schemeClr val="tx2">
                    <a:lumMod val="75000"/>
                  </a:schemeClr>
                </a:solidFill>
              </a:rPr>
              <a:t>Μόσχα</a:t>
            </a:r>
            <a:r>
              <a:rPr lang="en-US" dirty="0">
                <a:solidFill>
                  <a:schemeClr val="tx2">
                    <a:lumMod val="75000"/>
                  </a:schemeClr>
                </a:solidFill>
              </a:rPr>
              <a:t>).</a:t>
            </a:r>
            <a:endParaRPr lang="el-GR" dirty="0">
              <a:solidFill>
                <a:schemeClr val="tx2">
                  <a:lumMod val="75000"/>
                </a:schemeClr>
              </a:solidFill>
            </a:endParaRPr>
          </a:p>
          <a:p>
            <a:r>
              <a:rPr lang="el-GR" dirty="0">
                <a:solidFill>
                  <a:schemeClr val="tx2">
                    <a:lumMod val="75000"/>
                  </a:schemeClr>
                </a:solidFill>
              </a:rPr>
              <a:t>Το «φτωχό θέατρο» είναι το πιο αποτελεσματικό και επιδρά ισχυρότερα – ένα θέατρο</a:t>
            </a:r>
            <a:r>
              <a:rPr lang="en-US" dirty="0">
                <a:solidFill>
                  <a:schemeClr val="tx2">
                    <a:lumMod val="75000"/>
                  </a:schemeClr>
                </a:solidFill>
              </a:rPr>
              <a:t> </a:t>
            </a:r>
            <a:r>
              <a:rPr lang="el-GR" dirty="0">
                <a:solidFill>
                  <a:schemeClr val="tx2">
                    <a:lumMod val="75000"/>
                  </a:schemeClr>
                </a:solidFill>
              </a:rPr>
              <a:t>που χρησιμοποιεί ελάχιστα μέσα, επίκεντρο η παρουσία του ηθοποιού και το σώμα του</a:t>
            </a:r>
            <a:r>
              <a:rPr lang="en-US" dirty="0">
                <a:solidFill>
                  <a:schemeClr val="tx2">
                    <a:lumMod val="75000"/>
                  </a:schemeClr>
                </a:solidFill>
              </a:rPr>
              <a:t>. </a:t>
            </a:r>
            <a:r>
              <a:rPr lang="el-GR" dirty="0">
                <a:solidFill>
                  <a:schemeClr val="tx2">
                    <a:lumMod val="75000"/>
                  </a:schemeClr>
                </a:solidFill>
              </a:rPr>
              <a:t>Αλλαγή χρήσης αντικειμένων.</a:t>
            </a:r>
          </a:p>
          <a:p>
            <a:r>
              <a:rPr lang="el-GR" dirty="0">
                <a:solidFill>
                  <a:schemeClr val="tx2">
                    <a:lumMod val="75000"/>
                  </a:schemeClr>
                </a:solidFill>
              </a:rPr>
              <a:t>Το θέατρο είναι διαπολιτισμικό – διαφοροποιείται και σχετίζεται με τις «αλήθειες» της επιτέλεσης σε και από άλλους πολιτισμούς</a:t>
            </a:r>
            <a:r>
              <a:rPr lang="en-US" dirty="0">
                <a:solidFill>
                  <a:schemeClr val="tx2">
                    <a:lumMod val="75000"/>
                  </a:schemeClr>
                </a:solidFill>
              </a:rPr>
              <a:t> (TGS: xxviii).</a:t>
            </a:r>
            <a:endParaRPr lang="el-GR" dirty="0">
              <a:solidFill>
                <a:schemeClr val="tx2">
                  <a:lumMod val="75000"/>
                </a:schemeClr>
              </a:solidFill>
            </a:endParaRPr>
          </a:p>
        </p:txBody>
      </p:sp>
    </p:spTree>
    <p:extLst>
      <p:ext uri="{BB962C8B-B14F-4D97-AF65-F5344CB8AC3E}">
        <p14:creationId xmlns:p14="http://schemas.microsoft.com/office/powerpoint/2010/main" val="139574608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Βασικές επιδράσεις</a:t>
            </a:r>
          </a:p>
        </p:txBody>
      </p:sp>
      <p:sp>
        <p:nvSpPr>
          <p:cNvPr id="3" name="Θέση περιεχομένου 2"/>
          <p:cNvSpPr>
            <a:spLocks noGrp="1"/>
          </p:cNvSpPr>
          <p:nvPr>
            <p:ph idx="1"/>
          </p:nvPr>
        </p:nvSpPr>
        <p:spPr/>
        <p:txBody>
          <a:bodyPr/>
          <a:lstStyle/>
          <a:p>
            <a:r>
              <a:rPr lang="el-GR" dirty="0">
                <a:solidFill>
                  <a:schemeClr val="tx2">
                    <a:lumMod val="75000"/>
                  </a:schemeClr>
                </a:solidFill>
              </a:rPr>
              <a:t>Άμεσες: </a:t>
            </a:r>
            <a:r>
              <a:rPr lang="en-US" dirty="0">
                <a:solidFill>
                  <a:schemeClr val="tx2">
                    <a:lumMod val="75000"/>
                  </a:schemeClr>
                </a:solidFill>
              </a:rPr>
              <a:t>Odin </a:t>
            </a:r>
            <a:r>
              <a:rPr lang="en-US" dirty="0" err="1">
                <a:solidFill>
                  <a:schemeClr val="tx2">
                    <a:lumMod val="75000"/>
                  </a:schemeClr>
                </a:solidFill>
              </a:rPr>
              <a:t>Theatret</a:t>
            </a:r>
            <a:r>
              <a:rPr lang="en-US" dirty="0">
                <a:solidFill>
                  <a:schemeClr val="tx2">
                    <a:lumMod val="75000"/>
                  </a:schemeClr>
                </a:solidFill>
              </a:rPr>
              <a:t> </a:t>
            </a:r>
            <a:r>
              <a:rPr lang="el-GR" dirty="0">
                <a:solidFill>
                  <a:schemeClr val="tx2">
                    <a:lumMod val="75000"/>
                  </a:schemeClr>
                </a:solidFill>
              </a:rPr>
              <a:t>του </a:t>
            </a:r>
            <a:r>
              <a:rPr lang="en-US" dirty="0">
                <a:solidFill>
                  <a:schemeClr val="tx2">
                    <a:lumMod val="75000"/>
                  </a:schemeClr>
                </a:solidFill>
              </a:rPr>
              <a:t>Eugenio Barba, Vladimir </a:t>
            </a:r>
            <a:r>
              <a:rPr lang="en-US" dirty="0" err="1">
                <a:solidFill>
                  <a:schemeClr val="tx2">
                    <a:lumMod val="75000"/>
                  </a:schemeClr>
                </a:solidFill>
              </a:rPr>
              <a:t>Staniewski</a:t>
            </a:r>
            <a:r>
              <a:rPr lang="en-US" dirty="0">
                <a:solidFill>
                  <a:schemeClr val="tx2">
                    <a:lumMod val="75000"/>
                  </a:schemeClr>
                </a:solidFill>
              </a:rPr>
              <a:t> </a:t>
            </a:r>
            <a:r>
              <a:rPr lang="en-US" dirty="0" err="1">
                <a:solidFill>
                  <a:schemeClr val="tx2">
                    <a:lumMod val="75000"/>
                  </a:schemeClr>
                </a:solidFill>
              </a:rPr>
              <a:t>Gardzienice</a:t>
            </a:r>
            <a:r>
              <a:rPr lang="en-US" dirty="0">
                <a:solidFill>
                  <a:schemeClr val="tx2">
                    <a:lumMod val="75000"/>
                  </a:schemeClr>
                </a:solidFill>
              </a:rPr>
              <a:t> (</a:t>
            </a:r>
            <a:r>
              <a:rPr lang="el-GR" dirty="0">
                <a:solidFill>
                  <a:schemeClr val="tx2">
                    <a:lumMod val="75000"/>
                  </a:schemeClr>
                </a:solidFill>
              </a:rPr>
              <a:t>Πολωνία) κ.ά.</a:t>
            </a:r>
          </a:p>
          <a:p>
            <a:r>
              <a:rPr lang="el-GR" dirty="0">
                <a:solidFill>
                  <a:schemeClr val="tx2">
                    <a:lumMod val="75000"/>
                  </a:schemeClr>
                </a:solidFill>
              </a:rPr>
              <a:t>Έμμεσες: </a:t>
            </a:r>
            <a:r>
              <a:rPr lang="en-US" dirty="0">
                <a:solidFill>
                  <a:schemeClr val="tx2">
                    <a:lumMod val="75000"/>
                  </a:schemeClr>
                </a:solidFill>
              </a:rPr>
              <a:t>The Performance Group (</a:t>
            </a:r>
            <a:r>
              <a:rPr lang="en-US" dirty="0" err="1">
                <a:solidFill>
                  <a:schemeClr val="tx2">
                    <a:lumMod val="75000"/>
                  </a:schemeClr>
                </a:solidFill>
              </a:rPr>
              <a:t>Schechner</a:t>
            </a:r>
            <a:r>
              <a:rPr lang="en-US" dirty="0">
                <a:solidFill>
                  <a:schemeClr val="tx2">
                    <a:lumMod val="75000"/>
                  </a:schemeClr>
                </a:solidFill>
              </a:rPr>
              <a:t>), The Wooster Group (</a:t>
            </a:r>
            <a:r>
              <a:rPr lang="en-US" dirty="0" err="1">
                <a:solidFill>
                  <a:schemeClr val="tx2">
                    <a:lumMod val="75000"/>
                  </a:schemeClr>
                </a:solidFill>
              </a:rPr>
              <a:t>LeCompte</a:t>
            </a:r>
            <a:r>
              <a:rPr lang="en-US" dirty="0">
                <a:solidFill>
                  <a:schemeClr val="tx2">
                    <a:lumMod val="75000"/>
                  </a:schemeClr>
                </a:solidFill>
              </a:rPr>
              <a:t>), Peter Brook</a:t>
            </a:r>
            <a:r>
              <a:rPr lang="el-GR" dirty="0">
                <a:solidFill>
                  <a:schemeClr val="tx2">
                    <a:lumMod val="75000"/>
                  </a:schemeClr>
                </a:solidFill>
              </a:rPr>
              <a:t> κ.ά.</a:t>
            </a:r>
            <a:endParaRPr lang="en-US" dirty="0">
              <a:solidFill>
                <a:schemeClr val="tx2">
                  <a:lumMod val="75000"/>
                </a:schemeClr>
              </a:solidFill>
            </a:endParaRPr>
          </a:p>
          <a:p>
            <a:endParaRPr lang="el-GR" dirty="0"/>
          </a:p>
        </p:txBody>
      </p:sp>
    </p:spTree>
    <p:extLst>
      <p:ext uri="{BB962C8B-B14F-4D97-AF65-F5344CB8AC3E}">
        <p14:creationId xmlns:p14="http://schemas.microsoft.com/office/powerpoint/2010/main" val="8009658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Βρετανία</a:t>
            </a:r>
          </a:p>
        </p:txBody>
      </p:sp>
      <p:sp>
        <p:nvSpPr>
          <p:cNvPr id="3" name="Θέση περιεχομένου 2"/>
          <p:cNvSpPr>
            <a:spLocks noGrp="1"/>
          </p:cNvSpPr>
          <p:nvPr>
            <p:ph idx="1"/>
          </p:nvPr>
        </p:nvSpPr>
        <p:spPr/>
        <p:txBody>
          <a:bodyPr/>
          <a:lstStyle/>
          <a:p>
            <a:r>
              <a:rPr lang="en-US" dirty="0">
                <a:solidFill>
                  <a:schemeClr val="tx2">
                    <a:lumMod val="75000"/>
                  </a:schemeClr>
                </a:solidFill>
              </a:rPr>
              <a:t>Edward Gordon Craig (1872-1866)</a:t>
            </a:r>
          </a:p>
          <a:p>
            <a:r>
              <a:rPr lang="en-US" dirty="0">
                <a:solidFill>
                  <a:schemeClr val="tx2">
                    <a:lumMod val="75000"/>
                  </a:schemeClr>
                </a:solidFill>
              </a:rPr>
              <a:t>Old Vic (1912, </a:t>
            </a:r>
            <a:r>
              <a:rPr lang="el-GR" dirty="0">
                <a:solidFill>
                  <a:schemeClr val="tx2">
                    <a:lumMod val="75000"/>
                  </a:schemeClr>
                </a:solidFill>
              </a:rPr>
              <a:t>άδεια λειτουργίας ως θέατρο-) </a:t>
            </a:r>
            <a:endParaRPr lang="en-US" dirty="0">
              <a:solidFill>
                <a:schemeClr val="tx2">
                  <a:lumMod val="75000"/>
                </a:schemeClr>
              </a:solidFill>
            </a:endParaRPr>
          </a:p>
          <a:p>
            <a:r>
              <a:rPr lang="en-US" dirty="0">
                <a:solidFill>
                  <a:schemeClr val="tx2">
                    <a:lumMod val="75000"/>
                  </a:schemeClr>
                </a:solidFill>
              </a:rPr>
              <a:t>Tyrone </a:t>
            </a:r>
            <a:r>
              <a:rPr lang="en-US" dirty="0" err="1">
                <a:solidFill>
                  <a:schemeClr val="tx2">
                    <a:lumMod val="75000"/>
                  </a:schemeClr>
                </a:solidFill>
              </a:rPr>
              <a:t>Gunthrie</a:t>
            </a:r>
            <a:r>
              <a:rPr lang="en-US" dirty="0">
                <a:solidFill>
                  <a:schemeClr val="tx2">
                    <a:lumMod val="75000"/>
                  </a:schemeClr>
                </a:solidFill>
              </a:rPr>
              <a:t> (1900-1971)</a:t>
            </a:r>
          </a:p>
          <a:p>
            <a:r>
              <a:rPr lang="en-US" dirty="0">
                <a:solidFill>
                  <a:schemeClr val="tx2">
                    <a:lumMod val="75000"/>
                  </a:schemeClr>
                </a:solidFill>
              </a:rPr>
              <a:t>Sadler’s Wells, 1931 </a:t>
            </a:r>
            <a:r>
              <a:rPr lang="el-GR" dirty="0">
                <a:solidFill>
                  <a:schemeClr val="tx2">
                    <a:lumMod val="75000"/>
                  </a:schemeClr>
                </a:solidFill>
              </a:rPr>
              <a:t>προσαρτήθηκε στο </a:t>
            </a:r>
            <a:r>
              <a:rPr lang="en-US" dirty="0">
                <a:solidFill>
                  <a:schemeClr val="tx2">
                    <a:lumMod val="75000"/>
                  </a:schemeClr>
                </a:solidFill>
              </a:rPr>
              <a:t>Old Vic – </a:t>
            </a:r>
            <a:r>
              <a:rPr lang="el-GR" dirty="0">
                <a:solidFill>
                  <a:schemeClr val="tx2">
                    <a:lumMod val="75000"/>
                  </a:schemeClr>
                </a:solidFill>
              </a:rPr>
              <a:t>χορός</a:t>
            </a:r>
          </a:p>
          <a:p>
            <a:r>
              <a:rPr lang="el-GR" dirty="0">
                <a:solidFill>
                  <a:schemeClr val="tx2">
                    <a:lumMod val="75000"/>
                  </a:schemeClr>
                </a:solidFill>
              </a:rPr>
              <a:t>Θέατρα σε </a:t>
            </a:r>
            <a:r>
              <a:rPr lang="en-US" dirty="0">
                <a:solidFill>
                  <a:schemeClr val="tx2">
                    <a:lumMod val="75000"/>
                  </a:schemeClr>
                </a:solidFill>
              </a:rPr>
              <a:t>Cambridge </a:t>
            </a:r>
            <a:r>
              <a:rPr lang="el-GR" dirty="0">
                <a:solidFill>
                  <a:schemeClr val="tx2">
                    <a:lumMod val="75000"/>
                  </a:schemeClr>
                </a:solidFill>
              </a:rPr>
              <a:t>και </a:t>
            </a:r>
            <a:r>
              <a:rPr lang="en-US" dirty="0">
                <a:solidFill>
                  <a:schemeClr val="tx2">
                    <a:lumMod val="75000"/>
                  </a:schemeClr>
                </a:solidFill>
              </a:rPr>
              <a:t>Oxford</a:t>
            </a:r>
          </a:p>
          <a:p>
            <a:r>
              <a:rPr lang="el-GR" dirty="0">
                <a:solidFill>
                  <a:schemeClr val="tx2">
                    <a:lumMod val="75000"/>
                  </a:schemeClr>
                </a:solidFill>
              </a:rPr>
              <a:t>Παραστάσεις </a:t>
            </a:r>
            <a:r>
              <a:rPr lang="en-US" dirty="0">
                <a:solidFill>
                  <a:schemeClr val="tx2">
                    <a:lumMod val="75000"/>
                  </a:schemeClr>
                </a:solidFill>
              </a:rPr>
              <a:t>Shakespeare </a:t>
            </a:r>
            <a:r>
              <a:rPr lang="el-GR" dirty="0">
                <a:solidFill>
                  <a:schemeClr val="tx2">
                    <a:lumMod val="75000"/>
                  </a:schemeClr>
                </a:solidFill>
              </a:rPr>
              <a:t>στο </a:t>
            </a:r>
            <a:r>
              <a:rPr lang="en-US" dirty="0">
                <a:solidFill>
                  <a:schemeClr val="tx2">
                    <a:lumMod val="75000"/>
                  </a:schemeClr>
                </a:solidFill>
              </a:rPr>
              <a:t>Stratford-upon-Avon, 1919</a:t>
            </a:r>
          </a:p>
          <a:p>
            <a:r>
              <a:rPr lang="el-GR" dirty="0">
                <a:solidFill>
                  <a:schemeClr val="tx2">
                    <a:lumMod val="75000"/>
                  </a:schemeClr>
                </a:solidFill>
              </a:rPr>
              <a:t>Ξεκινά μια γενιά πολύ σημαντικών ηθοποιών, </a:t>
            </a:r>
            <a:r>
              <a:rPr lang="el-GR" dirty="0" err="1">
                <a:solidFill>
                  <a:schemeClr val="tx2">
                    <a:lumMod val="75000"/>
                  </a:schemeClr>
                </a:solidFill>
              </a:rPr>
              <a:t>Άλεκ</a:t>
            </a:r>
            <a:r>
              <a:rPr lang="el-GR" dirty="0">
                <a:solidFill>
                  <a:schemeClr val="tx2">
                    <a:lumMod val="75000"/>
                  </a:schemeClr>
                </a:solidFill>
              </a:rPr>
              <a:t> </a:t>
            </a:r>
            <a:r>
              <a:rPr lang="el-GR" dirty="0" err="1">
                <a:solidFill>
                  <a:schemeClr val="tx2">
                    <a:lumMod val="75000"/>
                  </a:schemeClr>
                </a:solidFill>
              </a:rPr>
              <a:t>Γκίνες</a:t>
            </a:r>
            <a:r>
              <a:rPr lang="el-GR" dirty="0">
                <a:solidFill>
                  <a:schemeClr val="tx2">
                    <a:lumMod val="75000"/>
                  </a:schemeClr>
                </a:solidFill>
              </a:rPr>
              <a:t>, Τζων </a:t>
            </a:r>
            <a:r>
              <a:rPr lang="el-GR" dirty="0" err="1">
                <a:solidFill>
                  <a:schemeClr val="tx2">
                    <a:lumMod val="75000"/>
                  </a:schemeClr>
                </a:solidFill>
              </a:rPr>
              <a:t>Γκίλγουντ</a:t>
            </a:r>
            <a:r>
              <a:rPr lang="el-GR" dirty="0">
                <a:solidFill>
                  <a:schemeClr val="tx2">
                    <a:lumMod val="75000"/>
                  </a:schemeClr>
                </a:solidFill>
              </a:rPr>
              <a:t>, </a:t>
            </a:r>
            <a:r>
              <a:rPr lang="el-GR" dirty="0" err="1">
                <a:solidFill>
                  <a:schemeClr val="tx2">
                    <a:lumMod val="75000"/>
                  </a:schemeClr>
                </a:solidFill>
              </a:rPr>
              <a:t>Πέγκυ</a:t>
            </a:r>
            <a:r>
              <a:rPr lang="el-GR" dirty="0">
                <a:solidFill>
                  <a:schemeClr val="tx2">
                    <a:lumMod val="75000"/>
                  </a:schemeClr>
                </a:solidFill>
              </a:rPr>
              <a:t> </a:t>
            </a:r>
            <a:r>
              <a:rPr lang="el-GR" dirty="0" err="1">
                <a:solidFill>
                  <a:schemeClr val="tx2">
                    <a:lumMod val="75000"/>
                  </a:schemeClr>
                </a:solidFill>
              </a:rPr>
              <a:t>Άσκροφτ</a:t>
            </a:r>
            <a:r>
              <a:rPr lang="el-GR" dirty="0">
                <a:solidFill>
                  <a:schemeClr val="tx2">
                    <a:lumMod val="75000"/>
                  </a:schemeClr>
                </a:solidFill>
              </a:rPr>
              <a:t> και </a:t>
            </a:r>
            <a:r>
              <a:rPr lang="el-GR" dirty="0" err="1">
                <a:solidFill>
                  <a:schemeClr val="tx2">
                    <a:lumMod val="75000"/>
                  </a:schemeClr>
                </a:solidFill>
              </a:rPr>
              <a:t>Λώρενς</a:t>
            </a:r>
            <a:r>
              <a:rPr lang="el-GR" dirty="0">
                <a:solidFill>
                  <a:schemeClr val="tx2">
                    <a:lumMod val="75000"/>
                  </a:schemeClr>
                </a:solidFill>
              </a:rPr>
              <a:t> Ολίβιε</a:t>
            </a:r>
          </a:p>
          <a:p>
            <a:r>
              <a:rPr lang="el-GR" dirty="0">
                <a:solidFill>
                  <a:schemeClr val="tx2">
                    <a:lumMod val="75000"/>
                  </a:schemeClr>
                </a:solidFill>
              </a:rPr>
              <a:t>Συγγραφείς: Μπέρναρντ Σω, Γέιτς, </a:t>
            </a:r>
            <a:r>
              <a:rPr lang="el-GR" dirty="0" err="1">
                <a:solidFill>
                  <a:schemeClr val="tx2">
                    <a:lumMod val="75000"/>
                  </a:schemeClr>
                </a:solidFill>
              </a:rPr>
              <a:t>Ουάιλντ</a:t>
            </a:r>
            <a:endParaRPr lang="el-GR" dirty="0">
              <a:solidFill>
                <a:schemeClr val="tx2">
                  <a:lumMod val="75000"/>
                </a:schemeClr>
              </a:solidFill>
            </a:endParaRPr>
          </a:p>
        </p:txBody>
      </p:sp>
    </p:spTree>
    <p:extLst>
      <p:ext uri="{BB962C8B-B14F-4D97-AF65-F5344CB8AC3E}">
        <p14:creationId xmlns:p14="http://schemas.microsoft.com/office/powerpoint/2010/main" val="377738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A4D908-F442-4811-948C-78315B1401A4}"/>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Η σχέση με το κείμενο</a:t>
            </a:r>
          </a:p>
        </p:txBody>
      </p:sp>
      <p:sp>
        <p:nvSpPr>
          <p:cNvPr id="3" name="Θέση περιεχομένου 2">
            <a:extLst>
              <a:ext uri="{FF2B5EF4-FFF2-40B4-BE49-F238E27FC236}">
                <a16:creationId xmlns:a16="http://schemas.microsoft.com/office/drawing/2014/main" id="{BA0FC8FE-A55D-4788-BC05-0B30955E20D8}"/>
              </a:ext>
            </a:extLst>
          </p:cNvPr>
          <p:cNvSpPr>
            <a:spLocks noGrp="1"/>
          </p:cNvSpPr>
          <p:nvPr>
            <p:ph idx="1"/>
          </p:nvPr>
        </p:nvSpPr>
        <p:spPr/>
        <p:txBody>
          <a:bodyPr vert="horz" lIns="91440" tIns="45720" rIns="91440" bIns="45720" rtlCol="0" anchor="t">
            <a:normAutofit fontScale="85000" lnSpcReduction="20000"/>
          </a:bodyPr>
          <a:lstStyle/>
          <a:p>
            <a:r>
              <a:rPr lang="el-GR" sz="2400" dirty="0">
                <a:solidFill>
                  <a:schemeClr val="tx2">
                    <a:lumMod val="75000"/>
                  </a:schemeClr>
                </a:solidFill>
                <a:cs typeface="Calibri"/>
              </a:rPr>
              <a:t>Τον ενδιέφερε η μοναδική σχέση με το γραπτό κείμενο (R).</a:t>
            </a:r>
          </a:p>
          <a:p>
            <a:r>
              <a:rPr lang="el-GR" sz="2400" dirty="0">
                <a:solidFill>
                  <a:schemeClr val="tx2">
                    <a:lumMod val="75000"/>
                  </a:schemeClr>
                </a:solidFill>
                <a:cs typeface="Calibri"/>
              </a:rPr>
              <a:t>"Όσον αφορά τη σχέση με το δραματικό κείμενο, πιστεύω ότι πρέπει να υπάρχει μόνο ως θέμα(θεματική) για τον σκηνοθέτη, γιατί αυτός πρέπει να κατασκευάσει ένα νέο έργο τέχνης, την παράστασή του." - </a:t>
            </a:r>
            <a:r>
              <a:rPr lang="el-GR" sz="2400" i="1" dirty="0" err="1">
                <a:solidFill>
                  <a:schemeClr val="tx2">
                    <a:lumMod val="75000"/>
                  </a:schemeClr>
                </a:solidFill>
                <a:ea typeface="+mn-lt"/>
                <a:cs typeface="+mn-lt"/>
              </a:rPr>
              <a:t>Gods</a:t>
            </a:r>
            <a:r>
              <a:rPr lang="el-GR" sz="2400" i="1" dirty="0">
                <a:solidFill>
                  <a:schemeClr val="tx2">
                    <a:lumMod val="75000"/>
                  </a:schemeClr>
                </a:solidFill>
                <a:ea typeface="+mn-lt"/>
                <a:cs typeface="+mn-lt"/>
              </a:rPr>
              <a:t> of </a:t>
            </a:r>
            <a:r>
              <a:rPr lang="el-GR" sz="2400" i="1" dirty="0" err="1">
                <a:solidFill>
                  <a:schemeClr val="tx2">
                    <a:lumMod val="75000"/>
                  </a:schemeClr>
                </a:solidFill>
                <a:ea typeface="+mn-lt"/>
                <a:cs typeface="+mn-lt"/>
              </a:rPr>
              <a:t>Rain</a:t>
            </a:r>
            <a:r>
              <a:rPr lang="el-GR" sz="2400" i="1" dirty="0">
                <a:solidFill>
                  <a:schemeClr val="tx2">
                    <a:lumMod val="75000"/>
                  </a:schemeClr>
                </a:solidFill>
                <a:ea typeface="+mn-lt"/>
                <a:cs typeface="+mn-lt"/>
              </a:rPr>
              <a:t> </a:t>
            </a:r>
            <a:r>
              <a:rPr lang="el-GR" sz="2400" dirty="0">
                <a:solidFill>
                  <a:schemeClr val="tx2">
                    <a:lumMod val="75000"/>
                  </a:schemeClr>
                </a:solidFill>
                <a:ea typeface="+mn-lt"/>
                <a:cs typeface="+mn-lt"/>
              </a:rPr>
              <a:t>(R)</a:t>
            </a:r>
          </a:p>
          <a:p>
            <a:r>
              <a:rPr lang="el-GR" sz="2400" dirty="0">
                <a:solidFill>
                  <a:schemeClr val="tx2">
                    <a:lumMod val="75000"/>
                  </a:schemeClr>
                </a:solidFill>
                <a:ea typeface="+mn-lt"/>
                <a:cs typeface="+mn-lt"/>
              </a:rPr>
              <a:t>Το ότι επιλέγεις ένα έργο δεν σημαίνει ότι συμφωνείς με τον συγγραφέα του. (R) </a:t>
            </a:r>
          </a:p>
          <a:p>
            <a:r>
              <a:rPr lang="el-GR" sz="2400" dirty="0">
                <a:solidFill>
                  <a:schemeClr val="tx2">
                    <a:lumMod val="75000"/>
                  </a:schemeClr>
                </a:solidFill>
                <a:ea typeface="+mn-lt"/>
                <a:cs typeface="+mn-lt"/>
              </a:rPr>
              <a:t>Παραστάσεις "σύμφωνα με…"</a:t>
            </a:r>
          </a:p>
          <a:p>
            <a:r>
              <a:rPr lang="el-GR" sz="2400" dirty="0">
                <a:solidFill>
                  <a:schemeClr val="tx2">
                    <a:lumMod val="75000"/>
                  </a:schemeClr>
                </a:solidFill>
                <a:ea typeface="+mn-lt"/>
                <a:cs typeface="+mn-lt"/>
              </a:rPr>
              <a:t>Το κείμενο κυρίως για τις μελωδικές του ποιότητες - όχι νόημα (R) </a:t>
            </a:r>
          </a:p>
          <a:p>
            <a:r>
              <a:rPr lang="el-GR" sz="2400" dirty="0">
                <a:solidFill>
                  <a:schemeClr val="tx2">
                    <a:lumMod val="75000"/>
                  </a:schemeClr>
                </a:solidFill>
                <a:ea typeface="+mn-lt"/>
                <a:cs typeface="+mn-lt"/>
              </a:rPr>
              <a:t>Η πρακτική της ελεύθερης διασκευής δεν ήταν ιδιαίτερα πρωτοποριακή για την Πολωνία - λογοκρισία / πολιτική κατάσταση - πρακτικοί λόγοι / η </a:t>
            </a:r>
            <a:r>
              <a:rPr lang="el-GR" sz="2400" dirty="0" err="1">
                <a:solidFill>
                  <a:schemeClr val="tx2">
                    <a:lumMod val="75000"/>
                  </a:schemeClr>
                </a:solidFill>
                <a:ea typeface="+mn-lt"/>
                <a:cs typeface="+mn-lt"/>
              </a:rPr>
              <a:t>βαγκνερική</a:t>
            </a:r>
            <a:r>
              <a:rPr lang="el-GR" sz="2400" dirty="0">
                <a:solidFill>
                  <a:schemeClr val="tx2">
                    <a:lumMod val="75000"/>
                  </a:schemeClr>
                </a:solidFill>
                <a:ea typeface="+mn-lt"/>
                <a:cs typeface="+mn-lt"/>
              </a:rPr>
              <a:t> μεγαλοπρέπεια / πολωνικά ρομαντικά δράματα 19ου και αρχών 20ού</a:t>
            </a:r>
            <a:endParaRPr lang="el-GR" dirty="0">
              <a:solidFill>
                <a:schemeClr val="tx2">
                  <a:lumMod val="75000"/>
                </a:schemeClr>
              </a:solidFill>
            </a:endParaRPr>
          </a:p>
        </p:txBody>
      </p:sp>
    </p:spTree>
    <p:extLst>
      <p:ext uri="{BB962C8B-B14F-4D97-AF65-F5344CB8AC3E}">
        <p14:creationId xmlns:p14="http://schemas.microsoft.com/office/powerpoint/2010/main" val="12095718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85162E0-F9F1-4CCC-8D99-37F4E935FAF2}"/>
              </a:ext>
            </a:extLst>
          </p:cNvPr>
          <p:cNvSpPr>
            <a:spLocks noGrp="1"/>
          </p:cNvSpPr>
          <p:nvPr>
            <p:ph type="title"/>
          </p:nvPr>
        </p:nvSpPr>
        <p:spPr/>
        <p:txBody>
          <a:bodyPr/>
          <a:lstStyle/>
          <a:p>
            <a:pPr algn="ctr"/>
            <a:r>
              <a:rPr lang="el-GR" dirty="0">
                <a:solidFill>
                  <a:schemeClr val="tx2">
                    <a:lumMod val="75000"/>
                  </a:schemeClr>
                </a:solidFill>
                <a:cs typeface="Calibri Light" panose="020F0302020204030204"/>
              </a:rPr>
              <a:t>Η σχέση με τον </a:t>
            </a:r>
            <a:r>
              <a:rPr lang="el-GR" dirty="0" err="1">
                <a:solidFill>
                  <a:schemeClr val="tx2">
                    <a:lumMod val="75000"/>
                  </a:schemeClr>
                </a:solidFill>
                <a:cs typeface="Calibri Light" panose="020F0302020204030204"/>
              </a:rPr>
              <a:t>Αρτώ</a:t>
            </a:r>
          </a:p>
        </p:txBody>
      </p:sp>
      <p:sp>
        <p:nvSpPr>
          <p:cNvPr id="3" name="Θέση περιεχομένου 2">
            <a:extLst>
              <a:ext uri="{FF2B5EF4-FFF2-40B4-BE49-F238E27FC236}">
                <a16:creationId xmlns:a16="http://schemas.microsoft.com/office/drawing/2014/main" id="{EF1E8885-42DA-4767-ADD5-15B8C4532E40}"/>
              </a:ext>
            </a:extLst>
          </p:cNvPr>
          <p:cNvSpPr>
            <a:spLocks noGrp="1"/>
          </p:cNvSpPr>
          <p:nvPr>
            <p:ph idx="1"/>
          </p:nvPr>
        </p:nvSpPr>
        <p:spPr/>
        <p:txBody>
          <a:bodyPr vert="horz" lIns="91440" tIns="45720" rIns="91440" bIns="45720" rtlCol="0" anchor="t">
            <a:normAutofit lnSpcReduction="10000"/>
          </a:bodyPr>
          <a:lstStyle/>
          <a:p>
            <a:r>
              <a:rPr lang="el-GR" dirty="0">
                <a:solidFill>
                  <a:schemeClr val="tx2">
                    <a:lumMod val="75000"/>
                  </a:schemeClr>
                </a:solidFill>
                <a:ea typeface="+mn-lt"/>
                <a:cs typeface="+mn-lt"/>
              </a:rPr>
              <a:t>Ο </a:t>
            </a:r>
            <a:r>
              <a:rPr lang="el-GR" dirty="0" err="1">
                <a:solidFill>
                  <a:schemeClr val="tx2">
                    <a:lumMod val="75000"/>
                  </a:schemeClr>
                </a:solidFill>
                <a:ea typeface="+mn-lt"/>
                <a:cs typeface="+mn-lt"/>
              </a:rPr>
              <a:t>Γκροτόφσκι</a:t>
            </a:r>
            <a:r>
              <a:rPr lang="el-GR" dirty="0">
                <a:solidFill>
                  <a:schemeClr val="tx2">
                    <a:lumMod val="75000"/>
                  </a:schemeClr>
                </a:solidFill>
                <a:ea typeface="+mn-lt"/>
                <a:cs typeface="+mn-lt"/>
              </a:rPr>
              <a:t> γνωρίζει το έργο του </a:t>
            </a:r>
            <a:r>
              <a:rPr lang="el-GR" dirty="0" err="1">
                <a:solidFill>
                  <a:schemeClr val="tx2">
                    <a:lumMod val="75000"/>
                  </a:schemeClr>
                </a:solidFill>
                <a:ea typeface="+mn-lt"/>
                <a:cs typeface="+mn-lt"/>
              </a:rPr>
              <a:t>Αρτώ</a:t>
            </a:r>
            <a:r>
              <a:rPr lang="el-GR" dirty="0">
                <a:solidFill>
                  <a:schemeClr val="tx2">
                    <a:lumMod val="75000"/>
                  </a:schemeClr>
                </a:solidFill>
                <a:ea typeface="+mn-lt"/>
                <a:cs typeface="+mn-lt"/>
              </a:rPr>
              <a:t> αφού έχει ξεκινήσει τη δουλειά του. Ο </a:t>
            </a:r>
            <a:r>
              <a:rPr lang="el-GR" dirty="0" err="1">
                <a:solidFill>
                  <a:schemeClr val="tx2">
                    <a:lumMod val="75000"/>
                  </a:schemeClr>
                </a:solidFill>
                <a:ea typeface="+mn-lt"/>
                <a:cs typeface="+mn-lt"/>
              </a:rPr>
              <a:t>Innes</a:t>
            </a:r>
            <a:r>
              <a:rPr lang="el-GR" dirty="0">
                <a:solidFill>
                  <a:schemeClr val="tx2">
                    <a:lumMod val="75000"/>
                  </a:schemeClr>
                </a:solidFill>
                <a:ea typeface="+mn-lt"/>
                <a:cs typeface="+mn-lt"/>
              </a:rPr>
              <a:t> αναφέρει ότι ο </a:t>
            </a:r>
            <a:r>
              <a:rPr lang="el-GR" dirty="0" err="1">
                <a:solidFill>
                  <a:schemeClr val="tx2">
                    <a:lumMod val="75000"/>
                  </a:schemeClr>
                </a:solidFill>
                <a:ea typeface="+mn-lt"/>
                <a:cs typeface="+mn-lt"/>
              </a:rPr>
              <a:t>Γκροτόφσκι</a:t>
            </a:r>
            <a:r>
              <a:rPr lang="el-GR" dirty="0">
                <a:solidFill>
                  <a:schemeClr val="tx2">
                    <a:lumMod val="75000"/>
                  </a:schemeClr>
                </a:solidFill>
                <a:ea typeface="+mn-lt"/>
                <a:cs typeface="+mn-lt"/>
              </a:rPr>
              <a:t> διάβασε τον </a:t>
            </a:r>
            <a:r>
              <a:rPr lang="el-GR" dirty="0" err="1">
                <a:solidFill>
                  <a:schemeClr val="tx2">
                    <a:lumMod val="75000"/>
                  </a:schemeClr>
                </a:solidFill>
                <a:ea typeface="+mn-lt"/>
                <a:cs typeface="+mn-lt"/>
              </a:rPr>
              <a:t>Αρτώ</a:t>
            </a:r>
            <a:r>
              <a:rPr lang="el-GR" dirty="0">
                <a:solidFill>
                  <a:schemeClr val="tx2">
                    <a:lumMod val="75000"/>
                  </a:schemeClr>
                </a:solidFill>
                <a:ea typeface="+mn-lt"/>
                <a:cs typeface="+mn-lt"/>
              </a:rPr>
              <a:t> το 1964. </a:t>
            </a:r>
            <a:endParaRPr lang="el-GR" dirty="0">
              <a:solidFill>
                <a:schemeClr val="tx2">
                  <a:lumMod val="75000"/>
                </a:schemeClr>
              </a:solidFill>
            </a:endParaRPr>
          </a:p>
          <a:p>
            <a:r>
              <a:rPr lang="el-GR" dirty="0">
                <a:solidFill>
                  <a:schemeClr val="tx2">
                    <a:lumMod val="75000"/>
                  </a:schemeClr>
                </a:solidFill>
                <a:ea typeface="+mn-lt"/>
                <a:cs typeface="+mn-lt"/>
              </a:rPr>
              <a:t>Ο Μπρουκ αναφέρει ότι κάποιος του είπε πως: “Όλα όσα κάνει είναι βασισμένα στο </a:t>
            </a:r>
            <a:r>
              <a:rPr lang="el-GR" dirty="0" err="1">
                <a:solidFill>
                  <a:schemeClr val="tx2">
                    <a:lumMod val="75000"/>
                  </a:schemeClr>
                </a:solidFill>
                <a:ea typeface="+mn-lt"/>
                <a:cs typeface="+mn-lt"/>
              </a:rPr>
              <a:t>Αρτώ</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Shifting</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point</a:t>
            </a:r>
            <a:r>
              <a:rPr lang="el-GR" dirty="0">
                <a:solidFill>
                  <a:schemeClr val="tx2">
                    <a:lumMod val="75000"/>
                  </a:schemeClr>
                </a:solidFill>
                <a:ea typeface="+mn-lt"/>
                <a:cs typeface="+mn-lt"/>
              </a:rPr>
              <a:t>: 41). Ο Μπρουκ λέει ότι του μίλησαν για το έργο του </a:t>
            </a:r>
            <a:r>
              <a:rPr lang="el-GR" dirty="0" err="1">
                <a:solidFill>
                  <a:schemeClr val="tx2">
                    <a:lumMod val="75000"/>
                  </a:schemeClr>
                </a:solidFill>
                <a:ea typeface="+mn-lt"/>
                <a:cs typeface="+mn-lt"/>
              </a:rPr>
              <a:t>Αρτώ</a:t>
            </a:r>
            <a:r>
              <a:rPr lang="el-GR" dirty="0">
                <a:solidFill>
                  <a:schemeClr val="tx2">
                    <a:lumMod val="75000"/>
                  </a:schemeClr>
                </a:solidFill>
                <a:ea typeface="+mn-lt"/>
                <a:cs typeface="+mn-lt"/>
              </a:rPr>
              <a:t> περίπου στο 1961 με 1962 όταν γύριζε το </a:t>
            </a:r>
            <a:r>
              <a:rPr lang="el-GR" i="1" dirty="0" err="1">
                <a:solidFill>
                  <a:schemeClr val="tx2">
                    <a:lumMod val="75000"/>
                  </a:schemeClr>
                </a:solidFill>
                <a:ea typeface="+mn-lt"/>
                <a:cs typeface="+mn-lt"/>
              </a:rPr>
              <a:t>Lord</a:t>
            </a:r>
            <a:r>
              <a:rPr lang="el-GR" i="1" dirty="0">
                <a:solidFill>
                  <a:schemeClr val="tx2">
                    <a:lumMod val="75000"/>
                  </a:schemeClr>
                </a:solidFill>
                <a:ea typeface="+mn-lt"/>
                <a:cs typeface="+mn-lt"/>
              </a:rPr>
              <a:t> of the </a:t>
            </a:r>
            <a:r>
              <a:rPr lang="el-GR" i="1" dirty="0" err="1">
                <a:solidFill>
                  <a:schemeClr val="tx2">
                    <a:lumMod val="75000"/>
                  </a:schemeClr>
                </a:solidFill>
                <a:ea typeface="+mn-lt"/>
                <a:cs typeface="+mn-lt"/>
              </a:rPr>
              <a:t>flies</a:t>
            </a:r>
            <a:r>
              <a:rPr lang="el-GR" dirty="0">
                <a:solidFill>
                  <a:schemeClr val="tx2">
                    <a:lumMod val="75000"/>
                  </a:schemeClr>
                </a:solidFill>
                <a:ea typeface="+mn-lt"/>
                <a:cs typeface="+mn-lt"/>
              </a:rPr>
              <a:t>  και μία κυρία του ζήτησε να γράψει ένα άρθρο για τον </a:t>
            </a:r>
            <a:r>
              <a:rPr lang="el-GR" dirty="0" err="1">
                <a:solidFill>
                  <a:schemeClr val="tx2">
                    <a:lumMod val="75000"/>
                  </a:schemeClr>
                </a:solidFill>
                <a:ea typeface="+mn-lt"/>
                <a:cs typeface="+mn-lt"/>
              </a:rPr>
              <a:t>Αρτώ</a:t>
            </a:r>
            <a:r>
              <a:rPr lang="el-GR" dirty="0">
                <a:solidFill>
                  <a:schemeClr val="tx2">
                    <a:lumMod val="75000"/>
                  </a:schemeClr>
                </a:solidFill>
                <a:ea typeface="+mn-lt"/>
                <a:cs typeface="+mn-lt"/>
              </a:rPr>
              <a:t> για μία πρωτοποριακή (</a:t>
            </a:r>
            <a:r>
              <a:rPr lang="el-GR" dirty="0" err="1">
                <a:solidFill>
                  <a:schemeClr val="tx2">
                    <a:lumMod val="75000"/>
                  </a:schemeClr>
                </a:solidFill>
                <a:ea typeface="+mn-lt"/>
                <a:cs typeface="+mn-lt"/>
              </a:rPr>
              <a:t>avant-garde</a:t>
            </a:r>
            <a:r>
              <a:rPr lang="el-GR" dirty="0">
                <a:solidFill>
                  <a:schemeClr val="tx2">
                    <a:lumMod val="75000"/>
                  </a:schemeClr>
                </a:solidFill>
                <a:ea typeface="+mn-lt"/>
                <a:cs typeface="+mn-lt"/>
              </a:rPr>
              <a:t>) εφημερίδα. </a:t>
            </a:r>
          </a:p>
          <a:p>
            <a:r>
              <a:rPr lang="el-GR" dirty="0">
                <a:solidFill>
                  <a:schemeClr val="tx2">
                    <a:lumMod val="75000"/>
                  </a:schemeClr>
                </a:solidFill>
                <a:ea typeface="+mn-lt"/>
                <a:cs typeface="+mn-lt"/>
              </a:rPr>
              <a:t>Το 1964 ίδρυσε το “θέατρο της σκληρότητας” πριν  η δουλειά του </a:t>
            </a:r>
            <a:r>
              <a:rPr lang="el-GR" dirty="0" err="1">
                <a:solidFill>
                  <a:schemeClr val="tx2">
                    <a:lumMod val="75000"/>
                  </a:schemeClr>
                </a:solidFill>
                <a:ea typeface="+mn-lt"/>
                <a:cs typeface="+mn-lt"/>
              </a:rPr>
              <a:t>Γκροτόφσκι</a:t>
            </a:r>
            <a:r>
              <a:rPr lang="el-GR" dirty="0">
                <a:solidFill>
                  <a:schemeClr val="tx2">
                    <a:lumMod val="75000"/>
                  </a:schemeClr>
                </a:solidFill>
                <a:ea typeface="+mn-lt"/>
                <a:cs typeface="+mn-lt"/>
              </a:rPr>
              <a:t> γίνει γνωστή στην Ευρώπη. </a:t>
            </a:r>
          </a:p>
          <a:p>
            <a:r>
              <a:rPr lang="el-GR" dirty="0">
                <a:solidFill>
                  <a:schemeClr val="tx2">
                    <a:lumMod val="75000"/>
                  </a:schemeClr>
                </a:solidFill>
                <a:ea typeface="+mn-lt"/>
                <a:cs typeface="+mn-lt"/>
              </a:rPr>
              <a:t>Έχει πολύ μεγάλο ενδιαφέρον ότι και το </a:t>
            </a:r>
            <a:r>
              <a:rPr lang="el-GR" dirty="0" err="1">
                <a:solidFill>
                  <a:schemeClr val="tx2">
                    <a:lumMod val="75000"/>
                  </a:schemeClr>
                </a:solidFill>
                <a:ea typeface="+mn-lt"/>
                <a:cs typeface="+mn-lt"/>
              </a:rPr>
              <a:t>Living</a:t>
            </a:r>
            <a:r>
              <a:rPr lang="el-GR" dirty="0">
                <a:solidFill>
                  <a:schemeClr val="tx2">
                    <a:lumMod val="75000"/>
                  </a:schemeClr>
                </a:solidFill>
                <a:ea typeface="+mn-lt"/>
                <a:cs typeface="+mn-lt"/>
              </a:rPr>
              <a:t> </a:t>
            </a:r>
            <a:r>
              <a:rPr lang="el-GR" dirty="0" err="1">
                <a:solidFill>
                  <a:schemeClr val="tx2">
                    <a:lumMod val="75000"/>
                  </a:schemeClr>
                </a:solidFill>
                <a:ea typeface="+mn-lt"/>
                <a:cs typeface="+mn-lt"/>
              </a:rPr>
              <a:t>Theater</a:t>
            </a:r>
            <a:r>
              <a:rPr lang="el-GR" dirty="0">
                <a:solidFill>
                  <a:schemeClr val="tx2">
                    <a:lumMod val="75000"/>
                  </a:schemeClr>
                </a:solidFill>
                <a:ea typeface="+mn-lt"/>
                <a:cs typeface="+mn-lt"/>
              </a:rPr>
              <a:t> και ο </a:t>
            </a:r>
            <a:r>
              <a:rPr lang="el-GR" dirty="0" err="1">
                <a:solidFill>
                  <a:schemeClr val="tx2">
                    <a:lumMod val="75000"/>
                  </a:schemeClr>
                </a:solidFill>
                <a:ea typeface="+mn-lt"/>
                <a:cs typeface="+mn-lt"/>
              </a:rPr>
              <a:t>Grotowski</a:t>
            </a:r>
            <a:r>
              <a:rPr lang="el-GR" dirty="0">
                <a:solidFill>
                  <a:schemeClr val="tx2">
                    <a:lumMod val="75000"/>
                  </a:schemeClr>
                </a:solidFill>
                <a:ea typeface="+mn-lt"/>
                <a:cs typeface="+mn-lt"/>
              </a:rPr>
              <a:t> και ο Μπρουκ κατέληξαν σε παράλληλα αποτελέσματα χωρίς να γνωρίζουν για τον </a:t>
            </a:r>
            <a:r>
              <a:rPr lang="el-GR" dirty="0" err="1">
                <a:solidFill>
                  <a:schemeClr val="tx2">
                    <a:lumMod val="75000"/>
                  </a:schemeClr>
                </a:solidFill>
                <a:ea typeface="+mn-lt"/>
                <a:cs typeface="+mn-lt"/>
              </a:rPr>
              <a:t>Αρτώ</a:t>
            </a:r>
            <a:r>
              <a:rPr lang="el-GR" dirty="0">
                <a:solidFill>
                  <a:schemeClr val="tx2">
                    <a:lumMod val="75000"/>
                  </a:schemeClr>
                </a:solidFill>
                <a:ea typeface="+mn-lt"/>
                <a:cs typeface="+mn-lt"/>
              </a:rPr>
              <a:t>. </a:t>
            </a:r>
            <a:endParaRPr lang="el-GR" dirty="0">
              <a:solidFill>
                <a:schemeClr val="tx2">
                  <a:lumMod val="75000"/>
                </a:schemeClr>
              </a:solidFill>
              <a:cs typeface="Calibri"/>
            </a:endParaRPr>
          </a:p>
          <a:p>
            <a:endParaRPr lang="el-GR" dirty="0">
              <a:cs typeface="Calibri"/>
            </a:endParaRPr>
          </a:p>
        </p:txBody>
      </p:sp>
    </p:spTree>
    <p:extLst>
      <p:ext uri="{BB962C8B-B14F-4D97-AF65-F5344CB8AC3E}">
        <p14:creationId xmlns:p14="http://schemas.microsoft.com/office/powerpoint/2010/main" val="39521625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Γαλλία</a:t>
            </a:r>
          </a:p>
        </p:txBody>
      </p:sp>
      <p:sp>
        <p:nvSpPr>
          <p:cNvPr id="3" name="Θέση περιεχομένου 2"/>
          <p:cNvSpPr>
            <a:spLocks noGrp="1"/>
          </p:cNvSpPr>
          <p:nvPr>
            <p:ph idx="1"/>
          </p:nvPr>
        </p:nvSpPr>
        <p:spPr/>
        <p:txBody>
          <a:bodyPr vert="horz" lIns="91440" tIns="45720" rIns="91440" bIns="45720" rtlCol="0" anchor="t">
            <a:normAutofit/>
          </a:bodyPr>
          <a:lstStyle/>
          <a:p>
            <a:r>
              <a:rPr lang="en-US" b="1" dirty="0">
                <a:solidFill>
                  <a:schemeClr val="tx2">
                    <a:lumMod val="75000"/>
                  </a:schemeClr>
                </a:solidFill>
              </a:rPr>
              <a:t>Antonin Artaud (1896-1948) </a:t>
            </a:r>
            <a:r>
              <a:rPr lang="en-US" dirty="0">
                <a:solidFill>
                  <a:schemeClr val="tx2">
                    <a:lumMod val="75000"/>
                  </a:schemeClr>
                </a:solidFill>
              </a:rPr>
              <a:t>– </a:t>
            </a:r>
            <a:r>
              <a:rPr lang="el-GR" dirty="0">
                <a:solidFill>
                  <a:schemeClr val="tx2">
                    <a:lumMod val="75000"/>
                  </a:schemeClr>
                </a:solidFill>
              </a:rPr>
              <a:t>σχέση με σουρεαλιστές και το θέατρο της </a:t>
            </a:r>
            <a:r>
              <a:rPr lang="en-US" dirty="0">
                <a:solidFill>
                  <a:schemeClr val="tx2">
                    <a:lumMod val="75000"/>
                  </a:schemeClr>
                </a:solidFill>
              </a:rPr>
              <a:t>avant-garde (</a:t>
            </a:r>
            <a:r>
              <a:rPr lang="el-GR" dirty="0">
                <a:solidFill>
                  <a:schemeClr val="tx2">
                    <a:lumMod val="75000"/>
                  </a:schemeClr>
                </a:solidFill>
              </a:rPr>
              <a:t>πρωτοπορίας) – ασιατικό θέατρο (</a:t>
            </a:r>
            <a:r>
              <a:rPr lang="el-GR" dirty="0" err="1">
                <a:solidFill>
                  <a:schemeClr val="tx2">
                    <a:lumMod val="75000"/>
                  </a:schemeClr>
                </a:solidFill>
              </a:rPr>
              <a:t>Μπαλινέζικο</a:t>
            </a:r>
            <a:r>
              <a:rPr lang="el-GR" dirty="0">
                <a:solidFill>
                  <a:schemeClr val="tx2">
                    <a:lumMod val="75000"/>
                  </a:schemeClr>
                </a:solidFill>
              </a:rPr>
              <a:t> που βλέπει το 1931 – θέατρο που καταλαμβάνει τον θεατή (πανούκλα) – </a:t>
            </a:r>
          </a:p>
          <a:p>
            <a:r>
              <a:rPr lang="el-GR" dirty="0">
                <a:solidFill>
                  <a:schemeClr val="tx2">
                    <a:lumMod val="75000"/>
                  </a:schemeClr>
                </a:solidFill>
                <a:ea typeface="+mn-lt"/>
                <a:cs typeface="+mn-lt"/>
              </a:rPr>
              <a:t>1937, </a:t>
            </a:r>
            <a:r>
              <a:rPr lang="el-GR" i="1" dirty="0" err="1">
                <a:solidFill>
                  <a:schemeClr val="tx2">
                    <a:lumMod val="75000"/>
                  </a:schemeClr>
                </a:solidFill>
                <a:ea typeface="+mn-lt"/>
                <a:cs typeface="+mn-lt"/>
              </a:rPr>
              <a:t>Trance</a:t>
            </a:r>
            <a:r>
              <a:rPr lang="el-GR" i="1" dirty="0">
                <a:solidFill>
                  <a:schemeClr val="tx2">
                    <a:lumMod val="75000"/>
                  </a:schemeClr>
                </a:solidFill>
                <a:ea typeface="+mn-lt"/>
                <a:cs typeface="+mn-lt"/>
              </a:rPr>
              <a:t> and </a:t>
            </a:r>
            <a:r>
              <a:rPr lang="el-GR" i="1" dirty="0" err="1">
                <a:solidFill>
                  <a:schemeClr val="tx2">
                    <a:lumMod val="75000"/>
                  </a:schemeClr>
                </a:solidFill>
                <a:ea typeface="+mn-lt"/>
                <a:cs typeface="+mn-lt"/>
              </a:rPr>
              <a:t>Dance</a:t>
            </a:r>
            <a:r>
              <a:rPr lang="el-GR" i="1" dirty="0">
                <a:solidFill>
                  <a:schemeClr val="tx2">
                    <a:lumMod val="75000"/>
                  </a:schemeClr>
                </a:solidFill>
                <a:ea typeface="+mn-lt"/>
                <a:cs typeface="+mn-lt"/>
              </a:rPr>
              <a:t> in </a:t>
            </a:r>
            <a:r>
              <a:rPr lang="el-GR" i="1" dirty="0" err="1">
                <a:solidFill>
                  <a:schemeClr val="tx2">
                    <a:lumMod val="75000"/>
                  </a:schemeClr>
                </a:solidFill>
                <a:ea typeface="+mn-lt"/>
                <a:cs typeface="+mn-lt"/>
              </a:rPr>
              <a:t>Bali</a:t>
            </a:r>
            <a:r>
              <a:rPr lang="el-GR" i="1" dirty="0">
                <a:solidFill>
                  <a:schemeClr val="tx2">
                    <a:lumMod val="75000"/>
                  </a:schemeClr>
                </a:solidFill>
                <a:ea typeface="+mn-lt"/>
                <a:cs typeface="+mn-lt"/>
              </a:rPr>
              <a:t> της </a:t>
            </a:r>
            <a:r>
              <a:rPr lang="el-GR" i="1" dirty="0" err="1">
                <a:solidFill>
                  <a:schemeClr val="tx2">
                    <a:lumMod val="75000"/>
                  </a:schemeClr>
                </a:solidFill>
                <a:ea typeface="+mn-lt"/>
                <a:cs typeface="+mn-lt"/>
              </a:rPr>
              <a:t>Margaret</a:t>
            </a:r>
            <a:r>
              <a:rPr lang="el-GR" i="1" dirty="0">
                <a:solidFill>
                  <a:schemeClr val="tx2">
                    <a:lumMod val="75000"/>
                  </a:schemeClr>
                </a:solidFill>
                <a:ea typeface="+mn-lt"/>
                <a:cs typeface="+mn-lt"/>
              </a:rPr>
              <a:t> </a:t>
            </a:r>
            <a:r>
              <a:rPr lang="el-GR" i="1" dirty="0" err="1">
                <a:solidFill>
                  <a:schemeClr val="tx2">
                    <a:lumMod val="75000"/>
                  </a:schemeClr>
                </a:solidFill>
                <a:ea typeface="+mn-lt"/>
                <a:cs typeface="+mn-lt"/>
              </a:rPr>
              <a:t>Mead</a:t>
            </a:r>
            <a:r>
              <a:rPr lang="el-GR" i="1" dirty="0">
                <a:solidFill>
                  <a:schemeClr val="tx2">
                    <a:lumMod val="75000"/>
                  </a:schemeClr>
                </a:solidFill>
                <a:ea typeface="+mn-lt"/>
                <a:cs typeface="+mn-lt"/>
              </a:rPr>
              <a:t> </a:t>
            </a:r>
            <a:r>
              <a:rPr lang="el-GR" dirty="0">
                <a:solidFill>
                  <a:schemeClr val="tx2">
                    <a:lumMod val="75000"/>
                  </a:schemeClr>
                </a:solidFill>
                <a:ea typeface="+mn-lt"/>
                <a:cs typeface="+mn-lt"/>
                <a:hlinkClick r:id="rId2"/>
              </a:rPr>
              <a:t>https://www.youtube.com/watch?v=Z8YC0dnj4Jw&amp;t=142s</a:t>
            </a:r>
            <a:r>
              <a:rPr lang="el-GR" dirty="0">
                <a:solidFill>
                  <a:schemeClr val="tx2">
                    <a:lumMod val="75000"/>
                  </a:schemeClr>
                </a:solidFill>
                <a:ea typeface="+mn-lt"/>
                <a:cs typeface="+mn-lt"/>
              </a:rPr>
              <a:t> </a:t>
            </a:r>
          </a:p>
          <a:p>
            <a:r>
              <a:rPr lang="el-GR" dirty="0">
                <a:solidFill>
                  <a:schemeClr val="tx2">
                    <a:lumMod val="75000"/>
                  </a:schemeClr>
                </a:solidFill>
                <a:ea typeface="+mn-lt"/>
                <a:cs typeface="+mn-lt"/>
              </a:rPr>
              <a:t>το θέαμα / παράσταση (για τον </a:t>
            </a:r>
            <a:r>
              <a:rPr lang="en-US" dirty="0">
                <a:solidFill>
                  <a:schemeClr val="tx2">
                    <a:lumMod val="75000"/>
                  </a:schemeClr>
                </a:solidFill>
              </a:rPr>
              <a:t>Jean-Louis </a:t>
            </a:r>
            <a:r>
              <a:rPr lang="en-US" dirty="0" err="1">
                <a:solidFill>
                  <a:schemeClr val="tx2">
                    <a:lumMod val="75000"/>
                  </a:schemeClr>
                </a:solidFill>
              </a:rPr>
              <a:t>Barrault</a:t>
            </a:r>
            <a:r>
              <a:rPr lang="el-GR" dirty="0">
                <a:solidFill>
                  <a:schemeClr val="tx2">
                    <a:lumMod val="75000"/>
                  </a:schemeClr>
                </a:solidFill>
              </a:rPr>
              <a:t> (1910-1994))</a:t>
            </a:r>
            <a:r>
              <a:rPr lang="el-GR" dirty="0">
                <a:solidFill>
                  <a:schemeClr val="tx2">
                    <a:lumMod val="75000"/>
                  </a:schemeClr>
                </a:solidFill>
                <a:ea typeface="+mn-lt"/>
                <a:cs typeface="+mn-lt"/>
              </a:rPr>
              <a:t>που ενώνει τις τέχνες της σκηνής σε μια μοναδική για τον θεατή εμπειρία, διαφυλάσσοντας την ιδιαιτερότητα της καθεμίας - </a:t>
            </a:r>
            <a:r>
              <a:rPr lang="en-US" dirty="0">
                <a:solidFill>
                  <a:schemeClr val="tx2">
                    <a:lumMod val="75000"/>
                  </a:schemeClr>
                </a:solidFill>
                <a:ea typeface="+mn-lt"/>
                <a:cs typeface="+mn-lt"/>
              </a:rPr>
              <a:t>Wagner </a:t>
            </a:r>
            <a:r>
              <a:rPr lang="el-GR" dirty="0">
                <a:solidFill>
                  <a:schemeClr val="tx2">
                    <a:lumMod val="75000"/>
                  </a:schemeClr>
                </a:solidFill>
                <a:ea typeface="+mn-lt"/>
                <a:cs typeface="+mn-lt"/>
              </a:rPr>
              <a:t>(μουσική) </a:t>
            </a:r>
            <a:r>
              <a:rPr lang="en-US" dirty="0">
                <a:solidFill>
                  <a:schemeClr val="tx2">
                    <a:lumMod val="75000"/>
                  </a:schemeClr>
                </a:solidFill>
                <a:ea typeface="+mn-lt"/>
                <a:cs typeface="+mn-lt"/>
              </a:rPr>
              <a:t>–&gt; Claudel </a:t>
            </a:r>
            <a:r>
              <a:rPr lang="el-GR" dirty="0">
                <a:solidFill>
                  <a:schemeClr val="tx2">
                    <a:lumMod val="75000"/>
                  </a:schemeClr>
                </a:solidFill>
                <a:ea typeface="+mn-lt"/>
                <a:cs typeface="+mn-lt"/>
              </a:rPr>
              <a:t>(ποιητικό κείμενο) - σε αυτό το επίπεδο υπάρχει συνομιλία με τον </a:t>
            </a:r>
            <a:r>
              <a:rPr lang="el-GR" dirty="0" err="1">
                <a:solidFill>
                  <a:schemeClr val="tx2">
                    <a:lumMod val="75000"/>
                  </a:schemeClr>
                </a:solidFill>
                <a:ea typeface="+mn-lt"/>
                <a:cs typeface="+mn-lt"/>
              </a:rPr>
              <a:t>Artaud</a:t>
            </a:r>
            <a:endParaRPr lang="el-GR" dirty="0">
              <a:solidFill>
                <a:schemeClr val="tx2">
                  <a:lumMod val="75000"/>
                </a:schemeClr>
              </a:solidFill>
              <a:ea typeface="+mn-lt"/>
              <a:cs typeface="+mn-lt"/>
            </a:endParaRPr>
          </a:p>
        </p:txBody>
      </p:sp>
    </p:spTree>
    <p:extLst>
      <p:ext uri="{BB962C8B-B14F-4D97-AF65-F5344CB8AC3E}">
        <p14:creationId xmlns:p14="http://schemas.microsoft.com/office/powerpoint/2010/main" val="3833743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Γαλλία</a:t>
            </a:r>
          </a:p>
        </p:txBody>
      </p:sp>
      <p:sp>
        <p:nvSpPr>
          <p:cNvPr id="3" name="Θέση περιεχομένου 2"/>
          <p:cNvSpPr>
            <a:spLocks noGrp="1"/>
          </p:cNvSpPr>
          <p:nvPr>
            <p:ph idx="1"/>
          </p:nvPr>
        </p:nvSpPr>
        <p:spPr/>
        <p:txBody>
          <a:bodyPr/>
          <a:lstStyle/>
          <a:p>
            <a:r>
              <a:rPr lang="en-US" dirty="0">
                <a:solidFill>
                  <a:schemeClr val="tx2">
                    <a:lumMod val="75000"/>
                  </a:schemeClr>
                </a:solidFill>
              </a:rPr>
              <a:t>André Antoine (1858-1943) – </a:t>
            </a:r>
            <a:r>
              <a:rPr lang="el-GR" dirty="0">
                <a:solidFill>
                  <a:schemeClr val="tx2">
                    <a:lumMod val="75000"/>
                  </a:schemeClr>
                </a:solidFill>
              </a:rPr>
              <a:t>ρεαλισμός, νατουραλισμός</a:t>
            </a:r>
          </a:p>
          <a:p>
            <a:r>
              <a:rPr lang="en-US" dirty="0">
                <a:solidFill>
                  <a:schemeClr val="tx2">
                    <a:lumMod val="75000"/>
                  </a:schemeClr>
                </a:solidFill>
              </a:rPr>
              <a:t>Jacques </a:t>
            </a:r>
            <a:r>
              <a:rPr lang="en-US" dirty="0" err="1">
                <a:solidFill>
                  <a:schemeClr val="tx2">
                    <a:lumMod val="75000"/>
                  </a:schemeClr>
                </a:solidFill>
              </a:rPr>
              <a:t>Copeau</a:t>
            </a:r>
            <a:r>
              <a:rPr lang="en-US" dirty="0">
                <a:solidFill>
                  <a:schemeClr val="tx2">
                    <a:lumMod val="75000"/>
                  </a:schemeClr>
                </a:solidFill>
              </a:rPr>
              <a:t> (1874-1940)</a:t>
            </a:r>
          </a:p>
          <a:p>
            <a:r>
              <a:rPr lang="el-GR" dirty="0">
                <a:solidFill>
                  <a:schemeClr val="tx2">
                    <a:lumMod val="75000"/>
                  </a:schemeClr>
                </a:solidFill>
              </a:rPr>
              <a:t>Το Καρτέλ των Τεσσάρων – </a:t>
            </a:r>
            <a:r>
              <a:rPr lang="el-GR" dirty="0" err="1">
                <a:solidFill>
                  <a:schemeClr val="tx2">
                    <a:lumMod val="75000"/>
                  </a:schemeClr>
                </a:solidFill>
              </a:rPr>
              <a:t>Ντυλέν</a:t>
            </a:r>
            <a:r>
              <a:rPr lang="el-GR" dirty="0">
                <a:solidFill>
                  <a:schemeClr val="tx2">
                    <a:lumMod val="75000"/>
                  </a:schemeClr>
                </a:solidFill>
              </a:rPr>
              <a:t>, </a:t>
            </a:r>
            <a:r>
              <a:rPr lang="el-GR" dirty="0" err="1">
                <a:solidFill>
                  <a:schemeClr val="tx2">
                    <a:lumMod val="75000"/>
                  </a:schemeClr>
                </a:solidFill>
              </a:rPr>
              <a:t>Μπατύ</a:t>
            </a:r>
            <a:r>
              <a:rPr lang="el-GR" dirty="0">
                <a:solidFill>
                  <a:schemeClr val="tx2">
                    <a:lumMod val="75000"/>
                  </a:schemeClr>
                </a:solidFill>
              </a:rPr>
              <a:t>, </a:t>
            </a:r>
            <a:r>
              <a:rPr lang="el-GR" dirty="0" err="1">
                <a:solidFill>
                  <a:schemeClr val="tx2">
                    <a:lumMod val="75000"/>
                  </a:schemeClr>
                </a:solidFill>
              </a:rPr>
              <a:t>Ζουβέ</a:t>
            </a:r>
            <a:r>
              <a:rPr lang="el-GR" dirty="0">
                <a:solidFill>
                  <a:schemeClr val="tx2">
                    <a:lumMod val="75000"/>
                  </a:schemeClr>
                </a:solidFill>
              </a:rPr>
              <a:t>, </a:t>
            </a:r>
            <a:r>
              <a:rPr lang="el-GR" dirty="0" err="1">
                <a:solidFill>
                  <a:schemeClr val="tx2">
                    <a:lumMod val="75000"/>
                  </a:schemeClr>
                </a:solidFill>
              </a:rPr>
              <a:t>Πιτοέφ</a:t>
            </a:r>
            <a:endParaRPr lang="el-GR" dirty="0">
              <a:solidFill>
                <a:schemeClr val="tx2">
                  <a:lumMod val="75000"/>
                </a:schemeClr>
              </a:solidFill>
            </a:endParaRPr>
          </a:p>
          <a:p>
            <a:r>
              <a:rPr lang="en-US" dirty="0">
                <a:solidFill>
                  <a:schemeClr val="tx2">
                    <a:lumMod val="75000"/>
                  </a:schemeClr>
                </a:solidFill>
              </a:rPr>
              <a:t>Michel Saint-Denis (1897-1871) – </a:t>
            </a:r>
            <a:r>
              <a:rPr lang="el-GR" dirty="0">
                <a:solidFill>
                  <a:schemeClr val="tx2">
                    <a:lumMod val="75000"/>
                  </a:schemeClr>
                </a:solidFill>
              </a:rPr>
              <a:t>ανιψιός του </a:t>
            </a:r>
            <a:r>
              <a:rPr lang="en-US" dirty="0" err="1">
                <a:solidFill>
                  <a:schemeClr val="tx2">
                    <a:lumMod val="75000"/>
                  </a:schemeClr>
                </a:solidFill>
              </a:rPr>
              <a:t>Copeau</a:t>
            </a:r>
            <a:r>
              <a:rPr lang="en-US" dirty="0">
                <a:solidFill>
                  <a:schemeClr val="tx2">
                    <a:lumMod val="75000"/>
                  </a:schemeClr>
                </a:solidFill>
              </a:rPr>
              <a:t> – </a:t>
            </a:r>
            <a:r>
              <a:rPr lang="el-GR" dirty="0">
                <a:solidFill>
                  <a:schemeClr val="tx2">
                    <a:lumMod val="75000"/>
                  </a:schemeClr>
                </a:solidFill>
              </a:rPr>
              <a:t>Θίασος των Δεκαπέντε - πήγε αργότερα στην Αγγλία και δίδαξε εκεί</a:t>
            </a:r>
          </a:p>
          <a:p>
            <a:r>
              <a:rPr lang="el-GR" dirty="0">
                <a:solidFill>
                  <a:schemeClr val="tx2">
                    <a:lumMod val="75000"/>
                  </a:schemeClr>
                </a:solidFill>
                <a:cs typeface="Calibri"/>
              </a:rPr>
              <a:t>Συγγραφείς: </a:t>
            </a:r>
            <a:r>
              <a:rPr lang="el-GR" dirty="0" err="1">
                <a:solidFill>
                  <a:schemeClr val="tx2">
                    <a:lumMod val="75000"/>
                  </a:schemeClr>
                </a:solidFill>
                <a:cs typeface="Calibri"/>
              </a:rPr>
              <a:t>Ζιρωντού</a:t>
            </a:r>
            <a:r>
              <a:rPr lang="el-GR" dirty="0">
                <a:solidFill>
                  <a:schemeClr val="tx2">
                    <a:lumMod val="75000"/>
                  </a:schemeClr>
                </a:solidFill>
                <a:cs typeface="Calibri"/>
              </a:rPr>
              <a:t>, </a:t>
            </a:r>
            <a:r>
              <a:rPr lang="el-GR" dirty="0" err="1">
                <a:solidFill>
                  <a:schemeClr val="tx2">
                    <a:lumMod val="75000"/>
                  </a:schemeClr>
                </a:solidFill>
                <a:cs typeface="Calibri"/>
              </a:rPr>
              <a:t>Ανούιγ</a:t>
            </a:r>
            <a:r>
              <a:rPr lang="el-GR" dirty="0">
                <a:solidFill>
                  <a:schemeClr val="tx2">
                    <a:lumMod val="75000"/>
                  </a:schemeClr>
                </a:solidFill>
                <a:cs typeface="Calibri"/>
              </a:rPr>
              <a:t> (και μετά τον πόλεμο)</a:t>
            </a:r>
          </a:p>
          <a:p>
            <a:endParaRPr lang="el-GR" dirty="0"/>
          </a:p>
        </p:txBody>
      </p:sp>
    </p:spTree>
    <p:extLst>
      <p:ext uri="{BB962C8B-B14F-4D97-AF65-F5344CB8AC3E}">
        <p14:creationId xmlns:p14="http://schemas.microsoft.com/office/powerpoint/2010/main" val="3916282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solidFill>
                  <a:schemeClr val="tx2">
                    <a:lumMod val="75000"/>
                  </a:schemeClr>
                </a:solidFill>
              </a:rPr>
              <a:t>Ιταλία</a:t>
            </a:r>
          </a:p>
        </p:txBody>
      </p:sp>
      <p:sp>
        <p:nvSpPr>
          <p:cNvPr id="3" name="Θέση περιεχομένου 2"/>
          <p:cNvSpPr>
            <a:spLocks noGrp="1"/>
          </p:cNvSpPr>
          <p:nvPr>
            <p:ph idx="1"/>
          </p:nvPr>
        </p:nvSpPr>
        <p:spPr/>
        <p:txBody>
          <a:bodyPr>
            <a:normAutofit lnSpcReduction="10000"/>
          </a:bodyPr>
          <a:lstStyle/>
          <a:p>
            <a:r>
              <a:rPr lang="en-US" dirty="0">
                <a:solidFill>
                  <a:schemeClr val="tx2">
                    <a:lumMod val="75000"/>
                  </a:schemeClr>
                </a:solidFill>
              </a:rPr>
              <a:t>Luigi Pirandello (1897-1936) – </a:t>
            </a:r>
            <a:r>
              <a:rPr lang="el-GR" dirty="0">
                <a:solidFill>
                  <a:schemeClr val="tx2">
                    <a:lumMod val="75000"/>
                  </a:schemeClr>
                </a:solidFill>
              </a:rPr>
              <a:t>διευθυντής Θεάτρου Τέχνης της Ρώμης</a:t>
            </a:r>
          </a:p>
          <a:p>
            <a:r>
              <a:rPr lang="el-GR" dirty="0" err="1">
                <a:solidFill>
                  <a:schemeClr val="tx2">
                    <a:lumMod val="75000"/>
                  </a:schemeClr>
                </a:solidFill>
              </a:rPr>
              <a:t>Περιοδεύοντες</a:t>
            </a:r>
            <a:r>
              <a:rPr lang="el-GR" dirty="0">
                <a:solidFill>
                  <a:schemeClr val="tx2">
                    <a:lumMod val="75000"/>
                  </a:schemeClr>
                </a:solidFill>
              </a:rPr>
              <a:t> θίασοι</a:t>
            </a:r>
          </a:p>
          <a:p>
            <a:r>
              <a:rPr lang="el-GR" dirty="0">
                <a:solidFill>
                  <a:schemeClr val="tx2">
                    <a:lumMod val="75000"/>
                  </a:schemeClr>
                </a:solidFill>
              </a:rPr>
              <a:t>Ακαδημία Δραματικής Τέχνης της Ρώμης</a:t>
            </a:r>
          </a:p>
          <a:p>
            <a:r>
              <a:rPr lang="el-GR" dirty="0">
                <a:solidFill>
                  <a:schemeClr val="tx2">
                    <a:lumMod val="75000"/>
                  </a:schemeClr>
                </a:solidFill>
              </a:rPr>
              <a:t>Μανιφέστο Φουτουρισμού – </a:t>
            </a:r>
            <a:r>
              <a:rPr lang="en-US" dirty="0">
                <a:solidFill>
                  <a:schemeClr val="tx2">
                    <a:lumMod val="75000"/>
                  </a:schemeClr>
                </a:solidFill>
              </a:rPr>
              <a:t>Filippo </a:t>
            </a:r>
            <a:r>
              <a:rPr lang="en-US" dirty="0" err="1">
                <a:solidFill>
                  <a:schemeClr val="tx2">
                    <a:lumMod val="75000"/>
                  </a:schemeClr>
                </a:solidFill>
              </a:rPr>
              <a:t>Tommaso</a:t>
            </a:r>
            <a:r>
              <a:rPr lang="en-US" dirty="0">
                <a:solidFill>
                  <a:schemeClr val="tx2">
                    <a:lumMod val="75000"/>
                  </a:schemeClr>
                </a:solidFill>
              </a:rPr>
              <a:t> Marinetti – 20.2.1909 </a:t>
            </a:r>
            <a:r>
              <a:rPr lang="en-US" i="1" dirty="0">
                <a:solidFill>
                  <a:schemeClr val="tx2">
                    <a:lumMod val="75000"/>
                  </a:schemeClr>
                </a:solidFill>
              </a:rPr>
              <a:t>Le Figaro</a:t>
            </a:r>
            <a:endParaRPr lang="el-GR" dirty="0">
              <a:solidFill>
                <a:schemeClr val="tx2">
                  <a:lumMod val="75000"/>
                </a:schemeClr>
              </a:solidFill>
            </a:endParaRPr>
          </a:p>
          <a:p>
            <a:pPr lvl="1"/>
            <a:r>
              <a:rPr lang="el-GR" dirty="0">
                <a:solidFill>
                  <a:schemeClr val="tx2">
                    <a:lumMod val="75000"/>
                  </a:schemeClr>
                </a:solidFill>
              </a:rPr>
              <a:t>Σύγχρονη τεχνολογία - </a:t>
            </a:r>
          </a:p>
          <a:p>
            <a:pPr lvl="1"/>
            <a:r>
              <a:rPr lang="el-GR" dirty="0">
                <a:solidFill>
                  <a:schemeClr val="tx2">
                    <a:lumMod val="75000"/>
                  </a:schemeClr>
                </a:solidFill>
              </a:rPr>
              <a:t>Ευθεία αντιμετώπιση και ανάμειξη ηθοποιών και κοινού</a:t>
            </a:r>
          </a:p>
          <a:p>
            <a:pPr lvl="1"/>
            <a:r>
              <a:rPr lang="el-GR" dirty="0" err="1">
                <a:solidFill>
                  <a:schemeClr val="tx2">
                    <a:lumMod val="75000"/>
                  </a:schemeClr>
                </a:solidFill>
              </a:rPr>
              <a:t>Συγχρονικότητα</a:t>
            </a:r>
            <a:r>
              <a:rPr lang="el-GR" dirty="0">
                <a:solidFill>
                  <a:schemeClr val="tx2">
                    <a:lumMod val="75000"/>
                  </a:schemeClr>
                </a:solidFill>
              </a:rPr>
              <a:t> – πολλαπλή εστίαση</a:t>
            </a:r>
          </a:p>
          <a:p>
            <a:pPr lvl="1"/>
            <a:r>
              <a:rPr lang="el-GR" dirty="0">
                <a:solidFill>
                  <a:schemeClr val="tx2">
                    <a:lumMod val="75000"/>
                  </a:schemeClr>
                </a:solidFill>
              </a:rPr>
              <a:t>Χρήση διαφόρων τεχνών</a:t>
            </a:r>
          </a:p>
          <a:p>
            <a:pPr lvl="1"/>
            <a:r>
              <a:rPr lang="el-GR" dirty="0" err="1">
                <a:solidFill>
                  <a:schemeClr val="tx2">
                    <a:lumMod val="75000"/>
                  </a:schemeClr>
                </a:solidFill>
              </a:rPr>
              <a:t>Αντι</a:t>
            </a:r>
            <a:r>
              <a:rPr lang="en-US" dirty="0">
                <a:solidFill>
                  <a:schemeClr val="tx2">
                    <a:lumMod val="75000"/>
                  </a:schemeClr>
                </a:solidFill>
              </a:rPr>
              <a:t>/</a:t>
            </a:r>
            <a:r>
              <a:rPr lang="el-GR" dirty="0">
                <a:solidFill>
                  <a:schemeClr val="tx2">
                    <a:lumMod val="75000"/>
                  </a:schemeClr>
                </a:solidFill>
              </a:rPr>
              <a:t>μη-λογοτεχνική θεώρηση και ανάπτυξη</a:t>
            </a:r>
          </a:p>
          <a:p>
            <a:pPr lvl="1"/>
            <a:r>
              <a:rPr lang="el-GR" dirty="0">
                <a:solidFill>
                  <a:schemeClr val="tx2">
                    <a:lumMod val="75000"/>
                  </a:schemeClr>
                </a:solidFill>
              </a:rPr>
              <a:t>Α/μη-λογική παράθεση</a:t>
            </a:r>
          </a:p>
        </p:txBody>
      </p:sp>
    </p:spTree>
    <p:extLst>
      <p:ext uri="{BB962C8B-B14F-4D97-AF65-F5344CB8AC3E}">
        <p14:creationId xmlns:p14="http://schemas.microsoft.com/office/powerpoint/2010/main" val="2838420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solidFill>
                  <a:schemeClr val="tx2">
                    <a:lumMod val="75000"/>
                  </a:schemeClr>
                </a:solidFill>
              </a:rPr>
              <a:t>Dada</a:t>
            </a:r>
            <a:r>
              <a:rPr lang="el-GR" dirty="0">
                <a:solidFill>
                  <a:schemeClr val="tx2">
                    <a:lumMod val="75000"/>
                  </a:schemeClr>
                </a:solidFill>
              </a:rPr>
              <a:t> – Ιταλία, Ελβετία, Γαλλία, Γερμανία, Νέα Υόρκη κ.α.</a:t>
            </a:r>
          </a:p>
        </p:txBody>
      </p:sp>
      <p:sp>
        <p:nvSpPr>
          <p:cNvPr id="3" name="Θέση περιεχομένου 2"/>
          <p:cNvSpPr>
            <a:spLocks noGrp="1"/>
          </p:cNvSpPr>
          <p:nvPr>
            <p:ph idx="1"/>
          </p:nvPr>
        </p:nvSpPr>
        <p:spPr/>
        <p:txBody>
          <a:bodyPr/>
          <a:lstStyle/>
          <a:p>
            <a:r>
              <a:rPr lang="en-US" dirty="0">
                <a:solidFill>
                  <a:schemeClr val="tx2">
                    <a:lumMod val="75000"/>
                  </a:schemeClr>
                </a:solidFill>
              </a:rPr>
              <a:t>Tristan </a:t>
            </a:r>
            <a:r>
              <a:rPr lang="en-US" dirty="0" err="1">
                <a:solidFill>
                  <a:schemeClr val="tx2">
                    <a:lumMod val="75000"/>
                  </a:schemeClr>
                </a:solidFill>
              </a:rPr>
              <a:t>Tzara</a:t>
            </a:r>
            <a:r>
              <a:rPr lang="en-US" dirty="0">
                <a:solidFill>
                  <a:schemeClr val="tx2">
                    <a:lumMod val="75000"/>
                  </a:schemeClr>
                </a:solidFill>
              </a:rPr>
              <a:t> (1896-1963) – </a:t>
            </a:r>
            <a:r>
              <a:rPr lang="el-GR" dirty="0">
                <a:solidFill>
                  <a:schemeClr val="tx2">
                    <a:lumMod val="75000"/>
                  </a:schemeClr>
                </a:solidFill>
              </a:rPr>
              <a:t>δημοσιοποίησε 7 μανιφέστα από 1916 έως 1920</a:t>
            </a:r>
          </a:p>
          <a:p>
            <a:r>
              <a:rPr lang="el-GR" dirty="0">
                <a:solidFill>
                  <a:schemeClr val="tx2">
                    <a:lumMod val="75000"/>
                  </a:schemeClr>
                </a:solidFill>
              </a:rPr>
              <a:t>Πόλεμος = παραφροσύνη άρα:</a:t>
            </a:r>
          </a:p>
          <a:p>
            <a:pPr lvl="1"/>
            <a:r>
              <a:rPr lang="el-GR" dirty="0">
                <a:solidFill>
                  <a:schemeClr val="tx2">
                    <a:lumMod val="75000"/>
                  </a:schemeClr>
                </a:solidFill>
              </a:rPr>
              <a:t>η λογική πρέπει να αντικατασταθεί με την τρέλα</a:t>
            </a:r>
          </a:p>
          <a:p>
            <a:pPr lvl="1"/>
            <a:r>
              <a:rPr lang="el-GR" dirty="0">
                <a:solidFill>
                  <a:schemeClr val="tx2">
                    <a:lumMod val="75000"/>
                  </a:schemeClr>
                </a:solidFill>
              </a:rPr>
              <a:t>η ενότητα και η αρμονία με τη δυσαρμονία και το χάος</a:t>
            </a:r>
          </a:p>
          <a:p>
            <a:r>
              <a:rPr lang="el-GR" dirty="0">
                <a:solidFill>
                  <a:schemeClr val="tx2">
                    <a:lumMod val="75000"/>
                  </a:schemeClr>
                </a:solidFill>
              </a:rPr>
              <a:t>τυχαίες λέξεις και τυχαίοι ήχοι</a:t>
            </a:r>
          </a:p>
          <a:p>
            <a:r>
              <a:rPr lang="el-GR" dirty="0">
                <a:solidFill>
                  <a:schemeClr val="tx2">
                    <a:lumMod val="75000"/>
                  </a:schemeClr>
                </a:solidFill>
              </a:rPr>
              <a:t>ταυτόχρονες δράσεις </a:t>
            </a:r>
          </a:p>
          <a:p>
            <a:r>
              <a:rPr lang="el-GR" dirty="0">
                <a:solidFill>
                  <a:schemeClr val="tx2">
                    <a:lumMod val="75000"/>
                  </a:schemeClr>
                </a:solidFill>
              </a:rPr>
              <a:t>Ανάλογοι με του </a:t>
            </a:r>
            <a:r>
              <a:rPr lang="en-US" dirty="0">
                <a:solidFill>
                  <a:schemeClr val="tx2">
                    <a:lumMod val="75000"/>
                  </a:schemeClr>
                </a:solidFill>
              </a:rPr>
              <a:t>performance artists</a:t>
            </a:r>
            <a:endParaRPr lang="el-GR" dirty="0">
              <a:solidFill>
                <a:schemeClr val="tx2">
                  <a:lumMod val="75000"/>
                </a:schemeClr>
              </a:solidFill>
            </a:endParaRPr>
          </a:p>
        </p:txBody>
      </p:sp>
    </p:spTree>
    <p:extLst>
      <p:ext uri="{BB962C8B-B14F-4D97-AF65-F5344CB8AC3E}">
        <p14:creationId xmlns:p14="http://schemas.microsoft.com/office/powerpoint/2010/main" val="2752695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n-US" dirty="0">
                <a:solidFill>
                  <a:schemeClr val="tx2">
                    <a:lumMod val="75000"/>
                  </a:schemeClr>
                </a:solidFill>
              </a:rPr>
              <a:t>Happening</a:t>
            </a:r>
            <a:r>
              <a:rPr lang="el-GR" dirty="0">
                <a:solidFill>
                  <a:schemeClr val="tx2">
                    <a:lumMod val="75000"/>
                  </a:schemeClr>
                </a:solidFill>
              </a:rPr>
              <a:t> &amp;</a:t>
            </a:r>
            <a:r>
              <a:rPr lang="en-US" dirty="0">
                <a:solidFill>
                  <a:schemeClr val="tx2">
                    <a:lumMod val="75000"/>
                  </a:schemeClr>
                </a:solidFill>
              </a:rPr>
              <a:t> performance</a:t>
            </a:r>
            <a:endParaRPr lang="el-GR" dirty="0">
              <a:solidFill>
                <a:schemeClr val="tx2">
                  <a:lumMod val="75000"/>
                </a:schemeClr>
              </a:solidFill>
            </a:endParaRPr>
          </a:p>
        </p:txBody>
      </p:sp>
      <p:sp>
        <p:nvSpPr>
          <p:cNvPr id="3" name="Θέση περιεχομένου 2"/>
          <p:cNvSpPr>
            <a:spLocks noGrp="1"/>
          </p:cNvSpPr>
          <p:nvPr>
            <p:ph idx="1"/>
          </p:nvPr>
        </p:nvSpPr>
        <p:spPr/>
        <p:txBody>
          <a:bodyPr/>
          <a:lstStyle/>
          <a:p>
            <a:r>
              <a:rPr lang="en-US" dirty="0"/>
              <a:t>Patrice </a:t>
            </a:r>
            <a:r>
              <a:rPr lang="en-US" dirty="0" err="1"/>
              <a:t>Pavis</a:t>
            </a:r>
            <a:r>
              <a:rPr lang="en-US" dirty="0"/>
              <a:t>: </a:t>
            </a:r>
            <a:r>
              <a:rPr lang="el-GR" dirty="0"/>
              <a:t>«μια μορφή θεατρικής δραστηριότητας […] η οποία προτείνεται από τους καλλιτέχνες και τους συμμετέχοντες, χρησιμοποιώντας το τυχαίο, το απρόβλεπτο και το απρόοπτο, ίσως επιθυμία μίμησης μιας εξωτερικής δράσης, αφήγησης μιας ιστορίας, παραγωγής μιας σημασίας, χρησιμοποιώντας όλες τις πιθανές τεχνικές, όπως επίσης την </a:t>
            </a:r>
            <a:r>
              <a:rPr lang="el-GR" dirty="0" err="1"/>
              <a:t>περιβάλλουσα</a:t>
            </a:r>
            <a:r>
              <a:rPr lang="el-GR" dirty="0"/>
              <a:t> πραγματικότητα» (</a:t>
            </a:r>
            <a:r>
              <a:rPr lang="el-GR" i="1" dirty="0"/>
              <a:t>Λεξικό του θεάτρου</a:t>
            </a:r>
            <a:r>
              <a:rPr lang="el-GR" dirty="0"/>
              <a:t>: 521)</a:t>
            </a:r>
          </a:p>
          <a:p>
            <a:r>
              <a:rPr lang="en-US" dirty="0"/>
              <a:t>Performances &amp; happening </a:t>
            </a:r>
            <a:r>
              <a:rPr lang="el-GR" dirty="0"/>
              <a:t>του δεύτερου μισού του 20ού αιώνα έλκουν την καταγωγή τους από τον φουτουρισμό και τον ντανταϊσμό.</a:t>
            </a:r>
          </a:p>
        </p:txBody>
      </p:sp>
    </p:spTree>
    <p:extLst>
      <p:ext uri="{BB962C8B-B14F-4D97-AF65-F5344CB8AC3E}">
        <p14:creationId xmlns:p14="http://schemas.microsoft.com/office/powerpoint/2010/main" val="133243622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otalTime>253</TotalTime>
  <Words>3820</Words>
  <Application>Microsoft Office PowerPoint</Application>
  <PresentationFormat>Widescreen</PresentationFormat>
  <Paragraphs>212</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Arial</vt:lpstr>
      <vt:lpstr>Calibri</vt:lpstr>
      <vt:lpstr>Calibri Light</vt:lpstr>
      <vt:lpstr>Century Gothic</vt:lpstr>
      <vt:lpstr>Wingdings 3</vt:lpstr>
      <vt:lpstr>Ιόν</vt:lpstr>
      <vt:lpstr>Avant-garde</vt:lpstr>
      <vt:lpstr>Avant-garde – Bakhtin</vt:lpstr>
      <vt:lpstr>Ρωσία</vt:lpstr>
      <vt:lpstr>Βρετανία</vt:lpstr>
      <vt:lpstr>Γαλλία</vt:lpstr>
      <vt:lpstr>Γαλλία</vt:lpstr>
      <vt:lpstr>Ιταλία</vt:lpstr>
      <vt:lpstr>Dada – Ιταλία, Ελβετία, Γαλλία, Γερμανία, Νέα Υόρκη κ.α.</vt:lpstr>
      <vt:lpstr>Happening &amp; performance</vt:lpstr>
      <vt:lpstr>Γερμανία</vt:lpstr>
      <vt:lpstr>Β΄ Παγκόσμιος Πόλεμος</vt:lpstr>
      <vt:lpstr>Μετά τον Β' Παγκόσμιο Πόλεμο</vt:lpstr>
      <vt:lpstr>Μετά τον Β' Παγκόσμιο Πόλεμο</vt:lpstr>
      <vt:lpstr>Μετά τον Β΄ Παγκόσμιο Πόλεμο</vt:lpstr>
      <vt:lpstr>Jerzy Grotowski Jerzy Grotowski </vt:lpstr>
      <vt:lpstr>Η πολωνική παράδοση</vt:lpstr>
      <vt:lpstr>PowerPoint Presentation</vt:lpstr>
      <vt:lpstr>για ένα φτωχό θέατρο</vt:lpstr>
      <vt:lpstr>Βίντεο για Γκροτόφσκι</vt:lpstr>
      <vt:lpstr>PowerPoint Presentation</vt:lpstr>
      <vt:lpstr>Πρώτα βήματα</vt:lpstr>
      <vt:lpstr>Θέατρο των 13 σειρών, Οπολ</vt:lpstr>
      <vt:lpstr>PowerPoint Presentation</vt:lpstr>
      <vt:lpstr>Teatr Laboratorium</vt:lpstr>
      <vt:lpstr>Επόμενα στάδια της δουλειάς του Grotowski</vt:lpstr>
      <vt:lpstr>PowerPoint Presentation</vt:lpstr>
      <vt:lpstr>PowerPoint Presentation</vt:lpstr>
      <vt:lpstr>Acropolis</vt:lpstr>
      <vt:lpstr>Βασικές παράμετροι της εργασίας του</vt:lpstr>
      <vt:lpstr>PowerPoint Presentation</vt:lpstr>
      <vt:lpstr>PowerPoint Presentation</vt:lpstr>
      <vt:lpstr>Πρόσωπο - Μάσκα</vt:lpstr>
      <vt:lpstr>PowerPoint Presentation</vt:lpstr>
      <vt:lpstr>Τηλεόραση / Κινηματογράφος</vt:lpstr>
      <vt:lpstr>Ομαδική ταύτιση - Τελετουργία</vt:lpstr>
      <vt:lpstr>Ομαδική ταύτιση - Τελετουργία</vt:lpstr>
      <vt:lpstr>Στανισλάφσκι</vt:lpstr>
      <vt:lpstr>Επιδράσεις του Γκροτόφσκι στο σύγχρονο θέατρο / performance</vt:lpstr>
      <vt:lpstr>Βασικές επιδράσεις</vt:lpstr>
      <vt:lpstr>Η σχέση με το κείμενο</vt:lpstr>
      <vt:lpstr>Η σχέση με τον Αρτώ</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Michaela Antoniou</cp:lastModifiedBy>
  <cp:revision>17</cp:revision>
  <dcterms:created xsi:type="dcterms:W3CDTF">2022-03-11T08:08:14Z</dcterms:created>
  <dcterms:modified xsi:type="dcterms:W3CDTF">2025-03-19T12:34:07Z</dcterms:modified>
</cp:coreProperties>
</file>