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0.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1.xml" ContentType="application/vnd.openxmlformats-officedocument.themeOverride+xml"/>
  <Override PartName="/ppt/notesSlides/notesSlide30.xml" ContentType="application/vnd.openxmlformats-officedocument.presentationml.notesSlide+xml"/>
  <Override PartName="/ppt/theme/themeOverride1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 id="2147483708" r:id="rId3"/>
  </p:sldMasterIdLst>
  <p:notesMasterIdLst>
    <p:notesMasterId r:id="rId49"/>
  </p:notesMasterIdLst>
  <p:handoutMasterIdLst>
    <p:handoutMasterId r:id="rId50"/>
  </p:handoutMasterIdLst>
  <p:sldIdLst>
    <p:sldId id="265" r:id="rId4"/>
    <p:sldId id="372" r:id="rId5"/>
    <p:sldId id="271" r:id="rId6"/>
    <p:sldId id="272" r:id="rId7"/>
    <p:sldId id="274" r:id="rId8"/>
    <p:sldId id="276" r:id="rId9"/>
    <p:sldId id="277" r:id="rId10"/>
    <p:sldId id="286" r:id="rId11"/>
    <p:sldId id="287" r:id="rId12"/>
    <p:sldId id="292" r:id="rId13"/>
    <p:sldId id="283" r:id="rId14"/>
    <p:sldId id="291" r:id="rId15"/>
    <p:sldId id="294" r:id="rId16"/>
    <p:sldId id="296" r:id="rId17"/>
    <p:sldId id="297" r:id="rId18"/>
    <p:sldId id="298" r:id="rId19"/>
    <p:sldId id="307" r:id="rId20"/>
    <p:sldId id="311" r:id="rId21"/>
    <p:sldId id="316" r:id="rId22"/>
    <p:sldId id="317" r:id="rId23"/>
    <p:sldId id="321" r:id="rId24"/>
    <p:sldId id="331" r:id="rId25"/>
    <p:sldId id="334" r:id="rId26"/>
    <p:sldId id="400" r:id="rId27"/>
    <p:sldId id="335" r:id="rId28"/>
    <p:sldId id="336" r:id="rId29"/>
    <p:sldId id="338" r:id="rId30"/>
    <p:sldId id="341" r:id="rId31"/>
    <p:sldId id="346" r:id="rId32"/>
    <p:sldId id="347" r:id="rId33"/>
    <p:sldId id="354" r:id="rId34"/>
    <p:sldId id="355" r:id="rId35"/>
    <p:sldId id="360" r:id="rId36"/>
    <p:sldId id="364" r:id="rId37"/>
    <p:sldId id="390" r:id="rId38"/>
    <p:sldId id="380" r:id="rId39"/>
    <p:sldId id="381" r:id="rId40"/>
    <p:sldId id="383" r:id="rId41"/>
    <p:sldId id="384" r:id="rId42"/>
    <p:sldId id="386" r:id="rId43"/>
    <p:sldId id="389" r:id="rId44"/>
    <p:sldId id="369" r:id="rId45"/>
    <p:sldId id="371" r:id="rId46"/>
    <p:sldId id="393" r:id="rId47"/>
    <p:sldId id="27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10" autoAdjust="0"/>
  </p:normalViewPr>
  <p:slideViewPr>
    <p:cSldViewPr snapToGrid="0" showGuides="1">
      <p:cViewPr varScale="1">
        <p:scale>
          <a:sx n="74" d="100"/>
          <a:sy n="74" d="100"/>
        </p:scale>
        <p:origin x="1042" y="283"/>
      </p:cViewPr>
      <p:guideLst>
        <p:guide orient="horz" pos="2160"/>
        <p:guide pos="3840"/>
      </p:guideLst>
    </p:cSldViewPr>
  </p:slideViewPr>
  <p:notesTextViewPr>
    <p:cViewPr>
      <p:scale>
        <a:sx n="3" d="2"/>
        <a:sy n="3" d="2"/>
      </p:scale>
      <p:origin x="0" y="0"/>
    </p:cViewPr>
  </p:notesTextViewPr>
  <p:sorterViewPr>
    <p:cViewPr>
      <p:scale>
        <a:sx n="70" d="100"/>
        <a:sy n="70" d="100"/>
      </p:scale>
      <p:origin x="0" y="-5285"/>
    </p:cViewPr>
  </p:sorter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arakatsouli" userId="d7ec0d07f17b5ab2" providerId="LiveId" clId="{2C7522FB-B511-4AD0-AF73-C6F2353A81FA}"/>
    <pc:docChg chg="delSld">
      <pc:chgData name="Anna Karakatsouli" userId="d7ec0d07f17b5ab2" providerId="LiveId" clId="{2C7522FB-B511-4AD0-AF73-C6F2353A81FA}" dt="2025-03-11T16:14:16.619" v="30" actId="47"/>
      <pc:docMkLst>
        <pc:docMk/>
      </pc:docMkLst>
      <pc:sldChg chg="del">
        <pc:chgData name="Anna Karakatsouli" userId="d7ec0d07f17b5ab2" providerId="LiveId" clId="{2C7522FB-B511-4AD0-AF73-C6F2353A81FA}" dt="2025-03-11T16:13:13.900" v="10" actId="47"/>
        <pc:sldMkLst>
          <pc:docMk/>
          <pc:sldMk cId="3386073942" sldId="275"/>
        </pc:sldMkLst>
      </pc:sldChg>
      <pc:sldChg chg="del">
        <pc:chgData name="Anna Karakatsouli" userId="d7ec0d07f17b5ab2" providerId="LiveId" clId="{2C7522FB-B511-4AD0-AF73-C6F2353A81FA}" dt="2025-03-11T16:12:23.533" v="0" actId="47"/>
        <pc:sldMkLst>
          <pc:docMk/>
          <pc:sldMk cId="1416068969" sldId="278"/>
        </pc:sldMkLst>
      </pc:sldChg>
      <pc:sldChg chg="del">
        <pc:chgData name="Anna Karakatsouli" userId="d7ec0d07f17b5ab2" providerId="LiveId" clId="{2C7522FB-B511-4AD0-AF73-C6F2353A81FA}" dt="2025-03-11T16:12:25.159" v="1" actId="47"/>
        <pc:sldMkLst>
          <pc:docMk/>
          <pc:sldMk cId="2118407498" sldId="279"/>
        </pc:sldMkLst>
      </pc:sldChg>
      <pc:sldChg chg="del">
        <pc:chgData name="Anna Karakatsouli" userId="d7ec0d07f17b5ab2" providerId="LiveId" clId="{2C7522FB-B511-4AD0-AF73-C6F2353A81FA}" dt="2025-03-11T16:12:33.933" v="4" actId="47"/>
        <pc:sldMkLst>
          <pc:docMk/>
          <pc:sldMk cId="1234317127" sldId="288"/>
        </pc:sldMkLst>
      </pc:sldChg>
      <pc:sldChg chg="del">
        <pc:chgData name="Anna Karakatsouli" userId="d7ec0d07f17b5ab2" providerId="LiveId" clId="{2C7522FB-B511-4AD0-AF73-C6F2353A81FA}" dt="2025-03-11T16:12:31.241" v="2" actId="47"/>
        <pc:sldMkLst>
          <pc:docMk/>
          <pc:sldMk cId="3150816300" sldId="289"/>
        </pc:sldMkLst>
      </pc:sldChg>
      <pc:sldChg chg="del">
        <pc:chgData name="Anna Karakatsouli" userId="d7ec0d07f17b5ab2" providerId="LiveId" clId="{2C7522FB-B511-4AD0-AF73-C6F2353A81FA}" dt="2025-03-11T16:12:32.357" v="3" actId="47"/>
        <pc:sldMkLst>
          <pc:docMk/>
          <pc:sldMk cId="1753928317" sldId="290"/>
        </pc:sldMkLst>
      </pc:sldChg>
      <pc:sldChg chg="del">
        <pc:chgData name="Anna Karakatsouli" userId="d7ec0d07f17b5ab2" providerId="LiveId" clId="{2C7522FB-B511-4AD0-AF73-C6F2353A81FA}" dt="2025-03-11T16:12:37.320" v="5" actId="47"/>
        <pc:sldMkLst>
          <pc:docMk/>
          <pc:sldMk cId="3384213342" sldId="293"/>
        </pc:sldMkLst>
      </pc:sldChg>
      <pc:sldChg chg="del">
        <pc:chgData name="Anna Karakatsouli" userId="d7ec0d07f17b5ab2" providerId="LiveId" clId="{2C7522FB-B511-4AD0-AF73-C6F2353A81FA}" dt="2025-03-11T16:12:38.774" v="6" actId="47"/>
        <pc:sldMkLst>
          <pc:docMk/>
          <pc:sldMk cId="2072407730" sldId="295"/>
        </pc:sldMkLst>
      </pc:sldChg>
      <pc:sldChg chg="del">
        <pc:chgData name="Anna Karakatsouli" userId="d7ec0d07f17b5ab2" providerId="LiveId" clId="{2C7522FB-B511-4AD0-AF73-C6F2353A81FA}" dt="2025-03-11T16:12:50.376" v="7" actId="47"/>
        <pc:sldMkLst>
          <pc:docMk/>
          <pc:sldMk cId="2891470537" sldId="299"/>
        </pc:sldMkLst>
      </pc:sldChg>
      <pc:sldChg chg="del">
        <pc:chgData name="Anna Karakatsouli" userId="d7ec0d07f17b5ab2" providerId="LiveId" clId="{2C7522FB-B511-4AD0-AF73-C6F2353A81FA}" dt="2025-03-11T16:12:50.376" v="7" actId="47"/>
        <pc:sldMkLst>
          <pc:docMk/>
          <pc:sldMk cId="2965372196" sldId="300"/>
        </pc:sldMkLst>
      </pc:sldChg>
      <pc:sldChg chg="del">
        <pc:chgData name="Anna Karakatsouli" userId="d7ec0d07f17b5ab2" providerId="LiveId" clId="{2C7522FB-B511-4AD0-AF73-C6F2353A81FA}" dt="2025-03-11T16:12:50.376" v="7" actId="47"/>
        <pc:sldMkLst>
          <pc:docMk/>
          <pc:sldMk cId="2552547768" sldId="301"/>
        </pc:sldMkLst>
      </pc:sldChg>
      <pc:sldChg chg="del">
        <pc:chgData name="Anna Karakatsouli" userId="d7ec0d07f17b5ab2" providerId="LiveId" clId="{2C7522FB-B511-4AD0-AF73-C6F2353A81FA}" dt="2025-03-11T16:12:50.376" v="7" actId="47"/>
        <pc:sldMkLst>
          <pc:docMk/>
          <pc:sldMk cId="118632305" sldId="302"/>
        </pc:sldMkLst>
      </pc:sldChg>
      <pc:sldChg chg="del">
        <pc:chgData name="Anna Karakatsouli" userId="d7ec0d07f17b5ab2" providerId="LiveId" clId="{2C7522FB-B511-4AD0-AF73-C6F2353A81FA}" dt="2025-03-11T16:12:50.376" v="7" actId="47"/>
        <pc:sldMkLst>
          <pc:docMk/>
          <pc:sldMk cId="157054225" sldId="303"/>
        </pc:sldMkLst>
      </pc:sldChg>
      <pc:sldChg chg="del">
        <pc:chgData name="Anna Karakatsouli" userId="d7ec0d07f17b5ab2" providerId="LiveId" clId="{2C7522FB-B511-4AD0-AF73-C6F2353A81FA}" dt="2025-03-11T16:12:50.376" v="7" actId="47"/>
        <pc:sldMkLst>
          <pc:docMk/>
          <pc:sldMk cId="2865976309" sldId="304"/>
        </pc:sldMkLst>
      </pc:sldChg>
      <pc:sldChg chg="del">
        <pc:chgData name="Anna Karakatsouli" userId="d7ec0d07f17b5ab2" providerId="LiveId" clId="{2C7522FB-B511-4AD0-AF73-C6F2353A81FA}" dt="2025-03-11T16:12:50.376" v="7" actId="47"/>
        <pc:sldMkLst>
          <pc:docMk/>
          <pc:sldMk cId="3756397307" sldId="305"/>
        </pc:sldMkLst>
      </pc:sldChg>
      <pc:sldChg chg="del">
        <pc:chgData name="Anna Karakatsouli" userId="d7ec0d07f17b5ab2" providerId="LiveId" clId="{2C7522FB-B511-4AD0-AF73-C6F2353A81FA}" dt="2025-03-11T16:12:50.376" v="7" actId="47"/>
        <pc:sldMkLst>
          <pc:docMk/>
          <pc:sldMk cId="559424242" sldId="306"/>
        </pc:sldMkLst>
      </pc:sldChg>
      <pc:sldChg chg="del">
        <pc:chgData name="Anna Karakatsouli" userId="d7ec0d07f17b5ab2" providerId="LiveId" clId="{2C7522FB-B511-4AD0-AF73-C6F2353A81FA}" dt="2025-03-11T16:12:50.376" v="7" actId="47"/>
        <pc:sldMkLst>
          <pc:docMk/>
          <pc:sldMk cId="3786443703" sldId="308"/>
        </pc:sldMkLst>
      </pc:sldChg>
      <pc:sldChg chg="del">
        <pc:chgData name="Anna Karakatsouli" userId="d7ec0d07f17b5ab2" providerId="LiveId" clId="{2C7522FB-B511-4AD0-AF73-C6F2353A81FA}" dt="2025-03-11T16:12:50.376" v="7" actId="47"/>
        <pc:sldMkLst>
          <pc:docMk/>
          <pc:sldMk cId="1929907255" sldId="309"/>
        </pc:sldMkLst>
      </pc:sldChg>
      <pc:sldChg chg="del">
        <pc:chgData name="Anna Karakatsouli" userId="d7ec0d07f17b5ab2" providerId="LiveId" clId="{2C7522FB-B511-4AD0-AF73-C6F2353A81FA}" dt="2025-03-11T16:12:50.376" v="7" actId="47"/>
        <pc:sldMkLst>
          <pc:docMk/>
          <pc:sldMk cId="1169018708" sldId="310"/>
        </pc:sldMkLst>
      </pc:sldChg>
      <pc:sldChg chg="del">
        <pc:chgData name="Anna Karakatsouli" userId="d7ec0d07f17b5ab2" providerId="LiveId" clId="{2C7522FB-B511-4AD0-AF73-C6F2353A81FA}" dt="2025-03-11T16:12:55.899" v="8" actId="47"/>
        <pc:sldMkLst>
          <pc:docMk/>
          <pc:sldMk cId="1059713256" sldId="312"/>
        </pc:sldMkLst>
      </pc:sldChg>
      <pc:sldChg chg="del">
        <pc:chgData name="Anna Karakatsouli" userId="d7ec0d07f17b5ab2" providerId="LiveId" clId="{2C7522FB-B511-4AD0-AF73-C6F2353A81FA}" dt="2025-03-11T16:12:55.899" v="8" actId="47"/>
        <pc:sldMkLst>
          <pc:docMk/>
          <pc:sldMk cId="2307309070" sldId="313"/>
        </pc:sldMkLst>
      </pc:sldChg>
      <pc:sldChg chg="del">
        <pc:chgData name="Anna Karakatsouli" userId="d7ec0d07f17b5ab2" providerId="LiveId" clId="{2C7522FB-B511-4AD0-AF73-C6F2353A81FA}" dt="2025-03-11T16:12:55.899" v="8" actId="47"/>
        <pc:sldMkLst>
          <pc:docMk/>
          <pc:sldMk cId="1632951906" sldId="315"/>
        </pc:sldMkLst>
      </pc:sldChg>
      <pc:sldChg chg="del">
        <pc:chgData name="Anna Karakatsouli" userId="d7ec0d07f17b5ab2" providerId="LiveId" clId="{2C7522FB-B511-4AD0-AF73-C6F2353A81FA}" dt="2025-03-11T16:13:06.906" v="9" actId="47"/>
        <pc:sldMkLst>
          <pc:docMk/>
          <pc:sldMk cId="477355600" sldId="318"/>
        </pc:sldMkLst>
      </pc:sldChg>
      <pc:sldChg chg="del">
        <pc:chgData name="Anna Karakatsouli" userId="d7ec0d07f17b5ab2" providerId="LiveId" clId="{2C7522FB-B511-4AD0-AF73-C6F2353A81FA}" dt="2025-03-11T16:13:06.906" v="9" actId="47"/>
        <pc:sldMkLst>
          <pc:docMk/>
          <pc:sldMk cId="3565830257" sldId="319"/>
        </pc:sldMkLst>
      </pc:sldChg>
      <pc:sldChg chg="del">
        <pc:chgData name="Anna Karakatsouli" userId="d7ec0d07f17b5ab2" providerId="LiveId" clId="{2C7522FB-B511-4AD0-AF73-C6F2353A81FA}" dt="2025-03-11T16:13:06.906" v="9" actId="47"/>
        <pc:sldMkLst>
          <pc:docMk/>
          <pc:sldMk cId="4049727008" sldId="320"/>
        </pc:sldMkLst>
      </pc:sldChg>
      <pc:sldChg chg="del">
        <pc:chgData name="Anna Karakatsouli" userId="d7ec0d07f17b5ab2" providerId="LiveId" clId="{2C7522FB-B511-4AD0-AF73-C6F2353A81FA}" dt="2025-03-11T16:13:13.900" v="10" actId="47"/>
        <pc:sldMkLst>
          <pc:docMk/>
          <pc:sldMk cId="1952129249" sldId="322"/>
        </pc:sldMkLst>
      </pc:sldChg>
      <pc:sldChg chg="del">
        <pc:chgData name="Anna Karakatsouli" userId="d7ec0d07f17b5ab2" providerId="LiveId" clId="{2C7522FB-B511-4AD0-AF73-C6F2353A81FA}" dt="2025-03-11T16:13:13.900" v="10" actId="47"/>
        <pc:sldMkLst>
          <pc:docMk/>
          <pc:sldMk cId="3721531198" sldId="323"/>
        </pc:sldMkLst>
      </pc:sldChg>
      <pc:sldChg chg="del">
        <pc:chgData name="Anna Karakatsouli" userId="d7ec0d07f17b5ab2" providerId="LiveId" clId="{2C7522FB-B511-4AD0-AF73-C6F2353A81FA}" dt="2025-03-11T16:13:13.900" v="10" actId="47"/>
        <pc:sldMkLst>
          <pc:docMk/>
          <pc:sldMk cId="2492880295" sldId="324"/>
        </pc:sldMkLst>
      </pc:sldChg>
      <pc:sldChg chg="del">
        <pc:chgData name="Anna Karakatsouli" userId="d7ec0d07f17b5ab2" providerId="LiveId" clId="{2C7522FB-B511-4AD0-AF73-C6F2353A81FA}" dt="2025-03-11T16:13:13.900" v="10" actId="47"/>
        <pc:sldMkLst>
          <pc:docMk/>
          <pc:sldMk cId="1295977660" sldId="325"/>
        </pc:sldMkLst>
      </pc:sldChg>
      <pc:sldChg chg="del">
        <pc:chgData name="Anna Karakatsouli" userId="d7ec0d07f17b5ab2" providerId="LiveId" clId="{2C7522FB-B511-4AD0-AF73-C6F2353A81FA}" dt="2025-03-11T16:13:13.900" v="10" actId="47"/>
        <pc:sldMkLst>
          <pc:docMk/>
          <pc:sldMk cId="1088819917" sldId="326"/>
        </pc:sldMkLst>
      </pc:sldChg>
      <pc:sldChg chg="del">
        <pc:chgData name="Anna Karakatsouli" userId="d7ec0d07f17b5ab2" providerId="LiveId" clId="{2C7522FB-B511-4AD0-AF73-C6F2353A81FA}" dt="2025-03-11T16:13:33.271" v="16" actId="47"/>
        <pc:sldMkLst>
          <pc:docMk/>
          <pc:sldMk cId="3623136394" sldId="327"/>
        </pc:sldMkLst>
      </pc:sldChg>
      <pc:sldChg chg="del">
        <pc:chgData name="Anna Karakatsouli" userId="d7ec0d07f17b5ab2" providerId="LiveId" clId="{2C7522FB-B511-4AD0-AF73-C6F2353A81FA}" dt="2025-03-11T16:13:13.900" v="10" actId="47"/>
        <pc:sldMkLst>
          <pc:docMk/>
          <pc:sldMk cId="670360272" sldId="328"/>
        </pc:sldMkLst>
      </pc:sldChg>
      <pc:sldChg chg="del">
        <pc:chgData name="Anna Karakatsouli" userId="d7ec0d07f17b5ab2" providerId="LiveId" clId="{2C7522FB-B511-4AD0-AF73-C6F2353A81FA}" dt="2025-03-11T16:13:13.900" v="10" actId="47"/>
        <pc:sldMkLst>
          <pc:docMk/>
          <pc:sldMk cId="272746310" sldId="329"/>
        </pc:sldMkLst>
      </pc:sldChg>
      <pc:sldChg chg="del">
        <pc:chgData name="Anna Karakatsouli" userId="d7ec0d07f17b5ab2" providerId="LiveId" clId="{2C7522FB-B511-4AD0-AF73-C6F2353A81FA}" dt="2025-03-11T16:13:13.900" v="10" actId="47"/>
        <pc:sldMkLst>
          <pc:docMk/>
          <pc:sldMk cId="1219116213" sldId="330"/>
        </pc:sldMkLst>
      </pc:sldChg>
      <pc:sldChg chg="del">
        <pc:chgData name="Anna Karakatsouli" userId="d7ec0d07f17b5ab2" providerId="LiveId" clId="{2C7522FB-B511-4AD0-AF73-C6F2353A81FA}" dt="2025-03-11T16:13:17.182" v="11" actId="47"/>
        <pc:sldMkLst>
          <pc:docMk/>
          <pc:sldMk cId="6489681" sldId="332"/>
        </pc:sldMkLst>
      </pc:sldChg>
      <pc:sldChg chg="del">
        <pc:chgData name="Anna Karakatsouli" userId="d7ec0d07f17b5ab2" providerId="LiveId" clId="{2C7522FB-B511-4AD0-AF73-C6F2353A81FA}" dt="2025-03-11T16:13:17.744" v="12" actId="47"/>
        <pc:sldMkLst>
          <pc:docMk/>
          <pc:sldMk cId="4146347887" sldId="333"/>
        </pc:sldMkLst>
      </pc:sldChg>
      <pc:sldChg chg="del">
        <pc:chgData name="Anna Karakatsouli" userId="d7ec0d07f17b5ab2" providerId="LiveId" clId="{2C7522FB-B511-4AD0-AF73-C6F2353A81FA}" dt="2025-03-11T16:13:21.827" v="13" actId="47"/>
        <pc:sldMkLst>
          <pc:docMk/>
          <pc:sldMk cId="625753195" sldId="337"/>
        </pc:sldMkLst>
      </pc:sldChg>
      <pc:sldChg chg="del">
        <pc:chgData name="Anna Karakatsouli" userId="d7ec0d07f17b5ab2" providerId="LiveId" clId="{2C7522FB-B511-4AD0-AF73-C6F2353A81FA}" dt="2025-03-11T16:13:24.520" v="14" actId="47"/>
        <pc:sldMkLst>
          <pc:docMk/>
          <pc:sldMk cId="814905806" sldId="339"/>
        </pc:sldMkLst>
      </pc:sldChg>
      <pc:sldChg chg="del">
        <pc:chgData name="Anna Karakatsouli" userId="d7ec0d07f17b5ab2" providerId="LiveId" clId="{2C7522FB-B511-4AD0-AF73-C6F2353A81FA}" dt="2025-03-11T16:13:25.300" v="15" actId="47"/>
        <pc:sldMkLst>
          <pc:docMk/>
          <pc:sldMk cId="1092355295" sldId="340"/>
        </pc:sldMkLst>
      </pc:sldChg>
      <pc:sldChg chg="del">
        <pc:chgData name="Anna Karakatsouli" userId="d7ec0d07f17b5ab2" providerId="LiveId" clId="{2C7522FB-B511-4AD0-AF73-C6F2353A81FA}" dt="2025-03-11T16:13:33.271" v="16" actId="47"/>
        <pc:sldMkLst>
          <pc:docMk/>
          <pc:sldMk cId="2035281163" sldId="343"/>
        </pc:sldMkLst>
      </pc:sldChg>
      <pc:sldChg chg="del">
        <pc:chgData name="Anna Karakatsouli" userId="d7ec0d07f17b5ab2" providerId="LiveId" clId="{2C7522FB-B511-4AD0-AF73-C6F2353A81FA}" dt="2025-03-11T16:13:33.271" v="16" actId="47"/>
        <pc:sldMkLst>
          <pc:docMk/>
          <pc:sldMk cId="791170238" sldId="344"/>
        </pc:sldMkLst>
      </pc:sldChg>
      <pc:sldChg chg="del">
        <pc:chgData name="Anna Karakatsouli" userId="d7ec0d07f17b5ab2" providerId="LiveId" clId="{2C7522FB-B511-4AD0-AF73-C6F2353A81FA}" dt="2025-03-11T16:13:33.271" v="16" actId="47"/>
        <pc:sldMkLst>
          <pc:docMk/>
          <pc:sldMk cId="2762028548" sldId="345"/>
        </pc:sldMkLst>
      </pc:sldChg>
      <pc:sldChg chg="del">
        <pc:chgData name="Anna Karakatsouli" userId="d7ec0d07f17b5ab2" providerId="LiveId" clId="{2C7522FB-B511-4AD0-AF73-C6F2353A81FA}" dt="2025-03-11T16:13:39.613" v="17" actId="47"/>
        <pc:sldMkLst>
          <pc:docMk/>
          <pc:sldMk cId="2097636869" sldId="348"/>
        </pc:sldMkLst>
      </pc:sldChg>
      <pc:sldChg chg="del">
        <pc:chgData name="Anna Karakatsouli" userId="d7ec0d07f17b5ab2" providerId="LiveId" clId="{2C7522FB-B511-4AD0-AF73-C6F2353A81FA}" dt="2025-03-11T16:13:39.613" v="17" actId="47"/>
        <pc:sldMkLst>
          <pc:docMk/>
          <pc:sldMk cId="686139123" sldId="349"/>
        </pc:sldMkLst>
      </pc:sldChg>
      <pc:sldChg chg="del">
        <pc:chgData name="Anna Karakatsouli" userId="d7ec0d07f17b5ab2" providerId="LiveId" clId="{2C7522FB-B511-4AD0-AF73-C6F2353A81FA}" dt="2025-03-11T16:13:39.613" v="17" actId="47"/>
        <pc:sldMkLst>
          <pc:docMk/>
          <pc:sldMk cId="2705492997" sldId="350"/>
        </pc:sldMkLst>
      </pc:sldChg>
      <pc:sldChg chg="del">
        <pc:chgData name="Anna Karakatsouli" userId="d7ec0d07f17b5ab2" providerId="LiveId" clId="{2C7522FB-B511-4AD0-AF73-C6F2353A81FA}" dt="2025-03-11T16:13:39.613" v="17" actId="47"/>
        <pc:sldMkLst>
          <pc:docMk/>
          <pc:sldMk cId="908016446" sldId="351"/>
        </pc:sldMkLst>
      </pc:sldChg>
      <pc:sldChg chg="del">
        <pc:chgData name="Anna Karakatsouli" userId="d7ec0d07f17b5ab2" providerId="LiveId" clId="{2C7522FB-B511-4AD0-AF73-C6F2353A81FA}" dt="2025-03-11T16:13:39.613" v="17" actId="47"/>
        <pc:sldMkLst>
          <pc:docMk/>
          <pc:sldMk cId="933890472" sldId="352"/>
        </pc:sldMkLst>
      </pc:sldChg>
      <pc:sldChg chg="del">
        <pc:chgData name="Anna Karakatsouli" userId="d7ec0d07f17b5ab2" providerId="LiveId" clId="{2C7522FB-B511-4AD0-AF73-C6F2353A81FA}" dt="2025-03-11T16:13:39.613" v="17" actId="47"/>
        <pc:sldMkLst>
          <pc:docMk/>
          <pc:sldMk cId="3582319162" sldId="353"/>
        </pc:sldMkLst>
      </pc:sldChg>
      <pc:sldChg chg="del">
        <pc:chgData name="Anna Karakatsouli" userId="d7ec0d07f17b5ab2" providerId="LiveId" clId="{2C7522FB-B511-4AD0-AF73-C6F2353A81FA}" dt="2025-03-11T16:13:46.869" v="18" actId="47"/>
        <pc:sldMkLst>
          <pc:docMk/>
          <pc:sldMk cId="522541988" sldId="356"/>
        </pc:sldMkLst>
      </pc:sldChg>
      <pc:sldChg chg="del">
        <pc:chgData name="Anna Karakatsouli" userId="d7ec0d07f17b5ab2" providerId="LiveId" clId="{2C7522FB-B511-4AD0-AF73-C6F2353A81FA}" dt="2025-03-11T16:13:46.869" v="18" actId="47"/>
        <pc:sldMkLst>
          <pc:docMk/>
          <pc:sldMk cId="2179219753" sldId="357"/>
        </pc:sldMkLst>
      </pc:sldChg>
      <pc:sldChg chg="del">
        <pc:chgData name="Anna Karakatsouli" userId="d7ec0d07f17b5ab2" providerId="LiveId" clId="{2C7522FB-B511-4AD0-AF73-C6F2353A81FA}" dt="2025-03-11T16:13:46.869" v="18" actId="47"/>
        <pc:sldMkLst>
          <pc:docMk/>
          <pc:sldMk cId="3669625992" sldId="359"/>
        </pc:sldMkLst>
      </pc:sldChg>
      <pc:sldChg chg="del">
        <pc:chgData name="Anna Karakatsouli" userId="d7ec0d07f17b5ab2" providerId="LiveId" clId="{2C7522FB-B511-4AD0-AF73-C6F2353A81FA}" dt="2025-03-11T16:13:49.024" v="19" actId="47"/>
        <pc:sldMkLst>
          <pc:docMk/>
          <pc:sldMk cId="981308647" sldId="361"/>
        </pc:sldMkLst>
      </pc:sldChg>
      <pc:sldChg chg="del">
        <pc:chgData name="Anna Karakatsouli" userId="d7ec0d07f17b5ab2" providerId="LiveId" clId="{2C7522FB-B511-4AD0-AF73-C6F2353A81FA}" dt="2025-03-11T16:13:50.916" v="20" actId="47"/>
        <pc:sldMkLst>
          <pc:docMk/>
          <pc:sldMk cId="558644945" sldId="362"/>
        </pc:sldMkLst>
      </pc:sldChg>
      <pc:sldChg chg="del">
        <pc:chgData name="Anna Karakatsouli" userId="d7ec0d07f17b5ab2" providerId="LiveId" clId="{2C7522FB-B511-4AD0-AF73-C6F2353A81FA}" dt="2025-03-11T16:13:51.957" v="21" actId="47"/>
        <pc:sldMkLst>
          <pc:docMk/>
          <pc:sldMk cId="1076676463" sldId="363"/>
        </pc:sldMkLst>
      </pc:sldChg>
      <pc:sldChg chg="del">
        <pc:chgData name="Anna Karakatsouli" userId="d7ec0d07f17b5ab2" providerId="LiveId" clId="{2C7522FB-B511-4AD0-AF73-C6F2353A81FA}" dt="2025-03-11T16:13:54.223" v="22" actId="47"/>
        <pc:sldMkLst>
          <pc:docMk/>
          <pc:sldMk cId="2888052031" sldId="365"/>
        </pc:sldMkLst>
      </pc:sldChg>
      <pc:sldChg chg="del">
        <pc:chgData name="Anna Karakatsouli" userId="d7ec0d07f17b5ab2" providerId="LiveId" clId="{2C7522FB-B511-4AD0-AF73-C6F2353A81FA}" dt="2025-03-11T16:13:46.869" v="18" actId="47"/>
        <pc:sldMkLst>
          <pc:docMk/>
          <pc:sldMk cId="4065115104" sldId="366"/>
        </pc:sldMkLst>
      </pc:sldChg>
      <pc:sldChg chg="del">
        <pc:chgData name="Anna Karakatsouli" userId="d7ec0d07f17b5ab2" providerId="LiveId" clId="{2C7522FB-B511-4AD0-AF73-C6F2353A81FA}" dt="2025-03-11T16:13:46.869" v="18" actId="47"/>
        <pc:sldMkLst>
          <pc:docMk/>
          <pc:sldMk cId="2707784283" sldId="367"/>
        </pc:sldMkLst>
      </pc:sldChg>
      <pc:sldChg chg="del">
        <pc:chgData name="Anna Karakatsouli" userId="d7ec0d07f17b5ab2" providerId="LiveId" clId="{2C7522FB-B511-4AD0-AF73-C6F2353A81FA}" dt="2025-03-11T16:14:16.619" v="30" actId="47"/>
        <pc:sldMkLst>
          <pc:docMk/>
          <pc:sldMk cId="3856803934" sldId="370"/>
        </pc:sldMkLst>
      </pc:sldChg>
      <pc:sldChg chg="del">
        <pc:chgData name="Anna Karakatsouli" userId="d7ec0d07f17b5ab2" providerId="LiveId" clId="{2C7522FB-B511-4AD0-AF73-C6F2353A81FA}" dt="2025-03-11T16:12:50.376" v="7" actId="47"/>
        <pc:sldMkLst>
          <pc:docMk/>
          <pc:sldMk cId="4057594290" sldId="373"/>
        </pc:sldMkLst>
      </pc:sldChg>
      <pc:sldChg chg="del">
        <pc:chgData name="Anna Karakatsouli" userId="d7ec0d07f17b5ab2" providerId="LiveId" clId="{2C7522FB-B511-4AD0-AF73-C6F2353A81FA}" dt="2025-03-11T16:13:33.271" v="16" actId="47"/>
        <pc:sldMkLst>
          <pc:docMk/>
          <pc:sldMk cId="0" sldId="375"/>
        </pc:sldMkLst>
      </pc:sldChg>
      <pc:sldChg chg="del">
        <pc:chgData name="Anna Karakatsouli" userId="d7ec0d07f17b5ab2" providerId="LiveId" clId="{2C7522FB-B511-4AD0-AF73-C6F2353A81FA}" dt="2025-03-11T16:13:33.271" v="16" actId="47"/>
        <pc:sldMkLst>
          <pc:docMk/>
          <pc:sldMk cId="604077939" sldId="377"/>
        </pc:sldMkLst>
      </pc:sldChg>
      <pc:sldChg chg="del">
        <pc:chgData name="Anna Karakatsouli" userId="d7ec0d07f17b5ab2" providerId="LiveId" clId="{2C7522FB-B511-4AD0-AF73-C6F2353A81FA}" dt="2025-03-11T16:13:33.271" v="16" actId="47"/>
        <pc:sldMkLst>
          <pc:docMk/>
          <pc:sldMk cId="0" sldId="378"/>
        </pc:sldMkLst>
      </pc:sldChg>
      <pc:sldChg chg="del">
        <pc:chgData name="Anna Karakatsouli" userId="d7ec0d07f17b5ab2" providerId="LiveId" clId="{2C7522FB-B511-4AD0-AF73-C6F2353A81FA}" dt="2025-03-11T16:13:46.869" v="18" actId="47"/>
        <pc:sldMkLst>
          <pc:docMk/>
          <pc:sldMk cId="0" sldId="379"/>
        </pc:sldMkLst>
      </pc:sldChg>
      <pc:sldChg chg="del">
        <pc:chgData name="Anna Karakatsouli" userId="d7ec0d07f17b5ab2" providerId="LiveId" clId="{2C7522FB-B511-4AD0-AF73-C6F2353A81FA}" dt="2025-03-11T16:14:04.312" v="26" actId="47"/>
        <pc:sldMkLst>
          <pc:docMk/>
          <pc:sldMk cId="3678475860" sldId="382"/>
        </pc:sldMkLst>
      </pc:sldChg>
      <pc:sldChg chg="del">
        <pc:chgData name="Anna Karakatsouli" userId="d7ec0d07f17b5ab2" providerId="LiveId" clId="{2C7522FB-B511-4AD0-AF73-C6F2353A81FA}" dt="2025-03-11T16:14:08.309" v="27" actId="47"/>
        <pc:sldMkLst>
          <pc:docMk/>
          <pc:sldMk cId="990685543" sldId="385"/>
        </pc:sldMkLst>
      </pc:sldChg>
      <pc:sldChg chg="del">
        <pc:chgData name="Anna Karakatsouli" userId="d7ec0d07f17b5ab2" providerId="LiveId" clId="{2C7522FB-B511-4AD0-AF73-C6F2353A81FA}" dt="2025-03-11T16:14:12.962" v="29" actId="47"/>
        <pc:sldMkLst>
          <pc:docMk/>
          <pc:sldMk cId="1257129023" sldId="387"/>
        </pc:sldMkLst>
      </pc:sldChg>
      <pc:sldChg chg="del">
        <pc:chgData name="Anna Karakatsouli" userId="d7ec0d07f17b5ab2" providerId="LiveId" clId="{2C7522FB-B511-4AD0-AF73-C6F2353A81FA}" dt="2025-03-11T16:14:11.954" v="28" actId="47"/>
        <pc:sldMkLst>
          <pc:docMk/>
          <pc:sldMk cId="697556175" sldId="388"/>
        </pc:sldMkLst>
      </pc:sldChg>
      <pc:sldChg chg="del">
        <pc:chgData name="Anna Karakatsouli" userId="d7ec0d07f17b5ab2" providerId="LiveId" clId="{2C7522FB-B511-4AD0-AF73-C6F2353A81FA}" dt="2025-03-11T16:13:56.103" v="23" actId="47"/>
        <pc:sldMkLst>
          <pc:docMk/>
          <pc:sldMk cId="3385542771" sldId="391"/>
        </pc:sldMkLst>
      </pc:sldChg>
      <pc:sldChg chg="del">
        <pc:chgData name="Anna Karakatsouli" userId="d7ec0d07f17b5ab2" providerId="LiveId" clId="{2C7522FB-B511-4AD0-AF73-C6F2353A81FA}" dt="2025-03-11T16:13:57.474" v="24" actId="47"/>
        <pc:sldMkLst>
          <pc:docMk/>
          <pc:sldMk cId="1836761005" sldId="392"/>
        </pc:sldMkLst>
      </pc:sldChg>
      <pc:sldChg chg="del">
        <pc:chgData name="Anna Karakatsouli" userId="d7ec0d07f17b5ab2" providerId="LiveId" clId="{2C7522FB-B511-4AD0-AF73-C6F2353A81FA}" dt="2025-03-11T16:13:33.271" v="16" actId="47"/>
        <pc:sldMkLst>
          <pc:docMk/>
          <pc:sldMk cId="1107022711" sldId="395"/>
        </pc:sldMkLst>
      </pc:sldChg>
      <pc:sldChg chg="del">
        <pc:chgData name="Anna Karakatsouli" userId="d7ec0d07f17b5ab2" providerId="LiveId" clId="{2C7522FB-B511-4AD0-AF73-C6F2353A81FA}" dt="2025-03-11T16:13:33.271" v="16" actId="47"/>
        <pc:sldMkLst>
          <pc:docMk/>
          <pc:sldMk cId="317400244" sldId="396"/>
        </pc:sldMkLst>
      </pc:sldChg>
      <pc:sldChg chg="del">
        <pc:chgData name="Anna Karakatsouli" userId="d7ec0d07f17b5ab2" providerId="LiveId" clId="{2C7522FB-B511-4AD0-AF73-C6F2353A81FA}" dt="2025-03-11T16:13:33.271" v="16" actId="47"/>
        <pc:sldMkLst>
          <pc:docMk/>
          <pc:sldMk cId="2795159879" sldId="397"/>
        </pc:sldMkLst>
      </pc:sldChg>
      <pc:sldChg chg="del">
        <pc:chgData name="Anna Karakatsouli" userId="d7ec0d07f17b5ab2" providerId="LiveId" clId="{2C7522FB-B511-4AD0-AF73-C6F2353A81FA}" dt="2025-03-11T16:13:33.271" v="16" actId="47"/>
        <pc:sldMkLst>
          <pc:docMk/>
          <pc:sldMk cId="2069688412" sldId="398"/>
        </pc:sldMkLst>
      </pc:sldChg>
      <pc:sldChg chg="del">
        <pc:chgData name="Anna Karakatsouli" userId="d7ec0d07f17b5ab2" providerId="LiveId" clId="{2C7522FB-B511-4AD0-AF73-C6F2353A81FA}" dt="2025-03-11T16:14:02.280" v="25" actId="47"/>
        <pc:sldMkLst>
          <pc:docMk/>
          <pc:sldMk cId="1494882425" sldId="3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66C519-036B-4DA6-A694-1E1F23F13AEC}" type="datetimeFigureOut">
              <a:rPr lang="en-US" smtClean="0"/>
              <a:t>3/11/2025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60F2-B1C4-4AC8-AE96-977FA1A1617E}" type="slidenum">
              <a:rPr lang="en-US" smtClean="0"/>
              <a:t>‹#›</a:t>
            </a:fld>
            <a:endParaRPr lang="en-US"/>
          </a:p>
        </p:txBody>
      </p:sp>
    </p:spTree>
    <p:extLst>
      <p:ext uri="{BB962C8B-B14F-4D97-AF65-F5344CB8AC3E}">
        <p14:creationId xmlns:p14="http://schemas.microsoft.com/office/powerpoint/2010/main" val="241854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D4C3C-6B1F-45B7-AFEB-2BF6B7822D83}"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AA688-5D88-4E64-8DA4-B273BCB868E9}" type="slidenum">
              <a:rPr lang="en-US" smtClean="0"/>
              <a:t>‹#›</a:t>
            </a:fld>
            <a:endParaRPr lang="en-US"/>
          </a:p>
        </p:txBody>
      </p:sp>
    </p:spTree>
    <p:extLst>
      <p:ext uri="{BB962C8B-B14F-4D97-AF65-F5344CB8AC3E}">
        <p14:creationId xmlns:p14="http://schemas.microsoft.com/office/powerpoint/2010/main" val="181027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5</a:t>
            </a:fld>
            <a:endParaRPr lang="el-GR"/>
          </a:p>
        </p:txBody>
      </p:sp>
    </p:spTree>
    <p:extLst>
      <p:ext uri="{BB962C8B-B14F-4D97-AF65-F5344CB8AC3E}">
        <p14:creationId xmlns:p14="http://schemas.microsoft.com/office/powerpoint/2010/main" val="37027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21</a:t>
            </a:fld>
            <a:endParaRPr lang="el-GR"/>
          </a:p>
        </p:txBody>
      </p:sp>
    </p:spTree>
    <p:extLst>
      <p:ext uri="{BB962C8B-B14F-4D97-AF65-F5344CB8AC3E}">
        <p14:creationId xmlns:p14="http://schemas.microsoft.com/office/powerpoint/2010/main" val="115622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22</a:t>
            </a:fld>
            <a:endParaRPr lang="el-GR"/>
          </a:p>
        </p:txBody>
      </p:sp>
    </p:spTree>
    <p:extLst>
      <p:ext uri="{BB962C8B-B14F-4D97-AF65-F5344CB8AC3E}">
        <p14:creationId xmlns:p14="http://schemas.microsoft.com/office/powerpoint/2010/main" val="383476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23</a:t>
            </a:fld>
            <a:endParaRPr lang="el-GR"/>
          </a:p>
        </p:txBody>
      </p:sp>
    </p:spTree>
    <p:extLst>
      <p:ext uri="{BB962C8B-B14F-4D97-AF65-F5344CB8AC3E}">
        <p14:creationId xmlns:p14="http://schemas.microsoft.com/office/powerpoint/2010/main" val="319650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25</a:t>
            </a:fld>
            <a:endParaRPr lang="el-GR"/>
          </a:p>
        </p:txBody>
      </p:sp>
    </p:spTree>
    <p:extLst>
      <p:ext uri="{BB962C8B-B14F-4D97-AF65-F5344CB8AC3E}">
        <p14:creationId xmlns:p14="http://schemas.microsoft.com/office/powerpoint/2010/main" val="349344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6983938-B6CF-4783-9DC4-1371BE5768AA}" type="slidenum">
              <a:rPr lang="el-GR" smtClean="0"/>
              <a:pPr/>
              <a:t>26</a:t>
            </a:fld>
            <a:endParaRPr lang="el-GR"/>
          </a:p>
        </p:txBody>
      </p:sp>
    </p:spTree>
    <p:extLst>
      <p:ext uri="{BB962C8B-B14F-4D97-AF65-F5344CB8AC3E}">
        <p14:creationId xmlns:p14="http://schemas.microsoft.com/office/powerpoint/2010/main" val="173958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27</a:t>
            </a:fld>
            <a:endParaRPr lang="el-GR"/>
          </a:p>
        </p:txBody>
      </p:sp>
    </p:spTree>
    <p:extLst>
      <p:ext uri="{BB962C8B-B14F-4D97-AF65-F5344CB8AC3E}">
        <p14:creationId xmlns:p14="http://schemas.microsoft.com/office/powerpoint/2010/main" val="167567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28</a:t>
            </a:fld>
            <a:endParaRPr lang="el-GR"/>
          </a:p>
        </p:txBody>
      </p:sp>
    </p:spTree>
    <p:extLst>
      <p:ext uri="{BB962C8B-B14F-4D97-AF65-F5344CB8AC3E}">
        <p14:creationId xmlns:p14="http://schemas.microsoft.com/office/powerpoint/2010/main" val="56485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29</a:t>
            </a:fld>
            <a:endParaRPr lang="el-GR"/>
          </a:p>
        </p:txBody>
      </p:sp>
    </p:spTree>
    <p:extLst>
      <p:ext uri="{BB962C8B-B14F-4D97-AF65-F5344CB8AC3E}">
        <p14:creationId xmlns:p14="http://schemas.microsoft.com/office/powerpoint/2010/main" val="342827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30</a:t>
            </a:fld>
            <a:endParaRPr lang="el-GR"/>
          </a:p>
        </p:txBody>
      </p:sp>
    </p:spTree>
    <p:extLst>
      <p:ext uri="{BB962C8B-B14F-4D97-AF65-F5344CB8AC3E}">
        <p14:creationId xmlns:p14="http://schemas.microsoft.com/office/powerpoint/2010/main" val="334405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31</a:t>
            </a:fld>
            <a:endParaRPr lang="el-GR"/>
          </a:p>
        </p:txBody>
      </p:sp>
    </p:spTree>
    <p:extLst>
      <p:ext uri="{BB962C8B-B14F-4D97-AF65-F5344CB8AC3E}">
        <p14:creationId xmlns:p14="http://schemas.microsoft.com/office/powerpoint/2010/main" val="367536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6</a:t>
            </a:fld>
            <a:endParaRPr lang="el-GR"/>
          </a:p>
        </p:txBody>
      </p:sp>
    </p:spTree>
    <p:extLst>
      <p:ext uri="{BB962C8B-B14F-4D97-AF65-F5344CB8AC3E}">
        <p14:creationId xmlns:p14="http://schemas.microsoft.com/office/powerpoint/2010/main" val="53196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32</a:t>
            </a:fld>
            <a:endParaRPr lang="el-GR"/>
          </a:p>
        </p:txBody>
      </p:sp>
    </p:spTree>
    <p:extLst>
      <p:ext uri="{BB962C8B-B14F-4D97-AF65-F5344CB8AC3E}">
        <p14:creationId xmlns:p14="http://schemas.microsoft.com/office/powerpoint/2010/main" val="274752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33</a:t>
            </a:fld>
            <a:endParaRPr lang="el-GR"/>
          </a:p>
        </p:txBody>
      </p:sp>
    </p:spTree>
    <p:extLst>
      <p:ext uri="{BB962C8B-B14F-4D97-AF65-F5344CB8AC3E}">
        <p14:creationId xmlns:p14="http://schemas.microsoft.com/office/powerpoint/2010/main" val="1068501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34</a:t>
            </a:fld>
            <a:endParaRPr lang="el-GR"/>
          </a:p>
        </p:txBody>
      </p:sp>
    </p:spTree>
    <p:extLst>
      <p:ext uri="{BB962C8B-B14F-4D97-AF65-F5344CB8AC3E}">
        <p14:creationId xmlns:p14="http://schemas.microsoft.com/office/powerpoint/2010/main" val="3697808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36</a:t>
            </a:fld>
            <a:endParaRPr lang="el-GR"/>
          </a:p>
        </p:txBody>
      </p:sp>
    </p:spTree>
    <p:extLst>
      <p:ext uri="{BB962C8B-B14F-4D97-AF65-F5344CB8AC3E}">
        <p14:creationId xmlns:p14="http://schemas.microsoft.com/office/powerpoint/2010/main" val="9634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37</a:t>
            </a:fld>
            <a:endParaRPr lang="el-GR"/>
          </a:p>
        </p:txBody>
      </p:sp>
    </p:spTree>
    <p:extLst>
      <p:ext uri="{BB962C8B-B14F-4D97-AF65-F5344CB8AC3E}">
        <p14:creationId xmlns:p14="http://schemas.microsoft.com/office/powerpoint/2010/main" val="236943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38</a:t>
            </a:fld>
            <a:endParaRPr lang="el-GR"/>
          </a:p>
        </p:txBody>
      </p:sp>
    </p:spTree>
    <p:extLst>
      <p:ext uri="{BB962C8B-B14F-4D97-AF65-F5344CB8AC3E}">
        <p14:creationId xmlns:p14="http://schemas.microsoft.com/office/powerpoint/2010/main" val="166246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39</a:t>
            </a:fld>
            <a:endParaRPr lang="el-GR"/>
          </a:p>
        </p:txBody>
      </p:sp>
    </p:spTree>
    <p:extLst>
      <p:ext uri="{BB962C8B-B14F-4D97-AF65-F5344CB8AC3E}">
        <p14:creationId xmlns:p14="http://schemas.microsoft.com/office/powerpoint/2010/main" val="4041081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40</a:t>
            </a:fld>
            <a:endParaRPr lang="el-GR"/>
          </a:p>
        </p:txBody>
      </p:sp>
    </p:spTree>
    <p:extLst>
      <p:ext uri="{BB962C8B-B14F-4D97-AF65-F5344CB8AC3E}">
        <p14:creationId xmlns:p14="http://schemas.microsoft.com/office/powerpoint/2010/main" val="1521056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41</a:t>
            </a:fld>
            <a:endParaRPr lang="el-GR"/>
          </a:p>
        </p:txBody>
      </p:sp>
    </p:spTree>
    <p:extLst>
      <p:ext uri="{BB962C8B-B14F-4D97-AF65-F5344CB8AC3E}">
        <p14:creationId xmlns:p14="http://schemas.microsoft.com/office/powerpoint/2010/main" val="4096342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42</a:t>
            </a:fld>
            <a:endParaRPr lang="el-GR"/>
          </a:p>
        </p:txBody>
      </p:sp>
    </p:spTree>
    <p:extLst>
      <p:ext uri="{BB962C8B-B14F-4D97-AF65-F5344CB8AC3E}">
        <p14:creationId xmlns:p14="http://schemas.microsoft.com/office/powerpoint/2010/main" val="76703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8</a:t>
            </a:fld>
            <a:endParaRPr lang="el-GR"/>
          </a:p>
        </p:txBody>
      </p:sp>
    </p:spTree>
    <p:extLst>
      <p:ext uri="{BB962C8B-B14F-4D97-AF65-F5344CB8AC3E}">
        <p14:creationId xmlns:p14="http://schemas.microsoft.com/office/powerpoint/2010/main" val="316970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43</a:t>
            </a:fld>
            <a:endParaRPr lang="el-GR"/>
          </a:p>
        </p:txBody>
      </p:sp>
    </p:spTree>
    <p:extLst>
      <p:ext uri="{BB962C8B-B14F-4D97-AF65-F5344CB8AC3E}">
        <p14:creationId xmlns:p14="http://schemas.microsoft.com/office/powerpoint/2010/main" val="255349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9</a:t>
            </a:fld>
            <a:endParaRPr lang="el-GR"/>
          </a:p>
        </p:txBody>
      </p:sp>
    </p:spTree>
    <p:extLst>
      <p:ext uri="{BB962C8B-B14F-4D97-AF65-F5344CB8AC3E}">
        <p14:creationId xmlns:p14="http://schemas.microsoft.com/office/powerpoint/2010/main" val="53331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13</a:t>
            </a:fld>
            <a:endParaRPr lang="el-GR"/>
          </a:p>
        </p:txBody>
      </p:sp>
    </p:spTree>
    <p:extLst>
      <p:ext uri="{BB962C8B-B14F-4D97-AF65-F5344CB8AC3E}">
        <p14:creationId xmlns:p14="http://schemas.microsoft.com/office/powerpoint/2010/main" val="167139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14</a:t>
            </a:fld>
            <a:endParaRPr lang="el-GR"/>
          </a:p>
        </p:txBody>
      </p:sp>
    </p:spTree>
    <p:extLst>
      <p:ext uri="{BB962C8B-B14F-4D97-AF65-F5344CB8AC3E}">
        <p14:creationId xmlns:p14="http://schemas.microsoft.com/office/powerpoint/2010/main" val="329285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17</a:t>
            </a:fld>
            <a:endParaRPr lang="el-GR"/>
          </a:p>
        </p:txBody>
      </p:sp>
    </p:spTree>
    <p:extLst>
      <p:ext uri="{BB962C8B-B14F-4D97-AF65-F5344CB8AC3E}">
        <p14:creationId xmlns:p14="http://schemas.microsoft.com/office/powerpoint/2010/main" val="410697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18</a:t>
            </a:fld>
            <a:endParaRPr lang="el-GR"/>
          </a:p>
        </p:txBody>
      </p:sp>
    </p:spTree>
    <p:extLst>
      <p:ext uri="{BB962C8B-B14F-4D97-AF65-F5344CB8AC3E}">
        <p14:creationId xmlns:p14="http://schemas.microsoft.com/office/powerpoint/2010/main" val="54538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19</a:t>
            </a:fld>
            <a:endParaRPr lang="el-GR"/>
          </a:p>
        </p:txBody>
      </p:sp>
    </p:spTree>
    <p:extLst>
      <p:ext uri="{BB962C8B-B14F-4D97-AF65-F5344CB8AC3E}">
        <p14:creationId xmlns:p14="http://schemas.microsoft.com/office/powerpoint/2010/main" val="177109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5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30E443A-FD7E-46A2-880D-CE7F4D7E5914}" type="datetime1">
              <a:rPr lang="en-US" smtClean="0"/>
              <a:t>3/11/2025</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81654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FD2C537-35D3-4846-8FF0-EF740E6AAFCF}" type="datetime1">
              <a:rPr lang="en-US" smtClean="0"/>
              <a:t>3/11/2025</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169664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ED1A629-023B-4439-8820-59966662B8FA}" type="datetime1">
              <a:rPr lang="en-US" smtClean="0"/>
              <a:t>3/11/2025</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82553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62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993BF87F-7D85-447C-8CB7-DA8CD392B2C7}" type="datetime1">
              <a:rPr lang="en-US" smtClean="0"/>
              <a:t>3/11/2025</a:t>
            </a:fld>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47849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EF86062-2E14-4996-BA81-ED6C8EDB775F}" type="datetime1">
              <a:rPr lang="en-US" smtClean="0"/>
              <a:t>3/11/2025</a:t>
            </a:fld>
            <a:endParaRPr lang="en-US"/>
          </a:p>
        </p:txBody>
      </p:sp>
      <p:sp>
        <p:nvSpPr>
          <p:cNvPr id="9" name="Slide Number Placeholder 8"/>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15070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E2BBEFD7-760A-4C0F-993D-5A1928898CB0}" type="datetime1">
              <a:rPr lang="en-US" smtClean="0"/>
              <a:t>3/11/2025</a:t>
            </a:fld>
            <a:endParaRPr lang="en-US"/>
          </a:p>
        </p:txBody>
      </p:sp>
      <p:sp>
        <p:nvSpPr>
          <p:cNvPr id="5" name="Slide Number Placeholder 4"/>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81624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endParaRPr lang="en-US"/>
          </a:p>
        </p:txBody>
      </p:sp>
      <p:sp>
        <p:nvSpPr>
          <p:cNvPr id="212" name="Date Placeholder 211"/>
          <p:cNvSpPr>
            <a:spLocks noGrp="1"/>
          </p:cNvSpPr>
          <p:nvPr>
            <p:ph type="dt" sz="half" idx="10"/>
          </p:nvPr>
        </p:nvSpPr>
        <p:spPr/>
        <p:txBody>
          <a:bodyPr/>
          <a:lstStyle/>
          <a:p>
            <a:fld id="{B6854E62-F9CB-425E-A233-5277B5AC26AE}" type="datetime1">
              <a:rPr lang="en-US" smtClean="0"/>
              <a:t>3/11/2025</a:t>
            </a:fld>
            <a:endParaRPr lang="en-US"/>
          </a:p>
        </p:txBody>
      </p:sp>
      <p:sp>
        <p:nvSpPr>
          <p:cNvPr id="214" name="Slide Number Placeholder 213"/>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40501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4178511F-34D0-4D7C-9C2B-5F5BDC24441A}" type="datetime1">
              <a:rPr lang="en-US" smtClean="0"/>
              <a:t>3/11/2025</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1B9F616B-E734-48E2-82E2-02DF02FA5C61}" type="slidenum">
              <a:rPr lang="en-US" smtClean="0"/>
              <a:t>‹#›</a:t>
            </a:fld>
            <a:endParaRPr lang="en-US"/>
          </a:p>
        </p:txBody>
      </p:sp>
    </p:spTree>
    <p:extLst>
      <p:ext uri="{BB962C8B-B14F-4D97-AF65-F5344CB8AC3E}">
        <p14:creationId xmlns:p14="http://schemas.microsoft.com/office/powerpoint/2010/main" val="405596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8285BBE-BFF7-4D06-8DD3-807F96BFB7A9}" type="datetime1">
              <a:rPr lang="en-US" smtClean="0"/>
              <a:t>3/11/2025</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6825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297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62B321F-160E-4D11-B568-83B9F6A1010C}" type="datetime1">
              <a:rPr lang="en-US" smtClean="0"/>
              <a:t>3/11/2025</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8238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B283D6C-ED33-4225-93EF-4883C01396B8}" type="datetime1">
              <a:rPr lang="en-US" smtClean="0"/>
              <a:t>3/11/2025</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17320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1698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14A5F738-4062-4AAD-B83C-5CDB65FF6079}" type="datetime1">
              <a:rPr lang="en-US" smtClean="0"/>
              <a:t>3/11/2025</a:t>
            </a:fld>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47805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094D427-F424-40C6-B5A4-C6A9B3AA0B1F}" type="datetime1">
              <a:rPr lang="en-US" smtClean="0"/>
              <a:t>3/11/2025</a:t>
            </a:fld>
            <a:endParaRPr lang="en-US"/>
          </a:p>
        </p:txBody>
      </p:sp>
      <p:sp>
        <p:nvSpPr>
          <p:cNvPr id="9" name="Slide Number Placeholder 8"/>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78692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1DFB9F4-1152-48FE-805F-F5CD86039CC4}" type="datetime1">
              <a:rPr lang="en-US" smtClean="0"/>
              <a:t>3/11/2025</a:t>
            </a:fld>
            <a:endParaRPr lang="en-US"/>
          </a:p>
        </p:txBody>
      </p:sp>
      <p:sp>
        <p:nvSpPr>
          <p:cNvPr id="5" name="Slide Number Placeholder 4"/>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348489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endParaRPr lang="en-US"/>
          </a:p>
        </p:txBody>
      </p:sp>
      <p:sp>
        <p:nvSpPr>
          <p:cNvPr id="212" name="Date Placeholder 211"/>
          <p:cNvSpPr>
            <a:spLocks noGrp="1"/>
          </p:cNvSpPr>
          <p:nvPr>
            <p:ph type="dt" sz="half" idx="10"/>
          </p:nvPr>
        </p:nvSpPr>
        <p:spPr/>
        <p:txBody>
          <a:bodyPr/>
          <a:lstStyle/>
          <a:p>
            <a:fld id="{BC1454A6-A071-48DC-ADD9-377F5087B569}" type="datetime1">
              <a:rPr lang="en-US" smtClean="0"/>
              <a:t>3/11/2025</a:t>
            </a:fld>
            <a:endParaRPr lang="en-US"/>
          </a:p>
        </p:txBody>
      </p:sp>
      <p:sp>
        <p:nvSpPr>
          <p:cNvPr id="214" name="Slide Number Placeholder 213"/>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5230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0CF7C440-AFA4-42CA-905B-2AE33E6599AB}" type="datetime1">
              <a:rPr lang="en-US" smtClean="0"/>
              <a:t>3/11/2025</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1B9F616B-E734-48E2-82E2-02DF02FA5C61}" type="slidenum">
              <a:rPr lang="en-US" smtClean="0"/>
              <a:t>‹#›</a:t>
            </a:fld>
            <a:endParaRPr lang="en-US"/>
          </a:p>
        </p:txBody>
      </p:sp>
    </p:spTree>
    <p:extLst>
      <p:ext uri="{BB962C8B-B14F-4D97-AF65-F5344CB8AC3E}">
        <p14:creationId xmlns:p14="http://schemas.microsoft.com/office/powerpoint/2010/main" val="34782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4240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endParaRPr lang="en-US"/>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358CB9B6-D7F0-4C2F-B147-ECB2B13C80DF}" type="datetime1">
              <a:rPr lang="en-US" smtClean="0"/>
              <a:t>3/11/2025</a:t>
            </a:fld>
            <a:endParaRPr lang="en-US"/>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1B9F616B-E734-48E2-82E2-02DF02FA5C61}" type="slidenum">
              <a:rPr lang="en-US" smtClean="0"/>
              <a:pPr/>
              <a:t>‹#›</a:t>
            </a:fld>
            <a:endParaRPr lang="en-US"/>
          </a:p>
        </p:txBody>
      </p:sp>
    </p:spTree>
    <p:extLst>
      <p:ext uri="{BB962C8B-B14F-4D97-AF65-F5344CB8AC3E}">
        <p14:creationId xmlns:p14="http://schemas.microsoft.com/office/powerpoint/2010/main" val="2755461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endParaRPr lang="en-US"/>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7C358531-B256-4D2E-BBD7-F501E6682276}" type="datetime1">
              <a:rPr lang="en-US" smtClean="0"/>
              <a:t>3/11/2025</a:t>
            </a:fld>
            <a:endParaRPr lang="en-US"/>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1B9F616B-E734-48E2-82E2-02DF02FA5C61}" type="slidenum">
              <a:rPr lang="en-US" smtClean="0"/>
              <a:pPr/>
              <a:t>‹#›</a:t>
            </a:fld>
            <a:endParaRPr lang="en-US"/>
          </a:p>
        </p:txBody>
      </p:sp>
    </p:spTree>
    <p:extLst>
      <p:ext uri="{BB962C8B-B14F-4D97-AF65-F5344CB8AC3E}">
        <p14:creationId xmlns:p14="http://schemas.microsoft.com/office/powerpoint/2010/main" val="3523887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karaka@theatre.uoa.gr"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18.xml"/><Relationship Id="rId1" Type="http://schemas.openxmlformats.org/officeDocument/2006/relationships/themeOverride" Target="../theme/themeOverride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ieg-ego.eu/en/threads/european-media/european-media-events/ioannis-zelepos-greek-war-of-independence-1821-1832"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hemeOverride" Target="../theme/themeOverride10.xml"/><Relationship Id="rId6" Type="http://schemas.openxmlformats.org/officeDocument/2006/relationships/hyperlink" Target="http://www.youtube.com/watch?v=yQ-QlbBDV1g" TargetMode="External"/><Relationship Id="rId5" Type="http://schemas.microsoft.com/office/2007/relationships/hdphoto" Target="../media/hdphoto5.wdp"/><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upload.wikimedia.org/wikipedia/commons/e/ef/Baron_Pierre_de_Coubertin.jpg"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http://en.wikipedia.org/wiki/File:Demetrius_Vikelas.jpg" TargetMode="Externa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notesSlide" Target="../notesSlides/notesSlide30.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hyperlink" Target="https://www.youtube.com/watch?v=H3Uq5amGfBg" TargetMode="External"/><Relationship Id="rId5" Type="http://schemas.microsoft.com/office/2007/relationships/hdphoto" Target="../media/hdphoto6.wdp"/><Relationship Id="rId10" Type="http://schemas.microsoft.com/office/2007/relationships/hdphoto" Target="../media/hdphoto8.wdp"/><Relationship Id="rId4" Type="http://schemas.openxmlformats.org/officeDocument/2006/relationships/image" Target="../media/image14.png"/><Relationship Id="rId9"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8.xml"/><Relationship Id="rId1" Type="http://schemas.openxmlformats.org/officeDocument/2006/relationships/themeOverride" Target="../theme/themeOverride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hyperlink" Target="https://www.youtube.com/watch?v=W4hwCz06Qlg" TargetMode="Externa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Contemporary Greece</a:t>
            </a:r>
          </a:p>
        </p:txBody>
      </p:sp>
      <p:sp>
        <p:nvSpPr>
          <p:cNvPr id="3" name="Subtitle 2"/>
          <p:cNvSpPr>
            <a:spLocks noGrp="1"/>
          </p:cNvSpPr>
          <p:nvPr>
            <p:ph type="subTitle" idx="1"/>
          </p:nvPr>
        </p:nvSpPr>
        <p:spPr/>
        <p:txBody>
          <a:bodyPr/>
          <a:lstStyle/>
          <a:p>
            <a:r>
              <a:rPr lang="en-US" dirty="0">
                <a:effectLst/>
              </a:rPr>
              <a:t>History: 19</a:t>
            </a:r>
            <a:r>
              <a:rPr lang="en-US" baseline="30000" dirty="0">
                <a:effectLst/>
              </a:rPr>
              <a:t>th</a:t>
            </a:r>
            <a:r>
              <a:rPr lang="en-US" dirty="0">
                <a:effectLst/>
              </a:rPr>
              <a:t> – 20</a:t>
            </a:r>
            <a:r>
              <a:rPr lang="en-US" baseline="30000" dirty="0">
                <a:effectLst/>
              </a:rPr>
              <a:t>th</a:t>
            </a:r>
            <a:r>
              <a:rPr lang="en-US" dirty="0">
                <a:effectLst/>
              </a:rPr>
              <a:t> cent.</a:t>
            </a:r>
          </a:p>
        </p:txBody>
      </p:sp>
      <p:sp>
        <p:nvSpPr>
          <p:cNvPr id="4" name="TextBox 3"/>
          <p:cNvSpPr txBox="1"/>
          <p:nvPr/>
        </p:nvSpPr>
        <p:spPr>
          <a:xfrm>
            <a:off x="7141029" y="5791200"/>
            <a:ext cx="3385457" cy="646331"/>
          </a:xfrm>
          <a:prstGeom prst="rect">
            <a:avLst/>
          </a:prstGeom>
          <a:noFill/>
        </p:spPr>
        <p:txBody>
          <a:bodyPr wrap="square" rtlCol="0">
            <a:spAutoFit/>
          </a:bodyPr>
          <a:lstStyle/>
          <a:p>
            <a:r>
              <a:rPr lang="en-US" dirty="0"/>
              <a:t>Anna Karakatsouli</a:t>
            </a:r>
          </a:p>
          <a:p>
            <a:r>
              <a:rPr lang="en-US" dirty="0">
                <a:hlinkClick r:id="rId3"/>
              </a:rPr>
              <a:t>ankaraka@theatre.uoa.gr</a:t>
            </a:r>
            <a:r>
              <a:rPr lang="en-US" dirty="0"/>
              <a:t> </a:t>
            </a:r>
          </a:p>
        </p:txBody>
      </p:sp>
    </p:spTree>
    <p:extLst>
      <p:ext uri="{BB962C8B-B14F-4D97-AF65-F5344CB8AC3E}">
        <p14:creationId xmlns:p14="http://schemas.microsoft.com/office/powerpoint/2010/main" val="505079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Diaspora</a:t>
            </a:r>
          </a:p>
        </p:txBody>
      </p:sp>
      <p:sp>
        <p:nvSpPr>
          <p:cNvPr id="3" name="Content Placeholder 2"/>
          <p:cNvSpPr>
            <a:spLocks noGrp="1"/>
          </p:cNvSpPr>
          <p:nvPr>
            <p:ph idx="1"/>
          </p:nvPr>
        </p:nvSpPr>
        <p:spPr/>
        <p:txBody>
          <a:bodyPr>
            <a:normAutofit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A significant number of Greek merchants and artisans established themselves in Romania, along the Black Sea coast, and in major cities across the Empire.</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Greeks progressively dominated trade interactions between the Empire and foreign nations.</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The Greek diaspora engaged with Western intellectual movements and concepts.</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There was financial backing for educational institutions and charitable organizations in Ottoman Greece.</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A dual identity encompassing both Balkan and Mediterranean influences.</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The emergence of a distinctly Greek national identity began in the late 18th and 19th centuries.</a:t>
            </a:r>
            <a:endParaRPr lang="en-US"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24CFD15F-56F8-4FC5-B196-4C819212A6AB}"/>
              </a:ext>
            </a:extLst>
          </p:cNvPr>
          <p:cNvSpPr>
            <a:spLocks noGrp="1"/>
          </p:cNvSpPr>
          <p:nvPr>
            <p:ph type="sldNum" sz="quarter" idx="12"/>
          </p:nvPr>
        </p:nvSpPr>
        <p:spPr/>
        <p:txBody>
          <a:bodyPr/>
          <a:lstStyle/>
          <a:p>
            <a:fld id="{1B9F616B-E734-48E2-82E2-02DF02FA5C61}" type="slidenum">
              <a:rPr lang="en-US" smtClean="0"/>
              <a:t>10</a:t>
            </a:fld>
            <a:endParaRPr lang="en-US"/>
          </a:p>
        </p:txBody>
      </p:sp>
    </p:spTree>
    <p:extLst>
      <p:ext uri="{BB962C8B-B14F-4D97-AF65-F5344CB8AC3E}">
        <p14:creationId xmlns:p14="http://schemas.microsoft.com/office/powerpoint/2010/main" val="217298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520" y="44624"/>
            <a:ext cx="8640960" cy="6703014"/>
          </a:xfrm>
          <a:prstGeom prst="rect">
            <a:avLst/>
          </a:prstGeom>
        </p:spPr>
      </p:pic>
      <p:sp>
        <p:nvSpPr>
          <p:cNvPr id="2" name="Θέση αριθμού διαφάνειας 1">
            <a:extLst>
              <a:ext uri="{FF2B5EF4-FFF2-40B4-BE49-F238E27FC236}">
                <a16:creationId xmlns:a16="http://schemas.microsoft.com/office/drawing/2014/main" id="{15FE83BD-B4E1-4E7C-8768-BA2942DC3666}"/>
              </a:ext>
            </a:extLst>
          </p:cNvPr>
          <p:cNvSpPr>
            <a:spLocks noGrp="1"/>
          </p:cNvSpPr>
          <p:nvPr>
            <p:ph type="sldNum" sz="quarter" idx="12"/>
          </p:nvPr>
        </p:nvSpPr>
        <p:spPr/>
        <p:txBody>
          <a:bodyPr/>
          <a:lstStyle/>
          <a:p>
            <a:fld id="{1B9F616B-E734-48E2-82E2-02DF02FA5C61}" type="slidenum">
              <a:rPr lang="en-US" smtClean="0"/>
              <a:t>11</a:t>
            </a:fld>
            <a:endParaRPr lang="en-US"/>
          </a:p>
        </p:txBody>
      </p:sp>
    </p:spTree>
    <p:extLst>
      <p:ext uri="{BB962C8B-B14F-4D97-AF65-F5344CB8AC3E}">
        <p14:creationId xmlns:p14="http://schemas.microsoft.com/office/powerpoint/2010/main" val="3485308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Birth of the Modern Greek State</a:t>
            </a:r>
          </a:p>
        </p:txBody>
      </p:sp>
      <p:sp>
        <p:nvSpPr>
          <p:cNvPr id="3" name="Content Placeholder 2"/>
          <p:cNvSpPr>
            <a:spLocks noGrp="1"/>
          </p:cNvSpPr>
          <p:nvPr>
            <p:ph idx="1"/>
          </p:nvPr>
        </p:nvSpPr>
        <p:spPr/>
        <p:txBody>
          <a:bodyPr>
            <a:normAutofit/>
          </a:bodyPr>
          <a:lstStyle/>
          <a:p>
            <a:pPr marL="0" indent="0">
              <a:buNone/>
            </a:pPr>
            <a:r>
              <a:rPr lang="en-US" u="sng" dirty="0">
                <a:latin typeface="Calibri" panose="020F0502020204030204" pitchFamily="34" charset="0"/>
              </a:rPr>
              <a:t>The Greek War of Independence (1821-1828)</a:t>
            </a:r>
          </a:p>
          <a:p>
            <a:r>
              <a:rPr lang="en-US" dirty="0">
                <a:latin typeface="Calibri" panose="020F0502020204030204" pitchFamily="34" charset="0"/>
              </a:rPr>
              <a:t>The first major successful war of independence by a subject population against an imperial power since the American Revolution of 1776</a:t>
            </a:r>
          </a:p>
          <a:p>
            <a:r>
              <a:rPr lang="en-US" dirty="0">
                <a:latin typeface="Calibri" panose="020F0502020204030204" pitchFamily="34" charset="0"/>
              </a:rPr>
              <a:t>The first successful nationalist uprising that provided a model for later nationalist struggles</a:t>
            </a:r>
            <a:r>
              <a:rPr lang="el-GR" dirty="0">
                <a:latin typeface="Calibri" panose="020F0502020204030204" pitchFamily="34" charset="0"/>
              </a:rPr>
              <a:t> </a:t>
            </a:r>
            <a:r>
              <a:rPr lang="en-US" dirty="0">
                <a:latin typeface="Calibri" panose="020F0502020204030204" pitchFamily="34" charset="0"/>
              </a:rPr>
              <a:t>in Europe</a:t>
            </a:r>
          </a:p>
          <a:p>
            <a:r>
              <a:rPr lang="en-US" dirty="0">
                <a:latin typeface="Calibri" panose="020F0502020204030204" pitchFamily="34" charset="0"/>
              </a:rPr>
              <a:t>The first real test of the conservative Concert of Europe that emerged out of the Congress of Vienna in 1815</a:t>
            </a:r>
            <a:endParaRPr lang="en-US" dirty="0"/>
          </a:p>
          <a:p>
            <a:pPr lvl="1"/>
            <a:endParaRPr lang="en-US" dirty="0"/>
          </a:p>
          <a:p>
            <a:pPr lvl="1"/>
            <a:endParaRPr lang="en-US" dirty="0"/>
          </a:p>
        </p:txBody>
      </p:sp>
      <p:sp>
        <p:nvSpPr>
          <p:cNvPr id="4" name="Θέση αριθμού διαφάνειας 3">
            <a:extLst>
              <a:ext uri="{FF2B5EF4-FFF2-40B4-BE49-F238E27FC236}">
                <a16:creationId xmlns:a16="http://schemas.microsoft.com/office/drawing/2014/main" id="{D41451B1-37AF-4E51-B288-B09D36B15089}"/>
              </a:ext>
            </a:extLst>
          </p:cNvPr>
          <p:cNvSpPr>
            <a:spLocks noGrp="1"/>
          </p:cNvSpPr>
          <p:nvPr>
            <p:ph type="sldNum" sz="quarter" idx="12"/>
          </p:nvPr>
        </p:nvSpPr>
        <p:spPr/>
        <p:txBody>
          <a:bodyPr/>
          <a:lstStyle/>
          <a:p>
            <a:fld id="{1B9F616B-E734-48E2-82E2-02DF02FA5C61}" type="slidenum">
              <a:rPr lang="en-US" smtClean="0"/>
              <a:t>12</a:t>
            </a:fld>
            <a:endParaRPr lang="en-US"/>
          </a:p>
        </p:txBody>
      </p:sp>
    </p:spTree>
    <p:extLst>
      <p:ext uri="{BB962C8B-B14F-4D97-AF65-F5344CB8AC3E}">
        <p14:creationId xmlns:p14="http://schemas.microsoft.com/office/powerpoint/2010/main" val="1510672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F9D9BFEA-A0A6-470B-9C1A-C222B6B00C5D}" type="slidenum">
              <a:rPr lang="el-GR" smtClean="0"/>
              <a:pPr/>
              <a:t>13</a:t>
            </a:fld>
            <a:endParaRPr lang="el-GR"/>
          </a:p>
        </p:txBody>
      </p:sp>
      <p:sp>
        <p:nvSpPr>
          <p:cNvPr id="2" name="Title 1"/>
          <p:cNvSpPr>
            <a:spLocks noGrp="1"/>
          </p:cNvSpPr>
          <p:nvPr>
            <p:ph type="title" idx="4294967295"/>
          </p:nvPr>
        </p:nvSpPr>
        <p:spPr>
          <a:xfrm>
            <a:off x="566056" y="0"/>
            <a:ext cx="9274629" cy="1143000"/>
          </a:xfrm>
        </p:spPr>
        <p:txBody>
          <a:bodyPr>
            <a:normAutofit/>
          </a:bodyPr>
          <a:lstStyle/>
          <a:p>
            <a:r>
              <a:rPr lang="en-US" b="0" dirty="0" err="1">
                <a:solidFill>
                  <a:schemeClr val="bg1"/>
                </a:solidFill>
                <a:latin typeface="Calibri" panose="020F0502020204030204" pitchFamily="34" charset="0"/>
                <a:cs typeface="Calibri" panose="020F0502020204030204" pitchFamily="34" charset="0"/>
              </a:rPr>
              <a:t>Filiki</a:t>
            </a:r>
            <a:r>
              <a:rPr lang="en-US" b="0" dirty="0">
                <a:solidFill>
                  <a:schemeClr val="bg1"/>
                </a:solidFill>
                <a:latin typeface="Calibri" panose="020F0502020204030204" pitchFamily="34" charset="0"/>
                <a:cs typeface="Calibri" panose="020F0502020204030204" pitchFamily="34" charset="0"/>
              </a:rPr>
              <a:t> </a:t>
            </a:r>
            <a:r>
              <a:rPr lang="en-US" b="0" dirty="0" err="1">
                <a:solidFill>
                  <a:schemeClr val="bg1"/>
                </a:solidFill>
                <a:latin typeface="Calibri" panose="020F0502020204030204" pitchFamily="34" charset="0"/>
                <a:cs typeface="Calibri" panose="020F0502020204030204" pitchFamily="34" charset="0"/>
              </a:rPr>
              <a:t>Etaireia</a:t>
            </a:r>
            <a:r>
              <a:rPr lang="en-US" b="0" dirty="0">
                <a:solidFill>
                  <a:schemeClr val="bg1"/>
                </a:solidFill>
                <a:latin typeface="Calibri" panose="020F0502020204030204" pitchFamily="34" charset="0"/>
                <a:cs typeface="Calibri" panose="020F0502020204030204" pitchFamily="34" charset="0"/>
              </a:rPr>
              <a:t> </a:t>
            </a:r>
            <a:r>
              <a:rPr lang="el-GR" b="0" dirty="0">
                <a:solidFill>
                  <a:schemeClr val="bg1"/>
                </a:solidFill>
                <a:latin typeface="Calibri" panose="020F0502020204030204" pitchFamily="34" charset="0"/>
                <a:cs typeface="Calibri" panose="020F0502020204030204" pitchFamily="34" charset="0"/>
              </a:rPr>
              <a:t>(</a:t>
            </a:r>
            <a:r>
              <a:rPr lang="en-US" b="0" dirty="0">
                <a:solidFill>
                  <a:schemeClr val="bg1"/>
                </a:solidFill>
                <a:latin typeface="Calibri" panose="020F0502020204030204" pitchFamily="34" charset="0"/>
                <a:cs typeface="Calibri" panose="020F0502020204030204" pitchFamily="34" charset="0"/>
              </a:rPr>
              <a:t>Odessa</a:t>
            </a:r>
            <a:r>
              <a:rPr lang="el-GR" b="0" dirty="0">
                <a:solidFill>
                  <a:schemeClr val="bg1"/>
                </a:solidFill>
                <a:latin typeface="Calibri" panose="020F0502020204030204" pitchFamily="34" charset="0"/>
                <a:cs typeface="Calibri" panose="020F0502020204030204" pitchFamily="34" charset="0"/>
              </a:rPr>
              <a:t>, 1814)</a:t>
            </a:r>
          </a:p>
        </p:txBody>
      </p:sp>
      <p:pic>
        <p:nvPicPr>
          <p:cNvPr id="30722" name="Picture 2" descr="C:\Users\Anna K\Desktop\Pictures\1815-1945\Filiki Etaireia.jpg"/>
          <p:cNvPicPr>
            <a:picLocks noGrp="1" noChangeAspect="1" noChangeArrowheads="1"/>
          </p:cNvPicPr>
          <p:nvPr>
            <p:ph sz="quarter" idx="4294967295"/>
          </p:nvPr>
        </p:nvPicPr>
        <p:blipFill>
          <a:blip r:embed="rId4" cstate="print">
            <a:lum bright="-10000" contrast="2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716487" y="402771"/>
            <a:ext cx="4696588" cy="6103032"/>
          </a:xfrm>
          <a:prstGeom prst="rect">
            <a:avLst/>
          </a:prstGeom>
          <a:noFill/>
        </p:spPr>
      </p:pic>
      <p:pic>
        <p:nvPicPr>
          <p:cNvPr id="30726" name="Picture 6" descr="http://t0.gstatic.com/images?q=tbn:ANd9GcRy52p85x5JT3eys5amXMIZOlBbhpuNt-bZl2rnP73I7xr12HeXtw"/>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155772" y="1598645"/>
            <a:ext cx="3731914" cy="4893378"/>
          </a:xfrm>
          <a:prstGeom prst="rect">
            <a:avLst/>
          </a:prstGeom>
          <a:noFill/>
        </p:spPr>
      </p:pic>
    </p:spTree>
    <p:extLst>
      <p:ext uri="{BB962C8B-B14F-4D97-AF65-F5344CB8AC3E}">
        <p14:creationId xmlns:p14="http://schemas.microsoft.com/office/powerpoint/2010/main" val="3278839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nchor="b">
            <a:normAutofit/>
          </a:bodyPr>
          <a:lstStyle/>
          <a:p>
            <a:r>
              <a:rPr lang="en-US" dirty="0"/>
              <a:t>The Greek War of Independence</a:t>
            </a:r>
            <a:endParaRPr lang="el-GR" dirty="0"/>
          </a:p>
        </p:txBody>
      </p:sp>
      <p:sp>
        <p:nvSpPr>
          <p:cNvPr id="3" name="Content Placeholder 2"/>
          <p:cNvSpPr>
            <a:spLocks noGrp="1"/>
          </p:cNvSpPr>
          <p:nvPr>
            <p:ph sz="half" idx="1"/>
          </p:nvPr>
        </p:nvSpPr>
        <p:spPr>
          <a:xfrm>
            <a:off x="1295400" y="1981199"/>
            <a:ext cx="4572000" cy="3962401"/>
          </a:xfrm>
        </p:spPr>
        <p:txBody>
          <a:bodyPr>
            <a:normAutofit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In February 1821, Alexander Ypsilantis crossed the Prut River, located in present-day Romania.</a:t>
            </a:r>
          </a:p>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By March 1821, a full-scale uprising erupted in the Peloponnese.</a:t>
            </a:r>
          </a:p>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There was a legacy of guerrilla warfare and naval dominance in the Aegean Sea.</a:t>
            </a:r>
          </a:p>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The Western European public showed enthusiasm, leading to a philhellenic movement where supporters volunteered for the Greek cause.</a:t>
            </a:r>
          </a:p>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The 1820s witnessed a convergence of liberal revolutions, including those in Spain, Naples, and Sicily in 1820, followed by Piedmont and Greece in 1821, and Brazil in 1822.</a:t>
            </a:r>
            <a:endParaRPr lang="el-GR" sz="1600" dirty="0">
              <a:effectLst>
                <a:outerShdw blurRad="38100" dist="38100" dir="2700000" algn="tl">
                  <a:srgbClr val="000000">
                    <a:alpha val="43137"/>
                  </a:srgbClr>
                </a:outerShdw>
              </a:effectLst>
            </a:endParaRPr>
          </a:p>
        </p:txBody>
      </p:sp>
      <p:pic>
        <p:nvPicPr>
          <p:cNvPr id="5" name="Picture 4" descr="Map&#10;&#10;Description automatically generated">
            <a:extLst>
              <a:ext uri="{FF2B5EF4-FFF2-40B4-BE49-F238E27FC236}">
                <a16:creationId xmlns:a16="http://schemas.microsoft.com/office/drawing/2014/main" id="{E9368A98-A79B-1E5C-0EC2-C39F8EF99D67}"/>
              </a:ext>
            </a:extLst>
          </p:cNvPr>
          <p:cNvPicPr>
            <a:picLocks noChangeAspect="1"/>
          </p:cNvPicPr>
          <p:nvPr/>
        </p:nvPicPr>
        <p:blipFill>
          <a:blip r:embed="rId3"/>
          <a:stretch>
            <a:fillRect/>
          </a:stretch>
        </p:blipFill>
        <p:spPr>
          <a:xfrm>
            <a:off x="6324600" y="1994535"/>
            <a:ext cx="4572000" cy="3783329"/>
          </a:xfrm>
          <a:prstGeom prst="rect">
            <a:avLst/>
          </a:prstGeom>
          <a:ln>
            <a:noFill/>
          </a:ln>
          <a:effectLst>
            <a:outerShdw blurRad="292100" dist="139700" dir="2700000" algn="tl" rotWithShape="0">
              <a:srgbClr val="333333">
                <a:alpha val="65000"/>
              </a:srgbClr>
            </a:outerShdw>
          </a:effectLst>
        </p:spPr>
      </p:pic>
      <p:sp>
        <p:nvSpPr>
          <p:cNvPr id="4" name="Θέση αριθμού διαφάνειας 3">
            <a:extLst>
              <a:ext uri="{FF2B5EF4-FFF2-40B4-BE49-F238E27FC236}">
                <a16:creationId xmlns:a16="http://schemas.microsoft.com/office/drawing/2014/main" id="{356DAC2C-9CEF-44F3-975D-0507BF1E4798}"/>
              </a:ext>
            </a:extLst>
          </p:cNvPr>
          <p:cNvSpPr>
            <a:spLocks noGrp="1"/>
          </p:cNvSpPr>
          <p:nvPr>
            <p:ph type="sldNum" sz="quarter" idx="12"/>
          </p:nvPr>
        </p:nvSpPr>
        <p:spPr>
          <a:xfrm>
            <a:off x="10665311" y="6289679"/>
            <a:ext cx="918882" cy="222436"/>
          </a:xfrm>
        </p:spPr>
        <p:txBody>
          <a:bodyPr anchor="ctr">
            <a:normAutofit/>
          </a:bodyPr>
          <a:lstStyle/>
          <a:p>
            <a:pPr>
              <a:lnSpc>
                <a:spcPct val="90000"/>
              </a:lnSpc>
              <a:spcAft>
                <a:spcPts val="600"/>
              </a:spcAft>
            </a:pPr>
            <a:fld id="{1B9F616B-E734-48E2-82E2-02DF02FA5C61}" type="slidenum">
              <a:rPr lang="en-US" sz="900" smtClean="0"/>
              <a:pPr>
                <a:lnSpc>
                  <a:spcPct val="90000"/>
                </a:lnSpc>
                <a:spcAft>
                  <a:spcPts val="600"/>
                </a:spcAft>
              </a:pPr>
              <a:t>14</a:t>
            </a:fld>
            <a:endParaRPr lang="en-US" sz="900"/>
          </a:p>
        </p:txBody>
      </p:sp>
    </p:spTree>
    <p:extLst>
      <p:ext uri="{BB962C8B-B14F-4D97-AF65-F5344CB8AC3E}">
        <p14:creationId xmlns:p14="http://schemas.microsoft.com/office/powerpoint/2010/main" val="291440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9616" y="40329"/>
            <a:ext cx="7200800" cy="6771207"/>
          </a:xfrm>
          <a:prstGeom prst="rect">
            <a:avLst/>
          </a:prstGeom>
        </p:spPr>
      </p:pic>
      <p:sp>
        <p:nvSpPr>
          <p:cNvPr id="3" name="Θέση αριθμού διαφάνειας 2">
            <a:extLst>
              <a:ext uri="{FF2B5EF4-FFF2-40B4-BE49-F238E27FC236}">
                <a16:creationId xmlns:a16="http://schemas.microsoft.com/office/drawing/2014/main" id="{DEECE543-56EB-41ED-AAE1-83725C0B3C69}"/>
              </a:ext>
            </a:extLst>
          </p:cNvPr>
          <p:cNvSpPr>
            <a:spLocks noGrp="1"/>
          </p:cNvSpPr>
          <p:nvPr>
            <p:ph type="sldNum" sz="quarter" idx="12"/>
          </p:nvPr>
        </p:nvSpPr>
        <p:spPr/>
        <p:txBody>
          <a:bodyPr/>
          <a:lstStyle/>
          <a:p>
            <a:fld id="{1B9F616B-E734-48E2-82E2-02DF02FA5C61}" type="slidenum">
              <a:rPr lang="en-US" smtClean="0"/>
              <a:t>15</a:t>
            </a:fld>
            <a:endParaRPr lang="en-US"/>
          </a:p>
        </p:txBody>
      </p:sp>
    </p:spTree>
    <p:extLst>
      <p:ext uri="{BB962C8B-B14F-4D97-AF65-F5344CB8AC3E}">
        <p14:creationId xmlns:p14="http://schemas.microsoft.com/office/powerpoint/2010/main" val="134958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Greek War of Independence</a:t>
            </a: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To gain support among European Powers Greek cause cast </a:t>
            </a:r>
            <a:r>
              <a:rPr lang="en-US" u="sng" dirty="0">
                <a:latin typeface="Calibri" panose="020F0502020204030204" pitchFamily="34" charset="0"/>
              </a:rPr>
              <a:t>not</a:t>
            </a:r>
            <a:r>
              <a:rPr lang="en-US" dirty="0">
                <a:latin typeface="Calibri" panose="020F0502020204030204" pitchFamily="34" charset="0"/>
              </a:rPr>
              <a:t> as a national struggle based on liberal principles, which would have won few supporters in post-Napoleonic Europe, </a:t>
            </a:r>
            <a:r>
              <a:rPr lang="en-US" u="sng" dirty="0">
                <a:latin typeface="Calibri" panose="020F0502020204030204" pitchFamily="34" charset="0"/>
              </a:rPr>
              <a:t>but</a:t>
            </a:r>
            <a:r>
              <a:rPr lang="en-US" dirty="0">
                <a:latin typeface="Calibri" panose="020F0502020204030204" pitchFamily="34" charset="0"/>
              </a:rPr>
              <a:t> as a religious conflict of an oppressed Christian population against their Islamic oppressors</a:t>
            </a:r>
          </a:p>
          <a:p>
            <a:r>
              <a:rPr lang="en-US" dirty="0">
                <a:latin typeface="Calibri" panose="020F0502020204030204" pitchFamily="34" charset="0"/>
              </a:rPr>
              <a:t>Ongoing political unrest in Portugal, Spain, Piedmont, Naples, and Belgium</a:t>
            </a:r>
          </a:p>
          <a:p>
            <a:r>
              <a:rPr lang="en-US" dirty="0">
                <a:latin typeface="Calibri" panose="020F0502020204030204" pitchFamily="34" charset="0"/>
              </a:rPr>
              <a:t>December 1821, </a:t>
            </a:r>
            <a:r>
              <a:rPr lang="en-US" dirty="0" err="1">
                <a:latin typeface="Calibri" panose="020F0502020204030204" pitchFamily="34" charset="0"/>
              </a:rPr>
              <a:t>Epidavros</a:t>
            </a:r>
            <a:r>
              <a:rPr lang="en-US" dirty="0">
                <a:latin typeface="Calibri" panose="020F0502020204030204" pitchFamily="34" charset="0"/>
              </a:rPr>
              <a:t> National Assembly, after weeks of intense debate, passes a national constitution, modelled on the 1795 French one</a:t>
            </a:r>
          </a:p>
          <a:p>
            <a:pPr lvl="1"/>
            <a:r>
              <a:rPr lang="en-US" dirty="0">
                <a:latin typeface="Calibri" panose="020F0502020204030204" pitchFamily="34" charset="0"/>
              </a:rPr>
              <a:t>A democratic republic founded on the principles of civil liberties and equality for all</a:t>
            </a: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
        <p:nvSpPr>
          <p:cNvPr id="4" name="Θέση αριθμού διαφάνειας 3">
            <a:extLst>
              <a:ext uri="{FF2B5EF4-FFF2-40B4-BE49-F238E27FC236}">
                <a16:creationId xmlns:a16="http://schemas.microsoft.com/office/drawing/2014/main" id="{FC7DC477-889F-44F7-9D43-5695ED4691BD}"/>
              </a:ext>
            </a:extLst>
          </p:cNvPr>
          <p:cNvSpPr>
            <a:spLocks noGrp="1"/>
          </p:cNvSpPr>
          <p:nvPr>
            <p:ph type="sldNum" sz="quarter" idx="12"/>
          </p:nvPr>
        </p:nvSpPr>
        <p:spPr/>
        <p:txBody>
          <a:bodyPr/>
          <a:lstStyle/>
          <a:p>
            <a:fld id="{1B9F616B-E734-48E2-82E2-02DF02FA5C61}" type="slidenum">
              <a:rPr lang="en-US" smtClean="0"/>
              <a:t>16</a:t>
            </a:fld>
            <a:endParaRPr lang="en-US"/>
          </a:p>
        </p:txBody>
      </p:sp>
    </p:spTree>
    <p:extLst>
      <p:ext uri="{BB962C8B-B14F-4D97-AF65-F5344CB8AC3E}">
        <p14:creationId xmlns:p14="http://schemas.microsoft.com/office/powerpoint/2010/main" val="817091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anose="020F0502020204030204" pitchFamily="34" charset="0"/>
              </a:rPr>
              <a:t>The Greek War of Independence</a:t>
            </a:r>
            <a:endParaRPr lang="el-GR"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1823, creation of a unified government</a:t>
            </a:r>
          </a:p>
          <a:p>
            <a:r>
              <a:rPr lang="en-US" dirty="0">
                <a:latin typeface="Calibri" panose="020F0502020204030204" pitchFamily="34" charset="0"/>
              </a:rPr>
              <a:t>1824-25, fractional intrigue and civil war. Clash between modernizers and traditional elites</a:t>
            </a:r>
          </a:p>
          <a:p>
            <a:pPr lvl="1"/>
            <a:r>
              <a:rPr lang="en-US" dirty="0">
                <a:latin typeface="Calibri" panose="020F0502020204030204" pitchFamily="34" charset="0"/>
              </a:rPr>
              <a:t>19/4/1824, death of Lord Byron at </a:t>
            </a:r>
            <a:r>
              <a:rPr lang="en-US" dirty="0" err="1">
                <a:latin typeface="Calibri" panose="020F0502020204030204" pitchFamily="34" charset="0"/>
              </a:rPr>
              <a:t>Missolonghi</a:t>
            </a:r>
            <a:endParaRPr lang="en-US" dirty="0">
              <a:latin typeface="Calibri" panose="020F0502020204030204" pitchFamily="34" charset="0"/>
            </a:endParaRPr>
          </a:p>
          <a:p>
            <a:pPr lvl="1"/>
            <a:r>
              <a:rPr lang="en-US" dirty="0">
                <a:latin typeface="Calibri" panose="020F0502020204030204" pitchFamily="34" charset="0"/>
              </a:rPr>
              <a:t>1825, Ibrahim Pasha of Egypt invades the Peloponnese. “Act of Submission” to the Great Britain</a:t>
            </a:r>
          </a:p>
          <a:p>
            <a:pPr lvl="1"/>
            <a:r>
              <a:rPr lang="en-US" dirty="0">
                <a:latin typeface="Calibri" panose="020F0502020204030204" pitchFamily="34" charset="0"/>
              </a:rPr>
              <a:t>10/4/1826, fall of </a:t>
            </a:r>
            <a:r>
              <a:rPr lang="en-US" dirty="0" err="1">
                <a:latin typeface="Calibri" panose="020F0502020204030204" pitchFamily="34" charset="0"/>
              </a:rPr>
              <a:t>Missolonghi</a:t>
            </a:r>
            <a:r>
              <a:rPr lang="en-US" dirty="0">
                <a:latin typeface="Calibri" panose="020F0502020204030204" pitchFamily="34" charset="0"/>
              </a:rPr>
              <a:t> after long siege</a:t>
            </a:r>
          </a:p>
          <a:p>
            <a:r>
              <a:rPr lang="en-US" dirty="0">
                <a:latin typeface="Calibri" panose="020F0502020204030204" pitchFamily="34" charset="0"/>
              </a:rPr>
              <a:t>4/4/1826, Anglo-Russian </a:t>
            </a:r>
            <a:r>
              <a:rPr lang="en-US" dirty="0">
                <a:solidFill>
                  <a:schemeClr val="accent1">
                    <a:lumMod val="75000"/>
                  </a:schemeClr>
                </a:solidFill>
                <a:latin typeface="Calibri" panose="020F0502020204030204" pitchFamily="34" charset="0"/>
                <a:ea typeface="+mj-ea"/>
                <a:cs typeface="+mj-cs"/>
              </a:rPr>
              <a:t>Protocol of London</a:t>
            </a:r>
            <a:r>
              <a:rPr lang="en-US" dirty="0">
                <a:latin typeface="Calibri" panose="020F0502020204030204" pitchFamily="34" charset="0"/>
              </a:rPr>
              <a:t>: </a:t>
            </a:r>
          </a:p>
          <a:p>
            <a:pPr lvl="1"/>
            <a:r>
              <a:rPr lang="en-US" dirty="0">
                <a:latin typeface="Calibri" panose="020F0502020204030204" pitchFamily="34" charset="0"/>
              </a:rPr>
              <a:t>Greece to become an autonomous state within the Empire, and to pay a tribute to the Porte. Its ruler to be designated by the Sultan. In return, the Sultan was to withdraw his troops.</a:t>
            </a:r>
          </a:p>
          <a:p>
            <a:endParaRPr lang="el-GR" dirty="0"/>
          </a:p>
        </p:txBody>
      </p:sp>
      <p:sp>
        <p:nvSpPr>
          <p:cNvPr id="4" name="Θέση αριθμού διαφάνειας 3">
            <a:extLst>
              <a:ext uri="{FF2B5EF4-FFF2-40B4-BE49-F238E27FC236}">
                <a16:creationId xmlns:a16="http://schemas.microsoft.com/office/drawing/2014/main" id="{28E3E4F5-2314-4BB4-B25D-23958124A35D}"/>
              </a:ext>
            </a:extLst>
          </p:cNvPr>
          <p:cNvSpPr>
            <a:spLocks noGrp="1"/>
          </p:cNvSpPr>
          <p:nvPr>
            <p:ph type="sldNum" sz="quarter" idx="12"/>
          </p:nvPr>
        </p:nvSpPr>
        <p:spPr/>
        <p:txBody>
          <a:bodyPr/>
          <a:lstStyle/>
          <a:p>
            <a:fld id="{1B9F616B-E734-48E2-82E2-02DF02FA5C61}" type="slidenum">
              <a:rPr lang="en-US" smtClean="0"/>
              <a:t>17</a:t>
            </a:fld>
            <a:endParaRPr lang="en-US"/>
          </a:p>
        </p:txBody>
      </p:sp>
    </p:spTree>
    <p:extLst>
      <p:ext uri="{BB962C8B-B14F-4D97-AF65-F5344CB8AC3E}">
        <p14:creationId xmlns:p14="http://schemas.microsoft.com/office/powerpoint/2010/main" val="331665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The Greek War of Independence</a:t>
            </a:r>
            <a:endParaRPr lang="el-GR" dirty="0">
              <a:latin typeface="Calibri" panose="020F0502020204030204" pitchFamily="34" charset="0"/>
            </a:endParaRPr>
          </a:p>
        </p:txBody>
      </p:sp>
      <p:sp>
        <p:nvSpPr>
          <p:cNvPr id="3" name="Content Placeholder 2"/>
          <p:cNvSpPr>
            <a:spLocks noGrp="1"/>
          </p:cNvSpPr>
          <p:nvPr>
            <p:ph idx="1"/>
          </p:nvPr>
        </p:nvSpPr>
        <p:spPr/>
        <p:txBody>
          <a:bodyPr>
            <a:noAutofit/>
          </a:bodyPr>
          <a:lstStyle/>
          <a:p>
            <a:r>
              <a:rPr lang="en-US" dirty="0">
                <a:latin typeface="Calibri" panose="020F0502020204030204" pitchFamily="34" charset="0"/>
              </a:rPr>
              <a:t>May 1827, </a:t>
            </a:r>
            <a:r>
              <a:rPr lang="en-US" dirty="0" err="1">
                <a:latin typeface="Calibri" panose="020F0502020204030204" pitchFamily="34" charset="0"/>
              </a:rPr>
              <a:t>Ioannis</a:t>
            </a:r>
            <a:r>
              <a:rPr lang="en-US" dirty="0">
                <a:latin typeface="Calibri" panose="020F0502020204030204" pitchFamily="34" charset="0"/>
              </a:rPr>
              <a:t> </a:t>
            </a:r>
            <a:r>
              <a:rPr lang="en-US" dirty="0" err="1">
                <a:latin typeface="Calibri" panose="020F0502020204030204" pitchFamily="34" charset="0"/>
              </a:rPr>
              <a:t>Kapodistrias</a:t>
            </a:r>
            <a:r>
              <a:rPr lang="en-US" dirty="0">
                <a:latin typeface="Calibri" panose="020F0502020204030204" pitchFamily="34" charset="0"/>
              </a:rPr>
              <a:t> elected as the first Governor (</a:t>
            </a:r>
            <a:r>
              <a:rPr lang="en-US" i="1" dirty="0" err="1">
                <a:latin typeface="Calibri" panose="020F0502020204030204" pitchFamily="34" charset="0"/>
              </a:rPr>
              <a:t>Kyvernitis</a:t>
            </a:r>
            <a:r>
              <a:rPr lang="en-US" dirty="0">
                <a:latin typeface="Calibri" panose="020F0502020204030204" pitchFamily="34" charset="0"/>
              </a:rPr>
              <a:t>) of Greece</a:t>
            </a:r>
          </a:p>
          <a:p>
            <a:r>
              <a:rPr lang="en-US" dirty="0">
                <a:latin typeface="Calibri" panose="020F0502020204030204" pitchFamily="34" charset="0"/>
              </a:rPr>
              <a:t>July 1827, the </a:t>
            </a:r>
            <a:r>
              <a:rPr lang="en-US" dirty="0">
                <a:solidFill>
                  <a:schemeClr val="accent1">
                    <a:lumMod val="75000"/>
                  </a:schemeClr>
                </a:solidFill>
                <a:latin typeface="Calibri" panose="020F0502020204030204" pitchFamily="34" charset="0"/>
                <a:ea typeface="+mj-ea"/>
                <a:cs typeface="+mj-cs"/>
              </a:rPr>
              <a:t>Treaty of London </a:t>
            </a:r>
            <a:r>
              <a:rPr lang="en-US" dirty="0">
                <a:latin typeface="Calibri" panose="020F0502020204030204" pitchFamily="34" charset="0"/>
              </a:rPr>
              <a:t>signed by Great Britain, the Russian Empire and France, called for an immediate armistice</a:t>
            </a:r>
          </a:p>
          <a:p>
            <a:r>
              <a:rPr lang="en-US" dirty="0">
                <a:latin typeface="Calibri" panose="020F0502020204030204" pitchFamily="34" charset="0"/>
              </a:rPr>
              <a:t>October 1827, Battle of Navarin (“The last great battle of the age of sail”). Defeat of the Ottomans by the combined British, French and Russian fleets</a:t>
            </a:r>
          </a:p>
          <a:p>
            <a:r>
              <a:rPr lang="en-US" dirty="0">
                <a:latin typeface="Calibri" panose="020F0502020204030204" pitchFamily="34" charset="0"/>
                <a:sym typeface="Wingdings"/>
              </a:rPr>
              <a:t>3.2.1830, </a:t>
            </a:r>
            <a:r>
              <a:rPr lang="en-US" dirty="0">
                <a:solidFill>
                  <a:schemeClr val="accent1">
                    <a:lumMod val="75000"/>
                  </a:schemeClr>
                </a:solidFill>
                <a:latin typeface="Calibri" panose="020F0502020204030204" pitchFamily="34" charset="0"/>
                <a:ea typeface="+mj-ea"/>
                <a:cs typeface="+mj-cs"/>
                <a:sym typeface="Wingdings"/>
              </a:rPr>
              <a:t>Protocol of the Independence </a:t>
            </a:r>
            <a:r>
              <a:rPr lang="en-US" dirty="0">
                <a:latin typeface="Calibri" panose="020F0502020204030204" pitchFamily="34" charset="0"/>
                <a:sym typeface="Wingdings"/>
              </a:rPr>
              <a:t>(London)</a:t>
            </a:r>
          </a:p>
          <a:p>
            <a:pPr lvl="1"/>
            <a:r>
              <a:rPr lang="en-US" dirty="0">
                <a:latin typeface="Calibri" panose="020F0502020204030204" pitchFamily="34" charset="0"/>
                <a:sym typeface="Wingdings"/>
              </a:rPr>
              <a:t>Greece should be a hereditary monarchy, whose king should be drawn from one of the royal houses of Europe not directly connected with those of the ‘Protecting Powers’, i.e., Russia, France and the United Kingdom</a:t>
            </a:r>
          </a:p>
          <a:p>
            <a:r>
              <a:rPr lang="en-US" dirty="0" err="1">
                <a:latin typeface="Calibri" panose="020F0502020204030204" pitchFamily="34" charset="0"/>
                <a:hlinkClick r:id="rId3"/>
              </a:rPr>
              <a:t>Ioannis</a:t>
            </a:r>
            <a:r>
              <a:rPr lang="en-US" dirty="0">
                <a:latin typeface="Calibri" panose="020F0502020204030204" pitchFamily="34" charset="0"/>
                <a:hlinkClick r:id="rId3"/>
              </a:rPr>
              <a:t> </a:t>
            </a:r>
            <a:r>
              <a:rPr lang="en-US" dirty="0" err="1">
                <a:latin typeface="Calibri" panose="020F0502020204030204" pitchFamily="34" charset="0"/>
                <a:hlinkClick r:id="rId3"/>
              </a:rPr>
              <a:t>Zelepos</a:t>
            </a:r>
            <a:r>
              <a:rPr lang="en-US" dirty="0">
                <a:latin typeface="Calibri" panose="020F0502020204030204" pitchFamily="34" charset="0"/>
                <a:hlinkClick r:id="rId3"/>
              </a:rPr>
              <a:t>, Greek War of Independence (1821–1832), EGO</a:t>
            </a:r>
            <a:r>
              <a:rPr lang="en-US" dirty="0">
                <a:latin typeface="Calibri" panose="020F0502020204030204" pitchFamily="34" charset="0"/>
              </a:rPr>
              <a:t> </a:t>
            </a:r>
          </a:p>
        </p:txBody>
      </p:sp>
      <p:sp>
        <p:nvSpPr>
          <p:cNvPr id="4" name="Θέση αριθμού διαφάνειας 3">
            <a:extLst>
              <a:ext uri="{FF2B5EF4-FFF2-40B4-BE49-F238E27FC236}">
                <a16:creationId xmlns:a16="http://schemas.microsoft.com/office/drawing/2014/main" id="{A2B9502E-A467-47D5-9DB6-D31C10EE0A5A}"/>
              </a:ext>
            </a:extLst>
          </p:cNvPr>
          <p:cNvSpPr>
            <a:spLocks noGrp="1"/>
          </p:cNvSpPr>
          <p:nvPr>
            <p:ph type="sldNum" sz="quarter" idx="12"/>
          </p:nvPr>
        </p:nvSpPr>
        <p:spPr/>
        <p:txBody>
          <a:bodyPr/>
          <a:lstStyle/>
          <a:p>
            <a:fld id="{1B9F616B-E734-48E2-82E2-02DF02FA5C61}" type="slidenum">
              <a:rPr lang="en-US" smtClean="0"/>
              <a:t>18</a:t>
            </a:fld>
            <a:endParaRPr lang="en-US"/>
          </a:p>
        </p:txBody>
      </p:sp>
    </p:spTree>
    <p:extLst>
      <p:ext uri="{BB962C8B-B14F-4D97-AF65-F5344CB8AC3E}">
        <p14:creationId xmlns:p14="http://schemas.microsoft.com/office/powerpoint/2010/main" val="348636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Kingdom of Greece</a:t>
            </a:r>
            <a:endParaRPr lang="el-GR"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Greece </a:t>
            </a:r>
            <a:r>
              <a:rPr lang="en-US" u="sng" dirty="0">
                <a:latin typeface="Calibri" panose="020F0502020204030204" pitchFamily="34" charset="0"/>
              </a:rPr>
              <a:t>not</a:t>
            </a:r>
            <a:r>
              <a:rPr lang="en-US" dirty="0">
                <a:latin typeface="Calibri" panose="020F0502020204030204" pitchFamily="34" charset="0"/>
              </a:rPr>
              <a:t> a party to the Treaty of May 1832 that fixed the terms of the new king’s rule. Country placed under guarantee of the three ‘Protecting Powers’ (Russia, England, France)</a:t>
            </a:r>
            <a:endParaRPr lang="el-GR" dirty="0">
              <a:latin typeface="Calibri" panose="020F0502020204030204" pitchFamily="34" charset="0"/>
            </a:endParaRPr>
          </a:p>
          <a:p>
            <a:r>
              <a:rPr lang="en-US" dirty="0">
                <a:latin typeface="Calibri" panose="020F0502020204030204" pitchFamily="34" charset="0"/>
              </a:rPr>
              <a:t>February 1833, arrival in </a:t>
            </a:r>
            <a:r>
              <a:rPr lang="en-US" dirty="0" err="1">
                <a:latin typeface="Calibri" panose="020F0502020204030204" pitchFamily="34" charset="0"/>
              </a:rPr>
              <a:t>Nafplion</a:t>
            </a:r>
            <a:r>
              <a:rPr lang="en-US" dirty="0">
                <a:latin typeface="Calibri" panose="020F0502020204030204" pitchFamily="34" charset="0"/>
              </a:rPr>
              <a:t> of King Otto of Wittelsbach, the 17-year-old 2</a:t>
            </a:r>
            <a:r>
              <a:rPr lang="en-US" baseline="30000" dirty="0">
                <a:latin typeface="Calibri" panose="020F0502020204030204" pitchFamily="34" charset="0"/>
              </a:rPr>
              <a:t>nd</a:t>
            </a:r>
            <a:r>
              <a:rPr lang="en-US" dirty="0">
                <a:latin typeface="Calibri" panose="020F0502020204030204" pitchFamily="34" charset="0"/>
              </a:rPr>
              <a:t> son of King Ludwig of Bavaria</a:t>
            </a:r>
          </a:p>
          <a:p>
            <a:r>
              <a:rPr lang="en-US" dirty="0">
                <a:latin typeface="Calibri" panose="020F0502020204030204" pitchFamily="34" charset="0"/>
              </a:rPr>
              <a:t>Greece lacked the basic infrastructure of a state</a:t>
            </a:r>
            <a:r>
              <a:rPr lang="el-GR" dirty="0">
                <a:latin typeface="Calibri" panose="020F0502020204030204" pitchFamily="34" charset="0"/>
              </a:rPr>
              <a:t>. </a:t>
            </a:r>
            <a:r>
              <a:rPr lang="en-US" dirty="0">
                <a:latin typeface="Calibri" panose="020F0502020204030204" pitchFamily="34" charset="0"/>
              </a:rPr>
              <a:t>Great damages after ten years of warfare, devastated economy</a:t>
            </a:r>
          </a:p>
          <a:p>
            <a:r>
              <a:rPr lang="en-US" dirty="0">
                <a:latin typeface="Calibri" panose="020F0502020204030204" pitchFamily="34" charset="0"/>
              </a:rPr>
              <a:t>The state contained within its borders less than one-third of the Greek population of the Middle East. Dominant irredentist policy of ‘Great Idea’ (</a:t>
            </a:r>
            <a:r>
              <a:rPr lang="en-US" i="1" dirty="0" err="1">
                <a:latin typeface="Calibri" panose="020F0502020204030204" pitchFamily="34" charset="0"/>
              </a:rPr>
              <a:t>Megali</a:t>
            </a:r>
            <a:r>
              <a:rPr lang="en-US" i="1" dirty="0">
                <a:latin typeface="Calibri" panose="020F0502020204030204" pitchFamily="34" charset="0"/>
              </a:rPr>
              <a:t> Idea)</a:t>
            </a:r>
          </a:p>
          <a:p>
            <a:r>
              <a:rPr lang="en-US" dirty="0">
                <a:latin typeface="Calibri" panose="020F0502020204030204" pitchFamily="34" charset="0"/>
              </a:rPr>
              <a:t>Greece as a European project</a:t>
            </a:r>
          </a:p>
        </p:txBody>
      </p:sp>
      <p:sp>
        <p:nvSpPr>
          <p:cNvPr id="4" name="Θέση αριθμού διαφάνειας 3">
            <a:extLst>
              <a:ext uri="{FF2B5EF4-FFF2-40B4-BE49-F238E27FC236}">
                <a16:creationId xmlns:a16="http://schemas.microsoft.com/office/drawing/2014/main" id="{EEC4C5F0-6BAB-4B7D-90B7-7C4E69D00BE7}"/>
              </a:ext>
            </a:extLst>
          </p:cNvPr>
          <p:cNvSpPr>
            <a:spLocks noGrp="1"/>
          </p:cNvSpPr>
          <p:nvPr>
            <p:ph type="sldNum" sz="quarter" idx="12"/>
          </p:nvPr>
        </p:nvSpPr>
        <p:spPr/>
        <p:txBody>
          <a:bodyPr/>
          <a:lstStyle/>
          <a:p>
            <a:fld id="{1B9F616B-E734-48E2-82E2-02DF02FA5C61}" type="slidenum">
              <a:rPr lang="en-US" smtClean="0"/>
              <a:t>19</a:t>
            </a:fld>
            <a:endParaRPr lang="en-US"/>
          </a:p>
        </p:txBody>
      </p:sp>
    </p:spTree>
    <p:extLst>
      <p:ext uri="{BB962C8B-B14F-4D97-AF65-F5344CB8AC3E}">
        <p14:creationId xmlns:p14="http://schemas.microsoft.com/office/powerpoint/2010/main" val="330233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a:t>
            </a:r>
            <a:r>
              <a:rPr lang="en-US" baseline="30000" dirty="0"/>
              <a:t>th</a:t>
            </a:r>
            <a:r>
              <a:rPr lang="en-US" dirty="0"/>
              <a:t> century</a:t>
            </a:r>
          </a:p>
        </p:txBody>
      </p:sp>
      <p:sp>
        <p:nvSpPr>
          <p:cNvPr id="3" name="Text Placeholder 2"/>
          <p:cNvSpPr>
            <a:spLocks noGrp="1"/>
          </p:cNvSpPr>
          <p:nvPr>
            <p:ph type="body" idx="1"/>
          </p:nvPr>
        </p:nvSpPr>
        <p:spPr/>
        <p:txBody>
          <a:bodyPr/>
          <a:lstStyle/>
          <a:p>
            <a:r>
              <a:rPr lang="en-US" dirty="0"/>
              <a:t>Building a modern State</a:t>
            </a:r>
          </a:p>
        </p:txBody>
      </p:sp>
    </p:spTree>
    <p:extLst>
      <p:ext uri="{BB962C8B-B14F-4D97-AF65-F5344CB8AC3E}">
        <p14:creationId xmlns:p14="http://schemas.microsoft.com/office/powerpoint/2010/main" val="222919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3713" y="22572"/>
            <a:ext cx="5201753" cy="6835429"/>
          </a:xfrm>
          <a:prstGeom prst="rect">
            <a:avLst/>
          </a:prstGeom>
        </p:spPr>
      </p:pic>
      <p:sp>
        <p:nvSpPr>
          <p:cNvPr id="3" name="Θέση αριθμού διαφάνειας 2">
            <a:extLst>
              <a:ext uri="{FF2B5EF4-FFF2-40B4-BE49-F238E27FC236}">
                <a16:creationId xmlns:a16="http://schemas.microsoft.com/office/drawing/2014/main" id="{745F17C6-C9F1-41C1-925B-5B467093F48D}"/>
              </a:ext>
            </a:extLst>
          </p:cNvPr>
          <p:cNvSpPr>
            <a:spLocks noGrp="1"/>
          </p:cNvSpPr>
          <p:nvPr>
            <p:ph type="sldNum" sz="quarter" idx="12"/>
          </p:nvPr>
        </p:nvSpPr>
        <p:spPr/>
        <p:txBody>
          <a:bodyPr/>
          <a:lstStyle/>
          <a:p>
            <a:fld id="{1B9F616B-E734-48E2-82E2-02DF02FA5C61}" type="slidenum">
              <a:rPr lang="en-US" smtClean="0"/>
              <a:t>20</a:t>
            </a:fld>
            <a:endParaRPr lang="en-US"/>
          </a:p>
        </p:txBody>
      </p:sp>
    </p:spTree>
    <p:extLst>
      <p:ext uri="{BB962C8B-B14F-4D97-AF65-F5344CB8AC3E}">
        <p14:creationId xmlns:p14="http://schemas.microsoft.com/office/powerpoint/2010/main" val="4038843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Otto’s rule (1832-1862)</a:t>
            </a:r>
            <a:endParaRPr lang="el-GR" dirty="0"/>
          </a:p>
        </p:txBody>
      </p:sp>
      <p:sp>
        <p:nvSpPr>
          <p:cNvPr id="3" name="Content Placeholder 2"/>
          <p:cNvSpPr>
            <a:spLocks noGrp="1"/>
          </p:cNvSpPr>
          <p:nvPr>
            <p:ph idx="1"/>
          </p:nvPr>
        </p:nvSpPr>
        <p:spPr>
          <a:xfrm>
            <a:off x="1295400" y="1981201"/>
            <a:ext cx="9601200" cy="4102540"/>
          </a:xfrm>
        </p:spPr>
        <p:txBody>
          <a:bodyPr>
            <a:normAutofit fontScale="92500" lnSpcReduction="20000"/>
          </a:bodyPr>
          <a:lstStyle/>
          <a:p>
            <a:r>
              <a:rPr lang="en-US" sz="2200" dirty="0">
                <a:solidFill>
                  <a:schemeClr val="accent1">
                    <a:lumMod val="75000"/>
                  </a:schemeClr>
                </a:solidFill>
                <a:latin typeface="Calibri" panose="020F0502020204030204" pitchFamily="34" charset="0"/>
                <a:ea typeface="+mj-ea"/>
                <a:cs typeface="+mj-cs"/>
              </a:rPr>
              <a:t>1832-1835: Regency </a:t>
            </a:r>
            <a:r>
              <a:rPr lang="en-US" dirty="0">
                <a:latin typeface="Calibri" panose="020F0502020204030204" pitchFamily="34" charset="0"/>
              </a:rPr>
              <a:t>(strong and much resented Bavarian influence – ‘</a:t>
            </a:r>
            <a:r>
              <a:rPr lang="en-US" i="1" dirty="0" err="1">
                <a:latin typeface="Calibri" panose="020F0502020204030204" pitchFamily="34" charset="0"/>
              </a:rPr>
              <a:t>Bavarocracy</a:t>
            </a:r>
            <a:r>
              <a:rPr lang="en-US" i="1" dirty="0">
                <a:latin typeface="Calibri" panose="020F0502020204030204" pitchFamily="34" charset="0"/>
              </a:rPr>
              <a:t>’</a:t>
            </a:r>
            <a:r>
              <a:rPr lang="en-US" dirty="0">
                <a:latin typeface="Calibri" panose="020F0502020204030204" pitchFamily="34" charset="0"/>
              </a:rPr>
              <a:t>)</a:t>
            </a:r>
          </a:p>
          <a:p>
            <a:r>
              <a:rPr lang="en-US" dirty="0">
                <a:latin typeface="Calibri" panose="020F0502020204030204" pitchFamily="34" charset="0"/>
              </a:rPr>
              <a:t>Introduction of western European models for law, education, Church status. </a:t>
            </a:r>
            <a:r>
              <a:rPr lang="en-US" sz="2100" dirty="0">
                <a:latin typeface="Calibri" panose="020F0502020204030204" pitchFamily="34" charset="0"/>
              </a:rPr>
              <a:t>Legal and educational systems were thus heavily influenced by German and French models</a:t>
            </a:r>
          </a:p>
          <a:p>
            <a:pPr lvl="1"/>
            <a:r>
              <a:rPr lang="en-US" dirty="0">
                <a:latin typeface="Calibri" panose="020F0502020204030204" pitchFamily="34" charset="0"/>
              </a:rPr>
              <a:t>Onerous tax burdens</a:t>
            </a:r>
          </a:p>
          <a:p>
            <a:pPr lvl="1"/>
            <a:r>
              <a:rPr lang="en-US" dirty="0">
                <a:latin typeface="Calibri" panose="020F0502020204030204" pitchFamily="34" charset="0"/>
              </a:rPr>
              <a:t>Little sensitivity to Greek traditions and communal organization</a:t>
            </a:r>
          </a:p>
          <a:p>
            <a:pPr lvl="1"/>
            <a:r>
              <a:rPr lang="en-US" dirty="0">
                <a:latin typeface="Calibri" panose="020F0502020204030204" pitchFamily="34" charset="0"/>
              </a:rPr>
              <a:t>Party politics dominated by the Great Powers (‘French’, ‘English’ and ‘Russian’ party)</a:t>
            </a:r>
          </a:p>
          <a:p>
            <a:r>
              <a:rPr lang="en-US" dirty="0">
                <a:latin typeface="Calibri" panose="020F0502020204030204" pitchFamily="34" charset="0"/>
              </a:rPr>
              <a:t>September 1834, Athens becomes the capital of the new Kingdom</a:t>
            </a:r>
          </a:p>
          <a:p>
            <a:pPr lvl="1"/>
            <a:r>
              <a:rPr lang="en-US" dirty="0">
                <a:latin typeface="Calibri" panose="020F0502020204030204" pitchFamily="34" charset="0"/>
              </a:rPr>
              <a:t>Fixation on classical past</a:t>
            </a:r>
          </a:p>
          <a:p>
            <a:pPr lvl="1"/>
            <a:r>
              <a:rPr lang="en-US" i="1" dirty="0" err="1">
                <a:latin typeface="Calibri" panose="020F0502020204030204" pitchFamily="34" charset="0"/>
              </a:rPr>
              <a:t>Katharevousa</a:t>
            </a:r>
            <a:endParaRPr lang="en-US" i="1" dirty="0">
              <a:latin typeface="Calibri" panose="020F0502020204030204" pitchFamily="34" charset="0"/>
            </a:endParaRPr>
          </a:p>
          <a:p>
            <a:pPr lvl="1"/>
            <a:r>
              <a:rPr lang="en-US" dirty="0">
                <a:latin typeface="Calibri" panose="020F0502020204030204" pitchFamily="34" charset="0"/>
              </a:rPr>
              <a:t>Neoclassical style</a:t>
            </a:r>
          </a:p>
          <a:p>
            <a:r>
              <a:rPr lang="en-US" sz="2200" dirty="0">
                <a:solidFill>
                  <a:schemeClr val="accent1">
                    <a:lumMod val="75000"/>
                  </a:schemeClr>
                </a:solidFill>
                <a:latin typeface="Calibri" panose="020F0502020204030204" pitchFamily="34" charset="0"/>
                <a:ea typeface="+mj-ea"/>
                <a:cs typeface="+mj-cs"/>
              </a:rPr>
              <a:t>1835-1843: Absolute Monarchy</a:t>
            </a:r>
          </a:p>
          <a:p>
            <a:endParaRPr lang="en-US" dirty="0"/>
          </a:p>
          <a:p>
            <a:endParaRPr lang="el-G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5514" y="4247807"/>
            <a:ext cx="2645229" cy="261019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0148" y="6187841"/>
            <a:ext cx="1847248" cy="670159"/>
          </a:xfrm>
          <a:prstGeom prst="rect">
            <a:avLst/>
          </a:prstGeom>
        </p:spPr>
      </p:pic>
      <p:sp>
        <p:nvSpPr>
          <p:cNvPr id="6" name="Θέση αριθμού διαφάνειας 5">
            <a:extLst>
              <a:ext uri="{FF2B5EF4-FFF2-40B4-BE49-F238E27FC236}">
                <a16:creationId xmlns:a16="http://schemas.microsoft.com/office/drawing/2014/main" id="{46E02ED9-1843-45D1-B559-26306AA1CCC8}"/>
              </a:ext>
            </a:extLst>
          </p:cNvPr>
          <p:cNvSpPr>
            <a:spLocks noGrp="1"/>
          </p:cNvSpPr>
          <p:nvPr>
            <p:ph type="sldNum" sz="quarter" idx="12"/>
          </p:nvPr>
        </p:nvSpPr>
        <p:spPr/>
        <p:txBody>
          <a:bodyPr/>
          <a:lstStyle/>
          <a:p>
            <a:fld id="{1B9F616B-E734-48E2-82E2-02DF02FA5C61}" type="slidenum">
              <a:rPr lang="en-US" smtClean="0"/>
              <a:t>21</a:t>
            </a:fld>
            <a:endParaRPr lang="en-US"/>
          </a:p>
        </p:txBody>
      </p:sp>
    </p:spTree>
    <p:extLst>
      <p:ext uri="{BB962C8B-B14F-4D97-AF65-F5344CB8AC3E}">
        <p14:creationId xmlns:p14="http://schemas.microsoft.com/office/powerpoint/2010/main" val="3464128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Otto’s rule (2)</a:t>
            </a:r>
            <a:endParaRPr lang="el-GR" dirty="0"/>
          </a:p>
        </p:txBody>
      </p:sp>
      <p:sp>
        <p:nvSpPr>
          <p:cNvPr id="3" name="Content Placeholder 2"/>
          <p:cNvSpPr>
            <a:spLocks noGrp="1"/>
          </p:cNvSpPr>
          <p:nvPr>
            <p:ph idx="1"/>
          </p:nvPr>
        </p:nvSpPr>
        <p:spPr/>
        <p:txBody>
          <a:bodyPr>
            <a:normAutofit lnSpcReduction="10000"/>
          </a:bodyPr>
          <a:lstStyle/>
          <a:p>
            <a:r>
              <a:rPr lang="en-US" dirty="0">
                <a:latin typeface="Calibri" panose="020F0502020204030204" pitchFamily="34" charset="0"/>
              </a:rPr>
              <a:t>Otto’s firm refusal to grant a Constitution, as had been provided for in the negotiations preceding independence</a:t>
            </a:r>
          </a:p>
          <a:p>
            <a:pPr lvl="1"/>
            <a:r>
              <a:rPr lang="en-US" dirty="0">
                <a:latin typeface="Calibri" panose="020F0502020204030204" pitchFamily="34" charset="0"/>
              </a:rPr>
              <a:t>Growing disaffection among the Greek people</a:t>
            </a:r>
          </a:p>
          <a:p>
            <a:r>
              <a:rPr lang="en-US" dirty="0">
                <a:latin typeface="Calibri" panose="020F0502020204030204" pitchFamily="34" charset="0"/>
              </a:rPr>
              <a:t>Conspiracies and popular messianic prophecies</a:t>
            </a:r>
          </a:p>
          <a:p>
            <a:r>
              <a:rPr lang="en-US" dirty="0">
                <a:latin typeface="Calibri" panose="020F0502020204030204" pitchFamily="34" charset="0"/>
              </a:rPr>
              <a:t>Resentment against </a:t>
            </a:r>
            <a:r>
              <a:rPr lang="en-US" i="1" dirty="0" err="1">
                <a:latin typeface="Calibri" panose="020F0502020204030204" pitchFamily="34" charset="0"/>
              </a:rPr>
              <a:t>heterochthons</a:t>
            </a:r>
            <a:endParaRPr lang="en-US" i="1" dirty="0">
              <a:latin typeface="Calibri" panose="020F0502020204030204" pitchFamily="34" charset="0"/>
            </a:endParaRPr>
          </a:p>
          <a:p>
            <a:r>
              <a:rPr lang="en-US" dirty="0">
                <a:latin typeface="Calibri" panose="020F0502020204030204" pitchFamily="34" charset="0"/>
              </a:rPr>
              <a:t>3/9/1843, military </a:t>
            </a:r>
            <a:r>
              <a:rPr lang="en-US" i="1" dirty="0">
                <a:latin typeface="Calibri" panose="020F0502020204030204" pitchFamily="34" charset="0"/>
              </a:rPr>
              <a:t>coup </a:t>
            </a:r>
            <a:r>
              <a:rPr lang="en-US" dirty="0">
                <a:latin typeface="Calibri" panose="020F0502020204030204" pitchFamily="34" charset="0"/>
              </a:rPr>
              <a:t>enjoying widespread popular support</a:t>
            </a:r>
          </a:p>
          <a:p>
            <a:r>
              <a:rPr lang="en-US" dirty="0">
                <a:latin typeface="Calibri" panose="020F0502020204030204" pitchFamily="34" charset="0"/>
              </a:rPr>
              <a:t>March 1844, promulgation of the Constitution (</a:t>
            </a:r>
            <a:r>
              <a:rPr lang="en-US" i="1" dirty="0" err="1">
                <a:latin typeface="Calibri" panose="020F0502020204030204" pitchFamily="34" charset="0"/>
              </a:rPr>
              <a:t>Syntagma</a:t>
            </a:r>
            <a:r>
              <a:rPr lang="en-US" dirty="0">
                <a:latin typeface="Calibri" panose="020F0502020204030204" pitchFamily="34" charset="0"/>
              </a:rPr>
              <a:t>)</a:t>
            </a:r>
          </a:p>
          <a:p>
            <a:pPr lvl="1"/>
            <a:r>
              <a:rPr lang="en-US" dirty="0">
                <a:latin typeface="Calibri" panose="020F0502020204030204" pitchFamily="34" charset="0"/>
              </a:rPr>
              <a:t>Instauration of a liberal parliamentary regime, universal manhood suffrage</a:t>
            </a:r>
          </a:p>
          <a:p>
            <a:r>
              <a:rPr lang="en-US" b="1" dirty="0">
                <a:solidFill>
                  <a:schemeClr val="accent1">
                    <a:lumMod val="75000"/>
                  </a:schemeClr>
                </a:solidFill>
                <a:latin typeface="Calibri" panose="020F0502020204030204" pitchFamily="34" charset="0"/>
                <a:ea typeface="+mj-ea"/>
                <a:cs typeface="+mj-cs"/>
              </a:rPr>
              <a:t>1843-1862: Constitutional Monarchy</a:t>
            </a:r>
            <a:endParaRPr lang="el-GR" b="1" dirty="0">
              <a:solidFill>
                <a:schemeClr val="accent1">
                  <a:lumMod val="75000"/>
                </a:schemeClr>
              </a:solidFill>
              <a:latin typeface="Calibri" panose="020F0502020204030204" pitchFamily="34" charset="0"/>
              <a:ea typeface="+mj-ea"/>
              <a:cs typeface="+mj-cs"/>
            </a:endParaRPr>
          </a:p>
        </p:txBody>
      </p:sp>
      <p:sp>
        <p:nvSpPr>
          <p:cNvPr id="4" name="Θέση αριθμού διαφάνειας 3">
            <a:extLst>
              <a:ext uri="{FF2B5EF4-FFF2-40B4-BE49-F238E27FC236}">
                <a16:creationId xmlns:a16="http://schemas.microsoft.com/office/drawing/2014/main" id="{FEC0E7C6-8E0F-440B-8970-5FCC4C781E18}"/>
              </a:ext>
            </a:extLst>
          </p:cNvPr>
          <p:cNvSpPr>
            <a:spLocks noGrp="1"/>
          </p:cNvSpPr>
          <p:nvPr>
            <p:ph type="sldNum" sz="quarter" idx="12"/>
          </p:nvPr>
        </p:nvSpPr>
        <p:spPr/>
        <p:txBody>
          <a:bodyPr/>
          <a:lstStyle/>
          <a:p>
            <a:fld id="{1B9F616B-E734-48E2-82E2-02DF02FA5C61}" type="slidenum">
              <a:rPr lang="en-US" smtClean="0"/>
              <a:t>22</a:t>
            </a:fld>
            <a:endParaRPr lang="en-US"/>
          </a:p>
        </p:txBody>
      </p:sp>
    </p:spTree>
    <p:extLst>
      <p:ext uri="{BB962C8B-B14F-4D97-AF65-F5344CB8AC3E}">
        <p14:creationId xmlns:p14="http://schemas.microsoft.com/office/powerpoint/2010/main" val="191297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Otto’s overthrow (1862)</a:t>
            </a:r>
            <a:endParaRPr lang="el-GR" dirty="0"/>
          </a:p>
        </p:txBody>
      </p:sp>
      <p:sp>
        <p:nvSpPr>
          <p:cNvPr id="3" name="Content Placeholder 2"/>
          <p:cNvSpPr>
            <a:spLocks noGrp="1"/>
          </p:cNvSpPr>
          <p:nvPr>
            <p:ph idx="1"/>
          </p:nvPr>
        </p:nvSpPr>
        <p:spPr/>
        <p:txBody>
          <a:bodyPr>
            <a:noAutofit/>
          </a:bodyPr>
          <a:lstStyle/>
          <a:p>
            <a:r>
              <a:rPr lang="en-US" dirty="0">
                <a:latin typeface="Calibri" panose="020F0502020204030204" pitchFamily="34" charset="0"/>
              </a:rPr>
              <a:t>Parliamentary dictatorship, extensive use of patronage. Unpopular foreign policy</a:t>
            </a:r>
          </a:p>
          <a:p>
            <a:r>
              <a:rPr lang="en-US" dirty="0">
                <a:latin typeface="Calibri" panose="020F0502020204030204" pitchFamily="34" charset="0"/>
              </a:rPr>
              <a:t>1854, outbreak of the Crimean War</a:t>
            </a:r>
          </a:p>
          <a:p>
            <a:r>
              <a:rPr lang="en-US" dirty="0">
                <a:latin typeface="Calibri" panose="020F0502020204030204" pitchFamily="34" charset="0"/>
              </a:rPr>
              <a:t>Unrest at the northern borderline. Infiltration of Thessaly, Epirus and Macedonia by armed guerilla bands from Greece</a:t>
            </a:r>
          </a:p>
          <a:p>
            <a:r>
              <a:rPr lang="en-US" dirty="0">
                <a:latin typeface="Calibri" panose="020F0502020204030204" pitchFamily="34" charset="0"/>
              </a:rPr>
              <a:t>May 1854 - Feb. 1857, blockade of Piraeus by British and French vessels to defend the integrity of the Ottoman empire. Cholera epidemic</a:t>
            </a:r>
            <a:r>
              <a:rPr lang="el-GR" dirty="0">
                <a:latin typeface="Calibri" panose="020F0502020204030204" pitchFamily="34" charset="0"/>
              </a:rPr>
              <a:t> (</a:t>
            </a:r>
            <a:r>
              <a:rPr lang="en-US" dirty="0">
                <a:latin typeface="Calibri" panose="020F0502020204030204" pitchFamily="34" charset="0"/>
              </a:rPr>
              <a:t>casualties 1/10 of the population)</a:t>
            </a:r>
          </a:p>
          <a:p>
            <a:r>
              <a:rPr lang="en-US" dirty="0">
                <a:latin typeface="Calibri" panose="020F0502020204030204" pitchFamily="34" charset="0"/>
              </a:rPr>
              <a:t>Otto had still not converted to the Orthodox church, nor had he an heir.</a:t>
            </a:r>
          </a:p>
          <a:p>
            <a:r>
              <a:rPr lang="en-US" dirty="0">
                <a:latin typeface="Calibri" panose="020F0502020204030204" pitchFamily="34" charset="0"/>
              </a:rPr>
              <a:t>1862, coup by the garrison of Athens</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3350526-AC45-49A3-AC1D-84C69F37BE61}"/>
              </a:ext>
            </a:extLst>
          </p:cNvPr>
          <p:cNvSpPr>
            <a:spLocks noGrp="1"/>
          </p:cNvSpPr>
          <p:nvPr>
            <p:ph type="sldNum" sz="quarter" idx="12"/>
          </p:nvPr>
        </p:nvSpPr>
        <p:spPr/>
        <p:txBody>
          <a:bodyPr/>
          <a:lstStyle/>
          <a:p>
            <a:fld id="{1B9F616B-E734-48E2-82E2-02DF02FA5C61}" type="slidenum">
              <a:rPr lang="en-US" smtClean="0"/>
              <a:t>23</a:t>
            </a:fld>
            <a:endParaRPr lang="en-US"/>
          </a:p>
        </p:txBody>
      </p:sp>
    </p:spTree>
    <p:extLst>
      <p:ext uri="{BB962C8B-B14F-4D97-AF65-F5344CB8AC3E}">
        <p14:creationId xmlns:p14="http://schemas.microsoft.com/office/powerpoint/2010/main" val="141807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B09E44-920A-59E3-C42E-671493B8BBC4}"/>
              </a:ext>
            </a:extLst>
          </p:cNvPr>
          <p:cNvSpPr txBox="1"/>
          <p:nvPr/>
        </p:nvSpPr>
        <p:spPr>
          <a:xfrm>
            <a:off x="7909560" y="576072"/>
            <a:ext cx="3657600" cy="21945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kern="1200" dirty="0">
                <a:solidFill>
                  <a:schemeClr val="bg1"/>
                </a:solidFill>
                <a:latin typeface="+mj-lt"/>
                <a:ea typeface="+mj-ea"/>
                <a:cs typeface="+mj-cs"/>
              </a:rPr>
              <a:t>Tourists on Parthenon, Athens, Greece, circa 1860</a:t>
            </a:r>
          </a:p>
        </p:txBody>
      </p:sp>
      <p:pic>
        <p:nvPicPr>
          <p:cNvPr id="3" name="Picture 2">
            <a:extLst>
              <a:ext uri="{FF2B5EF4-FFF2-40B4-BE49-F238E27FC236}">
                <a16:creationId xmlns:a16="http://schemas.microsoft.com/office/drawing/2014/main" id="{424F6F8A-30EB-D9DB-DCB2-015681F15C4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9600"/>
          <a:stretch/>
        </p:blipFill>
        <p:spPr>
          <a:xfrm>
            <a:off x="4412" y="-159"/>
            <a:ext cx="7315200" cy="6858000"/>
          </a:xfrm>
          <a:prstGeom prst="rect">
            <a:avLst/>
          </a:prstGeom>
          <a:noFill/>
        </p:spPr>
      </p:pic>
      <p:sp>
        <p:nvSpPr>
          <p:cNvPr id="2" name="Slide Number Placeholder 1" hidden="1">
            <a:extLst>
              <a:ext uri="{FF2B5EF4-FFF2-40B4-BE49-F238E27FC236}">
                <a16:creationId xmlns:a16="http://schemas.microsoft.com/office/drawing/2014/main" id="{30232F5E-349F-6180-BFCD-A8E062F3C6EE}"/>
              </a:ext>
            </a:extLst>
          </p:cNvPr>
          <p:cNvSpPr>
            <a:spLocks noGrp="1"/>
          </p:cNvSpPr>
          <p:nvPr>
            <p:ph type="sldNum" sz="quarter" idx="4294967295"/>
          </p:nvPr>
        </p:nvSpPr>
        <p:spPr>
          <a:xfrm>
            <a:off x="10665311" y="6289679"/>
            <a:ext cx="918882" cy="222436"/>
          </a:xfrm>
        </p:spPr>
        <p:txBody>
          <a:bodyPr/>
          <a:lstStyle/>
          <a:p>
            <a:pPr>
              <a:spcAft>
                <a:spcPts val="600"/>
              </a:spcAft>
            </a:pPr>
            <a:fld id="{1B9F616B-E734-48E2-82E2-02DF02FA5C61}" type="slidenum">
              <a:rPr lang="en-US" smtClean="0"/>
              <a:pPr>
                <a:spcAft>
                  <a:spcPts val="600"/>
                </a:spcAft>
              </a:pPr>
              <a:t>24</a:t>
            </a:fld>
            <a:endParaRPr lang="en-US"/>
          </a:p>
        </p:txBody>
      </p:sp>
    </p:spTree>
    <p:extLst>
      <p:ext uri="{BB962C8B-B14F-4D97-AF65-F5344CB8AC3E}">
        <p14:creationId xmlns:p14="http://schemas.microsoft.com/office/powerpoint/2010/main" val="321650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2nd half of 19</a:t>
            </a:r>
            <a:r>
              <a:rPr lang="en-US" baseline="30000" dirty="0"/>
              <a:t>th</a:t>
            </a:r>
            <a:r>
              <a:rPr lang="en-US" dirty="0"/>
              <a:t> century: Main issues </a:t>
            </a:r>
            <a:endParaRPr lang="el-GR" dirty="0"/>
          </a:p>
        </p:txBody>
      </p:sp>
      <p:sp>
        <p:nvSpPr>
          <p:cNvPr id="3" name="Content Placeholder 2"/>
          <p:cNvSpPr>
            <a:spLocks noGrp="1"/>
          </p:cNvSpPr>
          <p:nvPr>
            <p:ph idx="1"/>
          </p:nvPr>
        </p:nvSpPr>
        <p:spPr>
          <a:xfrm>
            <a:off x="1295400" y="1884218"/>
            <a:ext cx="9601200" cy="4405461"/>
          </a:xfrm>
        </p:spPr>
        <p:txBody>
          <a:bodyPr>
            <a:normAutofit lnSpcReduction="10000"/>
          </a:bodyPr>
          <a:lstStyle/>
          <a:p>
            <a:r>
              <a:rPr lang="en-US" sz="2200" dirty="0">
                <a:solidFill>
                  <a:schemeClr val="accent1">
                    <a:lumMod val="75000"/>
                  </a:schemeClr>
                </a:solidFill>
                <a:latin typeface="Calibri" panose="020F0502020204030204" pitchFamily="34" charset="0"/>
                <a:ea typeface="+mj-ea"/>
                <a:cs typeface="+mj-cs"/>
              </a:rPr>
              <a:t>Political life</a:t>
            </a:r>
          </a:p>
          <a:p>
            <a:pPr lvl="1"/>
            <a:r>
              <a:rPr lang="en-US" dirty="0">
                <a:latin typeface="Calibri" panose="020F0502020204030204" pitchFamily="34" charset="0"/>
              </a:rPr>
              <a:t>Principle of the declared confidence of the Parliament, obliging the king to appoint the leader of the party with a plurality of parliamentary votes as the Prime Minister (“</a:t>
            </a:r>
            <a:r>
              <a:rPr lang="en-US" i="1" dirty="0" err="1">
                <a:latin typeface="Calibri" panose="020F0502020204030204" pitchFamily="34" charset="0"/>
              </a:rPr>
              <a:t>dedilomeni</a:t>
            </a:r>
            <a:r>
              <a:rPr lang="en-US" dirty="0">
                <a:latin typeface="Calibri" panose="020F0502020204030204" pitchFamily="34" charset="0"/>
              </a:rPr>
              <a:t>”).</a:t>
            </a:r>
          </a:p>
          <a:p>
            <a:pPr lvl="1"/>
            <a:r>
              <a:rPr lang="en-US" dirty="0">
                <a:latin typeface="Calibri" panose="020F0502020204030204" pitchFamily="34" charset="0"/>
              </a:rPr>
              <a:t>Role of the Palace</a:t>
            </a:r>
          </a:p>
          <a:p>
            <a:r>
              <a:rPr lang="en-US" sz="2200" dirty="0">
                <a:solidFill>
                  <a:schemeClr val="accent1">
                    <a:lumMod val="75000"/>
                  </a:schemeClr>
                </a:solidFill>
                <a:latin typeface="Calibri" panose="020F0502020204030204" pitchFamily="34" charset="0"/>
                <a:ea typeface="+mj-ea"/>
                <a:cs typeface="+mj-cs"/>
              </a:rPr>
              <a:t>National question</a:t>
            </a:r>
          </a:p>
          <a:p>
            <a:pPr lvl="1"/>
            <a:r>
              <a:rPr lang="en-US" dirty="0">
                <a:latin typeface="Calibri" panose="020F0502020204030204" pitchFamily="34" charset="0"/>
              </a:rPr>
              <a:t>Inner affairs: Modernization </a:t>
            </a:r>
          </a:p>
          <a:p>
            <a:pPr lvl="1"/>
            <a:r>
              <a:rPr lang="en-US" dirty="0">
                <a:latin typeface="Calibri" panose="020F0502020204030204" pitchFamily="34" charset="0"/>
              </a:rPr>
              <a:t>Foreign affairs: Irredentism (Crete, Macedonia)</a:t>
            </a:r>
          </a:p>
          <a:p>
            <a:r>
              <a:rPr lang="en-US" sz="2200" dirty="0">
                <a:solidFill>
                  <a:schemeClr val="accent1">
                    <a:lumMod val="75000"/>
                  </a:schemeClr>
                </a:solidFill>
                <a:latin typeface="Calibri" panose="020F0502020204030204" pitchFamily="34" charset="0"/>
                <a:ea typeface="+mj-ea"/>
                <a:cs typeface="+mj-cs"/>
              </a:rPr>
              <a:t>Social issues</a:t>
            </a:r>
          </a:p>
          <a:p>
            <a:pPr lvl="1"/>
            <a:r>
              <a:rPr lang="en-US" dirty="0">
                <a:latin typeface="Calibri" panose="020F0502020204030204" pitchFamily="34" charset="0"/>
              </a:rPr>
              <a:t>Currant crisis, Thessaly farmers</a:t>
            </a:r>
          </a:p>
          <a:p>
            <a:pPr lvl="1"/>
            <a:r>
              <a:rPr lang="en-US" dirty="0">
                <a:latin typeface="Calibri" panose="020F0502020204030204" pitchFamily="34" charset="0"/>
              </a:rPr>
              <a:t>Emigration</a:t>
            </a:r>
          </a:p>
          <a:p>
            <a:pPr lvl="1"/>
            <a:r>
              <a:rPr lang="en-US" dirty="0">
                <a:latin typeface="Calibri" panose="020F0502020204030204" pitchFamily="34" charset="0"/>
              </a:rPr>
              <a:t>Mass demonstrations, the first strikes</a:t>
            </a:r>
          </a:p>
          <a:p>
            <a:pPr lvl="1"/>
            <a:endParaRPr lang="el-GR" dirty="0"/>
          </a:p>
        </p:txBody>
      </p:sp>
      <p:sp>
        <p:nvSpPr>
          <p:cNvPr id="4" name="Θέση αριθμού διαφάνειας 3">
            <a:extLst>
              <a:ext uri="{FF2B5EF4-FFF2-40B4-BE49-F238E27FC236}">
                <a16:creationId xmlns:a16="http://schemas.microsoft.com/office/drawing/2014/main" id="{9AB90A9F-2919-4C35-9A5F-94A248186C2B}"/>
              </a:ext>
            </a:extLst>
          </p:cNvPr>
          <p:cNvSpPr>
            <a:spLocks noGrp="1"/>
          </p:cNvSpPr>
          <p:nvPr>
            <p:ph type="sldNum" sz="quarter" idx="12"/>
          </p:nvPr>
        </p:nvSpPr>
        <p:spPr/>
        <p:txBody>
          <a:bodyPr/>
          <a:lstStyle/>
          <a:p>
            <a:fld id="{1B9F616B-E734-48E2-82E2-02DF02FA5C61}" type="slidenum">
              <a:rPr lang="en-US" smtClean="0"/>
              <a:t>25</a:t>
            </a:fld>
            <a:endParaRPr lang="en-US"/>
          </a:p>
        </p:txBody>
      </p:sp>
    </p:spTree>
    <p:extLst>
      <p:ext uri="{BB962C8B-B14F-4D97-AF65-F5344CB8AC3E}">
        <p14:creationId xmlns:p14="http://schemas.microsoft.com/office/powerpoint/2010/main" val="1339574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Constantine </a:t>
            </a:r>
            <a:r>
              <a:rPr lang="en-US" dirty="0" err="1">
                <a:latin typeface="Calibri" panose="020F0502020204030204" pitchFamily="34" charset="0"/>
              </a:rPr>
              <a:t>Paparrigopoulos</a:t>
            </a:r>
            <a:r>
              <a:rPr lang="en-US" dirty="0">
                <a:latin typeface="Calibri" panose="020F0502020204030204" pitchFamily="34" charset="0"/>
              </a:rPr>
              <a:t> (1815-91)</a:t>
            </a:r>
            <a:endParaRPr lang="el-GR"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Calibri" panose="020F0502020204030204" pitchFamily="34" charset="0"/>
              </a:rPr>
              <a:t>1830s, Jacob Philip </a:t>
            </a:r>
            <a:r>
              <a:rPr lang="en-US" dirty="0" err="1">
                <a:latin typeface="Calibri" panose="020F0502020204030204" pitchFamily="34" charset="0"/>
              </a:rPr>
              <a:t>Fallmerayer</a:t>
            </a:r>
            <a:r>
              <a:rPr lang="en-US" dirty="0">
                <a:latin typeface="Calibri" panose="020F0502020204030204" pitchFamily="34" charset="0"/>
              </a:rPr>
              <a:t> debate</a:t>
            </a:r>
            <a:endParaRPr lang="el-GR" dirty="0">
              <a:latin typeface="Calibri" panose="020F0502020204030204" pitchFamily="34" charset="0"/>
            </a:endParaRPr>
          </a:p>
          <a:p>
            <a:pPr lvl="1"/>
            <a:r>
              <a:rPr lang="en-US" dirty="0">
                <a:latin typeface="Calibri" panose="020F0502020204030204" pitchFamily="34" charset="0"/>
              </a:rPr>
              <a:t>The ancient, "Hellenic", population of the south Balkans would have been replaced by Slavic peoples during the Migration Period (</a:t>
            </a:r>
            <a:r>
              <a:rPr lang="en-GB" i="1" dirty="0">
                <a:latin typeface="Calibri" panose="020F0502020204030204" pitchFamily="34" charset="0"/>
              </a:rPr>
              <a:t>Geschichte der </a:t>
            </a:r>
            <a:r>
              <a:rPr lang="en-GB" i="1" dirty="0" err="1">
                <a:latin typeface="Calibri" panose="020F0502020204030204" pitchFamily="34" charset="0"/>
              </a:rPr>
              <a:t>Halbinsel</a:t>
            </a:r>
            <a:r>
              <a:rPr lang="en-GB" i="1" dirty="0">
                <a:latin typeface="Calibri" panose="020F0502020204030204" pitchFamily="34" charset="0"/>
              </a:rPr>
              <a:t> Morea</a:t>
            </a:r>
            <a:r>
              <a:rPr lang="en-GB" dirty="0">
                <a:latin typeface="Calibri" panose="020F0502020204030204" pitchFamily="34" charset="0"/>
              </a:rPr>
              <a:t>)</a:t>
            </a:r>
          </a:p>
          <a:p>
            <a:pPr lvl="1"/>
            <a:r>
              <a:rPr lang="en-US" i="1" dirty="0">
                <a:latin typeface="Calibri" panose="020F0502020204030204" pitchFamily="34" charset="0"/>
              </a:rPr>
              <a:t>The race of the Hellenes has been wiped out in Europe. Physical beauty, intellectual brilliance, innate harmony and simplicity, art, competition, city, village, the </a:t>
            </a:r>
            <a:r>
              <a:rPr lang="en-US" i="1" dirty="0" err="1">
                <a:latin typeface="Calibri" panose="020F0502020204030204" pitchFamily="34" charset="0"/>
              </a:rPr>
              <a:t>splendour</a:t>
            </a:r>
            <a:r>
              <a:rPr lang="en-US" i="1" dirty="0">
                <a:latin typeface="Calibri" panose="020F0502020204030204" pitchFamily="34" charset="0"/>
              </a:rPr>
              <a:t> of column and temple — indeed, even the name has disappeared from the surface of the Greek continent.... Not the slightest drop of undiluted Hellenic blood flows in the veins of the Christian population of present-day Greece.</a:t>
            </a:r>
          </a:p>
          <a:p>
            <a:r>
              <a:rPr lang="en-US" dirty="0">
                <a:latin typeface="Calibri" panose="020F0502020204030204" pitchFamily="34" charset="0"/>
              </a:rPr>
              <a:t>1860-77, </a:t>
            </a:r>
            <a:r>
              <a:rPr lang="en-US" i="1" dirty="0">
                <a:latin typeface="Calibri" panose="020F0502020204030204" pitchFamily="34" charset="0"/>
              </a:rPr>
              <a:t>History of the Greek Nation</a:t>
            </a:r>
          </a:p>
          <a:p>
            <a:pPr lvl="1"/>
            <a:r>
              <a:rPr lang="en-US" dirty="0">
                <a:latin typeface="Calibri" panose="020F0502020204030204" pitchFamily="34" charset="0"/>
              </a:rPr>
              <a:t>Tripartite examination of historical periods: Antiquity, Byzantium, Modern Greece</a:t>
            </a:r>
          </a:p>
          <a:p>
            <a:pPr lvl="1"/>
            <a:r>
              <a:rPr lang="en-US" dirty="0">
                <a:latin typeface="Calibri" panose="020F0502020204030204" pitchFamily="34" charset="0"/>
              </a:rPr>
              <a:t>Instead of revival, continuity of the Greek nation from the classical past to present</a:t>
            </a:r>
          </a:p>
          <a:p>
            <a:pPr lvl="1"/>
            <a:r>
              <a:rPr lang="en-US" dirty="0">
                <a:latin typeface="Calibri" panose="020F0502020204030204" pitchFamily="34" charset="0"/>
              </a:rPr>
              <a:t>Byzantine empire becomes the model for Greece’s territorial expansion</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B044858-BDCB-4D62-9099-A633FF3F06AF}"/>
              </a:ext>
            </a:extLst>
          </p:cNvPr>
          <p:cNvSpPr>
            <a:spLocks noGrp="1"/>
          </p:cNvSpPr>
          <p:nvPr>
            <p:ph type="sldNum" sz="quarter" idx="12"/>
          </p:nvPr>
        </p:nvSpPr>
        <p:spPr/>
        <p:txBody>
          <a:bodyPr/>
          <a:lstStyle/>
          <a:p>
            <a:fld id="{1B9F616B-E734-48E2-82E2-02DF02FA5C61}" type="slidenum">
              <a:rPr lang="en-US" smtClean="0"/>
              <a:t>26</a:t>
            </a:fld>
            <a:endParaRPr lang="en-US"/>
          </a:p>
        </p:txBody>
      </p:sp>
    </p:spTree>
    <p:extLst>
      <p:ext uri="{BB962C8B-B14F-4D97-AF65-F5344CB8AC3E}">
        <p14:creationId xmlns:p14="http://schemas.microsoft.com/office/powerpoint/2010/main" val="1561581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George I of the Hellenes</a:t>
            </a:r>
            <a:endParaRPr lang="el-GR"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1864, Britain cedes the Ionian Islands to Greece</a:t>
            </a:r>
          </a:p>
          <a:p>
            <a:r>
              <a:rPr lang="en-US" dirty="0">
                <a:latin typeface="Calibri" panose="020F0502020204030204" pitchFamily="34" charset="0"/>
              </a:rPr>
              <a:t>New constitution amplifies the democratic freedoms conceded in 1844</a:t>
            </a:r>
          </a:p>
          <a:p>
            <a:r>
              <a:rPr lang="en-US" dirty="0">
                <a:latin typeface="Calibri" panose="020F0502020204030204" pitchFamily="34" charset="0"/>
              </a:rPr>
              <a:t>State remains the most important source of employment</a:t>
            </a:r>
          </a:p>
          <a:p>
            <a:r>
              <a:rPr lang="en-US" dirty="0">
                <a:latin typeface="Calibri" panose="020F0502020204030204" pitchFamily="34" charset="0"/>
              </a:rPr>
              <a:t>Patron-client political system, shifting coalitions and unstable governments</a:t>
            </a:r>
          </a:p>
          <a:p>
            <a:pPr lvl="1"/>
            <a:r>
              <a:rPr lang="en-US" dirty="0">
                <a:latin typeface="Calibri" panose="020F0502020204030204" pitchFamily="34" charset="0"/>
              </a:rPr>
              <a:t>Till 1875, King George had the power to appoint or dismiss ministers</a:t>
            </a:r>
          </a:p>
          <a:p>
            <a:pPr lvl="1"/>
            <a:r>
              <a:rPr lang="en-US" dirty="0">
                <a:latin typeface="Calibri" panose="020F0502020204030204" pitchFamily="34" charset="0"/>
              </a:rPr>
              <a:t>1875, the majority leader should form the government</a:t>
            </a:r>
          </a:p>
          <a:p>
            <a:r>
              <a:rPr lang="en-US" dirty="0">
                <a:latin typeface="Calibri" panose="020F0502020204030204" pitchFamily="34" charset="0"/>
              </a:rPr>
              <a:t>Open society, freedom of the press</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4B401D1-BDF3-4470-99A1-57E28B114391}"/>
              </a:ext>
            </a:extLst>
          </p:cNvPr>
          <p:cNvSpPr>
            <a:spLocks noGrp="1"/>
          </p:cNvSpPr>
          <p:nvPr>
            <p:ph type="sldNum" sz="quarter" idx="12"/>
          </p:nvPr>
        </p:nvSpPr>
        <p:spPr/>
        <p:txBody>
          <a:bodyPr/>
          <a:lstStyle/>
          <a:p>
            <a:fld id="{1B9F616B-E734-48E2-82E2-02DF02FA5C61}" type="slidenum">
              <a:rPr lang="en-US" smtClean="0"/>
              <a:t>27</a:t>
            </a:fld>
            <a:endParaRPr lang="en-US"/>
          </a:p>
        </p:txBody>
      </p:sp>
    </p:spTree>
    <p:extLst>
      <p:ext uri="{BB962C8B-B14F-4D97-AF65-F5344CB8AC3E}">
        <p14:creationId xmlns:p14="http://schemas.microsoft.com/office/powerpoint/2010/main" val="37532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Modernization</a:t>
            </a:r>
            <a:endParaRPr lang="el-GR" dirty="0"/>
          </a:p>
        </p:txBody>
      </p:sp>
      <p:sp>
        <p:nvSpPr>
          <p:cNvPr id="3" name="Content Placeholder 2"/>
          <p:cNvSpPr>
            <a:spLocks noGrp="1"/>
          </p:cNvSpPr>
          <p:nvPr>
            <p:ph idx="1"/>
          </p:nvPr>
        </p:nvSpPr>
        <p:spPr/>
        <p:txBody>
          <a:bodyPr/>
          <a:lstStyle/>
          <a:p>
            <a:r>
              <a:rPr lang="en-US" dirty="0">
                <a:latin typeface="Calibri" panose="020F0502020204030204" pitchFamily="34" charset="0"/>
              </a:rPr>
              <a:t>Two-party system</a:t>
            </a:r>
          </a:p>
          <a:p>
            <a:r>
              <a:rPr lang="en-US" dirty="0" err="1">
                <a:latin typeface="Calibri" panose="020F0502020204030204" pitchFamily="34" charset="0"/>
              </a:rPr>
              <a:t>Kharilaos</a:t>
            </a:r>
            <a:r>
              <a:rPr lang="en-US" dirty="0">
                <a:latin typeface="Calibri" panose="020F0502020204030204" pitchFamily="34" charset="0"/>
              </a:rPr>
              <a:t> </a:t>
            </a:r>
            <a:r>
              <a:rPr lang="en-US" dirty="0" err="1">
                <a:latin typeface="Calibri" panose="020F0502020204030204" pitchFamily="34" charset="0"/>
              </a:rPr>
              <a:t>Trikoupis</a:t>
            </a:r>
            <a:r>
              <a:rPr lang="en-US" dirty="0">
                <a:latin typeface="Calibri" panose="020F0502020204030204" pitchFamily="34" charset="0"/>
              </a:rPr>
              <a:t> (“New Party”)</a:t>
            </a:r>
          </a:p>
          <a:p>
            <a:pPr lvl="1"/>
            <a:r>
              <a:rPr lang="en-US" dirty="0">
                <a:latin typeface="Calibri" panose="020F0502020204030204" pitchFamily="34" charset="0"/>
              </a:rPr>
              <a:t>The leading modernizer of the second half of the century, austere reforming programs</a:t>
            </a:r>
          </a:p>
          <a:p>
            <a:pPr lvl="1"/>
            <a:r>
              <a:rPr lang="en-US" dirty="0">
                <a:latin typeface="Calibri" panose="020F0502020204030204" pitchFamily="34" charset="0"/>
              </a:rPr>
              <a:t>The strengthening of the state as basic precondition of territorial expansion</a:t>
            </a:r>
          </a:p>
          <a:p>
            <a:pPr lvl="1"/>
            <a:r>
              <a:rPr lang="en-US" dirty="0">
                <a:latin typeface="Calibri" panose="020F0502020204030204" pitchFamily="34" charset="0"/>
              </a:rPr>
              <a:t>Westernizing policy</a:t>
            </a:r>
          </a:p>
          <a:p>
            <a:r>
              <a:rPr lang="en-US" dirty="0">
                <a:latin typeface="Calibri" panose="020F0502020204030204" pitchFamily="34" charset="0"/>
              </a:rPr>
              <a:t>Theodoros </a:t>
            </a:r>
            <a:r>
              <a:rPr lang="en-US" dirty="0" err="1">
                <a:latin typeface="Calibri" panose="020F0502020204030204" pitchFamily="34" charset="0"/>
              </a:rPr>
              <a:t>Deliyannis</a:t>
            </a:r>
            <a:r>
              <a:rPr lang="en-US" dirty="0">
                <a:latin typeface="Calibri" panose="020F0502020204030204" pitchFamily="34" charset="0"/>
              </a:rPr>
              <a:t> (“National Party”)</a:t>
            </a:r>
          </a:p>
          <a:p>
            <a:pPr lvl="1"/>
            <a:r>
              <a:rPr lang="en-US" dirty="0">
                <a:latin typeface="Calibri" panose="020F0502020204030204" pitchFamily="34" charset="0"/>
              </a:rPr>
              <a:t>Flamboyant populist rhetoric, enthusiastic supporter of a ‘Greater Greece’; traditionalist politician</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1066FF8-1E51-4BBA-9EB4-3C46571A8347}"/>
              </a:ext>
            </a:extLst>
          </p:cNvPr>
          <p:cNvSpPr>
            <a:spLocks noGrp="1"/>
          </p:cNvSpPr>
          <p:nvPr>
            <p:ph type="sldNum" sz="quarter" idx="12"/>
          </p:nvPr>
        </p:nvSpPr>
        <p:spPr/>
        <p:txBody>
          <a:bodyPr/>
          <a:lstStyle/>
          <a:p>
            <a:fld id="{1B9F616B-E734-48E2-82E2-02DF02FA5C61}" type="slidenum">
              <a:rPr lang="en-US" smtClean="0"/>
              <a:t>28</a:t>
            </a:fld>
            <a:endParaRPr lang="en-US"/>
          </a:p>
        </p:txBody>
      </p:sp>
    </p:spTree>
    <p:extLst>
      <p:ext uri="{BB962C8B-B14F-4D97-AF65-F5344CB8AC3E}">
        <p14:creationId xmlns:p14="http://schemas.microsoft.com/office/powerpoint/2010/main" val="428994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Population growth</a:t>
            </a:r>
            <a:endParaRPr lang="el-GR" dirty="0"/>
          </a:p>
        </p:txBody>
      </p:sp>
      <p:sp>
        <p:nvSpPr>
          <p:cNvPr id="5" name="Slide Number Placeholder 4"/>
          <p:cNvSpPr>
            <a:spLocks noGrp="1"/>
          </p:cNvSpPr>
          <p:nvPr>
            <p:ph type="sldNum" sz="quarter" idx="12"/>
          </p:nvPr>
        </p:nvSpPr>
        <p:spPr/>
        <p:txBody>
          <a:bodyPr>
            <a:normAutofit fontScale="92500" lnSpcReduction="20000"/>
          </a:bodyPr>
          <a:lstStyle/>
          <a:p>
            <a:pPr>
              <a:defRPr/>
            </a:pPr>
            <a:fld id="{E484E0C2-C952-4FA8-8DDC-CE2C9E94D72E}" type="slidenum">
              <a:rPr lang="el-GR" smtClean="0"/>
              <a:pPr>
                <a:defRPr/>
              </a:pPr>
              <a:t>29</a:t>
            </a:fld>
            <a:endParaRPr lang="el-G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733035158"/>
              </p:ext>
            </p:extLst>
          </p:nvPr>
        </p:nvGraphicFramePr>
        <p:xfrm>
          <a:off x="1393371" y="2246993"/>
          <a:ext cx="8229600" cy="2865120"/>
        </p:xfrm>
        <a:graphic>
          <a:graphicData uri="http://schemas.openxmlformats.org/drawingml/2006/table">
            <a:tbl>
              <a:tblPr firstRow="1" bandRow="1">
                <a:tableStyleId>{3B4B98B0-60AC-42C2-AFA5-B58CD77FA1E5}</a:tableStyleId>
              </a:tblPr>
              <a:tblGrid>
                <a:gridCol w="87444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450504">
                  <a:extLst>
                    <a:ext uri="{9D8B030D-6E8A-4147-A177-3AD203B41FA5}">
                      <a16:colId xmlns:a16="http://schemas.microsoft.com/office/drawing/2014/main" val="20005"/>
                    </a:ext>
                  </a:extLst>
                </a:gridCol>
              </a:tblGrid>
              <a:tr h="370840">
                <a:tc>
                  <a:txBody>
                    <a:bodyPr/>
                    <a:lstStyle/>
                    <a:p>
                      <a:pPr algn="ctr"/>
                      <a:endParaRPr lang="el-GR" dirty="0"/>
                    </a:p>
                  </a:txBody>
                  <a:tcPr anchor="ctr"/>
                </a:tc>
                <a:tc>
                  <a:txBody>
                    <a:bodyPr/>
                    <a:lstStyle/>
                    <a:p>
                      <a:pPr algn="ctr"/>
                      <a:r>
                        <a:rPr lang="en-US" dirty="0"/>
                        <a:t>Area (km</a:t>
                      </a:r>
                      <a:r>
                        <a:rPr lang="en-US" baseline="30000" dirty="0"/>
                        <a:t>2</a:t>
                      </a:r>
                      <a:r>
                        <a:rPr lang="en-US" baseline="0" dirty="0"/>
                        <a:t>)</a:t>
                      </a:r>
                      <a:endParaRPr lang="el-GR" baseline="0" dirty="0"/>
                    </a:p>
                  </a:txBody>
                  <a:tcPr anchor="ctr"/>
                </a:tc>
                <a:tc>
                  <a:txBody>
                    <a:bodyPr/>
                    <a:lstStyle/>
                    <a:p>
                      <a:pPr algn="ctr"/>
                      <a:r>
                        <a:rPr lang="en-US" dirty="0"/>
                        <a:t>Population</a:t>
                      </a:r>
                      <a:endParaRPr lang="el-GR" dirty="0"/>
                    </a:p>
                  </a:txBody>
                  <a:tcPr anchor="ctr"/>
                </a:tc>
                <a:tc>
                  <a:txBody>
                    <a:bodyPr/>
                    <a:lstStyle/>
                    <a:p>
                      <a:pPr algn="ctr"/>
                      <a:r>
                        <a:rPr lang="en-US" dirty="0"/>
                        <a:t>Urban</a:t>
                      </a:r>
                      <a:endParaRPr lang="el-GR" dirty="0"/>
                    </a:p>
                    <a:p>
                      <a:pPr algn="ctr"/>
                      <a:r>
                        <a:rPr lang="el-GR" sz="1600" dirty="0"/>
                        <a:t>(&gt; 10.000 )</a:t>
                      </a:r>
                    </a:p>
                  </a:txBody>
                  <a:tcPr anchor="ctr"/>
                </a:tc>
                <a:tc>
                  <a:txBody>
                    <a:bodyPr/>
                    <a:lstStyle/>
                    <a:p>
                      <a:pPr algn="ctr"/>
                      <a:r>
                        <a:rPr lang="en-US" dirty="0"/>
                        <a:t>Semi-urban</a:t>
                      </a:r>
                      <a:endParaRPr lang="el-GR" dirty="0"/>
                    </a:p>
                    <a:p>
                      <a:pPr algn="ctr"/>
                      <a:r>
                        <a:rPr lang="el-GR" sz="1600" dirty="0"/>
                        <a:t>(2.000-9.999)</a:t>
                      </a:r>
                    </a:p>
                  </a:txBody>
                  <a:tcPr anchor="ctr"/>
                </a:tc>
                <a:tc>
                  <a:txBody>
                    <a:bodyPr/>
                    <a:lstStyle/>
                    <a:p>
                      <a:pPr algn="ctr"/>
                      <a:r>
                        <a:rPr lang="en-US" dirty="0"/>
                        <a:t>Rural</a:t>
                      </a:r>
                      <a:endParaRPr lang="el-GR" dirty="0"/>
                    </a:p>
                    <a:p>
                      <a:pPr algn="ctr"/>
                      <a:r>
                        <a:rPr lang="el-GR" sz="1600" dirty="0"/>
                        <a:t>(&lt; 2.000</a:t>
                      </a:r>
                      <a:r>
                        <a:rPr lang="el-GR" sz="1600" baseline="0" dirty="0"/>
                        <a:t> )</a:t>
                      </a:r>
                      <a:endParaRPr lang="el-GR" sz="1600" dirty="0"/>
                    </a:p>
                  </a:txBody>
                  <a:tcPr anchor="ctr"/>
                </a:tc>
                <a:extLst>
                  <a:ext uri="{0D108BD9-81ED-4DB2-BD59-A6C34878D82A}">
                    <a16:rowId xmlns:a16="http://schemas.microsoft.com/office/drawing/2014/main" val="10000"/>
                  </a:ext>
                </a:extLst>
              </a:tr>
              <a:tr h="370840">
                <a:tc>
                  <a:txBody>
                    <a:bodyPr/>
                    <a:lstStyle/>
                    <a:p>
                      <a:pPr algn="ctr"/>
                      <a:r>
                        <a:rPr lang="el-GR" sz="2000" dirty="0"/>
                        <a:t>1870</a:t>
                      </a:r>
                    </a:p>
                  </a:txBody>
                  <a:tcPr/>
                </a:tc>
                <a:tc>
                  <a:txBody>
                    <a:bodyPr/>
                    <a:lstStyle/>
                    <a:p>
                      <a:pPr algn="ctr"/>
                      <a:r>
                        <a:rPr lang="el-GR" sz="2000" dirty="0"/>
                        <a:t>50.211</a:t>
                      </a:r>
                    </a:p>
                  </a:txBody>
                  <a:tcPr/>
                </a:tc>
                <a:tc>
                  <a:txBody>
                    <a:bodyPr/>
                    <a:lstStyle/>
                    <a:p>
                      <a:pPr algn="ctr"/>
                      <a:r>
                        <a:rPr lang="el-GR" sz="2000" dirty="0"/>
                        <a:t>1.457.894</a:t>
                      </a:r>
                    </a:p>
                  </a:txBody>
                  <a:tcPr/>
                </a:tc>
                <a:tc>
                  <a:txBody>
                    <a:bodyPr/>
                    <a:lstStyle/>
                    <a:p>
                      <a:pPr algn="ctr"/>
                      <a:r>
                        <a:rPr lang="el-GR" sz="2000" dirty="0"/>
                        <a:t>8,65</a:t>
                      </a:r>
                      <a:r>
                        <a:rPr lang="el-GR" sz="2000" baseline="0" dirty="0"/>
                        <a:t> %</a:t>
                      </a:r>
                      <a:endParaRPr lang="el-GR" sz="2000" dirty="0"/>
                    </a:p>
                  </a:txBody>
                  <a:tcPr/>
                </a:tc>
                <a:tc>
                  <a:txBody>
                    <a:bodyPr/>
                    <a:lstStyle/>
                    <a:p>
                      <a:pPr algn="ctr"/>
                      <a:r>
                        <a:rPr lang="el-GR" sz="2000" dirty="0"/>
                        <a:t>15,83 %</a:t>
                      </a:r>
                    </a:p>
                  </a:txBody>
                  <a:tcPr/>
                </a:tc>
                <a:tc>
                  <a:txBody>
                    <a:bodyPr/>
                    <a:lstStyle/>
                    <a:p>
                      <a:pPr algn="ctr"/>
                      <a:r>
                        <a:rPr lang="el-GR" sz="2000" dirty="0"/>
                        <a:t>75,52 %</a:t>
                      </a:r>
                    </a:p>
                  </a:txBody>
                  <a:tcPr/>
                </a:tc>
                <a:extLst>
                  <a:ext uri="{0D108BD9-81ED-4DB2-BD59-A6C34878D82A}">
                    <a16:rowId xmlns:a16="http://schemas.microsoft.com/office/drawing/2014/main" val="10001"/>
                  </a:ext>
                </a:extLst>
              </a:tr>
              <a:tr h="370840">
                <a:tc>
                  <a:txBody>
                    <a:bodyPr/>
                    <a:lstStyle/>
                    <a:p>
                      <a:pPr algn="ctr"/>
                      <a:r>
                        <a:rPr lang="el-GR" sz="2000" dirty="0"/>
                        <a:t>1896</a:t>
                      </a:r>
                    </a:p>
                  </a:txBody>
                  <a:tcPr/>
                </a:tc>
                <a:tc>
                  <a:txBody>
                    <a:bodyPr/>
                    <a:lstStyle/>
                    <a:p>
                      <a:pPr algn="ctr"/>
                      <a:r>
                        <a:rPr lang="el-GR" sz="2000" dirty="0"/>
                        <a:t>63.606</a:t>
                      </a:r>
                    </a:p>
                  </a:txBody>
                  <a:tcPr/>
                </a:tc>
                <a:tc>
                  <a:txBody>
                    <a:bodyPr/>
                    <a:lstStyle/>
                    <a:p>
                      <a:pPr algn="ctr"/>
                      <a:r>
                        <a:rPr lang="el-GR" sz="2000" dirty="0"/>
                        <a:t>2.433.806</a:t>
                      </a:r>
                    </a:p>
                  </a:txBody>
                  <a:tcPr/>
                </a:tc>
                <a:tc>
                  <a:txBody>
                    <a:bodyPr/>
                    <a:lstStyle/>
                    <a:p>
                      <a:pPr algn="ctr"/>
                      <a:r>
                        <a:rPr lang="el-GR" sz="2000" dirty="0"/>
                        <a:t>13,65 %</a:t>
                      </a:r>
                    </a:p>
                  </a:txBody>
                  <a:tcPr/>
                </a:tc>
                <a:tc>
                  <a:txBody>
                    <a:bodyPr/>
                    <a:lstStyle/>
                    <a:p>
                      <a:pPr algn="ctr"/>
                      <a:r>
                        <a:rPr lang="el-GR" sz="2000" dirty="0"/>
                        <a:t>17,36</a:t>
                      </a:r>
                      <a:r>
                        <a:rPr lang="el-GR" sz="2000" baseline="0" dirty="0"/>
                        <a:t> %</a:t>
                      </a:r>
                      <a:endParaRPr lang="el-GR" sz="2000" dirty="0"/>
                    </a:p>
                  </a:txBody>
                  <a:tcPr/>
                </a:tc>
                <a:tc>
                  <a:txBody>
                    <a:bodyPr/>
                    <a:lstStyle/>
                    <a:p>
                      <a:pPr algn="ctr"/>
                      <a:r>
                        <a:rPr lang="el-GR" sz="2000" dirty="0"/>
                        <a:t>68,98 %</a:t>
                      </a:r>
                    </a:p>
                  </a:txBody>
                  <a:tcPr/>
                </a:tc>
                <a:extLst>
                  <a:ext uri="{0D108BD9-81ED-4DB2-BD59-A6C34878D82A}">
                    <a16:rowId xmlns:a16="http://schemas.microsoft.com/office/drawing/2014/main" val="10002"/>
                  </a:ext>
                </a:extLst>
              </a:tr>
              <a:tr h="370840">
                <a:tc>
                  <a:txBody>
                    <a:bodyPr/>
                    <a:lstStyle/>
                    <a:p>
                      <a:pPr algn="ctr"/>
                      <a:r>
                        <a:rPr lang="el-GR" sz="2000" dirty="0"/>
                        <a:t>1907</a:t>
                      </a:r>
                    </a:p>
                  </a:txBody>
                  <a:tcPr/>
                </a:tc>
                <a:tc>
                  <a:txBody>
                    <a:bodyPr/>
                    <a:lstStyle/>
                    <a:p>
                      <a:pPr algn="ctr"/>
                      <a:r>
                        <a:rPr lang="el-GR" sz="2000" dirty="0"/>
                        <a:t>63.211</a:t>
                      </a:r>
                    </a:p>
                  </a:txBody>
                  <a:tcPr/>
                </a:tc>
                <a:tc>
                  <a:txBody>
                    <a:bodyPr/>
                    <a:lstStyle/>
                    <a:p>
                      <a:pPr algn="ctr"/>
                      <a:r>
                        <a:rPr lang="el-GR" sz="2000" dirty="0"/>
                        <a:t>2.631.952</a:t>
                      </a:r>
                    </a:p>
                  </a:txBody>
                  <a:tcPr/>
                </a:tc>
                <a:tc>
                  <a:txBody>
                    <a:bodyPr/>
                    <a:lstStyle/>
                    <a:p>
                      <a:pPr algn="ctr"/>
                      <a:r>
                        <a:rPr lang="el-GR" sz="2000" dirty="0"/>
                        <a:t>16,59 %</a:t>
                      </a:r>
                    </a:p>
                  </a:txBody>
                  <a:tcPr/>
                </a:tc>
                <a:tc>
                  <a:txBody>
                    <a:bodyPr/>
                    <a:lstStyle/>
                    <a:p>
                      <a:pPr algn="ctr"/>
                      <a:r>
                        <a:rPr lang="el-GR" sz="2000" dirty="0"/>
                        <a:t>16,11 %</a:t>
                      </a:r>
                    </a:p>
                  </a:txBody>
                  <a:tcPr/>
                </a:tc>
                <a:tc>
                  <a:txBody>
                    <a:bodyPr/>
                    <a:lstStyle/>
                    <a:p>
                      <a:pPr algn="ctr"/>
                      <a:r>
                        <a:rPr lang="el-GR" sz="2000" dirty="0"/>
                        <a:t>67,30 %</a:t>
                      </a:r>
                    </a:p>
                  </a:txBody>
                  <a:tcPr/>
                </a:tc>
                <a:extLst>
                  <a:ext uri="{0D108BD9-81ED-4DB2-BD59-A6C34878D82A}">
                    <a16:rowId xmlns:a16="http://schemas.microsoft.com/office/drawing/2014/main" val="10003"/>
                  </a:ext>
                </a:extLst>
              </a:tr>
              <a:tr h="370840">
                <a:tc>
                  <a:txBody>
                    <a:bodyPr/>
                    <a:lstStyle/>
                    <a:p>
                      <a:pPr algn="ctr"/>
                      <a:r>
                        <a:rPr lang="el-GR" sz="2000" dirty="0"/>
                        <a:t>1920</a:t>
                      </a:r>
                    </a:p>
                  </a:txBody>
                  <a:tcPr/>
                </a:tc>
                <a:tc>
                  <a:txBody>
                    <a:bodyPr/>
                    <a:lstStyle/>
                    <a:p>
                      <a:pPr algn="ctr"/>
                      <a:r>
                        <a:rPr lang="el-GR" sz="2000" dirty="0"/>
                        <a:t>149.150</a:t>
                      </a:r>
                    </a:p>
                  </a:txBody>
                  <a:tcPr/>
                </a:tc>
                <a:tc>
                  <a:txBody>
                    <a:bodyPr/>
                    <a:lstStyle/>
                    <a:p>
                      <a:pPr algn="ctr"/>
                      <a:r>
                        <a:rPr lang="el-GR" sz="2000" dirty="0"/>
                        <a:t>5.531.474</a:t>
                      </a:r>
                    </a:p>
                  </a:txBody>
                  <a:tcPr/>
                </a:tc>
                <a:tc>
                  <a:txBody>
                    <a:bodyPr/>
                    <a:lstStyle/>
                    <a:p>
                      <a:pPr algn="ctr"/>
                      <a:r>
                        <a:rPr lang="el-GR" sz="2000" dirty="0"/>
                        <a:t>19,78 %</a:t>
                      </a:r>
                    </a:p>
                  </a:txBody>
                  <a:tcPr/>
                </a:tc>
                <a:tc>
                  <a:txBody>
                    <a:bodyPr/>
                    <a:lstStyle/>
                    <a:p>
                      <a:pPr algn="ctr"/>
                      <a:r>
                        <a:rPr lang="el-GR" sz="2000" dirty="0"/>
                        <a:t>22,23 %</a:t>
                      </a:r>
                    </a:p>
                  </a:txBody>
                  <a:tcPr/>
                </a:tc>
                <a:tc>
                  <a:txBody>
                    <a:bodyPr/>
                    <a:lstStyle/>
                    <a:p>
                      <a:pPr algn="ctr"/>
                      <a:r>
                        <a:rPr lang="el-GR" sz="2000" dirty="0"/>
                        <a:t>57,99</a:t>
                      </a:r>
                      <a:r>
                        <a:rPr lang="el-GR" sz="2000" baseline="0" dirty="0"/>
                        <a:t> %</a:t>
                      </a:r>
                      <a:endParaRPr lang="el-GR" sz="2000" dirty="0"/>
                    </a:p>
                  </a:txBody>
                  <a:tcPr/>
                </a:tc>
                <a:extLst>
                  <a:ext uri="{0D108BD9-81ED-4DB2-BD59-A6C34878D82A}">
                    <a16:rowId xmlns:a16="http://schemas.microsoft.com/office/drawing/2014/main" val="10004"/>
                  </a:ext>
                </a:extLst>
              </a:tr>
              <a:tr h="370840">
                <a:tc>
                  <a:txBody>
                    <a:bodyPr/>
                    <a:lstStyle/>
                    <a:p>
                      <a:pPr marL="0" algn="ctr" rtl="0" eaLnBrk="1" latinLnBrk="0" hangingPunct="1"/>
                      <a:r>
                        <a:rPr kumimoji="0" lang="en-US" sz="2000" kern="1200" dirty="0">
                          <a:solidFill>
                            <a:schemeClr val="accent1">
                              <a:lumMod val="50000"/>
                            </a:schemeClr>
                          </a:solidFill>
                          <a:latin typeface="Calibri" pitchFamily="34" charset="0"/>
                        </a:rPr>
                        <a:t>2011</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131.990</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10.787.690</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46 %</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11 %</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43 %</a:t>
                      </a:r>
                      <a:endParaRPr kumimoji="0" lang="el-GR" sz="2000" kern="1200" dirty="0">
                        <a:solidFill>
                          <a:schemeClr val="accent1">
                            <a:lumMod val="50000"/>
                          </a:schemeClr>
                        </a:solidFill>
                        <a:latin typeface="Calibri" pitchFamily="34" charset="0"/>
                        <a:ea typeface="+mn-ea"/>
                        <a:cs typeface="+mn-cs"/>
                      </a:endParaRP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1736102" y="5392524"/>
            <a:ext cx="7200800" cy="523220"/>
          </a:xfrm>
          <a:prstGeom prst="rect">
            <a:avLst/>
          </a:prstGeom>
          <a:noFill/>
        </p:spPr>
        <p:txBody>
          <a:bodyPr wrap="square" rtlCol="0">
            <a:spAutoFit/>
          </a:bodyPr>
          <a:lstStyle/>
          <a:p>
            <a:r>
              <a:rPr lang="en-US" sz="1400" dirty="0"/>
              <a:t>Source</a:t>
            </a:r>
            <a:r>
              <a:rPr lang="el-GR" sz="1400" dirty="0"/>
              <a:t>: Χρήστος Χατζηιωσήφ (επιμ.), </a:t>
            </a:r>
            <a:r>
              <a:rPr lang="el-GR" sz="1400" i="1" dirty="0"/>
              <a:t>Ιστορία της Ελλάδας του 20</a:t>
            </a:r>
            <a:r>
              <a:rPr lang="el-GR" sz="1400" i="1" baseline="30000" dirty="0"/>
              <a:t>ού</a:t>
            </a:r>
            <a:r>
              <a:rPr lang="el-GR" sz="1400" i="1" dirty="0"/>
              <a:t> αιώνα</a:t>
            </a:r>
            <a:r>
              <a:rPr lang="el-GR" sz="1400" dirty="0"/>
              <a:t>, τ. Α</a:t>
            </a:r>
            <a:r>
              <a:rPr lang="el-GR" sz="1400" baseline="-25000" dirty="0"/>
              <a:t>1</a:t>
            </a:r>
            <a:r>
              <a:rPr lang="el-GR" sz="1400" dirty="0"/>
              <a:t>: </a:t>
            </a:r>
            <a:r>
              <a:rPr lang="el-GR" sz="1400" i="1" dirty="0"/>
              <a:t>Οι Απαρχές, 	1900-1922, </a:t>
            </a:r>
            <a:r>
              <a:rPr lang="el-GR" sz="1400" dirty="0"/>
              <a:t>Βιβλιόραμα, χ.χ, σ. 42</a:t>
            </a:r>
          </a:p>
        </p:txBody>
      </p:sp>
    </p:spTree>
    <p:extLst>
      <p:ext uri="{BB962C8B-B14F-4D97-AF65-F5344CB8AC3E}">
        <p14:creationId xmlns:p14="http://schemas.microsoft.com/office/powerpoint/2010/main" val="1960627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Modern Greek History</a:t>
            </a:r>
          </a:p>
        </p:txBody>
      </p:sp>
      <p:sp>
        <p:nvSpPr>
          <p:cNvPr id="3" name="Content Placeholder 2"/>
          <p:cNvSpPr>
            <a:spLocks noGrp="1"/>
          </p:cNvSpPr>
          <p:nvPr>
            <p:ph idx="1"/>
          </p:nvPr>
        </p:nvSpPr>
        <p:spPr/>
        <p:txBody>
          <a:bodyPr>
            <a:normAutofit/>
          </a:bodyPr>
          <a:lstStyle/>
          <a:p>
            <a:pPr marL="457200" indent="-18288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In 1830, the Kingdom of Greece was established.</a:t>
            </a:r>
          </a:p>
          <a:p>
            <a:pPr marL="457200" indent="-18288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This era was marked by revolutionary upheavals across Europe, including in France, Belgium, the Italian States, the German Confederation, and Poland.</a:t>
            </a:r>
          </a:p>
          <a:p>
            <a:pPr marL="457200" indent="-18288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The process of nation-building unfolded:</a:t>
            </a:r>
          </a:p>
          <a:p>
            <a:pPr marL="742950" lvl="1" indent="-28575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The </a:t>
            </a:r>
            <a:r>
              <a:rPr lang="en-US" sz="1800" b="1" dirty="0">
                <a:solidFill>
                  <a:srgbClr val="2D2E2D"/>
                </a:solidFill>
                <a:effectLst/>
                <a:latin typeface="Calibri" panose="020F0502020204030204" pitchFamily="34" charset="0"/>
              </a:rPr>
              <a:t>historical background </a:t>
            </a:r>
            <a:r>
              <a:rPr lang="en-US" sz="1800" dirty="0">
                <a:solidFill>
                  <a:srgbClr val="2D2E2D"/>
                </a:solidFill>
                <a:effectLst/>
                <a:latin typeface="Calibri" panose="020F0502020204030204" pitchFamily="34" charset="0"/>
              </a:rPr>
              <a:t>served as a foundation for national pride and a key reference point in shaping national identity.</a:t>
            </a:r>
          </a:p>
          <a:p>
            <a:pPr marL="742950" lvl="1" indent="-28575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The strength and endurance of </a:t>
            </a:r>
            <a:r>
              <a:rPr lang="en-US" sz="1800" b="1" dirty="0">
                <a:solidFill>
                  <a:srgbClr val="2D2E2D"/>
                </a:solidFill>
                <a:effectLst/>
                <a:latin typeface="Calibri" panose="020F0502020204030204" pitchFamily="34" charset="0"/>
              </a:rPr>
              <a:t>Greek culture and traditions </a:t>
            </a:r>
            <a:r>
              <a:rPr lang="en-US" sz="1800" dirty="0">
                <a:solidFill>
                  <a:srgbClr val="2D2E2D"/>
                </a:solidFill>
                <a:effectLst/>
                <a:latin typeface="Calibri" panose="020F0502020204030204" pitchFamily="34" charset="0"/>
              </a:rPr>
              <a:t>persisted through various invasions and foreign occupations, evident in language, folk songs, and religion.</a:t>
            </a:r>
          </a:p>
          <a:p>
            <a:pPr marL="742950" lvl="1" indent="-28575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There emerged a strong conviction of a </a:t>
            </a:r>
            <a:r>
              <a:rPr lang="en-US" sz="1800" b="1" dirty="0">
                <a:solidFill>
                  <a:srgbClr val="2D2E2D"/>
                </a:solidFill>
                <a:effectLst/>
                <a:latin typeface="Calibri" panose="020F0502020204030204" pitchFamily="34" charset="0"/>
              </a:rPr>
              <a:t>unique national mission </a:t>
            </a:r>
            <a:r>
              <a:rPr lang="en-US" sz="1800" dirty="0">
                <a:solidFill>
                  <a:srgbClr val="2D2E2D"/>
                </a:solidFill>
                <a:effectLst/>
                <a:latin typeface="Calibri" panose="020F0502020204030204" pitchFamily="34" charset="0"/>
              </a:rPr>
              <a:t>that bridged the East and West.</a:t>
            </a:r>
            <a:endParaRPr lang="en-US"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598F661-5225-421E-B57B-DB21B82DE5EF}"/>
              </a:ext>
            </a:extLst>
          </p:cNvPr>
          <p:cNvSpPr>
            <a:spLocks noGrp="1"/>
          </p:cNvSpPr>
          <p:nvPr>
            <p:ph type="sldNum" sz="quarter" idx="12"/>
          </p:nvPr>
        </p:nvSpPr>
        <p:spPr/>
        <p:txBody>
          <a:bodyPr/>
          <a:lstStyle/>
          <a:p>
            <a:fld id="{1B9F616B-E734-48E2-82E2-02DF02FA5C61}" type="slidenum">
              <a:rPr lang="en-US" smtClean="0"/>
              <a:t>3</a:t>
            </a:fld>
            <a:endParaRPr lang="en-US"/>
          </a:p>
        </p:txBody>
      </p:sp>
    </p:spTree>
    <p:extLst>
      <p:ext uri="{BB962C8B-B14F-4D97-AF65-F5344CB8AC3E}">
        <p14:creationId xmlns:p14="http://schemas.microsoft.com/office/powerpoint/2010/main" val="3747857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Larger Greek Cities</a:t>
            </a:r>
            <a:r>
              <a:rPr lang="el-GR" dirty="0"/>
              <a:t> </a:t>
            </a:r>
          </a:p>
        </p:txBody>
      </p:sp>
      <p:sp>
        <p:nvSpPr>
          <p:cNvPr id="5" name="Slide Number Placeholder 4"/>
          <p:cNvSpPr>
            <a:spLocks noGrp="1"/>
          </p:cNvSpPr>
          <p:nvPr>
            <p:ph type="sldNum" sz="quarter" idx="12"/>
          </p:nvPr>
        </p:nvSpPr>
        <p:spPr/>
        <p:txBody>
          <a:bodyPr>
            <a:normAutofit fontScale="92500" lnSpcReduction="20000"/>
          </a:bodyPr>
          <a:lstStyle/>
          <a:p>
            <a:pPr>
              <a:defRPr/>
            </a:pPr>
            <a:fld id="{E484E0C2-C952-4FA8-8DDC-CE2C9E94D72E}" type="slidenum">
              <a:rPr lang="el-GR" smtClean="0"/>
              <a:pPr>
                <a:defRPr/>
              </a:pPr>
              <a:t>30</a:t>
            </a:fld>
            <a:endParaRPr lang="el-G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761951845"/>
              </p:ext>
            </p:extLst>
          </p:nvPr>
        </p:nvGraphicFramePr>
        <p:xfrm>
          <a:off x="1328057" y="2156959"/>
          <a:ext cx="8229600" cy="2377440"/>
        </p:xfrm>
        <a:graphic>
          <a:graphicData uri="http://schemas.openxmlformats.org/drawingml/2006/table">
            <a:tbl>
              <a:tblPr firstRow="1" bandRow="1">
                <a:tableStyleId>{3B4B98B0-60AC-42C2-AFA5-B58CD77FA1E5}</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kumimoji="0" lang="el-GR" b="1" kern="1200" dirty="0">
                        <a:solidFill>
                          <a:schemeClr val="tx1"/>
                        </a:solidFill>
                        <a:latin typeface="+mn-lt"/>
                        <a:ea typeface="+mn-ea"/>
                        <a:cs typeface="+mn-cs"/>
                      </a:endParaRPr>
                    </a:p>
                  </a:txBody>
                  <a:tcPr/>
                </a:tc>
                <a:tc>
                  <a:txBody>
                    <a:bodyPr/>
                    <a:lstStyle/>
                    <a:p>
                      <a:pPr algn="ctr"/>
                      <a:r>
                        <a:rPr lang="el-GR" sz="2000" dirty="0"/>
                        <a:t>1870</a:t>
                      </a:r>
                    </a:p>
                  </a:txBody>
                  <a:tcPr/>
                </a:tc>
                <a:tc>
                  <a:txBody>
                    <a:bodyPr/>
                    <a:lstStyle/>
                    <a:p>
                      <a:pPr algn="ctr"/>
                      <a:r>
                        <a:rPr lang="el-GR" sz="2000" dirty="0"/>
                        <a:t>1879</a:t>
                      </a:r>
                    </a:p>
                  </a:txBody>
                  <a:tcPr/>
                </a:tc>
                <a:tc>
                  <a:txBody>
                    <a:bodyPr/>
                    <a:lstStyle/>
                    <a:p>
                      <a:pPr algn="ctr"/>
                      <a:r>
                        <a:rPr lang="el-GR" sz="2000" dirty="0"/>
                        <a:t>1889</a:t>
                      </a:r>
                    </a:p>
                  </a:txBody>
                  <a:tcPr/>
                </a:tc>
                <a:tc>
                  <a:txBody>
                    <a:bodyPr/>
                    <a:lstStyle/>
                    <a:p>
                      <a:pPr algn="ctr"/>
                      <a:r>
                        <a:rPr lang="el-GR" sz="2000" dirty="0"/>
                        <a:t>1896</a:t>
                      </a:r>
                    </a:p>
                  </a:txBody>
                  <a:tcPr/>
                </a:tc>
                <a:tc>
                  <a:txBody>
                    <a:bodyPr/>
                    <a:lstStyle/>
                    <a:p>
                      <a:pPr algn="ctr"/>
                      <a:r>
                        <a:rPr lang="el-GR" sz="2000" dirty="0"/>
                        <a:t>1907</a:t>
                      </a:r>
                    </a:p>
                  </a:txBody>
                  <a:tcPr/>
                </a:tc>
                <a:extLst>
                  <a:ext uri="{0D108BD9-81ED-4DB2-BD59-A6C34878D82A}">
                    <a16:rowId xmlns:a16="http://schemas.microsoft.com/office/drawing/2014/main" val="10000"/>
                  </a:ext>
                </a:extLst>
              </a:tr>
              <a:tr h="370840">
                <a:tc>
                  <a:txBody>
                    <a:bodyPr/>
                    <a:lstStyle/>
                    <a:p>
                      <a:r>
                        <a:rPr lang="en-US" sz="2000" dirty="0"/>
                        <a:t>Athens</a:t>
                      </a:r>
                      <a:endParaRPr lang="el-GR" sz="2000" dirty="0"/>
                    </a:p>
                  </a:txBody>
                  <a:tcPr/>
                </a:tc>
                <a:tc>
                  <a:txBody>
                    <a:bodyPr/>
                    <a:lstStyle/>
                    <a:p>
                      <a:pPr algn="ctr"/>
                      <a:r>
                        <a:rPr lang="el-GR" sz="2000" dirty="0"/>
                        <a:t>44.510</a:t>
                      </a:r>
                    </a:p>
                  </a:txBody>
                  <a:tcPr/>
                </a:tc>
                <a:tc>
                  <a:txBody>
                    <a:bodyPr/>
                    <a:lstStyle/>
                    <a:p>
                      <a:pPr algn="ctr"/>
                      <a:r>
                        <a:rPr lang="el-GR" sz="2000" dirty="0"/>
                        <a:t>65.499</a:t>
                      </a:r>
                    </a:p>
                  </a:txBody>
                  <a:tcPr/>
                </a:tc>
                <a:tc>
                  <a:txBody>
                    <a:bodyPr/>
                    <a:lstStyle/>
                    <a:p>
                      <a:pPr algn="ctr"/>
                      <a:r>
                        <a:rPr lang="el-GR" sz="2000" dirty="0"/>
                        <a:t>110.262</a:t>
                      </a:r>
                    </a:p>
                  </a:txBody>
                  <a:tcPr/>
                </a:tc>
                <a:tc>
                  <a:txBody>
                    <a:bodyPr/>
                    <a:lstStyle/>
                    <a:p>
                      <a:pPr algn="ctr"/>
                      <a:r>
                        <a:rPr lang="el-GR" sz="2000" dirty="0"/>
                        <a:t>123.001</a:t>
                      </a:r>
                    </a:p>
                  </a:txBody>
                  <a:tcPr/>
                </a:tc>
                <a:tc>
                  <a:txBody>
                    <a:bodyPr/>
                    <a:lstStyle/>
                    <a:p>
                      <a:pPr algn="ctr"/>
                      <a:r>
                        <a:rPr lang="el-GR" sz="2000" dirty="0"/>
                        <a:t>167.479</a:t>
                      </a:r>
                    </a:p>
                  </a:txBody>
                  <a:tcPr/>
                </a:tc>
                <a:extLst>
                  <a:ext uri="{0D108BD9-81ED-4DB2-BD59-A6C34878D82A}">
                    <a16:rowId xmlns:a16="http://schemas.microsoft.com/office/drawing/2014/main" val="10001"/>
                  </a:ext>
                </a:extLst>
              </a:tr>
              <a:tr h="370840">
                <a:tc>
                  <a:txBody>
                    <a:bodyPr/>
                    <a:lstStyle/>
                    <a:p>
                      <a:r>
                        <a:rPr lang="en-US" sz="2000" dirty="0"/>
                        <a:t>Piraeus</a:t>
                      </a:r>
                      <a:endParaRPr lang="el-GR" sz="2000" dirty="0"/>
                    </a:p>
                  </a:txBody>
                  <a:tcPr/>
                </a:tc>
                <a:tc>
                  <a:txBody>
                    <a:bodyPr/>
                    <a:lstStyle/>
                    <a:p>
                      <a:pPr algn="ctr"/>
                      <a:r>
                        <a:rPr lang="el-GR" sz="2000" dirty="0"/>
                        <a:t>10.963</a:t>
                      </a:r>
                    </a:p>
                  </a:txBody>
                  <a:tcPr/>
                </a:tc>
                <a:tc>
                  <a:txBody>
                    <a:bodyPr/>
                    <a:lstStyle/>
                    <a:p>
                      <a:pPr algn="ctr"/>
                      <a:r>
                        <a:rPr lang="el-GR" sz="2000" dirty="0"/>
                        <a:t>21.618</a:t>
                      </a:r>
                    </a:p>
                  </a:txBody>
                  <a:tcPr/>
                </a:tc>
                <a:tc>
                  <a:txBody>
                    <a:bodyPr/>
                    <a:lstStyle/>
                    <a:p>
                      <a:pPr algn="ctr"/>
                      <a:r>
                        <a:rPr lang="el-GR" sz="2000" dirty="0"/>
                        <a:t>34.327</a:t>
                      </a:r>
                    </a:p>
                  </a:txBody>
                  <a:tcPr/>
                </a:tc>
                <a:tc>
                  <a:txBody>
                    <a:bodyPr/>
                    <a:lstStyle/>
                    <a:p>
                      <a:pPr algn="ctr"/>
                      <a:r>
                        <a:rPr lang="el-GR" sz="2000" dirty="0"/>
                        <a:t>50.200</a:t>
                      </a:r>
                    </a:p>
                  </a:txBody>
                  <a:tcPr/>
                </a:tc>
                <a:tc>
                  <a:txBody>
                    <a:bodyPr/>
                    <a:lstStyle/>
                    <a:p>
                      <a:pPr algn="ctr"/>
                      <a:r>
                        <a:rPr lang="el-GR" sz="2000" dirty="0"/>
                        <a:t>72.579</a:t>
                      </a:r>
                    </a:p>
                  </a:txBody>
                  <a:tcPr/>
                </a:tc>
                <a:extLst>
                  <a:ext uri="{0D108BD9-81ED-4DB2-BD59-A6C34878D82A}">
                    <a16:rowId xmlns:a16="http://schemas.microsoft.com/office/drawing/2014/main" val="10002"/>
                  </a:ext>
                </a:extLst>
              </a:tr>
              <a:tr h="370840">
                <a:tc>
                  <a:txBody>
                    <a:bodyPr/>
                    <a:lstStyle/>
                    <a:p>
                      <a:r>
                        <a:rPr lang="en-US" sz="2000" dirty="0" err="1"/>
                        <a:t>Patras</a:t>
                      </a:r>
                      <a:endParaRPr lang="el-GR" sz="2000" dirty="0"/>
                    </a:p>
                  </a:txBody>
                  <a:tcPr/>
                </a:tc>
                <a:tc>
                  <a:txBody>
                    <a:bodyPr/>
                    <a:lstStyle/>
                    <a:p>
                      <a:pPr algn="ctr"/>
                      <a:r>
                        <a:rPr lang="el-GR" sz="2000" dirty="0"/>
                        <a:t>16.642</a:t>
                      </a:r>
                    </a:p>
                  </a:txBody>
                  <a:tcPr/>
                </a:tc>
                <a:tc>
                  <a:txBody>
                    <a:bodyPr/>
                    <a:lstStyle/>
                    <a:p>
                      <a:pPr algn="ctr"/>
                      <a:r>
                        <a:rPr lang="el-GR" sz="2000" dirty="0"/>
                        <a:t>25.494</a:t>
                      </a:r>
                    </a:p>
                  </a:txBody>
                  <a:tcPr/>
                </a:tc>
                <a:tc>
                  <a:txBody>
                    <a:bodyPr/>
                    <a:lstStyle/>
                    <a:p>
                      <a:pPr algn="ctr"/>
                      <a:r>
                        <a:rPr lang="el-GR" sz="2000" dirty="0"/>
                        <a:t>33.529</a:t>
                      </a:r>
                    </a:p>
                  </a:txBody>
                  <a:tcPr/>
                </a:tc>
                <a:tc>
                  <a:txBody>
                    <a:bodyPr/>
                    <a:lstStyle/>
                    <a:p>
                      <a:pPr algn="ctr"/>
                      <a:r>
                        <a:rPr lang="el-GR" sz="2000" dirty="0"/>
                        <a:t>37.985</a:t>
                      </a:r>
                    </a:p>
                  </a:txBody>
                  <a:tcPr/>
                </a:tc>
                <a:tc>
                  <a:txBody>
                    <a:bodyPr/>
                    <a:lstStyle/>
                    <a:p>
                      <a:pPr algn="ctr"/>
                      <a:r>
                        <a:rPr lang="el-GR" sz="2000" dirty="0"/>
                        <a:t>37.724</a:t>
                      </a:r>
                    </a:p>
                  </a:txBody>
                  <a:tcPr/>
                </a:tc>
                <a:extLst>
                  <a:ext uri="{0D108BD9-81ED-4DB2-BD59-A6C34878D82A}">
                    <a16:rowId xmlns:a16="http://schemas.microsoft.com/office/drawing/2014/main" val="10003"/>
                  </a:ext>
                </a:extLst>
              </a:tr>
              <a:tr h="370840">
                <a:tc>
                  <a:txBody>
                    <a:bodyPr/>
                    <a:lstStyle/>
                    <a:p>
                      <a:r>
                        <a:rPr lang="en-US" sz="2000" dirty="0"/>
                        <a:t>Tripoli</a:t>
                      </a:r>
                      <a:endParaRPr lang="el-GR" sz="2000" dirty="0"/>
                    </a:p>
                  </a:txBody>
                  <a:tcPr/>
                </a:tc>
                <a:tc>
                  <a:txBody>
                    <a:bodyPr/>
                    <a:lstStyle/>
                    <a:p>
                      <a:pPr algn="ctr"/>
                      <a:r>
                        <a:rPr lang="el-GR" sz="2000" dirty="0"/>
                        <a:t>7.020</a:t>
                      </a:r>
                    </a:p>
                  </a:txBody>
                  <a:tcPr/>
                </a:tc>
                <a:tc>
                  <a:txBody>
                    <a:bodyPr/>
                    <a:lstStyle/>
                    <a:p>
                      <a:pPr algn="ctr"/>
                      <a:r>
                        <a:rPr lang="el-GR" sz="2000" dirty="0"/>
                        <a:t>10.057</a:t>
                      </a:r>
                    </a:p>
                  </a:txBody>
                  <a:tcPr/>
                </a:tc>
                <a:tc>
                  <a:txBody>
                    <a:bodyPr/>
                    <a:lstStyle/>
                    <a:p>
                      <a:pPr algn="ctr"/>
                      <a:r>
                        <a:rPr lang="el-GR" sz="2000" dirty="0"/>
                        <a:t>10.698</a:t>
                      </a:r>
                    </a:p>
                  </a:txBody>
                  <a:tcPr/>
                </a:tc>
                <a:tc>
                  <a:txBody>
                    <a:bodyPr/>
                    <a:lstStyle/>
                    <a:p>
                      <a:pPr algn="ctr"/>
                      <a:r>
                        <a:rPr lang="el-GR" sz="2000" dirty="0"/>
                        <a:t>10.465</a:t>
                      </a:r>
                    </a:p>
                  </a:txBody>
                  <a:tcPr/>
                </a:tc>
                <a:tc>
                  <a:txBody>
                    <a:bodyPr/>
                    <a:lstStyle/>
                    <a:p>
                      <a:pPr algn="ctr"/>
                      <a:r>
                        <a:rPr lang="el-GR" sz="2000" dirty="0"/>
                        <a:t>10.789</a:t>
                      </a:r>
                    </a:p>
                  </a:txBody>
                  <a:tcPr/>
                </a:tc>
                <a:extLst>
                  <a:ext uri="{0D108BD9-81ED-4DB2-BD59-A6C34878D82A}">
                    <a16:rowId xmlns:a16="http://schemas.microsoft.com/office/drawing/2014/main" val="10004"/>
                  </a:ext>
                </a:extLst>
              </a:tr>
              <a:tr h="370840">
                <a:tc>
                  <a:txBody>
                    <a:bodyPr/>
                    <a:lstStyle/>
                    <a:p>
                      <a:r>
                        <a:rPr lang="en-US" sz="2000" dirty="0"/>
                        <a:t>Lamia</a:t>
                      </a:r>
                      <a:endParaRPr lang="el-GR" sz="2000" dirty="0"/>
                    </a:p>
                  </a:txBody>
                  <a:tcPr/>
                </a:tc>
                <a:tc>
                  <a:txBody>
                    <a:bodyPr/>
                    <a:lstStyle/>
                    <a:p>
                      <a:pPr algn="ctr"/>
                      <a:r>
                        <a:rPr lang="el-GR" sz="2000" dirty="0"/>
                        <a:t>4.873</a:t>
                      </a:r>
                    </a:p>
                  </a:txBody>
                  <a:tcPr/>
                </a:tc>
                <a:tc>
                  <a:txBody>
                    <a:bodyPr/>
                    <a:lstStyle/>
                    <a:p>
                      <a:pPr algn="ctr"/>
                      <a:r>
                        <a:rPr lang="el-GR" sz="2000" dirty="0"/>
                        <a:t>5.506</a:t>
                      </a:r>
                    </a:p>
                  </a:txBody>
                  <a:tcPr/>
                </a:tc>
                <a:tc>
                  <a:txBody>
                    <a:bodyPr/>
                    <a:lstStyle/>
                    <a:p>
                      <a:pPr algn="ctr"/>
                      <a:r>
                        <a:rPr lang="el-GR" sz="2000" dirty="0"/>
                        <a:t>6.888</a:t>
                      </a:r>
                    </a:p>
                  </a:txBody>
                  <a:tcPr/>
                </a:tc>
                <a:tc>
                  <a:txBody>
                    <a:bodyPr/>
                    <a:lstStyle/>
                    <a:p>
                      <a:pPr algn="ctr"/>
                      <a:r>
                        <a:rPr lang="el-GR" sz="2000" dirty="0"/>
                        <a:t>7.414</a:t>
                      </a:r>
                    </a:p>
                  </a:txBody>
                  <a:tcPr/>
                </a:tc>
                <a:tc>
                  <a:txBody>
                    <a:bodyPr/>
                    <a:lstStyle/>
                    <a:p>
                      <a:pPr algn="ctr"/>
                      <a:r>
                        <a:rPr lang="el-GR" sz="2000" dirty="0"/>
                        <a:t>9.685</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1650706" y="5145429"/>
            <a:ext cx="7721894" cy="584775"/>
          </a:xfrm>
          <a:prstGeom prst="rect">
            <a:avLst/>
          </a:prstGeom>
          <a:noFill/>
        </p:spPr>
        <p:txBody>
          <a:bodyPr wrap="square" rtlCol="0">
            <a:spAutoFit/>
          </a:bodyPr>
          <a:lstStyle/>
          <a:p>
            <a:pPr algn="ctr"/>
            <a:r>
              <a:rPr lang="en-US" sz="1400" dirty="0"/>
              <a:t>Source</a:t>
            </a:r>
            <a:r>
              <a:rPr lang="el-GR" sz="1400" dirty="0"/>
              <a:t>: Γ. Β. Δερτιλής, </a:t>
            </a:r>
            <a:r>
              <a:rPr lang="el-GR" sz="1400" i="1" dirty="0"/>
              <a:t>Ιστορία του ελληνικού κράτους, 1830-1920</a:t>
            </a:r>
            <a:r>
              <a:rPr lang="el-GR" sz="1400" dirty="0"/>
              <a:t>, τ.  Α΄, Εστία, </a:t>
            </a:r>
            <a:r>
              <a:rPr lang="el-GR" sz="1400" baseline="30000" dirty="0"/>
              <a:t>3</a:t>
            </a:r>
            <a:r>
              <a:rPr lang="el-GR" sz="1400" dirty="0"/>
              <a:t>2005, σ. 244</a:t>
            </a:r>
          </a:p>
          <a:p>
            <a:endParaRPr lang="el-GR" dirty="0"/>
          </a:p>
        </p:txBody>
      </p:sp>
    </p:spTree>
    <p:extLst>
      <p:ext uri="{BB962C8B-B14F-4D97-AF65-F5344CB8AC3E}">
        <p14:creationId xmlns:p14="http://schemas.microsoft.com/office/powerpoint/2010/main" val="3814968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libri" panose="020F0502020204030204" pitchFamily="34" charset="0"/>
              </a:rPr>
              <a:t>Trikoupis</a:t>
            </a:r>
            <a:r>
              <a:rPr lang="en-US" dirty="0">
                <a:latin typeface="Calibri" panose="020F0502020204030204" pitchFamily="34" charset="0"/>
              </a:rPr>
              <a:t>’ modernization projects</a:t>
            </a:r>
            <a:endParaRPr lang="el-GR"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Land distribution (formerly Ottoman-held land and monastic properties)</a:t>
            </a:r>
            <a:r>
              <a:rPr lang="el-GR" dirty="0">
                <a:latin typeface="Calibri" panose="020F0502020204030204" pitchFamily="34" charset="0"/>
              </a:rPr>
              <a:t>. </a:t>
            </a:r>
            <a:r>
              <a:rPr lang="en-US" dirty="0">
                <a:latin typeface="Calibri" panose="020F0502020204030204" pitchFamily="34" charset="0"/>
              </a:rPr>
              <a:t>Large number of small family farmers, self-sufficiency rather than marketability</a:t>
            </a:r>
          </a:p>
          <a:p>
            <a:r>
              <a:rPr lang="en-US" dirty="0">
                <a:latin typeface="Calibri" panose="020F0502020204030204" pitchFamily="34" charset="0"/>
              </a:rPr>
              <a:t>Reform of public sector</a:t>
            </a:r>
          </a:p>
          <a:p>
            <a:r>
              <a:rPr lang="en-US" dirty="0">
                <a:latin typeface="Calibri" panose="020F0502020204030204" pitchFamily="34" charset="0"/>
              </a:rPr>
              <a:t>Expansion of public education</a:t>
            </a:r>
          </a:p>
          <a:p>
            <a:r>
              <a:rPr lang="en-US" dirty="0">
                <a:latin typeface="Calibri" panose="020F0502020204030204" pitchFamily="34" charset="0"/>
              </a:rPr>
              <a:t>Extensive public works program</a:t>
            </a:r>
          </a:p>
          <a:p>
            <a:r>
              <a:rPr lang="en-US" dirty="0">
                <a:latin typeface="Calibri" panose="020F0502020204030204" pitchFamily="34" charset="0"/>
              </a:rPr>
              <a:t>Great strain on weak Greek economy. Heavy taxation and indebtedness. State bankruptcy (1893)</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C41F0733-3064-4678-9037-93A5387926EE}"/>
              </a:ext>
            </a:extLst>
          </p:cNvPr>
          <p:cNvSpPr>
            <a:spLocks noGrp="1"/>
          </p:cNvSpPr>
          <p:nvPr>
            <p:ph type="sldNum" sz="quarter" idx="12"/>
          </p:nvPr>
        </p:nvSpPr>
        <p:spPr/>
        <p:txBody>
          <a:bodyPr/>
          <a:lstStyle/>
          <a:p>
            <a:fld id="{1B9F616B-E734-48E2-82E2-02DF02FA5C61}" type="slidenum">
              <a:rPr lang="en-US" smtClean="0"/>
              <a:t>31</a:t>
            </a:fld>
            <a:endParaRPr lang="en-US"/>
          </a:p>
        </p:txBody>
      </p:sp>
    </p:spTree>
    <p:extLst>
      <p:ext uri="{BB962C8B-B14F-4D97-AF65-F5344CB8AC3E}">
        <p14:creationId xmlns:p14="http://schemas.microsoft.com/office/powerpoint/2010/main" val="246740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libri" panose="020F0502020204030204" pitchFamily="34" charset="0"/>
              </a:rPr>
              <a:t>Trikoupis</a:t>
            </a:r>
            <a:r>
              <a:rPr lang="en-US" dirty="0">
                <a:latin typeface="Calibri" panose="020F0502020204030204" pitchFamily="34" charset="0"/>
              </a:rPr>
              <a:t>’ public works </a:t>
            </a:r>
            <a:r>
              <a:rPr lang="en-US" dirty="0" err="1">
                <a:latin typeface="Calibri" panose="020F0502020204030204" pitchFamily="34" charset="0"/>
              </a:rPr>
              <a:t>programme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200" dirty="0">
                <a:latin typeface="Calibri" panose="020F0502020204030204" pitchFamily="34" charset="0"/>
              </a:rPr>
              <a:t>Corinth canal</a:t>
            </a:r>
          </a:p>
          <a:p>
            <a:r>
              <a:rPr lang="en-US" sz="2200" dirty="0">
                <a:latin typeface="Calibri" panose="020F0502020204030204" pitchFamily="34" charset="0"/>
              </a:rPr>
              <a:t>Draining of the Lake </a:t>
            </a:r>
            <a:r>
              <a:rPr lang="en-US" sz="2200" dirty="0" err="1">
                <a:latin typeface="Calibri" panose="020F0502020204030204" pitchFamily="34" charset="0"/>
              </a:rPr>
              <a:t>Copais</a:t>
            </a:r>
            <a:r>
              <a:rPr lang="en-US" sz="2200" dirty="0">
                <a:latin typeface="Calibri" panose="020F0502020204030204" pitchFamily="34" charset="0"/>
              </a:rPr>
              <a:t> (Thessaly)</a:t>
            </a:r>
          </a:p>
          <a:p>
            <a:r>
              <a:rPr lang="en-US" sz="2200" dirty="0">
                <a:latin typeface="Calibri" panose="020F0502020204030204" pitchFamily="34" charset="0"/>
              </a:rPr>
              <a:t>Development of communication networks (railways, motorways, telegraph, post office) to facilitate exports</a:t>
            </a:r>
          </a:p>
          <a:p>
            <a:r>
              <a:rPr lang="en-US" sz="2200" dirty="0">
                <a:latin typeface="Calibri" panose="020F0502020204030204" pitchFamily="34" charset="0"/>
              </a:rPr>
              <a:t>Establishment of cotton, wool and olive oil refining mills</a:t>
            </a:r>
          </a:p>
        </p:txBody>
      </p:sp>
      <p:sp>
        <p:nvSpPr>
          <p:cNvPr id="4" name="Θέση αριθμού διαφάνειας 3">
            <a:extLst>
              <a:ext uri="{FF2B5EF4-FFF2-40B4-BE49-F238E27FC236}">
                <a16:creationId xmlns:a16="http://schemas.microsoft.com/office/drawing/2014/main" id="{7D98B1E5-6414-4E20-9970-7094F76A221E}"/>
              </a:ext>
            </a:extLst>
          </p:cNvPr>
          <p:cNvSpPr>
            <a:spLocks noGrp="1"/>
          </p:cNvSpPr>
          <p:nvPr>
            <p:ph type="sldNum" sz="quarter" idx="12"/>
          </p:nvPr>
        </p:nvSpPr>
        <p:spPr/>
        <p:txBody>
          <a:bodyPr/>
          <a:lstStyle/>
          <a:p>
            <a:fld id="{1B9F616B-E734-48E2-82E2-02DF02FA5C61}" type="slidenum">
              <a:rPr lang="en-US" smtClean="0"/>
              <a:t>32</a:t>
            </a:fld>
            <a:endParaRPr lang="en-US"/>
          </a:p>
        </p:txBody>
      </p:sp>
    </p:spTree>
    <p:extLst>
      <p:ext uri="{BB962C8B-B14F-4D97-AF65-F5344CB8AC3E}">
        <p14:creationId xmlns:p14="http://schemas.microsoft.com/office/powerpoint/2010/main" val="289249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policy</a:t>
            </a:r>
            <a:endParaRPr lang="el-GR" dirty="0"/>
          </a:p>
        </p:txBody>
      </p:sp>
      <p:sp>
        <p:nvSpPr>
          <p:cNvPr id="3" name="Content Placeholder 2"/>
          <p:cNvSpPr>
            <a:spLocks noGrp="1"/>
          </p:cNvSpPr>
          <p:nvPr>
            <p:ph idx="1"/>
          </p:nvPr>
        </p:nvSpPr>
        <p:spPr/>
        <p:txBody>
          <a:bodyPr>
            <a:normAutofit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US" dirty="0">
                <a:solidFill>
                  <a:srgbClr val="2D2E2D"/>
                </a:solidFill>
                <a:latin typeface="Calibri" panose="020F0502020204030204" pitchFamily="34" charset="0"/>
              </a:rPr>
              <a:t>I</a:t>
            </a:r>
            <a:r>
              <a:rPr lang="en-US" sz="2000" dirty="0">
                <a:solidFill>
                  <a:srgbClr val="2D2E2D"/>
                </a:solidFill>
                <a:effectLst/>
                <a:latin typeface="Calibri" panose="020F0502020204030204" pitchFamily="34" charset="0"/>
              </a:rPr>
              <a:t>rredentist concept known as ‘</a:t>
            </a:r>
            <a:r>
              <a:rPr lang="en-US" sz="2000" i="1" dirty="0" err="1">
                <a:solidFill>
                  <a:srgbClr val="2D2E2D"/>
                </a:solidFill>
                <a:effectLst/>
                <a:latin typeface="Calibri" panose="020F0502020204030204" pitchFamily="34" charset="0"/>
              </a:rPr>
              <a:t>Megali</a:t>
            </a:r>
            <a:r>
              <a:rPr lang="en-US" sz="2000" dirty="0">
                <a:solidFill>
                  <a:srgbClr val="2D2E2D"/>
                </a:solidFill>
                <a:effectLst/>
                <a:latin typeface="Calibri" panose="020F0502020204030204" pitchFamily="34" charset="0"/>
              </a:rPr>
              <a:t> </a:t>
            </a:r>
            <a:r>
              <a:rPr lang="en-US" sz="2000" i="1" dirty="0">
                <a:solidFill>
                  <a:srgbClr val="2D2E2D"/>
                </a:solidFill>
                <a:effectLst/>
                <a:latin typeface="Calibri" panose="020F0502020204030204" pitchFamily="34" charset="0"/>
              </a:rPr>
              <a:t>Idea</a:t>
            </a:r>
            <a:r>
              <a:rPr lang="en-US" sz="2000" dirty="0">
                <a:solidFill>
                  <a:srgbClr val="2D2E2D"/>
                </a:solidFill>
                <a:effectLst/>
                <a:latin typeface="Calibri" panose="020F0502020204030204" pitchFamily="34" charset="0"/>
              </a:rPr>
              <a:t>’</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Greece's role within the context of the ‘Eastern Question’</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Participation in the crisis of 1875-78, with the Great Powers concerned about Russia's support for a ‘Great Bulgaria’</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In 1881, the Congress of Berlin resulted in the transfer of the fertile region of Thessaly and part of Epirus to Greece, effectively doubling its population and expanding its territory by 32%</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Several conspiracies orchestrated by Greek nationalist secret societies</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Recurrent uprisings on the island of Crete aiming for union (</a:t>
            </a:r>
            <a:r>
              <a:rPr lang="en-US" sz="2000" i="1" dirty="0">
                <a:solidFill>
                  <a:srgbClr val="2D2E2D"/>
                </a:solidFill>
                <a:effectLst/>
                <a:latin typeface="Calibri" panose="020F0502020204030204" pitchFamily="34" charset="0"/>
              </a:rPr>
              <a:t>Enosis</a:t>
            </a:r>
            <a:r>
              <a:rPr lang="en-US" sz="2000" dirty="0">
                <a:solidFill>
                  <a:srgbClr val="2D2E2D"/>
                </a:solidFill>
                <a:effectLst/>
                <a:latin typeface="Calibri" panose="020F0502020204030204" pitchFamily="34" charset="0"/>
              </a:rPr>
              <a:t>) with Greece, occurring in 1841, 1858, 1866-9, 1877-8, 1888-9, and 1896-7</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BE45C7E-4DD8-4863-BE45-73238A40D158}"/>
              </a:ext>
            </a:extLst>
          </p:cNvPr>
          <p:cNvSpPr>
            <a:spLocks noGrp="1"/>
          </p:cNvSpPr>
          <p:nvPr>
            <p:ph type="sldNum" sz="quarter" idx="12"/>
          </p:nvPr>
        </p:nvSpPr>
        <p:spPr/>
        <p:txBody>
          <a:bodyPr/>
          <a:lstStyle/>
          <a:p>
            <a:fld id="{1B9F616B-E734-48E2-82E2-02DF02FA5C61}" type="slidenum">
              <a:rPr lang="en-US" smtClean="0"/>
              <a:t>33</a:t>
            </a:fld>
            <a:endParaRPr lang="en-US"/>
          </a:p>
        </p:txBody>
      </p:sp>
    </p:spTree>
    <p:extLst>
      <p:ext uri="{BB962C8B-B14F-4D97-AF65-F5344CB8AC3E}">
        <p14:creationId xmlns:p14="http://schemas.microsoft.com/office/powerpoint/2010/main" val="376445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lstStyle/>
          <a:p>
            <a:r>
              <a:rPr lang="en-US" dirty="0"/>
              <a:t>Foreign policy (2)</a:t>
            </a:r>
            <a:endParaRPr lang="el-GR" dirty="0"/>
          </a:p>
        </p:txBody>
      </p:sp>
      <p:sp>
        <p:nvSpPr>
          <p:cNvPr id="3" name="Content Placeholder 2"/>
          <p:cNvSpPr>
            <a:spLocks noGrp="1"/>
          </p:cNvSpPr>
          <p:nvPr>
            <p:ph idx="1"/>
          </p:nvPr>
        </p:nvSpPr>
        <p:spPr>
          <a:xfrm>
            <a:off x="1295400" y="1981201"/>
            <a:ext cx="9601200" cy="3809999"/>
          </a:xfrm>
        </p:spPr>
        <p:txBody>
          <a:bodyPr>
            <a:normAutofit/>
          </a:bodyPr>
          <a:lstStyle/>
          <a:p>
            <a:r>
              <a:rPr lang="en-US" dirty="0"/>
              <a:t>Competing nationalisms in Macedonia claimed by Greeks, Bulgarians and Serbs</a:t>
            </a:r>
          </a:p>
          <a:p>
            <a:r>
              <a:rPr lang="en-US" dirty="0"/>
              <a:t>1870, creation of an independent Bulgarian Church (Exarchate)</a:t>
            </a:r>
          </a:p>
          <a:p>
            <a:r>
              <a:rPr lang="en-US" dirty="0"/>
              <a:t>Fluid frontier zone, movements of rebels and brigands</a:t>
            </a:r>
          </a:p>
          <a:p>
            <a:r>
              <a:rPr lang="en-US" dirty="0"/>
              <a:t>Escalation to armed struggle between guerilla bands, infiltration by armed warriors into Epirus, Thessaly and Macedonia</a:t>
            </a:r>
          </a:p>
          <a:p>
            <a:r>
              <a:rPr lang="en-US" dirty="0"/>
              <a:t>Intense popular pressure</a:t>
            </a:r>
          </a:p>
        </p:txBody>
      </p:sp>
      <p:sp>
        <p:nvSpPr>
          <p:cNvPr id="4" name="Θέση αριθμού διαφάνειας 3">
            <a:extLst>
              <a:ext uri="{FF2B5EF4-FFF2-40B4-BE49-F238E27FC236}">
                <a16:creationId xmlns:a16="http://schemas.microsoft.com/office/drawing/2014/main" id="{C94C6588-18E7-4AC4-BAD2-F9070288184E}"/>
              </a:ext>
            </a:extLst>
          </p:cNvPr>
          <p:cNvSpPr>
            <a:spLocks noGrp="1"/>
          </p:cNvSpPr>
          <p:nvPr>
            <p:ph type="sldNum" sz="quarter" idx="12"/>
          </p:nvPr>
        </p:nvSpPr>
        <p:spPr>
          <a:xfrm>
            <a:off x="10665311" y="6289679"/>
            <a:ext cx="918882" cy="222436"/>
          </a:xfrm>
        </p:spPr>
        <p:txBody>
          <a:bodyPr/>
          <a:lstStyle/>
          <a:p>
            <a:fld id="{1B9F616B-E734-48E2-82E2-02DF02FA5C61}" type="slidenum">
              <a:rPr lang="en-US" smtClean="0"/>
              <a:pPr/>
              <a:t>34</a:t>
            </a:fld>
            <a:endParaRPr lang="en-US"/>
          </a:p>
        </p:txBody>
      </p:sp>
    </p:spTree>
    <p:extLst>
      <p:ext uri="{BB962C8B-B14F-4D97-AF65-F5344CB8AC3E}">
        <p14:creationId xmlns:p14="http://schemas.microsoft.com/office/powerpoint/2010/main" val="145123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895F-CBB8-4DF9-9A41-C4F942BE5DC1}"/>
              </a:ext>
            </a:extLst>
          </p:cNvPr>
          <p:cNvSpPr>
            <a:spLocks noGrp="1"/>
          </p:cNvSpPr>
          <p:nvPr>
            <p:ph type="title"/>
          </p:nvPr>
        </p:nvSpPr>
        <p:spPr>
          <a:xfrm>
            <a:off x="1295400" y="503853"/>
            <a:ext cx="9601200" cy="1142385"/>
          </a:xfrm>
        </p:spPr>
        <p:txBody>
          <a:bodyPr/>
          <a:lstStyle/>
          <a:p>
            <a:r>
              <a:rPr lang="en-US" dirty="0"/>
              <a:t>1897 Greco-Turkish War</a:t>
            </a:r>
            <a:endParaRPr lang="el-GR" dirty="0"/>
          </a:p>
        </p:txBody>
      </p:sp>
      <p:sp>
        <p:nvSpPr>
          <p:cNvPr id="3" name="Content Placeholder 2">
            <a:extLst>
              <a:ext uri="{FF2B5EF4-FFF2-40B4-BE49-F238E27FC236}">
                <a16:creationId xmlns:a16="http://schemas.microsoft.com/office/drawing/2014/main" id="{50AAA432-5E94-4C74-AFD2-F89D26EB9BC1}"/>
              </a:ext>
            </a:extLst>
          </p:cNvPr>
          <p:cNvSpPr>
            <a:spLocks noGrp="1"/>
          </p:cNvSpPr>
          <p:nvPr>
            <p:ph idx="1"/>
          </p:nvPr>
        </p:nvSpPr>
        <p:spPr>
          <a:xfrm>
            <a:off x="1295400" y="1846555"/>
            <a:ext cx="9601200" cy="4145872"/>
          </a:xfrm>
        </p:spPr>
        <p:txBody>
          <a:bodyPr>
            <a:normAutofit/>
          </a:bodyPr>
          <a:lstStyle/>
          <a:p>
            <a:r>
              <a:rPr lang="en-US" dirty="0"/>
              <a:t>1897, general mobilization and declaration of war to the Ottoman empire over the status of Crete</a:t>
            </a:r>
          </a:p>
          <a:p>
            <a:pPr lvl="1"/>
            <a:r>
              <a:rPr lang="en-US" dirty="0"/>
              <a:t>“Unfortunate war” (</a:t>
            </a:r>
            <a:r>
              <a:rPr lang="el-GR" i="1" dirty="0"/>
              <a:t>Ατυχής Πόλεμος</a:t>
            </a:r>
            <a:r>
              <a:rPr lang="en-US" dirty="0"/>
              <a:t>)</a:t>
            </a:r>
            <a:endParaRPr lang="el-GR" dirty="0"/>
          </a:p>
          <a:p>
            <a:r>
              <a:rPr lang="en-US" dirty="0"/>
              <a:t>Greece wholly unprepared for war, humiliating defeat in 30 days </a:t>
            </a:r>
          </a:p>
          <a:p>
            <a:r>
              <a:rPr lang="en-US" dirty="0"/>
              <a:t>Greece forced to cede minor border areas and pay heavy reparations</a:t>
            </a:r>
          </a:p>
          <a:p>
            <a:pPr lvl="1"/>
            <a:r>
              <a:rPr lang="en-US" dirty="0"/>
              <a:t>International Financial Commission that remained in Athens till 1936</a:t>
            </a:r>
          </a:p>
          <a:p>
            <a:pPr lvl="1"/>
            <a:r>
              <a:rPr lang="en-US" dirty="0"/>
              <a:t>Rather positive IFC action for public administration</a:t>
            </a:r>
          </a:p>
          <a:p>
            <a:r>
              <a:rPr lang="en-US" dirty="0"/>
              <a:t>An autonomous Cretan State under Ottoman suzerainty was nevertheless established the following year, owing to the intervention of the Great Powers after the war</a:t>
            </a:r>
            <a:endParaRPr lang="el-GR" dirty="0"/>
          </a:p>
          <a:p>
            <a:endParaRPr lang="el-GR" dirty="0"/>
          </a:p>
        </p:txBody>
      </p:sp>
      <p:sp>
        <p:nvSpPr>
          <p:cNvPr id="4" name="Slide Number Placeholder 3">
            <a:extLst>
              <a:ext uri="{FF2B5EF4-FFF2-40B4-BE49-F238E27FC236}">
                <a16:creationId xmlns:a16="http://schemas.microsoft.com/office/drawing/2014/main" id="{4AA01DD2-2EB8-4DE0-9DD4-A264B4F193F6}"/>
              </a:ext>
            </a:extLst>
          </p:cNvPr>
          <p:cNvSpPr>
            <a:spLocks noGrp="1"/>
          </p:cNvSpPr>
          <p:nvPr>
            <p:ph type="sldNum" sz="quarter" idx="12"/>
          </p:nvPr>
        </p:nvSpPr>
        <p:spPr>
          <a:xfrm>
            <a:off x="10665311" y="6289679"/>
            <a:ext cx="918882" cy="222436"/>
          </a:xfrm>
        </p:spPr>
        <p:txBody>
          <a:bodyPr/>
          <a:lstStyle/>
          <a:p>
            <a:fld id="{1B9F616B-E734-48E2-82E2-02DF02FA5C61}" type="slidenum">
              <a:rPr lang="en-US" smtClean="0"/>
              <a:pPr/>
              <a:t>35</a:t>
            </a:fld>
            <a:endParaRPr lang="en-US"/>
          </a:p>
        </p:txBody>
      </p:sp>
    </p:spTree>
    <p:extLst>
      <p:ext uri="{BB962C8B-B14F-4D97-AF65-F5344CB8AC3E}">
        <p14:creationId xmlns:p14="http://schemas.microsoft.com/office/powerpoint/2010/main" val="2711272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Social/agrarian issues</a:t>
            </a:r>
            <a:endParaRPr lang="el-GR" dirty="0"/>
          </a:p>
        </p:txBody>
      </p:sp>
      <p:sp>
        <p:nvSpPr>
          <p:cNvPr id="3" name="Content Placeholder 2"/>
          <p:cNvSpPr>
            <a:spLocks noGrp="1"/>
          </p:cNvSpPr>
          <p:nvPr>
            <p:ph idx="1"/>
          </p:nvPr>
        </p:nvSpPr>
        <p:spPr/>
        <p:txBody>
          <a:bodyPr>
            <a:normAutofit fontScale="92500" lnSpcReduction="20000"/>
          </a:bodyPr>
          <a:lstStyle/>
          <a:p>
            <a:pPr marL="0" indent="0" algn="l" rtl="0" eaLnBrk="1" latinLnBrk="0" hangingPunct="1">
              <a:lnSpc>
                <a:spcPct val="90000"/>
              </a:lnSpc>
              <a:spcBef>
                <a:spcPts val="1800"/>
              </a:spcBef>
              <a:buNone/>
            </a:pPr>
            <a:r>
              <a:rPr lang="en-US" sz="2400" b="1" dirty="0">
                <a:solidFill>
                  <a:srgbClr val="2D2E2D"/>
                </a:solidFill>
                <a:effectLst/>
                <a:latin typeface="Calibri" panose="020F0502020204030204" pitchFamily="34" charset="0"/>
              </a:rPr>
              <a:t>Currant Crisis</a:t>
            </a:r>
            <a:endParaRPr lang="en-US" sz="2400" dirty="0">
              <a:solidFill>
                <a:srgbClr val="2D2E2D"/>
              </a:solidFill>
              <a:effectLst/>
              <a:latin typeface="Calibri" panose="020F0502020204030204" pitchFamily="34" charset="0"/>
            </a:endParaRP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Between 1861 and 1863, the phylloxera epidemic devastated French grapevines, leading to a significant increase in vine production in the Peloponnese.</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As a result, currants emerged as the primary export commodity for Greece.</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By 1893, the epidemic in France came to an end, resulting in a decline in demand that left Greek vine producers in dire straits.</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This situation prompted widespread emigration.</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In 1898, King George I visited the Peloponnese, where he was the target of an assassination attempt.</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The following year, 1899, saw the establishment of a specialized bank known as </a:t>
            </a:r>
            <a:r>
              <a:rPr lang="en-US" sz="2000" dirty="0" err="1">
                <a:solidFill>
                  <a:srgbClr val="2D2E2D"/>
                </a:solidFill>
                <a:effectLst/>
                <a:latin typeface="Calibri" panose="020F0502020204030204" pitchFamily="34" charset="0"/>
              </a:rPr>
              <a:t>Stafidiki</a:t>
            </a:r>
            <a:r>
              <a:rPr lang="en-US" sz="2000" dirty="0">
                <a:solidFill>
                  <a:srgbClr val="2D2E2D"/>
                </a:solidFill>
                <a:effectLst/>
                <a:latin typeface="Calibri" panose="020F0502020204030204" pitchFamily="34" charset="0"/>
              </a:rPr>
              <a:t> </a:t>
            </a:r>
            <a:r>
              <a:rPr lang="en-US" sz="2000" dirty="0" err="1">
                <a:solidFill>
                  <a:srgbClr val="2D2E2D"/>
                </a:solidFill>
                <a:effectLst/>
                <a:latin typeface="Calibri" panose="020F0502020204030204" pitchFamily="34" charset="0"/>
              </a:rPr>
              <a:t>Trapeza</a:t>
            </a:r>
            <a:r>
              <a:rPr lang="en-US" sz="2000" dirty="0">
                <a:solidFill>
                  <a:srgbClr val="2D2E2D"/>
                </a:solidFill>
                <a:effectLst/>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258111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CEF6938-D1C9-4404-BD6E-82A8FB94AF34}" type="slidenum">
              <a:rPr lang="el-GR" smtClean="0"/>
              <a:pPr>
                <a:defRPr/>
              </a:pPr>
              <a:t>37</a:t>
            </a:fld>
            <a:endParaRPr lang="el-GR"/>
          </a:p>
        </p:txBody>
      </p:sp>
      <p:pic>
        <p:nvPicPr>
          <p:cNvPr id="2058" name="Picture 10" descr="http://3.bp.blogspot.com/_8Qn1ApMGCoY/TUP1Jgl7YKI/AAAAAAAAC1s/1fxdR9YSLcA/s1600/%25CE%2586%25CE%25B3%25CE%25B9%25CE%25BF%25CF%2582%25CE%25A3%25CF%258E%25CF%2583%25CF%2584%25CE%25B7%25CF%2582.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15000"/>
                    </a14:imgEffect>
                    <a14:imgEffect>
                      <a14:brightnessContrast contrast="10000"/>
                    </a14:imgEffect>
                  </a14:imgLayer>
                </a14:imgProps>
              </a:ext>
              <a:ext uri="{28A0092B-C50C-407E-A947-70E740481C1C}">
                <a14:useLocalDpi xmlns:a14="http://schemas.microsoft.com/office/drawing/2010/main"/>
              </a:ext>
            </a:extLst>
          </a:blip>
          <a:srcRect/>
          <a:stretch>
            <a:fillRect/>
          </a:stretch>
        </p:blipFill>
        <p:spPr bwMode="auto">
          <a:xfrm>
            <a:off x="2495600" y="332656"/>
            <a:ext cx="7109354" cy="5544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295800" y="5949280"/>
            <a:ext cx="4176464" cy="400110"/>
          </a:xfrm>
          <a:prstGeom prst="rect">
            <a:avLst/>
          </a:prstGeom>
          <a:noFill/>
        </p:spPr>
        <p:txBody>
          <a:bodyPr wrap="square" rtlCol="0">
            <a:spAutoFit/>
          </a:bodyPr>
          <a:lstStyle/>
          <a:p>
            <a:pPr algn="ctr"/>
            <a:r>
              <a:rPr lang="en-US" sz="2000" dirty="0" err="1">
                <a:solidFill>
                  <a:schemeClr val="bg1"/>
                </a:solidFill>
              </a:rPr>
              <a:t>Aghios</a:t>
            </a:r>
            <a:r>
              <a:rPr lang="en-US" sz="2000" dirty="0">
                <a:solidFill>
                  <a:schemeClr val="bg1"/>
                </a:solidFill>
              </a:rPr>
              <a:t> </a:t>
            </a:r>
            <a:r>
              <a:rPr lang="en-US" sz="2000" dirty="0" err="1">
                <a:solidFill>
                  <a:schemeClr val="bg1"/>
                </a:solidFill>
              </a:rPr>
              <a:t>Sostis</a:t>
            </a:r>
            <a:r>
              <a:rPr lang="en-US" sz="2000" dirty="0">
                <a:solidFill>
                  <a:schemeClr val="bg1"/>
                </a:solidFill>
              </a:rPr>
              <a:t>, </a:t>
            </a:r>
            <a:r>
              <a:rPr lang="en-US" sz="2000" dirty="0" err="1">
                <a:solidFill>
                  <a:schemeClr val="bg1"/>
                </a:solidFill>
              </a:rPr>
              <a:t>Syggrou</a:t>
            </a:r>
            <a:r>
              <a:rPr lang="en-US" sz="2000" dirty="0">
                <a:solidFill>
                  <a:schemeClr val="bg1"/>
                </a:solidFill>
              </a:rPr>
              <a:t> </a:t>
            </a:r>
            <a:r>
              <a:rPr lang="en-US" sz="2000" dirty="0" err="1">
                <a:solidFill>
                  <a:schemeClr val="bg1"/>
                </a:solidFill>
              </a:rPr>
              <a:t>ave</a:t>
            </a:r>
            <a:r>
              <a:rPr lang="en-US" sz="2000" dirty="0">
                <a:solidFill>
                  <a:schemeClr val="bg1"/>
                </a:solidFill>
              </a:rPr>
              <a:t>. </a:t>
            </a:r>
            <a:r>
              <a:rPr lang="el-GR" sz="2000" dirty="0">
                <a:solidFill>
                  <a:schemeClr val="bg1"/>
                </a:solidFill>
              </a:rPr>
              <a:t>(1900)</a:t>
            </a:r>
          </a:p>
        </p:txBody>
      </p:sp>
      <p:sp>
        <p:nvSpPr>
          <p:cNvPr id="10" name="Rectangle 9"/>
          <p:cNvSpPr/>
          <p:nvPr/>
        </p:nvSpPr>
        <p:spPr>
          <a:xfrm>
            <a:off x="1514574" y="6340678"/>
            <a:ext cx="6588224" cy="369332"/>
          </a:xfrm>
          <a:prstGeom prst="rect">
            <a:avLst/>
          </a:prstGeom>
        </p:spPr>
        <p:txBody>
          <a:bodyPr wrap="square">
            <a:spAutoFit/>
          </a:bodyPr>
          <a:lstStyle/>
          <a:p>
            <a:r>
              <a:rPr lang="en-US" dirty="0">
                <a:solidFill>
                  <a:srgbClr val="002060"/>
                </a:solidFill>
                <a:hlinkClick r:id="rId6"/>
              </a:rPr>
              <a:t>Exposition </a:t>
            </a:r>
            <a:r>
              <a:rPr lang="en-US" dirty="0" err="1">
                <a:solidFill>
                  <a:srgbClr val="002060"/>
                </a:solidFill>
                <a:hlinkClick r:id="rId6"/>
              </a:rPr>
              <a:t>Universelle</a:t>
            </a:r>
            <a:r>
              <a:rPr lang="en-US" dirty="0">
                <a:solidFill>
                  <a:srgbClr val="002060"/>
                </a:solidFill>
                <a:hlinkClick r:id="rId6"/>
              </a:rPr>
              <a:t> de Paris (</a:t>
            </a:r>
            <a:r>
              <a:rPr lang="el-GR" dirty="0">
                <a:solidFill>
                  <a:srgbClr val="002060"/>
                </a:solidFill>
                <a:hlinkClick r:id="rId6"/>
              </a:rPr>
              <a:t>1900</a:t>
            </a:r>
            <a:r>
              <a:rPr lang="en-US" dirty="0">
                <a:solidFill>
                  <a:srgbClr val="002060"/>
                </a:solidFill>
                <a:hlinkClick r:id="rId6"/>
              </a:rPr>
              <a:t>)</a:t>
            </a:r>
            <a:r>
              <a:rPr lang="el-GR" dirty="0">
                <a:solidFill>
                  <a:srgbClr val="002060"/>
                </a:solidFill>
                <a:hlinkClick r:id="rId6"/>
              </a:rPr>
              <a:t> - </a:t>
            </a:r>
            <a:r>
              <a:rPr lang="el-GR" dirty="0" err="1">
                <a:solidFill>
                  <a:srgbClr val="002060"/>
                </a:solidFill>
                <a:hlinkClick r:id="rId6"/>
              </a:rPr>
              <a:t>Quai</a:t>
            </a:r>
            <a:r>
              <a:rPr lang="el-GR" dirty="0">
                <a:solidFill>
                  <a:srgbClr val="002060"/>
                </a:solidFill>
                <a:hlinkClick r:id="rId6"/>
              </a:rPr>
              <a:t> </a:t>
            </a:r>
            <a:r>
              <a:rPr lang="el-GR" dirty="0" err="1">
                <a:solidFill>
                  <a:srgbClr val="002060"/>
                </a:solidFill>
                <a:hlinkClick r:id="rId6"/>
              </a:rPr>
              <a:t>des</a:t>
            </a:r>
            <a:r>
              <a:rPr lang="el-GR" dirty="0">
                <a:solidFill>
                  <a:srgbClr val="002060"/>
                </a:solidFill>
                <a:hlinkClick r:id="rId6"/>
              </a:rPr>
              <a:t> </a:t>
            </a:r>
            <a:r>
              <a:rPr lang="el-GR" dirty="0" err="1">
                <a:solidFill>
                  <a:srgbClr val="002060"/>
                </a:solidFill>
                <a:hlinkClick r:id="rId6"/>
              </a:rPr>
              <a:t>Nations</a:t>
            </a:r>
            <a:endParaRPr lang="el-GR" dirty="0">
              <a:solidFill>
                <a:srgbClr val="002060"/>
              </a:solidFill>
            </a:endParaRPr>
          </a:p>
        </p:txBody>
      </p:sp>
    </p:spTree>
    <p:extLst>
      <p:ext uri="{BB962C8B-B14F-4D97-AF65-F5344CB8AC3E}">
        <p14:creationId xmlns:p14="http://schemas.microsoft.com/office/powerpoint/2010/main" val="1688407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Emigration</a:t>
            </a:r>
            <a:endParaRPr lang="el-GR"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Mass overseas emigration</a:t>
            </a:r>
          </a:p>
          <a:p>
            <a:pPr lvl="1"/>
            <a:r>
              <a:rPr lang="en-US" dirty="0">
                <a:latin typeface="Calibri" panose="020F0502020204030204" pitchFamily="34" charset="0"/>
              </a:rPr>
              <a:t>1890-1914, about 350.000 Greeks emigrated (</a:t>
            </a:r>
            <a:r>
              <a:rPr lang="en-US" baseline="30000" dirty="0">
                <a:latin typeface="Calibri" panose="020F0502020204030204" pitchFamily="34" charset="0"/>
              </a:rPr>
              <a:t>1</a:t>
            </a:r>
            <a:r>
              <a:rPr lang="en-US" dirty="0">
                <a:latin typeface="Calibri" panose="020F0502020204030204" pitchFamily="34" charset="0"/>
              </a:rPr>
              <a:t>/</a:t>
            </a:r>
            <a:r>
              <a:rPr lang="en-US" baseline="-25000" dirty="0">
                <a:latin typeface="Calibri" panose="020F0502020204030204" pitchFamily="34" charset="0"/>
              </a:rPr>
              <a:t>6</a:t>
            </a:r>
            <a:r>
              <a:rPr lang="en-US" dirty="0">
                <a:latin typeface="Calibri" panose="020F0502020204030204" pitchFamily="34" charset="0"/>
              </a:rPr>
              <a:t> of the entire population)</a:t>
            </a:r>
          </a:p>
          <a:p>
            <a:r>
              <a:rPr lang="en-US" dirty="0">
                <a:latin typeface="Calibri" panose="020F0502020204030204" pitchFamily="34" charset="0"/>
              </a:rPr>
              <a:t>Male emigration because of poor economic prospects in Greece</a:t>
            </a:r>
          </a:p>
          <a:p>
            <a:r>
              <a:rPr lang="en-US" dirty="0">
                <a:latin typeface="Calibri" panose="020F0502020204030204" pitchFamily="34" charset="0"/>
              </a:rPr>
              <a:t>Intended to be a short emigration, however most of the migrants became permanently established in their host countries</a:t>
            </a:r>
          </a:p>
          <a:p>
            <a:r>
              <a:rPr lang="en-US" dirty="0">
                <a:latin typeface="Calibri" panose="020F0502020204030204" pitchFamily="34" charset="0"/>
              </a:rPr>
              <a:t>Remittances constitute thereafter a key element in the balance of payments</a:t>
            </a:r>
          </a:p>
          <a:p>
            <a:r>
              <a:rPr lang="en-US" dirty="0">
                <a:latin typeface="Calibri" panose="020F0502020204030204" pitchFamily="34" charset="0"/>
              </a:rPr>
              <a:t>Expansion of the notion of "Hellenism" and "Hellenic diaspora" to the ‘New World’</a:t>
            </a:r>
            <a:endParaRPr lang="el-GR" dirty="0">
              <a:latin typeface="Calibri" panose="020F0502020204030204" pitchFamily="34" charset="0"/>
            </a:endParaRPr>
          </a:p>
          <a:p>
            <a:endParaRPr lang="el-GR" dirty="0">
              <a:latin typeface="Calibri" panose="020F0502020204030204" pitchFamily="34" charset="0"/>
            </a:endParaRPr>
          </a:p>
        </p:txBody>
      </p:sp>
    </p:spTree>
    <p:extLst>
      <p:ext uri="{BB962C8B-B14F-4D97-AF65-F5344CB8AC3E}">
        <p14:creationId xmlns:p14="http://schemas.microsoft.com/office/powerpoint/2010/main" val="80231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Greek descend immigrants to the USA</a:t>
            </a:r>
            <a:endParaRPr lang="el-GR" sz="4000" dirty="0"/>
          </a:p>
        </p:txBody>
      </p:sp>
      <p:graphicFrame>
        <p:nvGraphicFramePr>
          <p:cNvPr id="6" name="Content Placeholder 5"/>
          <p:cNvGraphicFramePr>
            <a:graphicFrameLocks noGrp="1"/>
          </p:cNvGraphicFramePr>
          <p:nvPr>
            <p:ph idx="1"/>
          </p:nvPr>
        </p:nvGraphicFramePr>
        <p:xfrm>
          <a:off x="1295400" y="1981200"/>
          <a:ext cx="9600540" cy="3953962"/>
        </p:xfrm>
        <a:graphic>
          <a:graphicData uri="http://schemas.openxmlformats.org/drawingml/2006/table">
            <a:tbl>
              <a:tblPr firstRow="1" bandRow="1">
                <a:tableStyleId>{3B4B98B0-60AC-42C2-AFA5-B58CD77FA1E5}</a:tableStyleId>
              </a:tblPr>
              <a:tblGrid>
                <a:gridCol w="1920108">
                  <a:extLst>
                    <a:ext uri="{9D8B030D-6E8A-4147-A177-3AD203B41FA5}">
                      <a16:colId xmlns:a16="http://schemas.microsoft.com/office/drawing/2014/main" val="20000"/>
                    </a:ext>
                  </a:extLst>
                </a:gridCol>
                <a:gridCol w="1920108">
                  <a:extLst>
                    <a:ext uri="{9D8B030D-6E8A-4147-A177-3AD203B41FA5}">
                      <a16:colId xmlns:a16="http://schemas.microsoft.com/office/drawing/2014/main" val="20001"/>
                    </a:ext>
                  </a:extLst>
                </a:gridCol>
                <a:gridCol w="1920108">
                  <a:extLst>
                    <a:ext uri="{9D8B030D-6E8A-4147-A177-3AD203B41FA5}">
                      <a16:colId xmlns:a16="http://schemas.microsoft.com/office/drawing/2014/main" val="20002"/>
                    </a:ext>
                  </a:extLst>
                </a:gridCol>
                <a:gridCol w="1920108">
                  <a:extLst>
                    <a:ext uri="{9D8B030D-6E8A-4147-A177-3AD203B41FA5}">
                      <a16:colId xmlns:a16="http://schemas.microsoft.com/office/drawing/2014/main" val="20003"/>
                    </a:ext>
                  </a:extLst>
                </a:gridCol>
                <a:gridCol w="1920108">
                  <a:extLst>
                    <a:ext uri="{9D8B030D-6E8A-4147-A177-3AD203B41FA5}">
                      <a16:colId xmlns:a16="http://schemas.microsoft.com/office/drawing/2014/main" val="20004"/>
                    </a:ext>
                  </a:extLst>
                </a:gridCol>
              </a:tblGrid>
              <a:tr h="392021">
                <a:tc>
                  <a:txBody>
                    <a:bodyPr/>
                    <a:lstStyle/>
                    <a:p>
                      <a:endParaRPr lang="el-GR" sz="1800" dirty="0"/>
                    </a:p>
                  </a:txBody>
                  <a:tcPr marL="152392" marR="152392"/>
                </a:tc>
                <a:tc gridSpan="2">
                  <a:txBody>
                    <a:bodyPr/>
                    <a:lstStyle/>
                    <a:p>
                      <a:pPr algn="ctr"/>
                      <a:r>
                        <a:rPr lang="en-US" sz="1800" dirty="0"/>
                        <a:t>Men</a:t>
                      </a:r>
                      <a:endParaRPr lang="el-GR" sz="1800" dirty="0"/>
                    </a:p>
                  </a:txBody>
                  <a:tcPr marL="152392" marR="152392"/>
                </a:tc>
                <a:tc hMerge="1">
                  <a:txBody>
                    <a:bodyPr/>
                    <a:lstStyle/>
                    <a:p>
                      <a:pPr algn="ctr"/>
                      <a:endParaRPr lang="el-GR" dirty="0"/>
                    </a:p>
                  </a:txBody>
                  <a:tcPr/>
                </a:tc>
                <a:tc gridSpan="2">
                  <a:txBody>
                    <a:bodyPr/>
                    <a:lstStyle/>
                    <a:p>
                      <a:pPr algn="ctr"/>
                      <a:r>
                        <a:rPr lang="en-US" sz="1800" dirty="0"/>
                        <a:t>Women</a:t>
                      </a:r>
                      <a:endParaRPr lang="el-GR" sz="1800" dirty="0"/>
                    </a:p>
                  </a:txBody>
                  <a:tcPr marL="152392" marR="152392"/>
                </a:tc>
                <a:tc hMerge="1">
                  <a:txBody>
                    <a:bodyPr/>
                    <a:lstStyle/>
                    <a:p>
                      <a:pPr algn="ctr"/>
                      <a:endParaRPr lang="el-GR" dirty="0"/>
                    </a:p>
                  </a:txBody>
                  <a:tcPr/>
                </a:tc>
                <a:extLst>
                  <a:ext uri="{0D108BD9-81ED-4DB2-BD59-A6C34878D82A}">
                    <a16:rowId xmlns:a16="http://schemas.microsoft.com/office/drawing/2014/main" val="10000"/>
                  </a:ext>
                </a:extLst>
              </a:tr>
              <a:tr h="392021">
                <a:tc>
                  <a:txBody>
                    <a:bodyPr/>
                    <a:lstStyle/>
                    <a:p>
                      <a:pPr marL="0" algn="l" rtl="0" eaLnBrk="1" latinLnBrk="0" hangingPunct="1"/>
                      <a:endParaRPr kumimoji="0" lang="el-GR" sz="1800" b="1" kern="1200" dirty="0">
                        <a:solidFill>
                          <a:schemeClr val="lt1"/>
                        </a:solidFill>
                        <a:latin typeface="+mn-lt"/>
                        <a:ea typeface="+mn-ea"/>
                        <a:cs typeface="+mn-cs"/>
                      </a:endParaRPr>
                    </a:p>
                  </a:txBody>
                  <a:tcPr marL="152392" marR="152392"/>
                </a:tc>
                <a:tc>
                  <a:txBody>
                    <a:bodyPr/>
                    <a:lstStyle/>
                    <a:p>
                      <a:pPr marL="0" algn="ctr" rtl="0" eaLnBrk="1" latinLnBrk="0" hangingPunct="1"/>
                      <a:r>
                        <a:rPr kumimoji="0" lang="en-US" sz="1800" kern="1200" dirty="0"/>
                        <a:t>Persons</a:t>
                      </a:r>
                      <a:endParaRPr kumimoji="0" lang="el-GR" sz="1800" b="1" kern="1200" dirty="0">
                        <a:solidFill>
                          <a:schemeClr val="lt1"/>
                        </a:solidFill>
                        <a:latin typeface="+mn-lt"/>
                        <a:ea typeface="+mn-ea"/>
                        <a:cs typeface="+mn-cs"/>
                      </a:endParaRPr>
                    </a:p>
                  </a:txBody>
                  <a:tcPr marL="152392" marR="152392"/>
                </a:tc>
                <a:tc>
                  <a:txBody>
                    <a:bodyPr/>
                    <a:lstStyle/>
                    <a:p>
                      <a:pPr marL="0" algn="ctr" rtl="0" eaLnBrk="1" latinLnBrk="0" hangingPunct="1"/>
                      <a:r>
                        <a:rPr kumimoji="0" lang="el-GR" sz="1800" kern="1200" dirty="0"/>
                        <a:t>%</a:t>
                      </a:r>
                      <a:endParaRPr kumimoji="0" lang="el-GR" sz="1800" b="1" kern="1200" dirty="0">
                        <a:solidFill>
                          <a:schemeClr val="lt1"/>
                        </a:solidFill>
                        <a:latin typeface="+mn-lt"/>
                        <a:ea typeface="+mn-ea"/>
                        <a:cs typeface="+mn-cs"/>
                      </a:endParaRPr>
                    </a:p>
                  </a:txBody>
                  <a:tcPr marL="152392" marR="152392"/>
                </a:tc>
                <a:tc>
                  <a:txBody>
                    <a:bodyPr/>
                    <a:lstStyle/>
                    <a:p>
                      <a:pPr marL="0" algn="ctr" rtl="0" eaLnBrk="1" latinLnBrk="0" hangingPunct="1"/>
                      <a:r>
                        <a:rPr kumimoji="0" lang="en-US" sz="1800" kern="1200" dirty="0"/>
                        <a:t>Persons</a:t>
                      </a:r>
                      <a:endParaRPr kumimoji="0" lang="el-GR" sz="1800" b="1" kern="1200" dirty="0">
                        <a:solidFill>
                          <a:schemeClr val="lt1"/>
                        </a:solidFill>
                        <a:latin typeface="+mn-lt"/>
                        <a:ea typeface="+mn-ea"/>
                        <a:cs typeface="+mn-cs"/>
                      </a:endParaRPr>
                    </a:p>
                  </a:txBody>
                  <a:tcPr marL="152392" marR="152392"/>
                </a:tc>
                <a:tc>
                  <a:txBody>
                    <a:bodyPr/>
                    <a:lstStyle/>
                    <a:p>
                      <a:pPr marL="0" algn="ctr" rtl="0" eaLnBrk="1" latinLnBrk="0" hangingPunct="1"/>
                      <a:r>
                        <a:rPr kumimoji="0" lang="el-GR" sz="1800" kern="1200" dirty="0"/>
                        <a:t>%</a:t>
                      </a:r>
                      <a:endParaRPr kumimoji="0" lang="el-GR" sz="1800" b="1" kern="1200" dirty="0">
                        <a:solidFill>
                          <a:schemeClr val="lt1"/>
                        </a:solidFill>
                        <a:latin typeface="+mn-lt"/>
                        <a:ea typeface="+mn-ea"/>
                        <a:cs typeface="+mn-cs"/>
                      </a:endParaRPr>
                    </a:p>
                  </a:txBody>
                  <a:tcPr marL="152392" marR="152392"/>
                </a:tc>
                <a:extLst>
                  <a:ext uri="{0D108BD9-81ED-4DB2-BD59-A6C34878D82A}">
                    <a16:rowId xmlns:a16="http://schemas.microsoft.com/office/drawing/2014/main" val="10001"/>
                  </a:ext>
                </a:extLst>
              </a:tr>
              <a:tr h="328263">
                <a:tc>
                  <a:txBody>
                    <a:bodyPr/>
                    <a:lstStyle/>
                    <a:p>
                      <a:pPr algn="ctr"/>
                      <a:r>
                        <a:rPr lang="el-GR" sz="2000" dirty="0"/>
                        <a:t>1896</a:t>
                      </a:r>
                    </a:p>
                  </a:txBody>
                  <a:tcPr marL="152392" marR="152392"/>
                </a:tc>
                <a:tc>
                  <a:txBody>
                    <a:bodyPr/>
                    <a:lstStyle/>
                    <a:p>
                      <a:pPr algn="ctr"/>
                      <a:r>
                        <a:rPr lang="el-GR" sz="2000" dirty="0"/>
                        <a:t>2.124</a:t>
                      </a:r>
                    </a:p>
                  </a:txBody>
                  <a:tcPr marL="152392" marR="152392"/>
                </a:tc>
                <a:tc>
                  <a:txBody>
                    <a:bodyPr/>
                    <a:lstStyle/>
                    <a:p>
                      <a:pPr algn="ctr"/>
                      <a:r>
                        <a:rPr lang="el-GR" sz="2000" dirty="0"/>
                        <a:t>97,6</a:t>
                      </a:r>
                    </a:p>
                  </a:txBody>
                  <a:tcPr marL="152392" marR="152392"/>
                </a:tc>
                <a:tc>
                  <a:txBody>
                    <a:bodyPr/>
                    <a:lstStyle/>
                    <a:p>
                      <a:pPr algn="ctr"/>
                      <a:r>
                        <a:rPr lang="el-GR" sz="2000" dirty="0"/>
                        <a:t>51</a:t>
                      </a:r>
                    </a:p>
                  </a:txBody>
                  <a:tcPr marL="152392" marR="152392"/>
                </a:tc>
                <a:tc>
                  <a:txBody>
                    <a:bodyPr/>
                    <a:lstStyle/>
                    <a:p>
                      <a:pPr algn="ctr"/>
                      <a:r>
                        <a:rPr lang="el-GR" sz="2000" dirty="0"/>
                        <a:t>2.4</a:t>
                      </a:r>
                    </a:p>
                  </a:txBody>
                  <a:tcPr marL="152392" marR="152392"/>
                </a:tc>
                <a:extLst>
                  <a:ext uri="{0D108BD9-81ED-4DB2-BD59-A6C34878D82A}">
                    <a16:rowId xmlns:a16="http://schemas.microsoft.com/office/drawing/2014/main" val="10002"/>
                  </a:ext>
                </a:extLst>
              </a:tr>
              <a:tr h="392021">
                <a:tc>
                  <a:txBody>
                    <a:bodyPr/>
                    <a:lstStyle/>
                    <a:p>
                      <a:pPr algn="ctr"/>
                      <a:r>
                        <a:rPr lang="el-GR" sz="2000" dirty="0"/>
                        <a:t>1898</a:t>
                      </a:r>
                    </a:p>
                  </a:txBody>
                  <a:tcPr marL="152392" marR="152392"/>
                </a:tc>
                <a:tc>
                  <a:txBody>
                    <a:bodyPr/>
                    <a:lstStyle/>
                    <a:p>
                      <a:pPr algn="ctr"/>
                      <a:r>
                        <a:rPr lang="el-GR" sz="2000" dirty="0"/>
                        <a:t>2.246</a:t>
                      </a:r>
                    </a:p>
                  </a:txBody>
                  <a:tcPr marL="152392" marR="152392"/>
                </a:tc>
                <a:tc>
                  <a:txBody>
                    <a:bodyPr/>
                    <a:lstStyle/>
                    <a:p>
                      <a:pPr algn="ctr"/>
                      <a:r>
                        <a:rPr lang="el-GR" sz="2000" dirty="0"/>
                        <a:t>96,0</a:t>
                      </a:r>
                    </a:p>
                  </a:txBody>
                  <a:tcPr marL="152392" marR="152392"/>
                </a:tc>
                <a:tc>
                  <a:txBody>
                    <a:bodyPr/>
                    <a:lstStyle/>
                    <a:p>
                      <a:pPr algn="ctr"/>
                      <a:r>
                        <a:rPr lang="el-GR" sz="2000" dirty="0"/>
                        <a:t>93</a:t>
                      </a:r>
                    </a:p>
                  </a:txBody>
                  <a:tcPr marL="152392" marR="152392"/>
                </a:tc>
                <a:tc>
                  <a:txBody>
                    <a:bodyPr/>
                    <a:lstStyle/>
                    <a:p>
                      <a:pPr algn="ctr"/>
                      <a:r>
                        <a:rPr lang="el-GR" sz="2000" dirty="0"/>
                        <a:t>4,0</a:t>
                      </a:r>
                    </a:p>
                  </a:txBody>
                  <a:tcPr marL="152392" marR="152392"/>
                </a:tc>
                <a:extLst>
                  <a:ext uri="{0D108BD9-81ED-4DB2-BD59-A6C34878D82A}">
                    <a16:rowId xmlns:a16="http://schemas.microsoft.com/office/drawing/2014/main" val="10003"/>
                  </a:ext>
                </a:extLst>
              </a:tr>
              <a:tr h="392021">
                <a:tc>
                  <a:txBody>
                    <a:bodyPr/>
                    <a:lstStyle/>
                    <a:p>
                      <a:pPr algn="ctr"/>
                      <a:r>
                        <a:rPr lang="el-GR" sz="2000" dirty="0"/>
                        <a:t>1900</a:t>
                      </a:r>
                    </a:p>
                  </a:txBody>
                  <a:tcPr marL="152392" marR="152392"/>
                </a:tc>
                <a:tc>
                  <a:txBody>
                    <a:bodyPr/>
                    <a:lstStyle/>
                    <a:p>
                      <a:pPr algn="ctr"/>
                      <a:r>
                        <a:rPr lang="el-GR" sz="2000" dirty="0"/>
                        <a:t>3.655</a:t>
                      </a:r>
                    </a:p>
                  </a:txBody>
                  <a:tcPr marL="152392" marR="152392"/>
                </a:tc>
                <a:tc>
                  <a:txBody>
                    <a:bodyPr/>
                    <a:lstStyle/>
                    <a:p>
                      <a:pPr algn="ctr"/>
                      <a:r>
                        <a:rPr lang="el-GR" sz="2000" dirty="0"/>
                        <a:t>96,9</a:t>
                      </a:r>
                    </a:p>
                  </a:txBody>
                  <a:tcPr marL="152392" marR="152392"/>
                </a:tc>
                <a:tc>
                  <a:txBody>
                    <a:bodyPr/>
                    <a:lstStyle/>
                    <a:p>
                      <a:pPr algn="ctr"/>
                      <a:r>
                        <a:rPr lang="el-GR" sz="2000" dirty="0"/>
                        <a:t>118</a:t>
                      </a:r>
                    </a:p>
                  </a:txBody>
                  <a:tcPr marL="152392" marR="152392"/>
                </a:tc>
                <a:tc>
                  <a:txBody>
                    <a:bodyPr/>
                    <a:lstStyle/>
                    <a:p>
                      <a:pPr algn="ctr"/>
                      <a:r>
                        <a:rPr lang="el-GR" sz="2000" dirty="0"/>
                        <a:t>3.1</a:t>
                      </a:r>
                    </a:p>
                  </a:txBody>
                  <a:tcPr marL="152392" marR="152392"/>
                </a:tc>
                <a:extLst>
                  <a:ext uri="{0D108BD9-81ED-4DB2-BD59-A6C34878D82A}">
                    <a16:rowId xmlns:a16="http://schemas.microsoft.com/office/drawing/2014/main" val="10004"/>
                  </a:ext>
                </a:extLst>
              </a:tr>
              <a:tr h="392021">
                <a:tc>
                  <a:txBody>
                    <a:bodyPr/>
                    <a:lstStyle/>
                    <a:p>
                      <a:pPr algn="ctr"/>
                      <a:r>
                        <a:rPr lang="el-GR" sz="2000" dirty="0"/>
                        <a:t>1902</a:t>
                      </a:r>
                    </a:p>
                  </a:txBody>
                  <a:tcPr marL="152392" marR="152392"/>
                </a:tc>
                <a:tc>
                  <a:txBody>
                    <a:bodyPr/>
                    <a:lstStyle/>
                    <a:p>
                      <a:pPr algn="ctr"/>
                      <a:r>
                        <a:rPr lang="el-GR" sz="2000" dirty="0"/>
                        <a:t>7.854</a:t>
                      </a:r>
                    </a:p>
                  </a:txBody>
                  <a:tcPr marL="152392" marR="152392"/>
                </a:tc>
                <a:tc>
                  <a:txBody>
                    <a:bodyPr/>
                    <a:lstStyle/>
                    <a:p>
                      <a:pPr algn="ctr"/>
                      <a:r>
                        <a:rPr lang="el-GR" sz="2000" dirty="0"/>
                        <a:t>96,8</a:t>
                      </a:r>
                    </a:p>
                  </a:txBody>
                  <a:tcPr marL="152392" marR="152392"/>
                </a:tc>
                <a:tc>
                  <a:txBody>
                    <a:bodyPr/>
                    <a:lstStyle/>
                    <a:p>
                      <a:pPr algn="ctr"/>
                      <a:r>
                        <a:rPr lang="el-GR" sz="2000" dirty="0"/>
                        <a:t>261</a:t>
                      </a:r>
                    </a:p>
                  </a:txBody>
                  <a:tcPr marL="152392" marR="152392"/>
                </a:tc>
                <a:tc>
                  <a:txBody>
                    <a:bodyPr/>
                    <a:lstStyle/>
                    <a:p>
                      <a:pPr algn="ctr"/>
                      <a:r>
                        <a:rPr lang="el-GR" sz="2000" dirty="0"/>
                        <a:t>3,2</a:t>
                      </a:r>
                    </a:p>
                  </a:txBody>
                  <a:tcPr marL="152392" marR="152392"/>
                </a:tc>
                <a:extLst>
                  <a:ext uri="{0D108BD9-81ED-4DB2-BD59-A6C34878D82A}">
                    <a16:rowId xmlns:a16="http://schemas.microsoft.com/office/drawing/2014/main" val="10005"/>
                  </a:ext>
                </a:extLst>
              </a:tr>
              <a:tr h="392021">
                <a:tc>
                  <a:txBody>
                    <a:bodyPr/>
                    <a:lstStyle/>
                    <a:p>
                      <a:pPr algn="ctr"/>
                      <a:r>
                        <a:rPr lang="el-GR" sz="2000" dirty="0"/>
                        <a:t>1904</a:t>
                      </a:r>
                    </a:p>
                  </a:txBody>
                  <a:tcPr marL="152392" marR="152392"/>
                </a:tc>
                <a:tc>
                  <a:txBody>
                    <a:bodyPr/>
                    <a:lstStyle/>
                    <a:p>
                      <a:pPr algn="ctr"/>
                      <a:r>
                        <a:rPr lang="el-GR" sz="2000" dirty="0"/>
                        <a:t>12.106</a:t>
                      </a:r>
                    </a:p>
                  </a:txBody>
                  <a:tcPr marL="152392" marR="152392"/>
                </a:tc>
                <a:tc>
                  <a:txBody>
                    <a:bodyPr/>
                    <a:lstStyle/>
                    <a:p>
                      <a:pPr algn="ctr"/>
                      <a:r>
                        <a:rPr lang="el-GR" sz="2000" dirty="0"/>
                        <a:t>95,9</a:t>
                      </a:r>
                    </a:p>
                  </a:txBody>
                  <a:tcPr marL="152392" marR="152392"/>
                </a:tc>
                <a:tc>
                  <a:txBody>
                    <a:bodyPr/>
                    <a:lstStyle/>
                    <a:p>
                      <a:pPr algn="ctr"/>
                      <a:r>
                        <a:rPr lang="el-GR" sz="2000" dirty="0"/>
                        <a:t>519</a:t>
                      </a:r>
                    </a:p>
                  </a:txBody>
                  <a:tcPr marL="152392" marR="152392"/>
                </a:tc>
                <a:tc>
                  <a:txBody>
                    <a:bodyPr/>
                    <a:lstStyle/>
                    <a:p>
                      <a:pPr algn="ctr"/>
                      <a:r>
                        <a:rPr lang="el-GR" sz="2000" dirty="0"/>
                        <a:t>4,1</a:t>
                      </a:r>
                    </a:p>
                  </a:txBody>
                  <a:tcPr marL="152392" marR="152392"/>
                </a:tc>
                <a:extLst>
                  <a:ext uri="{0D108BD9-81ED-4DB2-BD59-A6C34878D82A}">
                    <a16:rowId xmlns:a16="http://schemas.microsoft.com/office/drawing/2014/main" val="10006"/>
                  </a:ext>
                </a:extLst>
              </a:tr>
              <a:tr h="392021">
                <a:tc>
                  <a:txBody>
                    <a:bodyPr/>
                    <a:lstStyle/>
                    <a:p>
                      <a:pPr algn="ctr"/>
                      <a:r>
                        <a:rPr lang="el-GR" sz="2000" dirty="0"/>
                        <a:t>1906</a:t>
                      </a:r>
                    </a:p>
                  </a:txBody>
                  <a:tcPr marL="152392" marR="152392"/>
                </a:tc>
                <a:tc>
                  <a:txBody>
                    <a:bodyPr/>
                    <a:lstStyle/>
                    <a:p>
                      <a:pPr algn="ctr"/>
                      <a:r>
                        <a:rPr lang="el-GR" sz="2000" dirty="0"/>
                        <a:t>22.266</a:t>
                      </a:r>
                    </a:p>
                  </a:txBody>
                  <a:tcPr marL="152392" marR="152392"/>
                </a:tc>
                <a:tc>
                  <a:txBody>
                    <a:bodyPr/>
                    <a:lstStyle/>
                    <a:p>
                      <a:pPr algn="ctr"/>
                      <a:r>
                        <a:rPr lang="el-GR" sz="2000" dirty="0"/>
                        <a:t>96,3</a:t>
                      </a:r>
                    </a:p>
                  </a:txBody>
                  <a:tcPr marL="152392" marR="152392"/>
                </a:tc>
                <a:tc>
                  <a:txBody>
                    <a:bodyPr/>
                    <a:lstStyle/>
                    <a:p>
                      <a:pPr algn="ctr"/>
                      <a:r>
                        <a:rPr lang="el-GR" sz="2000" dirty="0"/>
                        <a:t>861</a:t>
                      </a:r>
                    </a:p>
                  </a:txBody>
                  <a:tcPr marL="152392" marR="152392"/>
                </a:tc>
                <a:tc>
                  <a:txBody>
                    <a:bodyPr/>
                    <a:lstStyle/>
                    <a:p>
                      <a:pPr algn="ctr"/>
                      <a:r>
                        <a:rPr lang="el-GR" sz="2000" dirty="0"/>
                        <a:t>3,7</a:t>
                      </a:r>
                    </a:p>
                  </a:txBody>
                  <a:tcPr marL="152392" marR="152392"/>
                </a:tc>
                <a:extLst>
                  <a:ext uri="{0D108BD9-81ED-4DB2-BD59-A6C34878D82A}">
                    <a16:rowId xmlns:a16="http://schemas.microsoft.com/office/drawing/2014/main" val="10007"/>
                  </a:ext>
                </a:extLst>
              </a:tr>
              <a:tr h="392021">
                <a:tc>
                  <a:txBody>
                    <a:bodyPr/>
                    <a:lstStyle/>
                    <a:p>
                      <a:pPr algn="ctr"/>
                      <a:r>
                        <a:rPr lang="el-GR" sz="2000" dirty="0"/>
                        <a:t>1908</a:t>
                      </a:r>
                    </a:p>
                  </a:txBody>
                  <a:tcPr marL="152392" marR="152392"/>
                </a:tc>
                <a:tc>
                  <a:txBody>
                    <a:bodyPr/>
                    <a:lstStyle/>
                    <a:p>
                      <a:pPr algn="ctr"/>
                      <a:r>
                        <a:rPr lang="el-GR" sz="2000" dirty="0"/>
                        <a:t>26.972</a:t>
                      </a:r>
                    </a:p>
                  </a:txBody>
                  <a:tcPr marL="152392" marR="152392"/>
                </a:tc>
                <a:tc>
                  <a:txBody>
                    <a:bodyPr/>
                    <a:lstStyle/>
                    <a:p>
                      <a:pPr algn="ctr"/>
                      <a:r>
                        <a:rPr lang="el-GR" sz="2000" dirty="0"/>
                        <a:t>93,6</a:t>
                      </a:r>
                    </a:p>
                  </a:txBody>
                  <a:tcPr marL="152392" marR="152392"/>
                </a:tc>
                <a:tc>
                  <a:txBody>
                    <a:bodyPr/>
                    <a:lstStyle/>
                    <a:p>
                      <a:pPr algn="ctr"/>
                      <a:r>
                        <a:rPr lang="el-GR" sz="2000" dirty="0"/>
                        <a:t>1.836</a:t>
                      </a:r>
                    </a:p>
                  </a:txBody>
                  <a:tcPr marL="152392" marR="152392"/>
                </a:tc>
                <a:tc>
                  <a:txBody>
                    <a:bodyPr/>
                    <a:lstStyle/>
                    <a:p>
                      <a:pPr algn="ctr"/>
                      <a:r>
                        <a:rPr lang="el-GR" sz="2000" dirty="0"/>
                        <a:t>6,4</a:t>
                      </a:r>
                    </a:p>
                  </a:txBody>
                  <a:tcPr marL="152392" marR="152392"/>
                </a:tc>
                <a:extLst>
                  <a:ext uri="{0D108BD9-81ED-4DB2-BD59-A6C34878D82A}">
                    <a16:rowId xmlns:a16="http://schemas.microsoft.com/office/drawing/2014/main" val="10008"/>
                  </a:ext>
                </a:extLst>
              </a:tr>
              <a:tr h="392021">
                <a:tc>
                  <a:txBody>
                    <a:bodyPr/>
                    <a:lstStyle/>
                    <a:p>
                      <a:pPr algn="ctr"/>
                      <a:r>
                        <a:rPr lang="el-GR" sz="2000" dirty="0"/>
                        <a:t>1910</a:t>
                      </a:r>
                    </a:p>
                  </a:txBody>
                  <a:tcPr marL="152392" marR="152392"/>
                </a:tc>
                <a:tc>
                  <a:txBody>
                    <a:bodyPr/>
                    <a:lstStyle/>
                    <a:p>
                      <a:pPr algn="ctr"/>
                      <a:r>
                        <a:rPr lang="el-GR" sz="2000" dirty="0"/>
                        <a:t>36.738</a:t>
                      </a:r>
                    </a:p>
                  </a:txBody>
                  <a:tcPr marL="152392" marR="152392"/>
                </a:tc>
                <a:tc>
                  <a:txBody>
                    <a:bodyPr/>
                    <a:lstStyle/>
                    <a:p>
                      <a:pPr algn="ctr"/>
                      <a:r>
                        <a:rPr lang="el-GR" sz="2000" dirty="0"/>
                        <a:t>93,5</a:t>
                      </a:r>
                    </a:p>
                  </a:txBody>
                  <a:tcPr marL="152392" marR="152392"/>
                </a:tc>
                <a:tc>
                  <a:txBody>
                    <a:bodyPr/>
                    <a:lstStyle/>
                    <a:p>
                      <a:pPr algn="ctr"/>
                      <a:r>
                        <a:rPr lang="el-GR" sz="2000" dirty="0"/>
                        <a:t>2.555</a:t>
                      </a:r>
                    </a:p>
                  </a:txBody>
                  <a:tcPr marL="152392" marR="152392"/>
                </a:tc>
                <a:tc>
                  <a:txBody>
                    <a:bodyPr/>
                    <a:lstStyle/>
                    <a:p>
                      <a:pPr algn="ctr"/>
                      <a:r>
                        <a:rPr lang="el-GR" sz="2000" dirty="0"/>
                        <a:t>6,5</a:t>
                      </a:r>
                    </a:p>
                  </a:txBody>
                  <a:tcPr marL="152392" marR="152392"/>
                </a:tc>
                <a:extLst>
                  <a:ext uri="{0D108BD9-81ED-4DB2-BD59-A6C34878D82A}">
                    <a16:rowId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normAutofit fontScale="92500" lnSpcReduction="20000"/>
          </a:bodyPr>
          <a:lstStyle/>
          <a:p>
            <a:pPr>
              <a:defRPr/>
            </a:pPr>
            <a:fld id="{E484E0C2-C952-4FA8-8DDC-CE2C9E94D72E}" type="slidenum">
              <a:rPr lang="el-GR" smtClean="0"/>
              <a:pPr>
                <a:defRPr/>
              </a:pPr>
              <a:t>39</a:t>
            </a:fld>
            <a:endParaRPr lang="el-GR"/>
          </a:p>
        </p:txBody>
      </p:sp>
      <p:sp>
        <p:nvSpPr>
          <p:cNvPr id="7" name="TextBox 6"/>
          <p:cNvSpPr txBox="1"/>
          <p:nvPr/>
        </p:nvSpPr>
        <p:spPr>
          <a:xfrm>
            <a:off x="2495270" y="6267335"/>
            <a:ext cx="6622097" cy="523220"/>
          </a:xfrm>
          <a:prstGeom prst="rect">
            <a:avLst/>
          </a:prstGeom>
          <a:noFill/>
        </p:spPr>
        <p:txBody>
          <a:bodyPr wrap="square" rtlCol="0">
            <a:spAutoFit/>
          </a:bodyPr>
          <a:lstStyle/>
          <a:p>
            <a:pPr algn="ctr"/>
            <a:r>
              <a:rPr lang="en-US" sz="1400" dirty="0"/>
              <a:t>Source</a:t>
            </a:r>
            <a:r>
              <a:rPr lang="el-GR" sz="1400" dirty="0"/>
              <a:t>: Χρήστος Χατζηιωσήφ (επιμ.), </a:t>
            </a:r>
            <a:r>
              <a:rPr lang="el-GR" sz="1400" i="1" dirty="0"/>
              <a:t>Ιστορία της Ελλάδας του 20</a:t>
            </a:r>
            <a:r>
              <a:rPr lang="el-GR" sz="1400" i="1" baseline="30000" dirty="0"/>
              <a:t>ού</a:t>
            </a:r>
            <a:r>
              <a:rPr lang="el-GR" sz="1400" i="1" dirty="0"/>
              <a:t> αιώνα</a:t>
            </a:r>
            <a:r>
              <a:rPr lang="el-GR" sz="1400" dirty="0"/>
              <a:t>, τ. Α</a:t>
            </a:r>
            <a:r>
              <a:rPr lang="el-GR" sz="1400" baseline="-25000" dirty="0"/>
              <a:t>1</a:t>
            </a:r>
            <a:r>
              <a:rPr lang="el-GR" sz="1400" dirty="0"/>
              <a:t>: </a:t>
            </a:r>
            <a:r>
              <a:rPr lang="el-GR" sz="1400" i="1" dirty="0"/>
              <a:t>Οι Απαρχές, 1900-1922, </a:t>
            </a:r>
            <a:r>
              <a:rPr lang="el-GR" sz="1400" dirty="0"/>
              <a:t>Βιβλιόραμα, χ.χ, σ. 48</a:t>
            </a:r>
            <a:endParaRPr lang="el-GR" dirty="0"/>
          </a:p>
        </p:txBody>
      </p:sp>
    </p:spTree>
    <p:extLst>
      <p:ext uri="{BB962C8B-B14F-4D97-AF65-F5344CB8AC3E}">
        <p14:creationId xmlns:p14="http://schemas.microsoft.com/office/powerpoint/2010/main" val="1782969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solidFill>
                  <a:srgbClr val="A43F27"/>
                </a:solidFill>
                <a:effectLst/>
                <a:latin typeface="Arial" panose="020B0604020202020204" pitchFamily="34" charset="0"/>
              </a:rPr>
              <a:t>Recurring Themes of the 19th</a:t>
            </a:r>
            <a:r>
              <a:rPr lang="en-US" sz="3200">
                <a:solidFill>
                  <a:srgbClr val="A43F27"/>
                </a:solidFill>
                <a:effectLst/>
                <a:latin typeface="Arial" panose="020B0604020202020204" pitchFamily="34" charset="0"/>
              </a:rPr>
              <a:t> </a:t>
            </a:r>
            <a:r>
              <a:rPr lang="en-US" sz="3200" b="1">
                <a:solidFill>
                  <a:srgbClr val="A43F27"/>
                </a:solidFill>
                <a:effectLst/>
                <a:latin typeface="Arial" panose="020B0604020202020204" pitchFamily="34" charset="0"/>
              </a:rPr>
              <a:t>Century</a:t>
            </a:r>
            <a:endParaRPr lang="en-US" dirty="0">
              <a:effectLst/>
            </a:endParaRPr>
          </a:p>
        </p:txBody>
      </p:sp>
      <p:sp>
        <p:nvSpPr>
          <p:cNvPr id="3" name="Content Placeholder 2"/>
          <p:cNvSpPr>
            <a:spLocks noGrp="1"/>
          </p:cNvSpPr>
          <p:nvPr>
            <p:ph idx="1"/>
          </p:nvPr>
        </p:nvSpPr>
        <p:spPr/>
        <p:txBody>
          <a:bodyPr>
            <a:normAutofit/>
          </a:bodyPr>
          <a:lstStyle/>
          <a:p>
            <a:pPr>
              <a:lnSpc>
                <a:spcPct val="100000"/>
              </a:lnSpc>
            </a:pPr>
            <a:r>
              <a:rPr lang="en-US">
                <a:latin typeface="Calibri" panose="020F0502020204030204" pitchFamily="34" charset="0"/>
              </a:rPr>
              <a:t>Active role of Great Powers, foreign dependency</a:t>
            </a:r>
          </a:p>
          <a:p>
            <a:pPr>
              <a:lnSpc>
                <a:spcPct val="100000"/>
              </a:lnSpc>
            </a:pPr>
            <a:r>
              <a:rPr lang="en-US">
                <a:latin typeface="Calibri" panose="020F0502020204030204" pitchFamily="34" charset="0"/>
              </a:rPr>
              <a:t>Definition of Greek identity at the crossroads of Asia, Africa and Europe</a:t>
            </a:r>
          </a:p>
          <a:p>
            <a:pPr>
              <a:lnSpc>
                <a:spcPct val="100000"/>
              </a:lnSpc>
            </a:pPr>
            <a:r>
              <a:rPr lang="en-US">
                <a:latin typeface="Calibri" panose="020F0502020204030204" pitchFamily="34" charset="0"/>
              </a:rPr>
              <a:t>Creating a national state and expanding its borders to include all Greek nationals (“Megali Idea”)</a:t>
            </a:r>
          </a:p>
          <a:p>
            <a:pPr>
              <a:lnSpc>
                <a:spcPct val="100000"/>
              </a:lnSpc>
            </a:pPr>
            <a:r>
              <a:rPr lang="en-US">
                <a:latin typeface="Calibri" panose="020F0502020204030204" pitchFamily="34" charset="0"/>
              </a:rPr>
              <a:t>Role of the Greek Diaspora</a:t>
            </a:r>
          </a:p>
          <a:p>
            <a:pPr>
              <a:lnSpc>
                <a:spcPct val="100000"/>
              </a:lnSpc>
            </a:pPr>
            <a:r>
              <a:rPr lang="en-US">
                <a:latin typeface="Calibri" panose="020F0502020204030204" pitchFamily="34" charset="0"/>
              </a:rPr>
              <a:t>Constant strive for the modernization of the Greek society/State/economy</a:t>
            </a:r>
          </a:p>
          <a:p>
            <a:endParaRPr lang="en-US" dirty="0"/>
          </a:p>
        </p:txBody>
      </p:sp>
      <p:sp>
        <p:nvSpPr>
          <p:cNvPr id="4" name="Θέση αριθμού διαφάνειας 3">
            <a:extLst>
              <a:ext uri="{FF2B5EF4-FFF2-40B4-BE49-F238E27FC236}">
                <a16:creationId xmlns:a16="http://schemas.microsoft.com/office/drawing/2014/main" id="{3C4CC0A9-D85B-4202-9166-6ECD2096B33B}"/>
              </a:ext>
            </a:extLst>
          </p:cNvPr>
          <p:cNvSpPr>
            <a:spLocks noGrp="1"/>
          </p:cNvSpPr>
          <p:nvPr>
            <p:ph type="sldNum" sz="quarter" idx="12"/>
          </p:nvPr>
        </p:nvSpPr>
        <p:spPr/>
        <p:txBody>
          <a:bodyPr/>
          <a:lstStyle/>
          <a:p>
            <a:fld id="{1B9F616B-E734-48E2-82E2-02DF02FA5C61}" type="slidenum">
              <a:rPr lang="en-US" smtClean="0"/>
              <a:t>4</a:t>
            </a:fld>
            <a:endParaRPr lang="en-US"/>
          </a:p>
        </p:txBody>
      </p:sp>
    </p:spTree>
    <p:extLst>
      <p:ext uri="{BB962C8B-B14F-4D97-AF65-F5344CB8AC3E}">
        <p14:creationId xmlns:p14="http://schemas.microsoft.com/office/powerpoint/2010/main" val="3470464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lstStyle/>
          <a:p>
            <a:r>
              <a:rPr lang="en-US" dirty="0"/>
              <a:t>Thessaly issue</a:t>
            </a:r>
            <a:endParaRPr lang="el-GR" dirty="0"/>
          </a:p>
        </p:txBody>
      </p:sp>
      <p:sp>
        <p:nvSpPr>
          <p:cNvPr id="3" name="Content Placeholder 2"/>
          <p:cNvSpPr>
            <a:spLocks noGrp="1"/>
          </p:cNvSpPr>
          <p:nvPr>
            <p:ph idx="1"/>
          </p:nvPr>
        </p:nvSpPr>
        <p:spPr>
          <a:xfrm>
            <a:off x="1295400" y="1981201"/>
            <a:ext cx="9601200" cy="3952008"/>
          </a:xfrm>
        </p:spPr>
        <p:txBody>
          <a:bodyPr>
            <a:normAutofit fontScale="92500"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Agrarian unrest resulted from shifts in the institutional and social structures following the annexation of new territories.</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Within </a:t>
            </a:r>
            <a:r>
              <a:rPr lang="en-US" sz="2000" i="1">
                <a:solidFill>
                  <a:srgbClr val="2D2E2D"/>
                </a:solidFill>
                <a:effectLst/>
                <a:latin typeface="Arial" panose="020B0604020202020204" pitchFamily="34" charset="0"/>
              </a:rPr>
              <a:t>tschiftliks</a:t>
            </a:r>
            <a:r>
              <a:rPr lang="en-US" sz="2000">
                <a:solidFill>
                  <a:srgbClr val="2D2E2D"/>
                </a:solidFill>
                <a:effectLst/>
                <a:latin typeface="Arial" panose="020B0604020202020204" pitchFamily="34" charset="0"/>
              </a:rPr>
              <a:t>, landowners possessed property that was farmed by peasants under a sharecropping arrangement, receiving a portion of the yield.</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This arrangement represented a sort of "ongoing partnership" between the landowner and the peasant.</a:t>
            </a:r>
          </a:p>
          <a:p>
            <a:pPr marL="742950" lvl="1" indent="-28575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As stipulated by Ottoman and customary laws, the peasant was permanently tied to the land, holding a transferable hereditary right to it, in addition to customary rights related to their home, forests, pastures, vineyards, and freshwater sources located within the </a:t>
            </a:r>
            <a:r>
              <a:rPr lang="en-US" sz="2000" i="1">
                <a:solidFill>
                  <a:srgbClr val="2D2E2D"/>
                </a:solidFill>
                <a:effectLst/>
                <a:latin typeface="Arial" panose="020B0604020202020204" pitchFamily="34" charset="0"/>
              </a:rPr>
              <a:t>tschiftliks</a:t>
            </a:r>
            <a:r>
              <a:rPr lang="en-US" sz="2000">
                <a:solidFill>
                  <a:srgbClr val="2D2E2D"/>
                </a:solidFill>
                <a:effectLst/>
                <a:latin typeface="Arial" panose="020B0604020202020204" pitchFamily="34" charset="0"/>
              </a:rPr>
              <a:t>.</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Significant Ottoman landholdings in Thessaly were acquired by magnates from the Diaspora in 1881.</a:t>
            </a:r>
            <a:endParaRPr lang="en-US" dirty="0"/>
          </a:p>
        </p:txBody>
      </p:sp>
    </p:spTree>
    <p:extLst>
      <p:ext uri="{BB962C8B-B14F-4D97-AF65-F5344CB8AC3E}">
        <p14:creationId xmlns:p14="http://schemas.microsoft.com/office/powerpoint/2010/main" val="127048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lstStyle/>
          <a:p>
            <a:r>
              <a:rPr lang="en-US" dirty="0"/>
              <a:t>Thessaly issue</a:t>
            </a:r>
            <a:endParaRPr lang="el-GR" dirty="0"/>
          </a:p>
        </p:txBody>
      </p:sp>
      <p:sp>
        <p:nvSpPr>
          <p:cNvPr id="3" name="Content Placeholder 2"/>
          <p:cNvSpPr>
            <a:spLocks noGrp="1"/>
          </p:cNvSpPr>
          <p:nvPr>
            <p:ph idx="1"/>
          </p:nvPr>
        </p:nvSpPr>
        <p:spPr>
          <a:xfrm>
            <a:off x="1295400" y="1981201"/>
            <a:ext cx="9601200" cy="3809999"/>
          </a:xfrm>
        </p:spPr>
        <p:txBody>
          <a:bodyPr>
            <a:normAutofit/>
          </a:bodyPr>
          <a:lstStyle/>
          <a:p>
            <a:r>
              <a:rPr lang="en-US" dirty="0"/>
              <a:t>Following 1881 annexation landowners enjoyed bare and complete ownership according to the Roman-German law of the Greek State</a:t>
            </a:r>
          </a:p>
          <a:p>
            <a:r>
              <a:rPr lang="en-US" dirty="0"/>
              <a:t>Absentee landlords</a:t>
            </a:r>
          </a:p>
          <a:p>
            <a:r>
              <a:rPr lang="en-US" dirty="0"/>
              <a:t>Lack of investment, bad management, high international competition </a:t>
            </a:r>
          </a:p>
          <a:p>
            <a:r>
              <a:rPr lang="en-US" dirty="0"/>
              <a:t>Strong resistance of land laborers against attempts of eviction</a:t>
            </a:r>
          </a:p>
          <a:p>
            <a:r>
              <a:rPr lang="en-US" dirty="0"/>
              <a:t>6/3/1910, big peasant rally and uprising in </a:t>
            </a:r>
            <a:r>
              <a:rPr lang="en-US" dirty="0" err="1"/>
              <a:t>Kileler</a:t>
            </a:r>
            <a:r>
              <a:rPr lang="en-US" dirty="0"/>
              <a:t> demanding expropriation and land distribution</a:t>
            </a:r>
            <a:endParaRPr lang="el-GR" dirty="0"/>
          </a:p>
        </p:txBody>
      </p:sp>
    </p:spTree>
    <p:extLst>
      <p:ext uri="{BB962C8B-B14F-4D97-AF65-F5344CB8AC3E}">
        <p14:creationId xmlns:p14="http://schemas.microsoft.com/office/powerpoint/2010/main" val="67239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Revival of the Olympic Games</a:t>
            </a:r>
            <a:endParaRPr lang="el-GR" dirty="0">
              <a:latin typeface="Calibri" panose="020F0502020204030204" pitchFamily="34" charset="0"/>
            </a:endParaRPr>
          </a:p>
        </p:txBody>
      </p:sp>
      <p:sp>
        <p:nvSpPr>
          <p:cNvPr id="5" name="Content Placeholder 4"/>
          <p:cNvSpPr>
            <a:spLocks noGrp="1"/>
          </p:cNvSpPr>
          <p:nvPr>
            <p:ph idx="1"/>
          </p:nvPr>
        </p:nvSpPr>
        <p:spPr/>
        <p:txBody>
          <a:bodyPr>
            <a:normAutofit/>
          </a:bodyPr>
          <a:lstStyle/>
          <a:p>
            <a:r>
              <a:rPr lang="en-US" dirty="0">
                <a:latin typeface="Calibri" panose="020F0502020204030204" pitchFamily="34" charset="0"/>
              </a:rPr>
              <a:t>April 6-15, 1896 </a:t>
            </a:r>
          </a:p>
          <a:p>
            <a:r>
              <a:rPr lang="en-US" dirty="0">
                <a:latin typeface="Calibri" panose="020F0502020204030204" pitchFamily="34" charset="0"/>
              </a:rPr>
              <a:t>The first international Olympic Games held in the modern era</a:t>
            </a:r>
          </a:p>
          <a:p>
            <a:r>
              <a:rPr lang="en-US" dirty="0">
                <a:latin typeface="Calibri" panose="020F0502020204030204" pitchFamily="34" charset="0"/>
              </a:rPr>
              <a:t>Pierre de Coubertin (1863-1937)</a:t>
            </a:r>
          </a:p>
          <a:p>
            <a:r>
              <a:rPr lang="en-US" dirty="0">
                <a:latin typeface="Calibri" panose="020F0502020204030204" pitchFamily="34" charset="0"/>
              </a:rPr>
              <a:t>Demetrius </a:t>
            </a:r>
            <a:r>
              <a:rPr lang="en-US" dirty="0" err="1">
                <a:latin typeface="Calibri" panose="020F0502020204030204" pitchFamily="34" charset="0"/>
              </a:rPr>
              <a:t>Vikelas</a:t>
            </a:r>
            <a:r>
              <a:rPr lang="en-US" dirty="0">
                <a:latin typeface="Calibri" panose="020F0502020204030204" pitchFamily="34" charset="0"/>
              </a:rPr>
              <a:t> (1835-1908)</a:t>
            </a:r>
            <a:endParaRPr lang="el-GR" dirty="0">
              <a:latin typeface="Calibri" panose="020F0502020204030204" pitchFamily="34" charset="0"/>
            </a:endParaRPr>
          </a:p>
        </p:txBody>
      </p:sp>
      <p:pic>
        <p:nvPicPr>
          <p:cNvPr id="4098" name="Picture 2" descr="File:Baron Pierre de Coubertin.jpg">
            <a:hlinkClick r:id="rId3"/>
          </p:cNvPr>
          <p:cNvPicPr>
            <a:picLocks noChangeAspect="1" noChangeArrowheads="1"/>
          </p:cNvPicPr>
          <p:nvPr/>
        </p:nvPicPr>
        <p:blipFill>
          <a:blip r:embed="rId4" cstate="email">
            <a:lum bright="-10000" contrast="10000"/>
            <a:extLst>
              <a:ext uri="{28A0092B-C50C-407E-A947-70E740481C1C}">
                <a14:useLocalDpi xmlns:a14="http://schemas.microsoft.com/office/drawing/2010/main"/>
              </a:ext>
            </a:extLst>
          </a:blip>
          <a:srcRect/>
          <a:stretch>
            <a:fillRect/>
          </a:stretch>
        </p:blipFill>
        <p:spPr bwMode="auto">
          <a:xfrm>
            <a:off x="8219636" y="653044"/>
            <a:ext cx="3600400" cy="5184576"/>
          </a:xfrm>
          <a:prstGeom prst="rect">
            <a:avLst/>
          </a:prstGeom>
          <a:noFill/>
        </p:spPr>
      </p:pic>
      <p:pic>
        <p:nvPicPr>
          <p:cNvPr id="4100" name="Picture 4" descr="http://upload.wikimedia.org/wikipedia/commons/thumb/3/37/Demetrius_Vikelas.jpg/200px-Demetrius_Vikelas.jpg">
            <a:hlinkClick r:id="rId5"/>
          </p:cNvPr>
          <p:cNvPicPr>
            <a:picLocks noChangeAspect="1" noChangeArrowheads="1"/>
          </p:cNvPicPr>
          <p:nvPr/>
        </p:nvPicPr>
        <p:blipFill>
          <a:blip r:embed="rId6" cstate="print">
            <a:lum bright="-20000" contrast="20000"/>
            <a:extLst>
              <a:ext uri="{28A0092B-C50C-407E-A947-70E740481C1C}">
                <a14:useLocalDpi xmlns:a14="http://schemas.microsoft.com/office/drawing/2010/main"/>
              </a:ext>
            </a:extLst>
          </a:blip>
          <a:srcRect/>
          <a:stretch>
            <a:fillRect/>
          </a:stretch>
        </p:blipFill>
        <p:spPr bwMode="auto">
          <a:xfrm>
            <a:off x="5257246" y="3485340"/>
            <a:ext cx="2175452" cy="2316858"/>
          </a:xfrm>
          <a:prstGeom prst="rect">
            <a:avLst/>
          </a:prstGeom>
          <a:noFill/>
        </p:spPr>
      </p:pic>
      <p:sp>
        <p:nvSpPr>
          <p:cNvPr id="3" name="Θέση αριθμού διαφάνειας 2">
            <a:extLst>
              <a:ext uri="{FF2B5EF4-FFF2-40B4-BE49-F238E27FC236}">
                <a16:creationId xmlns:a16="http://schemas.microsoft.com/office/drawing/2014/main" id="{8549A2B3-86FB-4D6E-9B2C-6EC6922063AF}"/>
              </a:ext>
            </a:extLst>
          </p:cNvPr>
          <p:cNvSpPr>
            <a:spLocks noGrp="1"/>
          </p:cNvSpPr>
          <p:nvPr>
            <p:ph type="sldNum" sz="quarter" idx="12"/>
          </p:nvPr>
        </p:nvSpPr>
        <p:spPr/>
        <p:txBody>
          <a:bodyPr/>
          <a:lstStyle/>
          <a:p>
            <a:fld id="{1B9F616B-E734-48E2-82E2-02DF02FA5C61}" type="slidenum">
              <a:rPr lang="en-US" smtClean="0"/>
              <a:t>42</a:t>
            </a:fld>
            <a:endParaRPr lang="en-US"/>
          </a:p>
        </p:txBody>
      </p:sp>
    </p:spTree>
    <p:extLst>
      <p:ext uri="{BB962C8B-B14F-4D97-AF65-F5344CB8AC3E}">
        <p14:creationId xmlns:p14="http://schemas.microsoft.com/office/powerpoint/2010/main" val="3603269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7826" name="Picture 2" descr="http://3.bp.blogspot.com/-9KO8sD-jMBE/T-ouPDC-63I/AAAAAAAAAXE/dVM71F6Tqg8/s1600/1896_Olympics.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13756" y="197065"/>
            <a:ext cx="6892625" cy="5070838"/>
          </a:xfrm>
          <a:prstGeom prst="rect">
            <a:avLst/>
          </a:prstGeom>
          <a:noFill/>
        </p:spPr>
      </p:pic>
      <p:sp>
        <p:nvSpPr>
          <p:cNvPr id="5" name="Rectangle 4"/>
          <p:cNvSpPr/>
          <p:nvPr/>
        </p:nvSpPr>
        <p:spPr>
          <a:xfrm>
            <a:off x="766873" y="5500914"/>
            <a:ext cx="5256584" cy="400110"/>
          </a:xfrm>
          <a:prstGeom prst="rect">
            <a:avLst/>
          </a:prstGeom>
        </p:spPr>
        <p:txBody>
          <a:bodyPr wrap="square">
            <a:spAutoFit/>
          </a:bodyPr>
          <a:lstStyle/>
          <a:p>
            <a:pPr algn="ctr"/>
            <a:r>
              <a:rPr lang="en-US" sz="2000" dirty="0">
                <a:hlinkClick r:id="rId6"/>
              </a:rPr>
              <a:t>1896 Olympics Games Revival</a:t>
            </a:r>
            <a:endParaRPr lang="el-GR" sz="2000" dirty="0"/>
          </a:p>
        </p:txBody>
      </p:sp>
      <p:pic>
        <p:nvPicPr>
          <p:cNvPr id="2052" name="Picture 4" descr="http://news.bbcimg.co.uk/media/images/58952000/jpg/_58952427_spyros_louis.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9124399" y="152259"/>
            <a:ext cx="2751234" cy="3672408"/>
          </a:xfrm>
          <a:prstGeom prst="rect">
            <a:avLst/>
          </a:prstGeom>
          <a:noFill/>
        </p:spPr>
      </p:pic>
      <p:sp>
        <p:nvSpPr>
          <p:cNvPr id="7" name="TextBox 6"/>
          <p:cNvSpPr txBox="1"/>
          <p:nvPr/>
        </p:nvSpPr>
        <p:spPr>
          <a:xfrm>
            <a:off x="7062659" y="819452"/>
            <a:ext cx="2448272" cy="400110"/>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rPr>
              <a:t>Spyros Louis</a:t>
            </a:r>
          </a:p>
        </p:txBody>
      </p:sp>
      <p:pic>
        <p:nvPicPr>
          <p:cNvPr id="2054" name="Picture 6" descr="Breal's Silver Cup (Picture: Christie's)"/>
          <p:cNvPicPr>
            <a:picLocks noChangeAspect="1" noChangeArrowheads="1"/>
          </p:cNvPicPr>
          <p:nvPr/>
        </p:nvPicPr>
        <p:blipFill>
          <a:blip r:embed="rId9" cstate="email">
            <a:lum bright="-10000" contrast="10000"/>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9633642" y="4089704"/>
            <a:ext cx="1917576" cy="2559622"/>
          </a:xfrm>
          <a:prstGeom prst="rect">
            <a:avLst/>
          </a:prstGeom>
          <a:noFill/>
        </p:spPr>
      </p:pic>
      <p:sp>
        <p:nvSpPr>
          <p:cNvPr id="2" name="Θέση αριθμού διαφάνειας 1">
            <a:extLst>
              <a:ext uri="{FF2B5EF4-FFF2-40B4-BE49-F238E27FC236}">
                <a16:creationId xmlns:a16="http://schemas.microsoft.com/office/drawing/2014/main" id="{BFB20A30-0194-4833-B995-4FA953813A22}"/>
              </a:ext>
            </a:extLst>
          </p:cNvPr>
          <p:cNvSpPr>
            <a:spLocks noGrp="1"/>
          </p:cNvSpPr>
          <p:nvPr>
            <p:ph type="sldNum" sz="quarter" idx="12"/>
          </p:nvPr>
        </p:nvSpPr>
        <p:spPr/>
        <p:txBody>
          <a:bodyPr/>
          <a:lstStyle/>
          <a:p>
            <a:fld id="{1B9F616B-E734-48E2-82E2-02DF02FA5C61}" type="slidenum">
              <a:rPr lang="en-US" smtClean="0"/>
              <a:t>43</a:t>
            </a:fld>
            <a:endParaRPr lang="en-US"/>
          </a:p>
        </p:txBody>
      </p:sp>
    </p:spTree>
    <p:extLst>
      <p:ext uri="{BB962C8B-B14F-4D97-AF65-F5344CB8AC3E}">
        <p14:creationId xmlns:p14="http://schemas.microsoft.com/office/powerpoint/2010/main" val="1570098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7C9AC7-4A94-AFC4-6EC3-C27492440137}"/>
              </a:ext>
            </a:extLst>
          </p:cNvPr>
          <p:cNvSpPr>
            <a:spLocks noGrp="1"/>
          </p:cNvSpPr>
          <p:nvPr>
            <p:ph type="title"/>
          </p:nvPr>
        </p:nvSpPr>
        <p:spPr>
          <a:xfrm>
            <a:off x="7909560" y="576072"/>
            <a:ext cx="3657600" cy="2194560"/>
          </a:xfrm>
        </p:spPr>
        <p:txBody>
          <a:bodyPr>
            <a:normAutofit fontScale="90000"/>
          </a:bodyPr>
          <a:lstStyle/>
          <a:p>
            <a:r>
              <a:rPr lang="en-US" b="0" dirty="0"/>
              <a:t>The discovery of the ancient Statue of Antinous found in Delphi, Greece during an excavation in 1894. (Colorized)</a:t>
            </a:r>
            <a:br>
              <a:rPr lang="en-US" b="0" dirty="0"/>
            </a:br>
            <a:endParaRPr lang="en-US" b="0" dirty="0"/>
          </a:p>
        </p:txBody>
      </p:sp>
      <p:pic>
        <p:nvPicPr>
          <p:cNvPr id="3" name="Picture 2" descr="A group of people standing in a rocky area&#10;&#10;Description automatically generated with low confidence">
            <a:extLst>
              <a:ext uri="{FF2B5EF4-FFF2-40B4-BE49-F238E27FC236}">
                <a16:creationId xmlns:a16="http://schemas.microsoft.com/office/drawing/2014/main" id="{D461E930-5194-6827-6B2B-5E67D4B509BE}"/>
              </a:ext>
            </a:extLst>
          </p:cNvPr>
          <p:cNvPicPr>
            <a:picLocks noChangeAspect="1"/>
          </p:cNvPicPr>
          <p:nvPr/>
        </p:nvPicPr>
        <p:blipFill rotWithShape="1">
          <a:blip r:embed="rId2"/>
          <a:srcRect t="23828" r="-1" b="-1"/>
          <a:stretch/>
        </p:blipFill>
        <p:spPr>
          <a:xfrm>
            <a:off x="4412" y="-159"/>
            <a:ext cx="7315200" cy="6858000"/>
          </a:xfrm>
          <a:prstGeom prst="rect">
            <a:avLst/>
          </a:prstGeom>
          <a:noFill/>
        </p:spPr>
      </p:pic>
      <p:sp>
        <p:nvSpPr>
          <p:cNvPr id="2" name="Slide Number Placeholder 1" hidden="1">
            <a:extLst>
              <a:ext uri="{FF2B5EF4-FFF2-40B4-BE49-F238E27FC236}">
                <a16:creationId xmlns:a16="http://schemas.microsoft.com/office/drawing/2014/main" id="{339A8618-FFD2-A209-A726-4126A6DD7F26}"/>
              </a:ext>
            </a:extLst>
          </p:cNvPr>
          <p:cNvSpPr>
            <a:spLocks noGrp="1"/>
          </p:cNvSpPr>
          <p:nvPr>
            <p:ph type="sldNum" sz="quarter" idx="4294967295"/>
          </p:nvPr>
        </p:nvSpPr>
        <p:spPr>
          <a:xfrm>
            <a:off x="10665311" y="6289679"/>
            <a:ext cx="918882" cy="222436"/>
          </a:xfrm>
        </p:spPr>
        <p:txBody>
          <a:bodyPr/>
          <a:lstStyle/>
          <a:p>
            <a:pPr>
              <a:spcAft>
                <a:spcPts val="600"/>
              </a:spcAft>
            </a:pPr>
            <a:fld id="{1B9F616B-E734-48E2-82E2-02DF02FA5C61}" type="slidenum">
              <a:rPr lang="en-US" smtClean="0"/>
              <a:pPr>
                <a:spcAft>
                  <a:spcPts val="600"/>
                </a:spcAft>
              </a:pPr>
              <a:t>44</a:t>
            </a:fld>
            <a:endParaRPr lang="en-US"/>
          </a:p>
        </p:txBody>
      </p:sp>
    </p:spTree>
    <p:extLst>
      <p:ext uri="{BB962C8B-B14F-4D97-AF65-F5344CB8AC3E}">
        <p14:creationId xmlns:p14="http://schemas.microsoft.com/office/powerpoint/2010/main" val="3042595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1"/>
            <a:ext cx="6858001" cy="685800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611086" y="4869161"/>
            <a:ext cx="2166257" cy="830997"/>
          </a:xfrm>
          <a:prstGeom prst="rect">
            <a:avLst/>
          </a:prstGeom>
          <a:noFill/>
        </p:spPr>
        <p:txBody>
          <a:bodyPr wrap="square" rtlCol="0">
            <a:spAutoFit/>
          </a:bodyPr>
          <a:lstStyle/>
          <a:p>
            <a:r>
              <a:rPr lang="en-US" sz="2400" dirty="0" err="1">
                <a:solidFill>
                  <a:schemeClr val="bg1"/>
                </a:solidFill>
                <a:latin typeface="Calibri" panose="020F0502020204030204" pitchFamily="34" charset="0"/>
              </a:rPr>
              <a:t>Nicolaos</a:t>
            </a:r>
            <a:r>
              <a:rPr lang="en-US" sz="2400" dirty="0">
                <a:solidFill>
                  <a:schemeClr val="bg1"/>
                </a:solidFill>
                <a:latin typeface="Calibri" panose="020F0502020204030204" pitchFamily="34" charset="0"/>
              </a:rPr>
              <a:t> </a:t>
            </a:r>
            <a:r>
              <a:rPr lang="en-US" sz="2400" dirty="0" err="1">
                <a:solidFill>
                  <a:schemeClr val="bg1"/>
                </a:solidFill>
                <a:latin typeface="Calibri" panose="020F0502020204030204" pitchFamily="34" charset="0"/>
              </a:rPr>
              <a:t>Gyzis</a:t>
            </a:r>
            <a:r>
              <a:rPr lang="en-US" sz="2400" dirty="0">
                <a:solidFill>
                  <a:schemeClr val="bg1"/>
                </a:solidFill>
                <a:latin typeface="Calibri" panose="020F0502020204030204" pitchFamily="34" charset="0"/>
              </a:rPr>
              <a:t>, </a:t>
            </a:r>
            <a:r>
              <a:rPr lang="en-US" sz="2400" dirty="0" err="1">
                <a:solidFill>
                  <a:schemeClr val="bg1"/>
                </a:solidFill>
                <a:latin typeface="Calibri" panose="020F0502020204030204" pitchFamily="34" charset="0"/>
              </a:rPr>
              <a:t>Historia</a:t>
            </a:r>
            <a:r>
              <a:rPr lang="en-US" sz="2400" i="1"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(1892)</a:t>
            </a:r>
          </a:p>
        </p:txBody>
      </p:sp>
      <p:sp>
        <p:nvSpPr>
          <p:cNvPr id="4" name="Θέση αριθμού διαφάνειας 3">
            <a:extLst>
              <a:ext uri="{FF2B5EF4-FFF2-40B4-BE49-F238E27FC236}">
                <a16:creationId xmlns:a16="http://schemas.microsoft.com/office/drawing/2014/main" id="{59EF6E92-4784-4A0B-98D1-D7F439EAA196}"/>
              </a:ext>
            </a:extLst>
          </p:cNvPr>
          <p:cNvSpPr>
            <a:spLocks noGrp="1"/>
          </p:cNvSpPr>
          <p:nvPr>
            <p:ph type="sldNum" sz="quarter" idx="12"/>
          </p:nvPr>
        </p:nvSpPr>
        <p:spPr/>
        <p:txBody>
          <a:bodyPr/>
          <a:lstStyle/>
          <a:p>
            <a:fld id="{1B9F616B-E734-48E2-82E2-02DF02FA5C61}" type="slidenum">
              <a:rPr lang="en-US" smtClean="0"/>
              <a:t>45</a:t>
            </a:fld>
            <a:endParaRPr lang="en-US"/>
          </a:p>
        </p:txBody>
      </p:sp>
    </p:spTree>
    <p:extLst>
      <p:ext uri="{BB962C8B-B14F-4D97-AF65-F5344CB8AC3E}">
        <p14:creationId xmlns:p14="http://schemas.microsoft.com/office/powerpoint/2010/main" val="18264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latin typeface="Calibri" panose="020F0502020204030204" pitchFamily="34" charset="0"/>
              </a:rPr>
              <a:t>Mid-15</a:t>
            </a:r>
            <a:r>
              <a:rPr lang="en-US" baseline="30000" dirty="0">
                <a:effectLst/>
                <a:latin typeface="Calibri" panose="020F0502020204030204" pitchFamily="34" charset="0"/>
              </a:rPr>
              <a:t>th</a:t>
            </a:r>
            <a:r>
              <a:rPr lang="en-US" dirty="0">
                <a:effectLst/>
                <a:latin typeface="Calibri" panose="020F0502020204030204" pitchFamily="34" charset="0"/>
              </a:rPr>
              <a:t> century - 1821: </a:t>
            </a:r>
            <a:r>
              <a:rPr lang="en-US" dirty="0">
                <a:effectLst/>
              </a:rPr>
              <a:t>Under Ottoman rule </a:t>
            </a:r>
            <a:endParaRPr lang="el-GR" dirty="0">
              <a:effectLst/>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Ottoman Empire, a theocracy</a:t>
            </a:r>
            <a:endParaRPr lang="el-GR" dirty="0"/>
          </a:p>
          <a:p>
            <a:pPr lvl="1"/>
            <a:r>
              <a:rPr lang="en-US" dirty="0">
                <a:latin typeface="Calibri" panose="020F0502020204030204" pitchFamily="34" charset="0"/>
              </a:rPr>
              <a:t>Sultan, divine-right absolute ruler</a:t>
            </a:r>
          </a:p>
          <a:p>
            <a:pPr lvl="1"/>
            <a:r>
              <a:rPr lang="en-US" i="1" dirty="0" err="1">
                <a:latin typeface="Calibri" panose="020F0502020204030204" pitchFamily="34" charset="0"/>
              </a:rPr>
              <a:t>Darülislam</a:t>
            </a:r>
            <a:r>
              <a:rPr lang="en-US" dirty="0">
                <a:latin typeface="Calibri" panose="020F0502020204030204" pitchFamily="34" charset="0"/>
              </a:rPr>
              <a:t>, the domain of the faithful, i.e., Moslems,</a:t>
            </a:r>
          </a:p>
          <a:p>
            <a:pPr lvl="1"/>
            <a:r>
              <a:rPr lang="en-US" i="1" dirty="0" err="1">
                <a:latin typeface="Calibri" panose="020F0502020204030204" pitchFamily="34" charset="0"/>
              </a:rPr>
              <a:t>Darülharb</a:t>
            </a:r>
            <a:r>
              <a:rPr lang="en-US" dirty="0">
                <a:latin typeface="Calibri" panose="020F0502020204030204" pitchFamily="34" charset="0"/>
              </a:rPr>
              <a:t>, the domain of war, the non-Moslems subdivided into </a:t>
            </a:r>
            <a:r>
              <a:rPr lang="en-US" i="1" dirty="0">
                <a:latin typeface="Calibri" panose="020F0502020204030204" pitchFamily="34" charset="0"/>
              </a:rPr>
              <a:t>millets</a:t>
            </a:r>
          </a:p>
          <a:p>
            <a:pPr lvl="2"/>
            <a:r>
              <a:rPr lang="en-US" dirty="0">
                <a:latin typeface="Calibri" panose="020F0502020204030204" pitchFamily="34" charset="0"/>
              </a:rPr>
              <a:t>Jewish, Gregorian Armenian, Catholic, Orthodox (</a:t>
            </a:r>
            <a:r>
              <a:rPr lang="en-US" i="1" dirty="0">
                <a:latin typeface="Calibri" panose="020F0502020204030204" pitchFamily="34" charset="0"/>
              </a:rPr>
              <a:t>Millet-I Rum</a:t>
            </a:r>
            <a:r>
              <a:rPr lang="en-US" dirty="0">
                <a:latin typeface="Calibri" panose="020F0502020204030204" pitchFamily="34" charset="0"/>
              </a:rPr>
              <a:t>) millets</a:t>
            </a:r>
          </a:p>
          <a:p>
            <a:r>
              <a:rPr lang="en-US" i="1" dirty="0">
                <a:latin typeface="Calibri" panose="020F0502020204030204" pitchFamily="34" charset="0"/>
              </a:rPr>
              <a:t>Millet</a:t>
            </a:r>
            <a:r>
              <a:rPr lang="en-US" dirty="0">
                <a:latin typeface="Calibri" panose="020F0502020204030204" pitchFamily="34" charset="0"/>
              </a:rPr>
              <a:t> system based on religious confession rather than ethnic origin</a:t>
            </a:r>
          </a:p>
        </p:txBody>
      </p:sp>
      <p:sp>
        <p:nvSpPr>
          <p:cNvPr id="4" name="Θέση αριθμού διαφάνειας 3">
            <a:extLst>
              <a:ext uri="{FF2B5EF4-FFF2-40B4-BE49-F238E27FC236}">
                <a16:creationId xmlns:a16="http://schemas.microsoft.com/office/drawing/2014/main" id="{34E53D3D-9204-4349-8CFA-6CEFF186DDA5}"/>
              </a:ext>
            </a:extLst>
          </p:cNvPr>
          <p:cNvSpPr>
            <a:spLocks noGrp="1"/>
          </p:cNvSpPr>
          <p:nvPr>
            <p:ph type="sldNum" sz="quarter" idx="12"/>
          </p:nvPr>
        </p:nvSpPr>
        <p:spPr/>
        <p:txBody>
          <a:bodyPr/>
          <a:lstStyle/>
          <a:p>
            <a:fld id="{1B9F616B-E734-48E2-82E2-02DF02FA5C61}" type="slidenum">
              <a:rPr lang="en-US" smtClean="0"/>
              <a:t>5</a:t>
            </a:fld>
            <a:endParaRPr lang="en-US"/>
          </a:p>
        </p:txBody>
      </p:sp>
    </p:spTree>
    <p:extLst>
      <p:ext uri="{BB962C8B-B14F-4D97-AF65-F5344CB8AC3E}">
        <p14:creationId xmlns:p14="http://schemas.microsoft.com/office/powerpoint/2010/main" val="2853147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http://www.wyler.net/history-pics/map-ottoman-empire-expansions.gif"/>
          <p:cNvPicPr>
            <a:picLocks noChangeAspect="1" noChangeArrowheads="1"/>
          </p:cNvPicPr>
          <p:nvPr/>
        </p:nvPicPr>
        <p:blipFill>
          <a:blip r:embed="rId4" cstate="print">
            <a:lum bright="2000"/>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rcRect/>
          <a:stretch>
            <a:fillRect/>
          </a:stretch>
        </p:blipFill>
        <p:spPr bwMode="auto">
          <a:xfrm>
            <a:off x="1606613" y="188640"/>
            <a:ext cx="9036496" cy="6464902"/>
          </a:xfrm>
          <a:prstGeom prst="rect">
            <a:avLst/>
          </a:prstGeom>
          <a:noFill/>
        </p:spPr>
      </p:pic>
      <p:sp>
        <p:nvSpPr>
          <p:cNvPr id="2" name="Rectangle 1"/>
          <p:cNvSpPr/>
          <p:nvPr/>
        </p:nvSpPr>
        <p:spPr>
          <a:xfrm>
            <a:off x="4511824" y="6063116"/>
            <a:ext cx="5616624" cy="369332"/>
          </a:xfrm>
          <a:prstGeom prst="rect">
            <a:avLst/>
          </a:prstGeom>
        </p:spPr>
        <p:txBody>
          <a:bodyPr wrap="square">
            <a:spAutoFit/>
          </a:bodyPr>
          <a:lstStyle/>
          <a:p>
            <a:r>
              <a:rPr lang="en-US" dirty="0">
                <a:hlinkClick r:id="rId6"/>
              </a:rPr>
              <a:t>Imperial history of the Middle East</a:t>
            </a:r>
            <a:endParaRPr lang="en-US" dirty="0"/>
          </a:p>
        </p:txBody>
      </p:sp>
      <p:sp>
        <p:nvSpPr>
          <p:cNvPr id="3" name="Θέση αριθμού διαφάνειας 2">
            <a:extLst>
              <a:ext uri="{FF2B5EF4-FFF2-40B4-BE49-F238E27FC236}">
                <a16:creationId xmlns:a16="http://schemas.microsoft.com/office/drawing/2014/main" id="{BEA041E5-50A4-459B-B1B6-2096DBA7ACD0}"/>
              </a:ext>
            </a:extLst>
          </p:cNvPr>
          <p:cNvSpPr>
            <a:spLocks noGrp="1"/>
          </p:cNvSpPr>
          <p:nvPr>
            <p:ph type="sldNum" sz="quarter" idx="12"/>
          </p:nvPr>
        </p:nvSpPr>
        <p:spPr/>
        <p:txBody>
          <a:bodyPr/>
          <a:lstStyle/>
          <a:p>
            <a:fld id="{1B9F616B-E734-48E2-82E2-02DF02FA5C61}" type="slidenum">
              <a:rPr lang="en-US" smtClean="0"/>
              <a:t>6</a:t>
            </a:fld>
            <a:endParaRPr lang="en-US"/>
          </a:p>
        </p:txBody>
      </p:sp>
    </p:spTree>
    <p:extLst>
      <p:ext uri="{BB962C8B-B14F-4D97-AF65-F5344CB8AC3E}">
        <p14:creationId xmlns:p14="http://schemas.microsoft.com/office/powerpoint/2010/main" val="3220965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 Ottoman rule</a:t>
            </a:r>
          </a:p>
        </p:txBody>
      </p:sp>
      <p:sp>
        <p:nvSpPr>
          <p:cNvPr id="3" name="Content Placeholder 2"/>
          <p:cNvSpPr>
            <a:spLocks noGrp="1"/>
          </p:cNvSpPr>
          <p:nvPr>
            <p:ph idx="1"/>
          </p:nvPr>
        </p:nvSpPr>
        <p:spPr>
          <a:xfrm>
            <a:off x="1295400" y="1981201"/>
            <a:ext cx="9601200" cy="4005942"/>
          </a:xfrm>
        </p:spPr>
        <p:txBody>
          <a:bodyPr>
            <a:normAutofit/>
          </a:bodyPr>
          <a:lstStyle/>
          <a:p>
            <a:r>
              <a:rPr lang="en-US" dirty="0">
                <a:latin typeface="Calibri" panose="020F0502020204030204" pitchFamily="34" charset="0"/>
              </a:rPr>
              <a:t>Decentralized empire</a:t>
            </a:r>
            <a:r>
              <a:rPr lang="el-GR" dirty="0">
                <a:latin typeface="Calibri" panose="020F0502020204030204" pitchFamily="34" charset="0"/>
              </a:rPr>
              <a:t>, </a:t>
            </a:r>
            <a:r>
              <a:rPr lang="en-US" dirty="0">
                <a:latin typeface="Calibri" panose="020F0502020204030204" pitchFamily="34" charset="0"/>
              </a:rPr>
              <a:t>autonomy of local communities</a:t>
            </a:r>
          </a:p>
          <a:p>
            <a:pPr lvl="1"/>
            <a:r>
              <a:rPr lang="en-US" dirty="0">
                <a:latin typeface="Calibri" panose="020F0502020204030204" pitchFamily="34" charset="0"/>
              </a:rPr>
              <a:t>Orthodox priests and Christian notables collected taxes, settled disputes, and effectively governed at the local level</a:t>
            </a:r>
          </a:p>
          <a:p>
            <a:r>
              <a:rPr lang="en-US" dirty="0">
                <a:latin typeface="Calibri" panose="020F0502020204030204" pitchFamily="34" charset="0"/>
              </a:rPr>
              <a:t>Arbitrary character of Ottoman rule, heavy taxation, inferior status of non-Muslims</a:t>
            </a:r>
          </a:p>
          <a:p>
            <a:r>
              <a:rPr lang="en-US" dirty="0">
                <a:latin typeface="Calibri" panose="020F0502020204030204" pitchFamily="34" charset="0"/>
              </a:rPr>
              <a:t>Complexity and much room for abuse, protection through interpersonal bonds of patronage</a:t>
            </a:r>
          </a:p>
          <a:p>
            <a:r>
              <a:rPr lang="en-US" dirty="0">
                <a:latin typeface="Calibri" panose="020F0502020204030204" pitchFamily="34" charset="0"/>
              </a:rPr>
              <a:t>Sporadic revolts against Ottoman rule, </a:t>
            </a:r>
            <a:r>
              <a:rPr lang="en-US" i="1" dirty="0" err="1">
                <a:latin typeface="Calibri" panose="020F0502020204030204" pitchFamily="34" charset="0"/>
              </a:rPr>
              <a:t>klefts</a:t>
            </a:r>
            <a:endParaRPr lang="en-US" i="1" dirty="0">
              <a:latin typeface="Calibri" panose="020F0502020204030204" pitchFamily="34" charset="0"/>
            </a:endParaRPr>
          </a:p>
          <a:p>
            <a:r>
              <a:rPr lang="en-US" dirty="0">
                <a:latin typeface="Calibri" panose="020F0502020204030204" pitchFamily="34" charset="0"/>
              </a:rPr>
              <a:t>Ottoman religious tolerance</a:t>
            </a:r>
          </a:p>
          <a:p>
            <a:pPr lvl="1"/>
            <a:r>
              <a:rPr lang="en-US" dirty="0">
                <a:latin typeface="Calibri" panose="020F0502020204030204" pitchFamily="34" charset="0"/>
              </a:rPr>
              <a:t>Orthodox church kept Greek language alive and helped foster a Greek cultural identity</a:t>
            </a:r>
          </a:p>
          <a:p>
            <a:endParaRPr lang="en-US" dirty="0"/>
          </a:p>
        </p:txBody>
      </p:sp>
      <p:sp>
        <p:nvSpPr>
          <p:cNvPr id="4" name="Θέση αριθμού διαφάνειας 3">
            <a:extLst>
              <a:ext uri="{FF2B5EF4-FFF2-40B4-BE49-F238E27FC236}">
                <a16:creationId xmlns:a16="http://schemas.microsoft.com/office/drawing/2014/main" id="{91E61E9F-DC0B-4FAB-98F2-AECB568D528D}"/>
              </a:ext>
            </a:extLst>
          </p:cNvPr>
          <p:cNvSpPr>
            <a:spLocks noGrp="1"/>
          </p:cNvSpPr>
          <p:nvPr>
            <p:ph type="sldNum" sz="quarter" idx="12"/>
          </p:nvPr>
        </p:nvSpPr>
        <p:spPr/>
        <p:txBody>
          <a:bodyPr/>
          <a:lstStyle/>
          <a:p>
            <a:fld id="{1B9F616B-E734-48E2-82E2-02DF02FA5C61}" type="slidenum">
              <a:rPr lang="en-US" smtClean="0"/>
              <a:t>7</a:t>
            </a:fld>
            <a:endParaRPr lang="en-US"/>
          </a:p>
        </p:txBody>
      </p:sp>
    </p:spTree>
    <p:extLst>
      <p:ext uri="{BB962C8B-B14F-4D97-AF65-F5344CB8AC3E}">
        <p14:creationId xmlns:p14="http://schemas.microsoft.com/office/powerpoint/2010/main" val="3240388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19</a:t>
            </a:r>
            <a:r>
              <a:rPr lang="en-US" baseline="30000" dirty="0"/>
              <a:t>th</a:t>
            </a:r>
            <a:r>
              <a:rPr lang="en-US" dirty="0"/>
              <a:t> century</a:t>
            </a:r>
            <a:endParaRPr lang="el-GR" dirty="0"/>
          </a:p>
        </p:txBody>
      </p:sp>
      <p:sp>
        <p:nvSpPr>
          <p:cNvPr id="3" name="Content Placeholder 2"/>
          <p:cNvSpPr>
            <a:spLocks noGrp="1"/>
          </p:cNvSpPr>
          <p:nvPr>
            <p:ph idx="1"/>
          </p:nvPr>
        </p:nvSpPr>
        <p:spPr>
          <a:xfrm>
            <a:off x="1295400" y="1981201"/>
            <a:ext cx="9601200" cy="4027713"/>
          </a:xfrm>
        </p:spPr>
        <p:txBody>
          <a:bodyPr>
            <a:normAutofit fontScale="92500"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As the Ottoman Empire waned, there was a notable rise of Greeks, especially the </a:t>
            </a:r>
            <a:r>
              <a:rPr lang="en-GB" sz="2000" i="1" dirty="0" err="1">
                <a:solidFill>
                  <a:srgbClr val="2D2E2D"/>
                </a:solidFill>
                <a:effectLst/>
                <a:latin typeface="Calibri" panose="020F0502020204030204" pitchFamily="34" charset="0"/>
              </a:rPr>
              <a:t>Phanariots</a:t>
            </a:r>
            <a:r>
              <a:rPr lang="en-GB" sz="2000" dirty="0">
                <a:solidFill>
                  <a:srgbClr val="2D2E2D"/>
                </a:solidFill>
                <a:effectLst/>
                <a:latin typeface="Calibri" panose="020F0502020204030204" pitchFamily="34" charset="0"/>
              </a:rPr>
              <a:t>, who took on significant positions within the Ottoman administrative system.</a:t>
            </a:r>
          </a:p>
          <a:p>
            <a:pPr>
              <a:buFont typeface="Arial" panose="020B0604020202020204" pitchFamily="34" charset="0"/>
              <a:buChar char="•"/>
            </a:pPr>
            <a:r>
              <a:rPr lang="en-GB" dirty="0">
                <a:solidFill>
                  <a:srgbClr val="2D2E2D"/>
                </a:solidFill>
                <a:latin typeface="Calibri" panose="020F0502020204030204" pitchFamily="34" charset="0"/>
              </a:rPr>
              <a:t>This era witnessed the growth of a prosperous and enterprising mercantile class that became widespread and wealthy.</a:t>
            </a:r>
          </a:p>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A robust commercial fleet emerged during this time, with notable contributions from Hydra, </a:t>
            </a:r>
            <a:r>
              <a:rPr lang="en-GB" sz="2000" dirty="0" err="1">
                <a:solidFill>
                  <a:srgbClr val="2D2E2D"/>
                </a:solidFill>
                <a:effectLst/>
                <a:latin typeface="Calibri" panose="020F0502020204030204" pitchFamily="34" charset="0"/>
              </a:rPr>
              <a:t>Spetses</a:t>
            </a:r>
            <a:r>
              <a:rPr lang="en-GB" sz="2000" dirty="0">
                <a:solidFill>
                  <a:srgbClr val="2D2E2D"/>
                </a:solidFill>
                <a:effectLst/>
                <a:latin typeface="Calibri" panose="020F0502020204030204" pitchFamily="34" charset="0"/>
              </a:rPr>
              <a:t>, and Psara.</a:t>
            </a:r>
          </a:p>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The Napoleonic Wars and the Continental Blockade (1806-1814) led to considerable profits through smuggling operations.</a:t>
            </a:r>
          </a:p>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Greek Diaspora communities, referred to as </a:t>
            </a:r>
            <a:r>
              <a:rPr lang="en-GB" sz="2000" i="1" dirty="0" err="1">
                <a:solidFill>
                  <a:srgbClr val="2D2E2D"/>
                </a:solidFill>
                <a:effectLst/>
                <a:latin typeface="Calibri" panose="020F0502020204030204" pitchFamily="34" charset="0"/>
              </a:rPr>
              <a:t>paroikies</a:t>
            </a:r>
            <a:r>
              <a:rPr lang="en-GB" sz="2000" dirty="0">
                <a:solidFill>
                  <a:srgbClr val="2D2E2D"/>
                </a:solidFill>
                <a:effectLst/>
                <a:latin typeface="Calibri" panose="020F0502020204030204" pitchFamily="34" charset="0"/>
              </a:rPr>
              <a:t>, expanded throughout the Mediterranean, the Balkans, Central Europe, and Southern Russia.</a:t>
            </a:r>
          </a:p>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These communities benefited from the organized commerce that was characteristic of Western Europe.</a:t>
            </a:r>
            <a:endParaRPr lang="el-GR" dirty="0"/>
          </a:p>
        </p:txBody>
      </p:sp>
      <p:sp>
        <p:nvSpPr>
          <p:cNvPr id="4" name="Θέση αριθμού διαφάνειας 3">
            <a:extLst>
              <a:ext uri="{FF2B5EF4-FFF2-40B4-BE49-F238E27FC236}">
                <a16:creationId xmlns:a16="http://schemas.microsoft.com/office/drawing/2014/main" id="{6EFC0F7E-2A2F-410F-88BB-0D51F392D052}"/>
              </a:ext>
            </a:extLst>
          </p:cNvPr>
          <p:cNvSpPr>
            <a:spLocks noGrp="1"/>
          </p:cNvSpPr>
          <p:nvPr>
            <p:ph type="sldNum" sz="quarter" idx="12"/>
          </p:nvPr>
        </p:nvSpPr>
        <p:spPr/>
        <p:txBody>
          <a:bodyPr/>
          <a:lstStyle/>
          <a:p>
            <a:fld id="{1B9F616B-E734-48E2-82E2-02DF02FA5C61}" type="slidenum">
              <a:rPr lang="en-US" smtClean="0"/>
              <a:t>8</a:t>
            </a:fld>
            <a:endParaRPr lang="en-US"/>
          </a:p>
        </p:txBody>
      </p:sp>
    </p:spTree>
    <p:extLst>
      <p:ext uri="{BB962C8B-B14F-4D97-AF65-F5344CB8AC3E}">
        <p14:creationId xmlns:p14="http://schemas.microsoft.com/office/powerpoint/2010/main" val="1741677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Greek Enlightenment</a:t>
            </a:r>
            <a:endParaRPr lang="el-GR"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Prior isolation of the Greek world from the great Western historical cultural movements (i.e., Renaissance, Reformation, 17</a:t>
            </a:r>
            <a:r>
              <a:rPr lang="en-US" baseline="30000" dirty="0">
                <a:latin typeface="Calibri" panose="020F0502020204030204" pitchFamily="34" charset="0"/>
              </a:rPr>
              <a:t>th</a:t>
            </a:r>
            <a:r>
              <a:rPr lang="en-US" dirty="0">
                <a:latin typeface="Calibri" panose="020F0502020204030204" pitchFamily="34" charset="0"/>
              </a:rPr>
              <a:t> century Scientific Revolution, Industrial Revolution)</a:t>
            </a:r>
          </a:p>
          <a:p>
            <a:r>
              <a:rPr lang="en-US" dirty="0">
                <a:latin typeface="Calibri" panose="020F0502020204030204" pitchFamily="34" charset="0"/>
              </a:rPr>
              <a:t>A newfound self-consciousness of the Greeks as heirs to a universally admired classical past</a:t>
            </a:r>
          </a:p>
          <a:p>
            <a:r>
              <a:rPr lang="en-US" dirty="0">
                <a:latin typeface="Calibri" panose="020F0502020204030204" pitchFamily="34" charset="0"/>
              </a:rPr>
              <a:t>Awareness of a specifically Greek rather the merely Orthodox Christian identity</a:t>
            </a:r>
          </a:p>
          <a:p>
            <a:r>
              <a:rPr lang="en-US" dirty="0">
                <a:latin typeface="Calibri" panose="020F0502020204030204" pitchFamily="34" charset="0"/>
              </a:rPr>
              <a:t>Transfer of the ideas of the French Enlightenment and the French Revolution</a:t>
            </a:r>
          </a:p>
          <a:p>
            <a:r>
              <a:rPr lang="en-US" dirty="0" err="1">
                <a:latin typeface="Calibri" panose="020F0502020204030204" pitchFamily="34" charset="0"/>
              </a:rPr>
              <a:t>Adamantios</a:t>
            </a:r>
            <a:r>
              <a:rPr lang="en-US" dirty="0">
                <a:latin typeface="Calibri" panose="020F0502020204030204" pitchFamily="34" charset="0"/>
              </a:rPr>
              <a:t> </a:t>
            </a:r>
            <a:r>
              <a:rPr lang="en-US" dirty="0" err="1">
                <a:latin typeface="Calibri" panose="020F0502020204030204" pitchFamily="34" charset="0"/>
              </a:rPr>
              <a:t>Korais</a:t>
            </a:r>
            <a:r>
              <a:rPr lang="en-US" dirty="0">
                <a:latin typeface="Calibri" panose="020F0502020204030204" pitchFamily="34" charset="0"/>
              </a:rPr>
              <a:t>, Rigas </a:t>
            </a:r>
            <a:r>
              <a:rPr lang="en-US" dirty="0" err="1">
                <a:latin typeface="Calibri" panose="020F0502020204030204" pitchFamily="34" charset="0"/>
              </a:rPr>
              <a:t>Velenstinlis</a:t>
            </a:r>
            <a:endParaRPr lang="en-US" dirty="0">
              <a:latin typeface="Calibri" panose="020F0502020204030204" pitchFamily="34" charset="0"/>
            </a:endParaRPr>
          </a:p>
          <a:p>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6B6E424-E8A9-4E53-9F0B-9869566431AC}"/>
              </a:ext>
            </a:extLst>
          </p:cNvPr>
          <p:cNvSpPr>
            <a:spLocks noGrp="1"/>
          </p:cNvSpPr>
          <p:nvPr>
            <p:ph type="sldNum" sz="quarter" idx="12"/>
          </p:nvPr>
        </p:nvSpPr>
        <p:spPr/>
        <p:txBody>
          <a:bodyPr/>
          <a:lstStyle/>
          <a:p>
            <a:fld id="{1B9F616B-E734-48E2-82E2-02DF02FA5C61}" type="slidenum">
              <a:rPr lang="en-US" smtClean="0"/>
              <a:t>9</a:t>
            </a:fld>
            <a:endParaRPr lang="en-US"/>
          </a:p>
        </p:txBody>
      </p:sp>
    </p:spTree>
    <p:extLst>
      <p:ext uri="{BB962C8B-B14F-4D97-AF65-F5344CB8AC3E}">
        <p14:creationId xmlns:p14="http://schemas.microsoft.com/office/powerpoint/2010/main" val="3372108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1_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3.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10.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11.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12.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2.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3.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4.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5.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6.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7.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8.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9.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FE71D9-324D-44BD-A149-B735322708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3040</Words>
  <Application>Microsoft Office PowerPoint</Application>
  <PresentationFormat>Widescreen</PresentationFormat>
  <Paragraphs>421</Paragraphs>
  <Slides>45</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Century Gothic</vt:lpstr>
      <vt:lpstr>Diamond Grid 16x9</vt:lpstr>
      <vt:lpstr>1_Diamond Grid 16x9</vt:lpstr>
      <vt:lpstr>Contemporary Greece</vt:lpstr>
      <vt:lpstr>19th century</vt:lpstr>
      <vt:lpstr>Modern Greek History</vt:lpstr>
      <vt:lpstr>Recurring Themes of the 19th Century</vt:lpstr>
      <vt:lpstr>Mid-15th century - 1821: Under Ottoman rule </vt:lpstr>
      <vt:lpstr>PowerPoint Presentation</vt:lpstr>
      <vt:lpstr>Under Ottoman rule</vt:lpstr>
      <vt:lpstr>Early 19th century</vt:lpstr>
      <vt:lpstr>Modern Greek Enlightenment</vt:lpstr>
      <vt:lpstr>Diaspora</vt:lpstr>
      <vt:lpstr>PowerPoint Presentation</vt:lpstr>
      <vt:lpstr>Birth of the Modern Greek State</vt:lpstr>
      <vt:lpstr>Filiki Etaireia (Odessa, 1814)</vt:lpstr>
      <vt:lpstr>The Greek War of Independence</vt:lpstr>
      <vt:lpstr>PowerPoint Presentation</vt:lpstr>
      <vt:lpstr>The Greek War of Independence</vt:lpstr>
      <vt:lpstr>The Greek War of Independence</vt:lpstr>
      <vt:lpstr>The Greek War of Independence</vt:lpstr>
      <vt:lpstr>The Kingdom of Greece</vt:lpstr>
      <vt:lpstr>PowerPoint Presentation</vt:lpstr>
      <vt:lpstr>King Otto’s rule (1832-1862)</vt:lpstr>
      <vt:lpstr>King Otto’s rule (2)</vt:lpstr>
      <vt:lpstr>Otto’s overthrow (1862)</vt:lpstr>
      <vt:lpstr>PowerPoint Presentation</vt:lpstr>
      <vt:lpstr>2nd half of 19th century: Main issues </vt:lpstr>
      <vt:lpstr>Constantine Paparrigopoulos (1815-91)</vt:lpstr>
      <vt:lpstr>King George I of the Hellenes</vt:lpstr>
      <vt:lpstr>Modernization</vt:lpstr>
      <vt:lpstr>Population growth</vt:lpstr>
      <vt:lpstr>Larger Greek Cities </vt:lpstr>
      <vt:lpstr>Trikoupis’ modernization projects</vt:lpstr>
      <vt:lpstr>Trikoupis’ public works programme</vt:lpstr>
      <vt:lpstr>Foreign policy</vt:lpstr>
      <vt:lpstr>Foreign policy (2)</vt:lpstr>
      <vt:lpstr>1897 Greco-Turkish War</vt:lpstr>
      <vt:lpstr>Social/agrarian issues</vt:lpstr>
      <vt:lpstr>PowerPoint Presentation</vt:lpstr>
      <vt:lpstr>Emigration</vt:lpstr>
      <vt:lpstr>Greek descend immigrants to the USA</vt:lpstr>
      <vt:lpstr>Thessaly issue</vt:lpstr>
      <vt:lpstr>Thessaly issue</vt:lpstr>
      <vt:lpstr>Revival of the Olympic Games</vt:lpstr>
      <vt:lpstr>PowerPoint Presentation</vt:lpstr>
      <vt:lpstr>The discovery of the ancient Statue of Antinous found in Delphi, Greece during an excavation in 1894. (Colorized)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Karakatsouli</dc:creator>
  <cp:keywords/>
  <cp:lastModifiedBy>Anna Karakatsouli</cp:lastModifiedBy>
  <cp:revision>2</cp:revision>
  <dcterms:created xsi:type="dcterms:W3CDTF">2018-03-15T07:06:03Z</dcterms:created>
  <dcterms:modified xsi:type="dcterms:W3CDTF">2025-03-11T16:14:23Z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TC034606309991</vt:lpwstr>
  </property>
</Properties>
</file>