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heme/themeOverride20.xml" ContentType="application/vnd.openxmlformats-officedocument.themeOverride+xml"/>
  <Override PartName="/ppt/webextensions/webextension1.xml" ContentType="application/vnd.ms-office.webextension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heme/themeOverride21.xml" ContentType="application/vnd.openxmlformats-officedocument.themeOverride+xml"/>
  <Override PartName="/ppt/webextensions/webextension2.xml" ContentType="application/vnd.ms-office.webextension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49.xml" ContentType="application/vnd.openxmlformats-officedocument.presentationml.notesSlide+xml"/>
  <Override PartName="/ppt/webextensions/webextension3.xml" ContentType="application/vnd.ms-office.webextension+xml"/>
  <Override PartName="/ppt/notesSlides/notesSlide50.xml" ContentType="application/vnd.openxmlformats-officedocument.presentationml.notesSlide+xml"/>
  <Override PartName="/ppt/theme/themeOverride24.xml" ContentType="application/vnd.openxmlformats-officedocument.themeOverride+xml"/>
  <Override PartName="/ppt/webextensions/webextension4.xml" ContentType="application/vnd.ms-office.webextension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2"/>
    <p:sldMasterId id="2147483708" r:id="rId3"/>
  </p:sldMasterIdLst>
  <p:notesMasterIdLst>
    <p:notesMasterId r:id="rId84"/>
  </p:notesMasterIdLst>
  <p:handoutMasterIdLst>
    <p:handoutMasterId r:id="rId85"/>
  </p:handoutMasterIdLst>
  <p:sldIdLst>
    <p:sldId id="265" r:id="rId4"/>
    <p:sldId id="373" r:id="rId5"/>
    <p:sldId id="374" r:id="rId6"/>
    <p:sldId id="375" r:id="rId7"/>
    <p:sldId id="377" r:id="rId8"/>
    <p:sldId id="378" r:id="rId9"/>
    <p:sldId id="273" r:id="rId10"/>
    <p:sldId id="379" r:id="rId11"/>
    <p:sldId id="380" r:id="rId12"/>
    <p:sldId id="381" r:id="rId13"/>
    <p:sldId id="382" r:id="rId14"/>
    <p:sldId id="383" r:id="rId15"/>
    <p:sldId id="410" r:id="rId16"/>
    <p:sldId id="370" r:id="rId17"/>
    <p:sldId id="353" r:id="rId18"/>
    <p:sldId id="386" r:id="rId19"/>
    <p:sldId id="388" r:id="rId20"/>
    <p:sldId id="392" r:id="rId21"/>
    <p:sldId id="354" r:id="rId22"/>
    <p:sldId id="269" r:id="rId23"/>
    <p:sldId id="391" r:id="rId24"/>
    <p:sldId id="393" r:id="rId25"/>
    <p:sldId id="394" r:id="rId26"/>
    <p:sldId id="500" r:id="rId27"/>
    <p:sldId id="395" r:id="rId28"/>
    <p:sldId id="397" r:id="rId29"/>
    <p:sldId id="398" r:id="rId30"/>
    <p:sldId id="399" r:id="rId31"/>
    <p:sldId id="496" r:id="rId32"/>
    <p:sldId id="401" r:id="rId33"/>
    <p:sldId id="402" r:id="rId34"/>
    <p:sldId id="403" r:id="rId35"/>
    <p:sldId id="404" r:id="rId36"/>
    <p:sldId id="409" r:id="rId37"/>
    <p:sldId id="413" r:id="rId38"/>
    <p:sldId id="414" r:id="rId39"/>
    <p:sldId id="417" r:id="rId40"/>
    <p:sldId id="418" r:id="rId41"/>
    <p:sldId id="420" r:id="rId42"/>
    <p:sldId id="421" r:id="rId43"/>
    <p:sldId id="425" r:id="rId44"/>
    <p:sldId id="427" r:id="rId45"/>
    <p:sldId id="431" r:id="rId46"/>
    <p:sldId id="432" r:id="rId47"/>
    <p:sldId id="433" r:id="rId48"/>
    <p:sldId id="435" r:id="rId49"/>
    <p:sldId id="341" r:id="rId50"/>
    <p:sldId id="438" r:id="rId51"/>
    <p:sldId id="439" r:id="rId52"/>
    <p:sldId id="300" r:id="rId53"/>
    <p:sldId id="440" r:id="rId54"/>
    <p:sldId id="498" r:id="rId55"/>
    <p:sldId id="441" r:id="rId56"/>
    <p:sldId id="445" r:id="rId57"/>
    <p:sldId id="447" r:id="rId58"/>
    <p:sldId id="448" r:id="rId59"/>
    <p:sldId id="450" r:id="rId60"/>
    <p:sldId id="453" r:id="rId61"/>
    <p:sldId id="456" r:id="rId62"/>
    <p:sldId id="458" r:id="rId63"/>
    <p:sldId id="461" r:id="rId64"/>
    <p:sldId id="504" r:id="rId65"/>
    <p:sldId id="463" r:id="rId66"/>
    <p:sldId id="464" r:id="rId67"/>
    <p:sldId id="505" r:id="rId68"/>
    <p:sldId id="470" r:id="rId69"/>
    <p:sldId id="473" r:id="rId70"/>
    <p:sldId id="474" r:id="rId71"/>
    <p:sldId id="475" r:id="rId72"/>
    <p:sldId id="499" r:id="rId73"/>
    <p:sldId id="478" r:id="rId74"/>
    <p:sldId id="479" r:id="rId75"/>
    <p:sldId id="481" r:id="rId76"/>
    <p:sldId id="482" r:id="rId77"/>
    <p:sldId id="506" r:id="rId78"/>
    <p:sldId id="486" r:id="rId79"/>
    <p:sldId id="489" r:id="rId80"/>
    <p:sldId id="491" r:id="rId81"/>
    <p:sldId id="509" r:id="rId82"/>
    <p:sldId id="508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B1D90B-2BFB-4089-9F5B-9B08D8048040}" v="4" dt="2025-03-29T10:48:00.537"/>
  </p1510:revLst>
</p1510:revInfo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042" y="28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22200"/>
    </p:cViewPr>
  </p:sorterViewPr>
  <p:notesViewPr>
    <p:cSldViewPr snapToGrid="0" showGuides="1">
      <p:cViewPr varScale="1">
        <p:scale>
          <a:sx n="79" d="100"/>
          <a:sy n="79" d="100"/>
        </p:scale>
        <p:origin x="319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microsoft.com/office/2016/11/relationships/changesInfo" Target="changesInfos/changesInfo1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Karakatsouli" userId="d7ec0d07f17b5ab2" providerId="LiveId" clId="{9FB1D90B-2BFB-4089-9F5B-9B08D8048040}"/>
    <pc:docChg chg="custSel addSld delSld modSld sldOrd">
      <pc:chgData name="Anna Karakatsouli" userId="d7ec0d07f17b5ab2" providerId="LiveId" clId="{9FB1D90B-2BFB-4089-9F5B-9B08D8048040}" dt="2025-03-29T10:50:31.349" v="92" actId="27636"/>
      <pc:docMkLst>
        <pc:docMk/>
      </pc:docMkLst>
      <pc:sldChg chg="delSp mod">
        <pc:chgData name="Anna Karakatsouli" userId="d7ec0d07f17b5ab2" providerId="LiveId" clId="{9FB1D90B-2BFB-4089-9F5B-9B08D8048040}" dt="2025-03-29T10:41:14.284" v="4" actId="478"/>
        <pc:sldMkLst>
          <pc:docMk/>
          <pc:sldMk cId="0" sldId="269"/>
        </pc:sldMkLst>
        <pc:picChg chg="del">
          <ac:chgData name="Anna Karakatsouli" userId="d7ec0d07f17b5ab2" providerId="LiveId" clId="{9FB1D90B-2BFB-4089-9F5B-9B08D8048040}" dt="2025-03-29T10:41:14.284" v="4" actId="478"/>
          <ac:picMkLst>
            <pc:docMk/>
            <pc:sldMk cId="0" sldId="269"/>
            <ac:picMk id="48130" creationId="{00000000-0000-0000-0000-000000000000}"/>
          </ac:picMkLst>
        </pc:picChg>
      </pc:sldChg>
      <pc:sldChg chg="del">
        <pc:chgData name="Anna Karakatsouli" userId="d7ec0d07f17b5ab2" providerId="LiveId" clId="{9FB1D90B-2BFB-4089-9F5B-9B08D8048040}" dt="2025-03-29T10:43:52.619" v="41" actId="47"/>
        <pc:sldMkLst>
          <pc:docMk/>
          <pc:sldMk cId="0" sldId="303"/>
        </pc:sldMkLst>
      </pc:sldChg>
      <pc:sldChg chg="del">
        <pc:chgData name="Anna Karakatsouli" userId="d7ec0d07f17b5ab2" providerId="LiveId" clId="{9FB1D90B-2BFB-4089-9F5B-9B08D8048040}" dt="2025-03-29T10:43:52.619" v="41" actId="47"/>
        <pc:sldMkLst>
          <pc:docMk/>
          <pc:sldMk cId="0" sldId="305"/>
        </pc:sldMkLst>
      </pc:sldChg>
      <pc:sldChg chg="addSp delSp modSp mod modClrScheme chgLayout">
        <pc:chgData name="Anna Karakatsouli" userId="d7ec0d07f17b5ab2" providerId="LiveId" clId="{9FB1D90B-2BFB-4089-9F5B-9B08D8048040}" dt="2025-03-29T10:43:34.266" v="39" actId="700"/>
        <pc:sldMkLst>
          <pc:docMk/>
          <pc:sldMk cId="910754209" sldId="341"/>
        </pc:sldMkLst>
        <pc:spChg chg="mod ord">
          <ac:chgData name="Anna Karakatsouli" userId="d7ec0d07f17b5ab2" providerId="LiveId" clId="{9FB1D90B-2BFB-4089-9F5B-9B08D8048040}" dt="2025-03-29T10:43:34.266" v="39" actId="700"/>
          <ac:spMkLst>
            <pc:docMk/>
            <pc:sldMk cId="910754209" sldId="341"/>
            <ac:spMk id="2" creationId="{00000000-0000-0000-0000-000000000000}"/>
          </ac:spMkLst>
        </pc:spChg>
        <pc:spChg chg="mod ord">
          <ac:chgData name="Anna Karakatsouli" userId="d7ec0d07f17b5ab2" providerId="LiveId" clId="{9FB1D90B-2BFB-4089-9F5B-9B08D8048040}" dt="2025-03-29T10:43:34.266" v="39" actId="700"/>
          <ac:spMkLst>
            <pc:docMk/>
            <pc:sldMk cId="910754209" sldId="341"/>
            <ac:spMk id="3" creationId="{00000000-0000-0000-0000-000000000000}"/>
          </ac:spMkLst>
        </pc:spChg>
        <pc:spChg chg="mod ord">
          <ac:chgData name="Anna Karakatsouli" userId="d7ec0d07f17b5ab2" providerId="LiveId" clId="{9FB1D90B-2BFB-4089-9F5B-9B08D8048040}" dt="2025-03-29T10:43:34.266" v="39" actId="700"/>
          <ac:spMkLst>
            <pc:docMk/>
            <pc:sldMk cId="910754209" sldId="341"/>
            <ac:spMk id="4" creationId="{590E8ADC-4203-47B5-ABC9-8545D8F96D4F}"/>
          </ac:spMkLst>
        </pc:spChg>
        <pc:spChg chg="add del mod">
          <ac:chgData name="Anna Karakatsouli" userId="d7ec0d07f17b5ab2" providerId="LiveId" clId="{9FB1D90B-2BFB-4089-9F5B-9B08D8048040}" dt="2025-03-29T10:43:14.301" v="35" actId="6264"/>
          <ac:spMkLst>
            <pc:docMk/>
            <pc:sldMk cId="910754209" sldId="341"/>
            <ac:spMk id="6" creationId="{F88E494B-45CF-903A-5CDA-3F435D3A51FF}"/>
          </ac:spMkLst>
        </pc:spChg>
        <pc:spChg chg="add del mod">
          <ac:chgData name="Anna Karakatsouli" userId="d7ec0d07f17b5ab2" providerId="LiveId" clId="{9FB1D90B-2BFB-4089-9F5B-9B08D8048040}" dt="2025-03-29T10:43:14.301" v="35" actId="6264"/>
          <ac:spMkLst>
            <pc:docMk/>
            <pc:sldMk cId="910754209" sldId="341"/>
            <ac:spMk id="7" creationId="{80D9F28A-1504-6830-03A3-A1A27A6D3C32}"/>
          </ac:spMkLst>
        </pc:spChg>
        <pc:spChg chg="add del mod">
          <ac:chgData name="Anna Karakatsouli" userId="d7ec0d07f17b5ab2" providerId="LiveId" clId="{9FB1D90B-2BFB-4089-9F5B-9B08D8048040}" dt="2025-03-29T10:43:14.301" v="35" actId="6264"/>
          <ac:spMkLst>
            <pc:docMk/>
            <pc:sldMk cId="910754209" sldId="341"/>
            <ac:spMk id="8" creationId="{28960BD5-52DB-3D5C-70F4-6D7D19EEC4A0}"/>
          </ac:spMkLst>
        </pc:spChg>
        <pc:spChg chg="add del mod ord">
          <ac:chgData name="Anna Karakatsouli" userId="d7ec0d07f17b5ab2" providerId="LiveId" clId="{9FB1D90B-2BFB-4089-9F5B-9B08D8048040}" dt="2025-03-29T10:43:17.240" v="37" actId="700"/>
          <ac:spMkLst>
            <pc:docMk/>
            <pc:sldMk cId="910754209" sldId="341"/>
            <ac:spMk id="9" creationId="{2538D61A-D142-D636-24B1-1915C54F1CEA}"/>
          </ac:spMkLst>
        </pc:spChg>
        <pc:spChg chg="add del mod">
          <ac:chgData name="Anna Karakatsouli" userId="d7ec0d07f17b5ab2" providerId="LiveId" clId="{9FB1D90B-2BFB-4089-9F5B-9B08D8048040}" dt="2025-03-29T10:43:34.266" v="39" actId="700"/>
          <ac:spMkLst>
            <pc:docMk/>
            <pc:sldMk cId="910754209" sldId="341"/>
            <ac:spMk id="10" creationId="{3C1E0EC8-22A5-7D7A-F7F1-62F7666F2078}"/>
          </ac:spMkLst>
        </pc:spChg>
        <pc:picChg chg="del">
          <ac:chgData name="Anna Karakatsouli" userId="d7ec0d07f17b5ab2" providerId="LiveId" clId="{9FB1D90B-2BFB-4089-9F5B-9B08D8048040}" dt="2025-03-29T10:43:12.930" v="34" actId="478"/>
          <ac:picMkLst>
            <pc:docMk/>
            <pc:sldMk cId="910754209" sldId="341"/>
            <ac:picMk id="5" creationId="{83761730-8B98-9626-BACC-FC124E658149}"/>
          </ac:picMkLst>
        </pc:picChg>
      </pc:sldChg>
      <pc:sldChg chg="delSp mod">
        <pc:chgData name="Anna Karakatsouli" userId="d7ec0d07f17b5ab2" providerId="LiveId" clId="{9FB1D90B-2BFB-4089-9F5B-9B08D8048040}" dt="2025-03-29T10:40:48.007" v="0" actId="478"/>
        <pc:sldMkLst>
          <pc:docMk/>
          <pc:sldMk cId="236545062" sldId="375"/>
        </pc:sldMkLst>
        <pc:picChg chg="del">
          <ac:chgData name="Anna Karakatsouli" userId="d7ec0d07f17b5ab2" providerId="LiveId" clId="{9FB1D90B-2BFB-4089-9F5B-9B08D8048040}" dt="2025-03-29T10:40:48.007" v="0" actId="478"/>
          <ac:picMkLst>
            <pc:docMk/>
            <pc:sldMk cId="236545062" sldId="375"/>
            <ac:picMk id="4" creationId="{00000000-0000-0000-0000-000000000000}"/>
          </ac:picMkLst>
        </pc:picChg>
      </pc:sldChg>
      <pc:sldChg chg="del">
        <pc:chgData name="Anna Karakatsouli" userId="d7ec0d07f17b5ab2" providerId="LiveId" clId="{9FB1D90B-2BFB-4089-9F5B-9B08D8048040}" dt="2025-03-29T10:40:54.132" v="1" actId="47"/>
        <pc:sldMkLst>
          <pc:docMk/>
          <pc:sldMk cId="405838578" sldId="376"/>
        </pc:sldMkLst>
      </pc:sldChg>
      <pc:sldChg chg="del">
        <pc:chgData name="Anna Karakatsouli" userId="d7ec0d07f17b5ab2" providerId="LiveId" clId="{9FB1D90B-2BFB-4089-9F5B-9B08D8048040}" dt="2025-03-29T10:41:02.303" v="2" actId="47"/>
        <pc:sldMkLst>
          <pc:docMk/>
          <pc:sldMk cId="3363001852" sldId="384"/>
        </pc:sldMkLst>
      </pc:sldChg>
      <pc:sldChg chg="del">
        <pc:chgData name="Anna Karakatsouli" userId="d7ec0d07f17b5ab2" providerId="LiveId" clId="{9FB1D90B-2BFB-4089-9F5B-9B08D8048040}" dt="2025-03-29T10:41:10.296" v="3" actId="47"/>
        <pc:sldMkLst>
          <pc:docMk/>
          <pc:sldMk cId="244152320" sldId="387"/>
        </pc:sldMkLst>
      </pc:sldChg>
      <pc:sldChg chg="del">
        <pc:chgData name="Anna Karakatsouli" userId="d7ec0d07f17b5ab2" providerId="LiveId" clId="{9FB1D90B-2BFB-4089-9F5B-9B08D8048040}" dt="2025-03-29T10:41:30.500" v="5" actId="47"/>
        <pc:sldMkLst>
          <pc:docMk/>
          <pc:sldMk cId="2166051959" sldId="396"/>
        </pc:sldMkLst>
      </pc:sldChg>
      <pc:sldChg chg="del">
        <pc:chgData name="Anna Karakatsouli" userId="d7ec0d07f17b5ab2" providerId="LiveId" clId="{9FB1D90B-2BFB-4089-9F5B-9B08D8048040}" dt="2025-03-29T10:41:34.877" v="6" actId="47"/>
        <pc:sldMkLst>
          <pc:docMk/>
          <pc:sldMk cId="157007522" sldId="400"/>
        </pc:sldMkLst>
      </pc:sldChg>
      <pc:sldChg chg="del">
        <pc:chgData name="Anna Karakatsouli" userId="d7ec0d07f17b5ab2" providerId="LiveId" clId="{9FB1D90B-2BFB-4089-9F5B-9B08D8048040}" dt="2025-03-29T10:41:45.584" v="7" actId="47"/>
        <pc:sldMkLst>
          <pc:docMk/>
          <pc:sldMk cId="954961186" sldId="405"/>
        </pc:sldMkLst>
      </pc:sldChg>
      <pc:sldChg chg="del">
        <pc:chgData name="Anna Karakatsouli" userId="d7ec0d07f17b5ab2" providerId="LiveId" clId="{9FB1D90B-2BFB-4089-9F5B-9B08D8048040}" dt="2025-03-29T10:41:45.584" v="7" actId="47"/>
        <pc:sldMkLst>
          <pc:docMk/>
          <pc:sldMk cId="4100241591" sldId="406"/>
        </pc:sldMkLst>
      </pc:sldChg>
      <pc:sldChg chg="del">
        <pc:chgData name="Anna Karakatsouli" userId="d7ec0d07f17b5ab2" providerId="LiveId" clId="{9FB1D90B-2BFB-4089-9F5B-9B08D8048040}" dt="2025-03-29T10:41:45.584" v="7" actId="47"/>
        <pc:sldMkLst>
          <pc:docMk/>
          <pc:sldMk cId="1396772689" sldId="407"/>
        </pc:sldMkLst>
      </pc:sldChg>
      <pc:sldChg chg="del">
        <pc:chgData name="Anna Karakatsouli" userId="d7ec0d07f17b5ab2" providerId="LiveId" clId="{9FB1D90B-2BFB-4089-9F5B-9B08D8048040}" dt="2025-03-29T10:41:45.584" v="7" actId="47"/>
        <pc:sldMkLst>
          <pc:docMk/>
          <pc:sldMk cId="2423169500" sldId="408"/>
        </pc:sldMkLst>
      </pc:sldChg>
      <pc:sldChg chg="del">
        <pc:chgData name="Anna Karakatsouli" userId="d7ec0d07f17b5ab2" providerId="LiveId" clId="{9FB1D90B-2BFB-4089-9F5B-9B08D8048040}" dt="2025-03-29T10:41:48.113" v="8" actId="47"/>
        <pc:sldMkLst>
          <pc:docMk/>
          <pc:sldMk cId="2449700287" sldId="411"/>
        </pc:sldMkLst>
      </pc:sldChg>
      <pc:sldChg chg="del">
        <pc:chgData name="Anna Karakatsouli" userId="d7ec0d07f17b5ab2" providerId="LiveId" clId="{9FB1D90B-2BFB-4089-9F5B-9B08D8048040}" dt="2025-03-29T10:41:49.023" v="9" actId="47"/>
        <pc:sldMkLst>
          <pc:docMk/>
          <pc:sldMk cId="4046832530" sldId="412"/>
        </pc:sldMkLst>
      </pc:sldChg>
      <pc:sldChg chg="addSp delSp modSp mod modClrScheme chgLayout">
        <pc:chgData name="Anna Karakatsouli" userId="d7ec0d07f17b5ab2" providerId="LiveId" clId="{9FB1D90B-2BFB-4089-9F5B-9B08D8048040}" dt="2025-03-29T10:42:02.350" v="16" actId="27636"/>
        <pc:sldMkLst>
          <pc:docMk/>
          <pc:sldMk cId="3628436926" sldId="413"/>
        </pc:sldMkLst>
        <pc:spChg chg="mod ord">
          <ac:chgData name="Anna Karakatsouli" userId="d7ec0d07f17b5ab2" providerId="LiveId" clId="{9FB1D90B-2BFB-4089-9F5B-9B08D8048040}" dt="2025-03-29T10:42:02.309" v="15" actId="700"/>
          <ac:spMkLst>
            <pc:docMk/>
            <pc:sldMk cId="3628436926" sldId="413"/>
            <ac:spMk id="2" creationId="{00000000-0000-0000-0000-000000000000}"/>
          </ac:spMkLst>
        </pc:spChg>
        <pc:spChg chg="mod ord">
          <ac:chgData name="Anna Karakatsouli" userId="d7ec0d07f17b5ab2" providerId="LiveId" clId="{9FB1D90B-2BFB-4089-9F5B-9B08D8048040}" dt="2025-03-29T10:42:02.350" v="16" actId="27636"/>
          <ac:spMkLst>
            <pc:docMk/>
            <pc:sldMk cId="3628436926" sldId="413"/>
            <ac:spMk id="3" creationId="{00000000-0000-0000-0000-000000000000}"/>
          </ac:spMkLst>
        </pc:spChg>
        <pc:spChg chg="mod ord">
          <ac:chgData name="Anna Karakatsouli" userId="d7ec0d07f17b5ab2" providerId="LiveId" clId="{9FB1D90B-2BFB-4089-9F5B-9B08D8048040}" dt="2025-03-29T10:42:02.309" v="15" actId="700"/>
          <ac:spMkLst>
            <pc:docMk/>
            <pc:sldMk cId="3628436926" sldId="413"/>
            <ac:spMk id="4" creationId="{6EB87B60-1668-4354-96D8-FED6D070C3B8}"/>
          </ac:spMkLst>
        </pc:spChg>
        <pc:spChg chg="add del mod">
          <ac:chgData name="Anna Karakatsouli" userId="d7ec0d07f17b5ab2" providerId="LiveId" clId="{9FB1D90B-2BFB-4089-9F5B-9B08D8048040}" dt="2025-03-29T10:41:58.581" v="11" actId="6264"/>
          <ac:spMkLst>
            <pc:docMk/>
            <pc:sldMk cId="3628436926" sldId="413"/>
            <ac:spMk id="5" creationId="{2122D9C3-79E3-1F85-6EF9-0C27DB669DEE}"/>
          </ac:spMkLst>
        </pc:spChg>
        <pc:spChg chg="add del mod">
          <ac:chgData name="Anna Karakatsouli" userId="d7ec0d07f17b5ab2" providerId="LiveId" clId="{9FB1D90B-2BFB-4089-9F5B-9B08D8048040}" dt="2025-03-29T10:41:58.581" v="11" actId="6264"/>
          <ac:spMkLst>
            <pc:docMk/>
            <pc:sldMk cId="3628436926" sldId="413"/>
            <ac:spMk id="7" creationId="{5EDC3F52-73DE-8CF6-BB0C-5D8471F20B56}"/>
          </ac:spMkLst>
        </pc:spChg>
        <pc:spChg chg="add del mod">
          <ac:chgData name="Anna Karakatsouli" userId="d7ec0d07f17b5ab2" providerId="LiveId" clId="{9FB1D90B-2BFB-4089-9F5B-9B08D8048040}" dt="2025-03-29T10:41:58.581" v="11" actId="6264"/>
          <ac:spMkLst>
            <pc:docMk/>
            <pc:sldMk cId="3628436926" sldId="413"/>
            <ac:spMk id="8" creationId="{BBB36E75-82ED-A5B7-7154-24DB5EDA15D1}"/>
          </ac:spMkLst>
        </pc:spChg>
        <pc:spChg chg="add del mod ord">
          <ac:chgData name="Anna Karakatsouli" userId="d7ec0d07f17b5ab2" providerId="LiveId" clId="{9FB1D90B-2BFB-4089-9F5B-9B08D8048040}" dt="2025-03-29T10:42:02.309" v="15" actId="700"/>
          <ac:spMkLst>
            <pc:docMk/>
            <pc:sldMk cId="3628436926" sldId="413"/>
            <ac:spMk id="9" creationId="{64F4F4EE-2F82-05EC-0878-22D0EFD2884C}"/>
          </ac:spMkLst>
        </pc:spChg>
        <pc:picChg chg="del">
          <ac:chgData name="Anna Karakatsouli" userId="d7ec0d07f17b5ab2" providerId="LiveId" clId="{9FB1D90B-2BFB-4089-9F5B-9B08D8048040}" dt="2025-03-29T10:41:51.304" v="10" actId="478"/>
          <ac:picMkLst>
            <pc:docMk/>
            <pc:sldMk cId="3628436926" sldId="413"/>
            <ac:picMk id="6" creationId="{C43FC072-F9E3-F451-482E-D44F3287A920}"/>
          </ac:picMkLst>
        </pc:picChg>
      </pc:sldChg>
      <pc:sldChg chg="del">
        <pc:chgData name="Anna Karakatsouli" userId="d7ec0d07f17b5ab2" providerId="LiveId" clId="{9FB1D90B-2BFB-4089-9F5B-9B08D8048040}" dt="2025-03-29T10:42:10.194" v="17" actId="47"/>
        <pc:sldMkLst>
          <pc:docMk/>
          <pc:sldMk cId="2838154776" sldId="415"/>
        </pc:sldMkLst>
      </pc:sldChg>
      <pc:sldChg chg="del">
        <pc:chgData name="Anna Karakatsouli" userId="d7ec0d07f17b5ab2" providerId="LiveId" clId="{9FB1D90B-2BFB-4089-9F5B-9B08D8048040}" dt="2025-03-29T10:42:15.927" v="18" actId="47"/>
        <pc:sldMkLst>
          <pc:docMk/>
          <pc:sldMk cId="2079378686" sldId="416"/>
        </pc:sldMkLst>
      </pc:sldChg>
      <pc:sldChg chg="del">
        <pc:chgData name="Anna Karakatsouli" userId="d7ec0d07f17b5ab2" providerId="LiveId" clId="{9FB1D90B-2BFB-4089-9F5B-9B08D8048040}" dt="2025-03-29T10:42:15.927" v="18" actId="47"/>
        <pc:sldMkLst>
          <pc:docMk/>
          <pc:sldMk cId="4196209409" sldId="419"/>
        </pc:sldMkLst>
      </pc:sldChg>
      <pc:sldChg chg="del">
        <pc:chgData name="Anna Karakatsouli" userId="d7ec0d07f17b5ab2" providerId="LiveId" clId="{9FB1D90B-2BFB-4089-9F5B-9B08D8048040}" dt="2025-03-29T10:42:51.114" v="27" actId="47"/>
        <pc:sldMkLst>
          <pc:docMk/>
          <pc:sldMk cId="3005255846" sldId="422"/>
        </pc:sldMkLst>
      </pc:sldChg>
      <pc:sldChg chg="del">
        <pc:chgData name="Anna Karakatsouli" userId="d7ec0d07f17b5ab2" providerId="LiveId" clId="{9FB1D90B-2BFB-4089-9F5B-9B08D8048040}" dt="2025-03-29T10:42:52.403" v="28" actId="47"/>
        <pc:sldMkLst>
          <pc:docMk/>
          <pc:sldMk cId="2174486539" sldId="423"/>
        </pc:sldMkLst>
      </pc:sldChg>
      <pc:sldChg chg="del">
        <pc:chgData name="Anna Karakatsouli" userId="d7ec0d07f17b5ab2" providerId="LiveId" clId="{9FB1D90B-2BFB-4089-9F5B-9B08D8048040}" dt="2025-03-29T10:42:47.512" v="26" actId="47"/>
        <pc:sldMkLst>
          <pc:docMk/>
          <pc:sldMk cId="3508149991" sldId="424"/>
        </pc:sldMkLst>
      </pc:sldChg>
      <pc:sldChg chg="del">
        <pc:chgData name="Anna Karakatsouli" userId="d7ec0d07f17b5ab2" providerId="LiveId" clId="{9FB1D90B-2BFB-4089-9F5B-9B08D8048040}" dt="2025-03-29T10:42:54.584" v="29" actId="47"/>
        <pc:sldMkLst>
          <pc:docMk/>
          <pc:sldMk cId="3866298950" sldId="426"/>
        </pc:sldMkLst>
      </pc:sldChg>
      <pc:sldChg chg="del">
        <pc:chgData name="Anna Karakatsouli" userId="d7ec0d07f17b5ab2" providerId="LiveId" clId="{9FB1D90B-2BFB-4089-9F5B-9B08D8048040}" dt="2025-03-29T10:42:56.640" v="30" actId="47"/>
        <pc:sldMkLst>
          <pc:docMk/>
          <pc:sldMk cId="581048381" sldId="428"/>
        </pc:sldMkLst>
      </pc:sldChg>
      <pc:sldChg chg="del">
        <pc:chgData name="Anna Karakatsouli" userId="d7ec0d07f17b5ab2" providerId="LiveId" clId="{9FB1D90B-2BFB-4089-9F5B-9B08D8048040}" dt="2025-03-29T10:43:03.970" v="31" actId="47"/>
        <pc:sldMkLst>
          <pc:docMk/>
          <pc:sldMk cId="2800913798" sldId="429"/>
        </pc:sldMkLst>
      </pc:sldChg>
      <pc:sldChg chg="del">
        <pc:chgData name="Anna Karakatsouli" userId="d7ec0d07f17b5ab2" providerId="LiveId" clId="{9FB1D90B-2BFB-4089-9F5B-9B08D8048040}" dt="2025-03-29T10:43:03.970" v="31" actId="47"/>
        <pc:sldMkLst>
          <pc:docMk/>
          <pc:sldMk cId="1149718074" sldId="430"/>
        </pc:sldMkLst>
      </pc:sldChg>
      <pc:sldChg chg="del">
        <pc:chgData name="Anna Karakatsouli" userId="d7ec0d07f17b5ab2" providerId="LiveId" clId="{9FB1D90B-2BFB-4089-9F5B-9B08D8048040}" dt="2025-03-29T10:43:06.800" v="32" actId="47"/>
        <pc:sldMkLst>
          <pc:docMk/>
          <pc:sldMk cId="3837262524" sldId="434"/>
        </pc:sldMkLst>
      </pc:sldChg>
      <pc:sldChg chg="del">
        <pc:chgData name="Anna Karakatsouli" userId="d7ec0d07f17b5ab2" providerId="LiveId" clId="{9FB1D90B-2BFB-4089-9F5B-9B08D8048040}" dt="2025-03-29T10:43:08.575" v="33" actId="47"/>
        <pc:sldMkLst>
          <pc:docMk/>
          <pc:sldMk cId="1168234888" sldId="436"/>
        </pc:sldMkLst>
      </pc:sldChg>
      <pc:sldChg chg="del">
        <pc:chgData name="Anna Karakatsouli" userId="d7ec0d07f17b5ab2" providerId="LiveId" clId="{9FB1D90B-2BFB-4089-9F5B-9B08D8048040}" dt="2025-03-29T10:44:00.191" v="42" actId="47"/>
        <pc:sldMkLst>
          <pc:docMk/>
          <pc:sldMk cId="795775829" sldId="442"/>
        </pc:sldMkLst>
      </pc:sldChg>
      <pc:sldChg chg="del">
        <pc:chgData name="Anna Karakatsouli" userId="d7ec0d07f17b5ab2" providerId="LiveId" clId="{9FB1D90B-2BFB-4089-9F5B-9B08D8048040}" dt="2025-03-29T10:44:00.191" v="42" actId="47"/>
        <pc:sldMkLst>
          <pc:docMk/>
          <pc:sldMk cId="1723950646" sldId="443"/>
        </pc:sldMkLst>
      </pc:sldChg>
      <pc:sldChg chg="del">
        <pc:chgData name="Anna Karakatsouli" userId="d7ec0d07f17b5ab2" providerId="LiveId" clId="{9FB1D90B-2BFB-4089-9F5B-9B08D8048040}" dt="2025-03-29T10:44:00.191" v="42" actId="47"/>
        <pc:sldMkLst>
          <pc:docMk/>
          <pc:sldMk cId="2488910794" sldId="444"/>
        </pc:sldMkLst>
      </pc:sldChg>
      <pc:sldChg chg="del">
        <pc:chgData name="Anna Karakatsouli" userId="d7ec0d07f17b5ab2" providerId="LiveId" clId="{9FB1D90B-2BFB-4089-9F5B-9B08D8048040}" dt="2025-03-29T10:44:01.857" v="43" actId="47"/>
        <pc:sldMkLst>
          <pc:docMk/>
          <pc:sldMk cId="393828716" sldId="446"/>
        </pc:sldMkLst>
      </pc:sldChg>
      <pc:sldChg chg="del">
        <pc:chgData name="Anna Karakatsouli" userId="d7ec0d07f17b5ab2" providerId="LiveId" clId="{9FB1D90B-2BFB-4089-9F5B-9B08D8048040}" dt="2025-03-29T10:44:06.307" v="45" actId="47"/>
        <pc:sldMkLst>
          <pc:docMk/>
          <pc:sldMk cId="1476529370" sldId="449"/>
        </pc:sldMkLst>
      </pc:sldChg>
      <pc:sldChg chg="del">
        <pc:chgData name="Anna Karakatsouli" userId="d7ec0d07f17b5ab2" providerId="LiveId" clId="{9FB1D90B-2BFB-4089-9F5B-9B08D8048040}" dt="2025-03-29T10:44:08.596" v="46" actId="47"/>
        <pc:sldMkLst>
          <pc:docMk/>
          <pc:sldMk cId="2157256972" sldId="451"/>
        </pc:sldMkLst>
      </pc:sldChg>
      <pc:sldChg chg="del">
        <pc:chgData name="Anna Karakatsouli" userId="d7ec0d07f17b5ab2" providerId="LiveId" clId="{9FB1D90B-2BFB-4089-9F5B-9B08D8048040}" dt="2025-03-29T10:44:16.385" v="47" actId="47"/>
        <pc:sldMkLst>
          <pc:docMk/>
          <pc:sldMk cId="3093627172" sldId="452"/>
        </pc:sldMkLst>
      </pc:sldChg>
      <pc:sldChg chg="del">
        <pc:chgData name="Anna Karakatsouli" userId="d7ec0d07f17b5ab2" providerId="LiveId" clId="{9FB1D90B-2BFB-4089-9F5B-9B08D8048040}" dt="2025-03-29T10:44:16.385" v="47" actId="47"/>
        <pc:sldMkLst>
          <pc:docMk/>
          <pc:sldMk cId="2099309332" sldId="454"/>
        </pc:sldMkLst>
      </pc:sldChg>
      <pc:sldChg chg="del">
        <pc:chgData name="Anna Karakatsouli" userId="d7ec0d07f17b5ab2" providerId="LiveId" clId="{9FB1D90B-2BFB-4089-9F5B-9B08D8048040}" dt="2025-03-29T10:44:16.385" v="47" actId="47"/>
        <pc:sldMkLst>
          <pc:docMk/>
          <pc:sldMk cId="2164021607" sldId="455"/>
        </pc:sldMkLst>
      </pc:sldChg>
      <pc:sldChg chg="del">
        <pc:chgData name="Anna Karakatsouli" userId="d7ec0d07f17b5ab2" providerId="LiveId" clId="{9FB1D90B-2BFB-4089-9F5B-9B08D8048040}" dt="2025-03-29T10:44:18.493" v="48" actId="47"/>
        <pc:sldMkLst>
          <pc:docMk/>
          <pc:sldMk cId="1573034344" sldId="457"/>
        </pc:sldMkLst>
      </pc:sldChg>
      <pc:sldChg chg="del">
        <pc:chgData name="Anna Karakatsouli" userId="d7ec0d07f17b5ab2" providerId="LiveId" clId="{9FB1D90B-2BFB-4089-9F5B-9B08D8048040}" dt="2025-03-29T10:44:20.981" v="49" actId="47"/>
        <pc:sldMkLst>
          <pc:docMk/>
          <pc:sldMk cId="3285759380" sldId="459"/>
        </pc:sldMkLst>
      </pc:sldChg>
      <pc:sldChg chg="del">
        <pc:chgData name="Anna Karakatsouli" userId="d7ec0d07f17b5ab2" providerId="LiveId" clId="{9FB1D90B-2BFB-4089-9F5B-9B08D8048040}" dt="2025-03-29T10:44:22.005" v="50" actId="47"/>
        <pc:sldMkLst>
          <pc:docMk/>
          <pc:sldMk cId="428834930" sldId="460"/>
        </pc:sldMkLst>
      </pc:sldChg>
      <pc:sldChg chg="del">
        <pc:chgData name="Anna Karakatsouli" userId="d7ec0d07f17b5ab2" providerId="LiveId" clId="{9FB1D90B-2BFB-4089-9F5B-9B08D8048040}" dt="2025-03-29T10:44:52.351" v="53" actId="47"/>
        <pc:sldMkLst>
          <pc:docMk/>
          <pc:sldMk cId="764912194" sldId="462"/>
        </pc:sldMkLst>
      </pc:sldChg>
      <pc:sldChg chg="del">
        <pc:chgData name="Anna Karakatsouli" userId="d7ec0d07f17b5ab2" providerId="LiveId" clId="{9FB1D90B-2BFB-4089-9F5B-9B08D8048040}" dt="2025-03-29T10:45:35.492" v="56" actId="47"/>
        <pc:sldMkLst>
          <pc:docMk/>
          <pc:sldMk cId="3606714892" sldId="465"/>
        </pc:sldMkLst>
      </pc:sldChg>
      <pc:sldChg chg="del">
        <pc:chgData name="Anna Karakatsouli" userId="d7ec0d07f17b5ab2" providerId="LiveId" clId="{9FB1D90B-2BFB-4089-9F5B-9B08D8048040}" dt="2025-03-29T10:45:36.056" v="57" actId="47"/>
        <pc:sldMkLst>
          <pc:docMk/>
          <pc:sldMk cId="3648550437" sldId="466"/>
        </pc:sldMkLst>
      </pc:sldChg>
      <pc:sldChg chg="del">
        <pc:chgData name="Anna Karakatsouli" userId="d7ec0d07f17b5ab2" providerId="LiveId" clId="{9FB1D90B-2BFB-4089-9F5B-9B08D8048040}" dt="2025-03-29T10:46:01.015" v="60" actId="47"/>
        <pc:sldMkLst>
          <pc:docMk/>
          <pc:sldMk cId="1918156807" sldId="467"/>
        </pc:sldMkLst>
      </pc:sldChg>
      <pc:sldChg chg="del">
        <pc:chgData name="Anna Karakatsouli" userId="d7ec0d07f17b5ab2" providerId="LiveId" clId="{9FB1D90B-2BFB-4089-9F5B-9B08D8048040}" dt="2025-03-29T10:46:02.819" v="61" actId="47"/>
        <pc:sldMkLst>
          <pc:docMk/>
          <pc:sldMk cId="3572498778" sldId="468"/>
        </pc:sldMkLst>
      </pc:sldChg>
      <pc:sldChg chg="del">
        <pc:chgData name="Anna Karakatsouli" userId="d7ec0d07f17b5ab2" providerId="LiveId" clId="{9FB1D90B-2BFB-4089-9F5B-9B08D8048040}" dt="2025-03-29T10:46:04.143" v="62" actId="47"/>
        <pc:sldMkLst>
          <pc:docMk/>
          <pc:sldMk cId="2599311156" sldId="469"/>
        </pc:sldMkLst>
      </pc:sldChg>
      <pc:sldChg chg="del">
        <pc:chgData name="Anna Karakatsouli" userId="d7ec0d07f17b5ab2" providerId="LiveId" clId="{9FB1D90B-2BFB-4089-9F5B-9B08D8048040}" dt="2025-03-29T10:46:06.134" v="63" actId="47"/>
        <pc:sldMkLst>
          <pc:docMk/>
          <pc:sldMk cId="3068339080" sldId="471"/>
        </pc:sldMkLst>
      </pc:sldChg>
      <pc:sldChg chg="del">
        <pc:chgData name="Anna Karakatsouli" userId="d7ec0d07f17b5ab2" providerId="LiveId" clId="{9FB1D90B-2BFB-4089-9F5B-9B08D8048040}" dt="2025-03-29T10:46:06.842" v="64" actId="47"/>
        <pc:sldMkLst>
          <pc:docMk/>
          <pc:sldMk cId="2452986066" sldId="472"/>
        </pc:sldMkLst>
      </pc:sldChg>
      <pc:sldChg chg="del">
        <pc:chgData name="Anna Karakatsouli" userId="d7ec0d07f17b5ab2" providerId="LiveId" clId="{9FB1D90B-2BFB-4089-9F5B-9B08D8048040}" dt="2025-03-29T10:46:49.463" v="66" actId="47"/>
        <pc:sldMkLst>
          <pc:docMk/>
          <pc:sldMk cId="358362563" sldId="476"/>
        </pc:sldMkLst>
      </pc:sldChg>
      <pc:sldChg chg="del">
        <pc:chgData name="Anna Karakatsouli" userId="d7ec0d07f17b5ab2" providerId="LiveId" clId="{9FB1D90B-2BFB-4089-9F5B-9B08D8048040}" dt="2025-03-29T10:46:50.376" v="67" actId="47"/>
        <pc:sldMkLst>
          <pc:docMk/>
          <pc:sldMk cId="2133124986" sldId="477"/>
        </pc:sldMkLst>
      </pc:sldChg>
      <pc:sldChg chg="del">
        <pc:chgData name="Anna Karakatsouli" userId="d7ec0d07f17b5ab2" providerId="LiveId" clId="{9FB1D90B-2BFB-4089-9F5B-9B08D8048040}" dt="2025-03-29T10:46:58.630" v="70" actId="47"/>
        <pc:sldMkLst>
          <pc:docMk/>
          <pc:sldMk cId="393174633" sldId="480"/>
        </pc:sldMkLst>
      </pc:sldChg>
      <pc:sldChg chg="del">
        <pc:chgData name="Anna Karakatsouli" userId="d7ec0d07f17b5ab2" providerId="LiveId" clId="{9FB1D90B-2BFB-4089-9F5B-9B08D8048040}" dt="2025-03-29T10:47:31.220" v="73" actId="47"/>
        <pc:sldMkLst>
          <pc:docMk/>
          <pc:sldMk cId="4118109310" sldId="483"/>
        </pc:sldMkLst>
      </pc:sldChg>
      <pc:sldChg chg="del">
        <pc:chgData name="Anna Karakatsouli" userId="d7ec0d07f17b5ab2" providerId="LiveId" clId="{9FB1D90B-2BFB-4089-9F5B-9B08D8048040}" dt="2025-03-29T10:48:00.106" v="77" actId="47"/>
        <pc:sldMkLst>
          <pc:docMk/>
          <pc:sldMk cId="2313870163" sldId="484"/>
        </pc:sldMkLst>
      </pc:sldChg>
      <pc:sldChg chg="del">
        <pc:chgData name="Anna Karakatsouli" userId="d7ec0d07f17b5ab2" providerId="LiveId" clId="{9FB1D90B-2BFB-4089-9F5B-9B08D8048040}" dt="2025-03-29T10:47:32.483" v="74" actId="47"/>
        <pc:sldMkLst>
          <pc:docMk/>
          <pc:sldMk cId="48152611" sldId="485"/>
        </pc:sldMkLst>
      </pc:sldChg>
      <pc:sldChg chg="del">
        <pc:chgData name="Anna Karakatsouli" userId="d7ec0d07f17b5ab2" providerId="LiveId" clId="{9FB1D90B-2BFB-4089-9F5B-9B08D8048040}" dt="2025-03-29T10:48:06.385" v="78" actId="47"/>
        <pc:sldMkLst>
          <pc:docMk/>
          <pc:sldMk cId="1776720443" sldId="487"/>
        </pc:sldMkLst>
      </pc:sldChg>
      <pc:sldChg chg="del">
        <pc:chgData name="Anna Karakatsouli" userId="d7ec0d07f17b5ab2" providerId="LiveId" clId="{9FB1D90B-2BFB-4089-9F5B-9B08D8048040}" dt="2025-03-29T10:48:07.607" v="79" actId="47"/>
        <pc:sldMkLst>
          <pc:docMk/>
          <pc:sldMk cId="3058567100" sldId="488"/>
        </pc:sldMkLst>
      </pc:sldChg>
      <pc:sldChg chg="del">
        <pc:chgData name="Anna Karakatsouli" userId="d7ec0d07f17b5ab2" providerId="LiveId" clId="{9FB1D90B-2BFB-4089-9F5B-9B08D8048040}" dt="2025-03-29T10:48:09.938" v="80" actId="47"/>
        <pc:sldMkLst>
          <pc:docMk/>
          <pc:sldMk cId="2823606923" sldId="490"/>
        </pc:sldMkLst>
      </pc:sldChg>
      <pc:sldChg chg="del">
        <pc:chgData name="Anna Karakatsouli" userId="d7ec0d07f17b5ab2" providerId="LiveId" clId="{9FB1D90B-2BFB-4089-9F5B-9B08D8048040}" dt="2025-03-29T10:48:11.917" v="81" actId="47"/>
        <pc:sldMkLst>
          <pc:docMk/>
          <pc:sldMk cId="83320239" sldId="492"/>
        </pc:sldMkLst>
      </pc:sldChg>
      <pc:sldChg chg="del">
        <pc:chgData name="Anna Karakatsouli" userId="d7ec0d07f17b5ab2" providerId="LiveId" clId="{9FB1D90B-2BFB-4089-9F5B-9B08D8048040}" dt="2025-03-29T10:48:13.081" v="82" actId="47"/>
        <pc:sldMkLst>
          <pc:docMk/>
          <pc:sldMk cId="4106740263" sldId="493"/>
        </pc:sldMkLst>
      </pc:sldChg>
      <pc:sldChg chg="del">
        <pc:chgData name="Anna Karakatsouli" userId="d7ec0d07f17b5ab2" providerId="LiveId" clId="{9FB1D90B-2BFB-4089-9F5B-9B08D8048040}" dt="2025-03-29T10:46:54.113" v="68" actId="47"/>
        <pc:sldMkLst>
          <pc:docMk/>
          <pc:sldMk cId="516138603" sldId="494"/>
        </pc:sldMkLst>
      </pc:sldChg>
      <pc:sldChg chg="del">
        <pc:chgData name="Anna Karakatsouli" userId="d7ec0d07f17b5ab2" providerId="LiveId" clId="{9FB1D90B-2BFB-4089-9F5B-9B08D8048040}" dt="2025-03-29T10:46:56.917" v="69" actId="47"/>
        <pc:sldMkLst>
          <pc:docMk/>
          <pc:sldMk cId="707899554" sldId="495"/>
        </pc:sldMkLst>
      </pc:sldChg>
      <pc:sldChg chg="del">
        <pc:chgData name="Anna Karakatsouli" userId="d7ec0d07f17b5ab2" providerId="LiveId" clId="{9FB1D90B-2BFB-4089-9F5B-9B08D8048040}" dt="2025-03-29T10:43:44.849" v="40" actId="47"/>
        <pc:sldMkLst>
          <pc:docMk/>
          <pc:sldMk cId="1794774821" sldId="497"/>
        </pc:sldMkLst>
      </pc:sldChg>
      <pc:sldChg chg="del">
        <pc:chgData name="Anna Karakatsouli" userId="d7ec0d07f17b5ab2" providerId="LiveId" clId="{9FB1D90B-2BFB-4089-9F5B-9B08D8048040}" dt="2025-03-29T10:43:52.619" v="41" actId="47"/>
        <pc:sldMkLst>
          <pc:docMk/>
          <pc:sldMk cId="3732083788" sldId="501"/>
        </pc:sldMkLst>
      </pc:sldChg>
      <pc:sldChg chg="del">
        <pc:chgData name="Anna Karakatsouli" userId="d7ec0d07f17b5ab2" providerId="LiveId" clId="{9FB1D90B-2BFB-4089-9F5B-9B08D8048040}" dt="2025-03-29T10:43:03.970" v="31" actId="47"/>
        <pc:sldMkLst>
          <pc:docMk/>
          <pc:sldMk cId="2846437831" sldId="502"/>
        </pc:sldMkLst>
      </pc:sldChg>
      <pc:sldChg chg="del">
        <pc:chgData name="Anna Karakatsouli" userId="d7ec0d07f17b5ab2" providerId="LiveId" clId="{9FB1D90B-2BFB-4089-9F5B-9B08D8048040}" dt="2025-03-29T10:43:03.970" v="31" actId="47"/>
        <pc:sldMkLst>
          <pc:docMk/>
          <pc:sldMk cId="903849648" sldId="503"/>
        </pc:sldMkLst>
      </pc:sldChg>
      <pc:sldChg chg="del">
        <pc:chgData name="Anna Karakatsouli" userId="d7ec0d07f17b5ab2" providerId="LiveId" clId="{9FB1D90B-2BFB-4089-9F5B-9B08D8048040}" dt="2025-03-29T10:44:04.132" v="44" actId="47"/>
        <pc:sldMkLst>
          <pc:docMk/>
          <pc:sldMk cId="3126467932" sldId="507"/>
        </pc:sldMkLst>
      </pc:sldChg>
      <pc:sldChg chg="addSp delSp modSp new mod ord chgLayout">
        <pc:chgData name="Anna Karakatsouli" userId="d7ec0d07f17b5ab2" providerId="LiveId" clId="{9FB1D90B-2BFB-4089-9F5B-9B08D8048040}" dt="2025-03-29T10:50:31.349" v="92" actId="27636"/>
        <pc:sldMkLst>
          <pc:docMk/>
          <pc:sldMk cId="3048857613" sldId="509"/>
        </pc:sldMkLst>
        <pc:spChg chg="mod ord">
          <ac:chgData name="Anna Karakatsouli" userId="d7ec0d07f17b5ab2" providerId="LiveId" clId="{9FB1D90B-2BFB-4089-9F5B-9B08D8048040}" dt="2025-03-29T10:50:31.332" v="91" actId="6264"/>
          <ac:spMkLst>
            <pc:docMk/>
            <pc:sldMk cId="3048857613" sldId="509"/>
            <ac:spMk id="2" creationId="{EF6998B1-A363-B3FB-0F86-4FF7F0936764}"/>
          </ac:spMkLst>
        </pc:spChg>
        <pc:spChg chg="mod ord">
          <ac:chgData name="Anna Karakatsouli" userId="d7ec0d07f17b5ab2" providerId="LiveId" clId="{9FB1D90B-2BFB-4089-9F5B-9B08D8048040}" dt="2025-03-29T10:50:31.349" v="92" actId="27636"/>
          <ac:spMkLst>
            <pc:docMk/>
            <pc:sldMk cId="3048857613" sldId="509"/>
            <ac:spMk id="3" creationId="{11559F49-BB42-A7D4-A4CC-E7EE6434CC4B}"/>
          </ac:spMkLst>
        </pc:spChg>
        <pc:spChg chg="mod ord">
          <ac:chgData name="Anna Karakatsouli" userId="d7ec0d07f17b5ab2" providerId="LiveId" clId="{9FB1D90B-2BFB-4089-9F5B-9B08D8048040}" dt="2025-03-29T10:50:31.332" v="91" actId="6264"/>
          <ac:spMkLst>
            <pc:docMk/>
            <pc:sldMk cId="3048857613" sldId="509"/>
            <ac:spMk id="4" creationId="{5D0FB4C3-1A33-7DC2-5BDB-D4F3B5F27A2B}"/>
          </ac:spMkLst>
        </pc:spChg>
        <pc:spChg chg="add del mod">
          <ac:chgData name="Anna Karakatsouli" userId="d7ec0d07f17b5ab2" providerId="LiveId" clId="{9FB1D90B-2BFB-4089-9F5B-9B08D8048040}" dt="2025-03-29T10:50:31.332" v="91" actId="6264"/>
          <ac:spMkLst>
            <pc:docMk/>
            <pc:sldMk cId="3048857613" sldId="509"/>
            <ac:spMk id="5" creationId="{24479AD5-C6BE-937D-40CA-DC5C13D44990}"/>
          </ac:spMkLst>
        </pc:spChg>
        <pc:spChg chg="add del mod">
          <ac:chgData name="Anna Karakatsouli" userId="d7ec0d07f17b5ab2" providerId="LiveId" clId="{9FB1D90B-2BFB-4089-9F5B-9B08D8048040}" dt="2025-03-29T10:50:31.332" v="91" actId="6264"/>
          <ac:spMkLst>
            <pc:docMk/>
            <pc:sldMk cId="3048857613" sldId="509"/>
            <ac:spMk id="6" creationId="{28252972-0E85-6868-F9E7-C967271529F9}"/>
          </ac:spMkLst>
        </pc:spChg>
        <pc:spChg chg="add del mod">
          <ac:chgData name="Anna Karakatsouli" userId="d7ec0d07f17b5ab2" providerId="LiveId" clId="{9FB1D90B-2BFB-4089-9F5B-9B08D8048040}" dt="2025-03-29T10:50:31.332" v="91" actId="6264"/>
          <ac:spMkLst>
            <pc:docMk/>
            <pc:sldMk cId="3048857613" sldId="509"/>
            <ac:spMk id="7" creationId="{5D3C4CFC-02CF-96B9-CE81-C472FB75B51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6C519-036B-4DA6-A694-1E1F23F13AEC}" type="datetimeFigureOut">
              <a:rPr lang="en-US" smtClean="0"/>
              <a:t>3/29/2025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F60F2-B1C4-4AC8-AE96-977FA1A161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5457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D4C3C-6B1F-45B7-AFEB-2BF6B7822D83}" type="datetimeFigureOut">
              <a:rPr lang="en-US" smtClean="0"/>
              <a:t>3/29/2025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AA688-5D88-4E64-8DA4-B273BCB8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7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9372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8864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9BEF7E-A430-4E8B-8DEE-422A584132C7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1218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5214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dirty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239612-3247-4F23-92F2-1F3337CA2D88}" type="slidenum">
              <a:rPr lang="el-G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82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4755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1147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2859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8081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7750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7912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F26201-2EE1-43BE-99F3-BA16F05E85FF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0872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5139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2945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29814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8203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7160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74633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3058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62009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45682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8933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F26201-2EE1-43BE-99F3-BA16F05E85FF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83077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51417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914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36498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41409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27291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42112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25250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13131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51693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2387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F26201-2EE1-43BE-99F3-BA16F05E85F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26191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18626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63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810711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41414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57588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51826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89043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59583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12178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06892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0264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F26201-2EE1-43BE-99F3-BA16F05E85F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74712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42487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55075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3612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558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192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9650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3938-B6CF-4783-9DC4-1371BE5768AA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2803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Straight Connector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Straight Connector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Straight Connector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Straight Connector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Straight Connector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Straight Connector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Connector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75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7FC5E-E730-44DC-9459-70C61D611588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54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61BD-6311-438B-AB8D-23A1843253DF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6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Straight Connector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Straight Connector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Straight Connector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Straight Connector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Straight Connector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Straight Connector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Connector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3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D8F50-BF90-4E8B-95A2-97290E695EC0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53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Straight Connector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Straight Connector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Straight Connector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86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DA0A-4D7C-416F-A026-B56243690D15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49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D6088-CC73-4615-9893-7C8EAE498738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08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92357-4094-48E4-B551-63BDE7C0D726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24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0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Straight Connector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oup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Straight Connector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oup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Straight Connector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Straight Connector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up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Straight Connector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oup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Straight Connector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Straight Connector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Footer Placeholder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2" name="Date Placeholder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CCDC-72B8-463A-86D1-27A9DBEFF8F7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214" name="Slide Number Placeholder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9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Straight Connector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Straight Connector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Straight Connector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7AA53A-9024-4BEF-9698-C1226105E500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9F616B-E734-48E2-82E2-02DF02FA5C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6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EFD3D-BDDE-4E10-B7A8-AE5F6790A518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8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Straight Connector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Straight Connector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Straight Connector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977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E851E-4CFC-4C82-9C33-FEB75F53F973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8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DEF69-0AB6-448E-BC6B-E3C6CE12BBDF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01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Straight Connector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Straight Connector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Straight Connector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169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C034-3611-44EC-A1CF-6368082804AE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05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E46B-9909-4686-925F-5E50E0BE4F83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92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586C-FB19-4593-A55F-CA324905C971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8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0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Straight Connector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oup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Straight Connector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oup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Straight Connector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Straight Connector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up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Straight Connector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oup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Straight Connector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Straight Connector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Footer Placeholder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2" name="Date Placeholder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73ED0-AE52-47C0-99F0-26556712FE5B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214" name="Slide Number Placeholder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0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Straight Connector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Straight Connector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Straight Connector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95755-185D-4E35-ABFB-FC2BB188ECB6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9F616B-E734-48E2-82E2-02DF02FA5C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2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Straight Connector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Straight Connector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Straight Connector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24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Straight Connector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Straight Connector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Straight Connector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Straight Connector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Straight Connector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Straight Connector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Straight Connector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8" name="Straight Connector 147"/>
          <p:cNvCxnSpPr/>
          <p:nvPr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982F4CE8-6D1B-4425-A93C-9ED2B68BC74D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1B9F616B-E734-48E2-82E2-02DF02FA5C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46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Straight Connector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Straight Connector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Straight Connector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Straight Connector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Straight Connector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Straight Connector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Straight Connector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8" name="Straight Connector 147"/>
          <p:cNvCxnSpPr/>
          <p:nvPr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BB15FA47-2E7C-42EB-A41C-322308488576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1B9F616B-E734-48E2-82E2-02DF02FA5C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8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nkaraka@theatre.uoa.gr" TargetMode="Externa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4.jpeg"/><Relationship Id="rId4" Type="http://schemas.openxmlformats.org/officeDocument/2006/relationships/hyperlink" Target="//upload.wikimedia.org/wikipedia/commons/c/c8/%CE%95%CE%BB%CE%B5%CF%85%CE%B8%CE%AD%CF%81%CE%B9%CE%BF%CF%82_%CE%92%CE%B5%CE%BD%CE%B9%CE%B6%CE%AD%CE%BB%CE%BF%CF%82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9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0.xml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1.xml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3.xml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2.png"/><Relationship Id="rId4" Type="http://schemas.openxmlformats.org/officeDocument/2006/relationships/hyperlink" Target="http://www.google.gr/url?sa=i&amp;rct=j&amp;q=treaty+of+sevres&amp;source=images&amp;cd=&amp;cad=rja&amp;docid=1sngC-wOI0L4jM&amp;tbnid=qpObkfMFUtmR3M:&amp;ved=0CAUQjRw&amp;url=http://commons.wikimedia.org/wiki/File:TreatyOfSevres.png&amp;ei=BruZUfLiHOey0QXP9ICoDg&amp;bvm=bv.46751780,d.d2k&amp;psig=AFQjCNGl7TNSTIdQa6Srg6IAgKDpytlAQA&amp;ust=1369115772613871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rgottenbooks.com/en/books/TheLanguageQuestioninGreece_10039879" TargetMode="Externa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metaxas-project.com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9.xml"/><Relationship Id="rId5" Type="http://schemas.microsoft.com/office/2007/relationships/hdphoto" Target="../media/hdphoto12.wdp"/><Relationship Id="rId4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details/whatbeautifulsun00semp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2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3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feature=player_detailpage&amp;v=9OeQMxgAbJc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49.xml"/><Relationship Id="rId7" Type="http://schemas.microsoft.com/office/2011/relationships/webextension" Target="../webextensions/webextension3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3.xml"/><Relationship Id="rId6" Type="http://schemas.openxmlformats.org/officeDocument/2006/relationships/hyperlink" Target="https://www.youtube.com/watch?v=rHB28qfsV2w" TargetMode="External"/><Relationship Id="rId5" Type="http://schemas.openxmlformats.org/officeDocument/2006/relationships/image" Target="../media/image35.jpeg"/><Relationship Id="rId4" Type="http://schemas.openxmlformats.org/officeDocument/2006/relationships/hyperlink" Target="//upload.wikimedia.org/wikipedia/en/8/80/CostaGavrasZ.jpg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4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3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ar2Y6d24LY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europeana.eu/en/exhibitions/mass-media-and-propaganda-in-20th-century-europe/the-colonels-of-greece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5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6NkGE7F3tNw" TargetMode="External"/><Relationship Id="rId3" Type="http://schemas.openxmlformats.org/officeDocument/2006/relationships/hyperlink" Target="https://www.youtube.com/watch?v=y_6X1BICiMw&amp;feature=share" TargetMode="External"/><Relationship Id="rId7" Type="http://schemas.openxmlformats.org/officeDocument/2006/relationships/hyperlink" Target="https://www.youtube.com/watch?v=rHB28qfsV2w" TargetMode="External"/><Relationship Id="rId2" Type="http://schemas.openxmlformats.org/officeDocument/2006/relationships/hyperlink" Target="https://youtu.be/t2B84CyLblk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youtube.com/watch?feature=player_detailpage&amp;v=9OeQMxgAbJc" TargetMode="External"/><Relationship Id="rId5" Type="http://schemas.openxmlformats.org/officeDocument/2006/relationships/hyperlink" Target="https://youtu.be/KZ8iNDBaGuA" TargetMode="External"/><Relationship Id="rId10" Type="http://schemas.openxmlformats.org/officeDocument/2006/relationships/hyperlink" Target="https://www.europeana.eu/en/exhibitions/mass-media-and-propaganda-in-20th-century-europe/the-colonels-of-greece" TargetMode="External"/><Relationship Id="rId4" Type="http://schemas.openxmlformats.org/officeDocument/2006/relationships/hyperlink" Target="https://archive.org/details/whatbeautifulsun00semp" TargetMode="External"/><Relationship Id="rId9" Type="http://schemas.openxmlformats.org/officeDocument/2006/relationships/hyperlink" Target="https://www.youtube.com/watch?v=Lar2Y6d24LY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Contemporary Greece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History: 19</a:t>
            </a:r>
            <a:r>
              <a:rPr lang="en-US" baseline="30000" dirty="0">
                <a:effectLst/>
              </a:rPr>
              <a:t>th</a:t>
            </a:r>
            <a:r>
              <a:rPr lang="en-US" dirty="0">
                <a:effectLst/>
              </a:rPr>
              <a:t> – 20</a:t>
            </a:r>
            <a:r>
              <a:rPr lang="en-US" baseline="30000" dirty="0">
                <a:effectLst/>
              </a:rPr>
              <a:t>th</a:t>
            </a:r>
            <a:r>
              <a:rPr lang="en-US" dirty="0">
                <a:effectLst/>
              </a:rPr>
              <a:t> cent.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1029" y="5791200"/>
            <a:ext cx="338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Anna Karakatsouli</a:t>
            </a:r>
          </a:p>
          <a:p>
            <a:r>
              <a:rPr lang="en-US" dirty="0">
                <a:hlinkClick r:id="rId3"/>
              </a:rPr>
              <a:t>ankaraka@theatre.uoa.gr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5079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Cretan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1897 settlement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Crete to become an autonomous polity under the sovereignty of the Ottoman Empire, but governed by a High Commissioner, Prince George of Greece, and a Chamber of Christian and Moslem deputies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Eleftherios</a:t>
            </a:r>
            <a:r>
              <a:rPr lang="en-US" dirty="0"/>
              <a:t> Venizelos (1864-1936), leader of the liberal faction</a:t>
            </a:r>
          </a:p>
          <a:p>
            <a:pPr>
              <a:lnSpc>
                <a:spcPct val="110000"/>
              </a:lnSpc>
            </a:pPr>
            <a:r>
              <a:rPr lang="en-US" dirty="0"/>
              <a:t>March 1905, </a:t>
            </a:r>
            <a:r>
              <a:rPr lang="en-US" dirty="0" err="1"/>
              <a:t>Therissos</a:t>
            </a:r>
            <a:r>
              <a:rPr lang="en-US" dirty="0"/>
              <a:t> revolt against the Cretan government, declaration of unification with Greece (</a:t>
            </a:r>
            <a:r>
              <a:rPr lang="el-GR" i="1" dirty="0" err="1"/>
              <a:t>Ένωσις</a:t>
            </a:r>
            <a:r>
              <a:rPr lang="el-GR" dirty="0"/>
              <a:t>). </a:t>
            </a:r>
            <a:r>
              <a:rPr lang="en-US" dirty="0"/>
              <a:t>Great Powers intervention</a:t>
            </a:r>
          </a:p>
          <a:p>
            <a:pPr marL="228600" lvl="1" indent="-228600">
              <a:lnSpc>
                <a:spcPct val="110000"/>
              </a:lnSpc>
              <a:spcBef>
                <a:spcPts val="1800"/>
              </a:spcBef>
            </a:pPr>
            <a:r>
              <a:rPr lang="en-US" sz="2000" dirty="0"/>
              <a:t>Resignation of Prince George, Venizelos emerges as a hero</a:t>
            </a:r>
            <a:endParaRPr lang="en-US" dirty="0"/>
          </a:p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2B356-D348-4068-B034-2423D6796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73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b="0" dirty="0">
                <a:latin typeface="Arial" charset="0"/>
              </a:rPr>
              <a:t>General unrest in SE Europe</a:t>
            </a:r>
            <a:endParaRPr lang="el-GR" b="0" dirty="0">
              <a:latin typeface="Arial" charset="0"/>
            </a:endParaRPr>
          </a:p>
        </p:txBody>
      </p:sp>
      <p:sp>
        <p:nvSpPr>
          <p:cNvPr id="55299" name="Rectangle 3"/>
          <p:cNvSpPr>
            <a:spLocks noGrp="1"/>
          </p:cNvSpPr>
          <p:nvPr>
            <p:ph idx="1"/>
          </p:nvPr>
        </p:nvSpPr>
        <p:spPr>
          <a:xfrm>
            <a:off x="1295401" y="1981201"/>
            <a:ext cx="8335488" cy="405146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/>
              <a:t>1906, military reform, creation of a standing mass army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Discontent spread in the officer corps</a:t>
            </a:r>
            <a:endParaRPr lang="el-GR" sz="24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/>
              <a:t>July 1908, Young Turks revolution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Overthrow of Sultan Abdul Hamid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Restoration of the 1876 constitution</a:t>
            </a:r>
            <a:endParaRPr lang="el-GR" sz="19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Promises of equality for all, whether Muslim, Christian of Jewish</a:t>
            </a:r>
            <a:endParaRPr lang="el-GR" sz="19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Spring 1909, radical nationalist turn</a:t>
            </a:r>
            <a:endParaRPr lang="el-GR" dirty="0"/>
          </a:p>
          <a:p>
            <a:pPr lvl="1"/>
            <a:endParaRPr lang="el-GR" b="1" dirty="0"/>
          </a:p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E484E0C2-C952-4FA8-8DDC-CE2C9E94D72E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  <p:pic>
        <p:nvPicPr>
          <p:cNvPr id="49154" name="Picture 2" descr="Κωνσταντίνος Α΄ της Ελλάδας"/>
          <p:cNvPicPr>
            <a:picLocks noChangeAspect="1" noChangeArrowheads="1"/>
          </p:cNvPicPr>
          <p:nvPr/>
        </p:nvPicPr>
        <p:blipFill>
          <a:blip r:embed="rId3" cstate="screen">
            <a:lum contras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3876" y="124658"/>
            <a:ext cx="2520280" cy="3876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527704" y="4140769"/>
            <a:ext cx="26642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</a:rPr>
              <a:t>Crown Prince Constantine</a:t>
            </a:r>
            <a:endParaRPr lang="el-GR" sz="2200" dirty="0">
              <a:latin typeface="Calibri" panose="020F0502020204030204" pitchFamily="34" charset="0"/>
            </a:endParaRPr>
          </a:p>
          <a:p>
            <a:pPr algn="ctr"/>
            <a:r>
              <a:rPr lang="el-GR" sz="2200" dirty="0">
                <a:latin typeface="Calibri" panose="020F0502020204030204" pitchFamily="34" charset="0"/>
              </a:rPr>
              <a:t>1868-1923</a:t>
            </a:r>
          </a:p>
        </p:txBody>
      </p:sp>
    </p:spTree>
    <p:extLst>
      <p:ext uri="{BB962C8B-B14F-4D97-AF65-F5344CB8AC3E}">
        <p14:creationId xmlns:p14="http://schemas.microsoft.com/office/powerpoint/2010/main" val="174901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260648"/>
            <a:ext cx="8949766" cy="5760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0764" y="6093297"/>
            <a:ext cx="716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Young Turks flyer: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"Long live the fatherland, long live the nation, long live liberty"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109FE-979A-4FBB-B868-73131E3A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39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Immediate repercussions of the Young Turks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Bulgaria declares its full independence</a:t>
            </a:r>
            <a:endParaRPr lang="el-GR" dirty="0"/>
          </a:p>
          <a:p>
            <a:pPr>
              <a:lnSpc>
                <a:spcPct val="110000"/>
              </a:lnSpc>
            </a:pPr>
            <a:r>
              <a:rPr lang="en-US" dirty="0"/>
              <a:t>Austria-Hungary annexes Bosnia-Herzegovina</a:t>
            </a:r>
            <a:endParaRPr lang="el-GR" dirty="0"/>
          </a:p>
          <a:p>
            <a:pPr>
              <a:lnSpc>
                <a:spcPct val="110000"/>
              </a:lnSpc>
            </a:pPr>
            <a:r>
              <a:rPr lang="en-US" dirty="0"/>
              <a:t>Cretan crisis remains unresolved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Goudi</a:t>
            </a:r>
            <a:r>
              <a:rPr lang="en-US" dirty="0"/>
              <a:t> military coup in Greece (1909)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286" y="1717981"/>
            <a:ext cx="3317421" cy="4241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FAEFB1-2972-4840-825D-E273D9D33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7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680" y="145537"/>
            <a:ext cx="8464868" cy="65421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0EAB12-2948-4C99-AE34-1CF31679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026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situation in Greece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28600" indent="-22860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2D2E2D"/>
                </a:solidFill>
                <a:effectLst/>
                <a:latin typeface="Calibri" panose="020F0502020204030204" pitchFamily="34" charset="0"/>
              </a:rPr>
              <a:t>Lack of adherence to party discipline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2D2E2D"/>
                </a:solidFill>
                <a:effectLst/>
                <a:latin typeface="Calibri" panose="020F0502020204030204" pitchFamily="34" charset="0"/>
              </a:rPr>
              <a:t>Excessive party propaganda, extravagant promises, corruption, and patronage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2D2E2D"/>
                </a:solidFill>
                <a:effectLst/>
                <a:latin typeface="Calibri" panose="020F0502020204030204" pitchFamily="34" charset="0"/>
              </a:rPr>
              <a:t>Rise of a new generation of Greek political figures following the deaths of Trikoupis and Deliyannis</a:t>
            </a:r>
          </a:p>
          <a:p>
            <a:pPr marL="742950" lvl="1" indent="-28575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2D2E2D"/>
                </a:solidFill>
                <a:effectLst/>
                <a:latin typeface="Calibri" panose="020F0502020204030204" pitchFamily="34" charset="0"/>
              </a:rPr>
              <a:t>Stefanos Dragoumis, Dimitrios Gounaris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2D2E2D"/>
                </a:solidFill>
                <a:effectLst/>
                <a:latin typeface="Calibri" panose="020F0502020204030204" pitchFamily="34" charset="0"/>
              </a:rPr>
              <a:t>Formation of new political factions with diverse ideologies, such as anarchism, popular radicalism, and agrarian conservatism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2D2E2D"/>
                </a:solidFill>
                <a:effectLst/>
                <a:latin typeface="Calibri" panose="020F0502020204030204" pitchFamily="34" charset="0"/>
              </a:rPr>
              <a:t>Political stalemate and governmental inaction leading to public discontent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23A62-C6FF-4E40-88ED-6D42746A4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68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</a:rPr>
              <a:t>Goudi</a:t>
            </a:r>
            <a:r>
              <a:rPr lang="en-US" dirty="0">
                <a:latin typeface="Arial" charset="0"/>
              </a:rPr>
              <a:t> military coup </a:t>
            </a:r>
            <a:r>
              <a:rPr lang="el-GR" dirty="0">
                <a:latin typeface="Arial" charset="0"/>
              </a:rPr>
              <a:t>(</a:t>
            </a:r>
            <a:r>
              <a:rPr lang="en-US" dirty="0">
                <a:latin typeface="Arial" charset="0"/>
              </a:rPr>
              <a:t>1909</a:t>
            </a:r>
            <a:r>
              <a:rPr lang="el-GR" dirty="0">
                <a:latin typeface="Arial" charset="0"/>
              </a:rPr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81201"/>
            <a:ext cx="9601200" cy="402243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27/8/1909, memorandum of the Athens garrison demanding:</a:t>
            </a:r>
          </a:p>
          <a:p>
            <a:pPr lvl="2"/>
            <a:r>
              <a:rPr lang="en-US" dirty="0"/>
              <a:t>The removal of royal princes from the armed forces</a:t>
            </a:r>
          </a:p>
          <a:p>
            <a:pPr lvl="2"/>
            <a:r>
              <a:rPr lang="en-US" dirty="0"/>
              <a:t>The ministries of war and the navy to be held by serving officers</a:t>
            </a:r>
          </a:p>
          <a:p>
            <a:pPr lvl="2"/>
            <a:r>
              <a:rPr lang="en-US" dirty="0"/>
              <a:t>A program of military and naval reconstruction</a:t>
            </a:r>
          </a:p>
          <a:p>
            <a:pPr lvl="2"/>
            <a:r>
              <a:rPr lang="en-US" dirty="0"/>
              <a:t>The first military intervention in Greek politics</a:t>
            </a:r>
          </a:p>
          <a:p>
            <a:pPr>
              <a:lnSpc>
                <a:spcPct val="110000"/>
              </a:lnSpc>
            </a:pPr>
            <a:r>
              <a:rPr lang="en-US" dirty="0"/>
              <a:t>14/9/1909, huge popular rally in Athens. Government resigns</a:t>
            </a:r>
          </a:p>
          <a:p>
            <a:pPr>
              <a:lnSpc>
                <a:spcPct val="110000"/>
              </a:lnSpc>
            </a:pPr>
            <a:r>
              <a:rPr lang="en-US" dirty="0"/>
              <a:t>Invitation to </a:t>
            </a:r>
            <a:r>
              <a:rPr lang="en-US" dirty="0" err="1"/>
              <a:t>Eleftherios</a:t>
            </a:r>
            <a:r>
              <a:rPr lang="en-US" dirty="0"/>
              <a:t> Venizelos to assume power</a:t>
            </a:r>
          </a:p>
          <a:p>
            <a:pPr>
              <a:lnSpc>
                <a:spcPct val="110000"/>
              </a:lnSpc>
            </a:pPr>
            <a:r>
              <a:rPr lang="en-US" dirty="0"/>
              <a:t>December 1910, Venizelos and the Liberal Party win 300 out of 362 seats in the elections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FC0CD-381F-4A75-A943-ED13CACF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FB460-26A7-022F-7E38-32F331FD7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0327" y="345885"/>
            <a:ext cx="2153866" cy="217562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889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Αρχείο:Ελευθέριος Βενιζέλος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898" y="188640"/>
            <a:ext cx="4408967" cy="6520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847529" y="5122130"/>
            <a:ext cx="2772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Eleftherios</a:t>
            </a:r>
            <a:r>
              <a:rPr lang="en-US" sz="2000" dirty="0">
                <a:solidFill>
                  <a:schemeClr val="bg1"/>
                </a:solidFill>
              </a:rPr>
              <a:t> Venizelos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1864-1936</a:t>
            </a:r>
            <a:endParaRPr lang="el-GR" sz="20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0F6CEF-BE9D-41F3-8479-AD88FBC4E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316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Eleftherios</a:t>
            </a:r>
            <a:r>
              <a:rPr lang="en-US" dirty="0"/>
              <a:t> Venizelos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Liberal-democratic policies</a:t>
            </a:r>
          </a:p>
          <a:p>
            <a:r>
              <a:rPr lang="en-US" dirty="0"/>
              <a:t>Prime Minister from 1910 to 1920 and 1928 to 1933</a:t>
            </a:r>
          </a:p>
          <a:p>
            <a:r>
              <a:rPr lang="en-US" dirty="0"/>
              <a:t>Initiated constitutional and economic reforms that set the basis for the modernization of Greek society</a:t>
            </a:r>
          </a:p>
          <a:p>
            <a:r>
              <a:rPr lang="en-US" dirty="0"/>
              <a:t>Reorganized both army and navy </a:t>
            </a:r>
          </a:p>
          <a:p>
            <a:r>
              <a:rPr lang="en-US" dirty="0"/>
              <a:t>Established obligatory elementary education</a:t>
            </a:r>
          </a:p>
          <a:p>
            <a:r>
              <a:rPr lang="en-US" dirty="0"/>
              <a:t>Initiated labor legislation</a:t>
            </a:r>
          </a:p>
          <a:p>
            <a:r>
              <a:rPr lang="en-US" dirty="0"/>
              <a:t>Measures for the settlement of the landless peasants of Thessaly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BB93F-271D-48C9-B5D6-074025C7F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8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Venizelos’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indent="-22860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D2E2D"/>
                </a:solidFill>
                <a:effectLst/>
                <a:latin typeface="Calibri" panose="020F0502020204030204" pitchFamily="34" charset="0"/>
              </a:rPr>
              <a:t>Creation of new bodies: Council of State and an advisory committee for legislative drafting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D2E2D"/>
                </a:solidFill>
                <a:effectLst/>
                <a:latin typeface="Calibri" panose="020F0502020204030204" pitchFamily="34" charset="0"/>
              </a:rPr>
              <a:t>Changes made to the eligibility criteria for parliament, with a reduced qualifying age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D2E2D"/>
                </a:solidFill>
                <a:effectLst/>
                <a:latin typeface="Calibri" panose="020F0502020204030204" pitchFamily="34" charset="0"/>
              </a:rPr>
              <a:t>Increased powers of the state, including public education, expropriation of private property for ‘public benefit’, and the ability to suspend fundamental civil liberties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D2E2D"/>
                </a:solidFill>
                <a:effectLst/>
                <a:latin typeface="Calibri" panose="020F0502020204030204" pitchFamily="34" charset="0"/>
              </a:rPr>
              <a:t>Mandatory military service implemented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D2E2D"/>
                </a:solidFill>
                <a:effectLst/>
                <a:latin typeface="Calibri" panose="020F0502020204030204" pitchFamily="34" charset="0"/>
              </a:rPr>
              <a:t>Modernization of the military and naval forces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D2E2D"/>
                </a:solidFill>
                <a:effectLst/>
                <a:latin typeface="Calibri" panose="020F0502020204030204" pitchFamily="34" charset="0"/>
              </a:rPr>
              <a:t>Clear nationalist tendencies within the Liberal Party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E1F15-29FA-4FD5-8462-0E17F9FC8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0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a nation united to a nation divided</a:t>
            </a:r>
          </a:p>
        </p:txBody>
      </p:sp>
    </p:spTree>
    <p:extLst>
      <p:ext uri="{BB962C8B-B14F-4D97-AF65-F5344CB8AC3E}">
        <p14:creationId xmlns:p14="http://schemas.microsoft.com/office/powerpoint/2010/main" val="271863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Venizelos’ program (2)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</a:rPr>
              <a:t>Economic and political modernization</a:t>
            </a:r>
          </a:p>
          <a:p>
            <a:r>
              <a:rPr lang="en-US" dirty="0">
                <a:latin typeface="Calibri" panose="020F0502020204030204" pitchFamily="34" charset="0"/>
              </a:rPr>
              <a:t>Land reform</a:t>
            </a:r>
          </a:p>
          <a:p>
            <a:r>
              <a:rPr lang="en-US" dirty="0">
                <a:latin typeface="Calibri" panose="020F0502020204030204" pitchFamily="34" charset="0"/>
              </a:rPr>
              <a:t>Education reform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Elementary education becomes compulsory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Introduction of </a:t>
            </a:r>
            <a:r>
              <a:rPr lang="en-US" i="1" dirty="0" err="1">
                <a:latin typeface="Calibri" panose="020F0502020204030204" pitchFamily="34" charset="0"/>
              </a:rPr>
              <a:t>demotike</a:t>
            </a:r>
            <a:r>
              <a:rPr lang="en-US" dirty="0">
                <a:latin typeface="Calibri" panose="020F0502020204030204" pitchFamily="34" charset="0"/>
              </a:rPr>
              <a:t> in primary schools</a:t>
            </a:r>
          </a:p>
          <a:p>
            <a:r>
              <a:rPr lang="en-US" dirty="0">
                <a:latin typeface="Calibri" panose="020F0502020204030204" pitchFamily="34" charset="0"/>
              </a:rPr>
              <a:t>Labor legislation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Prohibition of child labor and night-shift work for women, minimum wages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Regulation of the hours of the working week and the Sunday holiday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Legalization of trade unions</a:t>
            </a:r>
          </a:p>
          <a:p>
            <a:r>
              <a:rPr lang="en-US" dirty="0">
                <a:latin typeface="Calibri" panose="020F0502020204030204" pitchFamily="34" charset="0"/>
              </a:rPr>
              <a:t>Introduction of a progressive income tax</a:t>
            </a:r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D1040-F406-44D3-8561-957A03D1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20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Eleftherios</a:t>
            </a:r>
            <a:r>
              <a:rPr lang="en-US" dirty="0"/>
              <a:t> Venizelos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81201"/>
            <a:ext cx="9601200" cy="3992087"/>
          </a:xfrm>
        </p:spPr>
        <p:txBody>
          <a:bodyPr>
            <a:normAutofit/>
          </a:bodyPr>
          <a:lstStyle/>
          <a:p>
            <a:r>
              <a:rPr lang="en-US" dirty="0"/>
              <a:t>Charismatic leader</a:t>
            </a:r>
          </a:p>
          <a:p>
            <a:r>
              <a:rPr lang="en-US" dirty="0"/>
              <a:t>New dynamism and optimism into public life, new sense of national unity</a:t>
            </a:r>
          </a:p>
          <a:p>
            <a:r>
              <a:rPr lang="en-US" dirty="0"/>
              <a:t>Venizelos’ continuing popularity</a:t>
            </a:r>
          </a:p>
          <a:p>
            <a:r>
              <a:rPr lang="en-US" dirty="0"/>
              <a:t>Balkan turmoil</a:t>
            </a:r>
          </a:p>
          <a:p>
            <a:pPr lvl="1"/>
            <a:r>
              <a:rPr lang="en-US" dirty="0"/>
              <a:t>Policy of forced ‘Ottomanization’ by Young Turks</a:t>
            </a:r>
          </a:p>
          <a:p>
            <a:pPr lvl="1"/>
            <a:r>
              <a:rPr lang="en-US" dirty="0">
                <a:sym typeface="Wingdings"/>
              </a:rPr>
              <a:t>1911, Italian invasion of Libya</a:t>
            </a:r>
          </a:p>
          <a:p>
            <a:pPr lvl="1"/>
            <a:r>
              <a:rPr lang="en-US" dirty="0"/>
              <a:t>Emergence of Albanian national movement</a:t>
            </a:r>
          </a:p>
          <a:p>
            <a:pPr lvl="1"/>
            <a:r>
              <a:rPr lang="en-US" dirty="0">
                <a:sym typeface="Wingdings"/>
              </a:rPr>
              <a:t>Treaties between the Balkan states against the Ottoman empire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B34DE-AA56-4635-804D-3CEAAAD62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33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Balkan wars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Balkan war (“Turkish war”)</a:t>
            </a:r>
          </a:p>
          <a:p>
            <a:pPr lvl="1"/>
            <a:r>
              <a:rPr lang="en-US" dirty="0"/>
              <a:t>October 1912 – May 1913</a:t>
            </a:r>
          </a:p>
          <a:p>
            <a:pPr lvl="1"/>
            <a:r>
              <a:rPr lang="en-US" dirty="0"/>
              <a:t>Balkan Alliance (Serbia, Montenegro, Bulgaria, Greece) </a:t>
            </a:r>
            <a:r>
              <a:rPr lang="en-US" i="1" dirty="0"/>
              <a:t>vs.</a:t>
            </a:r>
            <a:r>
              <a:rPr lang="en-US" dirty="0"/>
              <a:t> Ottoman empire</a:t>
            </a:r>
          </a:p>
          <a:p>
            <a:pPr lvl="1"/>
            <a:r>
              <a:rPr lang="en-US" dirty="0"/>
              <a:t>30/5/1913, Treaty of London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Balkan war (“Bulgarian war”)</a:t>
            </a:r>
          </a:p>
          <a:p>
            <a:pPr lvl="1"/>
            <a:r>
              <a:rPr lang="en-US" dirty="0"/>
              <a:t>June – July 1913</a:t>
            </a:r>
          </a:p>
          <a:p>
            <a:pPr lvl="1"/>
            <a:r>
              <a:rPr lang="en-US" dirty="0"/>
              <a:t>Serbia, Greece, Romania </a:t>
            </a:r>
            <a:r>
              <a:rPr lang="en-US" i="1" dirty="0"/>
              <a:t>vs.</a:t>
            </a:r>
            <a:r>
              <a:rPr lang="en-US" dirty="0"/>
              <a:t> Bulgaria</a:t>
            </a:r>
          </a:p>
          <a:p>
            <a:pPr lvl="1"/>
            <a:r>
              <a:rPr lang="en-US" dirty="0"/>
              <a:t>28/7/1913, Treaty of Bucharest</a:t>
            </a:r>
          </a:p>
          <a:p>
            <a:pPr lvl="2"/>
            <a:r>
              <a:rPr lang="en-US" dirty="0"/>
              <a:t>Albania becomes an independent state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9B42B-3F25-4016-9E54-3651F4E9E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36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5575"/>
            <a:ext cx="8229600" cy="1252538"/>
          </a:xfrm>
        </p:spPr>
        <p:txBody>
          <a:bodyPr/>
          <a:lstStyle/>
          <a:p>
            <a:pPr>
              <a:defRPr/>
            </a:pPr>
            <a:endParaRPr lang="el-GR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18437" name="Picture 2" descr="C:\Users\Anna K\Desktop\Pictures\Stoa-Greece\Balkan map 191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lum bright="-20000" contrast="3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2314" y="44625"/>
            <a:ext cx="8256587" cy="671353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6EDA5E04-7F96-4932-A4E9-D4733CAD1D9A}" type="slidenum">
              <a:rPr lang="el-GR"/>
              <a:pPr>
                <a:defRPr/>
              </a:pPr>
              <a:t>23</a:t>
            </a:fld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289791" y="2909454"/>
            <a:ext cx="1653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The Balkans in 1911</a:t>
            </a:r>
            <a:endParaRPr lang="el-G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65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4D6D75-59D5-4181-9A9A-41F59D9C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D0768-2433-EDE4-1792-6E1EA3397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6419" y="0"/>
            <a:ext cx="4839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19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95FEC63-B22E-D37B-399B-8D6D2EA55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/>
          <a:lstStyle/>
          <a:p>
            <a:r>
              <a:rPr lang="en-US" dirty="0"/>
              <a:t>Balkan Wars </a:t>
            </a:r>
            <a:br>
              <a:rPr lang="en-US" dirty="0"/>
            </a:br>
            <a:r>
              <a:rPr lang="en-US" dirty="0"/>
              <a:t>1912–13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816F9FF-7B37-E559-C0C7-D0FF941F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4582" y="-159"/>
            <a:ext cx="4594860" cy="6858000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E97D0EA-8EED-7CBC-7D54-4E238786C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/>
          <a:p>
            <a:r>
              <a:rPr lang="en-US" dirty="0"/>
              <a:t>	</a:t>
            </a:r>
          </a:p>
          <a:p>
            <a:r>
              <a:rPr lang="en-US" dirty="0"/>
              <a:t>8 October 1912 – 30 May 1913 </a:t>
            </a:r>
          </a:p>
          <a:p>
            <a:r>
              <a:rPr lang="en-US" dirty="0"/>
              <a:t>29 June 1913 – 10 August 1913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284D6D75-59D5-4181-9A9A-41F59D9CF2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65311" y="6289679"/>
            <a:ext cx="918882" cy="222436"/>
          </a:xfrm>
        </p:spPr>
        <p:txBody>
          <a:bodyPr/>
          <a:lstStyle/>
          <a:p>
            <a:pPr>
              <a:spcAft>
                <a:spcPts val="600"/>
              </a:spcAft>
            </a:pPr>
            <a:fld id="{1B9F616B-E734-48E2-82E2-02DF02FA5C61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568" y="107341"/>
            <a:ext cx="7992888" cy="670371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ED1678-7F2F-4554-ADA5-EE3DBDFCF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526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Balkan wars (2)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Greece’s territorial gains</a:t>
            </a:r>
          </a:p>
          <a:p>
            <a:pPr lvl="1"/>
            <a:r>
              <a:rPr lang="en-US" dirty="0"/>
              <a:t>Thessaloniki</a:t>
            </a:r>
          </a:p>
          <a:p>
            <a:pPr lvl="1"/>
            <a:r>
              <a:rPr lang="en-US" dirty="0"/>
              <a:t>Chios, </a:t>
            </a:r>
            <a:r>
              <a:rPr lang="en-US" dirty="0" err="1"/>
              <a:t>Mytilini</a:t>
            </a:r>
            <a:r>
              <a:rPr lang="en-US" dirty="0"/>
              <a:t> and Samos</a:t>
            </a:r>
          </a:p>
          <a:p>
            <a:pPr lvl="1"/>
            <a:r>
              <a:rPr lang="en-US" dirty="0" err="1"/>
              <a:t>Ioannina</a:t>
            </a:r>
            <a:endParaRPr lang="en-US" dirty="0"/>
          </a:p>
          <a:p>
            <a:pPr lvl="1"/>
            <a:r>
              <a:rPr lang="en-US" dirty="0"/>
              <a:t>Crete</a:t>
            </a:r>
          </a:p>
          <a:p>
            <a:pPr lvl="1"/>
            <a:r>
              <a:rPr lang="en-US" dirty="0"/>
              <a:t>National territory increased by 70%</a:t>
            </a:r>
          </a:p>
          <a:p>
            <a:pPr lvl="1"/>
            <a:r>
              <a:rPr lang="en-US" dirty="0"/>
              <a:t>Population rise from 2.800.000 to 4.800.000 inhabitants</a:t>
            </a:r>
          </a:p>
          <a:p>
            <a:pPr lvl="1"/>
            <a:r>
              <a:rPr lang="en-US" dirty="0"/>
              <a:t>Important minorities in newly acquired territories (Jews, Slavs, Muslims, </a:t>
            </a:r>
            <a:r>
              <a:rPr lang="en-US" dirty="0" err="1"/>
              <a:t>Vlachs</a:t>
            </a:r>
            <a:r>
              <a:rPr lang="en-US" dirty="0"/>
              <a:t>)</a:t>
            </a:r>
          </a:p>
          <a:p>
            <a:r>
              <a:rPr lang="en-US" dirty="0"/>
              <a:t>In summer 1913 Greece emerges as a significant Mediterranean power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F28A6-C2F5-4CEF-B11D-1F87932B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58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713" y="22572"/>
            <a:ext cx="5201753" cy="683542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24D01D-BA3D-4CED-A07F-D3B766A39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58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International situation on the eve of WWI</a:t>
            </a:r>
            <a:endParaRPr lang="el-GR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Aggravation of nationalist tensions and imperial antagonism</a:t>
            </a:r>
            <a:endParaRPr lang="el-GR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Unstable situation, consecutive crises</a:t>
            </a:r>
            <a:endParaRPr lang="el-GR" dirty="0"/>
          </a:p>
          <a:p>
            <a:pPr>
              <a:lnSpc>
                <a:spcPct val="100000"/>
              </a:lnSpc>
            </a:pPr>
            <a:r>
              <a:rPr lang="el-GR" dirty="0"/>
              <a:t>1905, </a:t>
            </a: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Moroccan crisis</a:t>
            </a:r>
            <a:endParaRPr lang="el-GR" dirty="0"/>
          </a:p>
          <a:p>
            <a:pPr>
              <a:lnSpc>
                <a:spcPct val="100000"/>
              </a:lnSpc>
            </a:pPr>
            <a:r>
              <a:rPr lang="el-GR" dirty="0"/>
              <a:t>1908-1909, </a:t>
            </a:r>
            <a:r>
              <a:rPr lang="en-US" dirty="0"/>
              <a:t>Bosnia crisis</a:t>
            </a:r>
            <a:endParaRPr lang="el-GR" dirty="0"/>
          </a:p>
          <a:p>
            <a:pPr>
              <a:lnSpc>
                <a:spcPct val="100000"/>
              </a:lnSpc>
            </a:pPr>
            <a:r>
              <a:rPr lang="el-GR" dirty="0"/>
              <a:t>1911,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Moroccan crisis</a:t>
            </a:r>
            <a:endParaRPr lang="el-GR" dirty="0"/>
          </a:p>
          <a:p>
            <a:pPr>
              <a:lnSpc>
                <a:spcPct val="100000"/>
              </a:lnSpc>
            </a:pPr>
            <a:r>
              <a:rPr lang="el-GR" dirty="0"/>
              <a:t>1912-1913, </a:t>
            </a:r>
            <a:r>
              <a:rPr lang="en-US" dirty="0"/>
              <a:t>Balkan Wars</a:t>
            </a:r>
            <a:endParaRPr lang="el-GR" dirty="0"/>
          </a:p>
          <a:p>
            <a:pPr>
              <a:lnSpc>
                <a:spcPct val="100000"/>
              </a:lnSpc>
            </a:pPr>
            <a:r>
              <a:rPr lang="el-GR" dirty="0"/>
              <a:t>28.6.1914, </a:t>
            </a:r>
            <a:r>
              <a:rPr lang="en-US" dirty="0"/>
              <a:t>assassination of Archduke Ferdinand in Sarajevo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27C825C2-95C7-497D-A4F1-692972A34766}" type="slidenum">
              <a:rPr lang="el-GR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543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</a:t>
            </a:r>
            <a:r>
              <a:rPr lang="en-US" baseline="30000" dirty="0"/>
              <a:t>th</a:t>
            </a:r>
            <a:r>
              <a:rPr lang="en-US" dirty="0"/>
              <a:t> century Greece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2 major fractures within the Greek society along with the two World Wars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“National Schism” of 1916/17 (Venizelos vs. King Constantine)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Civil War of 1944-1949</a:t>
            </a:r>
          </a:p>
          <a:p>
            <a:r>
              <a:rPr lang="en-US" dirty="0">
                <a:latin typeface="Calibri" panose="020F0502020204030204" pitchFamily="34" charset="0"/>
              </a:rPr>
              <a:t>Both fractures had to do with: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The position of the country in the international balance of power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The ascent of new social forces</a:t>
            </a:r>
            <a:endParaRPr lang="el-GR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89AB6-EDC1-41A7-828C-27838EC1D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31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</p:spPr>
        <p:txBody>
          <a:bodyPr/>
          <a:lstStyle/>
          <a:p>
            <a:r>
              <a:rPr lang="en-US" dirty="0"/>
              <a:t>World War I (1914-1918)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81201"/>
            <a:ext cx="9601200" cy="3809999"/>
          </a:xfrm>
        </p:spPr>
        <p:txBody>
          <a:bodyPr>
            <a:normAutofit/>
          </a:bodyPr>
          <a:lstStyle/>
          <a:p>
            <a:r>
              <a:rPr lang="en-US" dirty="0"/>
              <a:t>King Constantine I (1868-1923)</a:t>
            </a:r>
          </a:p>
          <a:p>
            <a:r>
              <a:rPr lang="en-US" dirty="0"/>
              <a:t>Central conflict with Venizelos regarding Greece's involvement in the war</a:t>
            </a:r>
          </a:p>
          <a:p>
            <a:pPr lvl="1"/>
            <a:r>
              <a:rPr lang="en-US" dirty="0"/>
              <a:t>Venizelos’ close ties with Britain and France</a:t>
            </a:r>
          </a:p>
          <a:p>
            <a:pPr lvl="1"/>
            <a:r>
              <a:rPr lang="en-US" dirty="0"/>
              <a:t>Constantine, an honorary Field Marshal in the German army and married to Kaiser Wilhelm II's sister, promoted a stance of neutrality</a:t>
            </a:r>
          </a:p>
          <a:p>
            <a:r>
              <a:rPr lang="en-US" dirty="0"/>
              <a:t>Significant division within Greek society, known as the ‘National Schism’ (</a:t>
            </a:r>
            <a:r>
              <a:rPr lang="en-US" i="1" dirty="0" err="1"/>
              <a:t>Ethnikos</a:t>
            </a:r>
            <a:r>
              <a:rPr lang="en-US" i="1" dirty="0"/>
              <a:t> </a:t>
            </a:r>
            <a:r>
              <a:rPr lang="en-US" i="1" dirty="0" err="1"/>
              <a:t>Dikhasmos</a:t>
            </a:r>
            <a:r>
              <a:rPr lang="en-US" dirty="0"/>
              <a:t>)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BC673-183E-4000-BF48-C21B1F7B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5311" y="6289679"/>
            <a:ext cx="918882" cy="222436"/>
          </a:xfrm>
        </p:spPr>
        <p:txBody>
          <a:bodyPr/>
          <a:lstStyle/>
          <a:p>
            <a:fld id="{1B9F616B-E734-48E2-82E2-02DF02FA5C6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68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F9D9BFEA-A0A6-470B-9C1A-C222B6B00C5D}" type="slidenum">
              <a:rPr lang="el-GR" smtClean="0"/>
              <a:pPr/>
              <a:t>31</a:t>
            </a:fld>
            <a:endParaRPr lang="el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1933B-5290-B689-528D-2EB169783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9461" y="0"/>
            <a:ext cx="7913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86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‘National Schism’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June 1915, Venizelos resigns and wins a clear majority in the elections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Sept. 1915, Bulgaria, aligned with the Central Powers, attacks Serbia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Venizelos invites Britain and France to send an expeditionary force to Thessaloniki in support of the Serbs. Constantine retracts from his original consent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Mounting discord between the Entente and the royalist government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30/8/1916, military coup in Thessaloniki. Venizelos forms a ‘Provisional Government of National Defense’</a:t>
            </a:r>
          </a:p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97DF5-B539-4442-AD6D-4BB827C6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0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‘National Schism’ (2)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King Constantine leaves the country at the Entente’s demand without formally abdicating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Extensive purges against king’s supporters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June 1919, Paris Peace Conference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 August 1920, Treaty of 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è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'Greece of two continents [Europe and Asia] and five seas [Black, Aegean, Mediterranean, Ionian, and Adriatic Seas]’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349D4-F83B-48FA-8A82-6C947BA91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46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34</a:t>
            </a:fld>
            <a:endParaRPr lang="el-G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64" y="50600"/>
            <a:ext cx="8819724" cy="676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36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Domestic situation after WWI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Neither as many casualties nor destructions as in other European countries</a:t>
            </a:r>
          </a:p>
          <a:p>
            <a:r>
              <a:rPr lang="en-US"/>
              <a:t>Depression in agrarian sector</a:t>
            </a:r>
          </a:p>
          <a:p>
            <a:r>
              <a:rPr lang="en-US"/>
              <a:t>Large and increasing trade deficit, heavy debt</a:t>
            </a:r>
          </a:p>
          <a:p>
            <a:r>
              <a:rPr lang="en-US"/>
              <a:t>Rise and spread of labor unrest and class division, public unrest </a:t>
            </a:r>
          </a:p>
          <a:p>
            <a:pPr lvl="1"/>
            <a:r>
              <a:rPr lang="en-US"/>
              <a:t>Workers' movements became more organized. Trade unions and workers‘ associations</a:t>
            </a:r>
          </a:p>
          <a:p>
            <a:pPr lvl="1"/>
            <a:r>
              <a:rPr lang="en-US"/>
              <a:t>Emergence of specifically class-based political parties</a:t>
            </a:r>
          </a:p>
          <a:p>
            <a:pPr lvl="2"/>
            <a:r>
              <a:rPr lang="en-US"/>
              <a:t>1918, Socialist </a:t>
            </a:r>
            <a:r>
              <a:rPr lang="en-US" err="1"/>
              <a:t>Labour</a:t>
            </a:r>
            <a:r>
              <a:rPr lang="en-US"/>
              <a:t> Party of Greece (SEKE)</a:t>
            </a:r>
          </a:p>
          <a:p>
            <a:pPr lvl="2"/>
            <a:r>
              <a:rPr lang="en-US"/>
              <a:t>1924, it became the Communist Party of Greece</a:t>
            </a:r>
          </a:p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87B60-1668-4354-96D8-FED6D070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 fontScale="92500" lnSpcReduction="20000"/>
          </a:bodyPr>
          <a:lstStyle/>
          <a:p>
            <a:fld id="{1B9F616B-E734-48E2-82E2-02DF02FA5C6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Greco-Turkish War (1919-1922)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August 1920, Treaty of </a:t>
            </a:r>
            <a:r>
              <a:rPr lang="en-US" dirty="0" err="1"/>
              <a:t>Sèvres</a:t>
            </a:r>
            <a:r>
              <a:rPr lang="en-US" dirty="0"/>
              <a:t> signed with the Ottoman Empire</a:t>
            </a:r>
          </a:p>
          <a:p>
            <a:pPr lvl="1"/>
            <a:r>
              <a:rPr lang="en-US" dirty="0"/>
              <a:t>Greece to hold Smyrna administration for further five years with possibility of annexation following plebiscite</a:t>
            </a:r>
          </a:p>
          <a:p>
            <a:r>
              <a:rPr lang="en-US" dirty="0"/>
              <a:t>October 1920, death of King Alexander. Return of the exiled King Constantine</a:t>
            </a:r>
          </a:p>
          <a:p>
            <a:r>
              <a:rPr lang="en-US" dirty="0"/>
              <a:t>November 1920, Venizelos defeated at the elections</a:t>
            </a:r>
          </a:p>
          <a:p>
            <a:pPr lvl="1"/>
            <a:r>
              <a:rPr lang="en-US" dirty="0"/>
              <a:t>War weariness, Greek men under arms since 1912</a:t>
            </a:r>
          </a:p>
          <a:p>
            <a:r>
              <a:rPr lang="en-US" dirty="0"/>
              <a:t>6 December 1920, King Constantine recalled by plebiscite. Anti-</a:t>
            </a:r>
            <a:r>
              <a:rPr lang="en-US" dirty="0" err="1"/>
              <a:t>venizelist</a:t>
            </a:r>
            <a:r>
              <a:rPr lang="en-US" dirty="0"/>
              <a:t> purges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88684-F118-4D1F-B5A9-66F35B1E1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15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upload.wikimedia.org/wikipedia/commons/3/3e/TreatyOfSevres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680" y="260648"/>
            <a:ext cx="8799376" cy="6336704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E5F13E-18AB-4657-B7C9-87BB67F12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8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38</a:t>
            </a:fld>
            <a:endParaRPr lang="el-GR"/>
          </a:p>
        </p:txBody>
      </p:sp>
      <p:pic>
        <p:nvPicPr>
          <p:cNvPr id="2050" name="Picture 2" descr="The League of Nations Mandates, 1920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553" y="188641"/>
            <a:ext cx="8219779" cy="6336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534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Greco-Turkish War (2)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81201"/>
            <a:ext cx="9601200" cy="3980212"/>
          </a:xfrm>
        </p:spPr>
        <p:txBody>
          <a:bodyPr>
            <a:normAutofit/>
          </a:bodyPr>
          <a:lstStyle/>
          <a:p>
            <a:pPr marL="228600" lvl="1" indent="-228600">
              <a:spcBef>
                <a:spcPts val="1800"/>
              </a:spcBef>
            </a:pPr>
            <a:r>
              <a:rPr lang="en-US" sz="2100" dirty="0"/>
              <a:t>Revived Turkish nationalism under the leadership of Mustafa Kemal (Atatürk)</a:t>
            </a:r>
          </a:p>
          <a:p>
            <a:r>
              <a:rPr lang="en-US" dirty="0"/>
              <a:t>Former Allies declare their strict neutrality</a:t>
            </a:r>
          </a:p>
          <a:p>
            <a:r>
              <a:rPr lang="en-US" dirty="0"/>
              <a:t>Greece isolated, unable to obtain army supplies or to secure loans. Disastrous overextension of the Greek front line</a:t>
            </a:r>
          </a:p>
          <a:p>
            <a:r>
              <a:rPr lang="en-US" dirty="0"/>
              <a:t>August 1922, massive Turkish offensive. Greek army in full retreat</a:t>
            </a:r>
          </a:p>
          <a:p>
            <a:r>
              <a:rPr lang="en-US" dirty="0"/>
              <a:t>8/9/1922, Greek forces evacuate Smyrna</a:t>
            </a:r>
          </a:p>
          <a:p>
            <a:pPr lvl="1"/>
            <a:r>
              <a:rPr lang="en-US" dirty="0"/>
              <a:t>13-22/9/1922, Great fire of Smyrna</a:t>
            </a:r>
          </a:p>
          <a:p>
            <a:pPr lvl="1"/>
            <a:r>
              <a:rPr lang="en-US" dirty="0"/>
              <a:t>Massacre of some 30.000 Greek and Armenian Christians</a:t>
            </a:r>
          </a:p>
          <a:p>
            <a:r>
              <a:rPr lang="en-US" dirty="0"/>
              <a:t>Collapse of the ‘Great Idea’, end of Greece’s ‘civilizing mission’ in the Near East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D548D-D04C-4A86-B344-4464A8FB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Language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81201"/>
            <a:ext cx="8839200" cy="380999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Issue with a long and contentious history only resolved as recently as 1976, </a:t>
            </a:r>
            <a:r>
              <a:rPr lang="en-US" i="1" dirty="0" err="1">
                <a:latin typeface="Calibri" panose="020F0502020204030204" pitchFamily="34" charset="0"/>
              </a:rPr>
              <a:t>diglossia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(διγλωσσία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dirty="0">
                <a:latin typeface="Calibri" panose="020F0502020204030204" pitchFamily="34" charset="0"/>
              </a:rPr>
              <a:t>Spoken (</a:t>
            </a:r>
            <a:r>
              <a:rPr lang="en-US" i="1" dirty="0" err="1">
                <a:latin typeface="Calibri" panose="020F0502020204030204" pitchFamily="34" charset="0"/>
              </a:rPr>
              <a:t>demotike</a:t>
            </a:r>
            <a:r>
              <a:rPr lang="en-US" dirty="0">
                <a:latin typeface="Calibri" panose="020F0502020204030204" pitchFamily="34" charset="0"/>
              </a:rPr>
              <a:t>) vs. written, ‘purified’ (</a:t>
            </a:r>
            <a:r>
              <a:rPr lang="en-US" i="1" dirty="0" err="1">
                <a:latin typeface="Calibri" panose="020F0502020204030204" pitchFamily="34" charset="0"/>
              </a:rPr>
              <a:t>katharevousa</a:t>
            </a:r>
            <a:r>
              <a:rPr lang="en-US" dirty="0">
                <a:latin typeface="Calibri" panose="020F0502020204030204" pitchFamily="34" charset="0"/>
              </a:rPr>
              <a:t>) language</a:t>
            </a:r>
            <a:endParaRPr lang="el-GR" dirty="0">
              <a:latin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</a:rPr>
              <a:t>190</a:t>
            </a:r>
            <a:r>
              <a:rPr lang="en-US" dirty="0">
                <a:latin typeface="Calibri" panose="020F0502020204030204" pitchFamily="34" charset="0"/>
              </a:rPr>
              <a:t>1</a:t>
            </a:r>
            <a:r>
              <a:rPr lang="el-GR" dirty="0">
                <a:latin typeface="Calibri" panose="020F0502020204030204" pitchFamily="34" charset="0"/>
              </a:rPr>
              <a:t>, </a:t>
            </a:r>
            <a:r>
              <a:rPr lang="en-US" dirty="0">
                <a:latin typeface="Calibri" panose="020F0502020204030204" pitchFamily="34" charset="0"/>
              </a:rPr>
              <a:t>Gospel riots (</a:t>
            </a:r>
            <a:r>
              <a:rPr lang="en-US" dirty="0" err="1">
                <a:latin typeface="Calibri" panose="020F0502020204030204" pitchFamily="34" charset="0"/>
              </a:rPr>
              <a:t>Evangelika</a:t>
            </a:r>
            <a:r>
              <a:rPr lang="en-US" dirty="0">
                <a:latin typeface="Calibri" panose="020F0502020204030204" pitchFamily="34" charset="0"/>
              </a:rPr>
              <a:t>)</a:t>
            </a:r>
          </a:p>
          <a:p>
            <a:r>
              <a:rPr lang="en-US" dirty="0">
                <a:latin typeface="Calibri" panose="020F0502020204030204" pitchFamily="34" charset="0"/>
              </a:rPr>
              <a:t>1903, </a:t>
            </a:r>
            <a:r>
              <a:rPr lang="en-US" dirty="0" err="1">
                <a:latin typeface="Calibri" panose="020F0502020204030204" pitchFamily="34" charset="0"/>
              </a:rPr>
              <a:t>Oresteiaka</a:t>
            </a:r>
            <a:endParaRPr lang="en-US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Calibri" panose="020F0502020204030204" pitchFamily="34" charset="0"/>
                <a:hlinkClick r:id="rId2"/>
              </a:rPr>
              <a:t>Ioannis</a:t>
            </a:r>
            <a:r>
              <a:rPr lang="en-US" dirty="0">
                <a:latin typeface="Calibri" panose="020F0502020204030204" pitchFamily="34" charset="0"/>
                <a:hlinkClick r:id="rId2"/>
              </a:rPr>
              <a:t> </a:t>
            </a:r>
            <a:r>
              <a:rPr lang="en-US" dirty="0" err="1">
                <a:latin typeface="Calibri" panose="020F0502020204030204" pitchFamily="34" charset="0"/>
                <a:hlinkClick r:id="rId2"/>
              </a:rPr>
              <a:t>Psycharis</a:t>
            </a:r>
            <a:r>
              <a:rPr lang="en-US" dirty="0">
                <a:latin typeface="Calibri" panose="020F0502020204030204" pitchFamily="34" charset="0"/>
                <a:hlinkClick r:id="rId2"/>
              </a:rPr>
              <a:t>, The Language Question in Greece. Three Essays, 1902</a:t>
            </a:r>
            <a:endParaRPr lang="en-US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56302C-3F95-454B-857C-E062BF8F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4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323374"/>
            <a:ext cx="8771847" cy="62019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77CFA1-0BC2-4D4E-A2EB-2C001371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822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1922 - ‘Asia Minor Disaster’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would rule Greece? How to achieve peace in Asia Minor? How to cope with the flood of refugees?</a:t>
            </a:r>
          </a:p>
          <a:p>
            <a:r>
              <a:rPr lang="en-US" dirty="0"/>
              <a:t>11/9/1922, military coup led by Colonel Nikolaos </a:t>
            </a:r>
            <a:r>
              <a:rPr lang="en-US" dirty="0" err="1"/>
              <a:t>Plastiras</a:t>
            </a:r>
            <a:endParaRPr lang="en-US" dirty="0"/>
          </a:p>
          <a:p>
            <a:r>
              <a:rPr lang="en-US" dirty="0"/>
              <a:t>Abdication of King Constantine, succeeded by King George II</a:t>
            </a:r>
          </a:p>
          <a:p>
            <a:r>
              <a:rPr lang="en-US" dirty="0"/>
              <a:t>November 1922, trial and execution of five royalist politicians, including the former PM, and of the former Commander-in-Chief as the main responsible for the defeat (‘Trial of the Six’)</a:t>
            </a:r>
          </a:p>
          <a:p>
            <a:r>
              <a:rPr lang="en-US" dirty="0"/>
              <a:t>Venizelos to lead negotiations with Turkey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F25BD-9FD9-4FA9-91E5-FE05FEB9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67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Exchange of populations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14 July 1923, Treaty of Lausanne</a:t>
            </a:r>
          </a:p>
          <a:p>
            <a:pPr lvl="1"/>
            <a:r>
              <a:rPr lang="en-US" dirty="0"/>
              <a:t>It ended the conflict and defined the borders of the modern Turkish state</a:t>
            </a:r>
          </a:p>
          <a:p>
            <a:pPr lvl="1"/>
            <a:r>
              <a:rPr lang="en-US" dirty="0"/>
              <a:t>Exchange of populations between Greece and Turkey based on religion, rather than language or ‘national consciousness’</a:t>
            </a:r>
          </a:p>
          <a:p>
            <a:r>
              <a:rPr lang="en-US" dirty="0"/>
              <a:t>Some 1.300.000 Greeks moved to the Kingdom and 380.000 Muslims were transferred to Turkey</a:t>
            </a:r>
          </a:p>
          <a:p>
            <a:r>
              <a:rPr lang="en-US" dirty="0"/>
              <a:t>Approx. more 100.000 Greek refugees from revolutionary Russia and from Bulgaria</a:t>
            </a:r>
          </a:p>
          <a:p>
            <a:r>
              <a:rPr lang="en-US" dirty="0"/>
              <a:t>Exception for Thracian Moslems and Greeks of Istanbul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3E9B0-2EFB-44B8-BD09-00C65826E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upload.wikimedia.org/wikipedia/commons/thumb/0/00/DeportaLausanne.jpg/684px-DeportaLausann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624" y="0"/>
            <a:ext cx="7056784" cy="6804530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1023F5-921F-4D15-BED4-28C664CE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698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Refugee question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Massive influx of refugees, high rate of women and children</a:t>
            </a:r>
          </a:p>
          <a:p>
            <a:r>
              <a:rPr lang="en-US" dirty="0"/>
              <a:t>Tensions in their integration, cultural and linguistic diversities, prejudice</a:t>
            </a:r>
          </a:p>
          <a:p>
            <a:r>
              <a:rPr lang="en-US" dirty="0"/>
              <a:t>September 1923, Refugee Settlement Commission to deal with refugee settlement in rural and urban areas</a:t>
            </a:r>
          </a:p>
          <a:p>
            <a:r>
              <a:rPr lang="en-US" dirty="0"/>
              <a:t>Refugees resettled principally in the recently acquired lands of ‘New Greece’, thus significantly altering the country’s ethnic balance</a:t>
            </a:r>
          </a:p>
          <a:p>
            <a:r>
              <a:rPr lang="en-US" dirty="0"/>
              <a:t>Refugees remained faithful to Venizelos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2672F-1C43-4EBD-9DAD-95314AFE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48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1920s’ political turmoil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cleavages dividing the country</a:t>
            </a:r>
          </a:p>
          <a:p>
            <a:pPr lvl="1"/>
            <a:r>
              <a:rPr lang="en-US" dirty="0"/>
              <a:t>For or against Venizelos / Monarchy vs. Republic / Old Greece vs. New Lands / Indigenous vs. refugee Greeks</a:t>
            </a:r>
          </a:p>
          <a:p>
            <a:r>
              <a:rPr lang="en-US" dirty="0"/>
              <a:t>April 1924 referendum </a:t>
            </a:r>
            <a:r>
              <a:rPr lang="en-US" dirty="0">
                <a:sym typeface="Wingdings"/>
              </a:rPr>
              <a:t> 70% vote for the abolition of the monarchy. Proclamation of the </a:t>
            </a:r>
            <a:r>
              <a:rPr lang="en-US" u="sng" dirty="0">
                <a:sym typeface="Wingdings"/>
              </a:rPr>
              <a:t>Second Hellenic Republic</a:t>
            </a:r>
          </a:p>
          <a:p>
            <a:r>
              <a:rPr lang="en-US" dirty="0">
                <a:sym typeface="Wingdings"/>
              </a:rPr>
              <a:t>Turbulent period marked by succession of coups and dictatorships</a:t>
            </a:r>
          </a:p>
          <a:p>
            <a:pPr lvl="1"/>
            <a:r>
              <a:rPr lang="en-US" dirty="0">
                <a:sym typeface="Wingdings"/>
              </a:rPr>
              <a:t>1924-1928: 10 Prime ministers, 2 Presidents deposed, numerous military coups</a:t>
            </a:r>
          </a:p>
          <a:p>
            <a:r>
              <a:rPr lang="en-US" dirty="0">
                <a:sym typeface="Wingdings"/>
              </a:rPr>
              <a:t>August 1928, Venizelos wins landslide victory in the elections (228 out of 250 seats)</a:t>
            </a:r>
          </a:p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2426B-7277-493F-BAC4-9420D8D93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1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Venizelos’ last governments – Foreign 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200" dirty="0"/>
              <a:t>Policy of improved relations with neighboring countries to end Greece's diplomatic isolation </a:t>
            </a:r>
            <a:endParaRPr lang="en-US" dirty="0"/>
          </a:p>
          <a:p>
            <a:pPr lvl="1"/>
            <a:r>
              <a:rPr lang="en-US" sz="2000" dirty="0"/>
              <a:t>Treaties of friendship with Italy (1928), Yugoslavia (1929), improvement of relations with Bulgaria and Albania</a:t>
            </a:r>
          </a:p>
          <a:p>
            <a:pPr lvl="1"/>
            <a:r>
              <a:rPr lang="en-US" sz="2000" dirty="0"/>
              <a:t>Reconciliation with Turkey</a:t>
            </a:r>
          </a:p>
          <a:p>
            <a:pPr lvl="2"/>
            <a:r>
              <a:rPr lang="en-US" sz="1800" dirty="0"/>
              <a:t>1930, Ankara Convention (resolution of bilateral disputes over the exchange of populations and clearing their properties)</a:t>
            </a:r>
          </a:p>
          <a:p>
            <a:pPr lvl="1"/>
            <a:r>
              <a:rPr lang="en-US" sz="2000" dirty="0"/>
              <a:t>1934, Balkan Pact (mutual guarantee of existing frontiers)</a:t>
            </a:r>
            <a:endParaRPr lang="el-GR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4AD89-196E-4019-BB60-BB21C95E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35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Venizelos’ last governments – Home Affairs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Social unrest, reactions from the lower-classes whose conditions had worsened</a:t>
            </a:r>
          </a:p>
          <a:p>
            <a:r>
              <a:rPr lang="en-US" dirty="0"/>
              <a:t>1929, Venizelos introduces the so-called </a:t>
            </a:r>
            <a:r>
              <a:rPr lang="en-US" dirty="0" err="1"/>
              <a:t>Idionymon</a:t>
            </a:r>
            <a:r>
              <a:rPr lang="en-US" dirty="0"/>
              <a:t>, a law that made communism a “specific offence”, restricted civil liberties and initiated the repression against unionism, left-wing supporters and communists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E8ADC-4203-47B5-ABC9-8545D8F9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B9F616B-E734-48E2-82E2-02DF02FA5C61}" type="slidenum">
              <a:rPr lang="en-US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47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9107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</p:spPr>
        <p:txBody>
          <a:bodyPr/>
          <a:lstStyle/>
          <a:p>
            <a:r>
              <a:rPr lang="en-US" dirty="0"/>
              <a:t>1930s’ political chaos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81201"/>
            <a:ext cx="9601200" cy="3809999"/>
          </a:xfrm>
        </p:spPr>
        <p:txBody>
          <a:bodyPr>
            <a:normAutofit/>
          </a:bodyPr>
          <a:lstStyle/>
          <a:p>
            <a:pPr marL="228600" indent="-22860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The Great Depression impacts Greece in 1931/32.</a:t>
            </a:r>
          </a:p>
          <a:p>
            <a:pPr marL="742950" lvl="1" indent="-28575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Greece, a struggling nation reliant on exports of luxury agricultural goods (such as tobacco, olive oil, and currants), shipping, and remittances from migrants.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Responses from the lower classes, whose circumstances deteriorated.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In 1932, Venizelos was compelled to default on the national debt of Greece. A monarchist coalition emerges victorious in the elections.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This era is marked by political instability and increasing polarization. The reinstatement of proportional representation led to a deadlock in parliament.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D4FAD-5F0D-4357-8EF9-73FA3F0C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0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Venizelos’ last governments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Loss of refugees’ support because of concessions to Turkey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 failed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pro-Venizelist coups to preserve the Republic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 General Nikolaos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Plastiras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1933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1935)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1935, assassination attempt against Venizelos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Reprisal and purges, trials and executions of prominent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Venizelists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Severe civil conflict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1936, self-exile and death of Venizelos in Paris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1DCC0-89D3-4B57-ADA1-1BCB8DE0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7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Anna K\Desktop\Pictures\Stoa-Greece\Evaggelika 1.jpg"/>
          <p:cNvPicPr>
            <a:picLocks noChangeAspect="1" noChangeArrowheads="1"/>
          </p:cNvPicPr>
          <p:nvPr/>
        </p:nvPicPr>
        <p:blipFill>
          <a:blip r:embed="rId4" cstate="screen">
            <a:lum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55" y="1028490"/>
            <a:ext cx="4059880" cy="2664296"/>
          </a:xfrm>
          <a:prstGeom prst="rect">
            <a:avLst/>
          </a:prstGeom>
          <a:noFill/>
        </p:spPr>
      </p:pic>
      <p:pic>
        <p:nvPicPr>
          <p:cNvPr id="18434" name="Picture 2" descr="C:\Users\Anna K\Desktop\Pictures\Stoa-Greece\Evaggelika 2.jpg"/>
          <p:cNvPicPr>
            <a:picLocks noChangeAspect="1" noChangeArrowheads="1"/>
          </p:cNvPicPr>
          <p:nvPr/>
        </p:nvPicPr>
        <p:blipFill>
          <a:blip r:embed="rId6" cstate="screen">
            <a:lum bright="-10000" contrast="1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086" y="2881541"/>
            <a:ext cx="5194343" cy="3859827"/>
          </a:xfrm>
          <a:prstGeom prst="rect">
            <a:avLst/>
          </a:prstGeom>
          <a:noFill/>
        </p:spPr>
      </p:pic>
      <p:pic>
        <p:nvPicPr>
          <p:cNvPr id="18435" name="Picture 3" descr="C:\Users\Anna K\Desktop\Pictures\Stoa-Greece\Pallis 1.jpg"/>
          <p:cNvPicPr>
            <a:picLocks noChangeAspect="1" noChangeArrowheads="1"/>
          </p:cNvPicPr>
          <p:nvPr/>
        </p:nvPicPr>
        <p:blipFill>
          <a:blip r:embed="rId8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4417" y="3890731"/>
            <a:ext cx="2110380" cy="291696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641219" y="6092781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Alexander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Pallis</a:t>
            </a:r>
            <a:endParaRPr lang="el-GR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</a:rPr>
              <a:t>1851-1935</a:t>
            </a:r>
          </a:p>
        </p:txBody>
      </p:sp>
      <p:pic>
        <p:nvPicPr>
          <p:cNvPr id="67586" name="Picture 2" descr="http://t2.gstatic.com/images?q=tbn:ANd9GcSSQReqnZXcCj51gc5d4y2Ty7qRkMPF3oqmtY1NDcf77gt33l8&amp;t=1&amp;usg=__CQ75hVs1QrqrPGhpa3j01sJqOP0="/>
          <p:cNvPicPr>
            <a:picLocks noChangeAspect="1" noChangeArrowheads="1"/>
          </p:cNvPicPr>
          <p:nvPr/>
        </p:nvPicPr>
        <p:blipFill>
          <a:blip r:embed="rId9" cstate="screen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2403" y="128508"/>
            <a:ext cx="2160240" cy="3205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213588" y="531200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Queen Olga</a:t>
            </a:r>
            <a:endParaRPr lang="el-GR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</a:rPr>
              <a:t>1851-1926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7982" y="325724"/>
            <a:ext cx="10466119" cy="50555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</a:rPr>
              <a:t>Gospel Riots</a:t>
            </a:r>
            <a:r>
              <a:rPr lang="el-GR" sz="3600" dirty="0">
                <a:solidFill>
                  <a:schemeClr val="bg1"/>
                </a:solidFill>
                <a:latin typeface="Calibri" panose="020F0502020204030204" pitchFamily="34" charset="0"/>
              </a:rPr>
              <a:t>,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</a:rPr>
              <a:t>Evangelika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</a:rPr>
              <a:t>”</a:t>
            </a:r>
            <a:r>
              <a:rPr lang="el-GR" sz="3600" dirty="0">
                <a:solidFill>
                  <a:schemeClr val="bg1"/>
                </a:solidFill>
                <a:latin typeface="Calibri" panose="020F0502020204030204" pitchFamily="34" charset="0"/>
              </a:rPr>
              <a:t> (1901)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CA89F71F-9C6E-4B6A-AA46-7F86850FC513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3647728" y="4581129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8 Nov. 1901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8-11 demonstrators dead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70 wounded</a:t>
            </a:r>
          </a:p>
        </p:txBody>
      </p:sp>
    </p:spTree>
    <p:extLst>
      <p:ext uri="{BB962C8B-B14F-4D97-AF65-F5344CB8AC3E}">
        <p14:creationId xmlns:p14="http://schemas.microsoft.com/office/powerpoint/2010/main" val="1394001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</p:spPr>
        <p:txBody>
          <a:bodyPr/>
          <a:lstStyle/>
          <a:p>
            <a:r>
              <a:rPr lang="en-US" dirty="0"/>
              <a:t>Cultural life after 1922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81201"/>
            <a:ext cx="9601200" cy="3809999"/>
          </a:xfrm>
        </p:spPr>
        <p:txBody>
          <a:bodyPr>
            <a:normAutofit lnSpcReduction="10000"/>
          </a:bodyPr>
          <a:lstStyle/>
          <a:p>
            <a:pPr marL="228600" indent="-22860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Seeking a new national identity distinct from the ‘Megali Idea’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In 1927, poet Aggelos Sikelianos organized the Delphic Festival as part of his broader initiative to rejuvenate the “Delphic Idea”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The “Generation of the Thirties”: contemplation of ‘Hellenism’, the core of Greek culture and its connection to European culture</a:t>
            </a:r>
          </a:p>
          <a:p>
            <a:pPr marL="742950" lvl="1" indent="-28575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In 1929, Georgios Theotokas published </a:t>
            </a:r>
            <a:r>
              <a:rPr lang="en-US" sz="2000" i="1"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The Free Spirit</a:t>
            </a:r>
            <a:r>
              <a:rPr lang="en-US" sz="2000"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 [To Elefthero Pnevma]</a:t>
            </a:r>
          </a:p>
          <a:p>
            <a:pPr marL="742950" lvl="1" indent="-28575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Both were receptive to European avant-garde influences while remaining rooted in Greek tradition</a:t>
            </a:r>
          </a:p>
          <a:p>
            <a:pPr marL="742950" lvl="1" indent="-285750" algn="l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An appeal for a vigorous response to the challenges faced post-1922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03EB3-4330-4962-A951-50822A89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50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instability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March 1935, Kondylis abolishes the Republic and restores Monarchy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Regime change confirmed by a rigged plebiscite (97,88% of votes). Return of King George II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January 1936, elections. No government can be formed: 143 royalists – 141 republicans – 15 communists. Labor unrest and big strikes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 August 1936,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Ioannis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Metaxas with the king's support suspends parliament and establishes the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4th of August Regime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patterned after Mussolini’s fascist model</a:t>
            </a:r>
          </a:p>
          <a:p>
            <a:pPr marL="0" indent="0">
              <a:buNone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242C7-CEB4-4BDD-98F4-3F9183D0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0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0DDAF5F-7B6E-4907-8623-98C5F1DC1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</p:spPr>
        <p:txBody>
          <a:bodyPr/>
          <a:lstStyle/>
          <a:p>
            <a:r>
              <a:rPr lang="en-US" dirty="0"/>
              <a:t>Metaxas Project: Inside Fascist Greece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55D089-92B8-425F-9EE9-E391E006DC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0" b="15163"/>
          <a:stretch/>
        </p:blipFill>
        <p:spPr>
          <a:xfrm>
            <a:off x="1295400" y="1981201"/>
            <a:ext cx="9601200" cy="380999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4998F-2B2B-41CE-846E-07520AF39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24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Metaxas dictatorship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Authoritarian, backward-looking and paternalistic dictatorship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parliamentarism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anti-communism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Fascist-like rhetoric and style; corporatist state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Metaxas, preacher of the ‘Third Hellenic Civilization’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Synthesis of the pagan values of Ancient Greece (Sparta) with the Christian values of Byzantium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broad base of popular support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Climate of fear, civil liberties curtailed. Censure and book burnings, political opponents exiled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C4FEE-A3B1-480A-BF4C-65E6B573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0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War II (1939-1945)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28 October 1940, rejection of Italian ultimatum, invasion of Epirus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“OXI”)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Metaxas in accordance with the national mood, great wave of national exaltation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Greek troops soon pushed the invaders back to Albanian territory.  ‘Liberation’ of the partly Greek-inhabited Southern Albania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January 1941, death of Metaxas. Alexandros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Koryzis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becomes prime minister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 April 1941, launch of German offensive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191A3-80B5-41B5-9C30-A0EF3091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8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War II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18/4/1941, Prime minister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Koryzis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commits suicide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23/4/1941, fall of Athens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1941, ‘Battle of Crete’. The King and his government withdrew to Cairo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Collaborationist government in Greece led by General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Tsolakoglou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June 1941, the whole of Greece is placed under tripartite occupation (German, Italian and Bulgarian)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September 1941, the Communists establish the National Liberation Front (EAM)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2299E-832C-496E-B34A-E39F1F5DC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71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upload.wikimedia.org/wikipedia/commons/thumb/f/f7/Gr-triple-occupation-gr.png/350px-Gr-triple-occupation-gr.png"/>
          <p:cNvPicPr>
            <a:picLocks noChangeAspect="1" noChangeArrowheads="1"/>
          </p:cNvPicPr>
          <p:nvPr/>
        </p:nvPicPr>
        <p:blipFill>
          <a:blip r:embed="rId4" cstate="screen">
            <a:lum bright="-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5086" y="162678"/>
            <a:ext cx="6253201" cy="61709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73554" y="633360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1941-1944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B78910-1CF4-4D53-B969-E0E728DE2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833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WWII (2)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81201"/>
            <a:ext cx="9601200" cy="406037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Harsh occupational regime. Systematic plundering of the country’s resources, Greece had to pay for the costs of occupation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Food shortages, massive inflation, black market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Winter 1941/42, devastating famine, close to 200.000 victims in urban areas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Organization of a mass-based resistance movement under communist leadership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EAM = National Liberation Front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ELAS = National People’s Liberation Army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Non-communist resistance groups, mostly in north-western Greece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EDES = National Republican Greek League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D07F5-6119-4067-8A25-0E511877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War II (3)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Early 1943, deportation and extermination of the Jewish population of Thessaloniki (approx. 50.000)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Vicious German reprisals inflicted on civilians for resistance attacks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Kalavryta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Distomo, etc.)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Friction between communist-dominated and non-communist bands. Longer-term political objectives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Political actors: guerillas, British military and political authorities, the King and the government-in-exile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Sept. 1943, Italian armistice. ELAS takes hold of much of the weaponry of Italian forces in Greece while the British seek to sustain EDES</a:t>
            </a:r>
          </a:p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DD509-81CD-467E-9F5F-653FF42F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5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War II 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August 1943, Cairo Conference between guerrilla leaders, the government-in-exile and the King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Demands of the resistance rejected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That the King agree not to return to Greece until a plebiscite had been held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That EAM/ELAS representatives be given the portfolios of interior, justice, and war in the postwar government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Onset of civil war between ELAS and EDES in October, the British opt for EDES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D41D8-9713-4CEC-98BE-9A5628606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2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165" y="260648"/>
            <a:ext cx="9950315" cy="885825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“</a:t>
            </a:r>
            <a:r>
              <a:rPr lang="en-US" sz="3800" dirty="0" err="1">
                <a:solidFill>
                  <a:schemeClr val="bg1"/>
                </a:solidFill>
              </a:rPr>
              <a:t>Oresteiaka</a:t>
            </a:r>
            <a:r>
              <a:rPr lang="en-US" sz="3800" dirty="0">
                <a:solidFill>
                  <a:schemeClr val="bg1"/>
                </a:solidFill>
              </a:rPr>
              <a:t>” </a:t>
            </a:r>
            <a:r>
              <a:rPr lang="el-GR" sz="3800" dirty="0">
                <a:solidFill>
                  <a:schemeClr val="bg1"/>
                </a:solidFill>
              </a:rPr>
              <a:t>(1903)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CA89F71F-9C6E-4B6A-AA46-7F86850FC513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  <p:sp>
        <p:nvSpPr>
          <p:cNvPr id="103426" name="AutoShape 2" descr="data:image/jpg;base64,/9j/4AAQSkZJRgABAQAAAQABAAD/2wBDAAkGBwgHBgkIBwgKCgkLDRYPDQwMDRsUFRAWIB0iIiAdHx8kKDQsJCYxJx8fLT0tMTU3Ojo6Iys/RD84QzQ5Ojf/2wBDAQoKCg0MDRoPDxo3JR8lNzc3Nzc3Nzc3Nzc3Nzc3Nzc3Nzc3Nzc3Nzc3Nzc3Nzc3Nzc3Nzc3Nzc3Nzc3Nzc3Nzf/wAARCACNAQcDASIAAhEBAxEB/8QAGwAAAQUBAQAAAAAAAAAAAAAABQACAwQGAQf/xABHEAABAwMCBAMGAwMHCwUBAAABAgMEAAUREiEGEzFBIlFhFDJxgZGhByOxJELRFRYzUsHh8CY0Q2JjcoKSsrPxFyVkc8LS/8QAGAEAAwEBAAAAAAAAAAAAAAAAAAECAwT/xAAlEQACAgICAgICAwEAAAAAAAAAAQIREiEDMUFREyIjcTJC8DP/2gAMAwEAAhEDEQA/APcaVKo1rSDg5z5CgCQkDqaVVVLecT+ShI32Uvt8qlKijAAyCdyaQEtKo204Gck796eaYCyPOlqT5j61GpskjC1DftTDGSTqydXY5pMCfI867kVTmy2YEVcmY4ENt+8vHyqG13iBdUrVAkB7QRqwCCM9OtK10PF1YSpUFlcT2aI+tiRObQ42SFpKTsR8qLoWFJCknIIyDTTT6BprsfSoJK4ps8V5xl+aA42rSpISokH5CmR+LbLKfQwxM1OLUEpHLUASem+KWcfY8Jeg9SyKGXG+W62YE6WhtRGQjqrHngb0mb3b34T01iQlxhlJU4Ugkox5jrRkvYsXV0E6VZlvjSxgHMp3bJOY6/4VbPE9pEMzPaiWA5yioNq2VjOOnlQpx9lfHL0GSpI6qA+dNDrZ6OJPwNADxlYVHeaTj/Yrx+lPk8U2SI+6y/J0uNkhaQ0o4P0pOcfYfHL0HgQehBrnMR/XT9aBSOK7NGkOMSJKm1tnCgWlYB2749RXJPEdjYkrZekpD2QnTy1HGQO+PUUZr2Hxy9B0vNA45iP+YU7Wk/vD60Ku1zt1nbbcneALOlOlvUc4z2+FWYVwiS4ImRnAqPgnVjGMddqeXgWOrotlaB1UB867rSeigfnQGJxNY58luMxIC3XThCeUoZz6kelGRGaO4GPgaFK+gca7OrkMtnDjrac/1lAU4Psno6g/BQphitlYUpOSPOpA2kfuj6U9i0OCkq6KB+BpbVwJA6CukZpiGc5oH+kR/wAwrqHW3M6FpVjrg5xUbsZtwEFIHwFMhxhHKgkAA470h0i1SpUqYhHpTMDXnAz50+mnrQB3FdqNbiUYKiAPU08HNAHaVMcdS2CpaglIGSScYprMhp8ZZcQseaVA/pRYEtcJwKapxKThRxTVrASSogJ880AY38RpalsQ7ayla3HnNakITqJA6bfE0B4OlOWriYMP8xCHwWSHU6VeaCR2/vrS3Hhi3T7k7OdubiVrUFaErThOMdPpUUngaGt9yQ7PkArWVnYdSc7Hr8PKuaUZOWR1RlBQxYD4jiMDjZtgNgNvuNF5GThWr3s/GvTWkhDYSkAADAA7VkLnwbbJLypLs95rm9TrTgnHUE1q0qRHYSFuAJAA1LUPua0gqbZlySUkkjBfiBbLdF5cqOsNTHVnU0kZLuTucdiDVfgCHbJktxcsBUtshTbKxhKcEeIeoO3pRidwlap812Yu6OBTq9ey04SduhprfA9uhvNPruDw0LCk69IBx/4qMW5WaqawxZlSJEq/3JTkZEqX+aW2HEakrUFAAYJ3wnO2fKiPDiC3xhIgNtfsjqXG3WCSUhGnOO/Q7fMitTf+GbPcHvbJLhivK2LqVpTrOO+e+K5C4fs0CO9Eae/Mmt6CtbiS4pJ/q+nyo+NqQPli4mAtUVci9usxoLMtIdVltzoE6sEg5G4GMH+FbCzxLUuwXWCmSt2K26ouPLRp0KA2IOd8YB/80nPw/tLSFOOS5CG0jKiSkYA3znFWLdw5Z5Vofhwp7zsVx5K1lDiVbgYCenTv9KIwabQcnJGSu/Rj7FEhSIUl27KSxHS4hLcgD8zXkZQAOoIxnbY71e4jjRP55x44bQWXlNF5JAwrJOc/Gjf8x7J7SlpMx8PJ6o5qdR79MZq1cOBoE+W9JdkyQt1RUcads9ulJQlVDfLHKzN8ZQA/xP7NCbQHFxgvCSE61AK2OO5AAodww0zOv0GPIaS4gFQWCM6sAkZ9RgVuZvBkCVPVNckSgslJKUqTg6QAO3pXU2vh+Ne13T2tlEjUTo5yQkKIIJx57mh8bybYLmWNIzfGbzt2v4gxWnJAitElDRHvHcn5eEfWrP4bTkKYlWuRgn+lQFbjBACh/jzojH4Z4dekuGLJ1urSoFKJCVbEYO2PWuwOFuH405fIkqcfaCgptT6SUAgg5GNsA/pTUXeRLnHDEz/BzEY8YyUltsJaU8WAMYSQsAFPyr09PSsfZ+F7GiSzMtspbqoywdnUrSCOgO1ahqYwtClNvNrQgZUUrB0/Hf0NacaxVGfLLJ6LNKqrE+NIaU6xIZcbRnUtCwUjHrXBcoZYVIEpgspOkuBwaQfInz3q7RlTLdKo2nkPNJcaWlaFDIUk5B+dVGbvAkTXITMltclvOpsHcY60Wh0y/SqtJmx4ukyXm2gr3StYGanCs9KYh1KlSoAVQTJDcWM7IdVpbbSVKPkBU9VbnHEuBIjHo62pH1FJ9DR5nxFeZ96ic9xpDMBL5Q0MYUVY8/h32G/pWp4Vvk1ye9aLu2lMhlGpCkgDUBjIwPiN+9Ym4OSolrRZ50ZTTrEkuBwp2OQRjpv57dq1vDKJF04jkXtcZbEcM8poODBX0Gfsd/UVzRbzOmaWBX46dcmX63WsuqQy4Ek46AqURn1O1QWmF/IfHLcCM4pTLjXjCtsgpJ6DbtTuMXmo/GFsffJS00lpS1Y6DWqutzGLh+Icd2I7zGwjGU5wSEKz2qm/s/2CvGvFE/4n/wCaQE4CsuLOCM9h/Gj9ytKLxZWYTzi2xpbUVIA6gdqz/wCJ5/Lto/13P0TW1jAeztf7o/StP7NGTtccWjy/hvh2LeJ8+O684hMYkJKEpOfERvken3rT/iMnTw60kbgSEAahnsqqX4fb3W7533H/AFGiP4jJzYEjYftCOvwVURVQZpKTfKkZbiK4RpXDFljsvNOPtJ/MbSrJR4Mbj41u7zZ0Xq1IhuOqaSNK9SQDuB03rA3y1Q4nDVsnsIWH5GC4pThP7hPT4716kwPyUf7oogm7snlpJY+zyuzcNsXK+zrct1bbbGvCkJTq2VgbYxRz8SGkog2xHUJUpO/fCRv9qXCJ1cY3jHm5/wBypPxMzyrcnOxdVt8hQklBlW5cqJvxGbH83Yx0ghLyQMjOMpNUODmjeL+9dXgOXGbQ20MdDpwPoAT/AMVFPxDz/NxrAB/PRnJx2VQbhJ9yw3pEF5R9lntoW0ojGSU5Bx27pPrjzpP+avoIf8n7NXxi/wCy8NzVjYqRo64xk4/trOfhm4pt2fEWACdLmn6/2aaufiZI02ZiMDhTzud/JKSf1xQfhW4R1cZ6owUGJDXLSCOighP/APBpyf5EEI/iaL7m/wCJ6CAMhG5x/sjW8rBtjV+J6j2CD/2/763gq4eTLk8foSt68v4t4aXbJa7gEGRCcWVOBPhUgnqCQNh616es4ANeccYcRC4TBa4z3JhpXpkPkE6iDggDyGD8T6Cly1Wx8LlloM8IWeyhKLpalvFwpKFIcUCUE4yFDHWsjxDJch8SXnk7Key0SnrpUEHt5gfetvwvdLGkNWu0rc1BJUApBGrzJPnWO4hguXHiy6ssAlxLZdASnJVpbQcfQ/p51nNfRUa8b/I7NvwrbRb+HWmiPzHUFxwg9Sf7sVjOEbpBtcG6tS30tKeThsFJ8Rwsdh6itdwZdTc7IEOry9HHLXv128J+YrMcD26FcFXL2yKh5TQTo1b4zq/gKp+KEv7ZD+FE44Mvo29xeB1/0f8AdWcj3JTFqnQFai1JLakAfuqSoE/UD7Vo+FT/AJIX8EdGldD/ALM0DdtueHIlxSkgCQ407hOc75SfsR9POs3lS/RrGsnfs9H4LIHCsIkjGg7jt4jWB4emqHF8aWNX7TIWlZVgA6yTj/p+ta+ySPZvw/5yjuiO6cg53yoD71563J5cWGW2XUvR3lLLpGyt0kAfDT96qb1GyONbkjZ/iYNS7Uk7jWv9UVu0jYfCsF+Iiuc/Zin3FqUfPuit6nYAVtF/ZmM19Ed70q73pVZkKuEZrtKgAfdbTEuzSGpzaloQrUAFFO+MdvjV5AwMYpw3pUAC7zY4N5SkTWdSke44k4Wn4GoLPw3brO6p2G1h4jHMcOSB5Dy+VG6zN/nSY0u4IafUhKbU460E/uuAnBHr0qJJLZcberCV3ssO7BoTUKVyiSjSogb4zkd+lEAQMDuO1NaOplJJO6Qc1i7y3KM25AXKchLT8cJSHcJAdPiGB9qG0tiSctWaa1WWDa3Hlw2ihb3vkrJz37/E1JdrZGu0URpYUWwsLGlWk5HSs+7cJLVw4gaZUtsxoI5KlDYFKc5B7+9SYmTIaZzS5zkkptqZSFOYKkKIUD0HTIH3pKS6LwldhmTYbfJgR4UlouMxx+WCsgjbHUemaJNkBISnoBgDNZQPSZTFhmPTJTcd9tLb4Q4E/mEeFROO5GCPWrbsI/zpQ2qXMLZYMjl89WNQWB08sHpTTJa9hKHZ4UKa/LjtFL7/APSK1k53z0PrXbja4N0DYmxw7yjlGSds/wDigpel3KRxDCakLQtASIygojR4exH+sN6ZFUl9uzJjvyktSufzQp1SlBXLOckn90jalaeh4y7sL3lluU0Isi1uzGNleFSQAfmoGqjkSM+Y6ZHDy18hIQ2VqbOgDpjxelO4TbKIryJDry5jThaf5jyl7p6KAPQEEH50bfaDrSmzqAUMEpUUkfAjcU8b2JtrQEnR2bo40qdZHlqa9wrdSNO4PZXoKmRCjv3JEx+2huQ0PA8XASOoAwD6mgkdlUW3SXxJlFQuIZ1OyFKAbS6Bjc+XU96dOIcRImLkvLiMXFSXOW+pILSkoGQQf3SQfrUl4vo0iLZCTcDcRHR7URjm5OcYx+lXgoUxpGhsJBJCRgZOTQy4QJz6p5ZfSgPR0NskqPgUCrUfnkdPKtOjLvsKLVlO1BlcL2NbinF25pSlqKiVEkkk/H1oVI5v8qOyfaZAW1c2Y4SHTo0FtORp6HJJ9aGtPuM28KZmyC5KgyFvI55UUlKgEkZOU7E9KzbvtGii10zXQrHa4TwfhwmmnQCAtIOcHr3qdNuhJmmYmIwJR2LoQNR+fyoFerexHgMSY8iUuKy/rfCZayVNq8KjkHPh2V8jU9wgR3LnbGwp8tPIWCEyVgKCEgp/e+9Va9E0/YVh26FCcW5DissKc98tpA1d65BtcG3qcVCitMKdxr0jGrGcfqazhSy5FvrypbxmtKk4R7SrCU4wDpz09cVM3PWeK4ERS1ltVuAWnUcFZBOfjhNJNIeD9h9u3Q22H2G4zTbT4PNShIAXnrnFMas0BqEqEiG0IyjlTWnKVHb+A+lUOGmERn50dwvKksO6VLddUrW2d0KGSR02OO6a0APx+lXSZLvqymLZC9gMD2VsxMY5Onw4znpUTlmgOQ24a4Udcds5Q0pGUpPoO3U/WiVKikK2Dn7PAkJZD8NhwMDDQUjOgbdPoPpV9IxTqWaKEKlSpUwFTHVFI8IyrtT6hluclhx0J1ctBVjzwM0ASA/4FdyKylq4oduMqAwzEb1PtrdfIWfykhRAPTvj70RYvaXeJH7QGgC0zzC5nqdtsf8AEKnNFuEkGqyfFERiVNl81pDq2rU6tsKTkpVnqPWi1iuxuntuWg37NIUyMKzqx3oi6EhKlqCdk7k+Xeh7QlcWcYP7M1sfcG3yrIXpwidd0gpwXoG5Pmqr1v4lXM4dnXMMBK4+spb1bKAGRv8AA0YtjiZ9uYlusoCn20rUnGRnH9lS6lopXFttGTkSHDNuThZcDbyZqG1nGlZSlIx1zn8s9quTocWBw0kQI+H5gYaOj3nCSnbJ9M+lEL/e0WiZAjrYbU1KWUrWo40DIBV69d6oL4pfFtmy24TeIUvkKTrOCjONXTbqKlYptWV9mk6KjU5pFvt8OesRkic6txLpA0obWVBJ89ynp5UeLiVcVRlAghcBZBB6jWmhb3Ei1QJE5uIy4y1MRGZUrPiBIyo7evbyqxEu9yuUObItsSOrlv8AKjcxRTzEj3lH7YoTQOLewZb5r0Fc24uxloZXHfdS4r/SEOkjHlsoDferdtVGbRY0syEvJjqe57iemstqUo/UmoI3Et2dtEq5uwYaYjScJwtWSvWAcjHTcmi1rmXhyLIeuUBhgJa5jPKXq1bE4P2oXgckxnCUuPKafdDqVy5DhfdSM5SDsgfJIFaIqFZCycRz337eJ8WO2xcAoMOMqOQodiD06UWgXN6TdrrDcQ2ERNHLKc5ORnerjK1RnODsFqaDlnlIUnUlV2OoEZyOaKglqYjMyYK0BiI9dCFlKCAGkoQtQAA7kAfM1yFxe/KisK5DKXjOTHdTvgIVnBHrtRdy9lHFTdnwjlqY1lZ97X1A+g+9RaNGpLwG2HUutJcQdSFDKVeYp5oRZ7i9OuF0YcShLcR8NIKepGM71cuzkhq3PuwwlT7bZWhKgSFEDONvOtbMXGnRmZbmLq/DCFl926MPIAQcFsJTlWemBgikzCYRwTJfajAPuxnNag341jUevQntUlkud7nW924r9iUyqOtTKGwrVzBnZWT02NMtvFMq4MTH2Wmg1Ggh1Z0k/nHO3w2rPJGv2rRLdptvXa2ocNJRDekBt0tsLCUoHiVtjuNvnV951uRdLK6xktKD2nwEbaRjbG1CBeb+1Yn7vK9g5Xs3MZQhKslRIxnJ6dftVy2X2VPk3BbbbZiRGBheD43dOpQznp2oyV7E4uiotbCId8Z5KxcHlyQgiOrKkkEjxYwRgbb1Xbbmi8sTPZCGG5EdouHORhrScJxnGXOv8KtWjiW4LfipujDCGpkdTrBaUQfCMkEH0BqG1cUXJ+ZbVzY0ZMO5KUlnlKOtGPP/AB51NxZdSWi3DuiW2btMZbU5LUpS0MrbWkFCDoQM46nGcf61H40l5ydMZW2kNNFGhY7kjJz8KzUbiK4P3Rm2KbZElMxxDxSk4DKd9Q3/AMbU9y48QPX6Va4rkBvkgON81tWVtnuN+39lUpIhxbNdrGOtLUKy1xut7N9dttpbiOFtlL2XcjOduoPmau3O5SoUuzRyloqlu8t44O2E5On51WaIwYcKsDNIFWrfp2rHzJ9+PEj9tiyIbY0B1kvNblG2e+9a9vVpTrOTjf1NUnYOND6VKlTJFVa4f5jI/wDqX+hqzUb6A40tCuigUn4GgDzrgIpg3NkOgYnRlcpR7FKiCkfQGpLW/wD5dLk83KXpTzASSc7JGPlkY+VadnhmEwzCbbU+DCcLjS9e+5yQTjoaYzwrbGHm320u+0Nvl4Pa/ETnOCe6fSsPjdJG75Y7ZBwQBi7kd7g5+gonxK+I1gnOkkaWVAEeZGB+tS2y2x7aHxH1gPul1WpWcqPX4V26wGLpCXDkKXynMatCsE4Oeta4vGjOUk5WYKxFDPDnEMRtYVpjJcBSQR4m+mPlj0rc8Oj/ANhgD/46f0qonhm2NGUGmlNIksBhaG1aU6R5Ad/Wi0RhEWM3Ha1BttIQkHfYetTCLRXJNSMfx9EM+6WuKndTjT+kZ6qCcj7j71W4WAf4RvS30lWtTilk9SdANbCZbI0ufFmulfNiai3pUQN+uR3qKNZIUSDKhsBxLMoqU54zkauuPKk+NttjXJUMTLTI6B+HcBCdta2lqUPNS9z96LcDOlFtftzwSl6C8ptXqM5B9e/0ok7ZobtpZtig4IzIRpAWc+E7b96mYtkWPPfnNIUl55IS54jhWOhx508KaYnNOLRi4yB/6az8geFazgeixWktDDseyvB6euWtbRcBXjwAo6YFWkWOC3a3LYhDgjOElQ1nO5z1+VQw7FbLMiS9GZcTzGylzClLKk+QFJQaBzTAHB9lflR7Vc352uNHC1MRgj3CSodc796J2TI4j4j3yNTWPTwVbgS4VuhtxosaalloYSkxnCcZJ649aTEiA1KfkMQJ3NlKHNWIq/FgYHXpTUUqFk3Z55a4jrcu0SArDcqZ4kjplC/4KovImMjjgyi4jmt3BDAb1fuaNBOP97atKzGtLbTDLdrmhDDxeaBjueFfnvUrFptctDqTAeQeeHyp5Ckkr65Cjv8AL7VHxmr5V5IOFBi4X8k5Jn//AJFH5z6I0V1904Q0grVnyAzUcSDFiLfcjtaFSHOY6cnxK867cYjM+IuLJCi04PEEqxnvWtaowbTdmf4DZLdkSpagTJWp0M52QknGw9evzofYo7TXCd9U0kDLkhOfRIIH9taO2cP2u1yDIhMct0pKVK1KO3zPwqdm0wmYT8JlrSw/qK0hR8Wrr9c1OLovNbM5KOPwxSc4/Ykf2VW4W1QY92tThGPZxJaV01JW3v8AQitaq1QlWr+TXGsxOWEcvJ6DtnrTFWW3l5LxYHNRH9nSoKOQ35UOLbsPkVNGS4ds7i7PFu0qap1DUFxMZgI0hsFJB+O2ftVK1uJXG4PaQrK0SHCUhW4r0KJDjxIKIkZsoYbTpSjJOB5b1Qg8NWeBNEuLCQ28M4IJwn4DtSw6H8vdg2Awz/Pu6LQ2ApMZs5Hcnr9gKYVty+Oy4HUNpgRwhasjxKVnw/LOflWjagRWpz01tvTIeSEuL38QHShj3CdjfkOPvQkrccUVrUpatyep608X4JUl2/VAS6RmpPGjiVznIafY23NaF6ckKxg57US4iUld34cUkhSTKUQQdiNNEZ3D1quD/OmQ0uuaQnUpR6DoOtWVWyGr2TUwn9jP7PufBtj9KSg9hmnRmJshmRx3GUt9tpq3MErWpQTlSv3cn41sm/dTvkYoM9wtZZDzj8iChx1atSlLJOT9aMoASEhOyQMAVaVEyaaVD6VKlVEipUqR2oAVcO1Rl5tJIUsDBwc7b1xx9tJSlRzqOBilYUwLxTNu0BCJNvSwqKkfn60FSkb+9gEZGO1RIlXn+S0TG3oEvfmflpUlK28dBk9e9R8RxZl3W2xFkstxk7uNOtqPNIOwVgjw+nfvtRODHuHsT7M96MtagUt8pooSkacbgk96z7ZrSUdlexTp9yQJ76WGIbjZLTQyXBv1UenY7VBw7fXbpKmIdQlCRhyNnqtokjOfiPvUwhrjcOos7U1lqV7Pykunp0wSBSXZFIdYctz6GQ1CVFHh1Z6aT17HJ+dPfgX1d2V7TfH5sychwJS1oU5EVj3kJJSSfPJGaop4wYHD4cMpo3TlBRb5ZAKiR26dPWi54fKBAEZ4I9ljrjqyn+kSpOP1ANcc4fUrhkWkOtBwMpb53L8iN8UVLoLjZSfvNwYky2VOMqKJEYNkNkYS6dwRncgd65Nu1wbs9ynIeQOXJLLKeTnlhLmgk7nOat3fhiPcXm3w4tqQC2FqStQC0p9AeuOh7VLN4fZcsa7XEIZbKwoKXle+oKJOTkkmlUrY7hoGNXSW7AuM2PeWJKY0ZaglMMtgKxlJyTv06U27TLxGehv/AMoIbgSQhJKYwWpCynpjqQT5dKIv2q8ymJMeVdWFsvtLbIRF0kFQwDnV2qCbw/MM1qebqhsRmghoOMBSWxgajuepx1oakNONh2Eh5uKlMl7nPAeNwI0aj54HSs9cr7Li32RbmQlxx0NIjBYAShSgoqUo/Lp3ojBvEJqIhEq7xJDyQQp0LSjV64B2ofJFilybguTdIy0yw2NKXUgtlAOCDnrnfNOV0iYrbtFu9SJlvsyGmJHNuLy0sNOqQBqWo9SBt5nHpULN4fktWF1CtHtTpbkAJB3ShWR6eIVTebtkwQUXK/R30xQogocDalqOyVZB2IG1T2a2QA80LdcEvMxJC5CG0kLKQtGCCc77knNSrb0NJJbDlzalOwnEQJAYkYyhxSQofAg+dAeHl3S4R3nHLs5zEamVo9mRhDgPUKHvCj11hvToS40eSqMpeAXEjxAdwPLI71Rs1nmW0ttquQciNpKUsCOlHwOR3/WraeRKf1ZShSr3NuT0J2RHYTBWnnONtai/ncYBPhynr38qHxuI5jBuQnuJWVIcXESEAbpcLenpuclNaqJA9nmTJAdKvalpVpKcacJAxn5UPPDEUmJqecV7LKXITkDxFR1aT6ZxU4srKIIt8u7TzbI6ripl5wSue4hpB1FtYSNsY86vwJr8CVdW7ncVSW4jLbmpbaUYyCTskelXYNiRDkxnkvqVyOfsUjxc1Wo5PpTLhw+JjkxS5a0ty1NcxASPcR+786FFpA5Rb/3sFxL/AD2bFNemBtU5lSChJTgAO4LeceWrHyqyt662q5W9Mu4JmsSneUtHISgoVgnIx2q5P4eanvSlreUhElhDS0JHRSVakqB9K4xYZBmxpNxuTswRSVNNltKAFYxk46nFFS6DKIKst4n3dxiIJAacaKnJLpQnUtOtQSlA+W6qs369SoV1ZbipBixghc3IGyVq0p+GME1Zb4abZhRmmH1NyYy1rakpSNQ1KJII7g56U2TwjEmuzHprjjrsleoHUUhAwABpBwcY70VKqC4XZYhTZDvEk6MpwGM1HaWhISPeUTk/ajI2FCbXZzAlrlLkF1a47TKspAzoHX50RU4AMnpVK0tkNW9E21doeuXyXMr93GTtuDVxlwOoStPRQyKpOxNUSUqVKmIVcPSu0xSt8YoAifAUnGEncagehqBxjloIaSlBT08IORVjloKjtkLOSCa5pOrOT0x0qGrKWijCkiQpKhpBWDtjcEdfpTrjcBHYJaUCvVpHp6n5VaSxp2TgDonw9KqSWmorSg2hJVgDCiN8n1qaaRaabIojyJzTuGhkKzkp97uM0SitIZQEtpCE/wBVIwM1BbXA43nlhspOnp1x0x51exVRXkmb3R2lXOlcWcJJ8qsgB8W3OTbILTsMtpW4+lslxBVgHvgbmqrF0uAmWmM860ozG3VrWGlI2AynCTuOu4NF7nbGLtGbaklwJQsOAtrKTkeoqsmwxmnIziH5WuOHAhSndRJX1JJzn0rNp2aJxxB9iudzlXCU1MeiKZiOltfLbOVHsQenxGaNXq4pttremlHM5eMJzjJJAG/Yb0OtnDkW1SUuxn5asaiUOO5SSepIxufWis1LT0R1t5rmtqThTeM6h5YoV47CWLejHMcXzzDkIW3GVLSoctaTlGC7y9x6HPxxT53El1hNBKuS48xNWy+W0HxoSkK2HY4P2qy3bba3Bfit2S4pQ+rUshICtjkDOrOx6V1i3Q20NNizXNXLcU4FOLBKlKTpJPi32OKz+3s1uF3QPc4lurjFtLUhtpUlt1ZV7Opw7LIHhTk9MUZXcrq1f41sXyVtuNpdLwTjwgELGPMqxg7YB71UFmiBuM23a7u2IyFIaKHwkgE5O4Vmi8GK2qSy8qHKacjsclCnlg6knGehOTsN6aUvZMnHwjKW/jG5yZkKKoMguyAhxfLPuKIAwPPrU8K/3d6NcpbklvRGbcIQYpG4VhJ1YwfhmtFH4WtbC2lttOhTZbKTzVfuZ0/qTTW+E7WhLyE+0hDyFoWj2lZSQv3vDnGfWhRl7Bz4/CM5G4puzkOYolsyGksNAKbwEuKWUqVsPIA4q5IvF4YgXYqkR/abc+kFQawHUEA4we++2OvSjq+GrYtMpKmlEStJd/MVklPQjfY1CeE7YqMWF+0KSpwOLJfVqWoDAJPfA6U1GS8ic4Px/tBC0GSYDapzyHXl+LUlso2O4Gk9DiruQetVIcNmBGTHYKyhJJHMcK1bnPU796nFaJ6M2k3ok+FLPnUSlYGc4+NRl4g+eD0FFhjZYUoAEmoEyUnO561A6+pWkgkjHu4671ONJAISKVjxo6twLQRnrUDLyErLKj4uoz3FWdCT2pjrCV4PQjvQNNDFoS4ohaMpHc1OwNOUhOEjpTTqCQepPUU5hOkd9/OmlsT2ialSpVRAqaUg706lQA0IGc+VdArtKgDmBUTzDbwAdQlYHTUAampUUBCzHQznljSD2zt9OgqalSoA4oahim6PDp3xT6VAHEpAAFIpBrtKkA3SK4UAjBFPpUwGBsA7DHwrugHz+tOpUUAzl+qj8TXQkCnUqKA5iliu0qVAcxSKQa7SpgRltJOTXdAp9KgLIlNJUQTnI6UxMVtJ8OR86sUqVBbIeQjIJycefenIZQnoMVJSooLY0IAruBXaVMDhSDXAnBp1KgBUqVKgD//Z"/>
          <p:cNvSpPr>
            <a:spLocks noChangeAspect="1" noChangeArrowheads="1"/>
          </p:cNvSpPr>
          <p:nvPr/>
        </p:nvSpPr>
        <p:spPr bwMode="auto">
          <a:xfrm>
            <a:off x="1679575" y="-419100"/>
            <a:ext cx="1657350" cy="885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427" name="Picture 3" descr="C:\Users\Anna K\Desktop\Pictures\Stoa-Greece\Oresteiaka.jpg"/>
          <p:cNvPicPr>
            <a:picLocks noChangeAspect="1" noChangeArrowheads="1"/>
          </p:cNvPicPr>
          <p:nvPr/>
        </p:nvPicPr>
        <p:blipFill>
          <a:blip r:embed="rId4" cstate="screen">
            <a:lum bright="-20000"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92" y="1710046"/>
            <a:ext cx="6347400" cy="3390793"/>
          </a:xfrm>
          <a:prstGeom prst="rect">
            <a:avLst/>
          </a:prstGeom>
          <a:noFill/>
        </p:spPr>
      </p:pic>
      <p:pic>
        <p:nvPicPr>
          <p:cNvPr id="65538" name="Picture 2" descr="http://t3.gstatic.com/images?q=tbn:ANd9GcQli0QOh_ffuThtGOwH8wIuJemrqbCJtAc3svumsP7YYf2PAQE&amp;t=1&amp;usg=__RM1qbBT8ierOpdLp4cQiFHwb6fo=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0294" y="4484079"/>
            <a:ext cx="4857370" cy="1406082"/>
          </a:xfrm>
          <a:prstGeom prst="rect">
            <a:avLst/>
          </a:prstGeom>
          <a:noFill/>
        </p:spPr>
      </p:pic>
      <p:pic>
        <p:nvPicPr>
          <p:cNvPr id="65540" name="Picture 4" descr="http://www.ekebi.gr/appdata/writers/1935/small/TAGOPOULOSD.P_gr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3496" y="304454"/>
            <a:ext cx="2872452" cy="398281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509592" y="1664426"/>
            <a:ext cx="2433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Dimitris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Tagkopoulos</a:t>
            </a:r>
            <a:endParaRPr lang="el-GR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</a:rPr>
              <a:t>1867-1926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7351" y="5375485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6-9 Nov. 1903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2 dead, 7 wounded</a:t>
            </a:r>
          </a:p>
        </p:txBody>
      </p:sp>
    </p:spTree>
    <p:extLst>
      <p:ext uri="{BB962C8B-B14F-4D97-AF65-F5344CB8AC3E}">
        <p14:creationId xmlns:p14="http://schemas.microsoft.com/office/powerpoint/2010/main" val="201139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War II (5)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March 1944, establishment of a Political Committee of National Liberation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ΠΕΕΑ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to exercise government functions in free ‘Mountain’ Greece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Mutinies by EAM sympathizers in the Greek Armed Forces stationed in Egypt suppressed by the British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Winston Churchill’s mounting obsession with the prospect of a post-war communist take-over in Greece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Deal with Stalin to assure British preponderance in post-war Greece in return for Russian hegemony over Romania (Feb. 1945, Yalta Conference)</a:t>
            </a:r>
          </a:p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EFAAE-D969-483E-88AB-C8D57229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80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War II (6)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April 1944, Georgios Papandreou becomes prime minister of the government-in-exile (former Education Minister in last Venizelos’ government)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1944, Lebanon Conference, under British aegis, to build a government of national unity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 October 1944, Athens liberated. Government of National Unity by Georgios Papandreou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Little interest in pursuing and punishing collaborators and members of the Security Battalions, fear and mistrust among population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Country devastated by the war</a:t>
            </a:r>
          </a:p>
          <a:p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69B65-8716-4C77-9CCB-A1CC7C071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490880-0359-BCA5-B71F-F0C899E0E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62</a:t>
            </a:fld>
            <a:endParaRPr lang="en-US" dirty="0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>
                <a:extLst>
                  <a:ext uri="{FF2B5EF4-FFF2-40B4-BE49-F238E27FC236}">
                    <a16:creationId xmlns:a16="http://schemas.microsoft.com/office/drawing/2014/main" id="{1A28A36E-2F97-02A0-D284-F2508D4380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1538987"/>
                  </p:ext>
                </p:extLst>
              </p:nvPr>
            </p:nvGraphicFramePr>
            <p:xfrm>
              <a:off x="203200" y="92364"/>
              <a:ext cx="11831781" cy="6696363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5" name="Add-in 4">
                <a:extLst>
                  <a:ext uri="{FF2B5EF4-FFF2-40B4-BE49-F238E27FC236}">
                    <a16:creationId xmlns:a16="http://schemas.microsoft.com/office/drawing/2014/main" id="{1A28A36E-2F97-02A0-D284-F2508D4380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200" y="92364"/>
                <a:ext cx="11831781" cy="66963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3213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war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81201"/>
            <a:ext cx="9601200" cy="402771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Ruined economy, communications disrupted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Merchant fleet almost wholly destroyed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Food in desperately short supply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Disease (particularly tuberculosis) rampant after years of malnutrition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Inflation out of control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Climate of fear and suspicion because of civil war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Thorny issue of demobilization of the guerilla armies and of their replacement by a regular national army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Dec. 1944, EAM ministers resign from government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1A15F-8522-42A0-911A-2983712BB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3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</p:spPr>
        <p:txBody>
          <a:bodyPr anchor="b">
            <a:normAutofit/>
          </a:bodyPr>
          <a:lstStyle/>
          <a:p>
            <a:r>
              <a:rPr lang="en-US" dirty="0"/>
              <a:t>Civil War (1946-1949)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/>
          <a:p>
            <a:r>
              <a:rPr lang="en-US" sz="1400" dirty="0"/>
              <a:t>3/12/1944, police fires on mass demonstration organized in Athens by EAM </a:t>
            </a:r>
          </a:p>
          <a:p>
            <a:r>
              <a:rPr lang="en-US" sz="1400" dirty="0"/>
              <a:t>Furious street fighting between ELAS and British forces</a:t>
            </a:r>
          </a:p>
          <a:p>
            <a:r>
              <a:rPr lang="en-US" sz="1400" dirty="0"/>
              <a:t>February 1945, </a:t>
            </a:r>
            <a:r>
              <a:rPr lang="en-US" sz="1400" dirty="0" err="1"/>
              <a:t>Varkiza</a:t>
            </a:r>
            <a:r>
              <a:rPr lang="en-US" sz="1400" dirty="0"/>
              <a:t> agreement for a political settlement to the crisis. ELAS undertakes to disarm and in return an amnesty is promised</a:t>
            </a:r>
          </a:p>
          <a:p>
            <a:r>
              <a:rPr lang="en-US" sz="1400" dirty="0"/>
              <a:t>Acts of brutal and indiscriminate revenge on the left by ultra-right-wingers</a:t>
            </a:r>
          </a:p>
          <a:p>
            <a:r>
              <a:rPr lang="en-US" sz="1400" dirty="0"/>
              <a:t>1946, the Communists decide to abstain from elections. Overwhelming victory of right-wing coalition</a:t>
            </a:r>
          </a:p>
          <a:p>
            <a:r>
              <a:rPr lang="en-US" sz="1400" dirty="0">
                <a:hlinkClick r:id="rId3"/>
              </a:rPr>
              <a:t>Jorge Semprun, </a:t>
            </a:r>
            <a:r>
              <a:rPr lang="en-US" sz="1400" i="1" dirty="0">
                <a:hlinkClick r:id="rId3"/>
              </a:rPr>
              <a:t>What a Beautiful Sunday </a:t>
            </a:r>
            <a:r>
              <a:rPr lang="en-US" sz="1400" dirty="0">
                <a:hlinkClick r:id="rId3"/>
              </a:rPr>
              <a:t>(1982)</a:t>
            </a:r>
            <a:endParaRPr lang="el-GR" sz="1400" dirty="0"/>
          </a:p>
        </p:txBody>
      </p:sp>
      <p:pic>
        <p:nvPicPr>
          <p:cNvPr id="6" name="Picture 5" descr="A book on the cover&#10;&#10;AI-generated content may be incorrect.">
            <a:extLst>
              <a:ext uri="{FF2B5EF4-FFF2-40B4-BE49-F238E27FC236}">
                <a16:creationId xmlns:a16="http://schemas.microsoft.com/office/drawing/2014/main" id="{64B790EC-C10F-BE1B-2D38-00F06205D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850" y="1981199"/>
            <a:ext cx="2857500" cy="3810001"/>
          </a:xfrm>
          <a:prstGeom prst="rect">
            <a:avLst/>
          </a:prstGeom>
          <a:noFill/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4CB711E6-EEF4-CF1F-3340-77C44B9F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5311" y="6289679"/>
            <a:ext cx="918882" cy="222436"/>
          </a:xfrm>
        </p:spPr>
        <p:txBody>
          <a:bodyPr/>
          <a:lstStyle/>
          <a:p>
            <a:pPr>
              <a:spcAft>
                <a:spcPts val="600"/>
              </a:spcAft>
            </a:pPr>
            <a:fld id="{1B9F616B-E734-48E2-82E2-02DF02FA5C61}" type="slidenum">
              <a:rPr lang="en-US" smtClean="0"/>
              <a:pPr>
                <a:spcAft>
                  <a:spcPts val="600"/>
                </a:spcAft>
              </a:pPr>
              <a:t>64</a:t>
            </a:fld>
            <a:endParaRPr lang="en-US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DC0F2FE-5BC8-469D-9AF2-291BD44547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65311" y="6289679"/>
            <a:ext cx="918882" cy="222436"/>
          </a:xfrm>
        </p:spPr>
        <p:txBody>
          <a:bodyPr/>
          <a:lstStyle/>
          <a:p>
            <a:pPr>
              <a:spcAft>
                <a:spcPts val="600"/>
              </a:spcAft>
            </a:pPr>
            <a:fld id="{1B9F616B-E734-48E2-82E2-02DF02FA5C61}" type="slidenum">
              <a:rPr lang="en-US" smtClean="0"/>
              <a:pPr>
                <a:spcAft>
                  <a:spcPts val="600"/>
                </a:spcAft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65</a:t>
            </a:fld>
            <a:endParaRPr lang="el-GR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>
                <a:extLst>
                  <a:ext uri="{FF2B5EF4-FFF2-40B4-BE49-F238E27FC236}">
                    <a16:creationId xmlns:a16="http://schemas.microsoft.com/office/drawing/2014/main" id="{88FA1283-071E-7605-1135-CF2F141EC4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3010983"/>
                  </p:ext>
                </p:extLst>
              </p:nvPr>
            </p:nvGraphicFramePr>
            <p:xfrm>
              <a:off x="1182255" y="110836"/>
              <a:ext cx="8977745" cy="667789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5" name="Add-in 4">
                <a:extLst>
                  <a:ext uri="{FF2B5EF4-FFF2-40B4-BE49-F238E27FC236}">
                    <a16:creationId xmlns:a16="http://schemas.microsoft.com/office/drawing/2014/main" id="{88FA1283-071E-7605-1135-CF2F141EC4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2255" y="110836"/>
                <a:ext cx="8977745" cy="66778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7877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</p:spPr>
        <p:txBody>
          <a:bodyPr/>
          <a:lstStyle/>
          <a:p>
            <a:r>
              <a:rPr lang="en-US" dirty="0"/>
              <a:t>Monarchy and civil war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81201"/>
            <a:ext cx="9601200" cy="38099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Sept. 1946, plebiscite, held in anomalous circumstances, in favor of the return of King George II</a:t>
            </a:r>
          </a:p>
          <a:p>
            <a:r>
              <a:rPr lang="en-US" dirty="0"/>
              <a:t>Former ELAS partisans go back to the mountains</a:t>
            </a:r>
          </a:p>
          <a:p>
            <a:r>
              <a:rPr lang="en-US" dirty="0"/>
              <a:t>‘White Terror”, Right wing death squads and paramilitary groups terrorize and kill leftists</a:t>
            </a:r>
          </a:p>
          <a:p>
            <a:r>
              <a:rPr lang="en-US" dirty="0"/>
              <a:t>1946-1949, civil war. Greek communists left unaided</a:t>
            </a:r>
            <a:endParaRPr lang="el-GR" dirty="0"/>
          </a:p>
          <a:p>
            <a:r>
              <a:rPr lang="en-US" dirty="0"/>
              <a:t>United States take over the preponderant influence in Greece’s internal affairs from Britain</a:t>
            </a:r>
          </a:p>
          <a:p>
            <a:r>
              <a:rPr lang="en-US" dirty="0"/>
              <a:t>March 1947, substantial emergency aid to Greece by the US (Truman Doctrine of support to ‘free peoples’ threatened by internal subversion)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8A737-C1BD-4CA2-9896-76E0F9EB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legacy of the civil war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Savagely fought civil war, atrocities in both camps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American aid channeled into military objectives instead of economic development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Foreign dependency on the United States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Primary objective, the containment of communism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November 1952, massive victory for the Greek Rally (led by Marshal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Papagos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after hasty reform of electoral system from proportional to majority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2731" y="49411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hlinkClick r:id="rId3"/>
              </a:rPr>
              <a:t>Theo Angelopoulos, The Traveling Players (O </a:t>
            </a:r>
            <a:r>
              <a:rPr lang="en-US" dirty="0" err="1">
                <a:hlinkClick r:id="rId3"/>
              </a:rPr>
              <a:t>Thiasos</a:t>
            </a:r>
            <a:r>
              <a:rPr lang="en-US" dirty="0">
                <a:hlinkClick r:id="rId3"/>
              </a:rPr>
              <a:t>) (1975)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ED3F4-92C7-4A5A-A6D7-B051187C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00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</p:spPr>
        <p:txBody>
          <a:bodyPr anchor="b">
            <a:normAutofit/>
          </a:bodyPr>
          <a:lstStyle/>
          <a:p>
            <a:r>
              <a:rPr lang="en-US" dirty="0"/>
              <a:t>1950s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/>
          <a:p>
            <a:r>
              <a:rPr lang="en-US" sz="1300"/>
              <a:t>Close police watch on those suspected of left-wing sympathies</a:t>
            </a:r>
          </a:p>
          <a:p>
            <a:r>
              <a:rPr lang="en-US" sz="1300"/>
              <a:t>Police clearance required for those who sought state employment, a passport or even a driving license</a:t>
            </a:r>
          </a:p>
          <a:p>
            <a:r>
              <a:rPr lang="en-US" sz="1300"/>
              <a:t>Progress made towards economic reconstruction</a:t>
            </a:r>
          </a:p>
          <a:p>
            <a:pPr lvl="1"/>
            <a:r>
              <a:rPr lang="en-US" sz="1300"/>
              <a:t>1953 drachma devaluation and tight monetary policy</a:t>
            </a:r>
          </a:p>
          <a:p>
            <a:pPr lvl="1"/>
            <a:r>
              <a:rPr lang="en-US" sz="1300"/>
              <a:t>20-year period of monetary stability and economic growth</a:t>
            </a:r>
          </a:p>
          <a:p>
            <a:r>
              <a:rPr lang="en-US" sz="1300"/>
              <a:t>Flight from the countryside to the cities, internal migration and urbanization</a:t>
            </a:r>
          </a:p>
          <a:p>
            <a:r>
              <a:rPr lang="en-US" sz="1300"/>
              <a:t>New wave of emigration (Australia, Canada, Germany)</a:t>
            </a:r>
          </a:p>
          <a:p>
            <a:pPr lvl="1"/>
            <a:r>
              <a:rPr lang="en-US" sz="1300"/>
              <a:t>1951-1980, 12% of the population</a:t>
            </a:r>
            <a:endParaRPr lang="el-GR" sz="1300"/>
          </a:p>
        </p:txBody>
      </p:sp>
      <p:pic>
        <p:nvPicPr>
          <p:cNvPr id="5" name="Picture 4" descr="A close up of a money&#10;&#10;Description automatically generated">
            <a:extLst>
              <a:ext uri="{FF2B5EF4-FFF2-40B4-BE49-F238E27FC236}">
                <a16:creationId xmlns:a16="http://schemas.microsoft.com/office/drawing/2014/main" id="{5B8E537D-C8F7-E003-7124-ADF3815EB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748914"/>
            <a:ext cx="4572000" cy="227457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64CFA-908C-4BFC-A3E2-5F4A46493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5311" y="6289679"/>
            <a:ext cx="918882" cy="22243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B9F616B-E734-48E2-82E2-02DF02FA5C61}" type="slidenum">
              <a:rPr lang="en-US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68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5418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/>
          <a:p>
            <a:r>
              <a:rPr lang="en-US" dirty="0"/>
              <a:t>1950s (2)</a:t>
            </a:r>
            <a:endParaRPr lang="el-GR" dirty="0"/>
          </a:p>
        </p:txBody>
      </p:sp>
      <p:pic>
        <p:nvPicPr>
          <p:cNvPr id="7" name="Content Placeholder 6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64932BFA-F9AF-41E8-B880-125B77FFD4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412" y="-159"/>
            <a:ext cx="7315200" cy="6858000"/>
          </a:xfrm>
          <a:noFill/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7909560" y="2999231"/>
            <a:ext cx="3657600" cy="3077719"/>
          </a:xfrm>
        </p:spPr>
        <p:txBody>
          <a:bodyPr>
            <a:noAutofit/>
          </a:bodyPr>
          <a:lstStyle/>
          <a:p>
            <a:r>
              <a:rPr lang="en-US" dirty="0"/>
              <a:t>1952, Greece and Turkey admitted to the NATO</a:t>
            </a:r>
          </a:p>
          <a:p>
            <a:r>
              <a:rPr lang="en-US" dirty="0"/>
              <a:t>Growing crisis in </a:t>
            </a:r>
            <a:r>
              <a:rPr lang="en-US" b="1" dirty="0"/>
              <a:t>Cyprus</a:t>
            </a:r>
            <a:r>
              <a:rPr lang="en-US" dirty="0"/>
              <a:t> (under British administration since 1878), EOKA (National Organization of Cypriot Fighters)</a:t>
            </a:r>
          </a:p>
          <a:p>
            <a:r>
              <a:rPr lang="en-US" dirty="0">
                <a:solidFill>
                  <a:schemeClr val="bg1"/>
                </a:solidFill>
              </a:rPr>
              <a:t>April 1955, anticolonial struggle of civil disobedience, bomb explosions</a:t>
            </a:r>
          </a:p>
          <a:p>
            <a:r>
              <a:rPr lang="en-US" dirty="0">
                <a:solidFill>
                  <a:schemeClr val="bg1"/>
                </a:solidFill>
              </a:rPr>
              <a:t>September 1955, highly destructive riots in Istanbul against Greek population (‘</a:t>
            </a:r>
            <a:r>
              <a:rPr lang="en-US" dirty="0" err="1">
                <a:solidFill>
                  <a:schemeClr val="bg1"/>
                </a:solidFill>
              </a:rPr>
              <a:t>Septemvriana</a:t>
            </a:r>
            <a:r>
              <a:rPr lang="en-US" dirty="0">
                <a:solidFill>
                  <a:schemeClr val="bg1"/>
                </a:solidFill>
              </a:rPr>
              <a:t>’)</a:t>
            </a:r>
          </a:p>
        </p:txBody>
      </p:sp>
    </p:spTree>
    <p:extLst>
      <p:ext uri="{BB962C8B-B14F-4D97-AF65-F5344CB8AC3E}">
        <p14:creationId xmlns:p14="http://schemas.microsoft.com/office/powerpoint/2010/main" val="11105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861703"/>
          </a:xfrm>
        </p:spPr>
        <p:txBody>
          <a:bodyPr/>
          <a:lstStyle/>
          <a:p>
            <a:r>
              <a:rPr lang="en-US" dirty="0"/>
              <a:t>Literacy</a:t>
            </a:r>
            <a:endParaRPr lang="el-GR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2118324"/>
              </p:ext>
            </p:extLst>
          </p:nvPr>
        </p:nvGraphicFramePr>
        <p:xfrm>
          <a:off x="2903527" y="1568824"/>
          <a:ext cx="6054115" cy="45372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01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6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8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8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8298">
                <a:tc gridSpan="4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kern="1200" dirty="0"/>
                        <a:t>Population above 8 years old</a:t>
                      </a:r>
                      <a:endParaRPr kumimoji="0" lang="el-GR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l-GR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l-GR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l-GR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893">
                <a:tc>
                  <a:txBody>
                    <a:bodyPr/>
                    <a:lstStyle/>
                    <a:p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% </a:t>
                      </a:r>
                      <a:r>
                        <a:rPr lang="en-US" sz="2000" dirty="0"/>
                        <a:t>literates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% </a:t>
                      </a:r>
                      <a:r>
                        <a:rPr lang="en-US" sz="2000" dirty="0"/>
                        <a:t>illiterates</a:t>
                      </a:r>
                      <a:endParaRPr lang="el-G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893">
                <a:tc>
                  <a:txBody>
                    <a:bodyPr/>
                    <a:lstStyle/>
                    <a:p>
                      <a:r>
                        <a:rPr lang="el-GR" sz="2000" dirty="0"/>
                        <a:t>1907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Men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60,30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39,70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893">
                <a:tc>
                  <a:txBody>
                    <a:bodyPr/>
                    <a:lstStyle/>
                    <a:p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Women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20,31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79,69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893">
                <a:tc>
                  <a:txBody>
                    <a:bodyPr/>
                    <a:lstStyle/>
                    <a:p>
                      <a:endParaRPr lang="el-GR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1"/>
                          </a:solidFill>
                        </a:rPr>
                        <a:t>Total</a:t>
                      </a:r>
                      <a:endParaRPr lang="el-GR" sz="2000" b="0" i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0" dirty="0">
                          <a:solidFill>
                            <a:schemeClr val="accent1"/>
                          </a:solidFill>
                        </a:rPr>
                        <a:t>40,28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0" dirty="0">
                          <a:solidFill>
                            <a:schemeClr val="accent1"/>
                          </a:solidFill>
                        </a:rPr>
                        <a:t>59,72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893">
                <a:tc>
                  <a:txBody>
                    <a:bodyPr/>
                    <a:lstStyle/>
                    <a:p>
                      <a:r>
                        <a:rPr lang="el-GR" sz="2000" dirty="0"/>
                        <a:t>1920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Men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65,98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34,02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893">
                <a:tc>
                  <a:txBody>
                    <a:bodyPr/>
                    <a:lstStyle/>
                    <a:p>
                      <a:endParaRPr lang="el-GR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Women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31,18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68,82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893">
                <a:tc>
                  <a:txBody>
                    <a:bodyPr/>
                    <a:lstStyle/>
                    <a:p>
                      <a:endParaRPr lang="el-GR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l-GR" sz="2000" b="0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l-GR" sz="2000" b="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48,42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l-GR" sz="2000" b="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51,58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893">
                <a:tc>
                  <a:txBody>
                    <a:bodyPr/>
                    <a:lstStyle/>
                    <a:p>
                      <a:r>
                        <a:rPr lang="el-GR" sz="2000" dirty="0"/>
                        <a:t>1928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Men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76,53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23,47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893">
                <a:tc>
                  <a:txBody>
                    <a:bodyPr/>
                    <a:lstStyle/>
                    <a:p>
                      <a:endParaRPr lang="el-GR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Women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42,03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57,97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4893">
                <a:tc>
                  <a:txBody>
                    <a:bodyPr/>
                    <a:lstStyle/>
                    <a:p>
                      <a:endParaRPr lang="el-GR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Total</a:t>
                      </a:r>
                      <a:endParaRPr lang="el-GR" sz="2000" i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>
                          <a:solidFill>
                            <a:schemeClr val="accent1"/>
                          </a:solidFill>
                        </a:rPr>
                        <a:t>59,09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>
                          <a:solidFill>
                            <a:schemeClr val="accent1"/>
                          </a:solidFill>
                        </a:rPr>
                        <a:t>40,91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E484E0C2-C952-4FA8-8DDC-CE2C9E94D72E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2639616" y="6309320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</a:t>
            </a:r>
            <a:r>
              <a:rPr lang="el-GR" sz="1400" dirty="0"/>
              <a:t>: Γ. Β. Δερτιλής, </a:t>
            </a:r>
            <a:r>
              <a:rPr lang="el-GR" sz="1400" i="1" dirty="0"/>
              <a:t>Ιστορία του ελληνικού κράτους, 1830-1920</a:t>
            </a:r>
            <a:r>
              <a:rPr lang="el-GR" sz="1400" dirty="0"/>
              <a:t>, τ.  Α΄, Εστία, </a:t>
            </a:r>
            <a:r>
              <a:rPr lang="el-GR" sz="1400" baseline="30000" dirty="0"/>
              <a:t>3</a:t>
            </a:r>
            <a:r>
              <a:rPr lang="el-GR" sz="1400" dirty="0"/>
              <a:t>2005, σ. 246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2170CE-A993-4DBF-B21D-057004671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70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46DDAC-F314-408C-8745-4B5850CF8D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509" y="0"/>
            <a:ext cx="7504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45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1950s (3)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81201"/>
            <a:ext cx="5595257" cy="380999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February 1956, Greek women vote for the first time in national elections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Konstantinos Karamanlis’ ERE (National Radical Union) wins a clear majority of seats thanks to the electoral system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1958, EDA (United Democratic Left) emerges as the main opposition party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657" y="1249945"/>
            <a:ext cx="5050476" cy="3363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55428" y="4712194"/>
            <a:ext cx="2841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Κ</a:t>
            </a:r>
            <a:r>
              <a:rPr lang="en-US" dirty="0" err="1"/>
              <a:t>onstantinos</a:t>
            </a:r>
            <a:r>
              <a:rPr lang="en-US" dirty="0"/>
              <a:t> Karamanlis (1</a:t>
            </a:r>
            <a:r>
              <a:rPr lang="el-GR" dirty="0"/>
              <a:t>901-1998)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2101D-BF22-49DD-9F92-49AB49E1A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1960s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</a:rPr>
              <a:t>October 1961, Karamanlis wins the elections, but the opposition denounces them as fraudulent and the result of manipulation</a:t>
            </a:r>
          </a:p>
          <a:p>
            <a:r>
              <a:rPr lang="en-US" dirty="0">
                <a:latin typeface="Calibri" panose="020F0502020204030204" pitchFamily="34" charset="0"/>
              </a:rPr>
              <a:t>May 1963, murder of </a:t>
            </a:r>
            <a:r>
              <a:rPr lang="en-US" dirty="0" err="1">
                <a:latin typeface="Calibri" panose="020F0502020204030204" pitchFamily="34" charset="0"/>
              </a:rPr>
              <a:t>Grigorios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Lambrakis</a:t>
            </a:r>
            <a:r>
              <a:rPr lang="en-US" dirty="0">
                <a:latin typeface="Calibri" panose="020F0502020204030204" pitchFamily="34" charset="0"/>
              </a:rPr>
              <a:t>, a high-profile United Democratic Left deputy</a:t>
            </a:r>
          </a:p>
          <a:p>
            <a:r>
              <a:rPr lang="en-US" dirty="0">
                <a:latin typeface="Calibri" panose="020F0502020204030204" pitchFamily="34" charset="0"/>
              </a:rPr>
              <a:t>Tense relationship of Karamanlis with the Palace. He resigns in November 1963 and leaves for Paris</a:t>
            </a:r>
          </a:p>
          <a:p>
            <a:r>
              <a:rPr lang="en-US" dirty="0">
                <a:latin typeface="Calibri" panose="020F0502020204030204" pitchFamily="34" charset="0"/>
              </a:rPr>
              <a:t>George Papandreou’s Centre Union wins the elections</a:t>
            </a:r>
          </a:p>
          <a:p>
            <a:r>
              <a:rPr lang="en-US" dirty="0">
                <a:latin typeface="Calibri" panose="020F0502020204030204" pitchFamily="34" charset="0"/>
              </a:rPr>
              <a:t>1964, Constantine II succeeds to the throne. Clash with Prime minister Papandreou who is overthrown</a:t>
            </a:r>
            <a:r>
              <a:rPr lang="el-GR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in July 1965</a:t>
            </a:r>
          </a:p>
          <a:p>
            <a:r>
              <a:rPr lang="en-US" dirty="0">
                <a:latin typeface="Calibri" panose="020F0502020204030204" pitchFamily="34" charset="0"/>
              </a:rPr>
              <a:t>21/4/1967, successful military coup to pre-empt an almost certain Centre Union victory at the polls</a:t>
            </a:r>
            <a:endParaRPr lang="el-GR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DDD154-D09E-4B2F-8995-FA9D131EB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61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File:CostaGavrasZ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145" y="159021"/>
            <a:ext cx="3174716" cy="43890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0343" y="4627001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Costa-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Gavras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 film “Z” (1969)</a:t>
            </a:r>
            <a:endParaRPr lang="el-GR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15721" y="5651961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hlinkClick r:id="rId6"/>
              </a:rPr>
              <a:t>Kosta-Gavras</a:t>
            </a:r>
            <a:r>
              <a:rPr lang="en-US" dirty="0">
                <a:hlinkClick r:id="rId6"/>
              </a:rPr>
              <a:t>, Z (1969, trailer)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CA01F-DDFA-4879-A34F-21271C518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73</a:t>
            </a:fld>
            <a:endParaRPr lang="en-US" dirty="0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>
                <a:extLst>
                  <a:ext uri="{FF2B5EF4-FFF2-40B4-BE49-F238E27FC236}">
                    <a16:creationId xmlns:a16="http://schemas.microsoft.com/office/drawing/2014/main" id="{EBF1B265-6949-031B-C896-8641C56799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7104666"/>
                  </p:ext>
                </p:extLst>
              </p:nvPr>
            </p:nvGraphicFramePr>
            <p:xfrm>
              <a:off x="3639127" y="159022"/>
              <a:ext cx="8026400" cy="6130658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7"/>
              </a:graphicData>
            </a:graphic>
          </p:graphicFrame>
        </mc:Choice>
        <mc:Fallback>
          <p:pic>
            <p:nvPicPr>
              <p:cNvPr id="5" name="Add-in 4">
                <a:extLst>
                  <a:ext uri="{FF2B5EF4-FFF2-40B4-BE49-F238E27FC236}">
                    <a16:creationId xmlns:a16="http://schemas.microsoft.com/office/drawing/2014/main" id="{EBF1B265-6949-031B-C896-8641C56799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39127" y="159022"/>
                <a:ext cx="8026400" cy="613065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0271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/>
          <a:p>
            <a:r>
              <a:rPr lang="en-US" dirty="0"/>
              <a:t>7-year military Junta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/>
          <a:p>
            <a:pPr marL="228600" indent="-228600" rtl="0" eaLnBrk="1" latinLnBrk="0" hangingPunct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In December 1967, King Constantine II attempted a counter-coup that ultimately failed, resulting in his departure from the country.</a:t>
            </a:r>
          </a:p>
          <a:p>
            <a:pPr marL="228600" indent="-228600" rtl="0" eaLnBrk="1" latinLnBrk="0" hangingPunct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Civil rights were heavily restricted, with a complete absence of press freedom.</a:t>
            </a:r>
          </a:p>
          <a:p>
            <a:pPr marL="228600" indent="-228600" rtl="0" eaLnBrk="1" latinLnBrk="0" hangingPunct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Individuals suspected of being communists or political adversaries were either imprisoned or sent into exile on remote Greek islands, alongside a rising trend of violence and torture.</a:t>
            </a:r>
          </a:p>
          <a:p>
            <a:pPr marL="228600" indent="-228600" rtl="0" eaLnBrk="1" latinLnBrk="0" hangingPunct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In December 1969, Greece chose to leave the Council of Europe voluntarily to evade expulsion.</a:t>
            </a:r>
          </a:p>
          <a:p>
            <a:pPr marL="228600" indent="-228600" rtl="0" eaLnBrk="1" latinLnBrk="0" hangingPunct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In March 1972, dictator Georgios Papadopoulos was appointed as both Regent and Prime Minister.</a:t>
            </a:r>
          </a:p>
          <a:p>
            <a:pPr marL="228600" indent="-228600" rtl="0" eaLnBrk="1" latinLnBrk="0" hangingPunct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Organized resistance emerged among intellectuals and exiles in Europe and the United States.</a:t>
            </a:r>
            <a:endParaRPr lang="el-GR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E5E58C6-8F79-8CB4-E8A0-263FFD5F7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/>
          <a:lstStyle/>
          <a:p>
            <a:r>
              <a:rPr lang="en-US" dirty="0"/>
              <a:t>1967-1974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6328A-3872-464E-8B8C-977D1BF5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5311" y="6289679"/>
            <a:ext cx="918882" cy="22243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B9F616B-E734-48E2-82E2-02DF02FA5C61}" type="slidenum">
              <a:rPr lang="en-US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74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6590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7C6323-EE97-F7A7-8849-BC4F3F513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75</a:t>
            </a:fld>
            <a:endParaRPr lang="en-US" dirty="0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Add-in 2">
                <a:extLst>
                  <a:ext uri="{FF2B5EF4-FFF2-40B4-BE49-F238E27FC236}">
                    <a16:creationId xmlns:a16="http://schemas.microsoft.com/office/drawing/2014/main" id="{0BD7C514-3E21-AB94-2706-56EDE48114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6796424"/>
                  </p:ext>
                </p:extLst>
              </p:nvPr>
            </p:nvGraphicFramePr>
            <p:xfrm>
              <a:off x="1502838" y="145473"/>
              <a:ext cx="9162473" cy="6567054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3" name="Add-in 2">
                <a:extLst>
                  <a:ext uri="{FF2B5EF4-FFF2-40B4-BE49-F238E27FC236}">
                    <a16:creationId xmlns:a16="http://schemas.microsoft.com/office/drawing/2014/main" id="{0BD7C514-3E21-AB94-2706-56EDE48114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02838" y="145473"/>
                <a:ext cx="9162473" cy="65670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6321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7-year military junta (2)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1973, HNS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Velos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mutiny. Increased international interest in the situation in Greece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Abortive attempts of Papadopoulos to legitimize and liberalize the military regime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June 1973, Papadopoulos proclaims himself President of the Republic after controversial referendum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17 November 1973, uprising at the Polytechnic University. Counter-coup by Gr. Ioannidis (25/11)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Aggressive internal crackdown and expansionist foreign policy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Documentary film by Stelios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Kouloglou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on the resistance against the dicta</a:t>
            </a:r>
            <a:r>
              <a:rPr lang="en-US" dirty="0">
                <a:latin typeface="Calibri" panose="020F0502020204030204" pitchFamily="34" charset="0"/>
                <a:hlinkClick r:id="rId3"/>
              </a:rPr>
              <a:t>torship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Propaganda during the junta (Europeana)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8B70C-E706-4EA2-8D99-564EB7BEC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78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7-year military junta (3)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15 July 1974,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sponsored by Ioannidis,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EOKA-B organization takes power on the island of Cyprus by military coup. Archbishop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Makarios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III, the Cypriot president, is overthrown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 July 1974, Turkish invasion and occupation of the northern part of the island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Cyprus fiasco leads senior Greek military officers to withdraw their support for the Junta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Invitation to former Prime Minister Constantine Karamanlis, in exile in Paris, to form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National Unity government that would lead the country to elections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E325C-60EA-4D02-A58C-B92987F3D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70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Cyprus districts na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678" y="764704"/>
            <a:ext cx="852258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2D578-7FB0-4B68-AC4D-77FA1E1C3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49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998B1-A363-B3FB-0F86-4FF7F0936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</p:spPr>
        <p:txBody>
          <a:bodyPr/>
          <a:lstStyle/>
          <a:p>
            <a:r>
              <a:rPr lang="en-US" dirty="0"/>
              <a:t>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59F49-BB42-A7D4-A4CC-E7EE6434C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981201"/>
            <a:ext cx="9601200" cy="380999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Refugee relief work, 1922</a:t>
            </a:r>
            <a:endParaRPr lang="en-US" dirty="0"/>
          </a:p>
          <a:p>
            <a:r>
              <a:rPr lang="en-US" dirty="0">
                <a:hlinkClick r:id="rId3"/>
              </a:rPr>
              <a:t>The liberation of Athens, 12 October 1944</a:t>
            </a:r>
            <a:endParaRPr lang="en-US" dirty="0"/>
          </a:p>
          <a:p>
            <a:r>
              <a:rPr lang="en-US" dirty="0">
                <a:hlinkClick r:id="rId4"/>
              </a:rPr>
              <a:t>Jorge Semprun, What a Beautiful Sunday (1982)</a:t>
            </a:r>
            <a:endParaRPr lang="en-US" dirty="0"/>
          </a:p>
          <a:p>
            <a:r>
              <a:rPr lang="en-US" dirty="0">
                <a:hlinkClick r:id="rId5" tooltip="Street fighting in Athens, 1944"/>
              </a:rPr>
              <a:t>Street fighting in Athens, 1944</a:t>
            </a:r>
            <a:endParaRPr lang="el-GR" dirty="0"/>
          </a:p>
          <a:p>
            <a:r>
              <a:rPr lang="en-US" dirty="0">
                <a:hlinkClick r:id="rId6"/>
              </a:rPr>
              <a:t>Theo Angelopoulos, The Traveling Players (O </a:t>
            </a:r>
            <a:r>
              <a:rPr lang="en-US" dirty="0" err="1">
                <a:hlinkClick r:id="rId6"/>
              </a:rPr>
              <a:t>Thiasos</a:t>
            </a:r>
            <a:r>
              <a:rPr lang="en-US" dirty="0">
                <a:hlinkClick r:id="rId6"/>
              </a:rPr>
              <a:t>) (1975)</a:t>
            </a:r>
            <a:endParaRPr lang="en-US" dirty="0"/>
          </a:p>
          <a:p>
            <a:r>
              <a:rPr lang="en-US" dirty="0">
                <a:hlinkClick r:id="rId7"/>
              </a:rPr>
              <a:t>Kosta-Gavras, Z (1969, trailer)</a:t>
            </a:r>
            <a:endParaRPr lang="en-US" dirty="0"/>
          </a:p>
          <a:p>
            <a:r>
              <a:rPr lang="fr-FR" dirty="0" err="1">
                <a:hlinkClick r:id="rId8"/>
              </a:rPr>
              <a:t>Melina</a:t>
            </a:r>
            <a:r>
              <a:rPr lang="fr-FR" dirty="0">
                <a:hlinkClick r:id="rId8"/>
              </a:rPr>
              <a:t> </a:t>
            </a:r>
            <a:r>
              <a:rPr lang="fr-FR" dirty="0" err="1">
                <a:hlinkClick r:id="rId8"/>
              </a:rPr>
              <a:t>Merkouri</a:t>
            </a:r>
            <a:r>
              <a:rPr lang="fr-FR" dirty="0">
                <a:hlinkClick r:id="rId8"/>
              </a:rPr>
              <a:t>, Je suis Grecque</a:t>
            </a:r>
            <a:endParaRPr lang="en-US" dirty="0"/>
          </a:p>
          <a:p>
            <a:r>
              <a:rPr lang="en-US" dirty="0">
                <a:hlinkClick r:id="rId9"/>
              </a:rPr>
              <a:t>Documentary film by Stelios </a:t>
            </a:r>
            <a:r>
              <a:rPr lang="en-US" dirty="0" err="1">
                <a:hlinkClick r:id="rId9"/>
              </a:rPr>
              <a:t>Kouloglou</a:t>
            </a:r>
            <a:r>
              <a:rPr lang="en-US" dirty="0">
                <a:hlinkClick r:id="rId9"/>
              </a:rPr>
              <a:t> on the resistance against the dictatorship</a:t>
            </a:r>
            <a:endParaRPr lang="en-US" dirty="0"/>
          </a:p>
          <a:p>
            <a:r>
              <a:rPr lang="pt-BR" dirty="0">
                <a:hlinkClick r:id="rId10"/>
              </a:rPr>
              <a:t>Propaganda during the junta (Europeana)</a:t>
            </a:r>
            <a:endParaRPr lang="en-US" dirty="0"/>
          </a:p>
          <a:p>
            <a:endParaRPr lang="en-US" dirty="0"/>
          </a:p>
          <a:p>
            <a:endParaRPr lang="el-GR" dirty="0"/>
          </a:p>
          <a:p>
            <a:endParaRPr lang="el-GR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FB4C3-1A33-7DC2-5BDB-D4F3B5F27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5311" y="6289679"/>
            <a:ext cx="918882" cy="222436"/>
          </a:xfrm>
        </p:spPr>
        <p:txBody>
          <a:bodyPr/>
          <a:lstStyle/>
          <a:p>
            <a:fld id="{1B9F616B-E734-48E2-82E2-02DF02FA5C61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Cretan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Continuous struggle for the incorporation into the Greek kingdom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Great strategic importance of the island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1866 rebellion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Arkadi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self-immolation of over 400 men, women and children)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1878,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Halepa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Pact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guarantees local autonomy within Ottoman Empire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1895, the Porte announces the suspension of all civil liberties for the Christian population, Crete under martial law. New insurgency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F9736-30CA-44D4-B812-0EEF4529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4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D3D937-E55D-87F0-415A-7B52BC48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80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65C28D-C764-C7C9-447A-64B8BAC3C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857250"/>
            <a:ext cx="11144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14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73" y="783771"/>
            <a:ext cx="11194693" cy="4445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3805" y="5374728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Map of the distribution of Christians (blue) and Muslims (red) in Crete in 1861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D02A0-A390-4696-9DE6-0EF46B77D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616B-E734-48E2-82E2-02DF02FA5C6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591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iamond Grid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diamond grid presentation (widescreen).potx" id="{B2221865-AD13-4DF0-B68E-BF08E8CC5659}" vid="{BAA0C488-98B6-4F47-8E1C-5C7CD9605F73}"/>
    </a:ext>
  </a:extLst>
</a:theme>
</file>

<file path=ppt/theme/theme2.xml><?xml version="1.0" encoding="utf-8"?>
<a:theme xmlns:a="http://schemas.openxmlformats.org/drawingml/2006/main" name="1_Diamond Grid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diamond grid presentation (widescreen).potx" id="{B2221865-AD13-4DF0-B68E-BF08E8CC5659}" vid="{BAA0C488-98B6-4F47-8E1C-5C7CD9605F73}"/>
    </a:ext>
  </a:extLst>
</a:theme>
</file>

<file path=ppt/theme/theme3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10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11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12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13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14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15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16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17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18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19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2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20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21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22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23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24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25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26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3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4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5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6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7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8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theme/themeOverride9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webextensions/webextension1.xml><?xml version="1.0" encoding="utf-8"?>
<we:webextension xmlns:we="http://schemas.microsoft.com/office/webextensions/webextension/2010/11" id="{0334C607-DF5A-4C88-8B53-F694FDDF069D}">
  <we:reference id="wa104221182" version="3.3.0.0" store="en-US" storeType="OMEX"/>
  <we:alternateReferences>
    <we:reference id="WA104221182" version="3.3.0.0" store="" storeType="OMEX"/>
  </we:alternateReferences>
  <we:properties>
    <we:property name="autoplay" value="1"/>
    <we:property name="endtime" value="0"/>
    <we:property name="slideId" value="504"/>
    <we:property name="starttime" value="0"/>
    <we:property name="vid" value="&quot;https://www.youtube.com/watch?v=y_6X1BICiMw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211210CB-0DD7-47A6-A3A5-758D9BC6377C}">
  <we:reference id="wa104221182" version="3.3.0.0" store="en-US" storeType="OMEX"/>
  <we:alternateReferences>
    <we:reference id="WA104221182" version="3.3.0.0" store="" storeType="OMEX"/>
  </we:alternateReferences>
  <we:properties>
    <we:property name="autoplay" value="1"/>
    <we:property name="endtime" value="0"/>
    <we:property name="slideId" value="505"/>
    <we:property name="starttime" value="0"/>
    <we:property name="vid" value="&quot;https://www.youtube.com/watch?v=KZ8iNDBaGuA&quot;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072E8A30-4BB7-4C2A-8557-89DD3F873258}">
  <we:reference id="wa104221182" version="3.3.0.0" store="en-US" storeType="OMEX"/>
  <we:alternateReferences>
    <we:reference id="WA104221182" version="3.3.0.0" store="" storeType="OMEX"/>
  </we:alternateReferences>
  <we:properties>
    <we:property name="autoplay" value="1"/>
    <we:property name="endtime" value="0"/>
    <we:property name="slideId" value="481"/>
    <we:property name="starttime" value="0"/>
    <we:property name="vid" value="&quot;https://www.youtube.com/watch?v=rHB28qfsV2w&quot;"/>
  </we:properties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03E73DF2-4462-424A-94F2-E32FA1751553}">
  <we:reference id="wa104221182" version="3.3.0.0" store="en-US" storeType="OMEX"/>
  <we:alternateReferences>
    <we:reference id="WA104221182" version="3.3.0.0" store="" storeType="OMEX"/>
  </we:alternateReferences>
  <we:properties>
    <we:property name="autoplay" value="1"/>
    <we:property name="endtime" value="0"/>
    <we:property name="slideId" value="506"/>
    <we:property name="starttime" value="0"/>
    <we:property name="vid" value="&quot;https://www.youtube.com/watch?v=6NkGE7F3tNw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3FE71D9-324D-44BD-A149-B735322708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</TotalTime>
  <Words>4108</Words>
  <Application>Microsoft Office PowerPoint</Application>
  <PresentationFormat>Widescreen</PresentationFormat>
  <Paragraphs>563</Paragraphs>
  <Slides>80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6" baseType="lpstr">
      <vt:lpstr>Arial</vt:lpstr>
      <vt:lpstr>Calibri</vt:lpstr>
      <vt:lpstr>Century Gothic</vt:lpstr>
      <vt:lpstr>Wingdings</vt:lpstr>
      <vt:lpstr>Diamond Grid 16x9</vt:lpstr>
      <vt:lpstr>1_Diamond Grid 16x9</vt:lpstr>
      <vt:lpstr>Contemporary Greece</vt:lpstr>
      <vt:lpstr>20th century</vt:lpstr>
      <vt:lpstr>20th century Greece</vt:lpstr>
      <vt:lpstr>Language Question</vt:lpstr>
      <vt:lpstr>Gospel Riots, “Evangelika” (1901)</vt:lpstr>
      <vt:lpstr>“Oresteiaka” (1903)</vt:lpstr>
      <vt:lpstr>Literacy</vt:lpstr>
      <vt:lpstr>Cretan Question</vt:lpstr>
      <vt:lpstr>PowerPoint Presentation</vt:lpstr>
      <vt:lpstr>Cretan Question</vt:lpstr>
      <vt:lpstr>General unrest in SE Europe</vt:lpstr>
      <vt:lpstr>PowerPoint Presentation</vt:lpstr>
      <vt:lpstr>Immediate repercussions of the Young Turks revolution</vt:lpstr>
      <vt:lpstr>PowerPoint Presentation</vt:lpstr>
      <vt:lpstr>Political situation in Greece</vt:lpstr>
      <vt:lpstr>Goudi military coup (1909)</vt:lpstr>
      <vt:lpstr>PowerPoint Presentation</vt:lpstr>
      <vt:lpstr>Eleftherios Venizelos</vt:lpstr>
      <vt:lpstr>Venizelos’ program</vt:lpstr>
      <vt:lpstr>Venizelos’ program (2)</vt:lpstr>
      <vt:lpstr>Eleftherios Venizelos</vt:lpstr>
      <vt:lpstr>Balkan wars</vt:lpstr>
      <vt:lpstr>PowerPoint Presentation</vt:lpstr>
      <vt:lpstr>PowerPoint Presentation</vt:lpstr>
      <vt:lpstr>Balkan Wars  1912–13</vt:lpstr>
      <vt:lpstr>PowerPoint Presentation</vt:lpstr>
      <vt:lpstr>Balkan wars (2)</vt:lpstr>
      <vt:lpstr>PowerPoint Presentation</vt:lpstr>
      <vt:lpstr>International situation on the eve of WWI</vt:lpstr>
      <vt:lpstr>World War I (1914-1918)</vt:lpstr>
      <vt:lpstr>PowerPoint Presentation</vt:lpstr>
      <vt:lpstr>‘National Schism’</vt:lpstr>
      <vt:lpstr>‘National Schism’ (2)</vt:lpstr>
      <vt:lpstr>PowerPoint Presentation</vt:lpstr>
      <vt:lpstr>Domestic situation after WWI</vt:lpstr>
      <vt:lpstr>Greco-Turkish War (1919-1922)</vt:lpstr>
      <vt:lpstr>PowerPoint Presentation</vt:lpstr>
      <vt:lpstr>PowerPoint Presentation</vt:lpstr>
      <vt:lpstr>Greco-Turkish War (2)</vt:lpstr>
      <vt:lpstr>PowerPoint Presentation</vt:lpstr>
      <vt:lpstr>After 1922 - ‘Asia Minor Disaster’</vt:lpstr>
      <vt:lpstr>Exchange of populations</vt:lpstr>
      <vt:lpstr>PowerPoint Presentation</vt:lpstr>
      <vt:lpstr>Refugee question</vt:lpstr>
      <vt:lpstr>1920s’ political turmoil</vt:lpstr>
      <vt:lpstr>Venizelos’ last governments – Foreign Relations</vt:lpstr>
      <vt:lpstr>Venizelos’ last governments – Home Affairs</vt:lpstr>
      <vt:lpstr>1930s’ political chaos</vt:lpstr>
      <vt:lpstr>Venizelos’ last governments</vt:lpstr>
      <vt:lpstr>Cultural life after 1922</vt:lpstr>
      <vt:lpstr>Political instability</vt:lpstr>
      <vt:lpstr>Metaxas Project: Inside Fascist Greece</vt:lpstr>
      <vt:lpstr>Metaxas dictatorship</vt:lpstr>
      <vt:lpstr>World War II (1939-1945)</vt:lpstr>
      <vt:lpstr>World War II</vt:lpstr>
      <vt:lpstr>PowerPoint Presentation</vt:lpstr>
      <vt:lpstr>WWII (2)</vt:lpstr>
      <vt:lpstr>World War II (3)</vt:lpstr>
      <vt:lpstr>World War II (4)</vt:lpstr>
      <vt:lpstr>World War II (5)</vt:lpstr>
      <vt:lpstr>World War II (6)</vt:lpstr>
      <vt:lpstr>PowerPoint Presentation</vt:lpstr>
      <vt:lpstr>After the war</vt:lpstr>
      <vt:lpstr>Civil War (1946-1949)</vt:lpstr>
      <vt:lpstr>PowerPoint Presentation</vt:lpstr>
      <vt:lpstr>Monarchy and civil war</vt:lpstr>
      <vt:lpstr>The legacy of the civil war</vt:lpstr>
      <vt:lpstr>1950s</vt:lpstr>
      <vt:lpstr>1950s (2)</vt:lpstr>
      <vt:lpstr>PowerPoint Presentation</vt:lpstr>
      <vt:lpstr>1950s (3)</vt:lpstr>
      <vt:lpstr>1960s</vt:lpstr>
      <vt:lpstr>PowerPoint Presentation</vt:lpstr>
      <vt:lpstr>7-year military Junta</vt:lpstr>
      <vt:lpstr>PowerPoint Presentation</vt:lpstr>
      <vt:lpstr>7-year military junta (2) </vt:lpstr>
      <vt:lpstr>7-year military junta (3) </vt:lpstr>
      <vt:lpstr>PowerPoint Presentation</vt:lpstr>
      <vt:lpstr>LINKS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>Anna Karakatsouli</cp:lastModifiedBy>
  <cp:revision>2</cp:revision>
  <dcterms:created xsi:type="dcterms:W3CDTF">2018-03-15T07:06:03Z</dcterms:created>
  <dcterms:modified xsi:type="dcterms:W3CDTF">2025-03-29T10:50:40Z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TC034606309991</vt:lpwstr>
  </property>
</Properties>
</file>