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1"/>
  </p:notesMasterIdLst>
  <p:handoutMasterIdLst>
    <p:handoutMasterId r:id="rId22"/>
  </p:handoutMasterIdLst>
  <p:sldIdLst>
    <p:sldId id="257" r:id="rId2"/>
    <p:sldId id="258" r:id="rId3"/>
    <p:sldId id="259" r:id="rId4"/>
    <p:sldId id="256" r:id="rId5"/>
    <p:sldId id="260" r:id="rId6"/>
    <p:sldId id="261" r:id="rId7"/>
    <p:sldId id="262" r:id="rId8"/>
    <p:sldId id="263" r:id="rId9"/>
    <p:sldId id="264" r:id="rId10"/>
    <p:sldId id="265" r:id="rId11"/>
    <p:sldId id="266" r:id="rId12"/>
    <p:sldId id="267" r:id="rId13"/>
    <p:sldId id="268" r:id="rId14"/>
    <p:sldId id="269" r:id="rId15"/>
    <p:sldId id="274" r:id="rId16"/>
    <p:sldId id="270" r:id="rId17"/>
    <p:sldId id="271" r:id="rId18"/>
    <p:sldId id="272" r:id="rId19"/>
    <p:sldId id="273" r:id="rId20"/>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66"/>
    <a:srgbClr val="E2E206"/>
    <a:srgbClr val="BD1E03"/>
    <a:srgbClr val="FBFECE"/>
    <a:srgbClr val="CC0000"/>
    <a:srgbClr val="FE967A"/>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C5146535-FD3D-4589-98A3-623B8DA4B8DB}">
      <dgm:prSet custT="1"/>
      <dgm:spPr>
        <a:solidFill>
          <a:schemeClr val="accent1">
            <a:lumMod val="75000"/>
          </a:schemeClr>
        </a:solidFill>
      </dgm:spPr>
      <dgm:t>
        <a:bodyPr/>
        <a:lstStyle/>
        <a:p>
          <a:r>
            <a:rPr lang="el-GR" sz="1400" b="1" dirty="0"/>
            <a:t>εδραία μορφή προκατάληψης και διάκρισης, που καταλήγει στην εκδήλωση ακραίας ενίοτε σκληρότητας προς τα ζώα</a:t>
          </a:r>
          <a:endParaRPr lang="el" sz="1400" b="1" dirty="0"/>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1CB47D2C-0DC0-4DB4-B250-5B217AB66376}">
      <dgm:prSet/>
      <dgm:spPr/>
      <dgm:t>
        <a:bodyPr/>
        <a:lstStyle/>
        <a:p>
          <a:r>
            <a:rPr lang="el-GR" b="1" dirty="0"/>
            <a:t>Αντίθεση στον </a:t>
          </a:r>
          <a:r>
            <a:rPr lang="el-GR" b="1" dirty="0" err="1"/>
            <a:t>ειδισμό</a:t>
          </a:r>
          <a:r>
            <a:rPr lang="el-GR" b="1" dirty="0"/>
            <a:t> (</a:t>
          </a:r>
          <a:r>
            <a:rPr lang="en-US" dirty="0"/>
            <a:t>speciesism</a:t>
          </a:r>
          <a:r>
            <a:rPr lang="el-GR" dirty="0"/>
            <a:t>)</a:t>
          </a:r>
          <a:endParaRPr lang="el" dirty="0"/>
        </a:p>
      </dgm:t>
    </dgm:pt>
    <dgm:pt modelId="{4E69B499-EB23-4749-919F-5700848DB0DC}" type="parTrans" cxnId="{4911CD6C-7AD8-47E3-BD68-5379FA1D6A24}">
      <dgm:prSet/>
      <dgm:spPr/>
      <dgm:t>
        <a:bodyPr/>
        <a:lstStyle/>
        <a:p>
          <a:endParaRPr lang="el-GR"/>
        </a:p>
      </dgm:t>
    </dgm:pt>
    <dgm:pt modelId="{CBE27613-53B7-4E8D-AC9C-1D5E0C7DACA6}" type="sibTrans" cxnId="{4911CD6C-7AD8-47E3-BD68-5379FA1D6A24}">
      <dgm:prSet/>
      <dgm:spPr/>
      <dgm:t>
        <a:bodyPr/>
        <a:lstStyle/>
        <a:p>
          <a:endParaRPr lang="el-GR"/>
        </a:p>
      </dgm:t>
    </dgm:pt>
    <dgm:pt modelId="{393B3837-E20F-44C3-B005-419C8A2B94DF}">
      <dgm:prSet/>
      <dgm:spPr/>
      <dgm:t>
        <a:bodyPr/>
        <a:lstStyle/>
        <a:p>
          <a:pPr rtl="0"/>
          <a:r>
            <a:rPr lang="el-GR" b="1" dirty="0" err="1"/>
            <a:t>Ανθρωποζωολογικς</a:t>
          </a:r>
          <a:r>
            <a:rPr lang="el-GR" b="1" dirty="0"/>
            <a:t> σπουδές</a:t>
          </a:r>
          <a:endParaRPr lang="en-US" b="1" dirty="0"/>
        </a:p>
        <a:p>
          <a:pPr rtl="0"/>
          <a:r>
            <a:rPr lang="en-US" b="1" dirty="0"/>
            <a:t>human</a:t>
          </a:r>
          <a:r>
            <a:rPr lang="el-GR" b="1" dirty="0"/>
            <a:t>-</a:t>
          </a:r>
          <a:r>
            <a:rPr lang="en-US" b="1" dirty="0"/>
            <a:t>animal studies</a:t>
          </a:r>
          <a:r>
            <a:rPr lang="el-GR" b="1" dirty="0"/>
            <a:t> (</a:t>
          </a:r>
          <a:r>
            <a:rPr lang="en-US" b="1" dirty="0"/>
            <a:t>HAS</a:t>
          </a:r>
          <a:r>
            <a:rPr lang="el-GR" b="1" dirty="0"/>
            <a:t>)</a:t>
          </a:r>
          <a:endParaRPr lang="en-US" b="1" dirty="0"/>
        </a:p>
        <a:p>
          <a:pPr rtl="0"/>
          <a:r>
            <a:rPr lang="el-GR" dirty="0"/>
            <a:t>Η μελέτη των σχέσεων ανθρώπινων και μη ανθρώπινων ζώων </a:t>
          </a:r>
          <a:endParaRPr lang="en-US" dirty="0"/>
        </a:p>
        <a:p>
          <a:pPr rtl="0"/>
          <a:r>
            <a:rPr lang="el-GR" b="1" dirty="0"/>
            <a:t>Περιβαλλοντική ηθική</a:t>
          </a:r>
          <a:endParaRPr lang="en-US" b="1" dirty="0"/>
        </a:p>
        <a:p>
          <a:pPr rtl="0"/>
          <a:endParaRPr lang="en-US" b="1" dirty="0"/>
        </a:p>
      </dgm:t>
    </dgm:pt>
    <dgm:pt modelId="{C9B8DD62-1949-4F71-BA71-47918F85BEFC}" type="parTrans" cxnId="{F4AEE8A1-F955-46C2-B1F4-CEF1F4C82E2E}">
      <dgm:prSet/>
      <dgm:spPr/>
      <dgm:t>
        <a:bodyPr/>
        <a:lstStyle/>
        <a:p>
          <a:endParaRPr lang="el-GR"/>
        </a:p>
      </dgm:t>
    </dgm:pt>
    <dgm:pt modelId="{0EB3A08B-C1EA-4D93-B69D-82DD880397B0}" type="sibTrans" cxnId="{F4AEE8A1-F955-46C2-B1F4-CEF1F4C82E2E}">
      <dgm:prSet/>
      <dgm:spPr/>
      <dgm:t>
        <a:bodyPr/>
        <a:lstStyle/>
        <a:p>
          <a:endParaRPr lang="el-GR"/>
        </a:p>
      </dgm:t>
    </dgm:pt>
    <dgm:pt modelId="{10D67947-527C-4724-B936-90FF0090353D}">
      <dgm:prSet/>
      <dgm:spPr/>
      <dgm:t>
        <a:bodyPr/>
        <a:lstStyle/>
        <a:p>
          <a:pPr rtl="0"/>
          <a:r>
            <a:rPr lang="el-GR" b="1" dirty="0"/>
            <a:t>Κριτικές ζωολογικές σπουδές</a:t>
          </a:r>
        </a:p>
        <a:p>
          <a:pPr rtl="0"/>
          <a:r>
            <a:rPr lang="en-US" b="1" dirty="0"/>
            <a:t>critical animal studies </a:t>
          </a:r>
          <a:r>
            <a:rPr lang="el-GR" b="1" dirty="0"/>
            <a:t> (</a:t>
          </a:r>
          <a:r>
            <a:rPr lang="en-US" b="1" dirty="0"/>
            <a:t>CAS)</a:t>
          </a:r>
        </a:p>
        <a:p>
          <a:pPr rtl="0"/>
          <a:r>
            <a:rPr lang="el-GR" dirty="0"/>
            <a:t>Σαφής πολιτικός χαρακτήρας, Αναρχικά και σοσιαλιστικά στοιχεία, </a:t>
          </a:r>
        </a:p>
        <a:p>
          <a:pPr rtl="0"/>
          <a:r>
            <a:rPr lang="el-GR" dirty="0"/>
            <a:t>Σχολή της Φρανκφούρτης, </a:t>
          </a:r>
          <a:r>
            <a:rPr lang="el-GR" dirty="0" err="1"/>
            <a:t>Οικοφεμινισμός</a:t>
          </a:r>
          <a:r>
            <a:rPr lang="el-GR" dirty="0"/>
            <a:t> </a:t>
          </a:r>
          <a:r>
            <a:rPr lang="el-GR" dirty="0" err="1"/>
            <a:t>Περιβαλλοντισμός</a:t>
          </a:r>
          <a:r>
            <a:rPr lang="el-GR" dirty="0"/>
            <a:t> </a:t>
          </a:r>
        </a:p>
        <a:p>
          <a:pPr rtl="0"/>
          <a:r>
            <a:rPr lang="el-GR" dirty="0" err="1"/>
            <a:t>Μετα</a:t>
          </a:r>
          <a:r>
            <a:rPr lang="el-GR" dirty="0"/>
            <a:t>-ανθρωπισμός </a:t>
          </a:r>
          <a:r>
            <a:rPr lang="el-GR" dirty="0" err="1"/>
            <a:t>Ακτιβιστικής</a:t>
          </a:r>
          <a:r>
            <a:rPr lang="el-GR" dirty="0"/>
            <a:t> δράση</a:t>
          </a:r>
          <a:endParaRPr lang="el" dirty="0"/>
        </a:p>
      </dgm:t>
    </dgm:pt>
    <dgm:pt modelId="{FC4B3A58-64EA-436F-B61F-6D80FAC53AD2}" type="parTrans" cxnId="{BA6E1289-32A4-4FF6-99CE-142F0DD6169D}">
      <dgm:prSet/>
      <dgm:spPr/>
      <dgm:t>
        <a:bodyPr/>
        <a:lstStyle/>
        <a:p>
          <a:endParaRPr lang="el-GR"/>
        </a:p>
      </dgm:t>
    </dgm:pt>
    <dgm:pt modelId="{68026BA4-F7A1-4F34-846C-F5E86971B2FB}" type="sibTrans" cxnId="{BA6E1289-32A4-4FF6-99CE-142F0DD6169D}">
      <dgm:prSet/>
      <dgm:spPr/>
      <dgm:t>
        <a:bodyPr/>
        <a:lstStyle/>
        <a:p>
          <a:endParaRPr lang="el-GR"/>
        </a:p>
      </dgm:t>
    </dgm:pt>
    <dgm:pt modelId="{318743D9-AADB-4FA1-87DD-A7C58A53E973}">
      <dgm:prSet custT="1"/>
      <dgm:spPr>
        <a:solidFill>
          <a:schemeClr val="accent1">
            <a:lumMod val="75000"/>
          </a:schemeClr>
        </a:solidFill>
      </dgm:spPr>
      <dgm:t>
        <a:bodyPr/>
        <a:lstStyle/>
        <a:p>
          <a:r>
            <a:rPr lang="el-GR" sz="1400" b="1" dirty="0">
              <a:latin typeface="Constantia" panose="02030602050306030303" pitchFamily="18" charset="0"/>
            </a:rPr>
            <a:t>προσφέρει ένα </a:t>
          </a:r>
          <a:r>
            <a:rPr lang="el-GR" sz="1400" b="1" dirty="0" err="1">
              <a:latin typeface="Constantia" panose="02030602050306030303" pitchFamily="18" charset="0"/>
            </a:rPr>
            <a:t>οιονεί</a:t>
          </a:r>
          <a:r>
            <a:rPr lang="el-GR" sz="1400" b="1" dirty="0">
              <a:latin typeface="Constantia" panose="02030602050306030303" pitchFamily="18" charset="0"/>
            </a:rPr>
            <a:t> φυσικό άλλοθι για την ανθρώπινη κυριαρχία στο ζωικό βασίλειο και στην οικονομική εκμετάλλευση και εμπορευματοποίηση των ζώων.</a:t>
          </a:r>
        </a:p>
        <a:p>
          <a:r>
            <a:rPr lang="el-GR" sz="1400" b="1" dirty="0">
              <a:latin typeface="Constantia" panose="02030602050306030303" pitchFamily="18" charset="0"/>
            </a:rPr>
            <a:t>Οντολογική διάκριση (ανθρώπων-ζώων) </a:t>
          </a:r>
        </a:p>
        <a:p>
          <a:r>
            <a:rPr lang="el-GR" sz="1400" b="1" dirty="0" err="1">
              <a:latin typeface="Constantia" panose="02030602050306030303" pitchFamily="18" charset="0"/>
            </a:rPr>
            <a:t>Ιδεολογικοποιημένο</a:t>
          </a:r>
          <a:r>
            <a:rPr lang="el-GR" sz="1400" b="1" dirty="0">
              <a:latin typeface="Constantia" panose="02030602050306030303" pitchFamily="18" charset="0"/>
            </a:rPr>
            <a:t> κοινωνικό καθεστώς καταπίεσης των ζώων</a:t>
          </a:r>
        </a:p>
        <a:p>
          <a:r>
            <a:rPr lang="el-GR" sz="1400" b="1" dirty="0">
              <a:latin typeface="Constantia" panose="02030602050306030303" pitchFamily="18" charset="0"/>
            </a:rPr>
            <a:t> </a:t>
          </a:r>
          <a:r>
            <a:rPr lang="el-GR" sz="1400" b="1" dirty="0" err="1">
              <a:latin typeface="Constantia" panose="02030602050306030303" pitchFamily="18" charset="0"/>
            </a:rPr>
            <a:t>Βαθειές</a:t>
          </a:r>
          <a:r>
            <a:rPr lang="el-GR" sz="1400" b="1" dirty="0">
              <a:latin typeface="Constantia" panose="02030602050306030303" pitchFamily="18" charset="0"/>
            </a:rPr>
            <a:t> ρίζες στη δυτική μεταφυσική και στις κοινωνικές δομές, </a:t>
          </a:r>
        </a:p>
        <a:p>
          <a:r>
            <a:rPr lang="el-GR" sz="1400" b="1" dirty="0">
              <a:latin typeface="Constantia" panose="02030602050306030303" pitchFamily="18" charset="0"/>
            </a:rPr>
            <a:t>Επενδυμένα συμφέροντα γιγαντιαίων εταιρειών και ολόκληρων βιομηχανικών κλάδων (διατροφής, διασκέδασης, βιολογικού πειραματισμού κ.ά.) </a:t>
          </a:r>
        </a:p>
        <a:p>
          <a:r>
            <a:rPr lang="el-GR" sz="1400" b="1" dirty="0">
              <a:latin typeface="Constantia" panose="02030602050306030303" pitchFamily="18" charset="0"/>
            </a:rPr>
            <a:t>Συνδυασμός με αντίστοιχες φυλετικές, εθνικιστικές, σεξιστικές ή ταξικές θεωρίες. </a:t>
          </a:r>
        </a:p>
      </dgm:t>
    </dgm:pt>
    <dgm:pt modelId="{55BDB5B0-E05B-4115-A0E3-942778F4D9D0}" type="parTrans" cxnId="{63EFBAB1-62F0-4D8E-9FC3-4F2B74BB6062}">
      <dgm:prSet/>
      <dgm:spPr/>
      <dgm:t>
        <a:bodyPr/>
        <a:lstStyle/>
        <a:p>
          <a:endParaRPr lang="el-GR"/>
        </a:p>
      </dgm:t>
    </dgm:pt>
    <dgm:pt modelId="{ED50DA36-A7FA-44FC-BE34-99F560017FDE}" type="sibTrans" cxnId="{63EFBAB1-62F0-4D8E-9FC3-4F2B74BB6062}">
      <dgm:prSet/>
      <dgm:spPr/>
      <dgm:t>
        <a:bodyPr/>
        <a:lstStyle/>
        <a:p>
          <a:endParaRPr lang="el-GR"/>
        </a:p>
      </dgm:t>
    </dgm:pt>
    <dgm:pt modelId="{AB52B3CC-6563-466D-BFC3-9B6B5AFA0881}" type="pres">
      <dgm:prSet presAssocID="{6A70FD8F-0050-42E3-8B3A-6ED7CFB9852E}" presName="Name0" presStyleCnt="0">
        <dgm:presLayoutVars>
          <dgm:chMax/>
          <dgm:chPref/>
          <dgm:animLvl val="lvl"/>
        </dgm:presLayoutVars>
      </dgm:prSet>
      <dgm:spPr/>
    </dgm:pt>
    <dgm:pt modelId="{00FC8A85-67FC-469E-BF64-31EA2B429B94}" type="pres">
      <dgm:prSet presAssocID="{393B3837-E20F-44C3-B005-419C8A2B94DF}" presName="composite1" presStyleCnt="0"/>
      <dgm:spPr/>
    </dgm:pt>
    <dgm:pt modelId="{49E1287B-F40E-45AE-A68C-8BCA33CE2C9A}" type="pres">
      <dgm:prSet presAssocID="{393B3837-E20F-44C3-B005-419C8A2B94DF}" presName="parent1" presStyleLbl="alignNode1" presStyleIdx="0" presStyleCnt="5" custScaleX="99243" custScaleY="434463">
        <dgm:presLayoutVars>
          <dgm:chMax val="1"/>
          <dgm:chPref val="1"/>
          <dgm:bulletEnabled val="1"/>
        </dgm:presLayoutVars>
      </dgm:prSet>
      <dgm:spPr/>
    </dgm:pt>
    <dgm:pt modelId="{024479AA-C635-4307-B453-542A77055CED}" type="pres">
      <dgm:prSet presAssocID="{393B3837-E20F-44C3-B005-419C8A2B94DF}" presName="Childtext1" presStyleLbl="revTx" presStyleIdx="0" presStyleCnt="5">
        <dgm:presLayoutVars>
          <dgm:bulletEnabled val="1"/>
        </dgm:presLayoutVars>
      </dgm:prSet>
      <dgm:spPr/>
    </dgm:pt>
    <dgm:pt modelId="{32AEB8D5-FAFE-4AC6-8F8E-ED0C033D5466}" type="pres">
      <dgm:prSet presAssocID="{393B3837-E20F-44C3-B005-419C8A2B94DF}" presName="ConnectLine1" presStyleLbl="sibTrans1D1" presStyleIdx="0" presStyleCnt="5"/>
      <dgm:spPr>
        <a:noFill/>
        <a:ln w="12700" cap="rnd" cmpd="sng" algn="ctr">
          <a:solidFill>
            <a:schemeClr val="accent1">
              <a:shade val="90000"/>
              <a:hueOff val="89242"/>
              <a:satOff val="-1720"/>
              <a:lumOff val="5625"/>
              <a:alphaOff val="0"/>
            </a:schemeClr>
          </a:solidFill>
          <a:prstDash val="dash"/>
        </a:ln>
        <a:effectLst/>
      </dgm:spPr>
    </dgm:pt>
    <dgm:pt modelId="{E5D6B0A8-92FE-4634-AB0E-9EDC1A45B241}" type="pres">
      <dgm:prSet presAssocID="{393B3837-E20F-44C3-B005-419C8A2B94DF}" presName="ConnectLineEnd1" presStyleLbl="lnNode1" presStyleIdx="0" presStyleCnt="5"/>
      <dgm:spPr/>
    </dgm:pt>
    <dgm:pt modelId="{9BF065DD-54BA-4B84-A73D-5FCE47CFEFDA}" type="pres">
      <dgm:prSet presAssocID="{393B3837-E20F-44C3-B005-419C8A2B94DF}" presName="EmptyPane1" presStyleCnt="0"/>
      <dgm:spPr/>
    </dgm:pt>
    <dgm:pt modelId="{A6C3817F-83C8-4C32-805F-47699720EB8C}" type="pres">
      <dgm:prSet presAssocID="{0EB3A08B-C1EA-4D93-B69D-82DD880397B0}" presName="spaceBetweenRectangles1" presStyleCnt="0"/>
      <dgm:spPr/>
    </dgm:pt>
    <dgm:pt modelId="{37F5CE2B-4212-44C9-8B2C-658110432FA6}" type="pres">
      <dgm:prSet presAssocID="{10D67947-527C-4724-B936-90FF0090353D}" presName="composite1" presStyleCnt="0"/>
      <dgm:spPr/>
    </dgm:pt>
    <dgm:pt modelId="{573E655C-AE37-4057-91C4-7C0F4CCF0471}" type="pres">
      <dgm:prSet presAssocID="{10D67947-527C-4724-B936-90FF0090353D}" presName="parent1" presStyleLbl="alignNode1" presStyleIdx="1" presStyleCnt="5" custScaleY="484536">
        <dgm:presLayoutVars>
          <dgm:chMax val="1"/>
          <dgm:chPref val="1"/>
          <dgm:bulletEnabled val="1"/>
        </dgm:presLayoutVars>
      </dgm:prSet>
      <dgm:spPr/>
    </dgm:pt>
    <dgm:pt modelId="{96B28C42-A662-445C-A5A6-692159DF3F2C}" type="pres">
      <dgm:prSet presAssocID="{10D67947-527C-4724-B936-90FF0090353D}" presName="Childtext1" presStyleLbl="revTx" presStyleIdx="1" presStyleCnt="5">
        <dgm:presLayoutVars>
          <dgm:bulletEnabled val="1"/>
        </dgm:presLayoutVars>
      </dgm:prSet>
      <dgm:spPr/>
    </dgm:pt>
    <dgm:pt modelId="{63CD64F7-3E61-4BD0-A165-0E5F51D59B8E}" type="pres">
      <dgm:prSet presAssocID="{10D67947-527C-4724-B936-90FF0090353D}" presName="ConnectLine1" presStyleLbl="sibTrans1D1" presStyleIdx="1" presStyleCnt="5"/>
      <dgm:spPr>
        <a:noFill/>
        <a:ln w="12700" cap="rnd" cmpd="sng" algn="ctr">
          <a:solidFill>
            <a:schemeClr val="accent1">
              <a:shade val="90000"/>
              <a:hueOff val="178485"/>
              <a:satOff val="-3441"/>
              <a:lumOff val="11250"/>
              <a:alphaOff val="0"/>
            </a:schemeClr>
          </a:solidFill>
          <a:prstDash val="dash"/>
        </a:ln>
        <a:effectLst/>
      </dgm:spPr>
    </dgm:pt>
    <dgm:pt modelId="{AC55E9F0-E752-411C-B739-85EC6963C1D6}" type="pres">
      <dgm:prSet presAssocID="{10D67947-527C-4724-B936-90FF0090353D}" presName="ConnectLineEnd1" presStyleLbl="lnNode1" presStyleIdx="1" presStyleCnt="5" custLinFactX="900000" custLinFactNeighborX="926223" custLinFactNeighborY="66275"/>
      <dgm:spPr/>
    </dgm:pt>
    <dgm:pt modelId="{92DC2227-9A55-4D08-93EF-0909CA3F02A6}" type="pres">
      <dgm:prSet presAssocID="{10D67947-527C-4724-B936-90FF0090353D}" presName="EmptyPane1" presStyleCnt="0"/>
      <dgm:spPr/>
    </dgm:pt>
    <dgm:pt modelId="{3E138CF4-F9DB-4ADA-892D-620D42C485C8}" type="pres">
      <dgm:prSet presAssocID="{68026BA4-F7A1-4F34-846C-F5E86971B2FB}" presName="spaceBetweenRectangles1" presStyleCnt="0"/>
      <dgm:spPr/>
    </dgm:pt>
    <dgm:pt modelId="{6536C813-BD39-45C1-A84E-F7D6F6FE9269}" type="pres">
      <dgm:prSet presAssocID="{1CB47D2C-0DC0-4DB4-B250-5B217AB66376}" presName="composite1" presStyleCnt="0"/>
      <dgm:spPr/>
    </dgm:pt>
    <dgm:pt modelId="{F0F6A823-5058-4F6E-AB85-5452A444711F}" type="pres">
      <dgm:prSet presAssocID="{1CB47D2C-0DC0-4DB4-B250-5B217AB66376}" presName="parent1" presStyleLbl="alignNode1" presStyleIdx="2" presStyleCnt="5" custScaleY="205114" custLinFactNeighborX="-8168" custLinFactNeighborY="12519">
        <dgm:presLayoutVars>
          <dgm:chMax val="1"/>
          <dgm:chPref val="1"/>
          <dgm:bulletEnabled val="1"/>
        </dgm:presLayoutVars>
      </dgm:prSet>
      <dgm:spPr/>
    </dgm:pt>
    <dgm:pt modelId="{044718A2-2B2E-48D7-8A7F-1AD2C9309579}" type="pres">
      <dgm:prSet presAssocID="{1CB47D2C-0DC0-4DB4-B250-5B217AB66376}" presName="Childtext1" presStyleLbl="revTx" presStyleIdx="2" presStyleCnt="5">
        <dgm:presLayoutVars>
          <dgm:bulletEnabled val="1"/>
        </dgm:presLayoutVars>
      </dgm:prSet>
      <dgm:spPr/>
    </dgm:pt>
    <dgm:pt modelId="{ED4C3C90-73DD-4577-A861-43E1C6E8E079}" type="pres">
      <dgm:prSet presAssocID="{1CB47D2C-0DC0-4DB4-B250-5B217AB66376}" presName="ConnectLine1" presStyleLbl="sibTrans1D1" presStyleIdx="2" presStyleCnt="5"/>
      <dgm:spPr>
        <a:noFill/>
        <a:ln w="12700" cap="rnd" cmpd="sng" algn="ctr">
          <a:solidFill>
            <a:schemeClr val="accent1">
              <a:shade val="90000"/>
              <a:hueOff val="148737"/>
              <a:satOff val="-2867"/>
              <a:lumOff val="9375"/>
              <a:alphaOff val="0"/>
            </a:schemeClr>
          </a:solidFill>
          <a:prstDash val="dash"/>
        </a:ln>
        <a:effectLst/>
      </dgm:spPr>
    </dgm:pt>
    <dgm:pt modelId="{9B6C9608-0F84-48BB-903F-AE77189B5128}" type="pres">
      <dgm:prSet presAssocID="{1CB47D2C-0DC0-4DB4-B250-5B217AB66376}" presName="ConnectLineEnd1" presStyleLbl="lnNode1" presStyleIdx="2" presStyleCnt="5"/>
      <dgm:spPr/>
    </dgm:pt>
    <dgm:pt modelId="{15830EA2-B33F-43B1-9AA1-F0F74DA0AB8D}" type="pres">
      <dgm:prSet presAssocID="{1CB47D2C-0DC0-4DB4-B250-5B217AB66376}" presName="EmptyPane1" presStyleCnt="0"/>
      <dgm:spPr/>
    </dgm:pt>
    <dgm:pt modelId="{9D4B2C9E-69E9-4C1E-A9D9-56EE4D0D0622}" type="pres">
      <dgm:prSet presAssocID="{CBE27613-53B7-4E8D-AC9C-1D5E0C7DACA6}"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3" presStyleCnt="5" custScaleX="212617" custScaleY="203374" custLinFactY="-200000" custLinFactNeighborX="91718" custLinFactNeighborY="-204338">
        <dgm:presLayoutVars>
          <dgm:chMax val="1"/>
          <dgm:chPref val="1"/>
          <dgm:bulletEnabled val="1"/>
        </dgm:presLayoutVars>
      </dgm:prSet>
      <dgm:spPr/>
    </dgm:pt>
    <dgm:pt modelId="{DF65791B-462E-4589-B98D-F60587330CA8}" type="pres">
      <dgm:prSet presAssocID="{C5146535-FD3D-4589-98A3-623B8DA4B8DB}" presName="Childtext1" presStyleLbl="revTx" presStyleIdx="3" presStyleCnt="5">
        <dgm:presLayoutVars>
          <dgm:bulletEnabled val="1"/>
        </dgm:presLayoutVars>
      </dgm:prSet>
      <dgm:spPr/>
    </dgm:pt>
    <dgm:pt modelId="{DBA410EB-5F61-4F46-92D9-C5B0AA59EE15}" type="pres">
      <dgm:prSet presAssocID="{C5146535-FD3D-4589-98A3-623B8DA4B8DB}" presName="ConnectLine1" presStyleLbl="sibTrans1D1" presStyleIdx="3" presStyleCnt="5"/>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3" presStyleCnt="5"/>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92FB5A24-BF61-4393-BBB3-BF889199E63F}" type="pres">
      <dgm:prSet presAssocID="{318743D9-AADB-4FA1-87DD-A7C58A53E973}" presName="composite1" presStyleCnt="0"/>
      <dgm:spPr/>
    </dgm:pt>
    <dgm:pt modelId="{2FEC9366-5AAF-475E-ABD0-595D0570BF00}" type="pres">
      <dgm:prSet presAssocID="{318743D9-AADB-4FA1-87DD-A7C58A53E973}" presName="parent1" presStyleLbl="alignNode1" presStyleIdx="4" presStyleCnt="5" custScaleX="286446" custScaleY="686437" custLinFactY="8181" custLinFactNeighborX="-4325" custLinFactNeighborY="100000">
        <dgm:presLayoutVars>
          <dgm:chMax val="1"/>
          <dgm:chPref val="1"/>
          <dgm:bulletEnabled val="1"/>
        </dgm:presLayoutVars>
      </dgm:prSet>
      <dgm:spPr/>
    </dgm:pt>
    <dgm:pt modelId="{6215CA39-D48E-4C39-9027-8EBE6C859535}" type="pres">
      <dgm:prSet presAssocID="{318743D9-AADB-4FA1-87DD-A7C58A53E973}" presName="Childtext1" presStyleLbl="revTx" presStyleIdx="4" presStyleCnt="5">
        <dgm:presLayoutVars>
          <dgm:bulletEnabled val="1"/>
        </dgm:presLayoutVars>
      </dgm:prSet>
      <dgm:spPr/>
    </dgm:pt>
    <dgm:pt modelId="{37972D16-1ECF-4E6B-9A65-2A2C8DC4AC3D}" type="pres">
      <dgm:prSet presAssocID="{318743D9-AADB-4FA1-87DD-A7C58A53E973}" presName="ConnectLine1" presStyleLbl="sibTrans1D1" presStyleIdx="4" presStyleCnt="5"/>
      <dgm:spPr>
        <a:noFill/>
        <a:ln w="12700" cap="rnd" cmpd="sng" algn="ctr">
          <a:solidFill>
            <a:schemeClr val="accent1">
              <a:shade val="90000"/>
              <a:hueOff val="371843"/>
              <a:satOff val="-7168"/>
              <a:lumOff val="23437"/>
              <a:alphaOff val="0"/>
            </a:schemeClr>
          </a:solidFill>
          <a:prstDash val="dash"/>
        </a:ln>
        <a:effectLst/>
      </dgm:spPr>
    </dgm:pt>
    <dgm:pt modelId="{B49738E1-220B-4C2D-B110-3D67396503F9}" type="pres">
      <dgm:prSet presAssocID="{318743D9-AADB-4FA1-87DD-A7C58A53E973}" presName="ConnectLineEnd1" presStyleLbl="lnNode1" presStyleIdx="4" presStyleCnt="5"/>
      <dgm:spPr/>
    </dgm:pt>
    <dgm:pt modelId="{7FBC7189-0392-4BDC-A43F-95204D29EFA8}" type="pres">
      <dgm:prSet presAssocID="{318743D9-AADB-4FA1-87DD-A7C58A53E973}"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4C67813-55CE-4EBC-9032-03BD847DC17E}" type="presOf" srcId="{6A70FD8F-0050-42E3-8B3A-6ED7CFB9852E}" destId="{AB52B3CC-6563-466D-BFC3-9B6B5AFA0881}" srcOrd="0" destOrd="0" presId="urn:microsoft.com/office/officeart/2016/7/layout/RoundedRectangleTimeline"/>
    <dgm:cxn modelId="{924E9965-CDB5-4FBE-A42E-59F5FCC5A374}" type="presOf" srcId="{318743D9-AADB-4FA1-87DD-A7C58A53E973}" destId="{2FEC9366-5AAF-475E-ABD0-595D0570BF00}" srcOrd="0" destOrd="0" presId="urn:microsoft.com/office/officeart/2016/7/layout/RoundedRectangleTimeline"/>
    <dgm:cxn modelId="{4911CD6C-7AD8-47E3-BD68-5379FA1D6A24}" srcId="{6A70FD8F-0050-42E3-8B3A-6ED7CFB9852E}" destId="{1CB47D2C-0DC0-4DB4-B250-5B217AB66376}" srcOrd="2" destOrd="0" parTransId="{4E69B499-EB23-4749-919F-5700848DB0DC}" sibTransId="{CBE27613-53B7-4E8D-AC9C-1D5E0C7DACA6}"/>
    <dgm:cxn modelId="{8EBF857E-7408-4941-91E4-293B0F59EEF7}" srcId="{6A70FD8F-0050-42E3-8B3A-6ED7CFB9852E}" destId="{C5146535-FD3D-4589-98A3-623B8DA4B8DB}" srcOrd="3" destOrd="0" parTransId="{20848F78-EC70-4162-96CE-CC68006930F0}" sibTransId="{7A3CCAF8-AC3A-401E-AEDD-44BBC1AA9C31}"/>
    <dgm:cxn modelId="{BA6E1289-32A4-4FF6-99CE-142F0DD6169D}" srcId="{6A70FD8F-0050-42E3-8B3A-6ED7CFB9852E}" destId="{10D67947-527C-4724-B936-90FF0090353D}" srcOrd="1" destOrd="0" parTransId="{FC4B3A58-64EA-436F-B61F-6D80FAC53AD2}" sibTransId="{68026BA4-F7A1-4F34-846C-F5E86971B2FB}"/>
    <dgm:cxn modelId="{F4AEE8A1-F955-46C2-B1F4-CEF1F4C82E2E}" srcId="{6A70FD8F-0050-42E3-8B3A-6ED7CFB9852E}" destId="{393B3837-E20F-44C3-B005-419C8A2B94DF}" srcOrd="0" destOrd="0" parTransId="{C9B8DD62-1949-4F71-BA71-47918F85BEFC}" sibTransId="{0EB3A08B-C1EA-4D93-B69D-82DD880397B0}"/>
    <dgm:cxn modelId="{94E8CAAF-64F8-45C9-B429-461545EC1478}" type="presOf" srcId="{1CB47D2C-0DC0-4DB4-B250-5B217AB66376}" destId="{F0F6A823-5058-4F6E-AB85-5452A444711F}" srcOrd="0" destOrd="0" presId="urn:microsoft.com/office/officeart/2016/7/layout/RoundedRectangleTimeline"/>
    <dgm:cxn modelId="{63EFBAB1-62F0-4D8E-9FC3-4F2B74BB6062}" srcId="{6A70FD8F-0050-42E3-8B3A-6ED7CFB9852E}" destId="{318743D9-AADB-4FA1-87DD-A7C58A53E973}" srcOrd="4" destOrd="0" parTransId="{55BDB5B0-E05B-4115-A0E3-942778F4D9D0}" sibTransId="{ED50DA36-A7FA-44FC-BE34-99F560017FDE}"/>
    <dgm:cxn modelId="{8E55D3D1-0A0E-4191-92E6-DEBCCCD3A405}" type="presOf" srcId="{393B3837-E20F-44C3-B005-419C8A2B94DF}" destId="{49E1287B-F40E-45AE-A68C-8BCA33CE2C9A}" srcOrd="0" destOrd="0" presId="urn:microsoft.com/office/officeart/2016/7/layout/RoundedRectangleTimeline"/>
    <dgm:cxn modelId="{03C6F8F3-FEBE-468B-B8D8-2BE89429EC46}" type="presOf" srcId="{10D67947-527C-4724-B936-90FF0090353D}" destId="{573E655C-AE37-4057-91C4-7C0F4CCF0471}" srcOrd="0" destOrd="0" presId="urn:microsoft.com/office/officeart/2016/7/layout/RoundedRectangleTimeline"/>
    <dgm:cxn modelId="{B024E836-1DA0-4FB3-86A1-3893DA4CB196}" type="presParOf" srcId="{AB52B3CC-6563-466D-BFC3-9B6B5AFA0881}" destId="{00FC8A85-67FC-469E-BF64-31EA2B429B94}" srcOrd="0" destOrd="0" presId="urn:microsoft.com/office/officeart/2016/7/layout/RoundedRectangleTimeline"/>
    <dgm:cxn modelId="{964F5E07-DB7B-4392-A986-AFC284C62F41}" type="presParOf" srcId="{00FC8A85-67FC-469E-BF64-31EA2B429B94}" destId="{49E1287B-F40E-45AE-A68C-8BCA33CE2C9A}" srcOrd="0" destOrd="0" presId="urn:microsoft.com/office/officeart/2016/7/layout/RoundedRectangleTimeline"/>
    <dgm:cxn modelId="{3BB044D2-2598-48BF-B1EB-4D803FB15334}" type="presParOf" srcId="{00FC8A85-67FC-469E-BF64-31EA2B429B94}" destId="{024479AA-C635-4307-B453-542A77055CED}" srcOrd="1" destOrd="0" presId="urn:microsoft.com/office/officeart/2016/7/layout/RoundedRectangleTimeline"/>
    <dgm:cxn modelId="{20622ADF-C5EE-4899-8E3A-3158C4B6E3ED}" type="presParOf" srcId="{00FC8A85-67FC-469E-BF64-31EA2B429B94}" destId="{32AEB8D5-FAFE-4AC6-8F8E-ED0C033D5466}" srcOrd="2" destOrd="0" presId="urn:microsoft.com/office/officeart/2016/7/layout/RoundedRectangleTimeline"/>
    <dgm:cxn modelId="{EC2DC2A5-D6A0-41B4-A677-7CC9CB12335A}" type="presParOf" srcId="{00FC8A85-67FC-469E-BF64-31EA2B429B94}" destId="{E5D6B0A8-92FE-4634-AB0E-9EDC1A45B241}" srcOrd="3" destOrd="0" presId="urn:microsoft.com/office/officeart/2016/7/layout/RoundedRectangleTimeline"/>
    <dgm:cxn modelId="{0EB85290-B601-46AF-9DFA-8ED08DEF0832}" type="presParOf" srcId="{00FC8A85-67FC-469E-BF64-31EA2B429B94}" destId="{9BF065DD-54BA-4B84-A73D-5FCE47CFEFDA}" srcOrd="4" destOrd="0" presId="urn:microsoft.com/office/officeart/2016/7/layout/RoundedRectangleTimeline"/>
    <dgm:cxn modelId="{1431ABEA-CB0B-44DD-B75D-7EE7F37A15CF}" type="presParOf" srcId="{AB52B3CC-6563-466D-BFC3-9B6B5AFA0881}" destId="{A6C3817F-83C8-4C32-805F-47699720EB8C}" srcOrd="1" destOrd="0" presId="urn:microsoft.com/office/officeart/2016/7/layout/RoundedRectangleTimeline"/>
    <dgm:cxn modelId="{EEC76A50-3DC5-4DF4-8BB8-93BE159BCF7B}" type="presParOf" srcId="{AB52B3CC-6563-466D-BFC3-9B6B5AFA0881}" destId="{37F5CE2B-4212-44C9-8B2C-658110432FA6}" srcOrd="2" destOrd="0" presId="urn:microsoft.com/office/officeart/2016/7/layout/RoundedRectangleTimeline"/>
    <dgm:cxn modelId="{327F5F5B-8986-44F6-8EDC-F3ECC752EA0C}" type="presParOf" srcId="{37F5CE2B-4212-44C9-8B2C-658110432FA6}" destId="{573E655C-AE37-4057-91C4-7C0F4CCF0471}" srcOrd="0" destOrd="0" presId="urn:microsoft.com/office/officeart/2016/7/layout/RoundedRectangleTimeline"/>
    <dgm:cxn modelId="{314ABFC5-C7D0-4974-ABD6-00FA3B76BDE0}" type="presParOf" srcId="{37F5CE2B-4212-44C9-8B2C-658110432FA6}" destId="{96B28C42-A662-445C-A5A6-692159DF3F2C}" srcOrd="1" destOrd="0" presId="urn:microsoft.com/office/officeart/2016/7/layout/RoundedRectangleTimeline"/>
    <dgm:cxn modelId="{C51E01FF-8A96-4ADA-8D22-C0B5CBE6788B}" type="presParOf" srcId="{37F5CE2B-4212-44C9-8B2C-658110432FA6}" destId="{63CD64F7-3E61-4BD0-A165-0E5F51D59B8E}" srcOrd="2" destOrd="0" presId="urn:microsoft.com/office/officeart/2016/7/layout/RoundedRectangleTimeline"/>
    <dgm:cxn modelId="{23BC123A-7C78-4ABC-BAFD-35A39DD5F1EF}" type="presParOf" srcId="{37F5CE2B-4212-44C9-8B2C-658110432FA6}" destId="{AC55E9F0-E752-411C-B739-85EC6963C1D6}" srcOrd="3" destOrd="0" presId="urn:microsoft.com/office/officeart/2016/7/layout/RoundedRectangleTimeline"/>
    <dgm:cxn modelId="{A644951F-03B2-4750-845E-7A93A5B13355}" type="presParOf" srcId="{37F5CE2B-4212-44C9-8B2C-658110432FA6}" destId="{92DC2227-9A55-4D08-93EF-0909CA3F02A6}" srcOrd="4" destOrd="0" presId="urn:microsoft.com/office/officeart/2016/7/layout/RoundedRectangleTimeline"/>
    <dgm:cxn modelId="{0239430C-661D-4DB3-99DA-A49F649E04C4}" type="presParOf" srcId="{AB52B3CC-6563-466D-BFC3-9B6B5AFA0881}" destId="{3E138CF4-F9DB-4ADA-892D-620D42C485C8}" srcOrd="3" destOrd="0" presId="urn:microsoft.com/office/officeart/2016/7/layout/RoundedRectangleTimeline"/>
    <dgm:cxn modelId="{6866F5DE-80AA-4500-A5D3-31F17B19666C}" type="presParOf" srcId="{AB52B3CC-6563-466D-BFC3-9B6B5AFA0881}" destId="{6536C813-BD39-45C1-A84E-F7D6F6FE9269}" srcOrd="4" destOrd="0" presId="urn:microsoft.com/office/officeart/2016/7/layout/RoundedRectangleTimeline"/>
    <dgm:cxn modelId="{AD83BD15-606C-4B84-B1C5-B9D445A0887B}" type="presParOf" srcId="{6536C813-BD39-45C1-A84E-F7D6F6FE9269}" destId="{F0F6A823-5058-4F6E-AB85-5452A444711F}" srcOrd="0" destOrd="0" presId="urn:microsoft.com/office/officeart/2016/7/layout/RoundedRectangleTimeline"/>
    <dgm:cxn modelId="{7C5622A4-F6DC-4A32-A4D6-C01D714008A7}" type="presParOf" srcId="{6536C813-BD39-45C1-A84E-F7D6F6FE9269}" destId="{044718A2-2B2E-48D7-8A7F-1AD2C9309579}" srcOrd="1" destOrd="0" presId="urn:microsoft.com/office/officeart/2016/7/layout/RoundedRectangleTimeline"/>
    <dgm:cxn modelId="{D3C630AE-C6F7-4D8A-803C-0667AF755FF5}" type="presParOf" srcId="{6536C813-BD39-45C1-A84E-F7D6F6FE9269}" destId="{ED4C3C90-73DD-4577-A861-43E1C6E8E079}" srcOrd="2" destOrd="0" presId="urn:microsoft.com/office/officeart/2016/7/layout/RoundedRectangleTimeline"/>
    <dgm:cxn modelId="{272A26E7-0E47-4C21-91A5-02E4593B2511}" type="presParOf" srcId="{6536C813-BD39-45C1-A84E-F7D6F6FE9269}" destId="{9B6C9608-0F84-48BB-903F-AE77189B5128}" srcOrd="3" destOrd="0" presId="urn:microsoft.com/office/officeart/2016/7/layout/RoundedRectangleTimeline"/>
    <dgm:cxn modelId="{6D6B85EA-6C20-430E-802E-5777953C50C4}" type="presParOf" srcId="{6536C813-BD39-45C1-A84E-F7D6F6FE9269}" destId="{15830EA2-B33F-43B1-9AA1-F0F74DA0AB8D}" srcOrd="4" destOrd="0" presId="urn:microsoft.com/office/officeart/2016/7/layout/RoundedRectangleTimeline"/>
    <dgm:cxn modelId="{DC12CF3D-2B64-4B92-B581-2B0B212F6564}" type="presParOf" srcId="{AB52B3CC-6563-466D-BFC3-9B6B5AFA0881}" destId="{9D4B2C9E-69E9-4C1E-A9D9-56EE4D0D0622}" srcOrd="5" destOrd="0" presId="urn:microsoft.com/office/officeart/2016/7/layout/RoundedRectangleTimeline"/>
    <dgm:cxn modelId="{38B07C9C-D21D-4E2B-A78B-C30877B2689A}" type="presParOf" srcId="{AB52B3CC-6563-466D-BFC3-9B6B5AFA0881}" destId="{218D9CD7-D48D-464C-9A1C-0F322EC540B3}" srcOrd="6"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7" destOrd="0" presId="urn:microsoft.com/office/officeart/2016/7/layout/RoundedRectangleTimeline"/>
    <dgm:cxn modelId="{66740216-931F-4C7F-9E36-BED2A671B64B}" type="presParOf" srcId="{AB52B3CC-6563-466D-BFC3-9B6B5AFA0881}" destId="{92FB5A24-BF61-4393-BBB3-BF889199E63F}" srcOrd="8" destOrd="0" presId="urn:microsoft.com/office/officeart/2016/7/layout/RoundedRectangleTimeline"/>
    <dgm:cxn modelId="{ACF05460-1827-4510-AECD-27368389A63C}" type="presParOf" srcId="{92FB5A24-BF61-4393-BBB3-BF889199E63F}" destId="{2FEC9366-5AAF-475E-ABD0-595D0570BF00}" srcOrd="0" destOrd="0" presId="urn:microsoft.com/office/officeart/2016/7/layout/RoundedRectangleTimeline"/>
    <dgm:cxn modelId="{0AA26C74-C48B-4845-B022-CE13CE80ADCB}" type="presParOf" srcId="{92FB5A24-BF61-4393-BBB3-BF889199E63F}" destId="{6215CA39-D48E-4C39-9027-8EBE6C859535}" srcOrd="1" destOrd="0" presId="urn:microsoft.com/office/officeart/2016/7/layout/RoundedRectangleTimeline"/>
    <dgm:cxn modelId="{0ECF0175-DBA3-40B4-BC55-2531A3ED7F5C}" type="presParOf" srcId="{92FB5A24-BF61-4393-BBB3-BF889199E63F}" destId="{37972D16-1ECF-4E6B-9A65-2A2C8DC4AC3D}" srcOrd="2" destOrd="0" presId="urn:microsoft.com/office/officeart/2016/7/layout/RoundedRectangleTimeline"/>
    <dgm:cxn modelId="{0860FAA1-46EA-4FED-8E7F-0E4337EAEE60}" type="presParOf" srcId="{92FB5A24-BF61-4393-BBB3-BF889199E63F}" destId="{B49738E1-220B-4C2D-B110-3D67396503F9}" srcOrd="3" destOrd="0" presId="urn:microsoft.com/office/officeart/2016/7/layout/RoundedRectangleTimeline"/>
    <dgm:cxn modelId="{55A7F353-AD4D-4BFF-AE55-EC8E4B7E623D}" type="presParOf" srcId="{92FB5A24-BF61-4393-BBB3-BF889199E63F}" destId="{7FBC7189-0392-4BDC-A43F-95204D29EFA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C5146535-FD3D-4589-98A3-623B8DA4B8DB}">
      <dgm:prSet/>
      <dgm:spPr>
        <a:solidFill>
          <a:schemeClr val="accent1">
            <a:lumMod val="75000"/>
          </a:schemeClr>
        </a:solidFill>
      </dgm:spPr>
      <dgm:t>
        <a:bodyPr/>
        <a:lstStyle/>
        <a:p>
          <a:r>
            <a:rPr lang="el-GR" dirty="0"/>
            <a:t>στις εννοιολογικές συγγένειες, καθώς πολλές κεντρικές έννοιες-κλειδιά των </a:t>
          </a:r>
          <a:r>
            <a:rPr lang="el-GR" dirty="0" err="1"/>
            <a:t>ανθρωποζωολογικών</a:t>
          </a:r>
          <a:r>
            <a:rPr lang="el-GR" dirty="0"/>
            <a:t> σπουδών, (όπως η σωματικότητα, η ενσωμάτωση, το συμβάν, η παρουσία, η παροντικότητα, η διαδικασία) είναι ήδη σημαντικά εννοιολογικά εργαλεία των θεατρικών σπουδών.</a:t>
          </a:r>
          <a:endParaRPr lang="el" b="1" dirty="0"/>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1CB47D2C-0DC0-4DB4-B250-5B217AB66376}">
      <dgm:prSet/>
      <dgm:spPr>
        <a:solidFill>
          <a:srgbClr val="FE967A"/>
        </a:solidFill>
      </dgm:spPr>
      <dgm:t>
        <a:bodyPr/>
        <a:lstStyle/>
        <a:p>
          <a:r>
            <a:rPr lang="el-GR" dirty="0">
              <a:solidFill>
                <a:schemeClr val="tx1"/>
              </a:solidFill>
            </a:rPr>
            <a:t>στις Ιστορικές ρίζες (στη σκοτεινή μακραίωνη παράδοση </a:t>
          </a:r>
          <a:r>
            <a:rPr lang="el-GR" dirty="0" err="1">
              <a:solidFill>
                <a:schemeClr val="tx1"/>
              </a:solidFill>
            </a:rPr>
            <a:t>θεαματικοποίησης</a:t>
          </a:r>
          <a:r>
            <a:rPr lang="el-GR" dirty="0">
              <a:solidFill>
                <a:schemeClr val="tx1"/>
              </a:solidFill>
            </a:rPr>
            <a:t> της ζωής των μη ανθρώπινων ζώων από τα ανθρώπινα ζώα)</a:t>
          </a:r>
          <a:endParaRPr lang="el" dirty="0">
            <a:solidFill>
              <a:schemeClr val="tx1"/>
            </a:solidFill>
          </a:endParaRPr>
        </a:p>
      </dgm:t>
    </dgm:pt>
    <dgm:pt modelId="{4E69B499-EB23-4749-919F-5700848DB0DC}" type="parTrans" cxnId="{4911CD6C-7AD8-47E3-BD68-5379FA1D6A24}">
      <dgm:prSet/>
      <dgm:spPr/>
      <dgm:t>
        <a:bodyPr/>
        <a:lstStyle/>
        <a:p>
          <a:endParaRPr lang="el-GR"/>
        </a:p>
      </dgm:t>
    </dgm:pt>
    <dgm:pt modelId="{CBE27613-53B7-4E8D-AC9C-1D5E0C7DACA6}" type="sibTrans" cxnId="{4911CD6C-7AD8-47E3-BD68-5379FA1D6A24}">
      <dgm:prSet/>
      <dgm:spPr/>
      <dgm:t>
        <a:bodyPr/>
        <a:lstStyle/>
        <a:p>
          <a:endParaRPr lang="el-GR"/>
        </a:p>
      </dgm:t>
    </dgm:pt>
    <dgm:pt modelId="{393B3837-E20F-44C3-B005-419C8A2B94DF}">
      <dgm:prSet/>
      <dgm:spPr>
        <a:solidFill>
          <a:schemeClr val="bg2">
            <a:lumMod val="25000"/>
          </a:schemeClr>
        </a:solidFill>
      </dgm:spPr>
      <dgm:t>
        <a:bodyPr/>
        <a:lstStyle/>
        <a:p>
          <a:pPr rtl="0"/>
          <a:r>
            <a:rPr lang="el-GR" dirty="0"/>
            <a:t>Η σύνδεση των </a:t>
          </a:r>
          <a:r>
            <a:rPr lang="el-GR" dirty="0" err="1"/>
            <a:t>ανθρωποζωολογικών</a:t>
          </a:r>
          <a:r>
            <a:rPr lang="el-GR" dirty="0"/>
            <a:t> σπουδών με τις θεατρικές και παραστασιακές σπουδές και της </a:t>
          </a:r>
          <a:r>
            <a:rPr lang="el-GR" dirty="0" err="1"/>
            <a:t>ζωικότητας</a:t>
          </a:r>
          <a:r>
            <a:rPr lang="el-GR" dirty="0"/>
            <a:t> με το θέατρο </a:t>
          </a:r>
          <a:endParaRPr lang="en-US" b="1" dirty="0"/>
        </a:p>
      </dgm:t>
    </dgm:pt>
    <dgm:pt modelId="{C9B8DD62-1949-4F71-BA71-47918F85BEFC}" type="parTrans" cxnId="{F4AEE8A1-F955-46C2-B1F4-CEF1F4C82E2E}">
      <dgm:prSet/>
      <dgm:spPr/>
      <dgm:t>
        <a:bodyPr/>
        <a:lstStyle/>
        <a:p>
          <a:endParaRPr lang="el-GR"/>
        </a:p>
      </dgm:t>
    </dgm:pt>
    <dgm:pt modelId="{0EB3A08B-C1EA-4D93-B69D-82DD880397B0}" type="sibTrans" cxnId="{F4AEE8A1-F955-46C2-B1F4-CEF1F4C82E2E}">
      <dgm:prSet/>
      <dgm:spPr/>
      <dgm:t>
        <a:bodyPr/>
        <a:lstStyle/>
        <a:p>
          <a:endParaRPr lang="el-GR"/>
        </a:p>
      </dgm:t>
    </dgm:pt>
    <dgm:pt modelId="{10D67947-527C-4724-B936-90FF0090353D}">
      <dgm:prSet/>
      <dgm:spPr>
        <a:solidFill>
          <a:schemeClr val="accent5">
            <a:lumMod val="40000"/>
            <a:lumOff val="60000"/>
          </a:schemeClr>
        </a:solidFill>
      </dgm:spPr>
      <dgm:t>
        <a:bodyPr/>
        <a:lstStyle/>
        <a:p>
          <a:r>
            <a:rPr lang="el-GR" dirty="0">
              <a:solidFill>
                <a:schemeClr val="tx1"/>
              </a:solidFill>
            </a:rPr>
            <a:t>στην πυκνή βιβλιογραφία από τις τελευταίες δεκαετίες του 20</a:t>
          </a:r>
          <a:r>
            <a:rPr lang="el-GR" baseline="30000" dirty="0">
              <a:solidFill>
                <a:schemeClr val="tx1"/>
              </a:solidFill>
            </a:rPr>
            <a:t>ου</a:t>
          </a:r>
          <a:r>
            <a:rPr lang="el-GR" dirty="0">
              <a:solidFill>
                <a:schemeClr val="tx1"/>
              </a:solidFill>
            </a:rPr>
            <a:t>΄ και στον 21</a:t>
          </a:r>
          <a:r>
            <a:rPr lang="el-GR" baseline="30000" dirty="0">
              <a:solidFill>
                <a:schemeClr val="tx1"/>
              </a:solidFill>
            </a:rPr>
            <a:t>ο</a:t>
          </a:r>
          <a:r>
            <a:rPr lang="el-GR" dirty="0">
              <a:solidFill>
                <a:schemeClr val="tx1"/>
              </a:solidFill>
            </a:rPr>
            <a:t> αιώνα</a:t>
          </a:r>
          <a:endParaRPr lang="el" dirty="0">
            <a:solidFill>
              <a:schemeClr val="tx1"/>
            </a:solidFill>
          </a:endParaRPr>
        </a:p>
      </dgm:t>
    </dgm:pt>
    <dgm:pt modelId="{FC4B3A58-64EA-436F-B61F-6D80FAC53AD2}" type="parTrans" cxnId="{BA6E1289-32A4-4FF6-99CE-142F0DD6169D}">
      <dgm:prSet/>
      <dgm:spPr/>
      <dgm:t>
        <a:bodyPr/>
        <a:lstStyle/>
        <a:p>
          <a:endParaRPr lang="el-GR"/>
        </a:p>
      </dgm:t>
    </dgm:pt>
    <dgm:pt modelId="{68026BA4-F7A1-4F34-846C-F5E86971B2FB}" type="sibTrans" cxnId="{BA6E1289-32A4-4FF6-99CE-142F0DD6169D}">
      <dgm:prSet/>
      <dgm:spPr/>
      <dgm:t>
        <a:bodyPr/>
        <a:lstStyle/>
        <a:p>
          <a:endParaRPr lang="el-GR"/>
        </a:p>
      </dgm:t>
    </dgm:pt>
    <dgm:pt modelId="{318743D9-AADB-4FA1-87DD-A7C58A53E973}">
      <dgm:prSet custT="1"/>
      <dgm:spPr>
        <a:solidFill>
          <a:schemeClr val="accent1">
            <a:lumMod val="75000"/>
          </a:schemeClr>
        </a:solidFill>
      </dgm:spPr>
      <dgm:t>
        <a:bodyPr/>
        <a:lstStyle/>
        <a:p>
          <a:r>
            <a:rPr lang="el-GR" sz="1400" dirty="0"/>
            <a:t>Οι </a:t>
          </a:r>
          <a:r>
            <a:rPr lang="el-GR" sz="1400" dirty="0" err="1"/>
            <a:t>θεατροζωολογικές</a:t>
          </a:r>
          <a:r>
            <a:rPr lang="el-GR" sz="1400" dirty="0"/>
            <a:t> έρευνες μπορούν να εξιχνιάσουν τους τρόπους με τους οποίους ένας πολιτισμός δημιουργεί την τέχνη του και συγκροτεί τα νοήματά του με τη μορφή και το σώμα των ζώων. </a:t>
          </a:r>
        </a:p>
        <a:p>
          <a:r>
            <a:rPr lang="el-GR" sz="1400" dirty="0" err="1"/>
            <a:t>Διαειδική</a:t>
          </a:r>
          <a:r>
            <a:rPr lang="el-GR" sz="1400" dirty="0"/>
            <a:t> </a:t>
          </a:r>
          <a:r>
            <a:rPr lang="el-GR" sz="1400" dirty="0" err="1"/>
            <a:t>διάδραση</a:t>
          </a:r>
          <a:r>
            <a:rPr lang="el-GR" sz="1400" dirty="0"/>
            <a:t> με τα χαρακτηριστικά της </a:t>
          </a:r>
          <a:r>
            <a:rPr lang="en-US" sz="1400" dirty="0"/>
            <a:t>performance</a:t>
          </a:r>
          <a:r>
            <a:rPr lang="el-GR" sz="1400" dirty="0"/>
            <a:t>, δηλαδή την ενσώματη παρουσία και την εκφραστική συνάντηση σε χρόνο και χώρο που μοιράζονται οι άνθρωποι και τα ζώα.</a:t>
          </a:r>
          <a:endParaRPr lang="el-GR" sz="1400" b="1" dirty="0">
            <a:latin typeface="Constantia" panose="02030602050306030303" pitchFamily="18" charset="0"/>
          </a:endParaRPr>
        </a:p>
      </dgm:t>
    </dgm:pt>
    <dgm:pt modelId="{55BDB5B0-E05B-4115-A0E3-942778F4D9D0}" type="parTrans" cxnId="{63EFBAB1-62F0-4D8E-9FC3-4F2B74BB6062}">
      <dgm:prSet/>
      <dgm:spPr/>
      <dgm:t>
        <a:bodyPr/>
        <a:lstStyle/>
        <a:p>
          <a:endParaRPr lang="el-GR"/>
        </a:p>
      </dgm:t>
    </dgm:pt>
    <dgm:pt modelId="{ED50DA36-A7FA-44FC-BE34-99F560017FDE}" type="sibTrans" cxnId="{63EFBAB1-62F0-4D8E-9FC3-4F2B74BB6062}">
      <dgm:prSet/>
      <dgm:spPr/>
      <dgm:t>
        <a:bodyPr/>
        <a:lstStyle/>
        <a:p>
          <a:endParaRPr lang="el-GR"/>
        </a:p>
      </dgm:t>
    </dgm:pt>
    <dgm:pt modelId="{AB52B3CC-6563-466D-BFC3-9B6B5AFA0881}" type="pres">
      <dgm:prSet presAssocID="{6A70FD8F-0050-42E3-8B3A-6ED7CFB9852E}" presName="Name0" presStyleCnt="0">
        <dgm:presLayoutVars>
          <dgm:chMax/>
          <dgm:chPref/>
          <dgm:animLvl val="lvl"/>
        </dgm:presLayoutVars>
      </dgm:prSet>
      <dgm:spPr/>
    </dgm:pt>
    <dgm:pt modelId="{00FC8A85-67FC-469E-BF64-31EA2B429B94}" type="pres">
      <dgm:prSet presAssocID="{393B3837-E20F-44C3-B005-419C8A2B94DF}" presName="composite1" presStyleCnt="0"/>
      <dgm:spPr/>
    </dgm:pt>
    <dgm:pt modelId="{49E1287B-F40E-45AE-A68C-8BCA33CE2C9A}" type="pres">
      <dgm:prSet presAssocID="{393B3837-E20F-44C3-B005-419C8A2B94DF}" presName="parent1" presStyleLbl="alignNode1" presStyleIdx="0" presStyleCnt="5" custScaleX="112283" custScaleY="275405">
        <dgm:presLayoutVars>
          <dgm:chMax val="1"/>
          <dgm:chPref val="1"/>
          <dgm:bulletEnabled val="1"/>
        </dgm:presLayoutVars>
      </dgm:prSet>
      <dgm:spPr/>
    </dgm:pt>
    <dgm:pt modelId="{024479AA-C635-4307-B453-542A77055CED}" type="pres">
      <dgm:prSet presAssocID="{393B3837-E20F-44C3-B005-419C8A2B94DF}" presName="Childtext1" presStyleLbl="revTx" presStyleIdx="0" presStyleCnt="5">
        <dgm:presLayoutVars>
          <dgm:bulletEnabled val="1"/>
        </dgm:presLayoutVars>
      </dgm:prSet>
      <dgm:spPr/>
    </dgm:pt>
    <dgm:pt modelId="{32AEB8D5-FAFE-4AC6-8F8E-ED0C033D5466}" type="pres">
      <dgm:prSet presAssocID="{393B3837-E20F-44C3-B005-419C8A2B94DF}" presName="ConnectLine1" presStyleLbl="sibTrans1D1" presStyleIdx="0" presStyleCnt="5"/>
      <dgm:spPr>
        <a:noFill/>
        <a:ln w="12700" cap="rnd" cmpd="sng" algn="ctr">
          <a:solidFill>
            <a:schemeClr val="accent1">
              <a:shade val="90000"/>
              <a:hueOff val="89242"/>
              <a:satOff val="-1720"/>
              <a:lumOff val="5625"/>
              <a:alphaOff val="0"/>
            </a:schemeClr>
          </a:solidFill>
          <a:prstDash val="dash"/>
        </a:ln>
        <a:effectLst/>
      </dgm:spPr>
    </dgm:pt>
    <dgm:pt modelId="{E5D6B0A8-92FE-4634-AB0E-9EDC1A45B241}" type="pres">
      <dgm:prSet presAssocID="{393B3837-E20F-44C3-B005-419C8A2B94DF}" presName="ConnectLineEnd1" presStyleLbl="lnNode1" presStyleIdx="0" presStyleCnt="5"/>
      <dgm:spPr/>
    </dgm:pt>
    <dgm:pt modelId="{9BF065DD-54BA-4B84-A73D-5FCE47CFEFDA}" type="pres">
      <dgm:prSet presAssocID="{393B3837-E20F-44C3-B005-419C8A2B94DF}" presName="EmptyPane1" presStyleCnt="0"/>
      <dgm:spPr/>
    </dgm:pt>
    <dgm:pt modelId="{A6C3817F-83C8-4C32-805F-47699720EB8C}" type="pres">
      <dgm:prSet presAssocID="{0EB3A08B-C1EA-4D93-B69D-82DD880397B0}" presName="spaceBetweenRectangles1" presStyleCnt="0"/>
      <dgm:spPr/>
    </dgm:pt>
    <dgm:pt modelId="{37F5CE2B-4212-44C9-8B2C-658110432FA6}" type="pres">
      <dgm:prSet presAssocID="{10D67947-527C-4724-B936-90FF0090353D}" presName="composite1" presStyleCnt="0"/>
      <dgm:spPr/>
    </dgm:pt>
    <dgm:pt modelId="{573E655C-AE37-4057-91C4-7C0F4CCF0471}" type="pres">
      <dgm:prSet presAssocID="{10D67947-527C-4724-B936-90FF0090353D}" presName="parent1" presStyleLbl="alignNode1" presStyleIdx="1" presStyleCnt="5" custScaleY="186191" custLinFactY="-185221" custLinFactNeighborX="48495" custLinFactNeighborY="-200000">
        <dgm:presLayoutVars>
          <dgm:chMax val="1"/>
          <dgm:chPref val="1"/>
          <dgm:bulletEnabled val="1"/>
        </dgm:presLayoutVars>
      </dgm:prSet>
      <dgm:spPr/>
    </dgm:pt>
    <dgm:pt modelId="{96B28C42-A662-445C-A5A6-692159DF3F2C}" type="pres">
      <dgm:prSet presAssocID="{10D67947-527C-4724-B936-90FF0090353D}" presName="Childtext1" presStyleLbl="revTx" presStyleIdx="1" presStyleCnt="5">
        <dgm:presLayoutVars>
          <dgm:bulletEnabled val="1"/>
        </dgm:presLayoutVars>
      </dgm:prSet>
      <dgm:spPr/>
    </dgm:pt>
    <dgm:pt modelId="{63CD64F7-3E61-4BD0-A165-0E5F51D59B8E}" type="pres">
      <dgm:prSet presAssocID="{10D67947-527C-4724-B936-90FF0090353D}" presName="ConnectLine1" presStyleLbl="sibTrans1D1" presStyleIdx="1" presStyleCnt="5"/>
      <dgm:spPr>
        <a:noFill/>
        <a:ln w="12700" cap="rnd" cmpd="sng" algn="ctr">
          <a:solidFill>
            <a:schemeClr val="accent1">
              <a:shade val="90000"/>
              <a:hueOff val="178485"/>
              <a:satOff val="-3441"/>
              <a:lumOff val="11250"/>
              <a:alphaOff val="0"/>
            </a:schemeClr>
          </a:solidFill>
          <a:prstDash val="dash"/>
        </a:ln>
        <a:effectLst/>
      </dgm:spPr>
    </dgm:pt>
    <dgm:pt modelId="{AC55E9F0-E752-411C-B739-85EC6963C1D6}" type="pres">
      <dgm:prSet presAssocID="{10D67947-527C-4724-B936-90FF0090353D}" presName="ConnectLineEnd1" presStyleLbl="lnNode1" presStyleIdx="1" presStyleCnt="5" custLinFactX="900000" custLinFactNeighborX="926223" custLinFactNeighborY="66275"/>
      <dgm:spPr/>
    </dgm:pt>
    <dgm:pt modelId="{92DC2227-9A55-4D08-93EF-0909CA3F02A6}" type="pres">
      <dgm:prSet presAssocID="{10D67947-527C-4724-B936-90FF0090353D}" presName="EmptyPane1" presStyleCnt="0"/>
      <dgm:spPr/>
    </dgm:pt>
    <dgm:pt modelId="{3E138CF4-F9DB-4ADA-892D-620D42C485C8}" type="pres">
      <dgm:prSet presAssocID="{68026BA4-F7A1-4F34-846C-F5E86971B2FB}" presName="spaceBetweenRectangles1" presStyleCnt="0"/>
      <dgm:spPr/>
    </dgm:pt>
    <dgm:pt modelId="{6536C813-BD39-45C1-A84E-F7D6F6FE9269}" type="pres">
      <dgm:prSet presAssocID="{1CB47D2C-0DC0-4DB4-B250-5B217AB66376}" presName="composite1" presStyleCnt="0"/>
      <dgm:spPr/>
    </dgm:pt>
    <dgm:pt modelId="{F0F6A823-5058-4F6E-AB85-5452A444711F}" type="pres">
      <dgm:prSet presAssocID="{1CB47D2C-0DC0-4DB4-B250-5B217AB66376}" presName="parent1" presStyleLbl="alignNode1" presStyleIdx="2" presStyleCnt="5" custScaleY="205114" custLinFactY="-63882" custLinFactNeighborX="-21435" custLinFactNeighborY="-100000">
        <dgm:presLayoutVars>
          <dgm:chMax val="1"/>
          <dgm:chPref val="1"/>
          <dgm:bulletEnabled val="1"/>
        </dgm:presLayoutVars>
      </dgm:prSet>
      <dgm:spPr/>
    </dgm:pt>
    <dgm:pt modelId="{044718A2-2B2E-48D7-8A7F-1AD2C9309579}" type="pres">
      <dgm:prSet presAssocID="{1CB47D2C-0DC0-4DB4-B250-5B217AB66376}" presName="Childtext1" presStyleLbl="revTx" presStyleIdx="2" presStyleCnt="5">
        <dgm:presLayoutVars>
          <dgm:bulletEnabled val="1"/>
        </dgm:presLayoutVars>
      </dgm:prSet>
      <dgm:spPr/>
    </dgm:pt>
    <dgm:pt modelId="{ED4C3C90-73DD-4577-A861-43E1C6E8E079}" type="pres">
      <dgm:prSet presAssocID="{1CB47D2C-0DC0-4DB4-B250-5B217AB66376}" presName="ConnectLine1" presStyleLbl="sibTrans1D1" presStyleIdx="2" presStyleCnt="5"/>
      <dgm:spPr>
        <a:noFill/>
        <a:ln w="12700" cap="rnd" cmpd="sng" algn="ctr">
          <a:solidFill>
            <a:schemeClr val="accent1">
              <a:shade val="90000"/>
              <a:hueOff val="148737"/>
              <a:satOff val="-2867"/>
              <a:lumOff val="9375"/>
              <a:alphaOff val="0"/>
            </a:schemeClr>
          </a:solidFill>
          <a:prstDash val="dash"/>
        </a:ln>
        <a:effectLst/>
      </dgm:spPr>
    </dgm:pt>
    <dgm:pt modelId="{9B6C9608-0F84-48BB-903F-AE77189B5128}" type="pres">
      <dgm:prSet presAssocID="{1CB47D2C-0DC0-4DB4-B250-5B217AB66376}" presName="ConnectLineEnd1" presStyleLbl="lnNode1" presStyleIdx="2" presStyleCnt="5" custFlipVert="1" custScaleX="39396" custScaleY="39396"/>
      <dgm:spPr/>
    </dgm:pt>
    <dgm:pt modelId="{15830EA2-B33F-43B1-9AA1-F0F74DA0AB8D}" type="pres">
      <dgm:prSet presAssocID="{1CB47D2C-0DC0-4DB4-B250-5B217AB66376}" presName="EmptyPane1" presStyleCnt="0"/>
      <dgm:spPr/>
    </dgm:pt>
    <dgm:pt modelId="{9D4B2C9E-69E9-4C1E-A9D9-56EE4D0D0622}" type="pres">
      <dgm:prSet presAssocID="{CBE27613-53B7-4E8D-AC9C-1D5E0C7DACA6}"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3" presStyleCnt="5" custScaleX="212617" custScaleY="203374" custLinFactX="-18172" custLinFactY="161801" custLinFactNeighborX="-100000" custLinFactNeighborY="200000">
        <dgm:presLayoutVars>
          <dgm:chMax val="1"/>
          <dgm:chPref val="1"/>
          <dgm:bulletEnabled val="1"/>
        </dgm:presLayoutVars>
      </dgm:prSet>
      <dgm:spPr/>
    </dgm:pt>
    <dgm:pt modelId="{DF65791B-462E-4589-B98D-F60587330CA8}" type="pres">
      <dgm:prSet presAssocID="{C5146535-FD3D-4589-98A3-623B8DA4B8DB}" presName="Childtext1" presStyleLbl="revTx" presStyleIdx="3" presStyleCnt="5">
        <dgm:presLayoutVars>
          <dgm:bulletEnabled val="1"/>
        </dgm:presLayoutVars>
      </dgm:prSet>
      <dgm:spPr/>
    </dgm:pt>
    <dgm:pt modelId="{DBA410EB-5F61-4F46-92D9-C5B0AA59EE15}" type="pres">
      <dgm:prSet presAssocID="{C5146535-FD3D-4589-98A3-623B8DA4B8DB}" presName="ConnectLine1" presStyleLbl="sibTrans1D1" presStyleIdx="3" presStyleCnt="5"/>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3" presStyleCnt="5"/>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92FB5A24-BF61-4393-BBB3-BF889199E63F}" type="pres">
      <dgm:prSet presAssocID="{318743D9-AADB-4FA1-87DD-A7C58A53E973}" presName="composite1" presStyleCnt="0"/>
      <dgm:spPr/>
    </dgm:pt>
    <dgm:pt modelId="{2FEC9366-5AAF-475E-ABD0-595D0570BF00}" type="pres">
      <dgm:prSet presAssocID="{318743D9-AADB-4FA1-87DD-A7C58A53E973}" presName="parent1" presStyleLbl="alignNode1" presStyleIdx="4" presStyleCnt="5" custScaleX="286446" custScaleY="943340" custLinFactY="-108443" custLinFactNeighborX="675" custLinFactNeighborY="-200000">
        <dgm:presLayoutVars>
          <dgm:chMax val="1"/>
          <dgm:chPref val="1"/>
          <dgm:bulletEnabled val="1"/>
        </dgm:presLayoutVars>
      </dgm:prSet>
      <dgm:spPr/>
    </dgm:pt>
    <dgm:pt modelId="{6215CA39-D48E-4C39-9027-8EBE6C859535}" type="pres">
      <dgm:prSet presAssocID="{318743D9-AADB-4FA1-87DD-A7C58A53E973}" presName="Childtext1" presStyleLbl="revTx" presStyleIdx="4" presStyleCnt="5">
        <dgm:presLayoutVars>
          <dgm:bulletEnabled val="1"/>
        </dgm:presLayoutVars>
      </dgm:prSet>
      <dgm:spPr/>
    </dgm:pt>
    <dgm:pt modelId="{37972D16-1ECF-4E6B-9A65-2A2C8DC4AC3D}" type="pres">
      <dgm:prSet presAssocID="{318743D9-AADB-4FA1-87DD-A7C58A53E973}" presName="ConnectLine1" presStyleLbl="sibTrans1D1" presStyleIdx="4" presStyleCnt="5"/>
      <dgm:spPr>
        <a:noFill/>
        <a:ln w="12700" cap="rnd" cmpd="sng" algn="ctr">
          <a:solidFill>
            <a:schemeClr val="accent1">
              <a:shade val="90000"/>
              <a:hueOff val="371843"/>
              <a:satOff val="-7168"/>
              <a:lumOff val="23437"/>
              <a:alphaOff val="0"/>
            </a:schemeClr>
          </a:solidFill>
          <a:prstDash val="dash"/>
        </a:ln>
        <a:effectLst/>
      </dgm:spPr>
    </dgm:pt>
    <dgm:pt modelId="{B49738E1-220B-4C2D-B110-3D67396503F9}" type="pres">
      <dgm:prSet presAssocID="{318743D9-AADB-4FA1-87DD-A7C58A53E973}" presName="ConnectLineEnd1" presStyleLbl="lnNode1" presStyleIdx="4" presStyleCnt="5" custLinFactX="-10421" custLinFactY="-1080379" custLinFactNeighborX="-100000" custLinFactNeighborY="-1100000"/>
      <dgm:spPr/>
    </dgm:pt>
    <dgm:pt modelId="{7FBC7189-0392-4BDC-A43F-95204D29EFA8}" type="pres">
      <dgm:prSet presAssocID="{318743D9-AADB-4FA1-87DD-A7C58A53E973}"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4C67813-55CE-4EBC-9032-03BD847DC17E}" type="presOf" srcId="{6A70FD8F-0050-42E3-8B3A-6ED7CFB9852E}" destId="{AB52B3CC-6563-466D-BFC3-9B6B5AFA0881}" srcOrd="0" destOrd="0" presId="urn:microsoft.com/office/officeart/2016/7/layout/RoundedRectangleTimeline"/>
    <dgm:cxn modelId="{924E9965-CDB5-4FBE-A42E-59F5FCC5A374}" type="presOf" srcId="{318743D9-AADB-4FA1-87DD-A7C58A53E973}" destId="{2FEC9366-5AAF-475E-ABD0-595D0570BF00}" srcOrd="0" destOrd="0" presId="urn:microsoft.com/office/officeart/2016/7/layout/RoundedRectangleTimeline"/>
    <dgm:cxn modelId="{4911CD6C-7AD8-47E3-BD68-5379FA1D6A24}" srcId="{6A70FD8F-0050-42E3-8B3A-6ED7CFB9852E}" destId="{1CB47D2C-0DC0-4DB4-B250-5B217AB66376}" srcOrd="2" destOrd="0" parTransId="{4E69B499-EB23-4749-919F-5700848DB0DC}" sibTransId="{CBE27613-53B7-4E8D-AC9C-1D5E0C7DACA6}"/>
    <dgm:cxn modelId="{8EBF857E-7408-4941-91E4-293B0F59EEF7}" srcId="{6A70FD8F-0050-42E3-8B3A-6ED7CFB9852E}" destId="{C5146535-FD3D-4589-98A3-623B8DA4B8DB}" srcOrd="3" destOrd="0" parTransId="{20848F78-EC70-4162-96CE-CC68006930F0}" sibTransId="{7A3CCAF8-AC3A-401E-AEDD-44BBC1AA9C31}"/>
    <dgm:cxn modelId="{BA6E1289-32A4-4FF6-99CE-142F0DD6169D}" srcId="{6A70FD8F-0050-42E3-8B3A-6ED7CFB9852E}" destId="{10D67947-527C-4724-B936-90FF0090353D}" srcOrd="1" destOrd="0" parTransId="{FC4B3A58-64EA-436F-B61F-6D80FAC53AD2}" sibTransId="{68026BA4-F7A1-4F34-846C-F5E86971B2FB}"/>
    <dgm:cxn modelId="{F4AEE8A1-F955-46C2-B1F4-CEF1F4C82E2E}" srcId="{6A70FD8F-0050-42E3-8B3A-6ED7CFB9852E}" destId="{393B3837-E20F-44C3-B005-419C8A2B94DF}" srcOrd="0" destOrd="0" parTransId="{C9B8DD62-1949-4F71-BA71-47918F85BEFC}" sibTransId="{0EB3A08B-C1EA-4D93-B69D-82DD880397B0}"/>
    <dgm:cxn modelId="{94E8CAAF-64F8-45C9-B429-461545EC1478}" type="presOf" srcId="{1CB47D2C-0DC0-4DB4-B250-5B217AB66376}" destId="{F0F6A823-5058-4F6E-AB85-5452A444711F}" srcOrd="0" destOrd="0" presId="urn:microsoft.com/office/officeart/2016/7/layout/RoundedRectangleTimeline"/>
    <dgm:cxn modelId="{63EFBAB1-62F0-4D8E-9FC3-4F2B74BB6062}" srcId="{6A70FD8F-0050-42E3-8B3A-6ED7CFB9852E}" destId="{318743D9-AADB-4FA1-87DD-A7C58A53E973}" srcOrd="4" destOrd="0" parTransId="{55BDB5B0-E05B-4115-A0E3-942778F4D9D0}" sibTransId="{ED50DA36-A7FA-44FC-BE34-99F560017FDE}"/>
    <dgm:cxn modelId="{8E55D3D1-0A0E-4191-92E6-DEBCCCD3A405}" type="presOf" srcId="{393B3837-E20F-44C3-B005-419C8A2B94DF}" destId="{49E1287B-F40E-45AE-A68C-8BCA33CE2C9A}" srcOrd="0" destOrd="0" presId="urn:microsoft.com/office/officeart/2016/7/layout/RoundedRectangleTimeline"/>
    <dgm:cxn modelId="{03C6F8F3-FEBE-468B-B8D8-2BE89429EC46}" type="presOf" srcId="{10D67947-527C-4724-B936-90FF0090353D}" destId="{573E655C-AE37-4057-91C4-7C0F4CCF0471}" srcOrd="0" destOrd="0" presId="urn:microsoft.com/office/officeart/2016/7/layout/RoundedRectangleTimeline"/>
    <dgm:cxn modelId="{B024E836-1DA0-4FB3-86A1-3893DA4CB196}" type="presParOf" srcId="{AB52B3CC-6563-466D-BFC3-9B6B5AFA0881}" destId="{00FC8A85-67FC-469E-BF64-31EA2B429B94}" srcOrd="0" destOrd="0" presId="urn:microsoft.com/office/officeart/2016/7/layout/RoundedRectangleTimeline"/>
    <dgm:cxn modelId="{964F5E07-DB7B-4392-A986-AFC284C62F41}" type="presParOf" srcId="{00FC8A85-67FC-469E-BF64-31EA2B429B94}" destId="{49E1287B-F40E-45AE-A68C-8BCA33CE2C9A}" srcOrd="0" destOrd="0" presId="urn:microsoft.com/office/officeart/2016/7/layout/RoundedRectangleTimeline"/>
    <dgm:cxn modelId="{3BB044D2-2598-48BF-B1EB-4D803FB15334}" type="presParOf" srcId="{00FC8A85-67FC-469E-BF64-31EA2B429B94}" destId="{024479AA-C635-4307-B453-542A77055CED}" srcOrd="1" destOrd="0" presId="urn:microsoft.com/office/officeart/2016/7/layout/RoundedRectangleTimeline"/>
    <dgm:cxn modelId="{20622ADF-C5EE-4899-8E3A-3158C4B6E3ED}" type="presParOf" srcId="{00FC8A85-67FC-469E-BF64-31EA2B429B94}" destId="{32AEB8D5-FAFE-4AC6-8F8E-ED0C033D5466}" srcOrd="2" destOrd="0" presId="urn:microsoft.com/office/officeart/2016/7/layout/RoundedRectangleTimeline"/>
    <dgm:cxn modelId="{EC2DC2A5-D6A0-41B4-A677-7CC9CB12335A}" type="presParOf" srcId="{00FC8A85-67FC-469E-BF64-31EA2B429B94}" destId="{E5D6B0A8-92FE-4634-AB0E-9EDC1A45B241}" srcOrd="3" destOrd="0" presId="urn:microsoft.com/office/officeart/2016/7/layout/RoundedRectangleTimeline"/>
    <dgm:cxn modelId="{0EB85290-B601-46AF-9DFA-8ED08DEF0832}" type="presParOf" srcId="{00FC8A85-67FC-469E-BF64-31EA2B429B94}" destId="{9BF065DD-54BA-4B84-A73D-5FCE47CFEFDA}" srcOrd="4" destOrd="0" presId="urn:microsoft.com/office/officeart/2016/7/layout/RoundedRectangleTimeline"/>
    <dgm:cxn modelId="{1431ABEA-CB0B-44DD-B75D-7EE7F37A15CF}" type="presParOf" srcId="{AB52B3CC-6563-466D-BFC3-9B6B5AFA0881}" destId="{A6C3817F-83C8-4C32-805F-47699720EB8C}" srcOrd="1" destOrd="0" presId="urn:microsoft.com/office/officeart/2016/7/layout/RoundedRectangleTimeline"/>
    <dgm:cxn modelId="{EEC76A50-3DC5-4DF4-8BB8-93BE159BCF7B}" type="presParOf" srcId="{AB52B3CC-6563-466D-BFC3-9B6B5AFA0881}" destId="{37F5CE2B-4212-44C9-8B2C-658110432FA6}" srcOrd="2" destOrd="0" presId="urn:microsoft.com/office/officeart/2016/7/layout/RoundedRectangleTimeline"/>
    <dgm:cxn modelId="{327F5F5B-8986-44F6-8EDC-F3ECC752EA0C}" type="presParOf" srcId="{37F5CE2B-4212-44C9-8B2C-658110432FA6}" destId="{573E655C-AE37-4057-91C4-7C0F4CCF0471}" srcOrd="0" destOrd="0" presId="urn:microsoft.com/office/officeart/2016/7/layout/RoundedRectangleTimeline"/>
    <dgm:cxn modelId="{314ABFC5-C7D0-4974-ABD6-00FA3B76BDE0}" type="presParOf" srcId="{37F5CE2B-4212-44C9-8B2C-658110432FA6}" destId="{96B28C42-A662-445C-A5A6-692159DF3F2C}" srcOrd="1" destOrd="0" presId="urn:microsoft.com/office/officeart/2016/7/layout/RoundedRectangleTimeline"/>
    <dgm:cxn modelId="{C51E01FF-8A96-4ADA-8D22-C0B5CBE6788B}" type="presParOf" srcId="{37F5CE2B-4212-44C9-8B2C-658110432FA6}" destId="{63CD64F7-3E61-4BD0-A165-0E5F51D59B8E}" srcOrd="2" destOrd="0" presId="urn:microsoft.com/office/officeart/2016/7/layout/RoundedRectangleTimeline"/>
    <dgm:cxn modelId="{23BC123A-7C78-4ABC-BAFD-35A39DD5F1EF}" type="presParOf" srcId="{37F5CE2B-4212-44C9-8B2C-658110432FA6}" destId="{AC55E9F0-E752-411C-B739-85EC6963C1D6}" srcOrd="3" destOrd="0" presId="urn:microsoft.com/office/officeart/2016/7/layout/RoundedRectangleTimeline"/>
    <dgm:cxn modelId="{A644951F-03B2-4750-845E-7A93A5B13355}" type="presParOf" srcId="{37F5CE2B-4212-44C9-8B2C-658110432FA6}" destId="{92DC2227-9A55-4D08-93EF-0909CA3F02A6}" srcOrd="4" destOrd="0" presId="urn:microsoft.com/office/officeart/2016/7/layout/RoundedRectangleTimeline"/>
    <dgm:cxn modelId="{0239430C-661D-4DB3-99DA-A49F649E04C4}" type="presParOf" srcId="{AB52B3CC-6563-466D-BFC3-9B6B5AFA0881}" destId="{3E138CF4-F9DB-4ADA-892D-620D42C485C8}" srcOrd="3" destOrd="0" presId="urn:microsoft.com/office/officeart/2016/7/layout/RoundedRectangleTimeline"/>
    <dgm:cxn modelId="{6866F5DE-80AA-4500-A5D3-31F17B19666C}" type="presParOf" srcId="{AB52B3CC-6563-466D-BFC3-9B6B5AFA0881}" destId="{6536C813-BD39-45C1-A84E-F7D6F6FE9269}" srcOrd="4" destOrd="0" presId="urn:microsoft.com/office/officeart/2016/7/layout/RoundedRectangleTimeline"/>
    <dgm:cxn modelId="{AD83BD15-606C-4B84-B1C5-B9D445A0887B}" type="presParOf" srcId="{6536C813-BD39-45C1-A84E-F7D6F6FE9269}" destId="{F0F6A823-5058-4F6E-AB85-5452A444711F}" srcOrd="0" destOrd="0" presId="urn:microsoft.com/office/officeart/2016/7/layout/RoundedRectangleTimeline"/>
    <dgm:cxn modelId="{7C5622A4-F6DC-4A32-A4D6-C01D714008A7}" type="presParOf" srcId="{6536C813-BD39-45C1-A84E-F7D6F6FE9269}" destId="{044718A2-2B2E-48D7-8A7F-1AD2C9309579}" srcOrd="1" destOrd="0" presId="urn:microsoft.com/office/officeart/2016/7/layout/RoundedRectangleTimeline"/>
    <dgm:cxn modelId="{D3C630AE-C6F7-4D8A-803C-0667AF755FF5}" type="presParOf" srcId="{6536C813-BD39-45C1-A84E-F7D6F6FE9269}" destId="{ED4C3C90-73DD-4577-A861-43E1C6E8E079}" srcOrd="2" destOrd="0" presId="urn:microsoft.com/office/officeart/2016/7/layout/RoundedRectangleTimeline"/>
    <dgm:cxn modelId="{272A26E7-0E47-4C21-91A5-02E4593B2511}" type="presParOf" srcId="{6536C813-BD39-45C1-A84E-F7D6F6FE9269}" destId="{9B6C9608-0F84-48BB-903F-AE77189B5128}" srcOrd="3" destOrd="0" presId="urn:microsoft.com/office/officeart/2016/7/layout/RoundedRectangleTimeline"/>
    <dgm:cxn modelId="{6D6B85EA-6C20-430E-802E-5777953C50C4}" type="presParOf" srcId="{6536C813-BD39-45C1-A84E-F7D6F6FE9269}" destId="{15830EA2-B33F-43B1-9AA1-F0F74DA0AB8D}" srcOrd="4" destOrd="0" presId="urn:microsoft.com/office/officeart/2016/7/layout/RoundedRectangleTimeline"/>
    <dgm:cxn modelId="{DC12CF3D-2B64-4B92-B581-2B0B212F6564}" type="presParOf" srcId="{AB52B3CC-6563-466D-BFC3-9B6B5AFA0881}" destId="{9D4B2C9E-69E9-4C1E-A9D9-56EE4D0D0622}" srcOrd="5" destOrd="0" presId="urn:microsoft.com/office/officeart/2016/7/layout/RoundedRectangleTimeline"/>
    <dgm:cxn modelId="{38B07C9C-D21D-4E2B-A78B-C30877B2689A}" type="presParOf" srcId="{AB52B3CC-6563-466D-BFC3-9B6B5AFA0881}" destId="{218D9CD7-D48D-464C-9A1C-0F322EC540B3}" srcOrd="6"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7" destOrd="0" presId="urn:microsoft.com/office/officeart/2016/7/layout/RoundedRectangleTimeline"/>
    <dgm:cxn modelId="{66740216-931F-4C7F-9E36-BED2A671B64B}" type="presParOf" srcId="{AB52B3CC-6563-466D-BFC3-9B6B5AFA0881}" destId="{92FB5A24-BF61-4393-BBB3-BF889199E63F}" srcOrd="8" destOrd="0" presId="urn:microsoft.com/office/officeart/2016/7/layout/RoundedRectangleTimeline"/>
    <dgm:cxn modelId="{ACF05460-1827-4510-AECD-27368389A63C}" type="presParOf" srcId="{92FB5A24-BF61-4393-BBB3-BF889199E63F}" destId="{2FEC9366-5AAF-475E-ABD0-595D0570BF00}" srcOrd="0" destOrd="0" presId="urn:microsoft.com/office/officeart/2016/7/layout/RoundedRectangleTimeline"/>
    <dgm:cxn modelId="{0AA26C74-C48B-4845-B022-CE13CE80ADCB}" type="presParOf" srcId="{92FB5A24-BF61-4393-BBB3-BF889199E63F}" destId="{6215CA39-D48E-4C39-9027-8EBE6C859535}" srcOrd="1" destOrd="0" presId="urn:microsoft.com/office/officeart/2016/7/layout/RoundedRectangleTimeline"/>
    <dgm:cxn modelId="{0ECF0175-DBA3-40B4-BC55-2531A3ED7F5C}" type="presParOf" srcId="{92FB5A24-BF61-4393-BBB3-BF889199E63F}" destId="{37972D16-1ECF-4E6B-9A65-2A2C8DC4AC3D}" srcOrd="2" destOrd="0" presId="urn:microsoft.com/office/officeart/2016/7/layout/RoundedRectangleTimeline"/>
    <dgm:cxn modelId="{0860FAA1-46EA-4FED-8E7F-0E4337EAEE60}" type="presParOf" srcId="{92FB5A24-BF61-4393-BBB3-BF889199E63F}" destId="{B49738E1-220B-4C2D-B110-3D67396503F9}" srcOrd="3" destOrd="0" presId="urn:microsoft.com/office/officeart/2016/7/layout/RoundedRectangleTimeline"/>
    <dgm:cxn modelId="{55A7F353-AD4D-4BFF-AE55-EC8E4B7E623D}" type="presParOf" srcId="{92FB5A24-BF61-4393-BBB3-BF889199E63F}" destId="{7FBC7189-0392-4BDC-A43F-95204D29EFA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AB52B3CC-6563-466D-BFC3-9B6B5AFA0881}" type="pres">
      <dgm:prSet presAssocID="{6A70FD8F-0050-42E3-8B3A-6ED7CFB9852E}" presName="Name0" presStyleCnt="0">
        <dgm:presLayoutVars>
          <dgm:chMax/>
          <dgm:chPref/>
          <dgm:animLvl val="lvl"/>
        </dgm:presLayoutVars>
      </dgm:prSet>
      <dgm:spPr/>
    </dgm:pt>
  </dgm:ptLst>
  <dgm:cxnLst>
    <dgm:cxn modelId="{84C67813-55CE-4EBC-9032-03BD847DC17E}" type="presOf" srcId="{6A70FD8F-0050-42E3-8B3A-6ED7CFB9852E}" destId="{AB52B3CC-6563-466D-BFC3-9B6B5AFA0881}" srcOrd="0"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C5146535-FD3D-4589-98A3-623B8DA4B8DB}">
      <dgm:prSet custT="1"/>
      <dgm:spPr>
        <a:solidFill>
          <a:srgbClr val="CCFF66"/>
        </a:solidFill>
        <a:ln>
          <a:solidFill>
            <a:schemeClr val="tx1"/>
          </a:solidFill>
        </a:ln>
      </dgm:spPr>
      <dgm:t>
        <a:bodyPr/>
        <a:lstStyle/>
        <a:p>
          <a:r>
            <a:rPr lang="el-GR" sz="1200" b="1" dirty="0">
              <a:solidFill>
                <a:schemeClr val="tx1"/>
              </a:solidFill>
              <a:latin typeface="Constantia" panose="02030602050306030303" pitchFamily="18" charset="0"/>
            </a:rPr>
            <a:t>Η </a:t>
          </a:r>
          <a:r>
            <a:rPr lang="el-GR" sz="1200" b="1" dirty="0" err="1">
              <a:solidFill>
                <a:schemeClr val="tx1"/>
              </a:solidFill>
              <a:latin typeface="Constantia" panose="02030602050306030303" pitchFamily="18" charset="0"/>
            </a:rPr>
            <a:t>διαειδική</a:t>
          </a:r>
          <a:r>
            <a:rPr lang="el-GR" sz="1200" b="1" dirty="0">
              <a:solidFill>
                <a:schemeClr val="tx1"/>
              </a:solidFill>
              <a:latin typeface="Constantia" panose="02030602050306030303" pitchFamily="18" charset="0"/>
            </a:rPr>
            <a:t> σκηνή προσφέρει στους </a:t>
          </a:r>
          <a:r>
            <a:rPr lang="en-US" sz="1200" b="1" dirty="0">
              <a:solidFill>
                <a:schemeClr val="tx1"/>
              </a:solidFill>
              <a:latin typeface="Constantia" panose="02030602050306030303" pitchFamily="18" charset="0"/>
            </a:rPr>
            <a:t>performers</a:t>
          </a:r>
          <a:r>
            <a:rPr lang="el-GR" sz="1200" b="1" dirty="0">
              <a:solidFill>
                <a:schemeClr val="tx1"/>
              </a:solidFill>
              <a:latin typeface="Constantia" panose="02030602050306030303" pitchFamily="18" charset="0"/>
            </a:rPr>
            <a:t>, όσο και τους θεατές την έστω πρόσκαιρη </a:t>
          </a:r>
          <a:r>
            <a:rPr lang="el-GR" sz="1200" b="1" i="1" dirty="0">
              <a:solidFill>
                <a:schemeClr val="tx1"/>
              </a:solidFill>
              <a:latin typeface="Constantia" panose="02030602050306030303" pitchFamily="18" charset="0"/>
            </a:rPr>
            <a:t>αναστολή του εαυτού</a:t>
          </a:r>
          <a:r>
            <a:rPr lang="el-GR" sz="1200" b="1" dirty="0">
              <a:solidFill>
                <a:schemeClr val="tx1"/>
              </a:solidFill>
              <a:latin typeface="Constantia" panose="02030602050306030303" pitchFamily="18" charset="0"/>
            </a:rPr>
            <a:t> (</a:t>
          </a:r>
          <a:r>
            <a:rPr lang="en-US" sz="1200" b="1" dirty="0">
              <a:solidFill>
                <a:schemeClr val="tx1"/>
              </a:solidFill>
              <a:latin typeface="Constantia" panose="02030602050306030303" pitchFamily="18" charset="0"/>
            </a:rPr>
            <a:t>unselfing</a:t>
          </a:r>
          <a:r>
            <a:rPr lang="el-GR" sz="1200" b="1" dirty="0">
              <a:solidFill>
                <a:schemeClr val="tx1"/>
              </a:solidFill>
              <a:latin typeface="Constantia" panose="02030602050306030303" pitchFamily="18" charset="0"/>
            </a:rPr>
            <a:t>) και το άνοιγμα προς την ετερότητα της φύσης, προς την αινιγματική και καταπληκτική φυσική στιβάδα του είναι. </a:t>
          </a:r>
          <a:endParaRPr lang="el" sz="1200" b="1" dirty="0">
            <a:solidFill>
              <a:schemeClr val="tx1"/>
            </a:solidFill>
            <a:latin typeface="Constantia" panose="02030602050306030303" pitchFamily="18" charset="0"/>
          </a:endParaRPr>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1CB47D2C-0DC0-4DB4-B250-5B217AB66376}">
      <dgm:prSet/>
      <dgm:spPr>
        <a:solidFill>
          <a:srgbClr val="CCFF66"/>
        </a:solidFill>
        <a:ln>
          <a:solidFill>
            <a:schemeClr val="tx1"/>
          </a:solidFill>
        </a:ln>
      </dgm:spPr>
      <dgm:t>
        <a:bodyPr/>
        <a:lstStyle/>
        <a:p>
          <a:r>
            <a:rPr lang="el-GR" b="1" dirty="0">
              <a:solidFill>
                <a:schemeClr val="tx1"/>
              </a:solidFill>
            </a:rPr>
            <a:t>Οι ενσώματες </a:t>
          </a:r>
          <a:r>
            <a:rPr lang="el-GR" b="1" dirty="0" err="1">
              <a:solidFill>
                <a:schemeClr val="tx1"/>
              </a:solidFill>
            </a:rPr>
            <a:t>διαειδικές</a:t>
          </a:r>
          <a:r>
            <a:rPr lang="el-GR" b="1" dirty="0">
              <a:solidFill>
                <a:schemeClr val="tx1"/>
              </a:solidFill>
            </a:rPr>
            <a:t> παραστάσεις αμφισβητούν στην πράξη τα </a:t>
          </a:r>
          <a:r>
            <a:rPr lang="el-GR" b="1" dirty="0" err="1">
              <a:solidFill>
                <a:schemeClr val="tx1"/>
              </a:solidFill>
            </a:rPr>
            <a:t>λογοκεντρικά</a:t>
          </a:r>
          <a:r>
            <a:rPr lang="el-GR" b="1" dirty="0">
              <a:solidFill>
                <a:schemeClr val="tx1"/>
              </a:solidFill>
            </a:rPr>
            <a:t> συστήματα κατηγοριοποίησης των έμβιων όντων και θέτουν σε εκκρεμότητα τις σχετικές επιστημονικές ταξινομήσεις, τους ιδεολογικούς λόγους και τις υλικές πρακτικές που νομιμοποιούν τις ανθρωποκεντρικές διακρίσεις, αλλά και τις </a:t>
          </a:r>
          <a:r>
            <a:rPr lang="el-GR" b="1" dirty="0" err="1">
              <a:solidFill>
                <a:schemeClr val="tx1"/>
              </a:solidFill>
            </a:rPr>
            <a:t>ειδιστικές</a:t>
          </a:r>
          <a:r>
            <a:rPr lang="el-GR" b="1" dirty="0">
              <a:solidFill>
                <a:schemeClr val="tx1"/>
              </a:solidFill>
            </a:rPr>
            <a:t> διχοτομήσεις</a:t>
          </a:r>
          <a:endParaRPr lang="el" b="1" dirty="0">
            <a:solidFill>
              <a:schemeClr val="tx1"/>
            </a:solidFill>
          </a:endParaRPr>
        </a:p>
      </dgm:t>
    </dgm:pt>
    <dgm:pt modelId="{4E69B499-EB23-4749-919F-5700848DB0DC}" type="parTrans" cxnId="{4911CD6C-7AD8-47E3-BD68-5379FA1D6A24}">
      <dgm:prSet/>
      <dgm:spPr/>
      <dgm:t>
        <a:bodyPr/>
        <a:lstStyle/>
        <a:p>
          <a:endParaRPr lang="el-GR"/>
        </a:p>
      </dgm:t>
    </dgm:pt>
    <dgm:pt modelId="{CBE27613-53B7-4E8D-AC9C-1D5E0C7DACA6}" type="sibTrans" cxnId="{4911CD6C-7AD8-47E3-BD68-5379FA1D6A24}">
      <dgm:prSet/>
      <dgm:spPr/>
      <dgm:t>
        <a:bodyPr/>
        <a:lstStyle/>
        <a:p>
          <a:endParaRPr lang="el-GR"/>
        </a:p>
      </dgm:t>
    </dgm:pt>
    <dgm:pt modelId="{393B3837-E20F-44C3-B005-419C8A2B94DF}">
      <dgm:prSet custT="1"/>
      <dgm:spPr>
        <a:solidFill>
          <a:srgbClr val="FFFFCC"/>
        </a:solidFill>
        <a:ln>
          <a:solidFill>
            <a:srgbClr val="E2E206"/>
          </a:solidFill>
        </a:ln>
      </dgm:spPr>
      <dgm:t>
        <a:bodyPr/>
        <a:lstStyle/>
        <a:p>
          <a:pPr rtl="0"/>
          <a:r>
            <a:rPr lang="el-GR" sz="1400" dirty="0">
              <a:solidFill>
                <a:schemeClr val="tx1"/>
              </a:solidFill>
              <a:latin typeface="Constantia" panose="02030602050306030303" pitchFamily="18" charset="0"/>
            </a:rPr>
            <a:t>Τι μπορούμε να κερδίσουμε από τη συμμετοχή των ζώων στη σκηνή</a:t>
          </a:r>
          <a:endParaRPr lang="en-US" sz="1400" b="1" dirty="0">
            <a:solidFill>
              <a:schemeClr val="tx1"/>
            </a:solidFill>
            <a:latin typeface="Constantia" panose="02030602050306030303" pitchFamily="18" charset="0"/>
          </a:endParaRPr>
        </a:p>
      </dgm:t>
    </dgm:pt>
    <dgm:pt modelId="{C9B8DD62-1949-4F71-BA71-47918F85BEFC}" type="parTrans" cxnId="{F4AEE8A1-F955-46C2-B1F4-CEF1F4C82E2E}">
      <dgm:prSet/>
      <dgm:spPr/>
      <dgm:t>
        <a:bodyPr/>
        <a:lstStyle/>
        <a:p>
          <a:endParaRPr lang="el-GR"/>
        </a:p>
      </dgm:t>
    </dgm:pt>
    <dgm:pt modelId="{0EB3A08B-C1EA-4D93-B69D-82DD880397B0}" type="sibTrans" cxnId="{F4AEE8A1-F955-46C2-B1F4-CEF1F4C82E2E}">
      <dgm:prSet/>
      <dgm:spPr/>
      <dgm:t>
        <a:bodyPr/>
        <a:lstStyle/>
        <a:p>
          <a:endParaRPr lang="el-GR"/>
        </a:p>
      </dgm:t>
    </dgm:pt>
    <dgm:pt modelId="{10D67947-527C-4724-B936-90FF0090353D}">
      <dgm:prSet/>
      <dgm:spPr>
        <a:solidFill>
          <a:srgbClr val="FFFFCC"/>
        </a:solidFill>
        <a:ln>
          <a:solidFill>
            <a:schemeClr val="tx1"/>
          </a:solidFill>
        </a:ln>
      </dgm:spPr>
      <dgm:t>
        <a:bodyPr/>
        <a:lstStyle/>
        <a:p>
          <a:r>
            <a:rPr lang="el-GR" dirty="0">
              <a:solidFill>
                <a:schemeClr val="tx1"/>
              </a:solidFill>
            </a:rPr>
            <a:t>Μεταφορά της αυθεντικότητας, της πρωτοτυπίας και της δημιουργικότητας των ζώων στο θέατρο.</a:t>
          </a:r>
          <a:endParaRPr lang="el" dirty="0">
            <a:solidFill>
              <a:schemeClr val="tx1"/>
            </a:solidFill>
          </a:endParaRPr>
        </a:p>
      </dgm:t>
    </dgm:pt>
    <dgm:pt modelId="{FC4B3A58-64EA-436F-B61F-6D80FAC53AD2}" type="parTrans" cxnId="{BA6E1289-32A4-4FF6-99CE-142F0DD6169D}">
      <dgm:prSet/>
      <dgm:spPr/>
      <dgm:t>
        <a:bodyPr/>
        <a:lstStyle/>
        <a:p>
          <a:endParaRPr lang="el-GR"/>
        </a:p>
      </dgm:t>
    </dgm:pt>
    <dgm:pt modelId="{68026BA4-F7A1-4F34-846C-F5E86971B2FB}" type="sibTrans" cxnId="{BA6E1289-32A4-4FF6-99CE-142F0DD6169D}">
      <dgm:prSet/>
      <dgm:spPr/>
      <dgm:t>
        <a:bodyPr/>
        <a:lstStyle/>
        <a:p>
          <a:endParaRPr lang="el-GR"/>
        </a:p>
      </dgm:t>
    </dgm:pt>
    <dgm:pt modelId="{318743D9-AADB-4FA1-87DD-A7C58A53E973}">
      <dgm:prSet custT="1"/>
      <dgm:spPr>
        <a:solidFill>
          <a:srgbClr val="FFFFCC"/>
        </a:solidFill>
        <a:ln>
          <a:solidFill>
            <a:schemeClr val="tx1">
              <a:lumMod val="95000"/>
              <a:lumOff val="5000"/>
            </a:schemeClr>
          </a:solidFill>
        </a:ln>
      </dgm:spPr>
      <dgm:t>
        <a:bodyPr/>
        <a:lstStyle/>
        <a:p>
          <a:r>
            <a:rPr lang="el-GR" sz="1400" dirty="0">
              <a:solidFill>
                <a:schemeClr val="tx1"/>
              </a:solidFill>
              <a:latin typeface="Constantia" panose="02030602050306030303" pitchFamily="18" charset="0"/>
            </a:rPr>
            <a:t>Μας ωθούν να υπερβούμε τον εαυτό μας και να εκδηλώσουμε μια </a:t>
          </a:r>
          <a:r>
            <a:rPr lang="el-GR" sz="1400" i="1" dirty="0">
              <a:solidFill>
                <a:schemeClr val="tx1"/>
              </a:solidFill>
              <a:latin typeface="Constantia" panose="02030602050306030303" pitchFamily="18" charset="0"/>
            </a:rPr>
            <a:t>στοργική προσοχή</a:t>
          </a:r>
          <a:r>
            <a:rPr lang="el-GR" sz="1400" dirty="0">
              <a:solidFill>
                <a:schemeClr val="tx1"/>
              </a:solidFill>
              <a:latin typeface="Constantia" panose="02030602050306030303" pitchFamily="18" charset="0"/>
            </a:rPr>
            <a:t> και έναν </a:t>
          </a:r>
          <a:r>
            <a:rPr lang="el-GR" sz="1400" i="1" dirty="0">
              <a:solidFill>
                <a:schemeClr val="tx1"/>
              </a:solidFill>
              <a:latin typeface="Constantia" panose="02030602050306030303" pitchFamily="18" charset="0"/>
            </a:rPr>
            <a:t>σεβασμό</a:t>
          </a:r>
          <a:r>
            <a:rPr lang="el-GR" sz="1400" dirty="0">
              <a:solidFill>
                <a:schemeClr val="tx1"/>
              </a:solidFill>
              <a:latin typeface="Constantia" panose="02030602050306030303" pitchFamily="18" charset="0"/>
            </a:rPr>
            <a:t> προς τη ζωή άλλων πλασμάτων, η παρουσία των οποίων μας υποδηλώνει ότι οι μικρές καθημερινές επιδιώξεις και ματαιοδοξίες μας είναι όντως μικρές μπροστά στο καθηλωτική, ριζική </a:t>
          </a:r>
          <a:r>
            <a:rPr lang="el-GR" sz="1400" dirty="0" err="1">
              <a:solidFill>
                <a:schemeClr val="tx1"/>
              </a:solidFill>
              <a:latin typeface="Constantia" panose="02030602050306030303" pitchFamily="18" charset="0"/>
            </a:rPr>
            <a:t>ζωικότητα</a:t>
          </a:r>
          <a:r>
            <a:rPr lang="el-GR" sz="1400" dirty="0">
              <a:solidFill>
                <a:schemeClr val="tx1"/>
              </a:solidFill>
              <a:latin typeface="Constantia" panose="02030602050306030303" pitchFamily="18" charset="0"/>
            </a:rPr>
            <a:t> στην </a:t>
          </a:r>
          <a:r>
            <a:rPr lang="el-GR" sz="1400" dirty="0" err="1">
              <a:solidFill>
                <a:schemeClr val="tx1"/>
              </a:solidFill>
              <a:latin typeface="Constantia" panose="02030602050306030303" pitchFamily="18" charset="0"/>
            </a:rPr>
            <a:t>εμμένειά</a:t>
          </a:r>
          <a:r>
            <a:rPr lang="el-GR" sz="1400" dirty="0">
              <a:solidFill>
                <a:schemeClr val="tx1"/>
              </a:solidFill>
              <a:latin typeface="Constantia" panose="02030602050306030303" pitchFamily="18" charset="0"/>
            </a:rPr>
            <a:t> της.</a:t>
          </a:r>
        </a:p>
      </dgm:t>
    </dgm:pt>
    <dgm:pt modelId="{55BDB5B0-E05B-4115-A0E3-942778F4D9D0}" type="parTrans" cxnId="{63EFBAB1-62F0-4D8E-9FC3-4F2B74BB6062}">
      <dgm:prSet/>
      <dgm:spPr/>
      <dgm:t>
        <a:bodyPr/>
        <a:lstStyle/>
        <a:p>
          <a:endParaRPr lang="el-GR"/>
        </a:p>
      </dgm:t>
    </dgm:pt>
    <dgm:pt modelId="{ED50DA36-A7FA-44FC-BE34-99F560017FDE}" type="sibTrans" cxnId="{63EFBAB1-62F0-4D8E-9FC3-4F2B74BB6062}">
      <dgm:prSet/>
      <dgm:spPr/>
      <dgm:t>
        <a:bodyPr/>
        <a:lstStyle/>
        <a:p>
          <a:endParaRPr lang="el-GR"/>
        </a:p>
      </dgm:t>
    </dgm:pt>
    <dgm:pt modelId="{580894AF-E9A0-4754-AA6D-FC90074D7496}">
      <dgm:prSet/>
      <dgm:spPr>
        <a:solidFill>
          <a:srgbClr val="CCFF66"/>
        </a:solidFill>
        <a:ln>
          <a:solidFill>
            <a:schemeClr val="tx1"/>
          </a:solidFill>
        </a:ln>
      </dgm:spPr>
      <dgm:t>
        <a:bodyPr/>
        <a:lstStyle/>
        <a:p>
          <a:r>
            <a:rPr lang="el-GR" b="1" dirty="0">
              <a:solidFill>
                <a:schemeClr val="tx1"/>
              </a:solidFill>
            </a:rPr>
            <a:t>Η </a:t>
          </a:r>
          <a:r>
            <a:rPr lang="el-GR" b="1" dirty="0" err="1">
              <a:solidFill>
                <a:schemeClr val="tx1"/>
              </a:solidFill>
            </a:rPr>
            <a:t>διαειδική</a:t>
          </a:r>
          <a:r>
            <a:rPr lang="el-GR" b="1" dirty="0">
              <a:solidFill>
                <a:schemeClr val="tx1"/>
              </a:solidFill>
            </a:rPr>
            <a:t> σκηνή μπορεί να γίνει όχι μόνο η ζωντανή και κάθε φορά </a:t>
          </a:r>
          <a:r>
            <a:rPr lang="el-GR" b="1" dirty="0" err="1">
              <a:solidFill>
                <a:schemeClr val="tx1"/>
              </a:solidFill>
            </a:rPr>
            <a:t>ανανεούμενη</a:t>
          </a:r>
          <a:r>
            <a:rPr lang="el-GR" b="1" dirty="0">
              <a:solidFill>
                <a:schemeClr val="tx1"/>
              </a:solidFill>
            </a:rPr>
            <a:t> εστία για μια </a:t>
          </a:r>
          <a:r>
            <a:rPr lang="el-GR" b="1" i="1" dirty="0">
              <a:solidFill>
                <a:schemeClr val="tx1"/>
              </a:solidFill>
            </a:rPr>
            <a:t>μεικτή κοινότητα</a:t>
          </a:r>
          <a:r>
            <a:rPr lang="el-GR" b="1" dirty="0">
              <a:solidFill>
                <a:schemeClr val="tx1"/>
              </a:solidFill>
            </a:rPr>
            <a:t>, όπως την έχει περιγράψει η </a:t>
          </a:r>
          <a:r>
            <a:rPr lang="el-GR" b="1" dirty="0" err="1">
              <a:solidFill>
                <a:schemeClr val="tx1"/>
              </a:solidFill>
            </a:rPr>
            <a:t>αγγλίδα</a:t>
          </a:r>
          <a:r>
            <a:rPr lang="el-GR" b="1" dirty="0">
              <a:solidFill>
                <a:schemeClr val="tx1"/>
              </a:solidFill>
            </a:rPr>
            <a:t> φιλόσοφος </a:t>
          </a:r>
          <a:r>
            <a:rPr lang="en-US" b="1" dirty="0">
              <a:solidFill>
                <a:schemeClr val="tx1"/>
              </a:solidFill>
            </a:rPr>
            <a:t>Mary Midgley</a:t>
          </a:r>
          <a:r>
            <a:rPr lang="el-GR" b="1" dirty="0">
              <a:solidFill>
                <a:schemeClr val="tx1"/>
              </a:solidFill>
            </a:rPr>
            <a:t>, αλλά επίσης να αποτελέσει ένα εξειδικευμένο εργαστήριο έρευνας τόσο της κοινωνικότητας των ζώων, όσο και της </a:t>
          </a:r>
          <a:r>
            <a:rPr lang="el-GR" b="1" i="1" dirty="0" err="1">
              <a:solidFill>
                <a:schemeClr val="tx1"/>
              </a:solidFill>
            </a:rPr>
            <a:t>νεοτενίας</a:t>
          </a:r>
          <a:r>
            <a:rPr lang="el-GR" b="1" dirty="0">
              <a:solidFill>
                <a:schemeClr val="tx1"/>
              </a:solidFill>
            </a:rPr>
            <a:t> (</a:t>
          </a:r>
          <a:r>
            <a:rPr lang="en-US" b="1" dirty="0">
              <a:solidFill>
                <a:schemeClr val="tx1"/>
              </a:solidFill>
            </a:rPr>
            <a:t>n</a:t>
          </a:r>
          <a:r>
            <a:rPr lang="el-GR" b="1" dirty="0">
              <a:solidFill>
                <a:schemeClr val="tx1"/>
              </a:solidFill>
            </a:rPr>
            <a:t>é</a:t>
          </a:r>
          <a:r>
            <a:rPr lang="en-US" b="1" dirty="0" err="1">
              <a:solidFill>
                <a:schemeClr val="tx1"/>
              </a:solidFill>
            </a:rPr>
            <a:t>ot</a:t>
          </a:r>
          <a:r>
            <a:rPr lang="el-GR" b="1" dirty="0">
              <a:solidFill>
                <a:schemeClr val="tx1"/>
              </a:solidFill>
            </a:rPr>
            <a:t>é</a:t>
          </a:r>
          <a:r>
            <a:rPr lang="en-US" b="1" dirty="0" err="1">
              <a:solidFill>
                <a:schemeClr val="tx1"/>
              </a:solidFill>
            </a:rPr>
            <a:t>nie</a:t>
          </a:r>
          <a:r>
            <a:rPr lang="el-GR" b="1" dirty="0">
              <a:solidFill>
                <a:schemeClr val="tx1"/>
              </a:solidFill>
            </a:rPr>
            <a:t>) των ανθρώπων, τουτέστιν της ικανότητάς τους να προεκτείνουν την ύπαρξη χαρακτήρων της παιδικότητάς τους στην ενήλικη ζωή τους, όπου μπορούν να τους εξελίσσουν. </a:t>
          </a:r>
        </a:p>
        <a:p>
          <a:endParaRPr lang="el-GR" b="1" dirty="0">
            <a:solidFill>
              <a:schemeClr val="tx1"/>
            </a:solidFill>
          </a:endParaRPr>
        </a:p>
        <a:p>
          <a:r>
            <a:rPr lang="el-GR" b="1" dirty="0">
              <a:solidFill>
                <a:schemeClr val="tx1"/>
              </a:solidFill>
            </a:rPr>
            <a:t>Ένα από αυτά τα χαρακτηριστικά, είναι η έμφυτη διάθεσή τους να ζουν με τα ζώα, αλλά και το τραγούδι, ο χορός, η μιμητική ευχαρίστηση και το </a:t>
          </a:r>
          <a:r>
            <a:rPr lang="el-GR" b="1" dirty="0" err="1">
              <a:solidFill>
                <a:schemeClr val="tx1"/>
              </a:solidFill>
            </a:rPr>
            <a:t>ετεροποιητικό</a:t>
          </a:r>
          <a:r>
            <a:rPr lang="el-GR" b="1" dirty="0">
              <a:solidFill>
                <a:schemeClr val="tx1"/>
              </a:solidFill>
            </a:rPr>
            <a:t> παιχνίδι των ρόλων.</a:t>
          </a:r>
          <a:endParaRPr lang="el-GR" b="1" dirty="0">
            <a:solidFill>
              <a:schemeClr val="tx1"/>
            </a:solidFill>
            <a:latin typeface="Constantia" panose="02030602050306030303" pitchFamily="18" charset="0"/>
          </a:endParaRPr>
        </a:p>
      </dgm:t>
    </dgm:pt>
    <dgm:pt modelId="{DE7675C9-F628-479D-B997-624FFA5B8FFC}" type="parTrans" cxnId="{4180E60C-6AFF-435F-A0F1-89589409C731}">
      <dgm:prSet/>
      <dgm:spPr/>
      <dgm:t>
        <a:bodyPr/>
        <a:lstStyle/>
        <a:p>
          <a:endParaRPr lang="el-GR"/>
        </a:p>
      </dgm:t>
    </dgm:pt>
    <dgm:pt modelId="{5C0331E2-8CE5-4B1D-9B15-01B956E0DD87}" type="sibTrans" cxnId="{4180E60C-6AFF-435F-A0F1-89589409C731}">
      <dgm:prSet/>
      <dgm:spPr/>
      <dgm:t>
        <a:bodyPr/>
        <a:lstStyle/>
        <a:p>
          <a:endParaRPr lang="el-GR"/>
        </a:p>
      </dgm:t>
    </dgm:pt>
    <dgm:pt modelId="{AB52B3CC-6563-466D-BFC3-9B6B5AFA0881}" type="pres">
      <dgm:prSet presAssocID="{6A70FD8F-0050-42E3-8B3A-6ED7CFB9852E}" presName="Name0" presStyleCnt="0">
        <dgm:presLayoutVars>
          <dgm:chMax/>
          <dgm:chPref/>
          <dgm:animLvl val="lvl"/>
        </dgm:presLayoutVars>
      </dgm:prSet>
      <dgm:spPr/>
    </dgm:pt>
    <dgm:pt modelId="{00FC8A85-67FC-469E-BF64-31EA2B429B94}" type="pres">
      <dgm:prSet presAssocID="{393B3837-E20F-44C3-B005-419C8A2B94DF}" presName="composite1" presStyleCnt="0"/>
      <dgm:spPr/>
    </dgm:pt>
    <dgm:pt modelId="{49E1287B-F40E-45AE-A68C-8BCA33CE2C9A}" type="pres">
      <dgm:prSet presAssocID="{393B3837-E20F-44C3-B005-419C8A2B94DF}" presName="parent1" presStyleLbl="alignNode1" presStyleIdx="0" presStyleCnt="6" custScaleX="174104" custScaleY="385825" custLinFactX="200000" custLinFactY="-100000" custLinFactNeighborX="216295" custLinFactNeighborY="-134926">
        <dgm:presLayoutVars>
          <dgm:chMax val="1"/>
          <dgm:chPref val="1"/>
          <dgm:bulletEnabled val="1"/>
        </dgm:presLayoutVars>
      </dgm:prSet>
      <dgm:spPr/>
    </dgm:pt>
    <dgm:pt modelId="{024479AA-C635-4307-B453-542A77055CED}" type="pres">
      <dgm:prSet presAssocID="{393B3837-E20F-44C3-B005-419C8A2B94DF}" presName="Childtext1" presStyleLbl="revTx" presStyleIdx="0" presStyleCnt="6">
        <dgm:presLayoutVars>
          <dgm:bulletEnabled val="1"/>
        </dgm:presLayoutVars>
      </dgm:prSet>
      <dgm:spPr/>
    </dgm:pt>
    <dgm:pt modelId="{32AEB8D5-FAFE-4AC6-8F8E-ED0C033D5466}" type="pres">
      <dgm:prSet presAssocID="{393B3837-E20F-44C3-B005-419C8A2B94DF}" presName="ConnectLine1" presStyleLbl="sibTrans1D1" presStyleIdx="0" presStyleCnt="6"/>
      <dgm:spPr>
        <a:noFill/>
        <a:ln w="12700" cap="rnd" cmpd="sng" algn="ctr">
          <a:solidFill>
            <a:schemeClr val="accent1">
              <a:shade val="90000"/>
              <a:hueOff val="89242"/>
              <a:satOff val="-1720"/>
              <a:lumOff val="5625"/>
              <a:alphaOff val="0"/>
            </a:schemeClr>
          </a:solidFill>
          <a:prstDash val="dash"/>
        </a:ln>
        <a:effectLst/>
      </dgm:spPr>
    </dgm:pt>
    <dgm:pt modelId="{E5D6B0A8-92FE-4634-AB0E-9EDC1A45B241}" type="pres">
      <dgm:prSet presAssocID="{393B3837-E20F-44C3-B005-419C8A2B94DF}" presName="ConnectLineEnd1" presStyleLbl="lnNode1" presStyleIdx="0" presStyleCnt="6"/>
      <dgm:spPr/>
    </dgm:pt>
    <dgm:pt modelId="{9BF065DD-54BA-4B84-A73D-5FCE47CFEFDA}" type="pres">
      <dgm:prSet presAssocID="{393B3837-E20F-44C3-B005-419C8A2B94DF}" presName="EmptyPane1" presStyleCnt="0"/>
      <dgm:spPr/>
    </dgm:pt>
    <dgm:pt modelId="{A6C3817F-83C8-4C32-805F-47699720EB8C}" type="pres">
      <dgm:prSet presAssocID="{0EB3A08B-C1EA-4D93-B69D-82DD880397B0}" presName="spaceBetweenRectangles1" presStyleCnt="0"/>
      <dgm:spPr/>
    </dgm:pt>
    <dgm:pt modelId="{37F5CE2B-4212-44C9-8B2C-658110432FA6}" type="pres">
      <dgm:prSet presAssocID="{10D67947-527C-4724-B936-90FF0090353D}" presName="composite1" presStyleCnt="0"/>
      <dgm:spPr/>
    </dgm:pt>
    <dgm:pt modelId="{573E655C-AE37-4057-91C4-7C0F4CCF0471}" type="pres">
      <dgm:prSet presAssocID="{10D67947-527C-4724-B936-90FF0090353D}" presName="parent1" presStyleLbl="alignNode1" presStyleIdx="1" presStyleCnt="6" custScaleX="125973" custScaleY="186191" custLinFactX="-28000" custLinFactY="-194228" custLinFactNeighborX="-100000" custLinFactNeighborY="-200000">
        <dgm:presLayoutVars>
          <dgm:chMax val="1"/>
          <dgm:chPref val="1"/>
          <dgm:bulletEnabled val="1"/>
        </dgm:presLayoutVars>
      </dgm:prSet>
      <dgm:spPr/>
    </dgm:pt>
    <dgm:pt modelId="{96B28C42-A662-445C-A5A6-692159DF3F2C}" type="pres">
      <dgm:prSet presAssocID="{10D67947-527C-4724-B936-90FF0090353D}" presName="Childtext1" presStyleLbl="revTx" presStyleIdx="1" presStyleCnt="6">
        <dgm:presLayoutVars>
          <dgm:bulletEnabled val="1"/>
        </dgm:presLayoutVars>
      </dgm:prSet>
      <dgm:spPr/>
    </dgm:pt>
    <dgm:pt modelId="{63CD64F7-3E61-4BD0-A165-0E5F51D59B8E}" type="pres">
      <dgm:prSet presAssocID="{10D67947-527C-4724-B936-90FF0090353D}" presName="ConnectLine1" presStyleLbl="sibTrans1D1" presStyleIdx="1" presStyleCnt="6"/>
      <dgm:spPr>
        <a:noFill/>
        <a:ln w="12700" cap="rnd" cmpd="sng" algn="ctr">
          <a:solidFill>
            <a:schemeClr val="accent1">
              <a:shade val="90000"/>
              <a:hueOff val="178485"/>
              <a:satOff val="-3441"/>
              <a:lumOff val="11250"/>
              <a:alphaOff val="0"/>
            </a:schemeClr>
          </a:solidFill>
          <a:prstDash val="dash"/>
        </a:ln>
        <a:effectLst/>
      </dgm:spPr>
    </dgm:pt>
    <dgm:pt modelId="{AC55E9F0-E752-411C-B739-85EC6963C1D6}" type="pres">
      <dgm:prSet presAssocID="{10D67947-527C-4724-B936-90FF0090353D}" presName="ConnectLineEnd1" presStyleLbl="lnNode1" presStyleIdx="1" presStyleCnt="6" custLinFactX="900000" custLinFactNeighborX="926223" custLinFactNeighborY="66275"/>
      <dgm:spPr/>
    </dgm:pt>
    <dgm:pt modelId="{92DC2227-9A55-4D08-93EF-0909CA3F02A6}" type="pres">
      <dgm:prSet presAssocID="{10D67947-527C-4724-B936-90FF0090353D}" presName="EmptyPane1" presStyleCnt="0"/>
      <dgm:spPr/>
    </dgm:pt>
    <dgm:pt modelId="{3E138CF4-F9DB-4ADA-892D-620D42C485C8}" type="pres">
      <dgm:prSet presAssocID="{68026BA4-F7A1-4F34-846C-F5E86971B2FB}" presName="spaceBetweenRectangles1" presStyleCnt="0"/>
      <dgm:spPr/>
    </dgm:pt>
    <dgm:pt modelId="{6536C813-BD39-45C1-A84E-F7D6F6FE9269}" type="pres">
      <dgm:prSet presAssocID="{1CB47D2C-0DC0-4DB4-B250-5B217AB66376}" presName="composite1" presStyleCnt="0"/>
      <dgm:spPr/>
    </dgm:pt>
    <dgm:pt modelId="{F0F6A823-5058-4F6E-AB85-5452A444711F}" type="pres">
      <dgm:prSet presAssocID="{1CB47D2C-0DC0-4DB4-B250-5B217AB66376}" presName="parent1" presStyleLbl="alignNode1" presStyleIdx="2" presStyleCnt="6" custScaleX="211587" custScaleY="343985" custLinFactX="-95414" custLinFactY="-11625" custLinFactNeighborX="-100000" custLinFactNeighborY="-100000">
        <dgm:presLayoutVars>
          <dgm:chMax val="1"/>
          <dgm:chPref val="1"/>
          <dgm:bulletEnabled val="1"/>
        </dgm:presLayoutVars>
      </dgm:prSet>
      <dgm:spPr/>
    </dgm:pt>
    <dgm:pt modelId="{044718A2-2B2E-48D7-8A7F-1AD2C9309579}" type="pres">
      <dgm:prSet presAssocID="{1CB47D2C-0DC0-4DB4-B250-5B217AB66376}" presName="Childtext1" presStyleLbl="revTx" presStyleIdx="2" presStyleCnt="6">
        <dgm:presLayoutVars>
          <dgm:bulletEnabled val="1"/>
        </dgm:presLayoutVars>
      </dgm:prSet>
      <dgm:spPr/>
    </dgm:pt>
    <dgm:pt modelId="{ED4C3C90-73DD-4577-A861-43E1C6E8E079}" type="pres">
      <dgm:prSet presAssocID="{1CB47D2C-0DC0-4DB4-B250-5B217AB66376}" presName="ConnectLine1" presStyleLbl="sibTrans1D1" presStyleIdx="2" presStyleCnt="6"/>
      <dgm:spPr>
        <a:noFill/>
        <a:ln w="12700" cap="rnd" cmpd="sng" algn="ctr">
          <a:solidFill>
            <a:schemeClr val="accent1">
              <a:shade val="90000"/>
              <a:hueOff val="148737"/>
              <a:satOff val="-2867"/>
              <a:lumOff val="9375"/>
              <a:alphaOff val="0"/>
            </a:schemeClr>
          </a:solidFill>
          <a:prstDash val="dash"/>
        </a:ln>
        <a:effectLst/>
      </dgm:spPr>
    </dgm:pt>
    <dgm:pt modelId="{9B6C9608-0F84-48BB-903F-AE77189B5128}" type="pres">
      <dgm:prSet presAssocID="{1CB47D2C-0DC0-4DB4-B250-5B217AB66376}" presName="ConnectLineEnd1" presStyleLbl="lnNode1" presStyleIdx="2" presStyleCnt="6" custFlipVert="1" custScaleX="39396" custScaleY="39396"/>
      <dgm:spPr/>
    </dgm:pt>
    <dgm:pt modelId="{15830EA2-B33F-43B1-9AA1-F0F74DA0AB8D}" type="pres">
      <dgm:prSet presAssocID="{1CB47D2C-0DC0-4DB4-B250-5B217AB66376}" presName="EmptyPane1" presStyleCnt="0"/>
      <dgm:spPr/>
    </dgm:pt>
    <dgm:pt modelId="{9D4B2C9E-69E9-4C1E-A9D9-56EE4D0D0622}" type="pres">
      <dgm:prSet presAssocID="{CBE27613-53B7-4E8D-AC9C-1D5E0C7DACA6}"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3" presStyleCnt="6" custScaleX="212617" custScaleY="423674" custLinFactX="-100342" custLinFactY="112464" custLinFactNeighborX="-200000" custLinFactNeighborY="200000">
        <dgm:presLayoutVars>
          <dgm:chMax val="1"/>
          <dgm:chPref val="1"/>
          <dgm:bulletEnabled val="1"/>
        </dgm:presLayoutVars>
      </dgm:prSet>
      <dgm:spPr/>
    </dgm:pt>
    <dgm:pt modelId="{DF65791B-462E-4589-B98D-F60587330CA8}" type="pres">
      <dgm:prSet presAssocID="{C5146535-FD3D-4589-98A3-623B8DA4B8DB}" presName="Childtext1" presStyleLbl="revTx" presStyleIdx="3" presStyleCnt="6">
        <dgm:presLayoutVars>
          <dgm:bulletEnabled val="1"/>
        </dgm:presLayoutVars>
      </dgm:prSet>
      <dgm:spPr/>
    </dgm:pt>
    <dgm:pt modelId="{DBA410EB-5F61-4F46-92D9-C5B0AA59EE15}" type="pres">
      <dgm:prSet presAssocID="{C5146535-FD3D-4589-98A3-623B8DA4B8DB}" presName="ConnectLine1" presStyleLbl="sibTrans1D1" presStyleIdx="3" presStyleCnt="6"/>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3" presStyleCnt="6"/>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92FB5A24-BF61-4393-BBB3-BF889199E63F}" type="pres">
      <dgm:prSet presAssocID="{318743D9-AADB-4FA1-87DD-A7C58A53E973}" presName="composite1" presStyleCnt="0"/>
      <dgm:spPr/>
    </dgm:pt>
    <dgm:pt modelId="{2FEC9366-5AAF-475E-ABD0-595D0570BF00}" type="pres">
      <dgm:prSet presAssocID="{318743D9-AADB-4FA1-87DD-A7C58A53E973}" presName="parent1" presStyleLbl="alignNode1" presStyleIdx="4" presStyleCnt="6" custScaleX="286446" custScaleY="397447" custLinFactX="92001" custLinFactY="-100000" custLinFactNeighborX="100000" custLinFactNeighborY="-190966">
        <dgm:presLayoutVars>
          <dgm:chMax val="1"/>
          <dgm:chPref val="1"/>
          <dgm:bulletEnabled val="1"/>
        </dgm:presLayoutVars>
      </dgm:prSet>
      <dgm:spPr/>
    </dgm:pt>
    <dgm:pt modelId="{6215CA39-D48E-4C39-9027-8EBE6C859535}" type="pres">
      <dgm:prSet presAssocID="{318743D9-AADB-4FA1-87DD-A7C58A53E973}" presName="Childtext1" presStyleLbl="revTx" presStyleIdx="4" presStyleCnt="6">
        <dgm:presLayoutVars>
          <dgm:bulletEnabled val="1"/>
        </dgm:presLayoutVars>
      </dgm:prSet>
      <dgm:spPr/>
    </dgm:pt>
    <dgm:pt modelId="{37972D16-1ECF-4E6B-9A65-2A2C8DC4AC3D}" type="pres">
      <dgm:prSet presAssocID="{318743D9-AADB-4FA1-87DD-A7C58A53E973}" presName="ConnectLine1" presStyleLbl="sibTrans1D1" presStyleIdx="4" presStyleCnt="6"/>
      <dgm:spPr>
        <a:noFill/>
        <a:ln w="12700" cap="rnd" cmpd="sng" algn="ctr">
          <a:solidFill>
            <a:schemeClr val="accent1">
              <a:shade val="90000"/>
              <a:hueOff val="371843"/>
              <a:satOff val="-7168"/>
              <a:lumOff val="23437"/>
              <a:alphaOff val="0"/>
            </a:schemeClr>
          </a:solidFill>
          <a:prstDash val="dash"/>
        </a:ln>
        <a:effectLst/>
      </dgm:spPr>
    </dgm:pt>
    <dgm:pt modelId="{B49738E1-220B-4C2D-B110-3D67396503F9}" type="pres">
      <dgm:prSet presAssocID="{318743D9-AADB-4FA1-87DD-A7C58A53E973}" presName="ConnectLineEnd1" presStyleLbl="lnNode1" presStyleIdx="4" presStyleCnt="6" custLinFactX="-10421" custLinFactY="-1080379" custLinFactNeighborX="-100000" custLinFactNeighborY="-1100000"/>
      <dgm:spPr/>
    </dgm:pt>
    <dgm:pt modelId="{7FBC7189-0392-4BDC-A43F-95204D29EFA8}" type="pres">
      <dgm:prSet presAssocID="{318743D9-AADB-4FA1-87DD-A7C58A53E973}" presName="EmptyPane1" presStyleCnt="0"/>
      <dgm:spPr/>
    </dgm:pt>
    <dgm:pt modelId="{29F2B264-12D1-4303-B862-B7BBAEDA95BC}" type="pres">
      <dgm:prSet presAssocID="{ED50DA36-A7FA-44FC-BE34-99F560017FDE}" presName="spaceBetweenRectangles1" presStyleCnt="0"/>
      <dgm:spPr/>
    </dgm:pt>
    <dgm:pt modelId="{3329A63D-AD27-48B4-956D-7EA10E1B084F}" type="pres">
      <dgm:prSet presAssocID="{580894AF-E9A0-4754-AA6D-FC90074D7496}" presName="composite1" presStyleCnt="0"/>
      <dgm:spPr/>
    </dgm:pt>
    <dgm:pt modelId="{A1A3948A-B57A-41CB-9B1A-7A7EB68C366A}" type="pres">
      <dgm:prSet presAssocID="{580894AF-E9A0-4754-AA6D-FC90074D7496}" presName="parent1" presStyleLbl="alignNode1" presStyleIdx="5" presStyleCnt="6" custScaleX="416406" custScaleY="565331" custLinFactY="100000" custLinFactNeighborX="-28914" custLinFactNeighborY="140692">
        <dgm:presLayoutVars>
          <dgm:chMax val="1"/>
          <dgm:chPref val="1"/>
          <dgm:bulletEnabled val="1"/>
        </dgm:presLayoutVars>
      </dgm:prSet>
      <dgm:spPr/>
    </dgm:pt>
    <dgm:pt modelId="{05768BEC-D3CD-48FB-AE02-417249E98695}" type="pres">
      <dgm:prSet presAssocID="{580894AF-E9A0-4754-AA6D-FC90074D7496}" presName="Childtext1" presStyleLbl="revTx" presStyleIdx="5" presStyleCnt="6">
        <dgm:presLayoutVars>
          <dgm:bulletEnabled val="1"/>
        </dgm:presLayoutVars>
      </dgm:prSet>
      <dgm:spPr/>
    </dgm:pt>
    <dgm:pt modelId="{F2D18658-5BF5-466B-936C-59EF76E1A94B}" type="pres">
      <dgm:prSet presAssocID="{580894AF-E9A0-4754-AA6D-FC90074D7496}" presName="ConnectLine1" presStyleLbl="sibTrans1D1" presStyleIdx="5" presStyleCnt="6"/>
      <dgm:spPr>
        <a:noFill/>
        <a:ln w="12700" cap="rnd" cmpd="sng" algn="ctr">
          <a:solidFill>
            <a:schemeClr val="accent1">
              <a:shade val="90000"/>
              <a:hueOff val="446212"/>
              <a:satOff val="-8602"/>
              <a:lumOff val="28124"/>
              <a:alphaOff val="0"/>
            </a:schemeClr>
          </a:solidFill>
          <a:prstDash val="dash"/>
        </a:ln>
        <a:effectLst/>
      </dgm:spPr>
    </dgm:pt>
    <dgm:pt modelId="{A9C47E73-045F-499B-BAEF-42A556968A9F}" type="pres">
      <dgm:prSet presAssocID="{580894AF-E9A0-4754-AA6D-FC90074D7496}" presName="ConnectLineEnd1" presStyleLbl="lnNode1" presStyleIdx="5" presStyleCnt="6"/>
      <dgm:spPr/>
    </dgm:pt>
    <dgm:pt modelId="{9DE1D361-BE63-4599-AA46-DD37FBA5DC32}" type="pres">
      <dgm:prSet presAssocID="{580894AF-E9A0-4754-AA6D-FC90074D7496}"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4180E60C-6AFF-435F-A0F1-89589409C731}" srcId="{6A70FD8F-0050-42E3-8B3A-6ED7CFB9852E}" destId="{580894AF-E9A0-4754-AA6D-FC90074D7496}" srcOrd="5" destOrd="0" parTransId="{DE7675C9-F628-479D-B997-624FFA5B8FFC}" sibTransId="{5C0331E2-8CE5-4B1D-9B15-01B956E0DD87}"/>
    <dgm:cxn modelId="{84C67813-55CE-4EBC-9032-03BD847DC17E}" type="presOf" srcId="{6A70FD8F-0050-42E3-8B3A-6ED7CFB9852E}" destId="{AB52B3CC-6563-466D-BFC3-9B6B5AFA0881}" srcOrd="0" destOrd="0" presId="urn:microsoft.com/office/officeart/2016/7/layout/RoundedRectangleTimeline"/>
    <dgm:cxn modelId="{924E9965-CDB5-4FBE-A42E-59F5FCC5A374}" type="presOf" srcId="{318743D9-AADB-4FA1-87DD-A7C58A53E973}" destId="{2FEC9366-5AAF-475E-ABD0-595D0570BF00}" srcOrd="0" destOrd="0" presId="urn:microsoft.com/office/officeart/2016/7/layout/RoundedRectangleTimeline"/>
    <dgm:cxn modelId="{4911CD6C-7AD8-47E3-BD68-5379FA1D6A24}" srcId="{6A70FD8F-0050-42E3-8B3A-6ED7CFB9852E}" destId="{1CB47D2C-0DC0-4DB4-B250-5B217AB66376}" srcOrd="2" destOrd="0" parTransId="{4E69B499-EB23-4749-919F-5700848DB0DC}" sibTransId="{CBE27613-53B7-4E8D-AC9C-1D5E0C7DACA6}"/>
    <dgm:cxn modelId="{8EBF857E-7408-4941-91E4-293B0F59EEF7}" srcId="{6A70FD8F-0050-42E3-8B3A-6ED7CFB9852E}" destId="{C5146535-FD3D-4589-98A3-623B8DA4B8DB}" srcOrd="3" destOrd="0" parTransId="{20848F78-EC70-4162-96CE-CC68006930F0}" sibTransId="{7A3CCAF8-AC3A-401E-AEDD-44BBC1AA9C31}"/>
    <dgm:cxn modelId="{BA6E1289-32A4-4FF6-99CE-142F0DD6169D}" srcId="{6A70FD8F-0050-42E3-8B3A-6ED7CFB9852E}" destId="{10D67947-527C-4724-B936-90FF0090353D}" srcOrd="1" destOrd="0" parTransId="{FC4B3A58-64EA-436F-B61F-6D80FAC53AD2}" sibTransId="{68026BA4-F7A1-4F34-846C-F5E86971B2FB}"/>
    <dgm:cxn modelId="{F4AEE8A1-F955-46C2-B1F4-CEF1F4C82E2E}" srcId="{6A70FD8F-0050-42E3-8B3A-6ED7CFB9852E}" destId="{393B3837-E20F-44C3-B005-419C8A2B94DF}" srcOrd="0" destOrd="0" parTransId="{C9B8DD62-1949-4F71-BA71-47918F85BEFC}" sibTransId="{0EB3A08B-C1EA-4D93-B69D-82DD880397B0}"/>
    <dgm:cxn modelId="{94E8CAAF-64F8-45C9-B429-461545EC1478}" type="presOf" srcId="{1CB47D2C-0DC0-4DB4-B250-5B217AB66376}" destId="{F0F6A823-5058-4F6E-AB85-5452A444711F}" srcOrd="0" destOrd="0" presId="urn:microsoft.com/office/officeart/2016/7/layout/RoundedRectangleTimeline"/>
    <dgm:cxn modelId="{63EFBAB1-62F0-4D8E-9FC3-4F2B74BB6062}" srcId="{6A70FD8F-0050-42E3-8B3A-6ED7CFB9852E}" destId="{318743D9-AADB-4FA1-87DD-A7C58A53E973}" srcOrd="4" destOrd="0" parTransId="{55BDB5B0-E05B-4115-A0E3-942778F4D9D0}" sibTransId="{ED50DA36-A7FA-44FC-BE34-99F560017FDE}"/>
    <dgm:cxn modelId="{6FEE1DD1-5044-4ED5-8001-28481A9C8462}" type="presOf" srcId="{580894AF-E9A0-4754-AA6D-FC90074D7496}" destId="{A1A3948A-B57A-41CB-9B1A-7A7EB68C366A}" srcOrd="0" destOrd="0" presId="urn:microsoft.com/office/officeart/2016/7/layout/RoundedRectangleTimeline"/>
    <dgm:cxn modelId="{8E55D3D1-0A0E-4191-92E6-DEBCCCD3A405}" type="presOf" srcId="{393B3837-E20F-44C3-B005-419C8A2B94DF}" destId="{49E1287B-F40E-45AE-A68C-8BCA33CE2C9A}" srcOrd="0" destOrd="0" presId="urn:microsoft.com/office/officeart/2016/7/layout/RoundedRectangleTimeline"/>
    <dgm:cxn modelId="{03C6F8F3-FEBE-468B-B8D8-2BE89429EC46}" type="presOf" srcId="{10D67947-527C-4724-B936-90FF0090353D}" destId="{573E655C-AE37-4057-91C4-7C0F4CCF0471}" srcOrd="0" destOrd="0" presId="urn:microsoft.com/office/officeart/2016/7/layout/RoundedRectangleTimeline"/>
    <dgm:cxn modelId="{B024E836-1DA0-4FB3-86A1-3893DA4CB196}" type="presParOf" srcId="{AB52B3CC-6563-466D-BFC3-9B6B5AFA0881}" destId="{00FC8A85-67FC-469E-BF64-31EA2B429B94}" srcOrd="0" destOrd="0" presId="urn:microsoft.com/office/officeart/2016/7/layout/RoundedRectangleTimeline"/>
    <dgm:cxn modelId="{964F5E07-DB7B-4392-A986-AFC284C62F41}" type="presParOf" srcId="{00FC8A85-67FC-469E-BF64-31EA2B429B94}" destId="{49E1287B-F40E-45AE-A68C-8BCA33CE2C9A}" srcOrd="0" destOrd="0" presId="urn:microsoft.com/office/officeart/2016/7/layout/RoundedRectangleTimeline"/>
    <dgm:cxn modelId="{3BB044D2-2598-48BF-B1EB-4D803FB15334}" type="presParOf" srcId="{00FC8A85-67FC-469E-BF64-31EA2B429B94}" destId="{024479AA-C635-4307-B453-542A77055CED}" srcOrd="1" destOrd="0" presId="urn:microsoft.com/office/officeart/2016/7/layout/RoundedRectangleTimeline"/>
    <dgm:cxn modelId="{20622ADF-C5EE-4899-8E3A-3158C4B6E3ED}" type="presParOf" srcId="{00FC8A85-67FC-469E-BF64-31EA2B429B94}" destId="{32AEB8D5-FAFE-4AC6-8F8E-ED0C033D5466}" srcOrd="2" destOrd="0" presId="urn:microsoft.com/office/officeart/2016/7/layout/RoundedRectangleTimeline"/>
    <dgm:cxn modelId="{EC2DC2A5-D6A0-41B4-A677-7CC9CB12335A}" type="presParOf" srcId="{00FC8A85-67FC-469E-BF64-31EA2B429B94}" destId="{E5D6B0A8-92FE-4634-AB0E-9EDC1A45B241}" srcOrd="3" destOrd="0" presId="urn:microsoft.com/office/officeart/2016/7/layout/RoundedRectangleTimeline"/>
    <dgm:cxn modelId="{0EB85290-B601-46AF-9DFA-8ED08DEF0832}" type="presParOf" srcId="{00FC8A85-67FC-469E-BF64-31EA2B429B94}" destId="{9BF065DD-54BA-4B84-A73D-5FCE47CFEFDA}" srcOrd="4" destOrd="0" presId="urn:microsoft.com/office/officeart/2016/7/layout/RoundedRectangleTimeline"/>
    <dgm:cxn modelId="{1431ABEA-CB0B-44DD-B75D-7EE7F37A15CF}" type="presParOf" srcId="{AB52B3CC-6563-466D-BFC3-9B6B5AFA0881}" destId="{A6C3817F-83C8-4C32-805F-47699720EB8C}" srcOrd="1" destOrd="0" presId="urn:microsoft.com/office/officeart/2016/7/layout/RoundedRectangleTimeline"/>
    <dgm:cxn modelId="{EEC76A50-3DC5-4DF4-8BB8-93BE159BCF7B}" type="presParOf" srcId="{AB52B3CC-6563-466D-BFC3-9B6B5AFA0881}" destId="{37F5CE2B-4212-44C9-8B2C-658110432FA6}" srcOrd="2" destOrd="0" presId="urn:microsoft.com/office/officeart/2016/7/layout/RoundedRectangleTimeline"/>
    <dgm:cxn modelId="{327F5F5B-8986-44F6-8EDC-F3ECC752EA0C}" type="presParOf" srcId="{37F5CE2B-4212-44C9-8B2C-658110432FA6}" destId="{573E655C-AE37-4057-91C4-7C0F4CCF0471}" srcOrd="0" destOrd="0" presId="urn:microsoft.com/office/officeart/2016/7/layout/RoundedRectangleTimeline"/>
    <dgm:cxn modelId="{314ABFC5-C7D0-4974-ABD6-00FA3B76BDE0}" type="presParOf" srcId="{37F5CE2B-4212-44C9-8B2C-658110432FA6}" destId="{96B28C42-A662-445C-A5A6-692159DF3F2C}" srcOrd="1" destOrd="0" presId="urn:microsoft.com/office/officeart/2016/7/layout/RoundedRectangleTimeline"/>
    <dgm:cxn modelId="{C51E01FF-8A96-4ADA-8D22-C0B5CBE6788B}" type="presParOf" srcId="{37F5CE2B-4212-44C9-8B2C-658110432FA6}" destId="{63CD64F7-3E61-4BD0-A165-0E5F51D59B8E}" srcOrd="2" destOrd="0" presId="urn:microsoft.com/office/officeart/2016/7/layout/RoundedRectangleTimeline"/>
    <dgm:cxn modelId="{23BC123A-7C78-4ABC-BAFD-35A39DD5F1EF}" type="presParOf" srcId="{37F5CE2B-4212-44C9-8B2C-658110432FA6}" destId="{AC55E9F0-E752-411C-B739-85EC6963C1D6}" srcOrd="3" destOrd="0" presId="urn:microsoft.com/office/officeart/2016/7/layout/RoundedRectangleTimeline"/>
    <dgm:cxn modelId="{A644951F-03B2-4750-845E-7A93A5B13355}" type="presParOf" srcId="{37F5CE2B-4212-44C9-8B2C-658110432FA6}" destId="{92DC2227-9A55-4D08-93EF-0909CA3F02A6}" srcOrd="4" destOrd="0" presId="urn:microsoft.com/office/officeart/2016/7/layout/RoundedRectangleTimeline"/>
    <dgm:cxn modelId="{0239430C-661D-4DB3-99DA-A49F649E04C4}" type="presParOf" srcId="{AB52B3CC-6563-466D-BFC3-9B6B5AFA0881}" destId="{3E138CF4-F9DB-4ADA-892D-620D42C485C8}" srcOrd="3" destOrd="0" presId="urn:microsoft.com/office/officeart/2016/7/layout/RoundedRectangleTimeline"/>
    <dgm:cxn modelId="{6866F5DE-80AA-4500-A5D3-31F17B19666C}" type="presParOf" srcId="{AB52B3CC-6563-466D-BFC3-9B6B5AFA0881}" destId="{6536C813-BD39-45C1-A84E-F7D6F6FE9269}" srcOrd="4" destOrd="0" presId="urn:microsoft.com/office/officeart/2016/7/layout/RoundedRectangleTimeline"/>
    <dgm:cxn modelId="{AD83BD15-606C-4B84-B1C5-B9D445A0887B}" type="presParOf" srcId="{6536C813-BD39-45C1-A84E-F7D6F6FE9269}" destId="{F0F6A823-5058-4F6E-AB85-5452A444711F}" srcOrd="0" destOrd="0" presId="urn:microsoft.com/office/officeart/2016/7/layout/RoundedRectangleTimeline"/>
    <dgm:cxn modelId="{7C5622A4-F6DC-4A32-A4D6-C01D714008A7}" type="presParOf" srcId="{6536C813-BD39-45C1-A84E-F7D6F6FE9269}" destId="{044718A2-2B2E-48D7-8A7F-1AD2C9309579}" srcOrd="1" destOrd="0" presId="urn:microsoft.com/office/officeart/2016/7/layout/RoundedRectangleTimeline"/>
    <dgm:cxn modelId="{D3C630AE-C6F7-4D8A-803C-0667AF755FF5}" type="presParOf" srcId="{6536C813-BD39-45C1-A84E-F7D6F6FE9269}" destId="{ED4C3C90-73DD-4577-A861-43E1C6E8E079}" srcOrd="2" destOrd="0" presId="urn:microsoft.com/office/officeart/2016/7/layout/RoundedRectangleTimeline"/>
    <dgm:cxn modelId="{272A26E7-0E47-4C21-91A5-02E4593B2511}" type="presParOf" srcId="{6536C813-BD39-45C1-A84E-F7D6F6FE9269}" destId="{9B6C9608-0F84-48BB-903F-AE77189B5128}" srcOrd="3" destOrd="0" presId="urn:microsoft.com/office/officeart/2016/7/layout/RoundedRectangleTimeline"/>
    <dgm:cxn modelId="{6D6B85EA-6C20-430E-802E-5777953C50C4}" type="presParOf" srcId="{6536C813-BD39-45C1-A84E-F7D6F6FE9269}" destId="{15830EA2-B33F-43B1-9AA1-F0F74DA0AB8D}" srcOrd="4" destOrd="0" presId="urn:microsoft.com/office/officeart/2016/7/layout/RoundedRectangleTimeline"/>
    <dgm:cxn modelId="{DC12CF3D-2B64-4B92-B581-2B0B212F6564}" type="presParOf" srcId="{AB52B3CC-6563-466D-BFC3-9B6B5AFA0881}" destId="{9D4B2C9E-69E9-4C1E-A9D9-56EE4D0D0622}" srcOrd="5" destOrd="0" presId="urn:microsoft.com/office/officeart/2016/7/layout/RoundedRectangleTimeline"/>
    <dgm:cxn modelId="{38B07C9C-D21D-4E2B-A78B-C30877B2689A}" type="presParOf" srcId="{AB52B3CC-6563-466D-BFC3-9B6B5AFA0881}" destId="{218D9CD7-D48D-464C-9A1C-0F322EC540B3}" srcOrd="6"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7" destOrd="0" presId="urn:microsoft.com/office/officeart/2016/7/layout/RoundedRectangleTimeline"/>
    <dgm:cxn modelId="{66740216-931F-4C7F-9E36-BED2A671B64B}" type="presParOf" srcId="{AB52B3CC-6563-466D-BFC3-9B6B5AFA0881}" destId="{92FB5A24-BF61-4393-BBB3-BF889199E63F}" srcOrd="8" destOrd="0" presId="urn:microsoft.com/office/officeart/2016/7/layout/RoundedRectangleTimeline"/>
    <dgm:cxn modelId="{ACF05460-1827-4510-AECD-27368389A63C}" type="presParOf" srcId="{92FB5A24-BF61-4393-BBB3-BF889199E63F}" destId="{2FEC9366-5AAF-475E-ABD0-595D0570BF00}" srcOrd="0" destOrd="0" presId="urn:microsoft.com/office/officeart/2016/7/layout/RoundedRectangleTimeline"/>
    <dgm:cxn modelId="{0AA26C74-C48B-4845-B022-CE13CE80ADCB}" type="presParOf" srcId="{92FB5A24-BF61-4393-BBB3-BF889199E63F}" destId="{6215CA39-D48E-4C39-9027-8EBE6C859535}" srcOrd="1" destOrd="0" presId="urn:microsoft.com/office/officeart/2016/7/layout/RoundedRectangleTimeline"/>
    <dgm:cxn modelId="{0ECF0175-DBA3-40B4-BC55-2531A3ED7F5C}" type="presParOf" srcId="{92FB5A24-BF61-4393-BBB3-BF889199E63F}" destId="{37972D16-1ECF-4E6B-9A65-2A2C8DC4AC3D}" srcOrd="2" destOrd="0" presId="urn:microsoft.com/office/officeart/2016/7/layout/RoundedRectangleTimeline"/>
    <dgm:cxn modelId="{0860FAA1-46EA-4FED-8E7F-0E4337EAEE60}" type="presParOf" srcId="{92FB5A24-BF61-4393-BBB3-BF889199E63F}" destId="{B49738E1-220B-4C2D-B110-3D67396503F9}" srcOrd="3" destOrd="0" presId="urn:microsoft.com/office/officeart/2016/7/layout/RoundedRectangleTimeline"/>
    <dgm:cxn modelId="{55A7F353-AD4D-4BFF-AE55-EC8E4B7E623D}" type="presParOf" srcId="{92FB5A24-BF61-4393-BBB3-BF889199E63F}" destId="{7FBC7189-0392-4BDC-A43F-95204D29EFA8}" srcOrd="4" destOrd="0" presId="urn:microsoft.com/office/officeart/2016/7/layout/RoundedRectangleTimeline"/>
    <dgm:cxn modelId="{09C6ACCF-11B7-437F-B551-29BF3340919C}" type="presParOf" srcId="{AB52B3CC-6563-466D-BFC3-9B6B5AFA0881}" destId="{29F2B264-12D1-4303-B862-B7BBAEDA95BC}" srcOrd="9" destOrd="0" presId="urn:microsoft.com/office/officeart/2016/7/layout/RoundedRectangleTimeline"/>
    <dgm:cxn modelId="{CF8F7B0E-00D9-473F-9CC6-45516B71EA0B}" type="presParOf" srcId="{AB52B3CC-6563-466D-BFC3-9B6B5AFA0881}" destId="{3329A63D-AD27-48B4-956D-7EA10E1B084F}" srcOrd="10" destOrd="0" presId="urn:microsoft.com/office/officeart/2016/7/layout/RoundedRectangleTimeline"/>
    <dgm:cxn modelId="{016863DB-4617-409C-B20E-088ED5A9B4B0}" type="presParOf" srcId="{3329A63D-AD27-48B4-956D-7EA10E1B084F}" destId="{A1A3948A-B57A-41CB-9B1A-7A7EB68C366A}" srcOrd="0" destOrd="0" presId="urn:microsoft.com/office/officeart/2016/7/layout/RoundedRectangleTimeline"/>
    <dgm:cxn modelId="{51F77B55-19BC-430D-AD31-BE56D80FDC86}" type="presParOf" srcId="{3329A63D-AD27-48B4-956D-7EA10E1B084F}" destId="{05768BEC-D3CD-48FB-AE02-417249E98695}" srcOrd="1" destOrd="0" presId="urn:microsoft.com/office/officeart/2016/7/layout/RoundedRectangleTimeline"/>
    <dgm:cxn modelId="{69C0F79F-A4D5-4FB7-B0F7-9B47F0A0575C}" type="presParOf" srcId="{3329A63D-AD27-48B4-956D-7EA10E1B084F}" destId="{F2D18658-5BF5-466B-936C-59EF76E1A94B}" srcOrd="2" destOrd="0" presId="urn:microsoft.com/office/officeart/2016/7/layout/RoundedRectangleTimeline"/>
    <dgm:cxn modelId="{52606902-AC2F-47F2-96C8-CE9D938A312D}" type="presParOf" srcId="{3329A63D-AD27-48B4-956D-7EA10E1B084F}" destId="{A9C47E73-045F-499B-BAEF-42A556968A9F}" srcOrd="3" destOrd="0" presId="urn:microsoft.com/office/officeart/2016/7/layout/RoundedRectangleTimeline"/>
    <dgm:cxn modelId="{3561D4E8-54BC-4D36-8D25-CD473AF1C58A}" type="presParOf" srcId="{3329A63D-AD27-48B4-956D-7EA10E1B084F}" destId="{9DE1D361-BE63-4599-AA46-DD37FBA5DC32}" srcOrd="4" destOrd="0" presId="urn:microsoft.com/office/officeart/2016/7/layout/RoundedRectangleTimeline"/>
  </dgm:cxnLst>
  <dgm:bg>
    <a:blipFill>
      <a:blip xmlns:r="http://schemas.openxmlformats.org/officeDocument/2006/relationships" r:embed="rId1" cstate="print">
        <a:duotone>
          <a:srgbClr val="9BBB59">
            <a:shade val="45000"/>
            <a:satMod val="135000"/>
          </a:srgbClr>
          <a:prstClr val="white"/>
        </a:duotone>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AB52B3CC-6563-466D-BFC3-9B6B5AFA0881}" type="pres">
      <dgm:prSet presAssocID="{6A70FD8F-0050-42E3-8B3A-6ED7CFB9852E}" presName="Name0" presStyleCnt="0">
        <dgm:presLayoutVars>
          <dgm:chMax/>
          <dgm:chPref/>
          <dgm:animLvl val="lvl"/>
        </dgm:presLayoutVars>
      </dgm:prSet>
      <dgm:spPr/>
    </dgm:pt>
  </dgm:ptLst>
  <dgm:cxnLst>
    <dgm:cxn modelId="{84C67813-55CE-4EBC-9032-03BD847DC17E}" type="presOf" srcId="{6A70FD8F-0050-42E3-8B3A-6ED7CFB9852E}" destId="{AB52B3CC-6563-466D-BFC3-9B6B5AFA0881}" srcOrd="0"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AB52B3CC-6563-466D-BFC3-9B6B5AFA0881}" type="pres">
      <dgm:prSet presAssocID="{6A70FD8F-0050-42E3-8B3A-6ED7CFB9852E}" presName="Name0" presStyleCnt="0">
        <dgm:presLayoutVars>
          <dgm:chMax/>
          <dgm:chPref/>
          <dgm:animLvl val="lvl"/>
        </dgm:presLayoutVars>
      </dgm:prSet>
      <dgm:spPr/>
    </dgm:pt>
  </dgm:ptLst>
  <dgm:cxnLst>
    <dgm:cxn modelId="{84C67813-55CE-4EBC-9032-03BD847DC17E}" type="presOf" srcId="{6A70FD8F-0050-42E3-8B3A-6ED7CFB9852E}" destId="{AB52B3CC-6563-466D-BFC3-9B6B5AFA0881}" srcOrd="0"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AB52B3CC-6563-466D-BFC3-9B6B5AFA0881}" type="pres">
      <dgm:prSet presAssocID="{6A70FD8F-0050-42E3-8B3A-6ED7CFB9852E}" presName="Name0" presStyleCnt="0">
        <dgm:presLayoutVars>
          <dgm:chMax/>
          <dgm:chPref/>
          <dgm:animLvl val="lvl"/>
        </dgm:presLayoutVars>
      </dgm:prSet>
      <dgm:spPr/>
    </dgm:pt>
  </dgm:ptLst>
  <dgm:cxnLst>
    <dgm:cxn modelId="{84C67813-55CE-4EBC-9032-03BD847DC17E}" type="presOf" srcId="{6A70FD8F-0050-42E3-8B3A-6ED7CFB9852E}" destId="{AB52B3CC-6563-466D-BFC3-9B6B5AFA0881}" srcOrd="0"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287B-F40E-45AE-A68C-8BCA33CE2C9A}">
      <dsp:nvSpPr>
        <dsp:cNvPr id="0" name=""/>
        <dsp:cNvSpPr/>
      </dsp:nvSpPr>
      <dsp:spPr>
        <a:xfrm rot="16200000">
          <a:off x="-5041" y="2154073"/>
          <a:ext cx="2521012" cy="1494447"/>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rtl="0">
            <a:lnSpc>
              <a:spcPct val="90000"/>
            </a:lnSpc>
            <a:spcBef>
              <a:spcPct val="0"/>
            </a:spcBef>
            <a:spcAft>
              <a:spcPct val="35000"/>
            </a:spcAft>
            <a:buNone/>
          </a:pPr>
          <a:r>
            <a:rPr lang="el-GR" sz="1100" b="1" kern="1200" dirty="0" err="1"/>
            <a:t>Ανθρωποζωολογικς</a:t>
          </a:r>
          <a:r>
            <a:rPr lang="el-GR" sz="1100" b="1" kern="1200" dirty="0"/>
            <a:t> σπουδές</a:t>
          </a:r>
          <a:endParaRPr lang="en-US" sz="1100" b="1" kern="1200" dirty="0"/>
        </a:p>
        <a:p>
          <a:pPr marL="0" lvl="0" indent="0" algn="ctr" defTabSz="488950" rtl="0">
            <a:lnSpc>
              <a:spcPct val="90000"/>
            </a:lnSpc>
            <a:spcBef>
              <a:spcPct val="0"/>
            </a:spcBef>
            <a:spcAft>
              <a:spcPct val="35000"/>
            </a:spcAft>
            <a:buNone/>
          </a:pPr>
          <a:r>
            <a:rPr lang="en-US" sz="1100" b="1" kern="1200" dirty="0"/>
            <a:t>human</a:t>
          </a:r>
          <a:r>
            <a:rPr lang="el-GR" sz="1100" b="1" kern="1200" dirty="0"/>
            <a:t>-</a:t>
          </a:r>
          <a:r>
            <a:rPr lang="en-US" sz="1100" b="1" kern="1200" dirty="0"/>
            <a:t>animal studies</a:t>
          </a:r>
          <a:r>
            <a:rPr lang="el-GR" sz="1100" b="1" kern="1200" dirty="0"/>
            <a:t> (</a:t>
          </a:r>
          <a:r>
            <a:rPr lang="en-US" sz="1100" b="1" kern="1200" dirty="0"/>
            <a:t>HAS</a:t>
          </a:r>
          <a:r>
            <a:rPr lang="el-GR" sz="1100" b="1" kern="1200" dirty="0"/>
            <a:t>)</a:t>
          </a:r>
          <a:endParaRPr lang="en-US" sz="1100" b="1" kern="1200" dirty="0"/>
        </a:p>
        <a:p>
          <a:pPr marL="0" lvl="0" indent="0" algn="ctr" defTabSz="488950" rtl="0">
            <a:lnSpc>
              <a:spcPct val="90000"/>
            </a:lnSpc>
            <a:spcBef>
              <a:spcPct val="0"/>
            </a:spcBef>
            <a:spcAft>
              <a:spcPct val="35000"/>
            </a:spcAft>
            <a:buNone/>
          </a:pPr>
          <a:r>
            <a:rPr lang="el-GR" sz="1100" kern="1200" dirty="0"/>
            <a:t>Η μελέτη των σχέσεων ανθρώπινων και μη ανθρώπινων ζώων </a:t>
          </a:r>
          <a:endParaRPr lang="en-US" sz="1100" kern="1200" dirty="0"/>
        </a:p>
        <a:p>
          <a:pPr marL="0" lvl="0" indent="0" algn="ctr" defTabSz="488950" rtl="0">
            <a:lnSpc>
              <a:spcPct val="90000"/>
            </a:lnSpc>
            <a:spcBef>
              <a:spcPct val="0"/>
            </a:spcBef>
            <a:spcAft>
              <a:spcPct val="35000"/>
            </a:spcAft>
            <a:buNone/>
          </a:pPr>
          <a:r>
            <a:rPr lang="el-GR" sz="1100" b="1" kern="1200" dirty="0"/>
            <a:t>Περιβαλλοντική ηθική</a:t>
          </a:r>
          <a:endParaRPr lang="en-US" sz="1100" b="1" kern="1200" dirty="0"/>
        </a:p>
        <a:p>
          <a:pPr marL="0" lvl="0" indent="0" algn="ctr" defTabSz="488950" rtl="0">
            <a:lnSpc>
              <a:spcPct val="90000"/>
            </a:lnSpc>
            <a:spcBef>
              <a:spcPct val="0"/>
            </a:spcBef>
            <a:spcAft>
              <a:spcPct val="35000"/>
            </a:spcAft>
            <a:buNone/>
          </a:pPr>
          <a:endParaRPr lang="en-US" sz="1100" b="1" kern="1200" dirty="0"/>
        </a:p>
      </dsp:txBody>
      <dsp:txXfrm rot="5400000">
        <a:off x="581195" y="1713744"/>
        <a:ext cx="1421494" cy="2375106"/>
      </dsp:txXfrm>
    </dsp:sp>
    <dsp:sp modelId="{024479AA-C635-4307-B453-542A77055CED}">
      <dsp:nvSpPr>
        <dsp:cNvPr id="0" name=""/>
        <dsp:cNvSpPr/>
      </dsp:nvSpPr>
      <dsp:spPr>
        <a:xfrm>
          <a:off x="592" y="0"/>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32AEB8D5-FAFE-4AC6-8F8E-ED0C033D5466}">
      <dsp:nvSpPr>
        <dsp:cNvPr id="0" name=""/>
        <dsp:cNvSpPr/>
      </dsp:nvSpPr>
      <dsp:spPr>
        <a:xfrm>
          <a:off x="1255464" y="2146959"/>
          <a:ext cx="0" cy="464207"/>
        </a:xfrm>
        <a:prstGeom prst="line">
          <a:avLst/>
        </a:prstGeom>
        <a:noFill/>
        <a:ln w="12700" cap="rnd" cmpd="sng" algn="ctr">
          <a:solidFill>
            <a:schemeClr val="accent1">
              <a:shade val="90000"/>
              <a:hueOff val="89242"/>
              <a:satOff val="-1720"/>
              <a:lumOff val="5625"/>
              <a:alphaOff val="0"/>
            </a:schemeClr>
          </a:solidFill>
          <a:prstDash val="dash"/>
        </a:ln>
        <a:effectLst/>
      </dsp:spPr>
      <dsp:style>
        <a:lnRef idx="1">
          <a:scrgbClr r="0" g="0" b="0"/>
        </a:lnRef>
        <a:fillRef idx="0">
          <a:scrgbClr r="0" g="0" b="0"/>
        </a:fillRef>
        <a:effectRef idx="0">
          <a:scrgbClr r="0" g="0" b="0"/>
        </a:effectRef>
        <a:fontRef idx="minor"/>
      </dsp:style>
    </dsp:sp>
    <dsp:sp modelId="{E5D6B0A8-92FE-4634-AB0E-9EDC1A45B241}">
      <dsp:nvSpPr>
        <dsp:cNvPr id="0" name=""/>
        <dsp:cNvSpPr/>
      </dsp:nvSpPr>
      <dsp:spPr>
        <a:xfrm>
          <a:off x="1197438" y="2030907"/>
          <a:ext cx="116051" cy="116051"/>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655C-AE37-4057-91C4-7C0F4CCF0471}">
      <dsp:nvSpPr>
        <dsp:cNvPr id="0" name=""/>
        <dsp:cNvSpPr/>
      </dsp:nvSpPr>
      <dsp:spPr>
        <a:xfrm>
          <a:off x="2008387" y="1495514"/>
          <a:ext cx="1505846" cy="2811565"/>
        </a:xfrm>
        <a:prstGeom prst="rect">
          <a:avLst/>
        </a:prstGeom>
        <a:solidFill>
          <a:schemeClr val="accent1">
            <a:shade val="80000"/>
            <a:hueOff val="111548"/>
            <a:satOff val="-2264"/>
            <a:lumOff val="7669"/>
            <a:alphaOff val="0"/>
          </a:schemeClr>
        </a:solidFill>
        <a:ln w="22225" cap="rnd" cmpd="sng" algn="ctr">
          <a:solidFill>
            <a:schemeClr val="accent1">
              <a:shade val="80000"/>
              <a:hueOff val="111548"/>
              <a:satOff val="-2264"/>
              <a:lumOff val="76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rtl="0">
            <a:lnSpc>
              <a:spcPct val="90000"/>
            </a:lnSpc>
            <a:spcBef>
              <a:spcPct val="0"/>
            </a:spcBef>
            <a:spcAft>
              <a:spcPct val="35000"/>
            </a:spcAft>
            <a:buNone/>
          </a:pPr>
          <a:r>
            <a:rPr lang="el-GR" sz="1100" b="1" kern="1200" dirty="0"/>
            <a:t>Κριτικές ζωολογικές σπουδές</a:t>
          </a:r>
        </a:p>
        <a:p>
          <a:pPr marL="0" lvl="0" indent="0" algn="ctr" defTabSz="488950" rtl="0">
            <a:lnSpc>
              <a:spcPct val="90000"/>
            </a:lnSpc>
            <a:spcBef>
              <a:spcPct val="0"/>
            </a:spcBef>
            <a:spcAft>
              <a:spcPct val="35000"/>
            </a:spcAft>
            <a:buNone/>
          </a:pPr>
          <a:r>
            <a:rPr lang="en-US" sz="1100" b="1" kern="1200" dirty="0"/>
            <a:t>critical animal studies </a:t>
          </a:r>
          <a:r>
            <a:rPr lang="el-GR" sz="1100" b="1" kern="1200" dirty="0"/>
            <a:t> (</a:t>
          </a:r>
          <a:r>
            <a:rPr lang="en-US" sz="1100" b="1" kern="1200" dirty="0"/>
            <a:t>CAS)</a:t>
          </a:r>
        </a:p>
        <a:p>
          <a:pPr marL="0" lvl="0" indent="0" algn="ctr" defTabSz="488950" rtl="0">
            <a:lnSpc>
              <a:spcPct val="90000"/>
            </a:lnSpc>
            <a:spcBef>
              <a:spcPct val="0"/>
            </a:spcBef>
            <a:spcAft>
              <a:spcPct val="35000"/>
            </a:spcAft>
            <a:buNone/>
          </a:pPr>
          <a:r>
            <a:rPr lang="el-GR" sz="1100" kern="1200" dirty="0"/>
            <a:t>Σαφής πολιτικός χαρακτήρας, Αναρχικά και σοσιαλιστικά στοιχεία, </a:t>
          </a:r>
        </a:p>
        <a:p>
          <a:pPr marL="0" lvl="0" indent="0" algn="ctr" defTabSz="488950" rtl="0">
            <a:lnSpc>
              <a:spcPct val="90000"/>
            </a:lnSpc>
            <a:spcBef>
              <a:spcPct val="0"/>
            </a:spcBef>
            <a:spcAft>
              <a:spcPct val="35000"/>
            </a:spcAft>
            <a:buNone/>
          </a:pPr>
          <a:r>
            <a:rPr lang="el-GR" sz="1100" kern="1200" dirty="0"/>
            <a:t>Σχολή της Φρανκφούρτης, </a:t>
          </a:r>
          <a:r>
            <a:rPr lang="el-GR" sz="1100" kern="1200" dirty="0" err="1"/>
            <a:t>Οικοφεμινισμός</a:t>
          </a:r>
          <a:r>
            <a:rPr lang="el-GR" sz="1100" kern="1200" dirty="0"/>
            <a:t> </a:t>
          </a:r>
          <a:r>
            <a:rPr lang="el-GR" sz="1100" kern="1200" dirty="0" err="1"/>
            <a:t>Περιβαλλοντισμός</a:t>
          </a:r>
          <a:r>
            <a:rPr lang="el-GR" sz="1100" kern="1200" dirty="0"/>
            <a:t> </a:t>
          </a:r>
        </a:p>
        <a:p>
          <a:pPr marL="0" lvl="0" indent="0" algn="ctr" defTabSz="488950" rtl="0">
            <a:lnSpc>
              <a:spcPct val="90000"/>
            </a:lnSpc>
            <a:spcBef>
              <a:spcPct val="0"/>
            </a:spcBef>
            <a:spcAft>
              <a:spcPct val="35000"/>
            </a:spcAft>
            <a:buNone/>
          </a:pPr>
          <a:r>
            <a:rPr lang="el-GR" sz="1100" kern="1200" dirty="0" err="1"/>
            <a:t>Μετα</a:t>
          </a:r>
          <a:r>
            <a:rPr lang="el-GR" sz="1100" kern="1200" dirty="0"/>
            <a:t>-ανθρωπισμός </a:t>
          </a:r>
          <a:r>
            <a:rPr lang="el-GR" sz="1100" kern="1200" dirty="0" err="1"/>
            <a:t>Ακτιβιστικής</a:t>
          </a:r>
          <a:r>
            <a:rPr lang="el-GR" sz="1100" kern="1200" dirty="0"/>
            <a:t> δράση</a:t>
          </a:r>
          <a:endParaRPr lang="el" sz="1100" kern="1200" dirty="0"/>
        </a:p>
      </dsp:txBody>
      <dsp:txXfrm>
        <a:off x="2008387" y="1495514"/>
        <a:ext cx="1505846" cy="2811565"/>
      </dsp:txXfrm>
    </dsp:sp>
    <dsp:sp modelId="{96B28C42-A662-445C-A5A6-692159DF3F2C}">
      <dsp:nvSpPr>
        <dsp:cNvPr id="0" name=""/>
        <dsp:cNvSpPr/>
      </dsp:nvSpPr>
      <dsp:spPr>
        <a:xfrm>
          <a:off x="1506438" y="3771686"/>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63CD64F7-3E61-4BD0-A165-0E5F51D59B8E}">
      <dsp:nvSpPr>
        <dsp:cNvPr id="0" name=""/>
        <dsp:cNvSpPr/>
      </dsp:nvSpPr>
      <dsp:spPr>
        <a:xfrm>
          <a:off x="2761310" y="3191426"/>
          <a:ext cx="0" cy="464207"/>
        </a:xfrm>
        <a:prstGeom prst="line">
          <a:avLst/>
        </a:prstGeom>
        <a:noFill/>
        <a:ln w="12700" cap="rnd" cmpd="sng" algn="ctr">
          <a:solidFill>
            <a:schemeClr val="accent1">
              <a:shade val="90000"/>
              <a:hueOff val="178485"/>
              <a:satOff val="-3441"/>
              <a:lumOff val="11250"/>
              <a:alphaOff val="0"/>
            </a:schemeClr>
          </a:solidFill>
          <a:prstDash val="dash"/>
        </a:ln>
        <a:effectLst/>
      </dsp:spPr>
      <dsp:style>
        <a:lnRef idx="1">
          <a:scrgbClr r="0" g="0" b="0"/>
        </a:lnRef>
        <a:fillRef idx="0">
          <a:scrgbClr r="0" g="0" b="0"/>
        </a:fillRef>
        <a:effectRef idx="0">
          <a:scrgbClr r="0" g="0" b="0"/>
        </a:effectRef>
        <a:fontRef idx="minor"/>
      </dsp:style>
    </dsp:sp>
    <dsp:sp modelId="{AC55E9F0-E752-411C-B739-85EC6963C1D6}">
      <dsp:nvSpPr>
        <dsp:cNvPr id="0" name=""/>
        <dsp:cNvSpPr/>
      </dsp:nvSpPr>
      <dsp:spPr>
        <a:xfrm>
          <a:off x="4822651" y="3732547"/>
          <a:ext cx="116051" cy="116051"/>
        </a:xfrm>
        <a:prstGeom prst="ellipse">
          <a:avLst/>
        </a:prstGeom>
        <a:solidFill>
          <a:schemeClr val="accent1">
            <a:shade val="80000"/>
            <a:hueOff val="111548"/>
            <a:satOff val="-2264"/>
            <a:lumOff val="766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6A823-5058-4F6E-AB85-5452A444711F}">
      <dsp:nvSpPr>
        <dsp:cNvPr id="0" name=""/>
        <dsp:cNvSpPr/>
      </dsp:nvSpPr>
      <dsp:spPr>
        <a:xfrm>
          <a:off x="3391236" y="2378843"/>
          <a:ext cx="1505846" cy="1190193"/>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l-GR" sz="1100" b="1" kern="1200" dirty="0"/>
            <a:t>Αντίθεση στον </a:t>
          </a:r>
          <a:r>
            <a:rPr lang="el-GR" sz="1100" b="1" kern="1200" dirty="0" err="1"/>
            <a:t>ειδισμό</a:t>
          </a:r>
          <a:r>
            <a:rPr lang="el-GR" sz="1100" b="1" kern="1200" dirty="0"/>
            <a:t> (</a:t>
          </a:r>
          <a:r>
            <a:rPr lang="en-US" sz="1100" kern="1200" dirty="0"/>
            <a:t>speciesism</a:t>
          </a:r>
          <a:r>
            <a:rPr lang="el-GR" sz="1100" kern="1200" dirty="0"/>
            <a:t>)</a:t>
          </a:r>
          <a:endParaRPr lang="el" sz="1100" kern="1200" dirty="0"/>
        </a:p>
      </dsp:txBody>
      <dsp:txXfrm>
        <a:off x="3391236" y="2378843"/>
        <a:ext cx="1505846" cy="1190193"/>
      </dsp:txXfrm>
    </dsp:sp>
    <dsp:sp modelId="{044718A2-2B2E-48D7-8A7F-1AD2C9309579}">
      <dsp:nvSpPr>
        <dsp:cNvPr id="0" name=""/>
        <dsp:cNvSpPr/>
      </dsp:nvSpPr>
      <dsp:spPr>
        <a:xfrm>
          <a:off x="3012285" y="0"/>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ED4C3C90-73DD-4577-A861-43E1C6E8E079}">
      <dsp:nvSpPr>
        <dsp:cNvPr id="0" name=""/>
        <dsp:cNvSpPr/>
      </dsp:nvSpPr>
      <dsp:spPr>
        <a:xfrm>
          <a:off x="4267157" y="2146959"/>
          <a:ext cx="0" cy="464207"/>
        </a:xfrm>
        <a:prstGeom prst="line">
          <a:avLst/>
        </a:prstGeom>
        <a:noFill/>
        <a:ln w="12700" cap="rnd" cmpd="sng" algn="ctr">
          <a:solidFill>
            <a:schemeClr val="accent1">
              <a:shade val="90000"/>
              <a:hueOff val="148737"/>
              <a:satOff val="-2867"/>
              <a:lumOff val="9375"/>
              <a:alphaOff val="0"/>
            </a:schemeClr>
          </a:solidFill>
          <a:prstDash val="dash"/>
        </a:ln>
        <a:effectLst/>
      </dsp:spPr>
      <dsp:style>
        <a:lnRef idx="1">
          <a:scrgbClr r="0" g="0" b="0"/>
        </a:lnRef>
        <a:fillRef idx="0">
          <a:scrgbClr r="0" g="0" b="0"/>
        </a:fillRef>
        <a:effectRef idx="0">
          <a:scrgbClr r="0" g="0" b="0"/>
        </a:effectRef>
        <a:fontRef idx="minor"/>
      </dsp:style>
    </dsp:sp>
    <dsp:sp modelId="{9B6C9608-0F84-48BB-903F-AE77189B5128}">
      <dsp:nvSpPr>
        <dsp:cNvPr id="0" name=""/>
        <dsp:cNvSpPr/>
      </dsp:nvSpPr>
      <dsp:spPr>
        <a:xfrm>
          <a:off x="4209131" y="2030907"/>
          <a:ext cx="116051" cy="116051"/>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5899264" y="0"/>
          <a:ext cx="3201686" cy="1180096"/>
        </a:xfrm>
        <a:prstGeom prst="rect">
          <a:avLst/>
        </a:prstGeom>
        <a:solidFill>
          <a:schemeClr val="accent1">
            <a:lumMod val="75000"/>
          </a:schemeClr>
        </a:solidFill>
        <a:ln w="22225" cap="rnd" cmpd="sng" algn="ctr">
          <a:solidFill>
            <a:schemeClr val="accent1">
              <a:shade val="80000"/>
              <a:hueOff val="334644"/>
              <a:satOff val="-6793"/>
              <a:lumOff val="230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l-GR" sz="1400" b="1" kern="1200" dirty="0"/>
            <a:t>εδραία μορφή προκατάληψης και διάκρισης, που καταλήγει στην εκδήλωση ακραίας ενίοτε σκληρότητας προς τα ζώα</a:t>
          </a:r>
          <a:endParaRPr lang="el" sz="1400" b="1" kern="1200" dirty="0"/>
        </a:p>
      </dsp:txBody>
      <dsp:txXfrm>
        <a:off x="5899264" y="0"/>
        <a:ext cx="3201686" cy="1180096"/>
      </dsp:txXfrm>
    </dsp:sp>
    <dsp:sp modelId="{DF65791B-462E-4589-B98D-F60587330CA8}">
      <dsp:nvSpPr>
        <dsp:cNvPr id="0" name=""/>
        <dsp:cNvSpPr/>
      </dsp:nvSpPr>
      <dsp:spPr>
        <a:xfrm>
          <a:off x="4864102" y="3771686"/>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DBA410EB-5F61-4F46-92D9-C5B0AA59EE15}">
      <dsp:nvSpPr>
        <dsp:cNvPr id="0" name=""/>
        <dsp:cNvSpPr/>
      </dsp:nvSpPr>
      <dsp:spPr>
        <a:xfrm>
          <a:off x="6118975" y="3191426"/>
          <a:ext cx="0" cy="464207"/>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6060949" y="3655634"/>
          <a:ext cx="116051" cy="116051"/>
        </a:xfrm>
        <a:prstGeom prst="ellipse">
          <a:avLst/>
        </a:prstGeom>
        <a:solidFill>
          <a:schemeClr val="accent1">
            <a:shade val="80000"/>
            <a:hueOff val="334644"/>
            <a:satOff val="-6793"/>
            <a:lumOff val="2300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C9366-5AAF-475E-ABD0-595D0570BF00}">
      <dsp:nvSpPr>
        <dsp:cNvPr id="0" name=""/>
        <dsp:cNvSpPr/>
      </dsp:nvSpPr>
      <dsp:spPr>
        <a:xfrm rot="5400000">
          <a:off x="6815953" y="1372308"/>
          <a:ext cx="3983115" cy="4313437"/>
        </a:xfrm>
        <a:prstGeom prst="round2SameRect">
          <a:avLst/>
        </a:prstGeom>
        <a:solidFill>
          <a:schemeClr val="accent1">
            <a:lumMod val="7500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l-GR" sz="1400" b="1" kern="1200" dirty="0">
              <a:latin typeface="Constantia" panose="02030602050306030303" pitchFamily="18" charset="0"/>
            </a:rPr>
            <a:t>προσφέρει ένα </a:t>
          </a:r>
          <a:r>
            <a:rPr lang="el-GR" sz="1400" b="1" kern="1200" dirty="0" err="1">
              <a:latin typeface="Constantia" panose="02030602050306030303" pitchFamily="18" charset="0"/>
            </a:rPr>
            <a:t>οιονεί</a:t>
          </a:r>
          <a:r>
            <a:rPr lang="el-GR" sz="1400" b="1" kern="1200" dirty="0">
              <a:latin typeface="Constantia" panose="02030602050306030303" pitchFamily="18" charset="0"/>
            </a:rPr>
            <a:t> φυσικό άλλοθι για την ανθρώπινη κυριαρχία στο ζωικό βασίλειο και στην οικονομική εκμετάλλευση και εμπορευματοποίηση των ζώων.</a:t>
          </a:r>
        </a:p>
        <a:p>
          <a:pPr marL="0" lvl="0" indent="0" algn="ctr" defTabSz="622300">
            <a:lnSpc>
              <a:spcPct val="90000"/>
            </a:lnSpc>
            <a:spcBef>
              <a:spcPct val="0"/>
            </a:spcBef>
            <a:spcAft>
              <a:spcPct val="35000"/>
            </a:spcAft>
            <a:buNone/>
          </a:pPr>
          <a:r>
            <a:rPr lang="el-GR" sz="1400" b="1" kern="1200" dirty="0">
              <a:latin typeface="Constantia" panose="02030602050306030303" pitchFamily="18" charset="0"/>
            </a:rPr>
            <a:t>Οντολογική διάκριση (ανθρώπων-ζώων) </a:t>
          </a:r>
        </a:p>
        <a:p>
          <a:pPr marL="0" lvl="0" indent="0" algn="ctr" defTabSz="622300">
            <a:lnSpc>
              <a:spcPct val="90000"/>
            </a:lnSpc>
            <a:spcBef>
              <a:spcPct val="0"/>
            </a:spcBef>
            <a:spcAft>
              <a:spcPct val="35000"/>
            </a:spcAft>
            <a:buNone/>
          </a:pPr>
          <a:r>
            <a:rPr lang="el-GR" sz="1400" b="1" kern="1200" dirty="0" err="1">
              <a:latin typeface="Constantia" panose="02030602050306030303" pitchFamily="18" charset="0"/>
            </a:rPr>
            <a:t>Ιδεολογικοποιημένο</a:t>
          </a:r>
          <a:r>
            <a:rPr lang="el-GR" sz="1400" b="1" kern="1200" dirty="0">
              <a:latin typeface="Constantia" panose="02030602050306030303" pitchFamily="18" charset="0"/>
            </a:rPr>
            <a:t> κοινωνικό καθεστώς καταπίεσης των ζώων</a:t>
          </a:r>
        </a:p>
        <a:p>
          <a:pPr marL="0" lvl="0" indent="0" algn="ctr" defTabSz="622300">
            <a:lnSpc>
              <a:spcPct val="90000"/>
            </a:lnSpc>
            <a:spcBef>
              <a:spcPct val="0"/>
            </a:spcBef>
            <a:spcAft>
              <a:spcPct val="35000"/>
            </a:spcAft>
            <a:buNone/>
          </a:pPr>
          <a:r>
            <a:rPr lang="el-GR" sz="1400" b="1" kern="1200" dirty="0">
              <a:latin typeface="Constantia" panose="02030602050306030303" pitchFamily="18" charset="0"/>
            </a:rPr>
            <a:t> </a:t>
          </a:r>
          <a:r>
            <a:rPr lang="el-GR" sz="1400" b="1" kern="1200" dirty="0" err="1">
              <a:latin typeface="Constantia" panose="02030602050306030303" pitchFamily="18" charset="0"/>
            </a:rPr>
            <a:t>Βαθειές</a:t>
          </a:r>
          <a:r>
            <a:rPr lang="el-GR" sz="1400" b="1" kern="1200" dirty="0">
              <a:latin typeface="Constantia" panose="02030602050306030303" pitchFamily="18" charset="0"/>
            </a:rPr>
            <a:t> ρίζες στη δυτική μεταφυσική και στις κοινωνικές δομές, </a:t>
          </a:r>
        </a:p>
        <a:p>
          <a:pPr marL="0" lvl="0" indent="0" algn="ctr" defTabSz="622300">
            <a:lnSpc>
              <a:spcPct val="90000"/>
            </a:lnSpc>
            <a:spcBef>
              <a:spcPct val="0"/>
            </a:spcBef>
            <a:spcAft>
              <a:spcPct val="35000"/>
            </a:spcAft>
            <a:buNone/>
          </a:pPr>
          <a:r>
            <a:rPr lang="el-GR" sz="1400" b="1" kern="1200" dirty="0">
              <a:latin typeface="Constantia" panose="02030602050306030303" pitchFamily="18" charset="0"/>
            </a:rPr>
            <a:t>Επενδυμένα συμφέροντα γιγαντιαίων εταιρειών και ολόκληρων βιομηχανικών κλάδων (διατροφής, διασκέδασης, βιολογικού πειραματισμού κ.ά.) </a:t>
          </a:r>
        </a:p>
        <a:p>
          <a:pPr marL="0" lvl="0" indent="0" algn="ctr" defTabSz="622300">
            <a:lnSpc>
              <a:spcPct val="90000"/>
            </a:lnSpc>
            <a:spcBef>
              <a:spcPct val="0"/>
            </a:spcBef>
            <a:spcAft>
              <a:spcPct val="35000"/>
            </a:spcAft>
            <a:buNone/>
          </a:pPr>
          <a:r>
            <a:rPr lang="el-GR" sz="1400" b="1" kern="1200" dirty="0">
              <a:latin typeface="Constantia" panose="02030602050306030303" pitchFamily="18" charset="0"/>
            </a:rPr>
            <a:t>Συνδυασμός με αντίστοιχες φυλετικές, εθνικιστικές, σεξιστικές ή ταξικές θεωρίες. </a:t>
          </a:r>
        </a:p>
      </dsp:txBody>
      <dsp:txXfrm rot="-5400000">
        <a:off x="6650792" y="1731909"/>
        <a:ext cx="4118997" cy="3594235"/>
      </dsp:txXfrm>
    </dsp:sp>
    <dsp:sp modelId="{6215CA39-D48E-4C39-9027-8EBE6C859535}">
      <dsp:nvSpPr>
        <dsp:cNvPr id="0" name=""/>
        <dsp:cNvSpPr/>
      </dsp:nvSpPr>
      <dsp:spPr>
        <a:xfrm>
          <a:off x="7617766" y="0"/>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37972D16-1ECF-4E6B-9A65-2A2C8DC4AC3D}">
      <dsp:nvSpPr>
        <dsp:cNvPr id="0" name=""/>
        <dsp:cNvSpPr/>
      </dsp:nvSpPr>
      <dsp:spPr>
        <a:xfrm>
          <a:off x="8872639" y="2146959"/>
          <a:ext cx="0" cy="464207"/>
        </a:xfrm>
        <a:prstGeom prst="line">
          <a:avLst/>
        </a:prstGeom>
        <a:noFill/>
        <a:ln w="12700" cap="rnd" cmpd="sng" algn="ctr">
          <a:solidFill>
            <a:schemeClr val="accent1">
              <a:shade val="90000"/>
              <a:hueOff val="371843"/>
              <a:satOff val="-7168"/>
              <a:lumOff val="23437"/>
              <a:alphaOff val="0"/>
            </a:schemeClr>
          </a:solidFill>
          <a:prstDash val="dash"/>
        </a:ln>
        <a:effectLst/>
      </dsp:spPr>
      <dsp:style>
        <a:lnRef idx="1">
          <a:scrgbClr r="0" g="0" b="0"/>
        </a:lnRef>
        <a:fillRef idx="0">
          <a:scrgbClr r="0" g="0" b="0"/>
        </a:fillRef>
        <a:effectRef idx="0">
          <a:scrgbClr r="0" g="0" b="0"/>
        </a:effectRef>
        <a:fontRef idx="minor"/>
      </dsp:style>
    </dsp:sp>
    <dsp:sp modelId="{B49738E1-220B-4C2D-B110-3D67396503F9}">
      <dsp:nvSpPr>
        <dsp:cNvPr id="0" name=""/>
        <dsp:cNvSpPr/>
      </dsp:nvSpPr>
      <dsp:spPr>
        <a:xfrm>
          <a:off x="8814613" y="2030907"/>
          <a:ext cx="116051" cy="116051"/>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287B-F40E-45AE-A68C-8BCA33CE2C9A}">
      <dsp:nvSpPr>
        <dsp:cNvPr id="0" name=""/>
        <dsp:cNvSpPr/>
      </dsp:nvSpPr>
      <dsp:spPr>
        <a:xfrm rot="16200000">
          <a:off x="456432" y="2055892"/>
          <a:ext cx="1598063" cy="1690809"/>
        </a:xfrm>
        <a:prstGeom prst="round2SameRect">
          <a:avLst/>
        </a:prstGeom>
        <a:solidFill>
          <a:schemeClr val="bg2">
            <a:lumMod val="2500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rtl="0">
            <a:lnSpc>
              <a:spcPct val="90000"/>
            </a:lnSpc>
            <a:spcBef>
              <a:spcPct val="0"/>
            </a:spcBef>
            <a:spcAft>
              <a:spcPct val="35000"/>
            </a:spcAft>
            <a:buNone/>
          </a:pPr>
          <a:r>
            <a:rPr lang="el-GR" sz="1100" kern="1200" dirty="0"/>
            <a:t>Η σύνδεση των </a:t>
          </a:r>
          <a:r>
            <a:rPr lang="el-GR" sz="1100" kern="1200" dirty="0" err="1"/>
            <a:t>ανθρωποζωολογικών</a:t>
          </a:r>
          <a:r>
            <a:rPr lang="el-GR" sz="1100" kern="1200" dirty="0"/>
            <a:t> σπουδών με τις θεατρικές και παραστασιακές σπουδές και της </a:t>
          </a:r>
          <a:r>
            <a:rPr lang="el-GR" sz="1100" kern="1200" dirty="0" err="1"/>
            <a:t>ζωικότητας</a:t>
          </a:r>
          <a:r>
            <a:rPr lang="el-GR" sz="1100" kern="1200" dirty="0"/>
            <a:t> με το θέατρο </a:t>
          </a:r>
          <a:endParaRPr lang="en-US" sz="1100" b="1" kern="1200" dirty="0"/>
        </a:p>
      </dsp:txBody>
      <dsp:txXfrm rot="5400000">
        <a:off x="488071" y="2180276"/>
        <a:ext cx="1612798" cy="1442041"/>
      </dsp:txXfrm>
    </dsp:sp>
    <dsp:sp modelId="{024479AA-C635-4307-B453-542A77055CED}">
      <dsp:nvSpPr>
        <dsp:cNvPr id="0" name=""/>
        <dsp:cNvSpPr/>
      </dsp:nvSpPr>
      <dsp:spPr>
        <a:xfrm>
          <a:off x="592" y="0"/>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32AEB8D5-FAFE-4AC6-8F8E-ED0C033D5466}">
      <dsp:nvSpPr>
        <dsp:cNvPr id="0" name=""/>
        <dsp:cNvSpPr/>
      </dsp:nvSpPr>
      <dsp:spPr>
        <a:xfrm>
          <a:off x="1255464" y="2146959"/>
          <a:ext cx="0" cy="464207"/>
        </a:xfrm>
        <a:prstGeom prst="line">
          <a:avLst/>
        </a:prstGeom>
        <a:noFill/>
        <a:ln w="12700" cap="rnd" cmpd="sng" algn="ctr">
          <a:solidFill>
            <a:schemeClr val="accent1">
              <a:shade val="90000"/>
              <a:hueOff val="89242"/>
              <a:satOff val="-1720"/>
              <a:lumOff val="5625"/>
              <a:alphaOff val="0"/>
            </a:schemeClr>
          </a:solidFill>
          <a:prstDash val="dash"/>
        </a:ln>
        <a:effectLst/>
      </dsp:spPr>
      <dsp:style>
        <a:lnRef idx="1">
          <a:scrgbClr r="0" g="0" b="0"/>
        </a:lnRef>
        <a:fillRef idx="0">
          <a:scrgbClr r="0" g="0" b="0"/>
        </a:fillRef>
        <a:effectRef idx="0">
          <a:scrgbClr r="0" g="0" b="0"/>
        </a:effectRef>
        <a:fontRef idx="minor"/>
      </dsp:style>
    </dsp:sp>
    <dsp:sp modelId="{E5D6B0A8-92FE-4634-AB0E-9EDC1A45B241}">
      <dsp:nvSpPr>
        <dsp:cNvPr id="0" name=""/>
        <dsp:cNvSpPr/>
      </dsp:nvSpPr>
      <dsp:spPr>
        <a:xfrm>
          <a:off x="1197438" y="2030907"/>
          <a:ext cx="116051" cy="116051"/>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655C-AE37-4057-91C4-7C0F4CCF0471}">
      <dsp:nvSpPr>
        <dsp:cNvPr id="0" name=""/>
        <dsp:cNvSpPr/>
      </dsp:nvSpPr>
      <dsp:spPr>
        <a:xfrm>
          <a:off x="2738647" y="125820"/>
          <a:ext cx="1505846" cy="1080390"/>
        </a:xfrm>
        <a:prstGeom prst="rect">
          <a:avLst/>
        </a:prstGeom>
        <a:solidFill>
          <a:schemeClr val="accent5">
            <a:lumMod val="40000"/>
            <a:lumOff val="60000"/>
          </a:schemeClr>
        </a:solidFill>
        <a:ln w="22225" cap="rnd" cmpd="sng" algn="ctr">
          <a:solidFill>
            <a:schemeClr val="accent1">
              <a:shade val="80000"/>
              <a:hueOff val="111548"/>
              <a:satOff val="-2264"/>
              <a:lumOff val="76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l-GR" sz="1100" kern="1200" dirty="0">
              <a:solidFill>
                <a:schemeClr val="tx1"/>
              </a:solidFill>
            </a:rPr>
            <a:t>στην πυκνή βιβλιογραφία από τις τελευταίες δεκαετίες του 20</a:t>
          </a:r>
          <a:r>
            <a:rPr lang="el-GR" sz="1100" kern="1200" baseline="30000" dirty="0">
              <a:solidFill>
                <a:schemeClr val="tx1"/>
              </a:solidFill>
            </a:rPr>
            <a:t>ου</a:t>
          </a:r>
          <a:r>
            <a:rPr lang="el-GR" sz="1100" kern="1200" dirty="0">
              <a:solidFill>
                <a:schemeClr val="tx1"/>
              </a:solidFill>
            </a:rPr>
            <a:t>΄ και στον 21</a:t>
          </a:r>
          <a:r>
            <a:rPr lang="el-GR" sz="1100" kern="1200" baseline="30000" dirty="0">
              <a:solidFill>
                <a:schemeClr val="tx1"/>
              </a:solidFill>
            </a:rPr>
            <a:t>ο</a:t>
          </a:r>
          <a:r>
            <a:rPr lang="el-GR" sz="1100" kern="1200" dirty="0">
              <a:solidFill>
                <a:schemeClr val="tx1"/>
              </a:solidFill>
            </a:rPr>
            <a:t> αιώνα</a:t>
          </a:r>
          <a:endParaRPr lang="el" sz="1100" kern="1200" dirty="0">
            <a:solidFill>
              <a:schemeClr val="tx1"/>
            </a:solidFill>
          </a:endParaRPr>
        </a:p>
      </dsp:txBody>
      <dsp:txXfrm>
        <a:off x="2738647" y="125820"/>
        <a:ext cx="1505846" cy="1080390"/>
      </dsp:txXfrm>
    </dsp:sp>
    <dsp:sp modelId="{96B28C42-A662-445C-A5A6-692159DF3F2C}">
      <dsp:nvSpPr>
        <dsp:cNvPr id="0" name=""/>
        <dsp:cNvSpPr/>
      </dsp:nvSpPr>
      <dsp:spPr>
        <a:xfrm>
          <a:off x="1506438" y="3771686"/>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63CD64F7-3E61-4BD0-A165-0E5F51D59B8E}">
      <dsp:nvSpPr>
        <dsp:cNvPr id="0" name=""/>
        <dsp:cNvSpPr/>
      </dsp:nvSpPr>
      <dsp:spPr>
        <a:xfrm>
          <a:off x="2761310" y="3191426"/>
          <a:ext cx="0" cy="464207"/>
        </a:xfrm>
        <a:prstGeom prst="line">
          <a:avLst/>
        </a:prstGeom>
        <a:noFill/>
        <a:ln w="12700" cap="rnd" cmpd="sng" algn="ctr">
          <a:solidFill>
            <a:schemeClr val="accent1">
              <a:shade val="90000"/>
              <a:hueOff val="178485"/>
              <a:satOff val="-3441"/>
              <a:lumOff val="11250"/>
              <a:alphaOff val="0"/>
            </a:schemeClr>
          </a:solidFill>
          <a:prstDash val="dash"/>
        </a:ln>
        <a:effectLst/>
      </dsp:spPr>
      <dsp:style>
        <a:lnRef idx="1">
          <a:scrgbClr r="0" g="0" b="0"/>
        </a:lnRef>
        <a:fillRef idx="0">
          <a:scrgbClr r="0" g="0" b="0"/>
        </a:fillRef>
        <a:effectRef idx="0">
          <a:scrgbClr r="0" g="0" b="0"/>
        </a:effectRef>
        <a:fontRef idx="minor"/>
      </dsp:style>
    </dsp:sp>
    <dsp:sp modelId="{AC55E9F0-E752-411C-B739-85EC6963C1D6}">
      <dsp:nvSpPr>
        <dsp:cNvPr id="0" name=""/>
        <dsp:cNvSpPr/>
      </dsp:nvSpPr>
      <dsp:spPr>
        <a:xfrm>
          <a:off x="4822651" y="3732547"/>
          <a:ext cx="116051" cy="116051"/>
        </a:xfrm>
        <a:prstGeom prst="ellipse">
          <a:avLst/>
        </a:prstGeom>
        <a:solidFill>
          <a:schemeClr val="accent1">
            <a:shade val="80000"/>
            <a:hueOff val="111548"/>
            <a:satOff val="-2264"/>
            <a:lumOff val="766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6A823-5058-4F6E-AB85-5452A444711F}">
      <dsp:nvSpPr>
        <dsp:cNvPr id="0" name=""/>
        <dsp:cNvSpPr/>
      </dsp:nvSpPr>
      <dsp:spPr>
        <a:xfrm>
          <a:off x="3191456" y="1355259"/>
          <a:ext cx="1505846" cy="1190193"/>
        </a:xfrm>
        <a:prstGeom prst="rect">
          <a:avLst/>
        </a:prstGeom>
        <a:solidFill>
          <a:srgbClr val="FE967A"/>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l-GR" sz="1100" kern="1200" dirty="0">
              <a:solidFill>
                <a:schemeClr val="tx1"/>
              </a:solidFill>
            </a:rPr>
            <a:t>στις Ιστορικές ρίζες (στη σκοτεινή μακραίωνη παράδοση </a:t>
          </a:r>
          <a:r>
            <a:rPr lang="el-GR" sz="1100" kern="1200" dirty="0" err="1">
              <a:solidFill>
                <a:schemeClr val="tx1"/>
              </a:solidFill>
            </a:rPr>
            <a:t>θεαματικοποίησης</a:t>
          </a:r>
          <a:r>
            <a:rPr lang="el-GR" sz="1100" kern="1200" dirty="0">
              <a:solidFill>
                <a:schemeClr val="tx1"/>
              </a:solidFill>
            </a:rPr>
            <a:t> της ζωής των μη ανθρώπινων ζώων από τα ανθρώπινα ζώα)</a:t>
          </a:r>
          <a:endParaRPr lang="el" sz="1100" kern="1200" dirty="0">
            <a:solidFill>
              <a:schemeClr val="tx1"/>
            </a:solidFill>
          </a:endParaRPr>
        </a:p>
      </dsp:txBody>
      <dsp:txXfrm>
        <a:off x="3191456" y="1355259"/>
        <a:ext cx="1505846" cy="1190193"/>
      </dsp:txXfrm>
    </dsp:sp>
    <dsp:sp modelId="{044718A2-2B2E-48D7-8A7F-1AD2C9309579}">
      <dsp:nvSpPr>
        <dsp:cNvPr id="0" name=""/>
        <dsp:cNvSpPr/>
      </dsp:nvSpPr>
      <dsp:spPr>
        <a:xfrm>
          <a:off x="3012285" y="0"/>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ED4C3C90-73DD-4577-A861-43E1C6E8E079}">
      <dsp:nvSpPr>
        <dsp:cNvPr id="0" name=""/>
        <dsp:cNvSpPr/>
      </dsp:nvSpPr>
      <dsp:spPr>
        <a:xfrm>
          <a:off x="4267157" y="2146959"/>
          <a:ext cx="0" cy="464207"/>
        </a:xfrm>
        <a:prstGeom prst="line">
          <a:avLst/>
        </a:prstGeom>
        <a:noFill/>
        <a:ln w="12700" cap="rnd" cmpd="sng" algn="ctr">
          <a:solidFill>
            <a:schemeClr val="accent1">
              <a:shade val="90000"/>
              <a:hueOff val="148737"/>
              <a:satOff val="-2867"/>
              <a:lumOff val="9375"/>
              <a:alphaOff val="0"/>
            </a:schemeClr>
          </a:solidFill>
          <a:prstDash val="dash"/>
        </a:ln>
        <a:effectLst/>
      </dsp:spPr>
      <dsp:style>
        <a:lnRef idx="1">
          <a:scrgbClr r="0" g="0" b="0"/>
        </a:lnRef>
        <a:fillRef idx="0">
          <a:scrgbClr r="0" g="0" b="0"/>
        </a:fillRef>
        <a:effectRef idx="0">
          <a:scrgbClr r="0" g="0" b="0"/>
        </a:effectRef>
        <a:fontRef idx="minor"/>
      </dsp:style>
    </dsp:sp>
    <dsp:sp modelId="{9B6C9608-0F84-48BB-903F-AE77189B5128}">
      <dsp:nvSpPr>
        <dsp:cNvPr id="0" name=""/>
        <dsp:cNvSpPr/>
      </dsp:nvSpPr>
      <dsp:spPr>
        <a:xfrm flipV="1">
          <a:off x="4244297" y="2066073"/>
          <a:ext cx="45719" cy="45719"/>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2738642" y="4410632"/>
          <a:ext cx="3201686" cy="1180096"/>
        </a:xfrm>
        <a:prstGeom prst="rect">
          <a:avLst/>
        </a:prstGeom>
        <a:solidFill>
          <a:schemeClr val="accent1">
            <a:lumMod val="75000"/>
          </a:schemeClr>
        </a:solidFill>
        <a:ln w="22225" cap="rnd" cmpd="sng" algn="ctr">
          <a:solidFill>
            <a:schemeClr val="accent1">
              <a:shade val="80000"/>
              <a:hueOff val="334644"/>
              <a:satOff val="-6793"/>
              <a:lumOff val="230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l-GR" sz="1100" kern="1200" dirty="0"/>
            <a:t>στις εννοιολογικές συγγένειες, καθώς πολλές κεντρικές έννοιες-κλειδιά των </a:t>
          </a:r>
          <a:r>
            <a:rPr lang="el-GR" sz="1100" kern="1200" dirty="0" err="1"/>
            <a:t>ανθρωποζωολογικών</a:t>
          </a:r>
          <a:r>
            <a:rPr lang="el-GR" sz="1100" kern="1200" dirty="0"/>
            <a:t> σπουδών, (όπως η σωματικότητα, η ενσωμάτωση, το συμβάν, η παρουσία, η παροντικότητα, η διαδικασία) είναι ήδη σημαντικά εννοιολογικά εργαλεία των θεατρικών σπουδών.</a:t>
          </a:r>
          <a:endParaRPr lang="el" sz="1100" b="1" kern="1200" dirty="0"/>
        </a:p>
      </dsp:txBody>
      <dsp:txXfrm>
        <a:off x="2738642" y="4410632"/>
        <a:ext cx="3201686" cy="1180096"/>
      </dsp:txXfrm>
    </dsp:sp>
    <dsp:sp modelId="{DF65791B-462E-4589-B98D-F60587330CA8}">
      <dsp:nvSpPr>
        <dsp:cNvPr id="0" name=""/>
        <dsp:cNvSpPr/>
      </dsp:nvSpPr>
      <dsp:spPr>
        <a:xfrm>
          <a:off x="4864102" y="3771686"/>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DBA410EB-5F61-4F46-92D9-C5B0AA59EE15}">
      <dsp:nvSpPr>
        <dsp:cNvPr id="0" name=""/>
        <dsp:cNvSpPr/>
      </dsp:nvSpPr>
      <dsp:spPr>
        <a:xfrm>
          <a:off x="6118975" y="3191426"/>
          <a:ext cx="0" cy="464207"/>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6060949" y="3655634"/>
          <a:ext cx="116051" cy="116051"/>
        </a:xfrm>
        <a:prstGeom prst="ellipse">
          <a:avLst/>
        </a:prstGeom>
        <a:solidFill>
          <a:schemeClr val="accent1">
            <a:shade val="80000"/>
            <a:hueOff val="334644"/>
            <a:satOff val="-6793"/>
            <a:lumOff val="2300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C9366-5AAF-475E-ABD0-595D0570BF00}">
      <dsp:nvSpPr>
        <dsp:cNvPr id="0" name=""/>
        <dsp:cNvSpPr/>
      </dsp:nvSpPr>
      <dsp:spPr>
        <a:xfrm rot="5400000">
          <a:off x="6136321" y="580190"/>
          <a:ext cx="5473819" cy="4313437"/>
        </a:xfrm>
        <a:prstGeom prst="round2SameRect">
          <a:avLst/>
        </a:prstGeom>
        <a:solidFill>
          <a:schemeClr val="accent1">
            <a:lumMod val="7500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l-GR" sz="1400" kern="1200" dirty="0"/>
            <a:t>Οι </a:t>
          </a:r>
          <a:r>
            <a:rPr lang="el-GR" sz="1400" kern="1200" dirty="0" err="1"/>
            <a:t>θεατροζωολογικές</a:t>
          </a:r>
          <a:r>
            <a:rPr lang="el-GR" sz="1400" kern="1200" dirty="0"/>
            <a:t> έρευνες μπορούν να εξιχνιάσουν τους τρόπους με τους οποίους ένας πολιτισμός δημιουργεί την τέχνη του και συγκροτεί τα νοήματά του με τη μορφή και το σώμα των ζώων. </a:t>
          </a:r>
        </a:p>
        <a:p>
          <a:pPr marL="0" lvl="0" indent="0" algn="ctr" defTabSz="622300">
            <a:lnSpc>
              <a:spcPct val="90000"/>
            </a:lnSpc>
            <a:spcBef>
              <a:spcPct val="0"/>
            </a:spcBef>
            <a:spcAft>
              <a:spcPct val="35000"/>
            </a:spcAft>
            <a:buNone/>
          </a:pPr>
          <a:r>
            <a:rPr lang="el-GR" sz="1400" kern="1200" dirty="0" err="1"/>
            <a:t>Διαειδική</a:t>
          </a:r>
          <a:r>
            <a:rPr lang="el-GR" sz="1400" kern="1200" dirty="0"/>
            <a:t> </a:t>
          </a:r>
          <a:r>
            <a:rPr lang="el-GR" sz="1400" kern="1200" dirty="0" err="1"/>
            <a:t>διάδραση</a:t>
          </a:r>
          <a:r>
            <a:rPr lang="el-GR" sz="1400" kern="1200" dirty="0"/>
            <a:t> με τα χαρακτηριστικά της </a:t>
          </a:r>
          <a:r>
            <a:rPr lang="en-US" sz="1400" kern="1200" dirty="0"/>
            <a:t>performance</a:t>
          </a:r>
          <a:r>
            <a:rPr lang="el-GR" sz="1400" kern="1200" dirty="0"/>
            <a:t>, δηλαδή την ενσώματη παρουσία και την εκφραστική συνάντηση σε χρόνο και χώρο που μοιράζονται οι άνθρωποι και τα ζώα.</a:t>
          </a:r>
          <a:endParaRPr lang="el-GR" sz="1400" b="1" kern="1200" dirty="0">
            <a:latin typeface="Constantia" panose="02030602050306030303" pitchFamily="18" charset="0"/>
          </a:endParaRPr>
        </a:p>
      </dsp:txBody>
      <dsp:txXfrm rot="-5400000">
        <a:off x="6716512" y="210565"/>
        <a:ext cx="4102872" cy="5052689"/>
      </dsp:txXfrm>
    </dsp:sp>
    <dsp:sp modelId="{6215CA39-D48E-4C39-9027-8EBE6C859535}">
      <dsp:nvSpPr>
        <dsp:cNvPr id="0" name=""/>
        <dsp:cNvSpPr/>
      </dsp:nvSpPr>
      <dsp:spPr>
        <a:xfrm>
          <a:off x="7617766" y="0"/>
          <a:ext cx="2509744" cy="2030907"/>
        </a:xfrm>
        <a:prstGeom prst="rect">
          <a:avLst/>
        </a:prstGeom>
        <a:noFill/>
        <a:ln>
          <a:noFill/>
        </a:ln>
        <a:effectLst/>
      </dsp:spPr>
      <dsp:style>
        <a:lnRef idx="0">
          <a:scrgbClr r="0" g="0" b="0"/>
        </a:lnRef>
        <a:fillRef idx="0">
          <a:scrgbClr r="0" g="0" b="0"/>
        </a:fillRef>
        <a:effectRef idx="0">
          <a:scrgbClr r="0" g="0" b="0"/>
        </a:effectRef>
        <a:fontRef idx="minor"/>
      </dsp:style>
    </dsp:sp>
    <dsp:sp modelId="{37972D16-1ECF-4E6B-9A65-2A2C8DC4AC3D}">
      <dsp:nvSpPr>
        <dsp:cNvPr id="0" name=""/>
        <dsp:cNvSpPr/>
      </dsp:nvSpPr>
      <dsp:spPr>
        <a:xfrm>
          <a:off x="8872639" y="2146959"/>
          <a:ext cx="0" cy="464207"/>
        </a:xfrm>
        <a:prstGeom prst="line">
          <a:avLst/>
        </a:prstGeom>
        <a:noFill/>
        <a:ln w="12700" cap="rnd" cmpd="sng" algn="ctr">
          <a:solidFill>
            <a:schemeClr val="accent1">
              <a:shade val="90000"/>
              <a:hueOff val="371843"/>
              <a:satOff val="-7168"/>
              <a:lumOff val="23437"/>
              <a:alphaOff val="0"/>
            </a:schemeClr>
          </a:solidFill>
          <a:prstDash val="dash"/>
        </a:ln>
        <a:effectLst/>
      </dsp:spPr>
      <dsp:style>
        <a:lnRef idx="1">
          <a:scrgbClr r="0" g="0" b="0"/>
        </a:lnRef>
        <a:fillRef idx="0">
          <a:scrgbClr r="0" g="0" b="0"/>
        </a:fillRef>
        <a:effectRef idx="0">
          <a:scrgbClr r="0" g="0" b="0"/>
        </a:effectRef>
        <a:fontRef idx="minor"/>
      </dsp:style>
    </dsp:sp>
    <dsp:sp modelId="{B49738E1-220B-4C2D-B110-3D67396503F9}">
      <dsp:nvSpPr>
        <dsp:cNvPr id="0" name=""/>
        <dsp:cNvSpPr/>
      </dsp:nvSpPr>
      <dsp:spPr>
        <a:xfrm>
          <a:off x="8686467" y="0"/>
          <a:ext cx="116051" cy="116051"/>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287B-F40E-45AE-A68C-8BCA33CE2C9A}">
      <dsp:nvSpPr>
        <dsp:cNvPr id="0" name=""/>
        <dsp:cNvSpPr/>
      </dsp:nvSpPr>
      <dsp:spPr>
        <a:xfrm rot="16200000">
          <a:off x="3775087" y="692802"/>
          <a:ext cx="2238785" cy="1690628"/>
        </a:xfrm>
        <a:prstGeom prst="round2SameRect">
          <a:avLst/>
        </a:prstGeom>
        <a:solidFill>
          <a:srgbClr val="FFFFCC"/>
        </a:solidFill>
        <a:ln w="22225" cap="rnd" cmpd="sng" algn="ctr">
          <a:solidFill>
            <a:srgbClr val="E2E20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nstantia" panose="02030602050306030303" pitchFamily="18" charset="0"/>
            </a:rPr>
            <a:t>Τι μπορούμε να κερδίσουμε από τη συμμετοχή των ζώων στη σκηνή</a:t>
          </a:r>
          <a:endParaRPr lang="en-US" sz="1400" b="1" kern="1200" dirty="0">
            <a:solidFill>
              <a:schemeClr val="tx1"/>
            </a:solidFill>
            <a:latin typeface="Constantia" panose="02030602050306030303" pitchFamily="18" charset="0"/>
          </a:endParaRPr>
        </a:p>
      </dsp:txBody>
      <dsp:txXfrm rot="5400000">
        <a:off x="4131695" y="501254"/>
        <a:ext cx="1608098" cy="2073725"/>
      </dsp:txXfrm>
    </dsp:sp>
    <dsp:sp modelId="{024479AA-C635-4307-B453-542A77055CED}">
      <dsp:nvSpPr>
        <dsp:cNvPr id="0" name=""/>
        <dsp:cNvSpPr/>
      </dsp:nvSpPr>
      <dsp:spPr>
        <a:xfrm>
          <a:off x="42865" y="0"/>
          <a:ext cx="1618408" cy="2030907"/>
        </a:xfrm>
        <a:prstGeom prst="rect">
          <a:avLst/>
        </a:prstGeom>
        <a:noFill/>
        <a:ln>
          <a:noFill/>
        </a:ln>
        <a:effectLst/>
      </dsp:spPr>
      <dsp:style>
        <a:lnRef idx="0">
          <a:scrgbClr r="0" g="0" b="0"/>
        </a:lnRef>
        <a:fillRef idx="0">
          <a:scrgbClr r="0" g="0" b="0"/>
        </a:fillRef>
        <a:effectRef idx="0">
          <a:scrgbClr r="0" g="0" b="0"/>
        </a:effectRef>
        <a:fontRef idx="minor"/>
      </dsp:style>
    </dsp:sp>
    <dsp:sp modelId="{32AEB8D5-FAFE-4AC6-8F8E-ED0C033D5466}">
      <dsp:nvSpPr>
        <dsp:cNvPr id="0" name=""/>
        <dsp:cNvSpPr/>
      </dsp:nvSpPr>
      <dsp:spPr>
        <a:xfrm>
          <a:off x="852069" y="2146959"/>
          <a:ext cx="0" cy="464207"/>
        </a:xfrm>
        <a:prstGeom prst="line">
          <a:avLst/>
        </a:prstGeom>
        <a:noFill/>
        <a:ln w="12700" cap="rnd" cmpd="sng" algn="ctr">
          <a:solidFill>
            <a:schemeClr val="accent1">
              <a:shade val="90000"/>
              <a:hueOff val="89242"/>
              <a:satOff val="-1720"/>
              <a:lumOff val="5625"/>
              <a:alphaOff val="0"/>
            </a:schemeClr>
          </a:solidFill>
          <a:prstDash val="dash"/>
        </a:ln>
        <a:effectLst/>
      </dsp:spPr>
      <dsp:style>
        <a:lnRef idx="1">
          <a:scrgbClr r="0" g="0" b="0"/>
        </a:lnRef>
        <a:fillRef idx="0">
          <a:scrgbClr r="0" g="0" b="0"/>
        </a:fillRef>
        <a:effectRef idx="0">
          <a:scrgbClr r="0" g="0" b="0"/>
        </a:effectRef>
        <a:fontRef idx="minor"/>
      </dsp:style>
    </dsp:sp>
    <dsp:sp modelId="{E5D6B0A8-92FE-4634-AB0E-9EDC1A45B241}">
      <dsp:nvSpPr>
        <dsp:cNvPr id="0" name=""/>
        <dsp:cNvSpPr/>
      </dsp:nvSpPr>
      <dsp:spPr>
        <a:xfrm>
          <a:off x="794043" y="2030907"/>
          <a:ext cx="116051" cy="116051"/>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655C-AE37-4057-91C4-7C0F4CCF0471}">
      <dsp:nvSpPr>
        <dsp:cNvPr id="0" name=""/>
        <dsp:cNvSpPr/>
      </dsp:nvSpPr>
      <dsp:spPr>
        <a:xfrm>
          <a:off x="4659" y="73556"/>
          <a:ext cx="1223254" cy="1080390"/>
        </a:xfrm>
        <a:prstGeom prst="rect">
          <a:avLst/>
        </a:prstGeom>
        <a:solidFill>
          <a:srgbClr val="FFFFCC"/>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l-GR" sz="1100" kern="1200" dirty="0">
              <a:solidFill>
                <a:schemeClr val="tx1"/>
              </a:solidFill>
            </a:rPr>
            <a:t>Μεταφορά της αυθεντικότητας, της πρωτοτυπίας και της δημιουργικότητας των ζώων στο θέατρο.</a:t>
          </a:r>
          <a:endParaRPr lang="el" sz="1100" kern="1200" dirty="0">
            <a:solidFill>
              <a:schemeClr val="tx1"/>
            </a:solidFill>
          </a:endParaRPr>
        </a:p>
      </dsp:txBody>
      <dsp:txXfrm>
        <a:off x="4659" y="73556"/>
        <a:ext cx="1223254" cy="1080390"/>
      </dsp:txXfrm>
    </dsp:sp>
    <dsp:sp modelId="{96B28C42-A662-445C-A5A6-692159DF3F2C}">
      <dsp:nvSpPr>
        <dsp:cNvPr id="0" name=""/>
        <dsp:cNvSpPr/>
      </dsp:nvSpPr>
      <dsp:spPr>
        <a:xfrm>
          <a:off x="1050019" y="3771686"/>
          <a:ext cx="1618408" cy="2030907"/>
        </a:xfrm>
        <a:prstGeom prst="rect">
          <a:avLst/>
        </a:prstGeom>
        <a:noFill/>
        <a:ln>
          <a:noFill/>
        </a:ln>
        <a:effectLst/>
      </dsp:spPr>
      <dsp:style>
        <a:lnRef idx="0">
          <a:scrgbClr r="0" g="0" b="0"/>
        </a:lnRef>
        <a:fillRef idx="0">
          <a:scrgbClr r="0" g="0" b="0"/>
        </a:fillRef>
        <a:effectRef idx="0">
          <a:scrgbClr r="0" g="0" b="0"/>
        </a:effectRef>
        <a:fontRef idx="minor"/>
      </dsp:style>
    </dsp:sp>
    <dsp:sp modelId="{63CD64F7-3E61-4BD0-A165-0E5F51D59B8E}">
      <dsp:nvSpPr>
        <dsp:cNvPr id="0" name=""/>
        <dsp:cNvSpPr/>
      </dsp:nvSpPr>
      <dsp:spPr>
        <a:xfrm>
          <a:off x="1859223" y="3191426"/>
          <a:ext cx="0" cy="464207"/>
        </a:xfrm>
        <a:prstGeom prst="line">
          <a:avLst/>
        </a:prstGeom>
        <a:noFill/>
        <a:ln w="12700" cap="rnd" cmpd="sng" algn="ctr">
          <a:solidFill>
            <a:schemeClr val="accent1">
              <a:shade val="90000"/>
              <a:hueOff val="178485"/>
              <a:satOff val="-3441"/>
              <a:lumOff val="11250"/>
              <a:alphaOff val="0"/>
            </a:schemeClr>
          </a:solidFill>
          <a:prstDash val="dash"/>
        </a:ln>
        <a:effectLst/>
      </dsp:spPr>
      <dsp:style>
        <a:lnRef idx="1">
          <a:scrgbClr r="0" g="0" b="0"/>
        </a:lnRef>
        <a:fillRef idx="0">
          <a:scrgbClr r="0" g="0" b="0"/>
        </a:fillRef>
        <a:effectRef idx="0">
          <a:scrgbClr r="0" g="0" b="0"/>
        </a:effectRef>
        <a:fontRef idx="minor"/>
      </dsp:style>
    </dsp:sp>
    <dsp:sp modelId="{AC55E9F0-E752-411C-B739-85EC6963C1D6}">
      <dsp:nvSpPr>
        <dsp:cNvPr id="0" name=""/>
        <dsp:cNvSpPr/>
      </dsp:nvSpPr>
      <dsp:spPr>
        <a:xfrm>
          <a:off x="3920564" y="3732547"/>
          <a:ext cx="116051" cy="116051"/>
        </a:xfrm>
        <a:prstGeom prst="ellipse">
          <a:avLst/>
        </a:prstGeom>
        <a:solidFill>
          <a:schemeClr val="accent1">
            <a:shade val="80000"/>
            <a:hueOff val="89238"/>
            <a:satOff val="-1812"/>
            <a:lumOff val="613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6A823-5058-4F6E-AB85-5452A444711F}">
      <dsp:nvSpPr>
        <dsp:cNvPr id="0" name=""/>
        <dsp:cNvSpPr/>
      </dsp:nvSpPr>
      <dsp:spPr>
        <a:xfrm>
          <a:off x="123507" y="1255579"/>
          <a:ext cx="2054604" cy="1996005"/>
        </a:xfrm>
        <a:prstGeom prst="rect">
          <a:avLst/>
        </a:prstGeom>
        <a:solidFill>
          <a:srgbClr val="CCFF66"/>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l-GR" sz="1100" b="1" kern="1200" dirty="0">
              <a:solidFill>
                <a:schemeClr val="tx1"/>
              </a:solidFill>
            </a:rPr>
            <a:t>Οι ενσώματες </a:t>
          </a:r>
          <a:r>
            <a:rPr lang="el-GR" sz="1100" b="1" kern="1200" dirty="0" err="1">
              <a:solidFill>
                <a:schemeClr val="tx1"/>
              </a:solidFill>
            </a:rPr>
            <a:t>διαειδικές</a:t>
          </a:r>
          <a:r>
            <a:rPr lang="el-GR" sz="1100" b="1" kern="1200" dirty="0">
              <a:solidFill>
                <a:schemeClr val="tx1"/>
              </a:solidFill>
            </a:rPr>
            <a:t> παραστάσεις αμφισβητούν στην πράξη τα </a:t>
          </a:r>
          <a:r>
            <a:rPr lang="el-GR" sz="1100" b="1" kern="1200" dirty="0" err="1">
              <a:solidFill>
                <a:schemeClr val="tx1"/>
              </a:solidFill>
            </a:rPr>
            <a:t>λογοκεντρικά</a:t>
          </a:r>
          <a:r>
            <a:rPr lang="el-GR" sz="1100" b="1" kern="1200" dirty="0">
              <a:solidFill>
                <a:schemeClr val="tx1"/>
              </a:solidFill>
            </a:rPr>
            <a:t> συστήματα κατηγοριοποίησης των έμβιων όντων και θέτουν σε εκκρεμότητα τις σχετικές επιστημονικές ταξινομήσεις, τους ιδεολογικούς λόγους και τις υλικές πρακτικές που νομιμοποιούν τις ανθρωποκεντρικές διακρίσεις, αλλά και τις </a:t>
          </a:r>
          <a:r>
            <a:rPr lang="el-GR" sz="1100" b="1" kern="1200" dirty="0" err="1">
              <a:solidFill>
                <a:schemeClr val="tx1"/>
              </a:solidFill>
            </a:rPr>
            <a:t>ειδιστικές</a:t>
          </a:r>
          <a:r>
            <a:rPr lang="el-GR" sz="1100" b="1" kern="1200" dirty="0">
              <a:solidFill>
                <a:schemeClr val="tx1"/>
              </a:solidFill>
            </a:rPr>
            <a:t> διχοτομήσεις</a:t>
          </a:r>
          <a:endParaRPr lang="el" sz="1100" b="1" kern="1200" dirty="0">
            <a:solidFill>
              <a:schemeClr val="tx1"/>
            </a:solidFill>
          </a:endParaRPr>
        </a:p>
      </dsp:txBody>
      <dsp:txXfrm>
        <a:off x="123507" y="1255579"/>
        <a:ext cx="2054604" cy="1996005"/>
      </dsp:txXfrm>
    </dsp:sp>
    <dsp:sp modelId="{044718A2-2B2E-48D7-8A7F-1AD2C9309579}">
      <dsp:nvSpPr>
        <dsp:cNvPr id="0" name=""/>
        <dsp:cNvSpPr/>
      </dsp:nvSpPr>
      <dsp:spPr>
        <a:xfrm>
          <a:off x="2239163" y="0"/>
          <a:ext cx="1618408" cy="2030907"/>
        </a:xfrm>
        <a:prstGeom prst="rect">
          <a:avLst/>
        </a:prstGeom>
        <a:noFill/>
        <a:ln>
          <a:noFill/>
        </a:ln>
        <a:effectLst/>
      </dsp:spPr>
      <dsp:style>
        <a:lnRef idx="0">
          <a:scrgbClr r="0" g="0" b="0"/>
        </a:lnRef>
        <a:fillRef idx="0">
          <a:scrgbClr r="0" g="0" b="0"/>
        </a:fillRef>
        <a:effectRef idx="0">
          <a:scrgbClr r="0" g="0" b="0"/>
        </a:effectRef>
        <a:fontRef idx="minor"/>
      </dsp:style>
    </dsp:sp>
    <dsp:sp modelId="{ED4C3C90-73DD-4577-A861-43E1C6E8E079}">
      <dsp:nvSpPr>
        <dsp:cNvPr id="0" name=""/>
        <dsp:cNvSpPr/>
      </dsp:nvSpPr>
      <dsp:spPr>
        <a:xfrm>
          <a:off x="3048367" y="2146959"/>
          <a:ext cx="0" cy="464207"/>
        </a:xfrm>
        <a:prstGeom prst="line">
          <a:avLst/>
        </a:prstGeom>
        <a:noFill/>
        <a:ln w="12700" cap="rnd" cmpd="sng" algn="ctr">
          <a:solidFill>
            <a:schemeClr val="accent1">
              <a:shade val="90000"/>
              <a:hueOff val="148737"/>
              <a:satOff val="-2867"/>
              <a:lumOff val="9375"/>
              <a:alphaOff val="0"/>
            </a:schemeClr>
          </a:solidFill>
          <a:prstDash val="dash"/>
        </a:ln>
        <a:effectLst/>
      </dsp:spPr>
      <dsp:style>
        <a:lnRef idx="1">
          <a:scrgbClr r="0" g="0" b="0"/>
        </a:lnRef>
        <a:fillRef idx="0">
          <a:scrgbClr r="0" g="0" b="0"/>
        </a:fillRef>
        <a:effectRef idx="0">
          <a:scrgbClr r="0" g="0" b="0"/>
        </a:effectRef>
        <a:fontRef idx="minor"/>
      </dsp:style>
    </dsp:sp>
    <dsp:sp modelId="{9B6C9608-0F84-48BB-903F-AE77189B5128}">
      <dsp:nvSpPr>
        <dsp:cNvPr id="0" name=""/>
        <dsp:cNvSpPr/>
      </dsp:nvSpPr>
      <dsp:spPr>
        <a:xfrm flipV="1">
          <a:off x="3025507" y="2066073"/>
          <a:ext cx="45719" cy="45719"/>
        </a:xfrm>
        <a:prstGeom prst="ellipse">
          <a:avLst/>
        </a:prstGeom>
        <a:solidFill>
          <a:schemeClr val="accent1">
            <a:shade val="80000"/>
            <a:hueOff val="178477"/>
            <a:satOff val="-3623"/>
            <a:lumOff val="122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511850" y="3344185"/>
          <a:ext cx="2064606" cy="2458408"/>
        </a:xfrm>
        <a:prstGeom prst="rect">
          <a:avLst/>
        </a:prstGeom>
        <a:solidFill>
          <a:srgbClr val="CCFF66"/>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Constantia" panose="02030602050306030303" pitchFamily="18" charset="0"/>
            </a:rPr>
            <a:t>Η </a:t>
          </a:r>
          <a:r>
            <a:rPr lang="el-GR" sz="1200" b="1" kern="1200" dirty="0" err="1">
              <a:solidFill>
                <a:schemeClr val="tx1"/>
              </a:solidFill>
              <a:latin typeface="Constantia" panose="02030602050306030303" pitchFamily="18" charset="0"/>
            </a:rPr>
            <a:t>διαειδική</a:t>
          </a:r>
          <a:r>
            <a:rPr lang="el-GR" sz="1200" b="1" kern="1200" dirty="0">
              <a:solidFill>
                <a:schemeClr val="tx1"/>
              </a:solidFill>
              <a:latin typeface="Constantia" panose="02030602050306030303" pitchFamily="18" charset="0"/>
            </a:rPr>
            <a:t> σκηνή προσφέρει στους </a:t>
          </a:r>
          <a:r>
            <a:rPr lang="en-US" sz="1200" b="1" kern="1200" dirty="0">
              <a:solidFill>
                <a:schemeClr val="tx1"/>
              </a:solidFill>
              <a:latin typeface="Constantia" panose="02030602050306030303" pitchFamily="18" charset="0"/>
            </a:rPr>
            <a:t>performers</a:t>
          </a:r>
          <a:r>
            <a:rPr lang="el-GR" sz="1200" b="1" kern="1200" dirty="0">
              <a:solidFill>
                <a:schemeClr val="tx1"/>
              </a:solidFill>
              <a:latin typeface="Constantia" panose="02030602050306030303" pitchFamily="18" charset="0"/>
            </a:rPr>
            <a:t>, όσο και τους θεατές την έστω πρόσκαιρη </a:t>
          </a:r>
          <a:r>
            <a:rPr lang="el-GR" sz="1200" b="1" i="1" kern="1200" dirty="0">
              <a:solidFill>
                <a:schemeClr val="tx1"/>
              </a:solidFill>
              <a:latin typeface="Constantia" panose="02030602050306030303" pitchFamily="18" charset="0"/>
            </a:rPr>
            <a:t>αναστολή του εαυτού</a:t>
          </a:r>
          <a:r>
            <a:rPr lang="el-GR" sz="1200" b="1" kern="1200" dirty="0">
              <a:solidFill>
                <a:schemeClr val="tx1"/>
              </a:solidFill>
              <a:latin typeface="Constantia" panose="02030602050306030303" pitchFamily="18" charset="0"/>
            </a:rPr>
            <a:t> (</a:t>
          </a:r>
          <a:r>
            <a:rPr lang="en-US" sz="1200" b="1" kern="1200" dirty="0">
              <a:solidFill>
                <a:schemeClr val="tx1"/>
              </a:solidFill>
              <a:latin typeface="Constantia" panose="02030602050306030303" pitchFamily="18" charset="0"/>
            </a:rPr>
            <a:t>unselfing</a:t>
          </a:r>
          <a:r>
            <a:rPr lang="el-GR" sz="1200" b="1" kern="1200" dirty="0">
              <a:solidFill>
                <a:schemeClr val="tx1"/>
              </a:solidFill>
              <a:latin typeface="Constantia" panose="02030602050306030303" pitchFamily="18" charset="0"/>
            </a:rPr>
            <a:t>) και το άνοιγμα προς την ετερότητα της φύσης, προς την αινιγματική και καταπληκτική φυσική στιβάδα του είναι. </a:t>
          </a:r>
          <a:endParaRPr lang="el" sz="1200" b="1" kern="1200" dirty="0">
            <a:solidFill>
              <a:schemeClr val="tx1"/>
            </a:solidFill>
            <a:latin typeface="Constantia" panose="02030602050306030303" pitchFamily="18" charset="0"/>
          </a:endParaRPr>
        </a:p>
      </dsp:txBody>
      <dsp:txXfrm>
        <a:off x="511850" y="3344185"/>
        <a:ext cx="2064606" cy="2458408"/>
      </dsp:txXfrm>
    </dsp:sp>
    <dsp:sp modelId="{DF65791B-462E-4589-B98D-F60587330CA8}">
      <dsp:nvSpPr>
        <dsp:cNvPr id="0" name=""/>
        <dsp:cNvSpPr/>
      </dsp:nvSpPr>
      <dsp:spPr>
        <a:xfrm>
          <a:off x="3651405" y="3771686"/>
          <a:ext cx="1618408" cy="2030907"/>
        </a:xfrm>
        <a:prstGeom prst="rect">
          <a:avLst/>
        </a:prstGeom>
        <a:noFill/>
        <a:ln>
          <a:noFill/>
        </a:ln>
        <a:effectLst/>
      </dsp:spPr>
      <dsp:style>
        <a:lnRef idx="0">
          <a:scrgbClr r="0" g="0" b="0"/>
        </a:lnRef>
        <a:fillRef idx="0">
          <a:scrgbClr r="0" g="0" b="0"/>
        </a:fillRef>
        <a:effectRef idx="0">
          <a:scrgbClr r="0" g="0" b="0"/>
        </a:effectRef>
        <a:fontRef idx="minor"/>
      </dsp:style>
    </dsp:sp>
    <dsp:sp modelId="{DBA410EB-5F61-4F46-92D9-C5B0AA59EE15}">
      <dsp:nvSpPr>
        <dsp:cNvPr id="0" name=""/>
        <dsp:cNvSpPr/>
      </dsp:nvSpPr>
      <dsp:spPr>
        <a:xfrm>
          <a:off x="4460609" y="3191426"/>
          <a:ext cx="0" cy="464207"/>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4402583" y="3655634"/>
          <a:ext cx="116051" cy="116051"/>
        </a:xfrm>
        <a:prstGeom prst="ellipse">
          <a:avLst/>
        </a:prstGeom>
        <a:solidFill>
          <a:schemeClr val="accent1">
            <a:shade val="80000"/>
            <a:hueOff val="267715"/>
            <a:satOff val="-5435"/>
            <a:lumOff val="184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C9366-5AAF-475E-ABD0-595D0570BF00}">
      <dsp:nvSpPr>
        <dsp:cNvPr id="0" name=""/>
        <dsp:cNvSpPr/>
      </dsp:nvSpPr>
      <dsp:spPr>
        <a:xfrm>
          <a:off x="6709965" y="59827"/>
          <a:ext cx="2781519" cy="2306223"/>
        </a:xfrm>
        <a:prstGeom prst="rect">
          <a:avLst/>
        </a:prstGeom>
        <a:solidFill>
          <a:srgbClr val="FFFFCC"/>
        </a:solidFill>
        <a:ln w="22225" cap="rnd"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Constantia" panose="02030602050306030303" pitchFamily="18" charset="0"/>
            </a:rPr>
            <a:t>Μας ωθούν να υπερβούμε τον εαυτό μας και να εκδηλώσουμε μια </a:t>
          </a:r>
          <a:r>
            <a:rPr lang="el-GR" sz="1400" i="1" kern="1200" dirty="0">
              <a:solidFill>
                <a:schemeClr val="tx1"/>
              </a:solidFill>
              <a:latin typeface="Constantia" panose="02030602050306030303" pitchFamily="18" charset="0"/>
            </a:rPr>
            <a:t>στοργική προσοχή</a:t>
          </a:r>
          <a:r>
            <a:rPr lang="el-GR" sz="1400" kern="1200" dirty="0">
              <a:solidFill>
                <a:schemeClr val="tx1"/>
              </a:solidFill>
              <a:latin typeface="Constantia" panose="02030602050306030303" pitchFamily="18" charset="0"/>
            </a:rPr>
            <a:t> και έναν </a:t>
          </a:r>
          <a:r>
            <a:rPr lang="el-GR" sz="1400" i="1" kern="1200" dirty="0">
              <a:solidFill>
                <a:schemeClr val="tx1"/>
              </a:solidFill>
              <a:latin typeface="Constantia" panose="02030602050306030303" pitchFamily="18" charset="0"/>
            </a:rPr>
            <a:t>σεβασμό</a:t>
          </a:r>
          <a:r>
            <a:rPr lang="el-GR" sz="1400" kern="1200" dirty="0">
              <a:solidFill>
                <a:schemeClr val="tx1"/>
              </a:solidFill>
              <a:latin typeface="Constantia" panose="02030602050306030303" pitchFamily="18" charset="0"/>
            </a:rPr>
            <a:t> προς τη ζωή άλλων πλασμάτων, η παρουσία των οποίων μας υποδηλώνει ότι οι μικρές καθημερινές επιδιώξεις και ματαιοδοξίες μας είναι όντως μικρές μπροστά στο καθηλωτική, ριζική </a:t>
          </a:r>
          <a:r>
            <a:rPr lang="el-GR" sz="1400" kern="1200" dirty="0" err="1">
              <a:solidFill>
                <a:schemeClr val="tx1"/>
              </a:solidFill>
              <a:latin typeface="Constantia" panose="02030602050306030303" pitchFamily="18" charset="0"/>
            </a:rPr>
            <a:t>ζωικότητα</a:t>
          </a:r>
          <a:r>
            <a:rPr lang="el-GR" sz="1400" kern="1200" dirty="0">
              <a:solidFill>
                <a:schemeClr val="tx1"/>
              </a:solidFill>
              <a:latin typeface="Constantia" panose="02030602050306030303" pitchFamily="18" charset="0"/>
            </a:rPr>
            <a:t> στην </a:t>
          </a:r>
          <a:r>
            <a:rPr lang="el-GR" sz="1400" kern="1200" dirty="0" err="1">
              <a:solidFill>
                <a:schemeClr val="tx1"/>
              </a:solidFill>
              <a:latin typeface="Constantia" panose="02030602050306030303" pitchFamily="18" charset="0"/>
            </a:rPr>
            <a:t>εμμένειά</a:t>
          </a:r>
          <a:r>
            <a:rPr lang="el-GR" sz="1400" kern="1200" dirty="0">
              <a:solidFill>
                <a:schemeClr val="tx1"/>
              </a:solidFill>
              <a:latin typeface="Constantia" panose="02030602050306030303" pitchFamily="18" charset="0"/>
            </a:rPr>
            <a:t> της.</a:t>
          </a:r>
        </a:p>
      </dsp:txBody>
      <dsp:txXfrm>
        <a:off x="6709965" y="59827"/>
        <a:ext cx="2781519" cy="2306223"/>
      </dsp:txXfrm>
    </dsp:sp>
    <dsp:sp modelId="{6215CA39-D48E-4C39-9027-8EBE6C859535}">
      <dsp:nvSpPr>
        <dsp:cNvPr id="0" name=""/>
        <dsp:cNvSpPr/>
      </dsp:nvSpPr>
      <dsp:spPr>
        <a:xfrm>
          <a:off x="5427105" y="0"/>
          <a:ext cx="1618408" cy="2030907"/>
        </a:xfrm>
        <a:prstGeom prst="rect">
          <a:avLst/>
        </a:prstGeom>
        <a:noFill/>
        <a:ln>
          <a:noFill/>
        </a:ln>
        <a:effectLst/>
      </dsp:spPr>
      <dsp:style>
        <a:lnRef idx="0">
          <a:scrgbClr r="0" g="0" b="0"/>
        </a:lnRef>
        <a:fillRef idx="0">
          <a:scrgbClr r="0" g="0" b="0"/>
        </a:fillRef>
        <a:effectRef idx="0">
          <a:scrgbClr r="0" g="0" b="0"/>
        </a:effectRef>
        <a:fontRef idx="minor"/>
      </dsp:style>
    </dsp:sp>
    <dsp:sp modelId="{37972D16-1ECF-4E6B-9A65-2A2C8DC4AC3D}">
      <dsp:nvSpPr>
        <dsp:cNvPr id="0" name=""/>
        <dsp:cNvSpPr/>
      </dsp:nvSpPr>
      <dsp:spPr>
        <a:xfrm>
          <a:off x="6236309" y="2146959"/>
          <a:ext cx="0" cy="464207"/>
        </a:xfrm>
        <a:prstGeom prst="line">
          <a:avLst/>
        </a:prstGeom>
        <a:noFill/>
        <a:ln w="12700" cap="rnd" cmpd="sng" algn="ctr">
          <a:solidFill>
            <a:schemeClr val="accent1">
              <a:shade val="90000"/>
              <a:hueOff val="371843"/>
              <a:satOff val="-7168"/>
              <a:lumOff val="23437"/>
              <a:alphaOff val="0"/>
            </a:schemeClr>
          </a:solidFill>
          <a:prstDash val="dash"/>
        </a:ln>
        <a:effectLst/>
      </dsp:spPr>
      <dsp:style>
        <a:lnRef idx="1">
          <a:scrgbClr r="0" g="0" b="0"/>
        </a:lnRef>
        <a:fillRef idx="0">
          <a:scrgbClr r="0" g="0" b="0"/>
        </a:fillRef>
        <a:effectRef idx="0">
          <a:scrgbClr r="0" g="0" b="0"/>
        </a:effectRef>
        <a:fontRef idx="minor"/>
      </dsp:style>
    </dsp:sp>
    <dsp:sp modelId="{B49738E1-220B-4C2D-B110-3D67396503F9}">
      <dsp:nvSpPr>
        <dsp:cNvPr id="0" name=""/>
        <dsp:cNvSpPr/>
      </dsp:nvSpPr>
      <dsp:spPr>
        <a:xfrm>
          <a:off x="6050137" y="0"/>
          <a:ext cx="116051" cy="116051"/>
        </a:xfrm>
        <a:prstGeom prst="ellipse">
          <a:avLst/>
        </a:prstGeom>
        <a:solidFill>
          <a:schemeClr val="accent1">
            <a:shade val="80000"/>
            <a:hueOff val="356953"/>
            <a:satOff val="-7246"/>
            <a:lumOff val="245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A3948A-B57A-41CB-9B1A-7A7EB68C366A}">
      <dsp:nvSpPr>
        <dsp:cNvPr id="0" name=""/>
        <dsp:cNvSpPr/>
      </dsp:nvSpPr>
      <dsp:spPr>
        <a:xfrm rot="5400000">
          <a:off x="7080489" y="2140656"/>
          <a:ext cx="3280386" cy="4043489"/>
        </a:xfrm>
        <a:prstGeom prst="round2SameRect">
          <a:avLst/>
        </a:prstGeom>
        <a:solidFill>
          <a:srgbClr val="CCFF66"/>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l-GR" sz="1100" b="1" kern="1200" dirty="0">
              <a:solidFill>
                <a:schemeClr val="tx1"/>
              </a:solidFill>
            </a:rPr>
            <a:t>Η </a:t>
          </a:r>
          <a:r>
            <a:rPr lang="el-GR" sz="1100" b="1" kern="1200" dirty="0" err="1">
              <a:solidFill>
                <a:schemeClr val="tx1"/>
              </a:solidFill>
            </a:rPr>
            <a:t>διαειδική</a:t>
          </a:r>
          <a:r>
            <a:rPr lang="el-GR" sz="1100" b="1" kern="1200" dirty="0">
              <a:solidFill>
                <a:schemeClr val="tx1"/>
              </a:solidFill>
            </a:rPr>
            <a:t> σκηνή μπορεί να γίνει όχι μόνο η ζωντανή και κάθε φορά </a:t>
          </a:r>
          <a:r>
            <a:rPr lang="el-GR" sz="1100" b="1" kern="1200" dirty="0" err="1">
              <a:solidFill>
                <a:schemeClr val="tx1"/>
              </a:solidFill>
            </a:rPr>
            <a:t>ανανεούμενη</a:t>
          </a:r>
          <a:r>
            <a:rPr lang="el-GR" sz="1100" b="1" kern="1200" dirty="0">
              <a:solidFill>
                <a:schemeClr val="tx1"/>
              </a:solidFill>
            </a:rPr>
            <a:t> εστία για μια </a:t>
          </a:r>
          <a:r>
            <a:rPr lang="el-GR" sz="1100" b="1" i="1" kern="1200" dirty="0">
              <a:solidFill>
                <a:schemeClr val="tx1"/>
              </a:solidFill>
            </a:rPr>
            <a:t>μεικτή κοινότητα</a:t>
          </a:r>
          <a:r>
            <a:rPr lang="el-GR" sz="1100" b="1" kern="1200" dirty="0">
              <a:solidFill>
                <a:schemeClr val="tx1"/>
              </a:solidFill>
            </a:rPr>
            <a:t>, όπως την έχει περιγράψει η </a:t>
          </a:r>
          <a:r>
            <a:rPr lang="el-GR" sz="1100" b="1" kern="1200" dirty="0" err="1">
              <a:solidFill>
                <a:schemeClr val="tx1"/>
              </a:solidFill>
            </a:rPr>
            <a:t>αγγλίδα</a:t>
          </a:r>
          <a:r>
            <a:rPr lang="el-GR" sz="1100" b="1" kern="1200" dirty="0">
              <a:solidFill>
                <a:schemeClr val="tx1"/>
              </a:solidFill>
            </a:rPr>
            <a:t> φιλόσοφος </a:t>
          </a:r>
          <a:r>
            <a:rPr lang="en-US" sz="1100" b="1" kern="1200" dirty="0">
              <a:solidFill>
                <a:schemeClr val="tx1"/>
              </a:solidFill>
            </a:rPr>
            <a:t>Mary Midgley</a:t>
          </a:r>
          <a:r>
            <a:rPr lang="el-GR" sz="1100" b="1" kern="1200" dirty="0">
              <a:solidFill>
                <a:schemeClr val="tx1"/>
              </a:solidFill>
            </a:rPr>
            <a:t>, αλλά επίσης να αποτελέσει ένα εξειδικευμένο εργαστήριο έρευνας τόσο της κοινωνικότητας των ζώων, όσο και της </a:t>
          </a:r>
          <a:r>
            <a:rPr lang="el-GR" sz="1100" b="1" i="1" kern="1200" dirty="0" err="1">
              <a:solidFill>
                <a:schemeClr val="tx1"/>
              </a:solidFill>
            </a:rPr>
            <a:t>νεοτενίας</a:t>
          </a:r>
          <a:r>
            <a:rPr lang="el-GR" sz="1100" b="1" kern="1200" dirty="0">
              <a:solidFill>
                <a:schemeClr val="tx1"/>
              </a:solidFill>
            </a:rPr>
            <a:t> (</a:t>
          </a:r>
          <a:r>
            <a:rPr lang="en-US" sz="1100" b="1" kern="1200" dirty="0">
              <a:solidFill>
                <a:schemeClr val="tx1"/>
              </a:solidFill>
            </a:rPr>
            <a:t>n</a:t>
          </a:r>
          <a:r>
            <a:rPr lang="el-GR" sz="1100" b="1" kern="1200" dirty="0">
              <a:solidFill>
                <a:schemeClr val="tx1"/>
              </a:solidFill>
            </a:rPr>
            <a:t>é</a:t>
          </a:r>
          <a:r>
            <a:rPr lang="en-US" sz="1100" b="1" kern="1200" dirty="0" err="1">
              <a:solidFill>
                <a:schemeClr val="tx1"/>
              </a:solidFill>
            </a:rPr>
            <a:t>ot</a:t>
          </a:r>
          <a:r>
            <a:rPr lang="el-GR" sz="1100" b="1" kern="1200" dirty="0">
              <a:solidFill>
                <a:schemeClr val="tx1"/>
              </a:solidFill>
            </a:rPr>
            <a:t>é</a:t>
          </a:r>
          <a:r>
            <a:rPr lang="en-US" sz="1100" b="1" kern="1200" dirty="0" err="1">
              <a:solidFill>
                <a:schemeClr val="tx1"/>
              </a:solidFill>
            </a:rPr>
            <a:t>nie</a:t>
          </a:r>
          <a:r>
            <a:rPr lang="el-GR" sz="1100" b="1" kern="1200" dirty="0">
              <a:solidFill>
                <a:schemeClr val="tx1"/>
              </a:solidFill>
            </a:rPr>
            <a:t>) των ανθρώπων, τουτέστιν της ικανότητάς τους να προεκτείνουν την ύπαρξη χαρακτήρων της παιδικότητάς τους στην ενήλικη ζωή τους, όπου μπορούν να τους εξελίσσουν. </a:t>
          </a:r>
        </a:p>
        <a:p>
          <a:pPr marL="0" lvl="0" indent="0" algn="ctr" defTabSz="488950">
            <a:lnSpc>
              <a:spcPct val="90000"/>
            </a:lnSpc>
            <a:spcBef>
              <a:spcPct val="0"/>
            </a:spcBef>
            <a:spcAft>
              <a:spcPct val="35000"/>
            </a:spcAft>
            <a:buNone/>
          </a:pPr>
          <a:endParaRPr lang="el-GR" sz="1100" b="1" kern="1200" dirty="0">
            <a:solidFill>
              <a:schemeClr val="tx1"/>
            </a:solidFill>
          </a:endParaRPr>
        </a:p>
        <a:p>
          <a:pPr marL="0" lvl="0" indent="0" algn="ctr" defTabSz="488950">
            <a:lnSpc>
              <a:spcPct val="90000"/>
            </a:lnSpc>
            <a:spcBef>
              <a:spcPct val="0"/>
            </a:spcBef>
            <a:spcAft>
              <a:spcPct val="35000"/>
            </a:spcAft>
            <a:buNone/>
          </a:pPr>
          <a:r>
            <a:rPr lang="el-GR" sz="1100" b="1" kern="1200" dirty="0">
              <a:solidFill>
                <a:schemeClr val="tx1"/>
              </a:solidFill>
            </a:rPr>
            <a:t>Ένα από αυτά τα χαρακτηριστικά, είναι η έμφυτη διάθεσή τους να ζουν με τα ζώα, αλλά και το τραγούδι, ο χορός, η μιμητική ευχαρίστηση και το </a:t>
          </a:r>
          <a:r>
            <a:rPr lang="el-GR" sz="1100" b="1" kern="1200" dirty="0" err="1">
              <a:solidFill>
                <a:schemeClr val="tx1"/>
              </a:solidFill>
            </a:rPr>
            <a:t>ετεροποιητικό</a:t>
          </a:r>
          <a:r>
            <a:rPr lang="el-GR" sz="1100" b="1" kern="1200" dirty="0">
              <a:solidFill>
                <a:schemeClr val="tx1"/>
              </a:solidFill>
            </a:rPr>
            <a:t> παιχνίδι των ρόλων.</a:t>
          </a:r>
          <a:endParaRPr lang="el-GR" sz="1100" b="1" kern="1200" dirty="0">
            <a:solidFill>
              <a:schemeClr val="tx1"/>
            </a:solidFill>
            <a:latin typeface="Constantia" panose="02030602050306030303" pitchFamily="18" charset="0"/>
          </a:endParaRPr>
        </a:p>
      </dsp:txBody>
      <dsp:txXfrm rot="-5400000">
        <a:off x="6698938" y="2682343"/>
        <a:ext cx="3883354" cy="2960116"/>
      </dsp:txXfrm>
    </dsp:sp>
    <dsp:sp modelId="{05768BEC-D3CD-48FB-AE02-417249E98695}">
      <dsp:nvSpPr>
        <dsp:cNvPr id="0" name=""/>
        <dsp:cNvSpPr/>
      </dsp:nvSpPr>
      <dsp:spPr>
        <a:xfrm>
          <a:off x="8192246" y="3771686"/>
          <a:ext cx="1618408" cy="2030907"/>
        </a:xfrm>
        <a:prstGeom prst="rect">
          <a:avLst/>
        </a:prstGeom>
        <a:noFill/>
        <a:ln>
          <a:noFill/>
        </a:ln>
        <a:effectLst/>
      </dsp:spPr>
      <dsp:style>
        <a:lnRef idx="0">
          <a:scrgbClr r="0" g="0" b="0"/>
        </a:lnRef>
        <a:fillRef idx="0">
          <a:scrgbClr r="0" g="0" b="0"/>
        </a:fillRef>
        <a:effectRef idx="0">
          <a:scrgbClr r="0" g="0" b="0"/>
        </a:effectRef>
        <a:fontRef idx="minor"/>
      </dsp:style>
    </dsp:sp>
    <dsp:sp modelId="{F2D18658-5BF5-466B-936C-59EF76E1A94B}">
      <dsp:nvSpPr>
        <dsp:cNvPr id="0" name=""/>
        <dsp:cNvSpPr/>
      </dsp:nvSpPr>
      <dsp:spPr>
        <a:xfrm>
          <a:off x="9001450" y="3191426"/>
          <a:ext cx="0" cy="464207"/>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A9C47E73-045F-499B-BAEF-42A556968A9F}">
      <dsp:nvSpPr>
        <dsp:cNvPr id="0" name=""/>
        <dsp:cNvSpPr/>
      </dsp:nvSpPr>
      <dsp:spPr>
        <a:xfrm>
          <a:off x="8943424" y="3655634"/>
          <a:ext cx="116051" cy="116051"/>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E76C692-AEAA-4F7D-A5EF-61769749C2F5}" type="datetime1">
              <a:rPr lang="el-GR" smtClean="0"/>
              <a:t>16/10/2025</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0C0B57-009B-4F76-A35D-AEE685351A34}" type="datetime1">
              <a:rPr lang="el-GR" smtClean="0"/>
              <a:t>16/10/2025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0D8CC92-CE0A-489C-B87A-D1512B177942}" type="slidenum">
              <a:rPr lang="el-GR" smtClean="0"/>
              <a:t>4</a:t>
            </a:fld>
            <a:endParaRPr lang="el-GR"/>
          </a:p>
        </p:txBody>
      </p:sp>
    </p:spTree>
    <p:extLst>
      <p:ext uri="{BB962C8B-B14F-4D97-AF65-F5344CB8AC3E}">
        <p14:creationId xmlns:p14="http://schemas.microsoft.com/office/powerpoint/2010/main" val="47807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88919-28A7-9FBE-59E7-49DA3E77E0A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814559D-B4FF-309C-3A2D-BE635962817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B7E9509-47A7-7F0B-4B58-0A0EBA31AEF3}"/>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18921D9-2E54-776E-E537-2405A5FC06AB}"/>
              </a:ext>
            </a:extLst>
          </p:cNvPr>
          <p:cNvSpPr>
            <a:spLocks noGrp="1"/>
          </p:cNvSpPr>
          <p:nvPr>
            <p:ph type="sldNum" sz="quarter" idx="5"/>
          </p:nvPr>
        </p:nvSpPr>
        <p:spPr/>
        <p:txBody>
          <a:bodyPr/>
          <a:lstStyle/>
          <a:p>
            <a:fld id="{70D8CC92-CE0A-489C-B87A-D1512B177942}" type="slidenum">
              <a:rPr lang="el-GR" smtClean="0"/>
              <a:t>6</a:t>
            </a:fld>
            <a:endParaRPr lang="el-GR"/>
          </a:p>
        </p:txBody>
      </p:sp>
    </p:spTree>
    <p:extLst>
      <p:ext uri="{BB962C8B-B14F-4D97-AF65-F5344CB8AC3E}">
        <p14:creationId xmlns:p14="http://schemas.microsoft.com/office/powerpoint/2010/main" val="50937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D7308-913A-982C-6C67-E3529328384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CD0B899-AE28-DE80-0C46-7A45AD870F4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8EE3417-4EE2-5CB5-2190-E4E0EDEB5871}"/>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9A4EB7A-8FAB-CCC9-54BB-7D39E9ADEFDC}"/>
              </a:ext>
            </a:extLst>
          </p:cNvPr>
          <p:cNvSpPr>
            <a:spLocks noGrp="1"/>
          </p:cNvSpPr>
          <p:nvPr>
            <p:ph type="sldNum" sz="quarter" idx="5"/>
          </p:nvPr>
        </p:nvSpPr>
        <p:spPr/>
        <p:txBody>
          <a:bodyPr/>
          <a:lstStyle/>
          <a:p>
            <a:fld id="{70D8CC92-CE0A-489C-B87A-D1512B177942}" type="slidenum">
              <a:rPr lang="el-GR" smtClean="0"/>
              <a:t>9</a:t>
            </a:fld>
            <a:endParaRPr lang="el-GR"/>
          </a:p>
        </p:txBody>
      </p:sp>
    </p:spTree>
    <p:extLst>
      <p:ext uri="{BB962C8B-B14F-4D97-AF65-F5344CB8AC3E}">
        <p14:creationId xmlns:p14="http://schemas.microsoft.com/office/powerpoint/2010/main" val="391716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1B91-2D18-BA35-A1AC-1AAFD57B310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0221CD-9075-8D86-AC09-206771A1FDF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9E67BDA-E7A6-675D-70F1-D991C7ADCC1C}"/>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D195222-C5BF-D5E3-5203-288F44D94D74}"/>
              </a:ext>
            </a:extLst>
          </p:cNvPr>
          <p:cNvSpPr>
            <a:spLocks noGrp="1"/>
          </p:cNvSpPr>
          <p:nvPr>
            <p:ph type="sldNum" sz="quarter" idx="5"/>
          </p:nvPr>
        </p:nvSpPr>
        <p:spPr/>
        <p:txBody>
          <a:bodyPr/>
          <a:lstStyle/>
          <a:p>
            <a:fld id="{70D8CC92-CE0A-489C-B87A-D1512B177942}" type="slidenum">
              <a:rPr lang="el-GR" smtClean="0"/>
              <a:t>10</a:t>
            </a:fld>
            <a:endParaRPr lang="el-GR"/>
          </a:p>
        </p:txBody>
      </p:sp>
    </p:spTree>
    <p:extLst>
      <p:ext uri="{BB962C8B-B14F-4D97-AF65-F5344CB8AC3E}">
        <p14:creationId xmlns:p14="http://schemas.microsoft.com/office/powerpoint/2010/main" val="146391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141A-BA33-2114-FB17-ABC111327C7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3395B0A-9EB3-7A20-60C4-F32B06C7780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11EFB16-0C13-4BA9-59A9-EB66798B794C}"/>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13B6080-5700-9B54-FF7D-5EB9B8652D44}"/>
              </a:ext>
            </a:extLst>
          </p:cNvPr>
          <p:cNvSpPr>
            <a:spLocks noGrp="1"/>
          </p:cNvSpPr>
          <p:nvPr>
            <p:ph type="sldNum" sz="quarter" idx="5"/>
          </p:nvPr>
        </p:nvSpPr>
        <p:spPr/>
        <p:txBody>
          <a:bodyPr/>
          <a:lstStyle/>
          <a:p>
            <a:fld id="{70D8CC92-CE0A-489C-B87A-D1512B177942}" type="slidenum">
              <a:rPr lang="el-GR" smtClean="0"/>
              <a:t>11</a:t>
            </a:fld>
            <a:endParaRPr lang="el-GR"/>
          </a:p>
        </p:txBody>
      </p:sp>
    </p:spTree>
    <p:extLst>
      <p:ext uri="{BB962C8B-B14F-4D97-AF65-F5344CB8AC3E}">
        <p14:creationId xmlns:p14="http://schemas.microsoft.com/office/powerpoint/2010/main" val="50847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17747-ECB7-2D66-0B90-682E07BC602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EFDDA43-7857-443C-293E-7FD7E8AFE74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AEFF903-E5EA-0BAD-07C6-EB763979F8E1}"/>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28A9E49-5BB9-83F8-54C8-09863227359D}"/>
              </a:ext>
            </a:extLst>
          </p:cNvPr>
          <p:cNvSpPr>
            <a:spLocks noGrp="1"/>
          </p:cNvSpPr>
          <p:nvPr>
            <p:ph type="sldNum" sz="quarter" idx="5"/>
          </p:nvPr>
        </p:nvSpPr>
        <p:spPr/>
        <p:txBody>
          <a:bodyPr/>
          <a:lstStyle/>
          <a:p>
            <a:fld id="{70D8CC92-CE0A-489C-B87A-D1512B177942}" type="slidenum">
              <a:rPr lang="el-GR" smtClean="0"/>
              <a:t>12</a:t>
            </a:fld>
            <a:endParaRPr lang="el-GR"/>
          </a:p>
        </p:txBody>
      </p:sp>
    </p:spTree>
    <p:extLst>
      <p:ext uri="{BB962C8B-B14F-4D97-AF65-F5344CB8AC3E}">
        <p14:creationId xmlns:p14="http://schemas.microsoft.com/office/powerpoint/2010/main" val="67579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F96F3-CFED-A122-720C-10155436DF9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CF4AFB-15DD-FA90-C37A-852EB37B543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C54C935-103C-5348-E89E-8E353C3E8C0B}"/>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D0DEC45-4FC0-90D3-36B7-40395AE77322}"/>
              </a:ext>
            </a:extLst>
          </p:cNvPr>
          <p:cNvSpPr>
            <a:spLocks noGrp="1"/>
          </p:cNvSpPr>
          <p:nvPr>
            <p:ph type="sldNum" sz="quarter" idx="5"/>
          </p:nvPr>
        </p:nvSpPr>
        <p:spPr/>
        <p:txBody>
          <a:bodyPr/>
          <a:lstStyle/>
          <a:p>
            <a:fld id="{70D8CC92-CE0A-489C-B87A-D1512B177942}" type="slidenum">
              <a:rPr lang="el-GR" smtClean="0"/>
              <a:t>13</a:t>
            </a:fld>
            <a:endParaRPr lang="el-GR"/>
          </a:p>
        </p:txBody>
      </p:sp>
    </p:spTree>
    <p:extLst>
      <p:ext uri="{BB962C8B-B14F-4D97-AF65-F5344CB8AC3E}">
        <p14:creationId xmlns:p14="http://schemas.microsoft.com/office/powerpoint/2010/main" val="69224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71876-65F5-EEFE-552C-A4640325E4F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F05B295-15A9-0868-1A43-5F92D4A1EC6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2952A43-D20D-277C-BA08-8867BEBB5F10}"/>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F9C3356-EA1B-5DC9-36D6-1C21D6F97020}"/>
              </a:ext>
            </a:extLst>
          </p:cNvPr>
          <p:cNvSpPr>
            <a:spLocks noGrp="1"/>
          </p:cNvSpPr>
          <p:nvPr>
            <p:ph type="sldNum" sz="quarter" idx="5"/>
          </p:nvPr>
        </p:nvSpPr>
        <p:spPr/>
        <p:txBody>
          <a:bodyPr/>
          <a:lstStyle/>
          <a:p>
            <a:fld id="{70D8CC92-CE0A-489C-B87A-D1512B177942}" type="slidenum">
              <a:rPr lang="el-GR" smtClean="0"/>
              <a:t>14</a:t>
            </a:fld>
            <a:endParaRPr lang="el-GR"/>
          </a:p>
        </p:txBody>
      </p:sp>
    </p:spTree>
    <p:extLst>
      <p:ext uri="{BB962C8B-B14F-4D97-AF65-F5344CB8AC3E}">
        <p14:creationId xmlns:p14="http://schemas.microsoft.com/office/powerpoint/2010/main" val="399871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6B728-F5A6-B271-2F3E-50E677AA179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8447D3D-1D3F-923F-99B8-2DABB9F0BDC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D566318-51A4-D55F-0B5A-C583027C16DA}"/>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C2E3F81-9D0D-1227-F1D3-FF737A9642FB}"/>
              </a:ext>
            </a:extLst>
          </p:cNvPr>
          <p:cNvSpPr>
            <a:spLocks noGrp="1"/>
          </p:cNvSpPr>
          <p:nvPr>
            <p:ph type="sldNum" sz="quarter" idx="5"/>
          </p:nvPr>
        </p:nvSpPr>
        <p:spPr/>
        <p:txBody>
          <a:bodyPr/>
          <a:lstStyle/>
          <a:p>
            <a:fld id="{70D8CC92-CE0A-489C-B87A-D1512B177942}" type="slidenum">
              <a:rPr lang="el-GR" smtClean="0"/>
              <a:t>15</a:t>
            </a:fld>
            <a:endParaRPr lang="el-GR"/>
          </a:p>
        </p:txBody>
      </p:sp>
    </p:spTree>
    <p:extLst>
      <p:ext uri="{BB962C8B-B14F-4D97-AF65-F5344CB8AC3E}">
        <p14:creationId xmlns:p14="http://schemas.microsoft.com/office/powerpoint/2010/main" val="159632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n-US" dirty="0"/>
          </a:p>
        </p:txBody>
      </p:sp>
      <p:sp>
        <p:nvSpPr>
          <p:cNvPr id="8" name="Θέση ημερομηνίας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CDE12C43-C883-4243-8F7D-645286853301}" type="datetime1">
              <a:rPr lang="el-GR" smtClean="0"/>
              <a:t>16/10/2025</a:t>
            </a:fld>
            <a:endParaRPr lang="en-US" dirty="0"/>
          </a:p>
        </p:txBody>
      </p:sp>
      <p:sp>
        <p:nvSpPr>
          <p:cNvPr id="9" name="Θέση υποσέλιδου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9" name="Τίτλος 1"/>
          <p:cNvSpPr>
            <a:spLocks noGrp="1"/>
          </p:cNvSpPr>
          <p:nvPr>
            <p:ph type="title"/>
          </p:nvPr>
        </p:nvSpPr>
        <p:spPr>
          <a:xfrm>
            <a:off x="581192" y="702156"/>
            <a:ext cx="11029616" cy="1013800"/>
          </a:xfrm>
        </p:spPr>
        <p:txBody>
          <a:bodyPr rtlCol="0"/>
          <a:lstStyle/>
          <a:p>
            <a:pPr rtl="0"/>
            <a:r>
              <a:rPr lang="el-GR"/>
              <a:t>Κάντε κλικ για να επεξεργαστείτε τον τίτλο υποδείγματος</a:t>
            </a:r>
            <a:endParaRPr lang="en-US" dirty="0"/>
          </a:p>
        </p:txBody>
      </p:sp>
      <p:sp>
        <p:nvSpPr>
          <p:cNvPr id="3" name="Σύμβολο κράτησης θέσης κατακόρυφου κειμένου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p>
            <a:pPr rtl="0"/>
            <a:fld id="{2C4B83EF-C2FC-4A1F-987F-53A66D1AE207}" type="datetime1">
              <a:rPr lang="el-GR" smtClean="0"/>
              <a:t>16/10/2025</a:t>
            </a:fld>
            <a:endParaRPr lang="en-US" dirty="0"/>
          </a:p>
        </p:txBody>
      </p:sp>
      <p:sp>
        <p:nvSpPr>
          <p:cNvPr id="5" name="Θέση υποσέλιδου 4"/>
          <p:cNvSpPr>
            <a:spLocks noGrp="1"/>
          </p:cNvSpPr>
          <p:nvPr>
            <p:ph type="ftr" sz="quarter" idx="11"/>
          </p:nvPr>
        </p:nvSpPr>
        <p:spPr/>
        <p:txBody>
          <a:bodyPr rtlCol="0"/>
          <a:lstStyle/>
          <a:p>
            <a:pPr rtl="0"/>
            <a:endParaRPr lang="en-US" dirty="0"/>
          </a:p>
        </p:txBody>
      </p:sp>
      <p:sp>
        <p:nvSpPr>
          <p:cNvPr id="6" name="Θέση αριθμού διαφάνειας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Κατακόρυφος τίτλος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el-GR"/>
              <a:t>Κάντε κλικ για να επεξεργαστείτε τον τίτλο υποδείγματος</a:t>
            </a:r>
            <a:endParaRPr lang="en-US" dirty="0"/>
          </a:p>
        </p:txBody>
      </p:sp>
      <p:sp>
        <p:nvSpPr>
          <p:cNvPr id="3" name="Σύμβολο κράτησης θέσης κατακόρυφου κειμένου 2"/>
          <p:cNvSpPr>
            <a:spLocks noGrp="1"/>
          </p:cNvSpPr>
          <p:nvPr>
            <p:ph type="body" orient="vert" idx="1"/>
          </p:nvPr>
        </p:nvSpPr>
        <p:spPr>
          <a:xfrm>
            <a:off x="774923" y="863600"/>
            <a:ext cx="7161625" cy="4807326"/>
          </a:xfrm>
        </p:spPr>
        <p:txBody>
          <a:bodyPr vert="eaVert" rtlCol="0" anchor="t"/>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8" name="Ορθογώνιο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Ορθογώνιο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Θέση ημερομηνίας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48D6136-12AE-4E19-8925-EF40DAC0AF83}" type="datetime1">
              <a:rPr lang="el-GR" smtClean="0"/>
              <a:t>16/10/2025</a:t>
            </a:fld>
            <a:endParaRPr lang="en-US" dirty="0"/>
          </a:p>
        </p:txBody>
      </p:sp>
      <p:sp>
        <p:nvSpPr>
          <p:cNvPr id="12" name="Θέση υποσέλιδου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Θέση αριθμού διαφάνειας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702156"/>
            <a:ext cx="11029616" cy="1188720"/>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581192" y="2340864"/>
            <a:ext cx="11029615" cy="3634486"/>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8" name="Θέση ημερομηνίας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E5D4927-68EC-45B9-B469-9E10DCA69DB7}" type="datetime1">
              <a:rPr lang="el-GR" smtClean="0"/>
              <a:t>16/10/2025</a:t>
            </a:fld>
            <a:endParaRPr lang="en-US" dirty="0"/>
          </a:p>
        </p:txBody>
      </p:sp>
      <p:sp>
        <p:nvSpPr>
          <p:cNvPr id="9" name="Θέση υποσέλιδου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Ορθογώνιο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7" name="Θέση ημερομηνίας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04A2E910-AADE-45D9-A640-17196DBD2712}" type="datetime1">
              <a:rPr lang="el-GR" smtClean="0"/>
              <a:t>16/10/2025</a:t>
            </a:fld>
            <a:endParaRPr lang="en-US" dirty="0"/>
          </a:p>
        </p:txBody>
      </p:sp>
      <p:sp>
        <p:nvSpPr>
          <p:cNvPr id="9" name="Θέση υποσέλιδου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3"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581193" y="2228003"/>
            <a:ext cx="5194767" cy="3633047"/>
          </a:xfrm>
        </p:spPr>
        <p:txBody>
          <a:bodyPr rtlCol="0">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16039" y="2228003"/>
            <a:ext cx="5194769" cy="3633047"/>
          </a:xfrm>
        </p:spPr>
        <p:txBody>
          <a:bodyPr rtlCol="0">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p>
            <a:pPr rtl="0"/>
            <a:fld id="{7292BBD4-9697-48AD-BFB2-D2D0A54F2121}" type="datetime1">
              <a:rPr lang="el-GR" smtClean="0"/>
              <a:t>16/10/2025</a:t>
            </a:fld>
            <a:endParaRPr lang="en-US" dirty="0"/>
          </a:p>
        </p:txBody>
      </p:sp>
      <p:sp>
        <p:nvSpPr>
          <p:cNvPr id="6" name="Θέση υποσέλιδου 5"/>
          <p:cNvSpPr>
            <a:spLocks noGrp="1"/>
          </p:cNvSpPr>
          <p:nvPr>
            <p:ph type="ftr" sz="quarter" idx="11"/>
          </p:nvPr>
        </p:nvSpPr>
        <p:spPr/>
        <p:txBody>
          <a:bodyPr rtlCol="0"/>
          <a:lstStyle/>
          <a:p>
            <a:pPr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12" name="Τίτλος 1"/>
          <p:cNvSpPr>
            <a:spLocks noGrp="1"/>
          </p:cNvSpPr>
          <p:nvPr>
            <p:ph type="title"/>
          </p:nvPr>
        </p:nvSpPr>
        <p:spPr>
          <a:xfrm>
            <a:off x="581193"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581191" y="2179122"/>
            <a:ext cx="5194769" cy="629553"/>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581194" y="2926052"/>
            <a:ext cx="5194766" cy="2934999"/>
          </a:xfrm>
        </p:spPr>
        <p:txBody>
          <a:bodyPr rtlCol="0" anchor="t">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κειμένου 4"/>
          <p:cNvSpPr>
            <a:spLocks noGrp="1"/>
          </p:cNvSpPr>
          <p:nvPr>
            <p:ph type="body" sz="quarter" idx="3"/>
          </p:nvPr>
        </p:nvSpPr>
        <p:spPr>
          <a:xfrm>
            <a:off x="6416039" y="2179692"/>
            <a:ext cx="5194770" cy="624574"/>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l-GR"/>
              <a:t>Στυλ κειμένου υποδείγματος</a:t>
            </a:r>
          </a:p>
        </p:txBody>
      </p:sp>
      <p:sp>
        <p:nvSpPr>
          <p:cNvPr id="6" name="Θέση περιεχομένου 5"/>
          <p:cNvSpPr>
            <a:spLocks noGrp="1"/>
          </p:cNvSpPr>
          <p:nvPr>
            <p:ph sz="quarter" idx="4"/>
          </p:nvPr>
        </p:nvSpPr>
        <p:spPr>
          <a:xfrm>
            <a:off x="6416037" y="2926052"/>
            <a:ext cx="5194771" cy="2934999"/>
          </a:xfrm>
        </p:spPr>
        <p:txBody>
          <a:bodyPr rtlCol="0" anchor="t">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p:cNvSpPr>
            <a:spLocks noGrp="1"/>
          </p:cNvSpPr>
          <p:nvPr>
            <p:ph type="dt" sz="half" idx="10"/>
          </p:nvPr>
        </p:nvSpPr>
        <p:spPr/>
        <p:txBody>
          <a:bodyPr rtlCol="0"/>
          <a:lstStyle/>
          <a:p>
            <a:pPr rtl="0"/>
            <a:fld id="{91DEA530-6B28-48D8-957D-031E600D8914}" type="datetime1">
              <a:rPr lang="el-GR" smtClean="0"/>
              <a:t>16/10/2025</a:t>
            </a:fld>
            <a:endParaRPr lang="en-US" dirty="0"/>
          </a:p>
        </p:txBody>
      </p:sp>
      <p:sp>
        <p:nvSpPr>
          <p:cNvPr id="8" name="Θέση υποσέλιδου 7"/>
          <p:cNvSpPr>
            <a:spLocks noGrp="1"/>
          </p:cNvSpPr>
          <p:nvPr>
            <p:ph type="ftr" sz="quarter" idx="11"/>
          </p:nvPr>
        </p:nvSpPr>
        <p:spPr/>
        <p:txBody>
          <a:bodyPr rtlCol="0"/>
          <a:lstStyle/>
          <a:p>
            <a:pPr rtl="0"/>
            <a:endParaRPr lang="en-US" dirty="0"/>
          </a:p>
        </p:txBody>
      </p:sp>
      <p:sp>
        <p:nvSpPr>
          <p:cNvPr id="9" name="Θέση αριθμού διαφάνειας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8" name="Τίτλος 1"/>
          <p:cNvSpPr>
            <a:spLocks noGrp="1"/>
          </p:cNvSpPr>
          <p:nvPr>
            <p:ph type="title"/>
          </p:nvPr>
        </p:nvSpPr>
        <p:spPr>
          <a:xfrm>
            <a:off x="575894"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p>
            <a:pPr rtl="0"/>
            <a:fld id="{C561D6DE-9E7C-4ED9-830D-C54B3460963C}" type="datetime1">
              <a:rPr lang="el-GR" smtClean="0"/>
              <a:t>16/10/2025</a:t>
            </a:fld>
            <a:endParaRPr lang="en-US" dirty="0"/>
          </a:p>
        </p:txBody>
      </p:sp>
      <p:sp>
        <p:nvSpPr>
          <p:cNvPr id="4" name="Θέση υποσέλιδου 3"/>
          <p:cNvSpPr>
            <a:spLocks noGrp="1"/>
          </p:cNvSpPr>
          <p:nvPr>
            <p:ph type="ftr" sz="quarter" idx="11"/>
          </p:nvPr>
        </p:nvSpPr>
        <p:spPr/>
        <p:txBody>
          <a:bodyPr rtlCol="0"/>
          <a:lstStyle/>
          <a:p>
            <a:pPr rtl="0"/>
            <a:endParaRPr lang="en-US" dirty="0"/>
          </a:p>
        </p:txBody>
      </p:sp>
      <p:sp>
        <p:nvSpPr>
          <p:cNvPr id="5" name="Θέση αριθμού διαφάνειας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F971BA8B-F464-4626-A060-C6D074348B75}" type="datetime1">
              <a:rPr lang="el-GR" smtClean="0"/>
              <a:t>16/10/2025</a:t>
            </a:fld>
            <a:endParaRPr lang="en-US" dirty="0"/>
          </a:p>
        </p:txBody>
      </p:sp>
      <p:sp>
        <p:nvSpPr>
          <p:cNvPr id="3" name="Θέση υποσέλιδου 2"/>
          <p:cNvSpPr>
            <a:spLocks noGrp="1"/>
          </p:cNvSpPr>
          <p:nvPr>
            <p:ph type="ftr" sz="quarter" idx="11"/>
          </p:nvPr>
        </p:nvSpPr>
        <p:spPr/>
        <p:txBody>
          <a:bodyPr rtlCol="0"/>
          <a:lstStyle/>
          <a:p>
            <a:pPr rtl="0"/>
            <a:endParaRPr lang="en-US" dirty="0"/>
          </a:p>
        </p:txBody>
      </p:sp>
      <p:sp>
        <p:nvSpPr>
          <p:cNvPr id="4" name="Θέση αριθμού διαφάνειας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Ορθογώνιο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736F0FCE-C9DC-41B0-9A21-F14EE10328C1}" type="datetime1">
              <a:rPr lang="el-GR" smtClean="0"/>
              <a:t>16/10/2025</a:t>
            </a:fld>
            <a:endParaRPr lang="en-US" dirty="0"/>
          </a:p>
        </p:txBody>
      </p:sp>
      <p:sp>
        <p:nvSpPr>
          <p:cNvPr id="10" name="Θέση υποσέλιδου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Θέση αριθμού διαφάνειας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Θέση εικόνας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a:t>Κάντε κλικ στο εικονίδιο για να προσθέσετε εικόνα</a:t>
            </a:r>
            <a:endParaRPr lang="en-US" dirty="0"/>
          </a:p>
        </p:txBody>
      </p:sp>
      <p:sp>
        <p:nvSpPr>
          <p:cNvPr id="4" name="Θέση κειμένου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p>
            <a:pPr rtl="0"/>
            <a:fld id="{946DC88D-9E16-47E8-8D05-1036C30D995D}" type="datetime1">
              <a:rPr lang="el-GR" smtClean="0"/>
              <a:t>16/10/2025</a:t>
            </a:fld>
            <a:endParaRPr lang="en-US" dirty="0"/>
          </a:p>
        </p:txBody>
      </p:sp>
      <p:sp>
        <p:nvSpPr>
          <p:cNvPr id="6" name="Θέση υποσέλιδου 5"/>
          <p:cNvSpPr>
            <a:spLocks noGrp="1"/>
          </p:cNvSpPr>
          <p:nvPr>
            <p:ph type="ftr" sz="quarter" idx="11"/>
          </p:nvPr>
        </p:nvSpPr>
        <p:spPr/>
        <p:txBody>
          <a:bodyPr rtlCol="0"/>
          <a:lstStyle/>
          <a:p>
            <a:pPr algn="l"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541A424A-BADA-41AE-BA32-4A2A620E2F50}" type="datetime1">
              <a:rPr lang="el-GR" smtClean="0"/>
              <a:t>16/10/2025</a:t>
            </a:fld>
            <a:endParaRPr lang="en-US" dirty="0"/>
          </a:p>
        </p:txBody>
      </p:sp>
      <p:sp>
        <p:nvSpPr>
          <p:cNvPr id="5" name="Θέση υποσέλιδου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Θέση αριθμού διαφάνειας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Ορθογώνιο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Ορθογώνιο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Ορθογώνιο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Ορθογώνιο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Τίτλος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fontScale="90000"/>
          </a:bodyPr>
          <a:lstStyle/>
          <a:p>
            <a:r>
              <a:rPr lang="el-GR" sz="2800" b="1" kern="100" dirty="0" err="1">
                <a:effectLst/>
                <a:latin typeface="Constantia" panose="02030602050306030303" pitchFamily="18" charset="0"/>
                <a:ea typeface="Calibri" panose="020F0502020204030204" pitchFamily="34" charset="0"/>
                <a:cs typeface="Times New Roman" panose="02020603050405020304" pitchFamily="18" charset="0"/>
              </a:rPr>
              <a:t>Θεατρικ</a:t>
            </a:r>
            <a:r>
              <a:rPr lang="en-US" sz="2800" b="1" kern="100" dirty="0">
                <a:effectLst/>
                <a:latin typeface="Constantia" panose="02030602050306030303" pitchFamily="18" charset="0"/>
                <a:ea typeface="Calibri" panose="020F0502020204030204" pitchFamily="34" charset="0"/>
                <a:cs typeface="Times New Roman" panose="02020603050405020304" pitchFamily="18" charset="0"/>
              </a:rPr>
              <a:t>E</a:t>
            </a:r>
            <a:r>
              <a:rPr lang="el-GR" sz="2800" b="1" kern="100" dirty="0">
                <a:effectLst/>
                <a:latin typeface="Constantia" panose="02030602050306030303" pitchFamily="18" charset="0"/>
                <a:ea typeface="Calibri" panose="020F0502020204030204" pitchFamily="34" charset="0"/>
                <a:cs typeface="Times New Roman" panose="02020603050405020304" pitchFamily="18" charset="0"/>
              </a:rPr>
              <a:t>ς και </a:t>
            </a:r>
            <a:r>
              <a:rPr lang="el-GR" sz="2800" b="1" kern="100" dirty="0" err="1">
                <a:effectLst/>
                <a:latin typeface="Constantia" panose="02030602050306030303" pitchFamily="18" charset="0"/>
                <a:ea typeface="Calibri" panose="020F0502020204030204" pitchFamily="34" charset="0"/>
                <a:cs typeface="Times New Roman" panose="02020603050405020304" pitchFamily="18" charset="0"/>
              </a:rPr>
              <a:t>ανθρωποζωολογικ</a:t>
            </a:r>
            <a:r>
              <a:rPr lang="en-US" sz="2800" b="1" kern="100" dirty="0">
                <a:effectLst/>
                <a:latin typeface="Constantia" panose="02030602050306030303" pitchFamily="18" charset="0"/>
                <a:ea typeface="Calibri" panose="020F0502020204030204" pitchFamily="34" charset="0"/>
                <a:cs typeface="Times New Roman" panose="02020603050405020304" pitchFamily="18" charset="0"/>
              </a:rPr>
              <a:t>E</a:t>
            </a:r>
            <a:r>
              <a:rPr lang="el-GR" sz="2800" b="1" kern="100" dirty="0">
                <a:effectLst/>
                <a:latin typeface="Constantia" panose="02030602050306030303" pitchFamily="18" charset="0"/>
                <a:ea typeface="Calibri" panose="020F0502020204030204" pitchFamily="34" charset="0"/>
                <a:cs typeface="Times New Roman" panose="02020603050405020304" pitchFamily="18" charset="0"/>
              </a:rPr>
              <a:t>ς </a:t>
            </a:r>
            <a:r>
              <a:rPr lang="el-GR" sz="2800" b="1" kern="100" dirty="0" err="1">
                <a:effectLst/>
                <a:latin typeface="Constantia" panose="02030602050306030303" pitchFamily="18" charset="0"/>
                <a:ea typeface="Calibri" panose="020F0502020204030204" pitchFamily="34" charset="0"/>
                <a:cs typeface="Times New Roman" panose="02020603050405020304" pitchFamily="18" charset="0"/>
              </a:rPr>
              <a:t>σπουδ</a:t>
            </a:r>
            <a:r>
              <a:rPr lang="en-US" sz="2800" b="1" kern="100" dirty="0">
                <a:effectLst/>
                <a:latin typeface="Constantia" panose="02030602050306030303" pitchFamily="18" charset="0"/>
                <a:ea typeface="Calibri" panose="020F0502020204030204" pitchFamily="34" charset="0"/>
                <a:cs typeface="Times New Roman" panose="02020603050405020304" pitchFamily="18" charset="0"/>
              </a:rPr>
              <a:t>E</a:t>
            </a:r>
            <a:r>
              <a:rPr lang="el-GR" sz="2800" b="1" kern="100" dirty="0">
                <a:effectLst/>
                <a:latin typeface="Constantia" panose="02030602050306030303" pitchFamily="18" charset="0"/>
                <a:ea typeface="Calibri" panose="020F0502020204030204" pitchFamily="34" charset="0"/>
                <a:cs typeface="Times New Roman" panose="02020603050405020304" pitchFamily="18" charset="0"/>
              </a:rPr>
              <a:t>ς. </a:t>
            </a:r>
            <a:br>
              <a:rPr lang="en-US" sz="2800" b="1" kern="100" dirty="0">
                <a:effectLst/>
                <a:latin typeface="Constantia" panose="02030602050306030303" pitchFamily="18" charset="0"/>
                <a:ea typeface="Calibri" panose="020F0502020204030204" pitchFamily="34" charset="0"/>
                <a:cs typeface="Times New Roman" panose="02020603050405020304" pitchFamily="18" charset="0"/>
              </a:rPr>
            </a:br>
            <a:br>
              <a:rPr lang="en-US" sz="2800" b="1" kern="100" dirty="0">
                <a:effectLst/>
                <a:latin typeface="Constantia" panose="02030602050306030303" pitchFamily="18" charset="0"/>
                <a:ea typeface="Calibri" panose="020F0502020204030204" pitchFamily="34" charset="0"/>
                <a:cs typeface="Times New Roman" panose="02020603050405020304" pitchFamily="18" charset="0"/>
              </a:rPr>
            </a:br>
            <a:r>
              <a:rPr lang="el-GR" sz="2800" b="1" kern="100" dirty="0">
                <a:effectLst/>
                <a:latin typeface="Constantia" panose="02030602050306030303" pitchFamily="18" charset="0"/>
                <a:ea typeface="Calibri" panose="020F0502020204030204" pitchFamily="34" charset="0"/>
                <a:cs typeface="Times New Roman" panose="02020603050405020304" pitchFamily="18" charset="0"/>
              </a:rPr>
              <a:t>Η </a:t>
            </a:r>
            <a:r>
              <a:rPr lang="el-GR" sz="2800" b="1" kern="100" dirty="0" err="1">
                <a:effectLst/>
                <a:latin typeface="Constantia" panose="02030602050306030303" pitchFamily="18" charset="0"/>
                <a:ea typeface="Calibri" panose="020F0502020204030204" pitchFamily="34" charset="0"/>
                <a:cs typeface="Times New Roman" panose="02020603050405020304" pitchFamily="18" charset="0"/>
              </a:rPr>
              <a:t>πρ</a:t>
            </a:r>
            <a:r>
              <a:rPr lang="en-US" sz="2800" b="1" kern="100" dirty="0">
                <a:effectLst/>
                <a:latin typeface="Constantia" panose="02030602050306030303" pitchFamily="18" charset="0"/>
                <a:ea typeface="Calibri" panose="020F0502020204030204" pitchFamily="34" charset="0"/>
                <a:cs typeface="Times New Roman" panose="02020603050405020304" pitchFamily="18" charset="0"/>
              </a:rPr>
              <a:t>O</a:t>
            </a:r>
            <a:r>
              <a:rPr lang="el-GR" sz="2800" b="1" kern="100" dirty="0" err="1">
                <a:effectLst/>
                <a:latin typeface="Constantia" panose="02030602050306030303" pitchFamily="18" charset="0"/>
                <a:ea typeface="Calibri" panose="020F0502020204030204" pitchFamily="34" charset="0"/>
                <a:cs typeface="Times New Roman" panose="02020603050405020304" pitchFamily="18" charset="0"/>
              </a:rPr>
              <a:t>κληση</a:t>
            </a:r>
            <a:r>
              <a:rPr lang="el-GR" sz="2800" b="1" kern="100" dirty="0">
                <a:effectLst/>
                <a:latin typeface="Constantia" panose="02030602050306030303" pitchFamily="18" charset="0"/>
                <a:ea typeface="Calibri" panose="020F0502020204030204" pitchFamily="34" charset="0"/>
                <a:cs typeface="Times New Roman" panose="02020603050405020304" pitchFamily="18" charset="0"/>
              </a:rPr>
              <a:t> της </a:t>
            </a:r>
            <a:r>
              <a:rPr lang="el-GR" sz="2800" b="1" kern="100" dirty="0" err="1">
                <a:effectLst/>
                <a:latin typeface="Constantia" panose="02030602050306030303" pitchFamily="18" charset="0"/>
                <a:ea typeface="Calibri" panose="020F0502020204030204" pitchFamily="34" charset="0"/>
                <a:cs typeface="Times New Roman" panose="02020603050405020304" pitchFamily="18" charset="0"/>
              </a:rPr>
              <a:t>ζωικ</a:t>
            </a:r>
            <a:r>
              <a:rPr lang="en-US" sz="2800" b="1" kern="100" dirty="0">
                <a:effectLst/>
                <a:latin typeface="Constantia" panose="02030602050306030303" pitchFamily="18" charset="0"/>
                <a:ea typeface="Calibri" panose="020F0502020204030204" pitchFamily="34" charset="0"/>
                <a:cs typeface="Times New Roman" panose="02020603050405020304" pitchFamily="18" charset="0"/>
              </a:rPr>
              <a:t>O</a:t>
            </a:r>
            <a:r>
              <a:rPr lang="el-GR" sz="2800" b="1" kern="100" dirty="0" err="1">
                <a:effectLst/>
                <a:latin typeface="Constantia" panose="02030602050306030303" pitchFamily="18" charset="0"/>
                <a:ea typeface="Calibri" panose="020F0502020204030204" pitchFamily="34" charset="0"/>
                <a:cs typeface="Times New Roman" panose="02020603050405020304" pitchFamily="18" charset="0"/>
              </a:rPr>
              <a:t>τητας</a:t>
            </a:r>
            <a:r>
              <a:rPr lang="el-GR" sz="2800" b="1" kern="100" dirty="0">
                <a:effectLst/>
                <a:latin typeface="Constantia" panose="02030602050306030303" pitchFamily="18"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 dirty="0"/>
          </a:p>
        </p:txBody>
      </p:sp>
      <p:sp>
        <p:nvSpPr>
          <p:cNvPr id="20" name="Ορθογώνιο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Ορθογώνιο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Ορθογώνιο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Εικόνα 5" descr="Ένα κοντινό πλάνο σε λογότυπο&#10;&#10;Αυτόματη δημιουργία περιγραφής">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690C2-0DEE-379D-6C05-FFA06E8568A9}"/>
            </a:ext>
          </a:extLst>
        </p:cNvPr>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4C333382-CEE9-7C39-5F03-D361C51AE14B}"/>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3" name="Υπότιτλος 2">
            <a:extLst>
              <a:ext uri="{FF2B5EF4-FFF2-40B4-BE49-F238E27FC236}">
                <a16:creationId xmlns:a16="http://schemas.microsoft.com/office/drawing/2014/main" id="{189DC01F-FBAE-AE3B-97BB-8A73686E4E82}"/>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ΣΤΟΧΕΥΣΕΙΣ  ΤΩΝ ΘΕΑΤΡΟΖΩΟΛΟΓΙΚΩΝ ΕΡΕΥΝΩΝ</a:t>
            </a:r>
          </a:p>
        </p:txBody>
      </p:sp>
      <p:sp>
        <p:nvSpPr>
          <p:cNvPr id="4" name="TextBox 3">
            <a:extLst>
              <a:ext uri="{FF2B5EF4-FFF2-40B4-BE49-F238E27FC236}">
                <a16:creationId xmlns:a16="http://schemas.microsoft.com/office/drawing/2014/main" id="{ABA0FE74-EDA6-230E-DE3C-447D32B60AB6}"/>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73E1D3E4-8B6C-851C-827C-252E32C0A1CA}"/>
              </a:ext>
            </a:extLst>
          </p:cNvPr>
          <p:cNvSpPr txBox="1"/>
          <p:nvPr/>
        </p:nvSpPr>
        <p:spPr>
          <a:xfrm>
            <a:off x="9618422" y="2226902"/>
            <a:ext cx="2614177" cy="461665"/>
          </a:xfrm>
          <a:prstGeom prst="rect">
            <a:avLst/>
          </a:prstGeom>
          <a:noFill/>
        </p:spPr>
        <p:txBody>
          <a:bodyPr wrap="none" rtlCol="0">
            <a:spAutoFit/>
          </a:bodyPr>
          <a:lstStyle/>
          <a:p>
            <a:r>
              <a:rPr lang="el-GR" sz="2400" b="1" dirty="0">
                <a:effectLst/>
                <a:latin typeface="Constantia" panose="02030602050306030303" pitchFamily="18" charset="0"/>
                <a:ea typeface="Calibri" panose="020F0502020204030204" pitchFamily="34" charset="0"/>
                <a:cs typeface="Times New Roman" panose="02020603050405020304" pitchFamily="18" charset="0"/>
              </a:rPr>
              <a:t>Ιστορικό πλαίσιο</a:t>
            </a:r>
            <a:endParaRPr lang="el-GR" sz="2400" b="1" dirty="0">
              <a:latin typeface="Constantia" panose="02030602050306030303" pitchFamily="18" charset="0"/>
            </a:endParaRPr>
          </a:p>
        </p:txBody>
      </p:sp>
      <p:sp>
        <p:nvSpPr>
          <p:cNvPr id="7" name="TextBox 6">
            <a:extLst>
              <a:ext uri="{FF2B5EF4-FFF2-40B4-BE49-F238E27FC236}">
                <a16:creationId xmlns:a16="http://schemas.microsoft.com/office/drawing/2014/main" id="{F01B8116-5C7E-8915-F97D-A7FFCE5DADCB}"/>
              </a:ext>
            </a:extLst>
          </p:cNvPr>
          <p:cNvSpPr txBox="1"/>
          <p:nvPr/>
        </p:nvSpPr>
        <p:spPr>
          <a:xfrm>
            <a:off x="5839866" y="3880437"/>
            <a:ext cx="184731" cy="369332"/>
          </a:xfrm>
          <a:prstGeom prst="rect">
            <a:avLst/>
          </a:prstGeom>
          <a:noFill/>
        </p:spPr>
        <p:txBody>
          <a:bodyPr wrap="none" rtlCol="0">
            <a:spAutoFit/>
          </a:bodyPr>
          <a:lstStyle/>
          <a:p>
            <a:endParaRPr lang="el-GR" dirty="0"/>
          </a:p>
        </p:txBody>
      </p:sp>
      <p:sp>
        <p:nvSpPr>
          <p:cNvPr id="8" name="TextBox 7">
            <a:extLst>
              <a:ext uri="{FF2B5EF4-FFF2-40B4-BE49-F238E27FC236}">
                <a16:creationId xmlns:a16="http://schemas.microsoft.com/office/drawing/2014/main" id="{EAA9EC6F-12F5-D750-9E37-2E9EBD74FED7}"/>
              </a:ext>
            </a:extLst>
          </p:cNvPr>
          <p:cNvSpPr txBox="1"/>
          <p:nvPr/>
        </p:nvSpPr>
        <p:spPr>
          <a:xfrm>
            <a:off x="1448656" y="4372215"/>
            <a:ext cx="184731" cy="369332"/>
          </a:xfrm>
          <a:prstGeom prst="rect">
            <a:avLst/>
          </a:prstGeom>
          <a:noFill/>
        </p:spPr>
        <p:txBody>
          <a:bodyPr wrap="none" rtlCol="0">
            <a:spAutoFit/>
          </a:bodyPr>
          <a:lstStyle/>
          <a:p>
            <a:endParaRPr lang="el-GR" dirty="0"/>
          </a:p>
        </p:txBody>
      </p:sp>
      <p:sp>
        <p:nvSpPr>
          <p:cNvPr id="11" name="TextBox 10">
            <a:extLst>
              <a:ext uri="{FF2B5EF4-FFF2-40B4-BE49-F238E27FC236}">
                <a16:creationId xmlns:a16="http://schemas.microsoft.com/office/drawing/2014/main" id="{5FAD910C-B60E-131F-7AAF-D1F62D1E9E5E}"/>
              </a:ext>
            </a:extLst>
          </p:cNvPr>
          <p:cNvSpPr txBox="1"/>
          <p:nvPr/>
        </p:nvSpPr>
        <p:spPr>
          <a:xfrm>
            <a:off x="487001" y="789178"/>
            <a:ext cx="3429785" cy="2954655"/>
          </a:xfrm>
          <a:prstGeom prst="rect">
            <a:avLst/>
          </a:prstGeom>
          <a:noFill/>
        </p:spPr>
        <p:txBody>
          <a:bodyPr wrap="none" rtlCol="0">
            <a:spAutoFit/>
          </a:bodyPr>
          <a:lstStyle/>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n-US" sz="1400" dirty="0">
                <a:latin typeface="Constantia" panose="02030602050306030303" pitchFamily="18" charset="0"/>
                <a:ea typeface="Calibri" panose="020F0502020204030204" pitchFamily="34" charset="0"/>
                <a:cs typeface="Times New Roman" panose="02020603050405020304" pitchFamily="18" charset="0"/>
              </a:rPr>
              <a:t>B</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άσιμες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υποθέσεις για τη συμμετοχή </a:t>
            </a:r>
            <a:endParaRPr lang="en-US" sz="14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των ζώων στην αρχαία αθηναϊκή σκηνή</a:t>
            </a:r>
          </a:p>
          <a:p>
            <a:endParaRPr lang="en-US" sz="14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400" dirty="0">
                <a:latin typeface="Constantia" panose="02030602050306030303" pitchFamily="18" charset="0"/>
                <a:ea typeface="Calibri" panose="020F0502020204030204" pitchFamily="34" charset="0"/>
                <a:cs typeface="Times New Roman" panose="02020603050405020304" pitchFamily="18" charset="0"/>
              </a:rPr>
              <a:t>● Αντίστοιχες έρευνες στην ιστορία του </a:t>
            </a:r>
          </a:p>
          <a:p>
            <a:r>
              <a:rPr lang="el-GR" sz="1400" dirty="0">
                <a:latin typeface="Constantia" panose="02030602050306030303" pitchFamily="18" charset="0"/>
                <a:ea typeface="Calibri" panose="020F0502020204030204" pitchFamily="34" charset="0"/>
                <a:cs typeface="Times New Roman" panose="02020603050405020304" pitchFamily="18" charset="0"/>
              </a:rPr>
              <a:t>    ελληνικού θεάτρου από την ελληνιστική </a:t>
            </a:r>
          </a:p>
          <a:p>
            <a:r>
              <a:rPr lang="el-GR" sz="1400" dirty="0">
                <a:latin typeface="Constantia" panose="02030602050306030303" pitchFamily="18" charset="0"/>
                <a:ea typeface="Calibri" panose="020F0502020204030204" pitchFamily="34" charset="0"/>
                <a:cs typeface="Times New Roman" panose="02020603050405020304" pitchFamily="18" charset="0"/>
              </a:rPr>
              <a:t>    περίοδο έως σήμερα</a:t>
            </a:r>
          </a:p>
          <a:p>
            <a:endParaRPr lang="en-US" sz="1400" dirty="0">
              <a:latin typeface="Constantia" panose="02030602050306030303" pitchFamily="18" charset="0"/>
              <a:ea typeface="Calibri" panose="020F0502020204030204" pitchFamily="34" charset="0"/>
              <a:cs typeface="Times New Roman" panose="02020603050405020304" pitchFamily="18" charset="0"/>
            </a:endParaRP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Επανεξέταση διαφόρων εκφάνσεων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του ελληνικού λαϊκού θεάτρου, από τις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ζωομορφικές μεταμφιέσεις και τα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αποκριάτικα δρώμενα έως το θέατρο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σκιών</a:t>
            </a:r>
          </a:p>
          <a:p>
            <a:endParaRPr lang="el-GR" dirty="0"/>
          </a:p>
        </p:txBody>
      </p:sp>
      <p:pic>
        <p:nvPicPr>
          <p:cNvPr id="9" name="Εικόνα 8">
            <a:extLst>
              <a:ext uri="{FF2B5EF4-FFF2-40B4-BE49-F238E27FC236}">
                <a16:creationId xmlns:a16="http://schemas.microsoft.com/office/drawing/2014/main" id="{F1C674C7-D80D-15AB-FA9A-89C01BF43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781" y="668509"/>
            <a:ext cx="3200724" cy="4749875"/>
          </a:xfrm>
          <a:prstGeom prst="rect">
            <a:avLst/>
          </a:prstGeom>
        </p:spPr>
      </p:pic>
    </p:spTree>
    <p:extLst>
      <p:ext uri="{BB962C8B-B14F-4D97-AF65-F5344CB8AC3E}">
        <p14:creationId xmlns:p14="http://schemas.microsoft.com/office/powerpoint/2010/main" val="172828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66926-0F03-23C2-7953-80EBA2E6F41A}"/>
            </a:ext>
          </a:extLst>
        </p:cNvPr>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8B174D94-0033-EE88-B813-0097683F439F}"/>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3" name="Υπότιτλος 2">
            <a:extLst>
              <a:ext uri="{FF2B5EF4-FFF2-40B4-BE49-F238E27FC236}">
                <a16:creationId xmlns:a16="http://schemas.microsoft.com/office/drawing/2014/main" id="{B7AD828F-2CA2-573F-AABE-5E303C5B910A}"/>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ΣΤΟΧΕΥΣΕΙΣ  ΤΩΝ ΘΕΑΤΡΟΖΩΟΛΟΓΙΚΩΝ ΕΡΕΥΝΩΝ</a:t>
            </a:r>
          </a:p>
        </p:txBody>
      </p:sp>
      <p:sp>
        <p:nvSpPr>
          <p:cNvPr id="4" name="TextBox 3">
            <a:extLst>
              <a:ext uri="{FF2B5EF4-FFF2-40B4-BE49-F238E27FC236}">
                <a16:creationId xmlns:a16="http://schemas.microsoft.com/office/drawing/2014/main" id="{DC341D4A-65C2-A57C-96CA-21DC843A8F8F}"/>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2B0C5EC6-DD79-2DBB-6736-747C3CFCCB0B}"/>
              </a:ext>
            </a:extLst>
          </p:cNvPr>
          <p:cNvSpPr txBox="1"/>
          <p:nvPr/>
        </p:nvSpPr>
        <p:spPr>
          <a:xfrm>
            <a:off x="9571682" y="2266505"/>
            <a:ext cx="2021964" cy="1200329"/>
          </a:xfrm>
          <a:prstGeom prst="rect">
            <a:avLst/>
          </a:prstGeom>
          <a:noFill/>
        </p:spPr>
        <p:txBody>
          <a:bodyPr wrap="none" rtlCol="0">
            <a:spAutoFit/>
          </a:bodyPr>
          <a:lstStyle/>
          <a:p>
            <a:r>
              <a:rPr lang="el-GR" sz="2400" b="1" dirty="0">
                <a:effectLst/>
                <a:latin typeface="Constantia" panose="02030602050306030303" pitchFamily="18" charset="0"/>
                <a:ea typeface="Calibri" panose="020F0502020204030204" pitchFamily="34" charset="0"/>
                <a:cs typeface="Times New Roman" panose="02020603050405020304" pitchFamily="18" charset="0"/>
              </a:rPr>
              <a:t>Σκηνοθετικό</a:t>
            </a:r>
          </a:p>
          <a:p>
            <a:r>
              <a:rPr lang="el-GR" sz="2400" b="1" dirty="0">
                <a:effectLst/>
                <a:latin typeface="Constantia" panose="02030602050306030303" pitchFamily="18" charset="0"/>
                <a:ea typeface="Calibri" panose="020F0502020204030204" pitchFamily="34" charset="0"/>
                <a:cs typeface="Times New Roman" panose="02020603050405020304" pitchFamily="18" charset="0"/>
              </a:rPr>
              <a:t>υποκριτικό </a:t>
            </a:r>
          </a:p>
          <a:p>
            <a:r>
              <a:rPr lang="el-GR" sz="2400" b="1" dirty="0">
                <a:effectLst/>
                <a:latin typeface="Constantia" panose="02030602050306030303" pitchFamily="18" charset="0"/>
                <a:ea typeface="Calibri" panose="020F0502020204030204" pitchFamily="34" charset="0"/>
                <a:cs typeface="Times New Roman" panose="02020603050405020304" pitchFamily="18" charset="0"/>
              </a:rPr>
              <a:t>πλαίσιο</a:t>
            </a:r>
            <a:endParaRPr lang="el-GR" sz="2400" b="1" dirty="0">
              <a:latin typeface="Constantia" panose="02030602050306030303" pitchFamily="18" charset="0"/>
            </a:endParaRPr>
          </a:p>
        </p:txBody>
      </p:sp>
      <p:sp>
        <p:nvSpPr>
          <p:cNvPr id="7" name="TextBox 6">
            <a:extLst>
              <a:ext uri="{FF2B5EF4-FFF2-40B4-BE49-F238E27FC236}">
                <a16:creationId xmlns:a16="http://schemas.microsoft.com/office/drawing/2014/main" id="{C5383D8A-16DB-17D4-2611-208FCFED1422}"/>
              </a:ext>
            </a:extLst>
          </p:cNvPr>
          <p:cNvSpPr txBox="1"/>
          <p:nvPr/>
        </p:nvSpPr>
        <p:spPr>
          <a:xfrm>
            <a:off x="5839866" y="3880437"/>
            <a:ext cx="184731" cy="369332"/>
          </a:xfrm>
          <a:prstGeom prst="rect">
            <a:avLst/>
          </a:prstGeom>
          <a:noFill/>
        </p:spPr>
        <p:txBody>
          <a:bodyPr wrap="none" rtlCol="0">
            <a:spAutoFit/>
          </a:bodyPr>
          <a:lstStyle/>
          <a:p>
            <a:endParaRPr lang="el-GR" dirty="0"/>
          </a:p>
        </p:txBody>
      </p:sp>
      <p:sp>
        <p:nvSpPr>
          <p:cNvPr id="8" name="TextBox 7">
            <a:extLst>
              <a:ext uri="{FF2B5EF4-FFF2-40B4-BE49-F238E27FC236}">
                <a16:creationId xmlns:a16="http://schemas.microsoft.com/office/drawing/2014/main" id="{8F317A10-F27A-0455-D535-9D49413ECBB4}"/>
              </a:ext>
            </a:extLst>
          </p:cNvPr>
          <p:cNvSpPr txBox="1"/>
          <p:nvPr/>
        </p:nvSpPr>
        <p:spPr>
          <a:xfrm>
            <a:off x="1448656" y="4372215"/>
            <a:ext cx="184731" cy="369332"/>
          </a:xfrm>
          <a:prstGeom prst="rect">
            <a:avLst/>
          </a:prstGeom>
          <a:noFill/>
        </p:spPr>
        <p:txBody>
          <a:bodyPr wrap="none" rtlCol="0">
            <a:spAutoFit/>
          </a:bodyPr>
          <a:lstStyle/>
          <a:p>
            <a:endParaRPr lang="el-GR" dirty="0"/>
          </a:p>
        </p:txBody>
      </p:sp>
      <p:sp>
        <p:nvSpPr>
          <p:cNvPr id="11" name="TextBox 10">
            <a:extLst>
              <a:ext uri="{FF2B5EF4-FFF2-40B4-BE49-F238E27FC236}">
                <a16:creationId xmlns:a16="http://schemas.microsoft.com/office/drawing/2014/main" id="{5201830F-E1BB-7930-8EB3-6BCF17FA234F}"/>
              </a:ext>
            </a:extLst>
          </p:cNvPr>
          <p:cNvSpPr txBox="1"/>
          <p:nvPr/>
        </p:nvSpPr>
        <p:spPr>
          <a:xfrm>
            <a:off x="487001" y="789178"/>
            <a:ext cx="3390480" cy="4401205"/>
          </a:xfrm>
          <a:prstGeom prst="rect">
            <a:avLst/>
          </a:prstGeom>
          <a:noFill/>
        </p:spPr>
        <p:txBody>
          <a:bodyPr wrap="none" rtlCol="0">
            <a:spAutoFit/>
          </a:bodyPr>
          <a:lstStyle/>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το ζωικό σώμα ως μια σύνθεση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σωματικών χαρακτηριστικών,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ιδιοτήτων, δεξιοτήτων, φωνητικών και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κινησιακών</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στοιχείων που μοιράζονται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οι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performers</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με τα ζώα</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το ζώο-</a:t>
            </a:r>
            <a:r>
              <a:rPr lang="en-US" sz="1400" dirty="0">
                <a:effectLst/>
                <a:latin typeface="Constantia" panose="02030602050306030303" pitchFamily="18" charset="0"/>
                <a:ea typeface="Calibri" panose="020F0502020204030204" pitchFamily="34" charset="0"/>
                <a:cs typeface="Times New Roman" panose="02020603050405020304" pitchFamily="18" charset="0"/>
              </a:rPr>
              <a:t>performer</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(στο φυσικό και στο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θεατρικό του περιβάλλον)</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ο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performer-</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ζώο (</a:t>
            </a:r>
            <a:r>
              <a:rPr lang="en-US" sz="1400" dirty="0" err="1">
                <a:effectLst/>
                <a:latin typeface="Constantia" panose="02030602050306030303" pitchFamily="18" charset="0"/>
                <a:ea typeface="Calibri" panose="020F0502020204030204" pitchFamily="34" charset="0"/>
                <a:cs typeface="Times New Roman" panose="02020603050405020304" pitchFamily="18" charset="0"/>
              </a:rPr>
              <a:t>Vsevolod</a:t>
            </a:r>
            <a:r>
              <a:rPr lang="en-US" sz="1400" dirty="0">
                <a:effectLst/>
                <a:latin typeface="Constantia" panose="02030602050306030303" pitchFamily="18" charset="0"/>
                <a:ea typeface="Calibri" panose="020F0502020204030204" pitchFamily="34" charset="0"/>
                <a:cs typeface="Times New Roman" panose="02020603050405020304" pitchFamily="18" charset="0"/>
              </a:rPr>
              <a:t> Meyerhold</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Jerzy Grotowski</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Jan Fabre</a:t>
            </a:r>
            <a:r>
              <a:rPr lang="el-GR" sz="1400" dirty="0">
                <a:effectLst/>
                <a:latin typeface="Constantia" panose="02030602050306030303" pitchFamily="18" charset="0"/>
                <a:ea typeface="Calibri" panose="020F0502020204030204" pitchFamily="34" charset="0"/>
                <a:cs typeface="Times New Roman" panose="02020603050405020304" pitchFamily="18" charset="0"/>
              </a:rPr>
              <a:t>)</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ένα σύνθετο θεωρητικό μοντέλο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   εκπαίδευσης που να συνδυάζει αφ’ ενός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   τα ζητούμενα του εκάστοτε έργου ή της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παράστασης, και αφ’ ετέρου τα στοιχεία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ιδιοσυγκρασίας και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ιδιοπροσωπίας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ενός εκάστου εκ των ηθοποιών, από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τους οποίους θα ζητηθεί κάποιο ζωικό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χαρακτηριστικό:  ταχύτητα, ευκαμψία,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ευελιξία, μιμική δεξιοτεχνία,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αλτικότητα, φωνητικό όγκο,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τραχύτητα κραυγής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κ.ο.κ.</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endParaRPr lang="el-GR" sz="1400" dirty="0"/>
          </a:p>
        </p:txBody>
      </p:sp>
      <p:sp>
        <p:nvSpPr>
          <p:cNvPr id="13" name="TextBox 12">
            <a:extLst>
              <a:ext uri="{FF2B5EF4-FFF2-40B4-BE49-F238E27FC236}">
                <a16:creationId xmlns:a16="http://schemas.microsoft.com/office/drawing/2014/main" id="{FF58F8B4-BAB9-FC5E-9675-2792B937CE2E}"/>
              </a:ext>
            </a:extLst>
          </p:cNvPr>
          <p:cNvSpPr txBox="1"/>
          <p:nvPr/>
        </p:nvSpPr>
        <p:spPr>
          <a:xfrm>
            <a:off x="4950070" y="738204"/>
            <a:ext cx="3075326" cy="3052118"/>
          </a:xfrm>
          <a:prstGeom prst="rect">
            <a:avLst/>
          </a:prstGeom>
          <a:noFill/>
        </p:spPr>
        <p:txBody>
          <a:bodyPr wrap="square" rtlCol="0">
            <a:spAutoFit/>
          </a:bodyPr>
          <a:lstStyle/>
          <a:p>
            <a:pPr indent="457200" algn="just">
              <a:lnSpc>
                <a:spcPct val="115000"/>
              </a:lnSpc>
              <a:spcAft>
                <a:spcPts val="800"/>
              </a:spcAft>
            </a:pPr>
            <a:r>
              <a:rPr lang="el-GR" sz="1400" dirty="0">
                <a:latin typeface="Constantia" panose="02030602050306030303" pitchFamily="18" charset="0"/>
                <a:ea typeface="Calibri" panose="020F0502020204030204" pitchFamily="34" charset="0"/>
                <a:cs typeface="Times New Roman" panose="02020603050405020304" pitchFamily="18" charset="0"/>
              </a:rPr>
              <a:t>                                                                                                                                                                                                                                                                                                                                                                                                  ● </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παρόμοια θεωρητικά μοντέλα είναι       χρήσιμα όχι μόνο στην σωματική εκπαίδευση των ηθοποιών, στην κατανόηση του ρόλου τους ή στην εξερεύνηση και αξιοποίηση των εσωτερικών δυνάμεών τους, αλλά πιθανώς και στη βαθύτερη ερμηνεία του ίδιου του </a:t>
            </a:r>
            <a:r>
              <a:rPr lang="el-GR" sz="1400" kern="100" dirty="0" err="1">
                <a:effectLst/>
                <a:latin typeface="Constantia" panose="02030602050306030303" pitchFamily="18" charset="0"/>
                <a:ea typeface="Calibri" panose="020F0502020204030204" pitchFamily="34" charset="0"/>
                <a:cs typeface="Times New Roman" panose="02020603050405020304" pitchFamily="18" charset="0"/>
              </a:rPr>
              <a:t>σκηνοθετούμενου</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έργου και της παράστασης.</a:t>
            </a:r>
          </a:p>
          <a:p>
            <a:endParaRPr lang="el-GR" dirty="0"/>
          </a:p>
        </p:txBody>
      </p:sp>
    </p:spTree>
    <p:extLst>
      <p:ext uri="{BB962C8B-B14F-4D97-AF65-F5344CB8AC3E}">
        <p14:creationId xmlns:p14="http://schemas.microsoft.com/office/powerpoint/2010/main" val="212313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17B07-D52C-0817-2FDD-697A54758597}"/>
            </a:ext>
          </a:extLst>
        </p:cNvPr>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934EE610-6D0D-718B-0A35-61D760AACEF4}"/>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3" name="Υπότιτλος 2">
            <a:extLst>
              <a:ext uri="{FF2B5EF4-FFF2-40B4-BE49-F238E27FC236}">
                <a16:creationId xmlns:a16="http://schemas.microsoft.com/office/drawing/2014/main" id="{1AE77A87-58D8-60D4-F8EA-78B8D9854709}"/>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ΣΤΟΧΕΥΣΕΙΣ  ΤΩΝ ΘΕΑΤΡΟΖΩΟΛΟΓΙΚΩΝ ΕΡΕΥΝΩΝ</a:t>
            </a:r>
          </a:p>
        </p:txBody>
      </p:sp>
      <p:sp>
        <p:nvSpPr>
          <p:cNvPr id="4" name="TextBox 3">
            <a:extLst>
              <a:ext uri="{FF2B5EF4-FFF2-40B4-BE49-F238E27FC236}">
                <a16:creationId xmlns:a16="http://schemas.microsoft.com/office/drawing/2014/main" id="{2CDD5AF9-6154-D709-DCEA-6BCF652EAE77}"/>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739B34F1-40FC-C95D-0239-AD84966E12D3}"/>
              </a:ext>
            </a:extLst>
          </p:cNvPr>
          <p:cNvSpPr txBox="1"/>
          <p:nvPr/>
        </p:nvSpPr>
        <p:spPr>
          <a:xfrm>
            <a:off x="9449830" y="789178"/>
            <a:ext cx="2913875" cy="4493538"/>
          </a:xfrm>
          <a:prstGeom prst="rect">
            <a:avLst/>
          </a:prstGeom>
          <a:noFill/>
        </p:spPr>
        <p:txBody>
          <a:bodyPr wrap="none" rtlCol="0">
            <a:spAutoFit/>
          </a:bodyPr>
          <a:lstStyle/>
          <a:p>
            <a:r>
              <a:rPr lang="el-GR" sz="2400" b="1" dirty="0" err="1">
                <a:effectLst/>
                <a:latin typeface="Constantia" panose="02030602050306030303" pitchFamily="18" charset="0"/>
                <a:ea typeface="Calibri" panose="020F0502020204030204" pitchFamily="34" charset="0"/>
                <a:cs typeface="Times New Roman" panose="02020603050405020304" pitchFamily="18" charset="0"/>
              </a:rPr>
              <a:t>Βιοπολιτικό</a:t>
            </a:r>
            <a:endParaRPr lang="el-GR" sz="2400" b="1"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2400" b="1" dirty="0">
                <a:effectLst/>
                <a:latin typeface="Constantia" panose="02030602050306030303" pitchFamily="18" charset="0"/>
                <a:ea typeface="Calibri" panose="020F0502020204030204" pitchFamily="34" charset="0"/>
                <a:cs typeface="Times New Roman" panose="02020603050405020304" pitchFamily="18" charset="0"/>
              </a:rPr>
              <a:t>Πλαίσιο</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Η έννοια του προσώπου ίσως είναι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ο πιο κεντρικός δεσμός ανάμεσα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στο ζώο του καταφυγίου, στον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έγκλειστο Εβραίο, στον πολεμικό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πρόσφυγα και στον περιπλανώμενο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ανάμεσα στα πρόσωπα που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υποδύεται ηθοποιό: μπορεί η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θεατρική σκηνή να μας βοηθήσει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να διαισθανθούμε την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ανοιχτότητα</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της ύπαρξης όλων αυτών των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έμβιων όντων μέσω του προσώπου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τους ή το καλύτερο που μπορεί να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προσφέρει είναι άλλη μία εικόνα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της γυμνής ζωής, του αναλώσιμου,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απρόσωπου σώματος πάνω στο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οποίο μπορούμε να ασκήσουμε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νόμιμα βία;</a:t>
            </a:r>
            <a:endParaRPr lang="el-GR" sz="1400" b="1" dirty="0">
              <a:latin typeface="Constantia" panose="02030602050306030303"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EBAF41F-035E-5480-7928-A73544CFFAC0}"/>
              </a:ext>
            </a:extLst>
          </p:cNvPr>
          <p:cNvSpPr txBox="1"/>
          <p:nvPr/>
        </p:nvSpPr>
        <p:spPr>
          <a:xfrm>
            <a:off x="5839866" y="3880437"/>
            <a:ext cx="184731" cy="369332"/>
          </a:xfrm>
          <a:prstGeom prst="rect">
            <a:avLst/>
          </a:prstGeom>
          <a:noFill/>
        </p:spPr>
        <p:txBody>
          <a:bodyPr wrap="none" rtlCol="0">
            <a:spAutoFit/>
          </a:bodyPr>
          <a:lstStyle/>
          <a:p>
            <a:endParaRPr lang="el-GR" dirty="0"/>
          </a:p>
        </p:txBody>
      </p:sp>
      <p:sp>
        <p:nvSpPr>
          <p:cNvPr id="8" name="TextBox 7">
            <a:extLst>
              <a:ext uri="{FF2B5EF4-FFF2-40B4-BE49-F238E27FC236}">
                <a16:creationId xmlns:a16="http://schemas.microsoft.com/office/drawing/2014/main" id="{7C78D098-1195-5430-5468-9C91EA9B430F}"/>
              </a:ext>
            </a:extLst>
          </p:cNvPr>
          <p:cNvSpPr txBox="1"/>
          <p:nvPr/>
        </p:nvSpPr>
        <p:spPr>
          <a:xfrm>
            <a:off x="1448656" y="4372215"/>
            <a:ext cx="184731" cy="369332"/>
          </a:xfrm>
          <a:prstGeom prst="rect">
            <a:avLst/>
          </a:prstGeom>
          <a:noFill/>
        </p:spPr>
        <p:txBody>
          <a:bodyPr wrap="none" rtlCol="0">
            <a:spAutoFit/>
          </a:bodyPr>
          <a:lstStyle/>
          <a:p>
            <a:endParaRPr lang="el-GR" dirty="0"/>
          </a:p>
        </p:txBody>
      </p:sp>
      <p:sp>
        <p:nvSpPr>
          <p:cNvPr id="11" name="TextBox 10">
            <a:extLst>
              <a:ext uri="{FF2B5EF4-FFF2-40B4-BE49-F238E27FC236}">
                <a16:creationId xmlns:a16="http://schemas.microsoft.com/office/drawing/2014/main" id="{C046AF6E-DA55-4AE8-9DCB-B4E59831B4FA}"/>
              </a:ext>
            </a:extLst>
          </p:cNvPr>
          <p:cNvSpPr txBox="1"/>
          <p:nvPr/>
        </p:nvSpPr>
        <p:spPr>
          <a:xfrm>
            <a:off x="487001" y="789178"/>
            <a:ext cx="3695884" cy="3783408"/>
          </a:xfrm>
          <a:prstGeom prst="rect">
            <a:avLst/>
          </a:prstGeom>
          <a:noFill/>
        </p:spPr>
        <p:txBody>
          <a:bodyPr wrap="none" rtlCol="0">
            <a:spAutoFit/>
          </a:bodyPr>
          <a:lstStyle/>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αναδεικνύονται σχέσεις και αναλογίες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μεταξύ του ρατσισμού, του ναζισμού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και του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ειδισμού</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αλλά φανερώνεται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και το σκληρό έδαφος της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εκμετάλλευσης και της κακοποίησης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των ζώων. </a:t>
            </a:r>
          </a:p>
          <a:p>
            <a:endParaRPr lang="el-GR" sz="1400" dirty="0">
              <a:latin typeface="Constantia" panose="02030602050306030303" pitchFamily="18" charset="0"/>
              <a:ea typeface="Calibri" panose="020F0502020204030204" pitchFamily="34" charset="0"/>
              <a:cs typeface="Times New Roman" panose="02020603050405020304" pitchFamily="18" charset="0"/>
            </a:endParaRPr>
          </a:p>
          <a:p>
            <a:endParaRPr lang="el-GR" sz="1400" dirty="0">
              <a:effectLst/>
              <a:latin typeface="Constantia" panose="02030602050306030303" pitchFamily="18" charset="0"/>
              <a:ea typeface="Calibri" panose="020F0502020204030204" pitchFamily="34" charset="0"/>
              <a:cs typeface="Times New Roman" panose="02020603050405020304" pitchFamily="18" charset="0"/>
            </a:endParaRP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η επιβολή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βιοπολιτικής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εξουσίας επί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του ανθρώπου ως είδους, θέτουν τη ζωή των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έμβιων όντων σε ένα σύνολο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διαδικασιών και θεσμών διεύθυνσης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και ρυθμιστικών επεμβάσεων, ελέγχου,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αποκλεισμού, πειθαρχίας, αλλά και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τιμωρίας </a:t>
            </a:r>
          </a:p>
          <a:p>
            <a:pPr algn="just">
              <a:lnSpc>
                <a:spcPct val="115000"/>
              </a:lnSpc>
            </a:pPr>
            <a:endParaRPr lang="el-GR" sz="1400" dirty="0"/>
          </a:p>
        </p:txBody>
      </p:sp>
      <p:sp>
        <p:nvSpPr>
          <p:cNvPr id="13" name="TextBox 12">
            <a:extLst>
              <a:ext uri="{FF2B5EF4-FFF2-40B4-BE49-F238E27FC236}">
                <a16:creationId xmlns:a16="http://schemas.microsoft.com/office/drawing/2014/main" id="{4436D6F4-5CD6-0938-617C-948318E1C6A9}"/>
              </a:ext>
            </a:extLst>
          </p:cNvPr>
          <p:cNvSpPr txBox="1"/>
          <p:nvPr/>
        </p:nvSpPr>
        <p:spPr>
          <a:xfrm>
            <a:off x="4950070" y="618560"/>
            <a:ext cx="3075326" cy="4756687"/>
          </a:xfrm>
          <a:prstGeom prst="rect">
            <a:avLst/>
          </a:prstGeom>
          <a:noFill/>
        </p:spPr>
        <p:txBody>
          <a:bodyPr wrap="square" rtlCol="0">
            <a:spAutoFit/>
          </a:bodyPr>
          <a:lstStyle/>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 Η</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μαζικοποίηση της εξουσίας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απολήγει ενίοτε στην εισαγωγή του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θανάτου στο πεδίο της ζωής με τη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ριζική «τομή ανάμεσα στα στοιχεία         που πρέπει να ζήσουν και σε εκείνα που πρέπει (ή έστω δεν πειράζει) να πεθάνουν», με την τομή επομένως μιας </a:t>
            </a:r>
            <a:r>
              <a:rPr lang="el-GR" sz="1400" b="1" dirty="0" err="1">
                <a:effectLst/>
                <a:latin typeface="Constantia" panose="02030602050306030303" pitchFamily="18" charset="0"/>
                <a:ea typeface="Calibri" panose="020F0502020204030204" pitchFamily="34" charset="0"/>
                <a:cs typeface="Times New Roman" panose="02020603050405020304" pitchFamily="18" charset="0"/>
              </a:rPr>
              <a:t>θανατοπολιτικής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ενός ακραίου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ειδισμού</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του ρατσισμού και του ναζισμού. </a:t>
            </a:r>
            <a:endParaRPr lang="el-GR" sz="1400" kern="1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Θέματα της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βιοπολιτικής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της πολιτικής της βίας, της εξουσίας, της ανθρωπολογικής μηχανής του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περικλεισμού</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και του αποκλεισμού, αλλά και θέματα μιας διευρυμένης δημοκρατίας ή στους όρους που θέτει η έννοια της </a:t>
            </a:r>
            <a:r>
              <a:rPr lang="el-GR" sz="1400" i="1" dirty="0" err="1">
                <a:effectLst/>
                <a:latin typeface="Constantia" panose="02030602050306030303" pitchFamily="18" charset="0"/>
                <a:ea typeface="Calibri" panose="020F0502020204030204" pitchFamily="34" charset="0"/>
                <a:cs typeface="Times New Roman" panose="02020603050405020304" pitchFamily="18" charset="0"/>
              </a:rPr>
              <a:t>βιοδημοκρατίας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ενδιαφέρουν όλο και περισσότερο τις σύγχρονες θεατρικές σπουδές, </a:t>
            </a:r>
            <a:endParaRPr lang="el-GR" sz="1400" dirty="0"/>
          </a:p>
        </p:txBody>
      </p:sp>
    </p:spTree>
    <p:extLst>
      <p:ext uri="{BB962C8B-B14F-4D97-AF65-F5344CB8AC3E}">
        <p14:creationId xmlns:p14="http://schemas.microsoft.com/office/powerpoint/2010/main" val="3795445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7A5F5-67ED-243E-B131-1B96FFA319E1}"/>
            </a:ext>
          </a:extLst>
        </p:cNvPr>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AA2B2402-3A44-043A-EC6A-4E7F00624496}"/>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3" name="Υπότιτλος 2">
            <a:extLst>
              <a:ext uri="{FF2B5EF4-FFF2-40B4-BE49-F238E27FC236}">
                <a16:creationId xmlns:a16="http://schemas.microsoft.com/office/drawing/2014/main" id="{D33E84AA-CD75-5100-C8B8-7F7D58FC7E81}"/>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ΣΤΟΧΕΥΣΕΙΣ  ΤΩΝ ΘΕΑΤΡΟΖΩΟΛΟΓΙΚΩΝ ΕΡΕΥΝΩΝ</a:t>
            </a:r>
          </a:p>
        </p:txBody>
      </p:sp>
      <p:sp>
        <p:nvSpPr>
          <p:cNvPr id="4" name="TextBox 3">
            <a:extLst>
              <a:ext uri="{FF2B5EF4-FFF2-40B4-BE49-F238E27FC236}">
                <a16:creationId xmlns:a16="http://schemas.microsoft.com/office/drawing/2014/main" id="{BC24EFA9-6FEB-44CE-B66D-D1A33DCE9305}"/>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C7FCCF8E-6A36-22EB-DD9B-3D7B02CA33FF}"/>
              </a:ext>
            </a:extLst>
          </p:cNvPr>
          <p:cNvSpPr txBox="1"/>
          <p:nvPr/>
        </p:nvSpPr>
        <p:spPr>
          <a:xfrm>
            <a:off x="9748933" y="2165906"/>
            <a:ext cx="1929118" cy="830997"/>
          </a:xfrm>
          <a:prstGeom prst="rect">
            <a:avLst/>
          </a:prstGeom>
          <a:noFill/>
        </p:spPr>
        <p:txBody>
          <a:bodyPr wrap="none" rtlCol="0">
            <a:spAutoFit/>
          </a:bodyPr>
          <a:lstStyle/>
          <a:p>
            <a:r>
              <a:rPr lang="el-GR" sz="2400" b="1" dirty="0">
                <a:latin typeface="Constantia" panose="02030602050306030303" pitchFamily="18" charset="0"/>
                <a:ea typeface="Calibri" panose="020F0502020204030204" pitchFamily="34" charset="0"/>
                <a:cs typeface="Times New Roman" panose="02020603050405020304" pitchFamily="18" charset="0"/>
              </a:rPr>
              <a:t>Φιλοσοφ</a:t>
            </a:r>
            <a:r>
              <a:rPr lang="el-GR" sz="2400" b="1" dirty="0">
                <a:effectLst/>
                <a:latin typeface="Constantia" panose="02030602050306030303" pitchFamily="18" charset="0"/>
                <a:ea typeface="Calibri" panose="020F0502020204030204" pitchFamily="34" charset="0"/>
                <a:cs typeface="Times New Roman" panose="02020603050405020304" pitchFamily="18" charset="0"/>
              </a:rPr>
              <a:t>ικό</a:t>
            </a:r>
          </a:p>
          <a:p>
            <a:r>
              <a:rPr lang="el-GR" sz="2400" b="1" dirty="0">
                <a:effectLst/>
                <a:latin typeface="Constantia" panose="02030602050306030303" pitchFamily="18" charset="0"/>
                <a:ea typeface="Calibri" panose="020F0502020204030204" pitchFamily="34" charset="0"/>
                <a:cs typeface="Times New Roman" panose="02020603050405020304" pitchFamily="18" charset="0"/>
              </a:rPr>
              <a:t>Πλαίσιο</a:t>
            </a:r>
          </a:p>
        </p:txBody>
      </p:sp>
      <p:sp>
        <p:nvSpPr>
          <p:cNvPr id="7" name="TextBox 6">
            <a:extLst>
              <a:ext uri="{FF2B5EF4-FFF2-40B4-BE49-F238E27FC236}">
                <a16:creationId xmlns:a16="http://schemas.microsoft.com/office/drawing/2014/main" id="{6E437C5C-944C-EE50-64FA-C4A29DB7E36F}"/>
              </a:ext>
            </a:extLst>
          </p:cNvPr>
          <p:cNvSpPr txBox="1"/>
          <p:nvPr/>
        </p:nvSpPr>
        <p:spPr>
          <a:xfrm>
            <a:off x="5839866" y="3880437"/>
            <a:ext cx="184731" cy="369332"/>
          </a:xfrm>
          <a:prstGeom prst="rect">
            <a:avLst/>
          </a:prstGeom>
          <a:noFill/>
        </p:spPr>
        <p:txBody>
          <a:bodyPr wrap="none" rtlCol="0">
            <a:spAutoFit/>
          </a:bodyPr>
          <a:lstStyle/>
          <a:p>
            <a:endParaRPr lang="el-GR" dirty="0"/>
          </a:p>
        </p:txBody>
      </p:sp>
      <p:sp>
        <p:nvSpPr>
          <p:cNvPr id="8" name="TextBox 7">
            <a:extLst>
              <a:ext uri="{FF2B5EF4-FFF2-40B4-BE49-F238E27FC236}">
                <a16:creationId xmlns:a16="http://schemas.microsoft.com/office/drawing/2014/main" id="{84EF5D6C-FCA0-3833-C04F-E4D710F219B5}"/>
              </a:ext>
            </a:extLst>
          </p:cNvPr>
          <p:cNvSpPr txBox="1"/>
          <p:nvPr/>
        </p:nvSpPr>
        <p:spPr>
          <a:xfrm>
            <a:off x="1448656" y="4372215"/>
            <a:ext cx="184731" cy="369332"/>
          </a:xfrm>
          <a:prstGeom prst="rect">
            <a:avLst/>
          </a:prstGeom>
          <a:noFill/>
        </p:spPr>
        <p:txBody>
          <a:bodyPr wrap="none" rtlCol="0">
            <a:spAutoFit/>
          </a:bodyPr>
          <a:lstStyle/>
          <a:p>
            <a:endParaRPr lang="el-GR" dirty="0"/>
          </a:p>
        </p:txBody>
      </p:sp>
      <p:sp>
        <p:nvSpPr>
          <p:cNvPr id="11" name="TextBox 10">
            <a:extLst>
              <a:ext uri="{FF2B5EF4-FFF2-40B4-BE49-F238E27FC236}">
                <a16:creationId xmlns:a16="http://schemas.microsoft.com/office/drawing/2014/main" id="{21394CB9-4DD8-78D7-26B5-0F05ED05A992}"/>
              </a:ext>
            </a:extLst>
          </p:cNvPr>
          <p:cNvSpPr txBox="1"/>
          <p:nvPr/>
        </p:nvSpPr>
        <p:spPr>
          <a:xfrm>
            <a:off x="487001" y="789178"/>
            <a:ext cx="3308150" cy="3223255"/>
          </a:xfrm>
          <a:prstGeom prst="rect">
            <a:avLst/>
          </a:prstGeom>
          <a:noFill/>
        </p:spPr>
        <p:txBody>
          <a:bodyPr wrap="none" rtlCol="0">
            <a:spAutoFit/>
          </a:bodyPr>
          <a:lstStyle/>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η φιλοσοφία έχει στρέψει την προσοχή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της στη ζωική ύπαρξη, εν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πρώτοις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περιγράφοντας κριτικά τις παλαιές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   θέσεις της, τροφοδοτώντας στη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συνέχεια τις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ανθρωποζωολογικές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σπουδές με νέες συλλήψεις και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εννοιολογήσεις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των φιλοζωικών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στάσεων και των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διαειδικών</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σχέσεων </a:t>
            </a:r>
          </a:p>
          <a:p>
            <a:endParaRPr lang="el-GR" sz="1400" dirty="0">
              <a:latin typeface="Constantia" panose="02030602050306030303" pitchFamily="18" charset="0"/>
              <a:ea typeface="Calibri" panose="020F0502020204030204" pitchFamily="34" charset="0"/>
              <a:cs typeface="Times New Roman" panose="02020603050405020304" pitchFamily="18" charset="0"/>
            </a:endParaRPr>
          </a:p>
          <a:p>
            <a:endParaRPr lang="el-GR" sz="1400" dirty="0">
              <a:effectLst/>
              <a:latin typeface="Constantia" panose="02030602050306030303" pitchFamily="18" charset="0"/>
              <a:ea typeface="Calibri" panose="020F0502020204030204" pitchFamily="34" charset="0"/>
              <a:cs typeface="Times New Roman" panose="02020603050405020304" pitchFamily="18" charset="0"/>
            </a:endParaRP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Gilles Deleuze</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F</a:t>
            </a:r>
            <a:r>
              <a:rPr lang="el-GR" sz="1400" dirty="0">
                <a:effectLst/>
                <a:latin typeface="Constantia" panose="02030602050306030303" pitchFamily="18" charset="0"/>
                <a:ea typeface="Calibri" panose="020F0502020204030204" pitchFamily="34" charset="0"/>
                <a:cs typeface="Times New Roman" panose="02020603050405020304" pitchFamily="18" charset="0"/>
              </a:rPr>
              <a:t>é</a:t>
            </a:r>
            <a:r>
              <a:rPr lang="en-US" sz="1400" dirty="0">
                <a:effectLst/>
                <a:latin typeface="Constantia" panose="02030602050306030303" pitchFamily="18" charset="0"/>
                <a:ea typeface="Calibri" panose="020F0502020204030204" pitchFamily="34" charset="0"/>
                <a:cs typeface="Times New Roman" panose="02020603050405020304" pitchFamily="18" charset="0"/>
              </a:rPr>
              <a:t>lix </a:t>
            </a:r>
            <a:r>
              <a:rPr lang="en-US" sz="1400" dirty="0" err="1">
                <a:effectLst/>
                <a:latin typeface="Constantia" panose="02030602050306030303" pitchFamily="18" charset="0"/>
                <a:ea typeface="Calibri" panose="020F0502020204030204" pitchFamily="34" charset="0"/>
                <a:cs typeface="Times New Roman" panose="02020603050405020304" pitchFamily="18" charset="0"/>
              </a:rPr>
              <a:t>Guattari</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Giorgio </a:t>
            </a:r>
            <a:endParaRPr lang="el-GR" sz="1400" dirty="0">
              <a:effectLst/>
              <a:latin typeface="Constantia" panose="02030602050306030303" pitchFamily="18" charset="0"/>
              <a:ea typeface="Calibri" panose="020F0502020204030204" pitchFamily="34" charset="0"/>
              <a:cs typeface="Times New Roman" panose="02020603050405020304" pitchFamily="18" charset="0"/>
            </a:endParaRP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Agamben</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Jacques Derrida</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Donna </a:t>
            </a:r>
            <a:endParaRPr lang="el-GR" sz="1400" dirty="0">
              <a:effectLst/>
              <a:latin typeface="Constantia" panose="02030602050306030303" pitchFamily="18" charset="0"/>
              <a:ea typeface="Calibri" panose="020F0502020204030204" pitchFamily="34" charset="0"/>
              <a:cs typeface="Times New Roman" panose="02020603050405020304" pitchFamily="18" charset="0"/>
            </a:endParaRP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Haraway</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Martha Nussbaum</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p>
          <a:p>
            <a:pPr algn="just">
              <a:lnSpc>
                <a:spcPct val="115000"/>
              </a:lnSpc>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Matthew Calarco </a:t>
            </a:r>
            <a:endParaRPr lang="el-GR" sz="1400" dirty="0"/>
          </a:p>
        </p:txBody>
      </p:sp>
      <p:sp>
        <p:nvSpPr>
          <p:cNvPr id="13" name="TextBox 12">
            <a:extLst>
              <a:ext uri="{FF2B5EF4-FFF2-40B4-BE49-F238E27FC236}">
                <a16:creationId xmlns:a16="http://schemas.microsoft.com/office/drawing/2014/main" id="{8E7C0F1B-FE43-E186-8961-AD8E791E2E15}"/>
              </a:ext>
            </a:extLst>
          </p:cNvPr>
          <p:cNvSpPr txBox="1"/>
          <p:nvPr/>
        </p:nvSpPr>
        <p:spPr>
          <a:xfrm>
            <a:off x="4950070" y="618560"/>
            <a:ext cx="3075326" cy="3546420"/>
          </a:xfrm>
          <a:prstGeom prst="rect">
            <a:avLst/>
          </a:prstGeom>
          <a:noFill/>
        </p:spPr>
        <p:txBody>
          <a:bodyPr wrap="square" rtlCol="0">
            <a:spAutoFit/>
          </a:bodyPr>
          <a:lstStyle/>
          <a:p>
            <a:pPr indent="457200" algn="just">
              <a:lnSpc>
                <a:spcPct val="115000"/>
              </a:lnSpc>
              <a:spcAft>
                <a:spcPts val="800"/>
              </a:spcAft>
            </a:pPr>
            <a:r>
              <a:rPr lang="el-GR" sz="1400" dirty="0">
                <a:latin typeface="Constantia" panose="02030602050306030303" pitchFamily="18" charset="0"/>
                <a:ea typeface="Calibri" panose="020F0502020204030204" pitchFamily="34" charset="0"/>
                <a:cs typeface="Times New Roman" panose="02020603050405020304" pitchFamily="18" charset="0"/>
              </a:rPr>
              <a:t>                                                                                                                                                                                                                                                                                                                                                                                                  ● Η</a:t>
            </a:r>
            <a:r>
              <a:rPr lang="el-GR" sz="1400" kern="100" dirty="0">
                <a:latin typeface="Constantia" panose="02030602050306030303" pitchFamily="18" charset="0"/>
                <a:ea typeface="Calibri" panose="020F0502020204030204" pitchFamily="34" charset="0"/>
                <a:cs typeface="Times New Roman" panose="02020603050405020304" pitchFamily="18" charset="0"/>
              </a:rPr>
              <a:t> </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ελληνική θεατρολογία καλείται, βάσει της </a:t>
            </a:r>
            <a:r>
              <a:rPr lang="el-GR" sz="1400" kern="100" dirty="0" err="1">
                <a:effectLst/>
                <a:latin typeface="Constantia" panose="02030602050306030303" pitchFamily="18" charset="0"/>
                <a:ea typeface="Calibri" panose="020F0502020204030204" pitchFamily="34" charset="0"/>
                <a:cs typeface="Times New Roman" panose="02020603050405020304" pitchFamily="18" charset="0"/>
              </a:rPr>
              <a:t>παραστασιμότητας</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της </a:t>
            </a:r>
            <a:r>
              <a:rPr lang="el-GR" sz="1400" kern="100" dirty="0" err="1">
                <a:effectLst/>
                <a:latin typeface="Constantia" panose="02030602050306030303" pitchFamily="18" charset="0"/>
                <a:ea typeface="Calibri" panose="020F0502020204030204" pitchFamily="34" charset="0"/>
                <a:cs typeface="Times New Roman" panose="02020603050405020304" pitchFamily="18" charset="0"/>
              </a:rPr>
              <a:t>επιτελεστικότητας</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και της </a:t>
            </a:r>
            <a:r>
              <a:rPr lang="el-GR" sz="1400" kern="100" dirty="0" err="1">
                <a:effectLst/>
                <a:latin typeface="Constantia" panose="02030602050306030303" pitchFamily="18" charset="0"/>
                <a:ea typeface="Calibri" panose="020F0502020204030204" pitchFamily="34" charset="0"/>
                <a:cs typeface="Times New Roman" panose="02020603050405020304" pitchFamily="18" charset="0"/>
              </a:rPr>
              <a:t>ζωικότητας</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να προσπελάσει εκ νέου τα όρια του ανθρώπινου και του μη ανθρώπινου, να διερευνήσει την ενδιάμεση ζώνη μιας πιθανής </a:t>
            </a:r>
            <a:r>
              <a:rPr lang="el-GR" sz="1400" i="1" kern="100" dirty="0" err="1">
                <a:effectLst/>
                <a:latin typeface="Constantia" panose="02030602050306030303" pitchFamily="18" charset="0"/>
                <a:ea typeface="Calibri" panose="020F0502020204030204" pitchFamily="34" charset="0"/>
                <a:cs typeface="Times New Roman" panose="02020603050405020304" pitchFamily="18" charset="0"/>
              </a:rPr>
              <a:t>ανθρωποζωικότητας</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a:t>
            </a:r>
            <a:r>
              <a:rPr lang="en-US" sz="1400" kern="100" dirty="0" err="1">
                <a:effectLst/>
                <a:latin typeface="Constantia" panose="02030602050306030303" pitchFamily="18" charset="0"/>
                <a:ea typeface="Calibri" panose="020F0502020204030204" pitchFamily="34" charset="0"/>
                <a:cs typeface="Times New Roman" panose="02020603050405020304" pitchFamily="18" charset="0"/>
              </a:rPr>
              <a:t>humanimalit</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é) και να </a:t>
            </a:r>
            <a:r>
              <a:rPr lang="el-GR" sz="1400" kern="100" dirty="0" err="1">
                <a:effectLst/>
                <a:latin typeface="Constantia" panose="02030602050306030303" pitchFamily="18" charset="0"/>
                <a:ea typeface="Calibri" panose="020F0502020204030204" pitchFamily="34" charset="0"/>
                <a:cs typeface="Times New Roman" panose="02020603050405020304" pitchFamily="18" charset="0"/>
              </a:rPr>
              <a:t>επαναπροσεγγίσει</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με κριτικό τρόπο ορισμένες από τις θεμελιώδεις έννοιές της, όπως ο χώρος και ο χρόνος, ο ρόλος και το σώμα, η συνύπαρξη και η </a:t>
            </a:r>
            <a:r>
              <a:rPr lang="el-GR" sz="1400" kern="100" dirty="0" err="1">
                <a:effectLst/>
                <a:latin typeface="Constantia" panose="02030602050306030303" pitchFamily="18" charset="0"/>
                <a:ea typeface="Calibri" panose="020F0502020204030204" pitchFamily="34" charset="0"/>
                <a:cs typeface="Times New Roman" panose="02020603050405020304" pitchFamily="18" charset="0"/>
              </a:rPr>
              <a:t>ενσυναίσθηση</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891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E4C04-19BB-552F-0F51-BE005E175052}"/>
            </a:ext>
          </a:extLst>
        </p:cNvPr>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E14AC5F3-363E-2F04-1B78-F8489E855AD5}"/>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3" name="Υπότιτλος 2">
            <a:extLst>
              <a:ext uri="{FF2B5EF4-FFF2-40B4-BE49-F238E27FC236}">
                <a16:creationId xmlns:a16="http://schemas.microsoft.com/office/drawing/2014/main" id="{49D5EF5F-F237-6FD3-7F0E-FA2FD23A6D63}"/>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ΣΤΟΧΕΥΣΕΙΣ  ΤΩΝ ΘΕΑΤΡΟΖΩΟΛΟΓΙΚΩΝ ΕΡΕΥΝΩΝ</a:t>
            </a:r>
          </a:p>
        </p:txBody>
      </p:sp>
      <p:sp>
        <p:nvSpPr>
          <p:cNvPr id="4" name="TextBox 3">
            <a:extLst>
              <a:ext uri="{FF2B5EF4-FFF2-40B4-BE49-F238E27FC236}">
                <a16:creationId xmlns:a16="http://schemas.microsoft.com/office/drawing/2014/main" id="{18219F2C-5DEB-55D2-97F5-9E643BF81949}"/>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E8A7558E-AC80-B18B-3BB1-9F12D87BA8BF}"/>
              </a:ext>
            </a:extLst>
          </p:cNvPr>
          <p:cNvSpPr txBox="1"/>
          <p:nvPr/>
        </p:nvSpPr>
        <p:spPr>
          <a:xfrm>
            <a:off x="9748933" y="2165906"/>
            <a:ext cx="2409506" cy="1200329"/>
          </a:xfrm>
          <a:prstGeom prst="rect">
            <a:avLst/>
          </a:prstGeom>
          <a:noFill/>
        </p:spPr>
        <p:txBody>
          <a:bodyPr wrap="none" rtlCol="0">
            <a:spAutoFit/>
          </a:bodyPr>
          <a:lstStyle/>
          <a:p>
            <a:r>
              <a:rPr lang="el-GR" sz="2400" b="1" dirty="0">
                <a:latin typeface="Constantia" panose="02030602050306030303" pitchFamily="18" charset="0"/>
                <a:ea typeface="Calibri" panose="020F0502020204030204" pitchFamily="34" charset="0"/>
                <a:cs typeface="Times New Roman" panose="02020603050405020304" pitchFamily="18" charset="0"/>
              </a:rPr>
              <a:t>Το χρονικό</a:t>
            </a:r>
            <a:endParaRPr lang="el-GR" sz="2400" b="1"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2400" b="1" dirty="0">
                <a:effectLst/>
                <a:latin typeface="Constantia" panose="02030602050306030303" pitchFamily="18" charset="0"/>
                <a:ea typeface="Calibri" panose="020F0502020204030204" pitchFamily="34" charset="0"/>
                <a:cs typeface="Times New Roman" panose="02020603050405020304" pitchFamily="18" charset="0"/>
              </a:rPr>
              <a:t>Πλαίσιο:</a:t>
            </a:r>
          </a:p>
          <a:p>
            <a:r>
              <a:rPr lang="el-GR" sz="2400" b="1" dirty="0">
                <a:latin typeface="Constantia" panose="02030602050306030303" pitchFamily="18" charset="0"/>
                <a:ea typeface="Calibri" panose="020F0502020204030204" pitchFamily="34" charset="0"/>
                <a:cs typeface="Times New Roman" panose="02020603050405020304" pitchFamily="18" charset="0"/>
              </a:rPr>
              <a:t>Ο </a:t>
            </a:r>
            <a:r>
              <a:rPr lang="el-GR" sz="2400" b="1" dirty="0" err="1">
                <a:latin typeface="Constantia" panose="02030602050306030303" pitchFamily="18" charset="0"/>
                <a:ea typeface="Calibri" panose="020F0502020204030204" pitchFamily="34" charset="0"/>
                <a:cs typeface="Times New Roman" panose="02020603050405020304" pitchFamily="18" charset="0"/>
              </a:rPr>
              <a:t>Παροντισμός</a:t>
            </a:r>
            <a:endParaRPr lang="el-GR" sz="2400" b="1"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C92DBCC-13C4-B680-CA99-B484F2A72F35}"/>
              </a:ext>
            </a:extLst>
          </p:cNvPr>
          <p:cNvSpPr txBox="1"/>
          <p:nvPr/>
        </p:nvSpPr>
        <p:spPr>
          <a:xfrm>
            <a:off x="5839866" y="3880437"/>
            <a:ext cx="184731" cy="369332"/>
          </a:xfrm>
          <a:prstGeom prst="rect">
            <a:avLst/>
          </a:prstGeom>
          <a:noFill/>
        </p:spPr>
        <p:txBody>
          <a:bodyPr wrap="none" rtlCol="0">
            <a:spAutoFit/>
          </a:bodyPr>
          <a:lstStyle/>
          <a:p>
            <a:endParaRPr lang="el-GR" dirty="0"/>
          </a:p>
        </p:txBody>
      </p:sp>
      <p:sp>
        <p:nvSpPr>
          <p:cNvPr id="8" name="TextBox 7">
            <a:extLst>
              <a:ext uri="{FF2B5EF4-FFF2-40B4-BE49-F238E27FC236}">
                <a16:creationId xmlns:a16="http://schemas.microsoft.com/office/drawing/2014/main" id="{3821C84F-85DA-F0DC-09C2-65D16323F715}"/>
              </a:ext>
            </a:extLst>
          </p:cNvPr>
          <p:cNvSpPr txBox="1"/>
          <p:nvPr/>
        </p:nvSpPr>
        <p:spPr>
          <a:xfrm>
            <a:off x="1448656" y="4372215"/>
            <a:ext cx="184731" cy="369332"/>
          </a:xfrm>
          <a:prstGeom prst="rect">
            <a:avLst/>
          </a:prstGeom>
          <a:noFill/>
        </p:spPr>
        <p:txBody>
          <a:bodyPr wrap="none" rtlCol="0">
            <a:spAutoFit/>
          </a:bodyPr>
          <a:lstStyle/>
          <a:p>
            <a:endParaRPr lang="el-GR" dirty="0"/>
          </a:p>
        </p:txBody>
      </p:sp>
      <p:sp>
        <p:nvSpPr>
          <p:cNvPr id="11" name="TextBox 10">
            <a:extLst>
              <a:ext uri="{FF2B5EF4-FFF2-40B4-BE49-F238E27FC236}">
                <a16:creationId xmlns:a16="http://schemas.microsoft.com/office/drawing/2014/main" id="{D5E4A257-ED36-6BA8-9767-B747B36013AF}"/>
              </a:ext>
            </a:extLst>
          </p:cNvPr>
          <p:cNvSpPr txBox="1"/>
          <p:nvPr/>
        </p:nvSpPr>
        <p:spPr>
          <a:xfrm>
            <a:off x="33560" y="789178"/>
            <a:ext cx="26496147" cy="5311006"/>
          </a:xfrm>
          <a:prstGeom prst="rect">
            <a:avLst/>
          </a:prstGeom>
          <a:noFill/>
        </p:spPr>
        <p:txBody>
          <a:bodyPr wrap="square" rtlCol="0">
            <a:spAutoFit/>
          </a:bodyPr>
          <a:lstStyle/>
          <a:p>
            <a:pPr indent="457200" algn="just">
              <a:lnSpc>
                <a:spcPct val="115000"/>
              </a:lnSpc>
              <a:spcAft>
                <a:spcPts val="800"/>
              </a:spcAft>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Στην πλήρη απορρόφηση των ζώων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από την παρούσα στιγμή έγκειται το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ενδιαφέρον των ανθρώπων για τα ζώα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γενικά και ειδικότερα η ευχαρίστηση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που μπορούν να τους προσφέρουν τα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οικόσιτα ζώα, καθώς με τη σιωπηλή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παρουσία τους αναδεικνύουν «την αξία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κάθε στιγμής ειρήνης και ηρεμίας»,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επιτελούν με τη </a:t>
            </a:r>
            <a:r>
              <a:rPr lang="el-GR" sz="1400" kern="100" dirty="0" err="1">
                <a:effectLst/>
                <a:latin typeface="Constantia" panose="02030602050306030303" pitchFamily="18" charset="0"/>
                <a:ea typeface="Calibri" panose="020F0502020204030204" pitchFamily="34" charset="0"/>
                <a:cs typeface="Times New Roman" panose="02020603050405020304" pitchFamily="18" charset="0"/>
              </a:rPr>
              <a:t>σωματικότητά</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τους το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αυταπόδεικτο και αδιαμφισβήτητο βάρος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του </a:t>
            </a:r>
            <a:r>
              <a:rPr lang="en-US" sz="1400" i="1" kern="100" dirty="0">
                <a:effectLst/>
                <a:latin typeface="Constantia" panose="02030602050306030303" pitchFamily="18" charset="0"/>
                <a:ea typeface="Calibri" panose="020F0502020204030204" pitchFamily="34" charset="0"/>
                <a:cs typeface="Times New Roman" panose="02020603050405020304" pitchFamily="18" charset="0"/>
              </a:rPr>
              <a:t>carpe diem</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στη στοιχειώδη βάση του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φαινομένου της ζωής, που είναι η απλή </a:t>
            </a:r>
          </a:p>
          <a:p>
            <a:pPr indent="457200" algn="just">
              <a:lnSpc>
                <a:spcPct val="115000"/>
              </a:lnSpc>
              <a:spcAft>
                <a:spcPts val="800"/>
              </a:spcAft>
            </a:pP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ύπαρξη στην </a:t>
            </a:r>
            <a:r>
              <a:rPr lang="el-GR" sz="1400" kern="100" dirty="0" err="1">
                <a:effectLst/>
                <a:latin typeface="Constantia" panose="02030602050306030303" pitchFamily="18" charset="0"/>
                <a:ea typeface="Calibri" panose="020F0502020204030204" pitchFamily="34" charset="0"/>
                <a:cs typeface="Times New Roman" panose="02020603050405020304" pitchFamily="18" charset="0"/>
              </a:rPr>
              <a:t>εμμένειά</a:t>
            </a:r>
            <a:r>
              <a:rPr lang="el-GR" sz="1400" kern="100" dirty="0">
                <a:effectLst/>
                <a:latin typeface="Constantia" panose="02030602050306030303" pitchFamily="18" charset="0"/>
                <a:ea typeface="Calibri" panose="020F0502020204030204" pitchFamily="34" charset="0"/>
                <a:cs typeface="Times New Roman" panose="02020603050405020304" pitchFamily="18" charset="0"/>
              </a:rPr>
              <a:t> της.</a:t>
            </a:r>
          </a:p>
          <a:p>
            <a:endParaRPr lang="el-GR" sz="1400" dirty="0">
              <a:latin typeface="Constantia" panose="02030602050306030303" pitchFamily="18" charset="0"/>
              <a:ea typeface="Calibri" panose="020F0502020204030204" pitchFamily="34" charset="0"/>
              <a:cs typeface="Times New Roman" panose="02020603050405020304" pitchFamily="18" charset="0"/>
            </a:endParaRPr>
          </a:p>
          <a:p>
            <a:endParaRPr lang="el-GR" sz="1400" dirty="0">
              <a:effectLst/>
              <a:latin typeface="Constantia" panose="02030602050306030303" pitchFamily="18" charset="0"/>
              <a:ea typeface="Calibri" panose="020F0502020204030204" pitchFamily="34" charset="0"/>
              <a:cs typeface="Times New Roman" panose="02020603050405020304" pitchFamily="18" charset="0"/>
            </a:endParaRPr>
          </a:p>
          <a:p>
            <a:pPr algn="just">
              <a:lnSpc>
                <a:spcPct val="115000"/>
              </a:lnSpc>
            </a:pPr>
            <a:endParaRPr lang="el-GR" sz="1400" dirty="0"/>
          </a:p>
        </p:txBody>
      </p:sp>
      <p:sp>
        <p:nvSpPr>
          <p:cNvPr id="13" name="TextBox 12">
            <a:extLst>
              <a:ext uri="{FF2B5EF4-FFF2-40B4-BE49-F238E27FC236}">
                <a16:creationId xmlns:a16="http://schemas.microsoft.com/office/drawing/2014/main" id="{347363C1-6978-1EFA-C8F3-8A12A48D8BBF}"/>
              </a:ext>
            </a:extLst>
          </p:cNvPr>
          <p:cNvSpPr txBox="1"/>
          <p:nvPr/>
        </p:nvSpPr>
        <p:spPr>
          <a:xfrm>
            <a:off x="4950070" y="618560"/>
            <a:ext cx="3075326" cy="4565673"/>
          </a:xfrm>
          <a:prstGeom prst="rect">
            <a:avLst/>
          </a:prstGeom>
          <a:noFill/>
        </p:spPr>
        <p:txBody>
          <a:bodyPr wrap="square" rtlCol="0">
            <a:spAutoFit/>
          </a:bodyPr>
          <a:lstStyle/>
          <a:p>
            <a:pPr indent="457200" algn="just">
              <a:lnSpc>
                <a:spcPct val="115000"/>
              </a:lnSpc>
              <a:spcAft>
                <a:spcPts val="800"/>
              </a:spcAft>
            </a:pPr>
            <a:r>
              <a:rPr lang="el-GR" sz="1400" dirty="0">
                <a:latin typeface="Constantia" panose="02030602050306030303" pitchFamily="18" charset="0"/>
                <a:ea typeface="Calibri" panose="020F0502020204030204" pitchFamily="34" charset="0"/>
                <a:cs typeface="Times New Roman" panose="02020603050405020304" pitchFamily="18" charset="0"/>
              </a:rPr>
              <a:t>                                                                                                                                                                                                                                                                                                                                                                                                  ●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Η απλή ύπαρξη είναι η καθαρή βούληση για ζωή χωρίς τη σκιά του μελλούμενου θανάτου. </a:t>
            </a:r>
            <a:endParaRPr lang="el-GR" sz="1400" kern="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Αυτό που γνωρίζει ο άνθρωπος και όχι το ζώο είναι η βέβαιη κατάληξη του θανάτου, διότι το ζώο είναι απορροφημένο πλήρως από το παρόν, ενώ ο θάνατος μέλλει να έρθει.</a:t>
            </a:r>
          </a:p>
          <a:p>
            <a:pPr indent="457200" algn="just">
              <a:lnSpc>
                <a:spcPct val="115000"/>
              </a:lnSpc>
              <a:spcAft>
                <a:spcPts val="800"/>
              </a:spcAft>
            </a:pPr>
            <a:r>
              <a:rPr lang="el-GR" sz="1400" dirty="0">
                <a:latin typeface="Constantia" panose="02030602050306030303" pitchFamily="18" charset="0"/>
                <a:ea typeface="Calibri" panose="020F0502020204030204" pitchFamily="34" charset="0"/>
                <a:cs typeface="Times New Roman" panose="02020603050405020304" pitchFamily="18" charset="0"/>
              </a:rPr>
              <a:t>●</a:t>
            </a:r>
            <a:r>
              <a:rPr lang="el-GR" sz="1800" dirty="0">
                <a:effectLst/>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η θεατρολογία θα μπορούσε να δεχθεί ως υπόθεση εργασίας τη ζωική σωματικότητα ως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προνομικακή</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περιοχή του σκηνικού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παροντισμού</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και να επεξεργαστεί το ζήτημα του παρόντος τουλάχιστον σε τρία επίπεδα.</a:t>
            </a:r>
          </a:p>
        </p:txBody>
      </p:sp>
    </p:spTree>
    <p:extLst>
      <p:ext uri="{BB962C8B-B14F-4D97-AF65-F5344CB8AC3E}">
        <p14:creationId xmlns:p14="http://schemas.microsoft.com/office/powerpoint/2010/main" val="1028049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002B-1D2E-4F43-9F8B-D216EE7858B1}"/>
            </a:ext>
          </a:extLst>
        </p:cNvPr>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8040C92D-B6E2-0358-C57F-A4F8CF388934}"/>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3" name="Υπότιτλος 2">
            <a:extLst>
              <a:ext uri="{FF2B5EF4-FFF2-40B4-BE49-F238E27FC236}">
                <a16:creationId xmlns:a16="http://schemas.microsoft.com/office/drawing/2014/main" id="{7BBC5B86-BF7C-B264-639E-E4193772C2AB}"/>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ΟΙ </a:t>
            </a:r>
            <a:r>
              <a:rPr lang="el-GR" sz="2400" b="1" dirty="0" err="1">
                <a:solidFill>
                  <a:schemeClr val="tx1"/>
                </a:solidFill>
                <a:latin typeface="Constantia" panose="02030602050306030303" pitchFamily="18" charset="0"/>
              </a:rPr>
              <a:t>ΑΠΟΨΕΙς</a:t>
            </a:r>
            <a:r>
              <a:rPr lang="el-GR" sz="2400" b="1" dirty="0">
                <a:solidFill>
                  <a:schemeClr val="tx1"/>
                </a:solidFill>
                <a:latin typeface="Constantia" panose="02030602050306030303" pitchFamily="18" charset="0"/>
              </a:rPr>
              <a:t> ΤΟΥ </a:t>
            </a:r>
            <a:r>
              <a:rPr lang="en-US" sz="2400" b="1" dirty="0">
                <a:solidFill>
                  <a:schemeClr val="tx1"/>
                </a:solidFill>
                <a:latin typeface="Constantia" panose="02030602050306030303" pitchFamily="18" charset="0"/>
              </a:rPr>
              <a:t>SCHOPENHAUER</a:t>
            </a:r>
            <a:endParaRPr lang="el-GR" sz="2400" b="1" dirty="0">
              <a:solidFill>
                <a:schemeClr val="tx1"/>
              </a:solidFill>
              <a:latin typeface="Constantia" panose="02030602050306030303" pitchFamily="18" charset="0"/>
            </a:endParaRPr>
          </a:p>
        </p:txBody>
      </p:sp>
      <p:sp>
        <p:nvSpPr>
          <p:cNvPr id="4" name="TextBox 3">
            <a:extLst>
              <a:ext uri="{FF2B5EF4-FFF2-40B4-BE49-F238E27FC236}">
                <a16:creationId xmlns:a16="http://schemas.microsoft.com/office/drawing/2014/main" id="{FC18222B-3760-B1F9-F13D-D585249F99F7}"/>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7" name="TextBox 6">
            <a:extLst>
              <a:ext uri="{FF2B5EF4-FFF2-40B4-BE49-F238E27FC236}">
                <a16:creationId xmlns:a16="http://schemas.microsoft.com/office/drawing/2014/main" id="{AB6DCEDC-18C8-06A9-F447-B176D31EC88D}"/>
              </a:ext>
            </a:extLst>
          </p:cNvPr>
          <p:cNvSpPr txBox="1"/>
          <p:nvPr/>
        </p:nvSpPr>
        <p:spPr>
          <a:xfrm>
            <a:off x="5839866" y="3880437"/>
            <a:ext cx="184731" cy="369332"/>
          </a:xfrm>
          <a:prstGeom prst="rect">
            <a:avLst/>
          </a:prstGeom>
          <a:noFill/>
        </p:spPr>
        <p:txBody>
          <a:bodyPr wrap="none" rtlCol="0">
            <a:spAutoFit/>
          </a:bodyPr>
          <a:lstStyle/>
          <a:p>
            <a:endParaRPr lang="el-GR" dirty="0"/>
          </a:p>
        </p:txBody>
      </p:sp>
      <p:sp>
        <p:nvSpPr>
          <p:cNvPr id="8" name="TextBox 7">
            <a:extLst>
              <a:ext uri="{FF2B5EF4-FFF2-40B4-BE49-F238E27FC236}">
                <a16:creationId xmlns:a16="http://schemas.microsoft.com/office/drawing/2014/main" id="{428354B6-2605-DB8C-AC9B-5CCE06318CC1}"/>
              </a:ext>
            </a:extLst>
          </p:cNvPr>
          <p:cNvSpPr txBox="1"/>
          <p:nvPr/>
        </p:nvSpPr>
        <p:spPr>
          <a:xfrm>
            <a:off x="1448656" y="4372215"/>
            <a:ext cx="184731" cy="369332"/>
          </a:xfrm>
          <a:prstGeom prst="rect">
            <a:avLst/>
          </a:prstGeom>
          <a:noFill/>
        </p:spPr>
        <p:txBody>
          <a:bodyPr wrap="none" rtlCol="0">
            <a:spAutoFit/>
          </a:bodyPr>
          <a:lstStyle/>
          <a:p>
            <a:endParaRPr lang="el-GR" dirty="0"/>
          </a:p>
        </p:txBody>
      </p:sp>
      <p:sp>
        <p:nvSpPr>
          <p:cNvPr id="11" name="TextBox 10">
            <a:extLst>
              <a:ext uri="{FF2B5EF4-FFF2-40B4-BE49-F238E27FC236}">
                <a16:creationId xmlns:a16="http://schemas.microsoft.com/office/drawing/2014/main" id="{9430AC4E-15FD-DFAD-3B39-9694C005CF92}"/>
              </a:ext>
            </a:extLst>
          </p:cNvPr>
          <p:cNvSpPr txBox="1"/>
          <p:nvPr/>
        </p:nvSpPr>
        <p:spPr>
          <a:xfrm>
            <a:off x="487001" y="789178"/>
            <a:ext cx="3313471" cy="4339650"/>
          </a:xfrm>
          <a:prstGeom prst="rect">
            <a:avLst/>
          </a:prstGeom>
          <a:noFill/>
        </p:spPr>
        <p:txBody>
          <a:bodyPr wrap="none" rtlCol="0">
            <a:spAutoFit/>
          </a:bodyPr>
          <a:lstStyle/>
          <a:p>
            <a:r>
              <a:rPr lang="el-GR" sz="1200" dirty="0">
                <a:latin typeface="Constantia" panose="02030602050306030303" pitchFamily="18" charset="0"/>
                <a:ea typeface="Calibri" panose="020F0502020204030204" pitchFamily="34" charset="0"/>
                <a:cs typeface="Times New Roman" panose="02020603050405020304" pitchFamily="18" charset="0"/>
              </a:rPr>
              <a:t>● </a:t>
            </a:r>
            <a:r>
              <a:rPr lang="el-GR" sz="1200" dirty="0">
                <a:latin typeface="Constantia" panose="02030602050306030303" pitchFamily="18" charset="0"/>
              </a:rPr>
              <a:t>«Τα ζώα είναι πολύ πιο ικανοποιημένα με την </a:t>
            </a:r>
          </a:p>
          <a:p>
            <a:r>
              <a:rPr lang="el-GR" sz="1200" dirty="0">
                <a:latin typeface="Constantia" panose="02030602050306030303" pitchFamily="18" charset="0"/>
              </a:rPr>
              <a:t>απλή ύπαρξη απ’ ό,τι εμείς˙ το φυτό είναι </a:t>
            </a:r>
          </a:p>
          <a:p>
            <a:r>
              <a:rPr lang="el-GR" sz="1200" dirty="0">
                <a:latin typeface="Constantia" panose="02030602050306030303" pitchFamily="18" charset="0"/>
              </a:rPr>
              <a:t>πλήρως ικανοποιημένο, ο άνθρωπος είναι </a:t>
            </a:r>
          </a:p>
          <a:p>
            <a:r>
              <a:rPr lang="el-GR" sz="1200" dirty="0">
                <a:latin typeface="Constantia" panose="02030602050306030303" pitchFamily="18" charset="0"/>
              </a:rPr>
              <a:t>ανάλογα με το βαθμό της πλήξης του. Κατά </a:t>
            </a:r>
          </a:p>
          <a:p>
            <a:r>
              <a:rPr lang="el-GR" sz="1200" dirty="0">
                <a:latin typeface="Constantia" panose="02030602050306030303" pitchFamily="18" charset="0"/>
              </a:rPr>
              <a:t>συνέπεια, η ζωή του ζώου προσφέρει λιγότερο </a:t>
            </a:r>
          </a:p>
          <a:p>
            <a:r>
              <a:rPr lang="el-GR" sz="1200" dirty="0">
                <a:latin typeface="Constantia" panose="02030602050306030303" pitchFamily="18" charset="0"/>
              </a:rPr>
              <a:t>πόνο αλλά και λιγότερη ευχαρίστηση από </a:t>
            </a:r>
          </a:p>
          <a:p>
            <a:r>
              <a:rPr lang="el-GR" sz="1200" dirty="0">
                <a:latin typeface="Constantia" panose="02030602050306030303" pitchFamily="18" charset="0"/>
              </a:rPr>
              <a:t>εκείνη του ανθρώπου. Αυτό οφείλεται στο </a:t>
            </a:r>
          </a:p>
          <a:p>
            <a:r>
              <a:rPr lang="el-GR" sz="1200" dirty="0">
                <a:latin typeface="Constantia" panose="02030602050306030303" pitchFamily="18" charset="0"/>
              </a:rPr>
              <a:t>γεγονός ότι το ζώο είναι, αφ’ ενός, </a:t>
            </a:r>
          </a:p>
          <a:p>
            <a:r>
              <a:rPr lang="el-GR" sz="1200" dirty="0">
                <a:latin typeface="Constantia" panose="02030602050306030303" pitchFamily="18" charset="0"/>
              </a:rPr>
              <a:t>απαλλαγμένο από φροντίδες, ανησυχίες και </a:t>
            </a:r>
          </a:p>
          <a:p>
            <a:r>
              <a:rPr lang="el-GR" sz="1200" dirty="0">
                <a:latin typeface="Constantia" panose="02030602050306030303" pitchFamily="18" charset="0"/>
              </a:rPr>
              <a:t>βάσανα τους και, αφ’ ετέρου, ότι στερείται κάθε </a:t>
            </a:r>
          </a:p>
          <a:p>
            <a:r>
              <a:rPr lang="el-GR" sz="1200" dirty="0">
                <a:latin typeface="Constantia" panose="02030602050306030303" pitchFamily="18" charset="0"/>
              </a:rPr>
              <a:t>πραγματικής ελπίδας».</a:t>
            </a:r>
          </a:p>
          <a:p>
            <a:endParaRPr lang="el-GR" sz="1200" dirty="0">
              <a:latin typeface="Constantia" panose="02030602050306030303" pitchFamily="18" charset="0"/>
            </a:endParaRPr>
          </a:p>
          <a:p>
            <a:r>
              <a:rPr lang="el-GR" sz="1200" dirty="0">
                <a:latin typeface="Constantia" panose="02030602050306030303" pitchFamily="18" charset="0"/>
                <a:ea typeface="Calibri" panose="020F0502020204030204" pitchFamily="34" charset="0"/>
                <a:cs typeface="Times New Roman" panose="02020603050405020304" pitchFamily="18" charset="0"/>
              </a:rPr>
              <a:t>● </a:t>
            </a:r>
            <a:r>
              <a:rPr lang="el-GR" sz="1200" dirty="0"/>
              <a:t>«το ζώο είναι χωρίς ελπίδα», διότι «η </a:t>
            </a:r>
          </a:p>
          <a:p>
            <a:r>
              <a:rPr lang="el-GR" sz="1200" dirty="0"/>
              <a:t>συνείδησή του περιορίζεται σε αυτό που </a:t>
            </a:r>
          </a:p>
          <a:p>
            <a:r>
              <a:rPr lang="el-GR" sz="1200" dirty="0"/>
              <a:t>αντιλαμβάνεται διαισθητικά, δηλαδή στην </a:t>
            </a:r>
          </a:p>
          <a:p>
            <a:r>
              <a:rPr lang="el-GR" sz="1200" dirty="0"/>
              <a:t>παρούσα στιγμή».</a:t>
            </a:r>
            <a:endParaRPr lang="en-US" sz="1200" dirty="0"/>
          </a:p>
          <a:p>
            <a:endParaRPr lang="en-US" sz="1200" dirty="0">
              <a:latin typeface="Constantia" panose="02030602050306030303" pitchFamily="18" charset="0"/>
            </a:endParaRPr>
          </a:p>
          <a:p>
            <a:r>
              <a:rPr lang="el-GR" sz="1200" dirty="0">
                <a:latin typeface="Constantia" panose="02030602050306030303" pitchFamily="18" charset="0"/>
                <a:ea typeface="Calibri" panose="020F0502020204030204" pitchFamily="34" charset="0"/>
                <a:cs typeface="Times New Roman" panose="02020603050405020304" pitchFamily="18" charset="0"/>
              </a:rPr>
              <a:t>● </a:t>
            </a:r>
            <a:r>
              <a:rPr lang="el-GR" sz="1200" dirty="0">
                <a:latin typeface="Constantia" panose="02030602050306030303" pitchFamily="18" charset="0"/>
              </a:rPr>
              <a:t>τα οικόσιτα ζώα, αναδεικνύουν «την αξία </a:t>
            </a:r>
            <a:endParaRPr lang="en-US" sz="1200" dirty="0">
              <a:latin typeface="Constantia" panose="02030602050306030303" pitchFamily="18" charset="0"/>
            </a:endParaRPr>
          </a:p>
          <a:p>
            <a:r>
              <a:rPr lang="el-GR" sz="1200" dirty="0">
                <a:latin typeface="Constantia" panose="02030602050306030303" pitchFamily="18" charset="0"/>
              </a:rPr>
              <a:t>κάθε στιγμής ειρήνης και ηρεμίας», επιτελούν </a:t>
            </a:r>
            <a:endParaRPr lang="en-US" sz="1200" dirty="0">
              <a:latin typeface="Constantia" panose="02030602050306030303" pitchFamily="18" charset="0"/>
            </a:endParaRPr>
          </a:p>
          <a:p>
            <a:r>
              <a:rPr lang="el-GR" sz="1200" dirty="0">
                <a:latin typeface="Constantia" panose="02030602050306030303" pitchFamily="18" charset="0"/>
              </a:rPr>
              <a:t>με τη </a:t>
            </a:r>
            <a:r>
              <a:rPr lang="el-GR" sz="1200" dirty="0" err="1">
                <a:latin typeface="Constantia" panose="02030602050306030303" pitchFamily="18" charset="0"/>
              </a:rPr>
              <a:t>σωματικότητά</a:t>
            </a:r>
            <a:r>
              <a:rPr lang="el-GR" sz="1200" dirty="0">
                <a:latin typeface="Constantia" panose="02030602050306030303" pitchFamily="18" charset="0"/>
              </a:rPr>
              <a:t> τους το αυταπόδεικτο και </a:t>
            </a:r>
            <a:endParaRPr lang="en-US" sz="1200" dirty="0">
              <a:latin typeface="Constantia" panose="02030602050306030303" pitchFamily="18" charset="0"/>
            </a:endParaRPr>
          </a:p>
          <a:p>
            <a:r>
              <a:rPr lang="el-GR" sz="1200" dirty="0">
                <a:latin typeface="Constantia" panose="02030602050306030303" pitchFamily="18" charset="0"/>
              </a:rPr>
              <a:t>αδιαμφισβήτητο βάρος του </a:t>
            </a:r>
            <a:r>
              <a:rPr lang="en-US" sz="1200" i="1" dirty="0">
                <a:latin typeface="Constantia" panose="02030602050306030303" pitchFamily="18" charset="0"/>
              </a:rPr>
              <a:t>carpe diem</a:t>
            </a:r>
            <a:r>
              <a:rPr lang="el-GR" sz="1200" dirty="0">
                <a:latin typeface="Constantia" panose="02030602050306030303" pitchFamily="18" charset="0"/>
              </a:rPr>
              <a:t> στη </a:t>
            </a:r>
            <a:endParaRPr lang="en-US" sz="1200" dirty="0">
              <a:latin typeface="Constantia" panose="02030602050306030303" pitchFamily="18" charset="0"/>
            </a:endParaRPr>
          </a:p>
          <a:p>
            <a:r>
              <a:rPr lang="el-GR" sz="1200" dirty="0">
                <a:latin typeface="Constantia" panose="02030602050306030303" pitchFamily="18" charset="0"/>
              </a:rPr>
              <a:t>στοιχειώδη βάση του φαινομένου της ζωής, </a:t>
            </a:r>
            <a:endParaRPr lang="en-US" sz="1200" dirty="0">
              <a:latin typeface="Constantia" panose="02030602050306030303" pitchFamily="18" charset="0"/>
            </a:endParaRPr>
          </a:p>
          <a:p>
            <a:r>
              <a:rPr lang="el-GR" sz="1200" dirty="0">
                <a:latin typeface="Constantia" panose="02030602050306030303" pitchFamily="18" charset="0"/>
              </a:rPr>
              <a:t>που είναι η απλή ύπαρξη στην </a:t>
            </a:r>
            <a:r>
              <a:rPr lang="el-GR" sz="1200" dirty="0" err="1">
                <a:latin typeface="Constantia" panose="02030602050306030303" pitchFamily="18" charset="0"/>
              </a:rPr>
              <a:t>εμμένειά</a:t>
            </a:r>
            <a:r>
              <a:rPr lang="el-GR" sz="1200" dirty="0">
                <a:latin typeface="Constantia" panose="02030602050306030303" pitchFamily="18" charset="0"/>
              </a:rPr>
              <a:t> της</a:t>
            </a:r>
          </a:p>
        </p:txBody>
      </p:sp>
      <p:sp>
        <p:nvSpPr>
          <p:cNvPr id="13" name="TextBox 12">
            <a:extLst>
              <a:ext uri="{FF2B5EF4-FFF2-40B4-BE49-F238E27FC236}">
                <a16:creationId xmlns:a16="http://schemas.microsoft.com/office/drawing/2014/main" id="{F83B5049-F358-724D-3DE3-EE191F127B59}"/>
              </a:ext>
            </a:extLst>
          </p:cNvPr>
          <p:cNvSpPr txBox="1"/>
          <p:nvPr/>
        </p:nvSpPr>
        <p:spPr>
          <a:xfrm>
            <a:off x="4950070" y="618560"/>
            <a:ext cx="3075326" cy="5188408"/>
          </a:xfrm>
          <a:prstGeom prst="rect">
            <a:avLst/>
          </a:prstGeom>
          <a:noFill/>
        </p:spPr>
        <p:txBody>
          <a:bodyPr wrap="square" rtlCol="0">
            <a:spAutoFit/>
          </a:bodyPr>
          <a:lstStyle/>
          <a:p>
            <a:r>
              <a:rPr lang="el-GR" sz="1400" dirty="0">
                <a:latin typeface="Constantia" panose="02030602050306030303" pitchFamily="18" charset="0"/>
                <a:ea typeface="Calibri" panose="020F0502020204030204" pitchFamily="34" charset="0"/>
                <a:cs typeface="Times New Roman" panose="02020603050405020304" pitchFamily="18" charset="0"/>
              </a:rPr>
              <a:t>                                                                                                                                                                                                                                                                                                                                                                                                  ● </a:t>
            </a:r>
            <a:r>
              <a:rPr lang="el-GR" dirty="0"/>
              <a:t>«οι άνθρωποι είναι οι επίγειοι δαίμονες και τα ζώα οι βασανισμένες ψυχές», </a:t>
            </a:r>
            <a:endParaRPr lang="en-US" dirty="0"/>
          </a:p>
          <a:p>
            <a:endParaRPr lang="en-US" dirty="0">
              <a:latin typeface="Constantia" panose="02030602050306030303" pitchFamily="18" charset="0"/>
              <a:ea typeface="Calibri" panose="020F0502020204030204" pitchFamily="34" charset="0"/>
              <a:cs typeface="Times New Roman" panose="02020603050405020304" pitchFamily="18" charset="0"/>
            </a:endParaRPr>
          </a:p>
          <a:p>
            <a:r>
              <a:rPr lang="el-GR" dirty="0">
                <a:latin typeface="Constantia" panose="02030602050306030303" pitchFamily="18" charset="0"/>
                <a:ea typeface="Calibri" panose="020F0502020204030204" pitchFamily="34" charset="0"/>
                <a:cs typeface="Times New Roman" panose="02020603050405020304" pitchFamily="18" charset="0"/>
              </a:rPr>
              <a:t>● </a:t>
            </a:r>
            <a:r>
              <a:rPr lang="el-GR" dirty="0"/>
              <a:t>«Οίκτος! Οποία έκφραση! […] Νιώθουμε οίκτο για έναν αμαρτωλό, για έναν εγκληματία, όχι για ένα πιστό αθώο πλάσμα, το οποίο γίνεται συχνά το στήριγμα του κυρίου του, ο οποίος δεν του ανταποδίδει παρά πενιχρά ψιχία. Οίκτος! Δεν είναι ο οίκτος που οφείλεται στο ζώο, αλλά η δικαιοσύνη»</a:t>
            </a:r>
            <a:endParaRPr lang="en-US" dirty="0"/>
          </a:p>
          <a:p>
            <a:endParaRPr lang="en-US" sz="1400" dirty="0"/>
          </a:p>
          <a:p>
            <a:endParaRPr lang="el-GR" dirty="0"/>
          </a:p>
          <a:p>
            <a:pPr indent="457200" algn="just">
              <a:lnSpc>
                <a:spcPct val="115000"/>
              </a:lnSpc>
              <a:spcAft>
                <a:spcPts val="800"/>
              </a:spcAft>
            </a:pP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a:extLst>
              <a:ext uri="{FF2B5EF4-FFF2-40B4-BE49-F238E27FC236}">
                <a16:creationId xmlns:a16="http://schemas.microsoft.com/office/drawing/2014/main" id="{904003A8-D549-0B94-9896-683061B97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424" y="435836"/>
            <a:ext cx="3914727" cy="5178751"/>
          </a:xfrm>
          <a:prstGeom prst="rect">
            <a:avLst/>
          </a:prstGeom>
        </p:spPr>
      </p:pic>
      <p:sp>
        <p:nvSpPr>
          <p:cNvPr id="10" name="TextBox 9">
            <a:extLst>
              <a:ext uri="{FF2B5EF4-FFF2-40B4-BE49-F238E27FC236}">
                <a16:creationId xmlns:a16="http://schemas.microsoft.com/office/drawing/2014/main" id="{0382D173-C440-2CA9-48EE-181FD393FB59}"/>
              </a:ext>
            </a:extLst>
          </p:cNvPr>
          <p:cNvSpPr txBox="1"/>
          <p:nvPr/>
        </p:nvSpPr>
        <p:spPr>
          <a:xfrm>
            <a:off x="7272471" y="5811138"/>
            <a:ext cx="4995150" cy="1015663"/>
          </a:xfrm>
          <a:prstGeom prst="rect">
            <a:avLst/>
          </a:prstGeom>
          <a:noFill/>
        </p:spPr>
        <p:txBody>
          <a:bodyPr wrap="none" rtlCol="0">
            <a:spAutoFit/>
          </a:bodyPr>
          <a:lstStyle/>
          <a:p>
            <a:r>
              <a:rPr lang="el-GR" sz="1200" b="1" dirty="0">
                <a:latin typeface="Constantia" panose="02030602050306030303" pitchFamily="18" charset="0"/>
              </a:rPr>
              <a:t>«Το ζώο δεν έχει την ιδέα του θανάτου παρά μόνο υπό το κράτος του </a:t>
            </a:r>
            <a:endParaRPr lang="en-US" sz="1200" b="1" dirty="0">
              <a:latin typeface="Constantia" panose="02030602050306030303" pitchFamily="18" charset="0"/>
            </a:endParaRPr>
          </a:p>
          <a:p>
            <a:r>
              <a:rPr lang="el-GR" sz="1200" b="1" dirty="0">
                <a:latin typeface="Constantia" panose="02030602050306030303" pitchFamily="18" charset="0"/>
              </a:rPr>
              <a:t>ίδιου </a:t>
            </a:r>
            <a:endParaRPr lang="en-US" sz="1200" b="1" dirty="0">
              <a:latin typeface="Constantia" panose="02030602050306030303" pitchFamily="18" charset="0"/>
            </a:endParaRPr>
          </a:p>
          <a:p>
            <a:r>
              <a:rPr lang="el-GR" sz="1200" b="1" dirty="0">
                <a:latin typeface="Constantia" panose="02030602050306030303" pitchFamily="18" charset="0"/>
              </a:rPr>
              <a:t>του θανάτου˙ ο άνθρωπος βαδίζει κάθε μέρα προς αυτόν εν πλήρη </a:t>
            </a:r>
            <a:endParaRPr lang="en-US" sz="1200" b="1" dirty="0">
              <a:latin typeface="Constantia" panose="02030602050306030303" pitchFamily="18" charset="0"/>
            </a:endParaRPr>
          </a:p>
          <a:p>
            <a:r>
              <a:rPr lang="el-GR" sz="1200" b="1" dirty="0" err="1">
                <a:latin typeface="Constantia" panose="02030602050306030303" pitchFamily="18" charset="0"/>
              </a:rPr>
              <a:t>συνειδήσει</a:t>
            </a:r>
            <a:r>
              <a:rPr lang="el-GR" sz="1200" b="1" dirty="0">
                <a:latin typeface="Constantia" panose="02030602050306030303" pitchFamily="18" charset="0"/>
              </a:rPr>
              <a:t> και αυτή η συνείδηση απλώνει στη ζωή του μια σκιά </a:t>
            </a:r>
            <a:endParaRPr lang="en-US" sz="1200" b="1" dirty="0">
              <a:latin typeface="Constantia" panose="02030602050306030303" pitchFamily="18" charset="0"/>
            </a:endParaRPr>
          </a:p>
          <a:p>
            <a:r>
              <a:rPr lang="el-GR" sz="1200" b="1" dirty="0">
                <a:latin typeface="Constantia" panose="02030602050306030303" pitchFamily="18" charset="0"/>
              </a:rPr>
              <a:t>μελαγχολικής βαρύτητας»</a:t>
            </a:r>
          </a:p>
        </p:txBody>
      </p:sp>
    </p:spTree>
    <p:extLst>
      <p:ext uri="{BB962C8B-B14F-4D97-AF65-F5344CB8AC3E}">
        <p14:creationId xmlns:p14="http://schemas.microsoft.com/office/powerpoint/2010/main" val="406402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6C69F-B06C-C3D0-546F-CE3ABF771A2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122D5A5-F528-E02C-3FC7-813B3982744B}"/>
              </a:ext>
            </a:extLst>
          </p:cNvPr>
          <p:cNvSpPr>
            <a:spLocks noGrp="1"/>
          </p:cNvSpPr>
          <p:nvPr>
            <p:ph type="title"/>
          </p:nvPr>
        </p:nvSpPr>
        <p:spPr>
          <a:solidFill>
            <a:schemeClr val="accent5">
              <a:lumMod val="20000"/>
              <a:lumOff val="80000"/>
            </a:schemeClr>
          </a:solidFill>
        </p:spPr>
        <p:txBody>
          <a:bodyPr/>
          <a:lstStyle/>
          <a:p>
            <a:r>
              <a:rPr lang="el-GR" dirty="0">
                <a:latin typeface="Constantia" panose="02030602050306030303" pitchFamily="18" charset="0"/>
              </a:rPr>
              <a:t>ΤΟ ΕΠΙΠΕΔΟ ΤΗΣ ΨΥΧΟΛΟΓΙΑΣ</a:t>
            </a:r>
          </a:p>
        </p:txBody>
      </p:sp>
      <p:graphicFrame>
        <p:nvGraphicFramePr>
          <p:cNvPr id="4" name="Θέση περιεχομένου 2">
            <a:extLst>
              <a:ext uri="{FF2B5EF4-FFF2-40B4-BE49-F238E27FC236}">
                <a16:creationId xmlns:a16="http://schemas.microsoft.com/office/drawing/2014/main" id="{408DE1BE-6054-56A8-B785-C1C16E05BE08}"/>
              </a:ext>
            </a:extLst>
          </p:cNvPr>
          <p:cNvGraphicFramePr>
            <a:graphicFrameLocks noGrp="1"/>
          </p:cNvGraphicFramePr>
          <p:nvPr>
            <p:ph sz="half" idx="1"/>
          </p:nvPr>
        </p:nvGraphicFramePr>
        <p:xfrm>
          <a:off x="581025" y="2227263"/>
          <a:ext cx="51943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89AF9C7-B3A7-2EF0-1072-E48CC6EA1EFA}"/>
              </a:ext>
            </a:extLst>
          </p:cNvPr>
          <p:cNvSpPr txBox="1"/>
          <p:nvPr/>
        </p:nvSpPr>
        <p:spPr>
          <a:xfrm>
            <a:off x="0" y="2342205"/>
            <a:ext cx="32308063" cy="1632755"/>
          </a:xfrm>
          <a:prstGeom prst="rect">
            <a:avLst/>
          </a:prstGeom>
          <a:solidFill>
            <a:schemeClr val="accent5">
              <a:lumMod val="20000"/>
              <a:lumOff val="80000"/>
            </a:schemeClr>
          </a:solidFill>
        </p:spPr>
        <p:txBody>
          <a:bodyPr wrap="square" rtlCol="0">
            <a:spAutoFit/>
          </a:bodyPr>
          <a:lstStyle/>
          <a:p>
            <a:pPr indent="457200" algn="just">
              <a:lnSpc>
                <a:spcPct val="115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είναι όντως τα ζώα ριζωμένα στο παρόν (</a:t>
            </a:r>
            <a:r>
              <a:rPr lang="en-US" sz="1800" kern="100" dirty="0">
                <a:effectLst/>
                <a:latin typeface="Constantia" panose="02030602050306030303" pitchFamily="18" charset="0"/>
                <a:ea typeface="Calibri" panose="020F0502020204030204" pitchFamily="34" charset="0"/>
                <a:cs typeface="Times New Roman" panose="02020603050405020304" pitchFamily="18" charset="0"/>
              </a:rPr>
              <a:t>Heidegger</a:t>
            </a: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 και απορροφημένα σε μια πανίσχυρη </a:t>
            </a:r>
            <a:r>
              <a:rPr lang="el-GR" sz="1800" kern="100" dirty="0" err="1">
                <a:effectLst/>
                <a:latin typeface="Constantia" panose="02030602050306030303" pitchFamily="18" charset="0"/>
                <a:ea typeface="Calibri" panose="020F0502020204030204" pitchFamily="34" charset="0"/>
                <a:cs typeface="Times New Roman" panose="02020603050405020304" pitchFamily="18" charset="0"/>
              </a:rPr>
              <a:t>εμμένεια</a:t>
            </a:r>
            <a:r>
              <a:rPr lang="el-GR" kern="100" dirty="0">
                <a:latin typeface="Constantia" panose="02030602050306030303" pitchFamily="18" charset="0"/>
                <a:ea typeface="Calibri" panose="020F0502020204030204" pitchFamily="34" charset="0"/>
                <a:cs typeface="Times New Roman" panose="02020603050405020304" pitchFamily="18" charset="0"/>
              </a:rPr>
              <a:t> (</a:t>
            </a:r>
            <a:r>
              <a:rPr lang="en-US" sz="1800" kern="100" dirty="0">
                <a:effectLst/>
                <a:latin typeface="Constantia" panose="02030602050306030303" pitchFamily="18" charset="0"/>
                <a:ea typeface="Calibri" panose="020F0502020204030204" pitchFamily="34" charset="0"/>
                <a:cs typeface="Times New Roman" panose="02020603050405020304" pitchFamily="18" charset="0"/>
              </a:rPr>
              <a:t>Bataille</a:t>
            </a: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 ή μήπως </a:t>
            </a:r>
          </a:p>
          <a:p>
            <a:pPr indent="457200" algn="just">
              <a:lnSpc>
                <a:spcPct val="115000"/>
              </a:lnSpc>
              <a:spcAft>
                <a:spcPts val="800"/>
              </a:spcAft>
            </a:pP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πρέπει να παραδεχθούμε ότι τα ζώα βιώνουν μεν έντονα το παρόν τους, αλλά συνάμα έχουν μνήμη και όνειρα, άρα και </a:t>
            </a:r>
          </a:p>
          <a:p>
            <a:pPr indent="457200" algn="just">
              <a:lnSpc>
                <a:spcPct val="115000"/>
              </a:lnSpc>
              <a:spcAft>
                <a:spcPts val="800"/>
              </a:spcAft>
            </a:pP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βιωμένο παρελθόν που επηρεάζει σημαντικά τις πράξεις και τα συναισθήματά τους τόσο στη σκηνή, όσο και εκτός αυτής;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7" name="Θέση περιεχομένου 6">
            <a:extLst>
              <a:ext uri="{FF2B5EF4-FFF2-40B4-BE49-F238E27FC236}">
                <a16:creationId xmlns:a16="http://schemas.microsoft.com/office/drawing/2014/main" id="{14E53CC4-9A0B-39EB-CFD9-2DB2ED812409}"/>
              </a:ext>
            </a:extLst>
          </p:cNvPr>
          <p:cNvSpPr>
            <a:spLocks noGrp="1"/>
          </p:cNvSpPr>
          <p:nvPr>
            <p:ph sz="half" idx="2"/>
          </p:nvPr>
        </p:nvSpPr>
        <p:spPr/>
        <p:txBody>
          <a:bodyPr/>
          <a:lstStyle/>
          <a:p>
            <a:endParaRPr lang="el-GR"/>
          </a:p>
        </p:txBody>
      </p:sp>
    </p:spTree>
    <p:extLst>
      <p:ext uri="{BB962C8B-B14F-4D97-AF65-F5344CB8AC3E}">
        <p14:creationId xmlns:p14="http://schemas.microsoft.com/office/powerpoint/2010/main" val="11515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308AC-A28A-9592-6816-72F7BEA7DF1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8D97FF4-E444-1EFD-7997-0FF2CD8ADBE7}"/>
              </a:ext>
            </a:extLst>
          </p:cNvPr>
          <p:cNvSpPr>
            <a:spLocks noGrp="1"/>
          </p:cNvSpPr>
          <p:nvPr>
            <p:ph type="title"/>
          </p:nvPr>
        </p:nvSpPr>
        <p:spPr>
          <a:solidFill>
            <a:schemeClr val="accent5">
              <a:lumMod val="20000"/>
              <a:lumOff val="80000"/>
            </a:schemeClr>
          </a:solidFill>
        </p:spPr>
        <p:txBody>
          <a:bodyPr/>
          <a:lstStyle/>
          <a:p>
            <a:r>
              <a:rPr lang="el-GR" dirty="0">
                <a:latin typeface="Constantia" panose="02030602050306030303" pitchFamily="18" charset="0"/>
              </a:rPr>
              <a:t>ΤΟ ΕΠΙΠΕΔΟ ΤΗΣ ΗΘΙΚΗΣ ΣΥΜΠΕΡΙΦΟΡΑΣ</a:t>
            </a:r>
          </a:p>
        </p:txBody>
      </p:sp>
      <p:graphicFrame>
        <p:nvGraphicFramePr>
          <p:cNvPr id="4" name="Θέση περιεχομένου 2">
            <a:extLst>
              <a:ext uri="{FF2B5EF4-FFF2-40B4-BE49-F238E27FC236}">
                <a16:creationId xmlns:a16="http://schemas.microsoft.com/office/drawing/2014/main" id="{7827D6C6-9646-9F69-22E7-580398A4E0F2}"/>
              </a:ext>
            </a:extLst>
          </p:cNvPr>
          <p:cNvGraphicFramePr>
            <a:graphicFrameLocks noGrp="1"/>
          </p:cNvGraphicFramePr>
          <p:nvPr>
            <p:ph sz="half" idx="1"/>
          </p:nvPr>
        </p:nvGraphicFramePr>
        <p:xfrm>
          <a:off x="581025" y="2227263"/>
          <a:ext cx="51943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7021643-23D1-9FF8-F022-A3E13E499CE1}"/>
              </a:ext>
            </a:extLst>
          </p:cNvPr>
          <p:cNvSpPr txBox="1"/>
          <p:nvPr/>
        </p:nvSpPr>
        <p:spPr>
          <a:xfrm>
            <a:off x="0" y="2342205"/>
            <a:ext cx="32308063" cy="1655581"/>
          </a:xfrm>
          <a:prstGeom prst="rect">
            <a:avLst/>
          </a:prstGeom>
          <a:solidFill>
            <a:schemeClr val="accent5">
              <a:lumMod val="20000"/>
              <a:lumOff val="80000"/>
            </a:schemeClr>
          </a:solidFill>
        </p:spPr>
        <p:txBody>
          <a:bodyPr wrap="square" rtlCol="0">
            <a:spAutoFit/>
          </a:bodyPr>
          <a:lstStyle/>
          <a:p>
            <a:pPr indent="457200" algn="just">
              <a:lnSpc>
                <a:spcPct val="115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εάν τα ζώα είναι ριζωμένα στο παρόν και μόνο σε αυτό, πώς εξηγείται η εκτενής σειρά </a:t>
            </a:r>
          </a:p>
          <a:p>
            <a:pPr indent="457200" algn="just">
              <a:lnSpc>
                <a:spcPct val="115000"/>
              </a:lnSpc>
              <a:spcAft>
                <a:spcPts val="800"/>
              </a:spcAft>
            </a:pPr>
            <a:r>
              <a:rPr lang="el-GR" sz="1800" dirty="0">
                <a:effectLst/>
                <a:latin typeface="Constantia" panose="02030602050306030303" pitchFamily="18" charset="0"/>
                <a:ea typeface="Calibri" panose="020F0502020204030204" pitchFamily="34" charset="0"/>
                <a:cs typeface="Times New Roman" panose="02020603050405020304" pitchFamily="18" charset="0"/>
              </a:rPr>
              <a:t>ηθικών συμπεριφορών που παρουσιάζουν (στις </a:t>
            </a:r>
            <a:r>
              <a:rPr lang="el-GR" sz="1800" dirty="0" err="1">
                <a:effectLst/>
                <a:latin typeface="Constantia" panose="02030602050306030303" pitchFamily="18" charset="0"/>
                <a:ea typeface="Calibri" panose="020F0502020204030204" pitchFamily="34" charset="0"/>
                <a:cs typeface="Times New Roman" panose="02020603050405020304" pitchFamily="18" charset="0"/>
              </a:rPr>
              <a:t>ενδοειδικές</a:t>
            </a:r>
            <a:r>
              <a:rPr lang="el-GR" sz="1800" dirty="0">
                <a:effectLst/>
                <a:latin typeface="Constantia" panose="02030602050306030303" pitchFamily="18" charset="0"/>
                <a:ea typeface="Calibri" panose="020F0502020204030204" pitchFamily="34" charset="0"/>
                <a:cs typeface="Times New Roman" panose="02020603050405020304" pitchFamily="18" charset="0"/>
              </a:rPr>
              <a:t> και στις </a:t>
            </a:r>
            <a:r>
              <a:rPr lang="el-GR" sz="1800" dirty="0" err="1">
                <a:effectLst/>
                <a:latin typeface="Constantia" panose="02030602050306030303" pitchFamily="18" charset="0"/>
                <a:ea typeface="Calibri" panose="020F0502020204030204" pitchFamily="34" charset="0"/>
                <a:cs typeface="Times New Roman" panose="02020603050405020304" pitchFamily="18" charset="0"/>
              </a:rPr>
              <a:t>διαειδικές</a:t>
            </a:r>
            <a:r>
              <a:rPr lang="el-GR" sz="1800" dirty="0">
                <a:effectLst/>
                <a:latin typeface="Constantia" panose="02030602050306030303" pitchFamily="18" charset="0"/>
                <a:ea typeface="Calibri" panose="020F0502020204030204" pitchFamily="34" charset="0"/>
                <a:cs typeface="Times New Roman" panose="02020603050405020304" pitchFamily="18" charset="0"/>
              </a:rPr>
              <a:t> συναναστροφές τους, </a:t>
            </a:r>
          </a:p>
          <a:p>
            <a:pPr indent="457200" algn="just">
              <a:lnSpc>
                <a:spcPct val="115000"/>
              </a:lnSpc>
              <a:spcAft>
                <a:spcPts val="800"/>
              </a:spcAft>
            </a:pPr>
            <a:r>
              <a:rPr lang="el-GR" sz="1800" dirty="0">
                <a:effectLst/>
                <a:latin typeface="Constantia" panose="02030602050306030303" pitchFamily="18" charset="0"/>
                <a:ea typeface="Calibri" panose="020F0502020204030204" pitchFamily="34" charset="0"/>
                <a:cs typeface="Times New Roman" panose="02020603050405020304" pitchFamily="18" charset="0"/>
              </a:rPr>
              <a:t>αλλά και στον συγχρωτισμό τους με τους ανθρώπους), όπως η </a:t>
            </a:r>
            <a:r>
              <a:rPr lang="el-GR" sz="1800" dirty="0" err="1">
                <a:effectLst/>
                <a:latin typeface="Constantia" panose="02030602050306030303" pitchFamily="18" charset="0"/>
                <a:ea typeface="Calibri" panose="020F0502020204030204" pitchFamily="34" charset="0"/>
                <a:cs typeface="Times New Roman" panose="02020603050405020304" pitchFamily="18" charset="0"/>
              </a:rPr>
              <a:t>ενσυναίσθηση</a:t>
            </a:r>
            <a:r>
              <a:rPr lang="el-GR" sz="1800" dirty="0">
                <a:effectLst/>
                <a:latin typeface="Constantia" panose="02030602050306030303" pitchFamily="18" charset="0"/>
                <a:ea typeface="Calibri" panose="020F0502020204030204" pitchFamily="34" charset="0"/>
                <a:cs typeface="Times New Roman" panose="02020603050405020304" pitchFamily="18" charset="0"/>
              </a:rPr>
              <a:t>, η εμπιστοσύνη, </a:t>
            </a:r>
          </a:p>
          <a:p>
            <a:pPr indent="457200" algn="just">
              <a:lnSpc>
                <a:spcPct val="115000"/>
              </a:lnSpc>
              <a:spcAft>
                <a:spcPts val="800"/>
              </a:spcAft>
            </a:pPr>
            <a:r>
              <a:rPr lang="el-GR" sz="1800" dirty="0">
                <a:effectLst/>
                <a:latin typeface="Constantia" panose="02030602050306030303" pitchFamily="18" charset="0"/>
                <a:ea typeface="Calibri" panose="020F0502020204030204" pitchFamily="34" charset="0"/>
                <a:cs typeface="Times New Roman" panose="02020603050405020304" pitchFamily="18" charset="0"/>
              </a:rPr>
              <a:t>ο αλτρουισμός, η αμοιβαιότητα και το αίσθημα ακριβοδίκαιου παιχνιδιού;</a:t>
            </a:r>
          </a:p>
        </p:txBody>
      </p:sp>
    </p:spTree>
    <p:extLst>
      <p:ext uri="{BB962C8B-B14F-4D97-AF65-F5344CB8AC3E}">
        <p14:creationId xmlns:p14="http://schemas.microsoft.com/office/powerpoint/2010/main" val="143310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69B19-8C17-8F2F-6380-9EF9A28028C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A3A2997-A9A5-0D44-8380-965F9C8BEF38}"/>
              </a:ext>
            </a:extLst>
          </p:cNvPr>
          <p:cNvSpPr>
            <a:spLocks noGrp="1"/>
          </p:cNvSpPr>
          <p:nvPr>
            <p:ph type="title"/>
          </p:nvPr>
        </p:nvSpPr>
        <p:spPr>
          <a:solidFill>
            <a:schemeClr val="accent5">
              <a:lumMod val="20000"/>
              <a:lumOff val="80000"/>
            </a:schemeClr>
          </a:solidFill>
        </p:spPr>
        <p:txBody>
          <a:bodyPr/>
          <a:lstStyle/>
          <a:p>
            <a:r>
              <a:rPr lang="el-GR" dirty="0">
                <a:latin typeface="Constantia" panose="02030602050306030303" pitchFamily="18" charset="0"/>
              </a:rPr>
              <a:t>ΤΟ ΕΠΙΠΕΔΟ ΤΗΣ ΕΚΠΑΙΔΕΥΣΗΣ ΚΑΙ ΤΗΣ ΜΑΘΗΣΗΣ</a:t>
            </a:r>
          </a:p>
        </p:txBody>
      </p:sp>
      <p:graphicFrame>
        <p:nvGraphicFramePr>
          <p:cNvPr id="4" name="Θέση περιεχομένου 2">
            <a:extLst>
              <a:ext uri="{FF2B5EF4-FFF2-40B4-BE49-F238E27FC236}">
                <a16:creationId xmlns:a16="http://schemas.microsoft.com/office/drawing/2014/main" id="{2234BBC7-BB0F-3E3E-9A0E-FE75EBE5A753}"/>
              </a:ext>
            </a:extLst>
          </p:cNvPr>
          <p:cNvGraphicFramePr>
            <a:graphicFrameLocks noGrp="1"/>
          </p:cNvGraphicFramePr>
          <p:nvPr>
            <p:ph sz="half" idx="1"/>
          </p:nvPr>
        </p:nvGraphicFramePr>
        <p:xfrm>
          <a:off x="581025" y="2227263"/>
          <a:ext cx="51943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F148E91-8AFA-C46C-D248-18DCA9A6691C}"/>
              </a:ext>
            </a:extLst>
          </p:cNvPr>
          <p:cNvSpPr txBox="1"/>
          <p:nvPr/>
        </p:nvSpPr>
        <p:spPr>
          <a:xfrm>
            <a:off x="1" y="2342205"/>
            <a:ext cx="12191999" cy="2497863"/>
          </a:xfrm>
          <a:prstGeom prst="rect">
            <a:avLst/>
          </a:prstGeom>
          <a:solidFill>
            <a:schemeClr val="accent5">
              <a:lumMod val="20000"/>
              <a:lumOff val="80000"/>
            </a:schemeClr>
          </a:solidFill>
        </p:spPr>
        <p:txBody>
          <a:bodyPr wrap="square" rtlCol="0">
            <a:spAutoFit/>
          </a:bodyPr>
          <a:lstStyle/>
          <a:p>
            <a:pPr indent="457200" algn="just">
              <a:lnSpc>
                <a:spcPct val="115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εάν δεχθούμε τη </a:t>
            </a:r>
            <a:r>
              <a:rPr lang="el-GR" sz="1800" kern="100" dirty="0" err="1">
                <a:effectLst/>
                <a:latin typeface="Constantia" panose="02030602050306030303" pitchFamily="18" charset="0"/>
                <a:ea typeface="Calibri" panose="020F0502020204030204" pitchFamily="34" charset="0"/>
                <a:cs typeface="Times New Roman" panose="02020603050405020304" pitchFamily="18" charset="0"/>
              </a:rPr>
              <a:t>ζωικότητα</a:t>
            </a: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 ως προνομιακή περιοχή του (σκηνικού) </a:t>
            </a:r>
            <a:r>
              <a:rPr lang="el-GR" sz="1800" kern="100" dirty="0" err="1">
                <a:effectLst/>
                <a:latin typeface="Constantia" panose="02030602050306030303" pitchFamily="18" charset="0"/>
                <a:ea typeface="Calibri" panose="020F0502020204030204" pitchFamily="34" charset="0"/>
                <a:cs typeface="Times New Roman" panose="02020603050405020304" pitchFamily="18" charset="0"/>
              </a:rPr>
              <a:t>παροντισμού</a:t>
            </a: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 και παράλληλα διαπιστώσουμε </a:t>
            </a:r>
          </a:p>
          <a:p>
            <a:pPr indent="457200" algn="just">
              <a:lnSpc>
                <a:spcPct val="115000"/>
              </a:lnSpc>
              <a:spcAft>
                <a:spcPts val="800"/>
              </a:spcAft>
            </a:pP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ότι το παρελθόν παρεισφρέει πολλαπλώς στη </a:t>
            </a:r>
            <a:r>
              <a:rPr lang="el-GR" sz="1800" kern="100" dirty="0" err="1">
                <a:effectLst/>
                <a:latin typeface="Constantia" panose="02030602050306030303" pitchFamily="18" charset="0"/>
                <a:ea typeface="Calibri" panose="020F0502020204030204" pitchFamily="34" charset="0"/>
                <a:cs typeface="Times New Roman" panose="02020603050405020304" pitchFamily="18" charset="0"/>
              </a:rPr>
              <a:t>ζωικότητα</a:t>
            </a: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 πώς θα πρέπει να ερμηνεύσουμε την </a:t>
            </a:r>
            <a:r>
              <a:rPr lang="el-GR" sz="1800" kern="100" dirty="0" err="1">
                <a:effectLst/>
                <a:latin typeface="Constantia" panose="02030602050306030303" pitchFamily="18" charset="0"/>
                <a:ea typeface="Calibri" panose="020F0502020204030204" pitchFamily="34" charset="0"/>
                <a:cs typeface="Times New Roman" panose="02020603050405020304" pitchFamily="18" charset="0"/>
              </a:rPr>
              <a:t>εμμένεια</a:t>
            </a: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 των ζώων </a:t>
            </a:r>
          </a:p>
          <a:p>
            <a:pPr indent="457200" algn="just">
              <a:lnSpc>
                <a:spcPct val="115000"/>
              </a:lnSpc>
              <a:spcAft>
                <a:spcPts val="800"/>
              </a:spcAft>
            </a:pP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στην παροντική κατάσταση της σκηνής, ιδίως όταν τα ζώα αυτά επιδεικνύουν μια θαυμαστή σκηνική συμπεριφορά </a:t>
            </a:r>
          </a:p>
          <a:p>
            <a:pPr indent="457200" algn="just">
              <a:lnSpc>
                <a:spcPct val="115000"/>
              </a:lnSpc>
              <a:spcAft>
                <a:spcPts val="800"/>
              </a:spcAft>
            </a:pP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ως απόρροια εκπαίδευσης ή γενικότερα όταν αναπτύσσουν σωματικές δεξιότητες επιβίωσης, διατήρησης της </a:t>
            </a:r>
          </a:p>
          <a:p>
            <a:pPr indent="457200" algn="just">
              <a:lnSpc>
                <a:spcPct val="115000"/>
              </a:lnSpc>
              <a:spcAft>
                <a:spcPts val="800"/>
              </a:spcAft>
            </a:pP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σωματικής ευεξίας ή προαγωγής των κοινωνικών δεσμών (με ζώα και με ανθρώπους) μέσω της αυτενέργειας </a:t>
            </a:r>
          </a:p>
          <a:p>
            <a:pPr indent="457200" algn="just">
              <a:lnSpc>
                <a:spcPct val="115000"/>
              </a:lnSpc>
              <a:spcAft>
                <a:spcPts val="800"/>
              </a:spcAft>
            </a:pPr>
            <a:r>
              <a:rPr lang="el-GR" sz="1800" kern="100" dirty="0">
                <a:effectLst/>
                <a:latin typeface="Constantia" panose="02030602050306030303" pitchFamily="18" charset="0"/>
                <a:ea typeface="Calibri" panose="020F0502020204030204" pitchFamily="34" charset="0"/>
                <a:cs typeface="Times New Roman" panose="02020603050405020304" pitchFamily="18" charset="0"/>
              </a:rPr>
              <a:t>και της μάθησης;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65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3A0BC-C461-CD2C-CE89-79DB53455B31}"/>
            </a:ext>
          </a:extLst>
        </p:cNvPr>
        <p:cNvGrpSpPr/>
        <p:nvPr/>
      </p:nvGrpSpPr>
      <p:grpSpPr>
        <a:xfrm>
          <a:off x="0" y="0"/>
          <a:ext cx="0" cy="0"/>
          <a:chOff x="0" y="0"/>
          <a:chExt cx="0" cy="0"/>
        </a:xfrm>
      </p:grpSpPr>
      <p:pic>
        <p:nvPicPr>
          <p:cNvPr id="6" name="Εικόνα 5" descr="Ένα κοντινό πλάνο σε λογότυπο&#10;&#10;Αυτόματη δημιουργία περιγραφής">
            <a:extLst>
              <a:ext uri="{FF2B5EF4-FFF2-40B4-BE49-F238E27FC236}">
                <a16:creationId xmlns:a16="http://schemas.microsoft.com/office/drawing/2014/main" id="{9A8E494C-464A-8457-C35D-DBA20D2E612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TextBox 3">
            <a:extLst>
              <a:ext uri="{FF2B5EF4-FFF2-40B4-BE49-F238E27FC236}">
                <a16:creationId xmlns:a16="http://schemas.microsoft.com/office/drawing/2014/main" id="{4139491F-A247-8DC9-D491-AA443419C343}"/>
              </a:ext>
            </a:extLst>
          </p:cNvPr>
          <p:cNvSpPr txBox="1"/>
          <p:nvPr/>
        </p:nvSpPr>
        <p:spPr>
          <a:xfrm>
            <a:off x="258593" y="755153"/>
            <a:ext cx="11260667" cy="1200329"/>
          </a:xfrm>
          <a:prstGeom prst="rect">
            <a:avLst/>
          </a:prstGeom>
          <a:noFill/>
        </p:spPr>
        <p:txBody>
          <a:bodyPr wrap="square" rtlCol="0">
            <a:spAutoFit/>
          </a:bodyPr>
          <a:lstStyle/>
          <a:p>
            <a:r>
              <a:rPr lang="el-GR" sz="1800" dirty="0">
                <a:effectLst/>
                <a:latin typeface="Constantia" panose="02030602050306030303" pitchFamily="18" charset="0"/>
                <a:ea typeface="Calibri" panose="020F0502020204030204" pitchFamily="34" charset="0"/>
                <a:cs typeface="Times New Roman" panose="02020603050405020304" pitchFamily="18" charset="0"/>
              </a:rPr>
              <a:t>Σε αυτό το διεπιστημονικό πεδίο προέχει και πάλι να εντάξουμε τα ζώα ως συντρόφους μας στην ηθική μας μέριμνα και στην καλλιτεχνική μας έρευνα, ως ενεργητικά υποκείμενα, πάσχοντα, ενδεή, τρωτά και θνητά όντα και συγκατοίκους μας στον πλανήτη που μας φιλοξενεί και συνοδοιπόρους μας στον χρόνο της ζωής που μας αναλογεί. </a:t>
            </a:r>
          </a:p>
          <a:p>
            <a:r>
              <a:rPr lang="el-GR" sz="1800" dirty="0">
                <a:effectLst/>
                <a:latin typeface="Constantia" panose="02030602050306030303" pitchFamily="18" charset="0"/>
                <a:ea typeface="Calibri" panose="020F0502020204030204" pitchFamily="34" charset="0"/>
                <a:cs typeface="Times New Roman" panose="02020603050405020304" pitchFamily="18" charset="0"/>
              </a:rPr>
              <a:t>Αυτός είναι ο γενικός και περιεκτικός στόχος. </a:t>
            </a:r>
            <a:endParaRPr lang="el-GR" dirty="0"/>
          </a:p>
        </p:txBody>
      </p:sp>
    </p:spTree>
    <p:extLst>
      <p:ext uri="{BB962C8B-B14F-4D97-AF65-F5344CB8AC3E}">
        <p14:creationId xmlns:p14="http://schemas.microsoft.com/office/powerpoint/2010/main" val="2460052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304801429"/>
              </p:ext>
            </p:extLst>
          </p:nvPr>
        </p:nvGraphicFramePr>
        <p:xfrm>
          <a:off x="580858" y="581114"/>
          <a:ext cx="11029950" cy="5802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Ευθύγραμμο βέλος σύνδεσης 9">
            <a:extLst>
              <a:ext uri="{FF2B5EF4-FFF2-40B4-BE49-F238E27FC236}">
                <a16:creationId xmlns:a16="http://schemas.microsoft.com/office/drawing/2014/main" id="{307F43B3-FF69-9E6B-2DEA-5ECBB0B37D37}"/>
              </a:ext>
            </a:extLst>
          </p:cNvPr>
          <p:cNvCxnSpPr>
            <a:cxnSpLocks/>
          </p:cNvCxnSpPr>
          <p:nvPr/>
        </p:nvCxnSpPr>
        <p:spPr>
          <a:xfrm flipV="1">
            <a:off x="5110386" y="1649338"/>
            <a:ext cx="1273322" cy="123914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2" name="Ευθύγραμμο βέλος σύνδεσης 11">
            <a:extLst>
              <a:ext uri="{FF2B5EF4-FFF2-40B4-BE49-F238E27FC236}">
                <a16:creationId xmlns:a16="http://schemas.microsoft.com/office/drawing/2014/main" id="{59B78881-88F7-2E12-76FC-B8ADDAA2D1C2}"/>
              </a:ext>
            </a:extLst>
          </p:cNvPr>
          <p:cNvCxnSpPr>
            <a:cxnSpLocks/>
          </p:cNvCxnSpPr>
          <p:nvPr/>
        </p:nvCxnSpPr>
        <p:spPr>
          <a:xfrm>
            <a:off x="5603109" y="4195272"/>
            <a:ext cx="1190798" cy="658739"/>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378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1143000"/>
          </a:xfrm>
        </p:spPr>
        <p:txBody>
          <a:bodyPr rtlCol="0" anchor="ctr">
            <a:normAutofit fontScale="90000"/>
          </a:bodyPr>
          <a:lstStyle/>
          <a:p>
            <a:br>
              <a:rPr lang="el" sz="2400" b="1" dirty="0">
                <a:solidFill>
                  <a:schemeClr val="tx1"/>
                </a:solidFill>
                <a:latin typeface="Constantia" panose="02030602050306030303" pitchFamily="18" charset="0"/>
              </a:rPr>
            </a:br>
            <a:r>
              <a:rPr lang="el" sz="2400" b="1" dirty="0">
                <a:solidFill>
                  <a:schemeClr val="tx1"/>
                </a:solidFill>
                <a:latin typeface="Constantia" panose="02030602050306030303" pitchFamily="18" charset="0"/>
              </a:rPr>
              <a:t>ΕρωΤΗΜΑΤΑ ΠΟΥ ΘΕΤΟΥΝ ΟΙ ΑΝΘρωποζωολογικεσ σπουδεσ</a:t>
            </a:r>
            <a:br>
              <a:rPr lang="el" sz="2400" b="1" dirty="0">
                <a:solidFill>
                  <a:schemeClr val="tx1"/>
                </a:solidFill>
                <a:latin typeface="Constantia" panose="02030602050306030303" pitchFamily="18" charset="0"/>
              </a:rPr>
            </a:br>
            <a:endParaRPr lang="el" sz="4800" i="1" dirty="0">
              <a:solidFill>
                <a:schemeClr val="tx1"/>
              </a:solidFill>
            </a:endParaRPr>
          </a:p>
        </p:txBody>
      </p:sp>
      <p:sp>
        <p:nvSpPr>
          <p:cNvPr id="3" name="Υπότιτλος 2">
            <a:extLst>
              <a:ext uri="{FF2B5EF4-FFF2-40B4-BE49-F238E27FC236}">
                <a16:creationId xmlns:a16="http://schemas.microsoft.com/office/drawing/2014/main" id="{255E1F2F-E259-4EA8-9FFD-3A10AF541859}"/>
              </a:ext>
            </a:extLst>
          </p:cNvPr>
          <p:cNvSpPr>
            <a:spLocks noGrp="1"/>
          </p:cNvSpPr>
          <p:nvPr>
            <p:ph type="subTitle" idx="1"/>
          </p:nvPr>
        </p:nvSpPr>
        <p:spPr>
          <a:xfrm>
            <a:off x="401652" y="3093578"/>
            <a:ext cx="11790348" cy="3274661"/>
          </a:xfrm>
        </p:spPr>
        <p:txBody>
          <a:bodyPr rtlCol="0">
            <a:normAutofit lnSpcReduction="10000"/>
          </a:bodyPr>
          <a:lstStyle/>
          <a:p>
            <a:pPr rtl="0"/>
            <a: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t>	● Γιατί τα ζώα αναπαρίστανται με ποικίλους τρόπους σε πολλές πτυχές του ανθρώπινου 	πολιτισμού και σε διαφορετικές κοινωνίες όλο το μήκος της ιστορίας;</a:t>
            </a:r>
            <a:b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br>
            <a: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t> </a:t>
            </a:r>
            <a:b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br>
            <a: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t>          ● Πώς οι άνθρωποι φαντάζονται τα ζώα στις μυθοπλαστικές δημιουργίες τους, πώς τα 	</a:t>
            </a:r>
            <a:r>
              <a:rPr lang="el-GR" sz="1600" b="1" kern="100" dirty="0" err="1">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t>νοηματοδοτούν</a:t>
            </a:r>
            <a: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t> στις επιστημονικές μελέτες ή στις φιλοσοφικές ενατενίσεις τους και πώς 	τα βιώνουν στον καθημερινό συγχρωτισμό μαζί τους; </a:t>
            </a:r>
            <a:b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br>
            <a:b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br>
            <a: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t>          ● Ποια είναι η βαθύτερη σημασία αυτών των πολύπλοκων σχέσεων και πώς αυτές μπορούν να 	βελτιωθούν για το καλό των ανθρώπινων και μη ανθρώπινων υποκειμένων και κοινοτήτων; </a:t>
            </a:r>
            <a:b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br>
            <a:b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br>
            <a:r>
              <a:rPr lang="el-GR" sz="1600" b="1" kern="100" dirty="0">
                <a:solidFill>
                  <a:schemeClr val="bg2"/>
                </a:solidFill>
                <a:effectLst/>
                <a:latin typeface="Constantia" panose="02030602050306030303" pitchFamily="18" charset="0"/>
                <a:ea typeface="Calibri" panose="020F0502020204030204" pitchFamily="34" charset="0"/>
                <a:cs typeface="Times New Roman" panose="02020603050405020304" pitchFamily="18" charset="0"/>
              </a:rPr>
              <a:t>          ● Μπορεί να θεμελιωθεί ένας κριτικός ηθικός στοχασμός που να συνέχει όλα τα έμβια	πλάσματα;</a:t>
            </a:r>
            <a:endParaRPr lang="el" b="1" dirty="0">
              <a:solidFill>
                <a:schemeClr val="bg2"/>
              </a:solidFill>
              <a:latin typeface="Constantia" panose="02030602050306030303" pitchFamily="18" charset="0"/>
            </a:endParaRPr>
          </a:p>
        </p:txBody>
      </p:sp>
    </p:spTree>
    <p:extLst>
      <p:ext uri="{BB962C8B-B14F-4D97-AF65-F5344CB8AC3E}">
        <p14:creationId xmlns:p14="http://schemas.microsoft.com/office/powerpoint/2010/main" val="19171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74B1416E-E144-4B0E-9CB1-2137FB57B75D}"/>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2" name="Τίτλος 1">
            <a:extLst>
              <a:ext uri="{FF2B5EF4-FFF2-40B4-BE49-F238E27FC236}">
                <a16:creationId xmlns:a16="http://schemas.microsoft.com/office/drawing/2014/main" id="{08BDDBEB-2A0E-4470-BE29-A528A3A60875}"/>
              </a:ext>
            </a:extLst>
          </p:cNvPr>
          <p:cNvSpPr>
            <a:spLocks noGrp="1"/>
          </p:cNvSpPr>
          <p:nvPr>
            <p:ph type="ctrTitle"/>
          </p:nvPr>
        </p:nvSpPr>
        <p:spPr>
          <a:xfrm>
            <a:off x="544530" y="760291"/>
            <a:ext cx="7480865" cy="2304640"/>
          </a:xfrm>
          <a:solidFill>
            <a:srgbClr val="99FFCC"/>
          </a:solidFill>
          <a:ln>
            <a:solidFill>
              <a:schemeClr val="accent5">
                <a:lumMod val="60000"/>
                <a:lumOff val="4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ormAutofit fontScale="90000"/>
          </a:bodyPr>
          <a:lstStyle/>
          <a:p>
            <a:pPr rtl="0"/>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br>
              <a:rPr lang="el-GR" sz="2800" b="1" dirty="0">
                <a:effectLst/>
                <a:latin typeface="Constantia" panose="02030602050306030303" pitchFamily="18" charset="0"/>
                <a:ea typeface="Calibri" panose="020F0502020204030204" pitchFamily="34" charset="0"/>
                <a:cs typeface="Times New Roman" panose="02020603050405020304" pitchFamily="18" charset="0"/>
              </a:rPr>
            </a:br>
            <a:r>
              <a:rPr lang="en-US" sz="2800" b="1" dirty="0">
                <a:effectLst/>
                <a:latin typeface="Constantia" panose="02030602050306030303" pitchFamily="18" charset="0"/>
                <a:ea typeface="Calibri" panose="020F0502020204030204" pitchFamily="34" charset="0"/>
                <a:cs typeface="Times New Roman" panose="02020603050405020304" pitchFamily="18" charset="0"/>
              </a:rPr>
              <a:t>animal turn</a:t>
            </a:r>
            <a:r>
              <a:rPr lang="el-GR" sz="1800" b="1" dirty="0">
                <a:latin typeface="Constantia" panose="02030602050306030303" pitchFamily="18" charset="0"/>
                <a:ea typeface="Calibri" panose="020F0502020204030204" pitchFamily="34" charset="0"/>
                <a:cs typeface="Times New Roman" panose="02020603050405020304" pitchFamily="18" charset="0"/>
              </a:rPr>
              <a:t>                                             		</a:t>
            </a:r>
            <a:r>
              <a:rPr lang="el-GR" sz="1800" b="1" dirty="0" err="1">
                <a:latin typeface="Constantia" panose="02030602050306030303" pitchFamily="18" charset="0"/>
                <a:ea typeface="Calibri" panose="020F0502020204030204" pitchFamily="34" charset="0"/>
                <a:cs typeface="Times New Roman" panose="02020603050405020304" pitchFamily="18" charset="0"/>
              </a:rPr>
              <a:t>Διασταυρωση</a:t>
            </a:r>
            <a:r>
              <a:rPr lang="el-GR" sz="1800" b="1" dirty="0">
                <a:latin typeface="Constantia" panose="02030602050306030303" pitchFamily="18" charset="0"/>
                <a:ea typeface="Calibri" panose="020F0502020204030204" pitchFamily="34" charset="0"/>
                <a:cs typeface="Times New Roman" panose="02020603050405020304" pitchFamily="18" charset="0"/>
              </a:rPr>
              <a:t> με 										τις </a:t>
            </a:r>
            <a:r>
              <a:rPr lang="el-GR" sz="1800" b="1" dirty="0" err="1">
                <a:latin typeface="Constantia" panose="02030602050306030303" pitchFamily="18" charset="0"/>
                <a:ea typeface="Calibri" panose="020F0502020204030204" pitchFamily="34" charset="0"/>
                <a:cs typeface="Times New Roman" panose="02020603050405020304" pitchFamily="18" charset="0"/>
              </a:rPr>
              <a:t>κατηγοριεσ</a:t>
            </a:r>
            <a:r>
              <a:rPr lang="el-GR" sz="1800" b="1" dirty="0">
                <a:latin typeface="Constantia" panose="02030602050306030303" pitchFamily="18" charset="0"/>
                <a:ea typeface="Calibri" panose="020F0502020204030204" pitchFamily="34" charset="0"/>
                <a:cs typeface="Times New Roman" panose="02020603050405020304" pitchFamily="18" charset="0"/>
              </a:rPr>
              <a:t> της 								 			</a:t>
            </a:r>
            <a:r>
              <a:rPr lang="el-GR" sz="1800" b="1" dirty="0" err="1">
                <a:latin typeface="Constantia" panose="02030602050306030303" pitchFamily="18" charset="0"/>
                <a:ea typeface="Calibri" panose="020F0502020204030204" pitchFamily="34" charset="0"/>
                <a:cs typeface="Times New Roman" panose="02020603050405020304" pitchFamily="18" charset="0"/>
              </a:rPr>
              <a:t>ταξησ</a:t>
            </a:r>
            <a:r>
              <a:rPr lang="el-GR" sz="1800" b="1" dirty="0">
                <a:latin typeface="Constantia" panose="02030602050306030303" pitchFamily="18" charset="0"/>
                <a:ea typeface="Calibri" panose="020F0502020204030204" pitchFamily="34" charset="0"/>
                <a:cs typeface="Times New Roman" panose="02020603050405020304" pitchFamily="18" charset="0"/>
              </a:rPr>
              <a:t>, του </a:t>
            </a:r>
            <a:r>
              <a:rPr lang="el-GR" sz="1800" b="1" dirty="0" err="1">
                <a:latin typeface="Constantia" panose="02030602050306030303" pitchFamily="18" charset="0"/>
                <a:ea typeface="Calibri" panose="020F0502020204030204" pitchFamily="34" charset="0"/>
                <a:cs typeface="Times New Roman" panose="02020603050405020304" pitchFamily="18" charset="0"/>
              </a:rPr>
              <a:t>εθνουσ</a:t>
            </a:r>
            <a:r>
              <a:rPr lang="el-GR" sz="1800" b="1" dirty="0">
                <a:latin typeface="Constantia" panose="02030602050306030303" pitchFamily="18" charset="0"/>
                <a:ea typeface="Calibri" panose="020F0502020204030204" pitchFamily="34" charset="0"/>
                <a:cs typeface="Times New Roman" panose="02020603050405020304" pitchFamily="18" charset="0"/>
              </a:rPr>
              <a:t>, 				                 						της </a:t>
            </a:r>
            <a:r>
              <a:rPr lang="el-GR" sz="1800" b="1" dirty="0" err="1">
                <a:latin typeface="Constantia" panose="02030602050306030303" pitchFamily="18" charset="0"/>
                <a:ea typeface="Calibri" panose="020F0502020204030204" pitchFamily="34" charset="0"/>
                <a:cs typeface="Times New Roman" panose="02020603050405020304" pitchFamily="18" charset="0"/>
              </a:rPr>
              <a:t>φυλησ</a:t>
            </a:r>
            <a:r>
              <a:rPr lang="el-GR" sz="1800" b="1" dirty="0">
                <a:latin typeface="Constantia" panose="02030602050306030303" pitchFamily="18" charset="0"/>
                <a:ea typeface="Calibri" panose="020F0502020204030204" pitchFamily="34" charset="0"/>
                <a:cs typeface="Times New Roman" panose="02020603050405020304" pitchFamily="18" charset="0"/>
              </a:rPr>
              <a:t> και του                      										</a:t>
            </a:r>
            <a:r>
              <a:rPr lang="el-GR" sz="1800" b="1" dirty="0" err="1">
                <a:latin typeface="Constantia" panose="02030602050306030303" pitchFamily="18" charset="0"/>
                <a:ea typeface="Calibri" panose="020F0502020204030204" pitchFamily="34" charset="0"/>
                <a:cs typeface="Times New Roman" panose="02020603050405020304" pitchFamily="18" charset="0"/>
              </a:rPr>
              <a:t>φυλου</a:t>
            </a:r>
            <a:br>
              <a:rPr lang="el-GR" sz="1800" b="1" dirty="0">
                <a:latin typeface="Constantia" panose="02030602050306030303" pitchFamily="18" charset="0"/>
                <a:ea typeface="Calibri" panose="020F0502020204030204" pitchFamily="34" charset="0"/>
                <a:cs typeface="Times New Roman" panose="02020603050405020304" pitchFamily="18" charset="0"/>
              </a:rPr>
            </a:br>
            <a:br>
              <a:rPr lang="el-GR" sz="1800" b="1" dirty="0">
                <a:latin typeface="Constantia" panose="02030602050306030303" pitchFamily="18" charset="0"/>
                <a:ea typeface="Calibri" panose="020F0502020204030204" pitchFamily="34" charset="0"/>
                <a:cs typeface="Times New Roman" panose="02020603050405020304" pitchFamily="18" charset="0"/>
              </a:rPr>
            </a:br>
            <a:endParaRPr lang="el-GR" sz="4100" dirty="0">
              <a:solidFill>
                <a:srgbClr val="FFFFFE"/>
              </a:solidFill>
            </a:endParaRPr>
          </a:p>
        </p:txBody>
      </p:sp>
      <p:sp>
        <p:nvSpPr>
          <p:cNvPr id="3" name="Υπότιτλος 2">
            <a:extLst>
              <a:ext uri="{FF2B5EF4-FFF2-40B4-BE49-F238E27FC236}">
                <a16:creationId xmlns:a16="http://schemas.microsoft.com/office/drawing/2014/main" id="{1D090625-51CE-4ECB-81A4-C4905F3FBFE9}"/>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ΔΙΕΠΙΣΤΗΜΟΝΙΚΟ ΠΕΔΙΟ ΤΩΝ ΑΝΘΡΩΠΟΖΩΟΛΟΓΙΚΩΝ ΣΠΟΥΔΩΝ</a:t>
            </a:r>
          </a:p>
        </p:txBody>
      </p:sp>
      <p:sp>
        <p:nvSpPr>
          <p:cNvPr id="4" name="TextBox 3">
            <a:extLst>
              <a:ext uri="{FF2B5EF4-FFF2-40B4-BE49-F238E27FC236}">
                <a16:creationId xmlns:a16="http://schemas.microsoft.com/office/drawing/2014/main" id="{E9E26073-FF38-5C29-D12F-4DFDF894E0B6}"/>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53E88B47-6F3D-5620-AF4B-C674EA07D0E8}"/>
              </a:ext>
            </a:extLst>
          </p:cNvPr>
          <p:cNvSpPr txBox="1"/>
          <p:nvPr/>
        </p:nvSpPr>
        <p:spPr>
          <a:xfrm>
            <a:off x="9349491" y="842484"/>
            <a:ext cx="2712794" cy="4462760"/>
          </a:xfrm>
          <a:prstGeom prst="rect">
            <a:avLst/>
          </a:prstGeom>
          <a:noFill/>
        </p:spPr>
        <p:txBody>
          <a:bodyPr wrap="none" rtlCol="0">
            <a:spAutoFit/>
          </a:bodyPr>
          <a:lstStyle/>
          <a:p>
            <a:r>
              <a:rPr lang="el-GR" sz="1400" b="1" dirty="0">
                <a:latin typeface="Constantia" panose="02030602050306030303" pitchFamily="18" charset="0"/>
              </a:rPr>
              <a:t>ΕΘΟΛΟΓΙΑ</a:t>
            </a:r>
          </a:p>
          <a:p>
            <a:r>
              <a:rPr lang="el-GR" sz="1400" b="1" dirty="0">
                <a:latin typeface="Constantia" panose="02030602050306030303" pitchFamily="18" charset="0"/>
              </a:rPr>
              <a:t>ΖΩΟΛΟΓΙΑ</a:t>
            </a:r>
          </a:p>
          <a:p>
            <a:r>
              <a:rPr lang="el-GR" sz="1400" b="1" dirty="0">
                <a:latin typeface="Constantia" panose="02030602050306030303" pitchFamily="18" charset="0"/>
              </a:rPr>
              <a:t>ΚΤΗΝΙΑΤΡΙΚΗ</a:t>
            </a:r>
          </a:p>
          <a:p>
            <a:r>
              <a:rPr lang="el-GR" sz="1400" b="1" dirty="0">
                <a:latin typeface="Constantia" panose="02030602050306030303" pitchFamily="18" charset="0"/>
              </a:rPr>
              <a:t>ΣΥΓΚΡΙΤΙΚΗ ΨΥΧΟΛΟΓΙΑ </a:t>
            </a:r>
          </a:p>
          <a:p>
            <a:r>
              <a:rPr lang="el-GR" sz="1400" b="1" dirty="0">
                <a:latin typeface="Constantia" panose="02030602050306030303" pitchFamily="18" charset="0"/>
              </a:rPr>
              <a:t>	ΠΡΩΤΕΥΟΝΤΩΝ </a:t>
            </a:r>
          </a:p>
          <a:p>
            <a:r>
              <a:rPr lang="el-GR" sz="1400" b="1" dirty="0">
                <a:latin typeface="Constantia" panose="02030602050306030303" pitchFamily="18" charset="0"/>
              </a:rPr>
              <a:t>	ΘΗΛΑΣΤΙΚΩΝ</a:t>
            </a:r>
          </a:p>
          <a:p>
            <a:r>
              <a:rPr lang="el-GR" sz="1400" b="1" dirty="0">
                <a:effectLst/>
                <a:latin typeface="Constantia" panose="02030602050306030303" pitchFamily="18" charset="0"/>
                <a:ea typeface="Calibri" panose="020F0502020204030204" pitchFamily="34" charset="0"/>
                <a:cs typeface="Times New Roman" panose="02020603050405020304" pitchFamily="18" charset="0"/>
              </a:rPr>
              <a:t>ΦΕΜΙΝΙΣΜΟΣ</a:t>
            </a:r>
            <a:r>
              <a:rPr lang="el-GR" b="1" dirty="0">
                <a:latin typeface="Constantia" panose="02030602050306030303" pitchFamily="18" charset="0"/>
                <a:ea typeface="Calibri" panose="020F0502020204030204" pitchFamily="34" charset="0"/>
                <a:cs typeface="Times New Roman" panose="02020603050405020304" pitchFamily="18" charset="0"/>
              </a:rPr>
              <a:t> </a:t>
            </a:r>
          </a:p>
          <a:p>
            <a:r>
              <a:rPr lang="el-GR" sz="1400" b="1" dirty="0">
                <a:effectLst/>
                <a:latin typeface="Constantia" panose="02030602050306030303" pitchFamily="18" charset="0"/>
                <a:ea typeface="Calibri" panose="020F0502020204030204" pitchFamily="34" charset="0"/>
                <a:cs typeface="Times New Roman" panose="02020603050405020304" pitchFamily="18" charset="0"/>
              </a:rPr>
              <a:t>ΠΟΛΙΤΙΣΜΙΚΗ ΓΕΩΓΡΑΦΙΑ</a:t>
            </a:r>
          </a:p>
          <a:p>
            <a:r>
              <a:rPr lang="el-GR" sz="1400" b="1" dirty="0">
                <a:latin typeface="Constantia" panose="02030602050306030303" pitchFamily="18" charset="0"/>
                <a:ea typeface="Calibri" panose="020F0502020204030204" pitchFamily="34" charset="0"/>
                <a:cs typeface="Times New Roman" panose="02020603050405020304" pitchFamily="18" charset="0"/>
              </a:rPr>
              <a:t>ΚΟΙΝΩΝΙΟΛΟΓΙΑ</a:t>
            </a:r>
          </a:p>
          <a:p>
            <a:r>
              <a:rPr lang="el-GR" sz="1400" b="1" dirty="0">
                <a:effectLst/>
                <a:latin typeface="Constantia" panose="02030602050306030303" pitchFamily="18" charset="0"/>
                <a:ea typeface="Calibri" panose="020F0502020204030204" pitchFamily="34" charset="0"/>
                <a:cs typeface="Times New Roman" panose="02020603050405020304" pitchFamily="18" charset="0"/>
              </a:rPr>
              <a:t>ΛΟΓΟΤΕΧΝΙΚΕΣ ΣΠΟΥΔΕΣ</a:t>
            </a:r>
            <a:endParaRPr lang="el-GR" sz="1400" b="1" dirty="0">
              <a:latin typeface="Constantia" panose="02030602050306030303" pitchFamily="18" charset="0"/>
              <a:ea typeface="Calibri" panose="020F0502020204030204" pitchFamily="34" charset="0"/>
              <a:cs typeface="Times New Roman" panose="02020603050405020304" pitchFamily="18" charset="0"/>
            </a:endParaRPr>
          </a:p>
          <a:p>
            <a:r>
              <a:rPr lang="el-GR" sz="1400" b="1" dirty="0">
                <a:latin typeface="Constantia" panose="02030602050306030303" pitchFamily="18" charset="0"/>
                <a:ea typeface="Calibri" panose="020F0502020204030204" pitchFamily="34" charset="0"/>
                <a:cs typeface="Times New Roman" panose="02020603050405020304" pitchFamily="18" charset="0"/>
              </a:rPr>
              <a:t>ΗΘΙΚΗ ΚΑΙ ΠΟΛΙΤΙΚΗ </a:t>
            </a:r>
          </a:p>
          <a:p>
            <a:r>
              <a:rPr lang="el-GR" sz="1400" b="1" dirty="0">
                <a:latin typeface="Constantia" panose="02030602050306030303" pitchFamily="18" charset="0"/>
                <a:ea typeface="Calibri" panose="020F0502020204030204" pitchFamily="34" charset="0"/>
                <a:cs typeface="Times New Roman" panose="02020603050405020304" pitchFamily="18" charset="0"/>
              </a:rPr>
              <a:t>	ΦΙΛΟΣΟΦΙΑ</a:t>
            </a:r>
          </a:p>
          <a:p>
            <a:r>
              <a:rPr lang="el-GR" sz="1400" b="1" dirty="0">
                <a:effectLst/>
                <a:latin typeface="Constantia" panose="02030602050306030303" pitchFamily="18" charset="0"/>
                <a:ea typeface="Calibri" panose="020F0502020204030204" pitchFamily="34" charset="0"/>
                <a:cs typeface="Times New Roman" panose="02020603050405020304" pitchFamily="18" charset="0"/>
              </a:rPr>
              <a:t>ΠΕΡΙΒΑΛΛΟΝΤΟΛΟΓΙΚΕΣ </a:t>
            </a:r>
          </a:p>
          <a:p>
            <a:r>
              <a:rPr lang="el-GR" sz="1400" b="1" dirty="0">
                <a:latin typeface="Constantia" panose="02030602050306030303" pitchFamily="18" charset="0"/>
                <a:ea typeface="Calibri" panose="020F0502020204030204" pitchFamily="34" charset="0"/>
                <a:cs typeface="Times New Roman" panose="02020603050405020304" pitchFamily="18" charset="0"/>
              </a:rPr>
              <a:t>	</a:t>
            </a:r>
            <a:r>
              <a:rPr lang="el-GR" sz="1400" b="1" dirty="0">
                <a:effectLst/>
                <a:latin typeface="Constantia" panose="02030602050306030303" pitchFamily="18" charset="0"/>
                <a:ea typeface="Calibri" panose="020F0502020204030204" pitchFamily="34" charset="0"/>
                <a:cs typeface="Times New Roman" panose="02020603050405020304" pitchFamily="18" charset="0"/>
              </a:rPr>
              <a:t>ΜΕΛΕΤΕΣ</a:t>
            </a:r>
          </a:p>
          <a:p>
            <a:r>
              <a:rPr lang="el-GR" sz="1400" b="1" dirty="0">
                <a:latin typeface="Constantia" panose="02030602050306030303" pitchFamily="18" charset="0"/>
                <a:ea typeface="Calibri" panose="020F0502020204030204" pitchFamily="34" charset="0"/>
                <a:cs typeface="Times New Roman" panose="02020603050405020304" pitchFamily="18" charset="0"/>
              </a:rPr>
              <a:t>ΜΕΛΕΤΕΣ ΤΗΝ ΚΛΙΜΑΤΙΚΗΣ </a:t>
            </a:r>
          </a:p>
          <a:p>
            <a:r>
              <a:rPr lang="el-GR" sz="1400" b="1" dirty="0">
                <a:latin typeface="Constantia" panose="02030602050306030303" pitchFamily="18" charset="0"/>
                <a:ea typeface="Calibri" panose="020F0502020204030204" pitchFamily="34" charset="0"/>
                <a:cs typeface="Times New Roman" panose="02020603050405020304" pitchFamily="18" charset="0"/>
              </a:rPr>
              <a:t>	ΚΡΙΣΗΣ</a:t>
            </a:r>
            <a:endParaRPr lang="el-GR" b="1" dirty="0">
              <a:latin typeface="Constantia" panose="02030602050306030303" pitchFamily="18" charset="0"/>
              <a:ea typeface="Calibri" panose="020F0502020204030204" pitchFamily="34" charset="0"/>
              <a:cs typeface="Times New Roman" panose="02020603050405020304" pitchFamily="18" charset="0"/>
            </a:endParaRPr>
          </a:p>
          <a:p>
            <a:r>
              <a:rPr lang="el-GR" sz="1400" b="1" dirty="0">
                <a:effectLst/>
                <a:latin typeface="Constantia" panose="02030602050306030303" pitchFamily="18" charset="0"/>
                <a:ea typeface="Calibri" panose="020F0502020204030204" pitchFamily="34" charset="0"/>
                <a:cs typeface="Times New Roman" panose="02020603050405020304" pitchFamily="18" charset="0"/>
              </a:rPr>
              <a:t>ΜΕΤΑ-ΑΝΘΡΩΠΙΣΤΙΚΕΣ </a:t>
            </a:r>
          </a:p>
          <a:p>
            <a:r>
              <a:rPr lang="el-GR" sz="1400" b="1" dirty="0">
                <a:latin typeface="Constantia" panose="02030602050306030303" pitchFamily="18" charset="0"/>
                <a:ea typeface="Calibri" panose="020F0502020204030204" pitchFamily="34" charset="0"/>
                <a:cs typeface="Times New Roman" panose="02020603050405020304" pitchFamily="18" charset="0"/>
              </a:rPr>
              <a:t>	</a:t>
            </a:r>
            <a:r>
              <a:rPr lang="el-GR" sz="1400" b="1" dirty="0">
                <a:effectLst/>
                <a:latin typeface="Constantia" panose="02030602050306030303" pitchFamily="18" charset="0"/>
                <a:ea typeface="Calibri" panose="020F0502020204030204" pitchFamily="34" charset="0"/>
                <a:cs typeface="Times New Roman" panose="02020603050405020304" pitchFamily="18" charset="0"/>
              </a:rPr>
              <a:t>ΣΠΟΥΔΕΣ</a:t>
            </a:r>
          </a:p>
          <a:p>
            <a:r>
              <a:rPr lang="el-GR" sz="1400" b="1" dirty="0">
                <a:latin typeface="Constantia" panose="02030602050306030303" pitchFamily="18" charset="0"/>
                <a:ea typeface="Calibri" panose="020F0502020204030204" pitchFamily="34" charset="0"/>
                <a:cs typeface="Times New Roman" panose="02020603050405020304" pitchFamily="18" charset="0"/>
              </a:rPr>
              <a:t>ΠΕΡΙΒΑΛΛΟΝΤΙΚΗ </a:t>
            </a:r>
          </a:p>
          <a:p>
            <a:r>
              <a:rPr lang="el-GR" sz="1400" b="1" dirty="0">
                <a:latin typeface="Constantia" panose="02030602050306030303" pitchFamily="18" charset="0"/>
                <a:ea typeface="Calibri" panose="020F0502020204030204" pitchFamily="34" charset="0"/>
                <a:cs typeface="Times New Roman" panose="02020603050405020304" pitchFamily="18" charset="0"/>
              </a:rPr>
              <a:t>	ΕΓΚΛΗΜΑΤΟΛΟΓΙΑ</a:t>
            </a:r>
            <a:endParaRPr lang="el-GR" sz="1400" b="1" dirty="0">
              <a:latin typeface="Constantia" panose="02030602050306030303" pitchFamily="18" charset="0"/>
            </a:endParaRPr>
          </a:p>
        </p:txBody>
      </p:sp>
    </p:spTree>
    <p:extLst>
      <p:ext uri="{BB962C8B-B14F-4D97-AF65-F5344CB8AC3E}">
        <p14:creationId xmlns:p14="http://schemas.microsoft.com/office/powerpoint/2010/main" val="300101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1BCE-7E6D-EE99-74CC-CABB8DE48907}"/>
            </a:ext>
          </a:extLst>
        </p:cNvPr>
        <p:cNvGrpSpPr/>
        <p:nvPr/>
      </p:nvGrpSpPr>
      <p:grpSpPr>
        <a:xfrm>
          <a:off x="0" y="0"/>
          <a:ext cx="0" cy="0"/>
          <a:chOff x="0" y="0"/>
          <a:chExt cx="0" cy="0"/>
        </a:xfrm>
      </p:grpSpPr>
      <p:graphicFrame>
        <p:nvGraphicFramePr>
          <p:cNvPr id="4" name="Θέση περιεχομένου 2">
            <a:extLst>
              <a:ext uri="{FF2B5EF4-FFF2-40B4-BE49-F238E27FC236}">
                <a16:creationId xmlns:a16="http://schemas.microsoft.com/office/drawing/2014/main" id="{0585486F-7B26-43EA-D747-876982DF7AB0}"/>
              </a:ext>
            </a:extLst>
          </p:cNvPr>
          <p:cNvGraphicFramePr>
            <a:graphicFrameLocks noGrp="1"/>
          </p:cNvGraphicFramePr>
          <p:nvPr>
            <p:ph idx="1"/>
            <p:extLst>
              <p:ext uri="{D42A27DB-BD31-4B8C-83A1-F6EECF244321}">
                <p14:modId xmlns:p14="http://schemas.microsoft.com/office/powerpoint/2010/main" val="371371227"/>
              </p:ext>
            </p:extLst>
          </p:nvPr>
        </p:nvGraphicFramePr>
        <p:xfrm>
          <a:off x="580858" y="581114"/>
          <a:ext cx="11029950" cy="5802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Ευθύγραμμο βέλος σύνδεσης 9">
            <a:extLst>
              <a:ext uri="{FF2B5EF4-FFF2-40B4-BE49-F238E27FC236}">
                <a16:creationId xmlns:a16="http://schemas.microsoft.com/office/drawing/2014/main" id="{8E80A38C-A423-C185-DC45-527141D10214}"/>
              </a:ext>
            </a:extLst>
          </p:cNvPr>
          <p:cNvCxnSpPr>
            <a:cxnSpLocks/>
          </p:cNvCxnSpPr>
          <p:nvPr/>
        </p:nvCxnSpPr>
        <p:spPr>
          <a:xfrm flipV="1">
            <a:off x="2728336" y="1936376"/>
            <a:ext cx="591167" cy="736949"/>
          </a:xfrm>
          <a:prstGeom prst="straightConnector1">
            <a:avLst/>
          </a:prstGeom>
          <a:ln w="57150">
            <a:solidFill>
              <a:srgbClr val="92D050"/>
            </a:solidFill>
            <a:tailEnd type="triangle"/>
          </a:ln>
        </p:spPr>
        <p:style>
          <a:lnRef idx="1">
            <a:schemeClr val="accent5"/>
          </a:lnRef>
          <a:fillRef idx="0">
            <a:schemeClr val="accent5"/>
          </a:fillRef>
          <a:effectRef idx="0">
            <a:schemeClr val="accent5"/>
          </a:effectRef>
          <a:fontRef idx="minor">
            <a:schemeClr val="tx1"/>
          </a:fontRef>
        </p:style>
      </p:cxnSp>
      <p:cxnSp>
        <p:nvCxnSpPr>
          <p:cNvPr id="12" name="Ευθύγραμμο βέλος σύνδεσης 11">
            <a:extLst>
              <a:ext uri="{FF2B5EF4-FFF2-40B4-BE49-F238E27FC236}">
                <a16:creationId xmlns:a16="http://schemas.microsoft.com/office/drawing/2014/main" id="{AE442D79-99B1-9D33-1E47-E795B606C8A0}"/>
              </a:ext>
            </a:extLst>
          </p:cNvPr>
          <p:cNvCxnSpPr>
            <a:cxnSpLocks/>
          </p:cNvCxnSpPr>
          <p:nvPr/>
        </p:nvCxnSpPr>
        <p:spPr>
          <a:xfrm flipV="1">
            <a:off x="2707678" y="2673325"/>
            <a:ext cx="919186" cy="150347"/>
          </a:xfrm>
          <a:prstGeom prst="straightConnector1">
            <a:avLst/>
          </a:prstGeom>
          <a:ln w="57150">
            <a:solidFill>
              <a:srgbClr val="92D050"/>
            </a:solidFill>
            <a:tailEnd type="triangle"/>
          </a:ln>
        </p:spPr>
        <p:style>
          <a:lnRef idx="1">
            <a:schemeClr val="accent5"/>
          </a:lnRef>
          <a:fillRef idx="0">
            <a:schemeClr val="accent5"/>
          </a:fillRef>
          <a:effectRef idx="0">
            <a:schemeClr val="accent5"/>
          </a:effectRef>
          <a:fontRef idx="minor">
            <a:schemeClr val="tx1"/>
          </a:fontRef>
        </p:style>
      </p:cxnSp>
      <p:cxnSp>
        <p:nvCxnSpPr>
          <p:cNvPr id="5" name="Ευθύγραμμο βέλος σύνδεσης 4">
            <a:extLst>
              <a:ext uri="{FF2B5EF4-FFF2-40B4-BE49-F238E27FC236}">
                <a16:creationId xmlns:a16="http://schemas.microsoft.com/office/drawing/2014/main" id="{DDF76D8B-4DC4-5429-43F9-45665BB99165}"/>
              </a:ext>
            </a:extLst>
          </p:cNvPr>
          <p:cNvCxnSpPr>
            <a:cxnSpLocks/>
          </p:cNvCxnSpPr>
          <p:nvPr/>
        </p:nvCxnSpPr>
        <p:spPr>
          <a:xfrm>
            <a:off x="1844168" y="4295375"/>
            <a:ext cx="1421546" cy="1367758"/>
          </a:xfrm>
          <a:prstGeom prst="straightConnector1">
            <a:avLst/>
          </a:prstGeom>
          <a:ln w="57150">
            <a:solidFill>
              <a:srgbClr val="92D05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59085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6D102-C501-9743-F45E-4C3799B63782}"/>
            </a:ext>
          </a:extLst>
        </p:cNvPr>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580966C2-A5FF-0CA3-FDDF-432835F18CF9}"/>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3" name="Υπότιτλος 2">
            <a:extLst>
              <a:ext uri="{FF2B5EF4-FFF2-40B4-BE49-F238E27FC236}">
                <a16:creationId xmlns:a16="http://schemas.microsoft.com/office/drawing/2014/main" id="{74EBCB74-031B-B47B-51E8-33E49B60EE62}"/>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ΣΤΟΧΕΥΣΕΙΣ  ΤΩΝ ΘΕΑΤΡΟΖΩΟΛΟΓΙΚΩΝ ΕΡΕΥΝΩΝ</a:t>
            </a:r>
          </a:p>
        </p:txBody>
      </p:sp>
      <p:sp>
        <p:nvSpPr>
          <p:cNvPr id="4" name="TextBox 3">
            <a:extLst>
              <a:ext uri="{FF2B5EF4-FFF2-40B4-BE49-F238E27FC236}">
                <a16:creationId xmlns:a16="http://schemas.microsoft.com/office/drawing/2014/main" id="{FBA48238-0230-570F-70B8-9005FBE7B24D}"/>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0439E5BA-C655-D4E8-60D4-ECF8F943001B}"/>
              </a:ext>
            </a:extLst>
          </p:cNvPr>
          <p:cNvSpPr txBox="1"/>
          <p:nvPr/>
        </p:nvSpPr>
        <p:spPr>
          <a:xfrm>
            <a:off x="9349491" y="842484"/>
            <a:ext cx="1135696" cy="307777"/>
          </a:xfrm>
          <a:prstGeom prst="rect">
            <a:avLst/>
          </a:prstGeom>
          <a:noFill/>
        </p:spPr>
        <p:txBody>
          <a:bodyPr wrap="none" rtlCol="0">
            <a:spAutoFit/>
          </a:bodyPr>
          <a:lstStyle/>
          <a:p>
            <a:r>
              <a:rPr lang="el-GR" sz="1400" b="1" dirty="0">
                <a:latin typeface="Constantia" panose="02030602050306030303" pitchFamily="18" charset="0"/>
              </a:rPr>
              <a:t>ΕΘΟΛΟΓΙΑ</a:t>
            </a:r>
          </a:p>
        </p:txBody>
      </p:sp>
      <p:sp>
        <p:nvSpPr>
          <p:cNvPr id="7" name="TextBox 6">
            <a:extLst>
              <a:ext uri="{FF2B5EF4-FFF2-40B4-BE49-F238E27FC236}">
                <a16:creationId xmlns:a16="http://schemas.microsoft.com/office/drawing/2014/main" id="{24CCE3BE-08E1-BC9D-91DF-8DF1E595D02C}"/>
              </a:ext>
            </a:extLst>
          </p:cNvPr>
          <p:cNvSpPr txBox="1"/>
          <p:nvPr/>
        </p:nvSpPr>
        <p:spPr>
          <a:xfrm>
            <a:off x="5839866" y="3880437"/>
            <a:ext cx="184731" cy="369332"/>
          </a:xfrm>
          <a:prstGeom prst="rect">
            <a:avLst/>
          </a:prstGeom>
          <a:noFill/>
        </p:spPr>
        <p:txBody>
          <a:bodyPr wrap="none" rtlCol="0">
            <a:spAutoFit/>
          </a:bodyPr>
          <a:lstStyle/>
          <a:p>
            <a:endParaRPr lang="el-GR" dirty="0"/>
          </a:p>
        </p:txBody>
      </p:sp>
      <p:sp>
        <p:nvSpPr>
          <p:cNvPr id="8" name="TextBox 7">
            <a:extLst>
              <a:ext uri="{FF2B5EF4-FFF2-40B4-BE49-F238E27FC236}">
                <a16:creationId xmlns:a16="http://schemas.microsoft.com/office/drawing/2014/main" id="{989DBDEC-F7BB-BD90-F953-40305FB87395}"/>
              </a:ext>
            </a:extLst>
          </p:cNvPr>
          <p:cNvSpPr txBox="1"/>
          <p:nvPr/>
        </p:nvSpPr>
        <p:spPr>
          <a:xfrm>
            <a:off x="1448656" y="4372215"/>
            <a:ext cx="184731" cy="369332"/>
          </a:xfrm>
          <a:prstGeom prst="rect">
            <a:avLst/>
          </a:prstGeom>
          <a:noFill/>
        </p:spPr>
        <p:txBody>
          <a:bodyPr wrap="none" rtlCol="0">
            <a:spAutoFit/>
          </a:bodyPr>
          <a:lstStyle/>
          <a:p>
            <a:endParaRPr lang="el-GR" dirty="0"/>
          </a:p>
        </p:txBody>
      </p:sp>
      <p:sp>
        <p:nvSpPr>
          <p:cNvPr id="11" name="TextBox 10">
            <a:extLst>
              <a:ext uri="{FF2B5EF4-FFF2-40B4-BE49-F238E27FC236}">
                <a16:creationId xmlns:a16="http://schemas.microsoft.com/office/drawing/2014/main" id="{88F3D341-1E2C-9973-5D49-8BB4671B26F2}"/>
              </a:ext>
            </a:extLst>
          </p:cNvPr>
          <p:cNvSpPr txBox="1"/>
          <p:nvPr/>
        </p:nvSpPr>
        <p:spPr>
          <a:xfrm>
            <a:off x="487001" y="789178"/>
            <a:ext cx="3333541" cy="4247317"/>
          </a:xfrm>
          <a:prstGeom prst="rect">
            <a:avLst/>
          </a:prstGeom>
          <a:noFill/>
        </p:spPr>
        <p:txBody>
          <a:bodyPr wrap="none" rtlCol="0">
            <a:spAutoFit/>
          </a:bodyPr>
          <a:lstStyle/>
          <a:p>
            <a:r>
              <a:rPr lang="el-GR" sz="1400" dirty="0">
                <a:latin typeface="Constantia" panose="02030602050306030303" pitchFamily="18" charset="0"/>
                <a:ea typeface="Calibri" panose="020F0502020204030204" pitchFamily="34" charset="0"/>
                <a:cs typeface="Times New Roman" panose="02020603050405020304" pitchFamily="18" charset="0"/>
              </a:rPr>
              <a:t>● Μελέτη κειμένων και παραστάσεων</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που περιλαμβάνουν τη ζωική παρουσία</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Προώθηση εκείνων των ποιοτήτων που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   δεν διαθέτουν τα ζώα στη φυσική ζωή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τους, αλλά σχετίζονται με τον ρόλο που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μπορούν και πρέπει να διαδραματίζουν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στον συγχρωτισμό τους με τους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ανθρώπους.</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διερεύνηση ζητημ</a:t>
            </a:r>
            <a:r>
              <a:rPr lang="el-GR" sz="1400" dirty="0">
                <a:latin typeface="Constantia" panose="02030602050306030303" pitchFamily="18" charset="0"/>
                <a:ea typeface="Calibri" panose="020F0502020204030204" pitchFamily="34" charset="0"/>
                <a:cs typeface="Times New Roman" panose="02020603050405020304" pitchFamily="18" charset="0"/>
              </a:rPr>
              <a:t>άτων</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για την ίδια την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αναπαραστατική πράξη</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για την ασφάλεια της πλαισιωμένης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δράσης</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για την απόσταση από ή την ταύτιση με</a:t>
            </a:r>
          </a:p>
          <a:p>
            <a:r>
              <a:rPr lang="el-GR" sz="1400" dirty="0">
                <a:latin typeface="Constantia" panose="02030602050306030303" pitchFamily="18" charset="0"/>
                <a:ea typeface="Calibri" panose="020F0502020204030204" pitchFamily="34" charset="0"/>
                <a:cs typeface="Times New Roman" panose="02020603050405020304" pitchFamily="18" charset="0"/>
              </a:rPr>
              <a:t>    τ</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ον σκηνικό ρόλο</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για τις προσφερόμενες προς το θεατή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εστίες ενδιαφέροντος</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για την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ενθαδικότητα</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και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παροντικότητα των πράξεων</a:t>
            </a:r>
            <a:endParaRPr lang="el-GR" sz="1400" kern="100" dirty="0">
              <a:effectLst/>
              <a:latin typeface="Constantia" panose="02030602050306030303" pitchFamily="18" charset="0"/>
              <a:ea typeface="Calibri" panose="020F0502020204030204" pitchFamily="34" charset="0"/>
              <a:cs typeface="Times New Roman" panose="02020603050405020304" pitchFamily="18" charset="0"/>
            </a:endParaRPr>
          </a:p>
          <a:p>
            <a:endParaRPr lang="el-GR" dirty="0"/>
          </a:p>
        </p:txBody>
      </p:sp>
      <p:sp>
        <p:nvSpPr>
          <p:cNvPr id="13" name="TextBox 12">
            <a:extLst>
              <a:ext uri="{FF2B5EF4-FFF2-40B4-BE49-F238E27FC236}">
                <a16:creationId xmlns:a16="http://schemas.microsoft.com/office/drawing/2014/main" id="{9011D85E-6AE2-DEFF-7706-F1C9F9056E06}"/>
              </a:ext>
            </a:extLst>
          </p:cNvPr>
          <p:cNvSpPr txBox="1"/>
          <p:nvPr/>
        </p:nvSpPr>
        <p:spPr>
          <a:xfrm>
            <a:off x="4917781" y="738204"/>
            <a:ext cx="3260573" cy="4247317"/>
          </a:xfrm>
          <a:prstGeom prst="rect">
            <a:avLst/>
          </a:prstGeom>
          <a:noFill/>
        </p:spPr>
        <p:txBody>
          <a:bodyPr wrap="none" rtlCol="0">
            <a:spAutoFit/>
          </a:bodyPr>
          <a:lstStyle/>
          <a:p>
            <a:r>
              <a:rPr lang="el-GR" sz="1400" dirty="0">
                <a:latin typeface="Constantia" panose="02030602050306030303" pitchFamily="18" charset="0"/>
                <a:ea typeface="Calibri" panose="020F0502020204030204" pitchFamily="34" charset="0"/>
                <a:cs typeface="Times New Roman" panose="02020603050405020304" pitchFamily="18" charset="0"/>
              </a:rPr>
              <a:t>● Διατύπωση ερωτημάτων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για τα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δικαιώματα των ζώων</a:t>
            </a:r>
            <a:endParaRPr lang="el-GR" dirty="0">
              <a:latin typeface="Constantia" panose="02030602050306030303" pitchFamily="18" charset="0"/>
              <a:ea typeface="Calibri" panose="020F0502020204030204" pitchFamily="34" charset="0"/>
              <a:cs typeface="Times New Roman" panose="02020603050405020304" pitchFamily="18" charset="0"/>
            </a:endParaRP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τις ηθικές και νομικές δεσμεύσεις των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ανθρώπων απέναντί τους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Ερμηνεία εκείνων των πτυχών της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παράστασης ή του κειμένου που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συνδέουν τις σκηνές των ζώων με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πολιτικά και κοινωνικά προβλήματα, </a:t>
            </a:r>
          </a:p>
          <a:p>
            <a:r>
              <a:rPr lang="el-GR" sz="1400" dirty="0">
                <a:latin typeface="Constantia" panose="02030602050306030303" pitchFamily="18" charset="0"/>
                <a:ea typeface="Calibri" panose="020F0502020204030204" pitchFamily="34" charset="0"/>
                <a:cs typeface="Times New Roman" panose="02020603050405020304" pitchFamily="18" charset="0"/>
              </a:rPr>
              <a:t>● Ανάλυση των οικονομικών και </a:t>
            </a:r>
          </a:p>
          <a:p>
            <a:r>
              <a:rPr lang="el-GR" sz="1400" dirty="0">
                <a:latin typeface="Constantia" panose="02030602050306030303" pitchFamily="18" charset="0"/>
                <a:ea typeface="Calibri" panose="020F0502020204030204" pitchFamily="34" charset="0"/>
                <a:cs typeface="Times New Roman" panose="02020603050405020304" pitchFamily="18" charset="0"/>
              </a:rPr>
              <a:t>    εργασιακών δομών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που παρουσιάζει η </a:t>
            </a:r>
          </a:p>
          <a:p>
            <a:r>
              <a:rPr lang="el-GR" sz="1400" dirty="0">
                <a:latin typeface="Constantia" panose="02030602050306030303" pitchFamily="18" charset="0"/>
                <a:ea typeface="Calibri" panose="020F0502020204030204" pitchFamily="34" charset="0"/>
                <a:cs typeface="Times New Roman" panose="02020603050405020304" pitchFamily="18" charset="0"/>
              </a:rPr>
              <a:t>    ζωή των</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ζώων ως εργατών στην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    ανθρώπινη επιχειρηματική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δραστηριότητα</a:t>
            </a:r>
          </a:p>
          <a:p>
            <a:r>
              <a:rPr lang="el-GR" sz="1400" dirty="0">
                <a:latin typeface="Constantia" panose="02030602050306030303" pitchFamily="18" charset="0"/>
                <a:ea typeface="Calibri" panose="020F0502020204030204" pitchFamily="34" charset="0"/>
                <a:cs typeface="Times New Roman" panose="02020603050405020304" pitchFamily="18" charset="0"/>
              </a:rPr>
              <a:t>● Ανάλυση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της </a:t>
            </a:r>
            <a:r>
              <a:rPr lang="el-GR" sz="1400" dirty="0" err="1">
                <a:effectLst/>
                <a:latin typeface="Constantia" panose="02030602050306030303" pitchFamily="18" charset="0"/>
                <a:ea typeface="Calibri" panose="020F0502020204030204" pitchFamily="34" charset="0"/>
                <a:cs typeface="Times New Roman" panose="02020603050405020304" pitchFamily="18" charset="0"/>
              </a:rPr>
              <a:t>βιοπολιτικής</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εξουσίας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σχετικά με τον έλεγχο των σωμάτων </a:t>
            </a:r>
          </a:p>
          <a:p>
            <a:r>
              <a:rPr lang="el-GR" sz="1400" dirty="0">
                <a:latin typeface="Constantia" panose="02030602050306030303" pitchFamily="18" charset="0"/>
                <a:ea typeface="Calibri" panose="020F0502020204030204" pitchFamily="34" charset="0"/>
                <a:cs typeface="Times New Roman" panose="02020603050405020304" pitchFamily="18" charset="0"/>
              </a:rPr>
              <a:t>● Ανάλυση</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της ζωής των ανθρώπινων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    και μη ανθρώπινων </a:t>
            </a:r>
            <a:r>
              <a:rPr lang="en-US" sz="1400" dirty="0">
                <a:effectLst/>
                <a:latin typeface="Constantia" panose="02030602050306030303" pitchFamily="18" charset="0"/>
                <a:ea typeface="Calibri" panose="020F0502020204030204" pitchFamily="34" charset="0"/>
                <a:cs typeface="Times New Roman" panose="02020603050405020304" pitchFamily="18" charset="0"/>
              </a:rPr>
              <a:t>performers</a:t>
            </a:r>
            <a:r>
              <a:rPr lang="el-GR" sz="1400" dirty="0">
                <a:effectLst/>
                <a:latin typeface="Constantia" panose="02030602050306030303" pitchFamily="18" charset="0"/>
                <a:ea typeface="Calibri" panose="020F0502020204030204" pitchFamily="34" charset="0"/>
                <a:cs typeface="Times New Roman" panose="02020603050405020304" pitchFamily="18" charset="0"/>
              </a:rPr>
              <a:t> της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    σκηνής και του κοινωνικού βίου</a:t>
            </a:r>
            <a:endParaRPr lang="el-GR" sz="1400" dirty="0">
              <a:latin typeface="Constantia" panose="02030602050306030303" pitchFamily="18" charset="0"/>
            </a:endParaRPr>
          </a:p>
          <a:p>
            <a:endParaRPr lang="el-GR" dirty="0"/>
          </a:p>
        </p:txBody>
      </p:sp>
      <p:pic>
        <p:nvPicPr>
          <p:cNvPr id="16" name="Εικόνα 15">
            <a:extLst>
              <a:ext uri="{FF2B5EF4-FFF2-40B4-BE49-F238E27FC236}">
                <a16:creationId xmlns:a16="http://schemas.microsoft.com/office/drawing/2014/main" id="{374A4189-9602-4F7D-0706-777D57017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1460" y="102750"/>
            <a:ext cx="3916431" cy="6354664"/>
          </a:xfrm>
          <a:prstGeom prst="rect">
            <a:avLst/>
          </a:prstGeom>
        </p:spPr>
      </p:pic>
    </p:spTree>
    <p:extLst>
      <p:ext uri="{BB962C8B-B14F-4D97-AF65-F5344CB8AC3E}">
        <p14:creationId xmlns:p14="http://schemas.microsoft.com/office/powerpoint/2010/main" val="3579281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477DE-5C78-3F63-52B8-26E93E3851F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AD940EB-8E08-CB55-CCA4-1753AC7EE893}"/>
              </a:ext>
            </a:extLst>
          </p:cNvPr>
          <p:cNvSpPr>
            <a:spLocks noGrp="1"/>
          </p:cNvSpPr>
          <p:nvPr>
            <p:ph type="title"/>
          </p:nvPr>
        </p:nvSpPr>
        <p:spPr>
          <a:solidFill>
            <a:schemeClr val="accent5">
              <a:lumMod val="20000"/>
              <a:lumOff val="80000"/>
            </a:schemeClr>
          </a:solidFill>
        </p:spPr>
        <p:txBody>
          <a:bodyPr/>
          <a:lstStyle/>
          <a:p>
            <a:r>
              <a:rPr lang="el-GR" dirty="0">
                <a:latin typeface="Constantia" panose="02030602050306030303" pitchFamily="18" charset="0"/>
              </a:rPr>
              <a:t>ΤΡΟΠΟΙ ΠΑΡΟΥΣΙΑΣΗΣ ΤΗΖ ΖΩΙΚΟΤΗΤΑΣ ΕΠΙ ΣΚΗΝΗΣ</a:t>
            </a:r>
          </a:p>
        </p:txBody>
      </p:sp>
      <p:graphicFrame>
        <p:nvGraphicFramePr>
          <p:cNvPr id="4" name="Θέση περιεχομένου 2">
            <a:extLst>
              <a:ext uri="{FF2B5EF4-FFF2-40B4-BE49-F238E27FC236}">
                <a16:creationId xmlns:a16="http://schemas.microsoft.com/office/drawing/2014/main" id="{97E73335-EA89-B0C3-EF53-7FECB391DDB9}"/>
              </a:ext>
            </a:extLst>
          </p:cNvPr>
          <p:cNvGraphicFramePr>
            <a:graphicFrameLocks noGrp="1"/>
          </p:cNvGraphicFramePr>
          <p:nvPr>
            <p:ph sz="half" idx="1"/>
            <p:extLst>
              <p:ext uri="{D42A27DB-BD31-4B8C-83A1-F6EECF244321}">
                <p14:modId xmlns:p14="http://schemas.microsoft.com/office/powerpoint/2010/main" val="3779960957"/>
              </p:ext>
            </p:extLst>
          </p:nvPr>
        </p:nvGraphicFramePr>
        <p:xfrm>
          <a:off x="581025" y="2227263"/>
          <a:ext cx="51943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a:extLst>
              <a:ext uri="{FF2B5EF4-FFF2-40B4-BE49-F238E27FC236}">
                <a16:creationId xmlns:a16="http://schemas.microsoft.com/office/drawing/2014/main" id="{87FCFE91-2EFD-3D65-CDE6-B074B0023316}"/>
              </a:ext>
            </a:extLst>
          </p:cNvPr>
          <p:cNvSpPr>
            <a:spLocks noGrp="1"/>
          </p:cNvSpPr>
          <p:nvPr>
            <p:ph sz="half" idx="2"/>
          </p:nvPr>
        </p:nvSpPr>
        <p:spPr>
          <a:xfrm>
            <a:off x="6416677" y="2627180"/>
            <a:ext cx="5194769" cy="3633047"/>
          </a:xfrm>
          <a:solidFill>
            <a:schemeClr val="accent5">
              <a:lumMod val="20000"/>
              <a:lumOff val="80000"/>
            </a:schemeClr>
          </a:solidFill>
        </p:spPr>
        <p:txBody>
          <a:bodyPr>
            <a:normAutofit lnSpcReduction="10000"/>
          </a:bodyPr>
          <a:lstStyle/>
          <a:p>
            <a:pPr marL="0" indent="0">
              <a:buNone/>
            </a:pPr>
            <a:endParaRPr lang="el-GR" sz="1600" dirty="0">
              <a:effectLst/>
              <a:latin typeface="Constantia" panose="02030602050306030303" pitchFamily="18" charset="0"/>
              <a:ea typeface="Calibri" panose="020F0502020204030204" pitchFamily="34" charset="0"/>
              <a:cs typeface="Times New Roman" panose="02020603050405020304" pitchFamily="18" charset="0"/>
            </a:endParaRPr>
          </a:p>
          <a:p>
            <a:pPr marL="0" indent="0">
              <a:buNone/>
            </a:pPr>
            <a:r>
              <a:rPr lang="el-GR" sz="1600" dirty="0">
                <a:effectLst/>
                <a:latin typeface="Constantia" panose="02030602050306030303" pitchFamily="18" charset="0"/>
                <a:ea typeface="Calibri" panose="020F0502020204030204" pitchFamily="34" charset="0"/>
                <a:cs typeface="Times New Roman" panose="02020603050405020304" pitchFamily="18" charset="0"/>
              </a:rPr>
              <a:t>●  </a:t>
            </a:r>
            <a:r>
              <a:rPr lang="el-GR" dirty="0">
                <a:latin typeface="Constantia" panose="02030602050306030303" pitchFamily="18" charset="0"/>
                <a:ea typeface="Calibri" panose="020F0502020204030204" pitchFamily="34" charset="0"/>
                <a:cs typeface="Times New Roman" panose="02020603050405020304" pitchFamily="18" charset="0"/>
              </a:rPr>
              <a:t>Μετωνυμική υποκατάσταση του ζώου με κάποια 	ηχητικά σημεία που παραπέμπουν σε αυτό 	(κελάηδισμα, γαύγισμα </a:t>
            </a:r>
            <a:r>
              <a:rPr lang="el-GR" dirty="0" err="1">
                <a:latin typeface="Constantia" panose="02030602050306030303" pitchFamily="18" charset="0"/>
                <a:ea typeface="Calibri" panose="020F0502020204030204" pitchFamily="34" charset="0"/>
                <a:cs typeface="Times New Roman" panose="02020603050405020304" pitchFamily="18" charset="0"/>
              </a:rPr>
              <a:t>κ.ο.κ.</a:t>
            </a:r>
            <a:r>
              <a:rPr lang="el-GR" dirty="0">
                <a:latin typeface="Constantia" panose="02030602050306030303" pitchFamily="18" charset="0"/>
                <a:ea typeface="Calibri" panose="020F0502020204030204" pitchFamily="34" charset="0"/>
                <a:cs typeface="Times New Roman" panose="02020603050405020304" pitchFamily="18" charset="0"/>
              </a:rPr>
              <a:t>)</a:t>
            </a:r>
          </a:p>
          <a:p>
            <a:pPr marL="0" indent="0">
              <a:buNone/>
            </a:pPr>
            <a:r>
              <a:rPr lang="el-GR" sz="1600" dirty="0">
                <a:effectLst/>
                <a:latin typeface="Constantia" panose="02030602050306030303" pitchFamily="18" charset="0"/>
                <a:ea typeface="Calibri" panose="020F0502020204030204" pitchFamily="34" charset="0"/>
                <a:cs typeface="Times New Roman" panose="02020603050405020304" pitchFamily="18" charset="0"/>
              </a:rPr>
              <a:t>● Τροποποίηση της </a:t>
            </a:r>
            <a:r>
              <a:rPr lang="el-GR" sz="1600" dirty="0" err="1">
                <a:effectLst/>
                <a:latin typeface="Constantia" panose="02030602050306030303" pitchFamily="18" charset="0"/>
                <a:ea typeface="Calibri" panose="020F0502020204030204" pitchFamily="34" charset="0"/>
                <a:cs typeface="Times New Roman" panose="02020603050405020304" pitchFamily="18" charset="0"/>
              </a:rPr>
              <a:t>κινησιολογικής</a:t>
            </a:r>
            <a:r>
              <a:rPr lang="el-GR" sz="1600" dirty="0">
                <a:effectLst/>
                <a:latin typeface="Constantia" panose="02030602050306030303" pitchFamily="18" charset="0"/>
                <a:ea typeface="Calibri" panose="020F0502020204030204" pitchFamily="34" charset="0"/>
                <a:cs typeface="Times New Roman" panose="02020603050405020304" pitchFamily="18" charset="0"/>
              </a:rPr>
              <a:t> συμπεριφοράς των 	ηθοποιών εν όψει μιας υποθετικής παρουσίας του 	ζώου</a:t>
            </a:r>
          </a:p>
          <a:p>
            <a:pPr marL="0" indent="0">
              <a:buNone/>
            </a:pPr>
            <a:r>
              <a:rPr lang="el-GR" sz="1600" dirty="0">
                <a:effectLst/>
                <a:latin typeface="Constantia" panose="02030602050306030303" pitchFamily="18" charset="0"/>
                <a:ea typeface="Calibri" panose="020F0502020204030204" pitchFamily="34" charset="0"/>
                <a:cs typeface="Times New Roman" panose="02020603050405020304" pitchFamily="18" charset="0"/>
              </a:rPr>
              <a:t>●</a:t>
            </a:r>
            <a:r>
              <a:rPr lang="el-GR" sz="1600" dirty="0">
                <a:latin typeface="Constantia" panose="02030602050306030303" pitchFamily="18" charset="0"/>
                <a:ea typeface="Calibri" panose="020F0502020204030204" pitchFamily="34" charset="0"/>
                <a:cs typeface="Times New Roman" panose="02020603050405020304" pitchFamily="18" charset="0"/>
              </a:rPr>
              <a:t> Αφιέρωση </a:t>
            </a:r>
            <a:r>
              <a:rPr lang="el-GR" sz="1600" dirty="0">
                <a:effectLst/>
                <a:latin typeface="Constantia" panose="02030602050306030303" pitchFamily="18" charset="0"/>
                <a:ea typeface="Calibri" panose="020F0502020204030204" pitchFamily="34" charset="0"/>
                <a:cs typeface="Times New Roman" panose="02020603050405020304" pitchFamily="18" charset="0"/>
              </a:rPr>
              <a:t>όλου του σκηνικού χρόνου υπό τη μορφή 	μιας </a:t>
            </a:r>
            <a:r>
              <a:rPr lang="en-US" sz="1600" dirty="0">
                <a:effectLst/>
                <a:latin typeface="Constantia" panose="02030602050306030303" pitchFamily="18" charset="0"/>
                <a:ea typeface="Calibri" panose="020F0502020204030204" pitchFamily="34" charset="0"/>
                <a:cs typeface="Times New Roman" panose="02020603050405020304" pitchFamily="18" charset="0"/>
              </a:rPr>
              <a:t>lecture performance</a:t>
            </a:r>
            <a:endParaRPr lang="el-GR" sz="1600" dirty="0">
              <a:effectLst/>
              <a:latin typeface="Constantia" panose="02030602050306030303" pitchFamily="18" charset="0"/>
              <a:ea typeface="Calibri" panose="020F0502020204030204" pitchFamily="34" charset="0"/>
              <a:cs typeface="Times New Roman" panose="02020603050405020304" pitchFamily="18" charset="0"/>
            </a:endParaRPr>
          </a:p>
          <a:p>
            <a:pPr marL="0" indent="0">
              <a:buNone/>
            </a:pPr>
            <a:r>
              <a:rPr lang="el-GR" sz="1600" dirty="0">
                <a:effectLst/>
                <a:latin typeface="Constantia" panose="02030602050306030303" pitchFamily="18" charset="0"/>
                <a:ea typeface="Calibri" panose="020F0502020204030204" pitchFamily="34" charset="0"/>
                <a:cs typeface="Times New Roman" panose="02020603050405020304" pitchFamily="18" charset="0"/>
              </a:rPr>
              <a:t>● Συνδυασμός όλων ή κάποιων από τους παραπάνω τρόπους υπό έναν αισθητικό κανόνα ή ιδεολογικό στόχο.</a:t>
            </a:r>
            <a:r>
              <a:rPr lang="el-GR" dirty="0">
                <a:effectLst/>
                <a:latin typeface="Constantia" panose="02030602050306030303" pitchFamily="18" charset="0"/>
              </a:rPr>
              <a:t> </a:t>
            </a:r>
            <a:endParaRPr lang="el-GR" dirty="0">
              <a:latin typeface="Constantia" panose="02030602050306030303" pitchFamily="18" charset="0"/>
            </a:endParaRPr>
          </a:p>
          <a:p>
            <a:pPr marL="0" indent="0">
              <a:buNone/>
            </a:pP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buNone/>
            </a:pPr>
            <a:endParaRPr lang="el-GR" sz="1600" dirty="0">
              <a:effectLst/>
              <a:latin typeface="Constantia" panose="02030602050306030303" pitchFamily="18" charset="0"/>
              <a:ea typeface="Calibri" panose="020F0502020204030204" pitchFamily="34" charset="0"/>
              <a:cs typeface="Times New Roman" panose="02020603050405020304" pitchFamily="18" charset="0"/>
            </a:endParaRPr>
          </a:p>
          <a:p>
            <a:endParaRPr lang="el-GR" dirty="0"/>
          </a:p>
        </p:txBody>
      </p:sp>
      <p:sp>
        <p:nvSpPr>
          <p:cNvPr id="5" name="TextBox 4">
            <a:extLst>
              <a:ext uri="{FF2B5EF4-FFF2-40B4-BE49-F238E27FC236}">
                <a16:creationId xmlns:a16="http://schemas.microsoft.com/office/drawing/2014/main" id="{3DC603FF-32D2-145D-ADBC-69DE3A35A37B}"/>
              </a:ext>
            </a:extLst>
          </p:cNvPr>
          <p:cNvSpPr txBox="1"/>
          <p:nvPr/>
        </p:nvSpPr>
        <p:spPr>
          <a:xfrm>
            <a:off x="-62401" y="2342205"/>
            <a:ext cx="6446637" cy="4524315"/>
          </a:xfrm>
          <a:prstGeom prst="rect">
            <a:avLst/>
          </a:prstGeom>
          <a:solidFill>
            <a:schemeClr val="accent5">
              <a:lumMod val="20000"/>
              <a:lumOff val="80000"/>
            </a:schemeClr>
          </a:solidFill>
        </p:spPr>
        <p:txBody>
          <a:bodyPr wrap="none" rtlCol="0">
            <a:spAutoFit/>
          </a:bodyPr>
          <a:lstStyle/>
          <a:p>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«Χρήση» αληθινού ζώου επί σκηνής </a:t>
            </a:r>
          </a:p>
          <a:p>
            <a:endParaRPr lang="el-GR" sz="18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800" dirty="0">
                <a:effectLst/>
                <a:latin typeface="Constantia" panose="02030602050306030303" pitchFamily="18" charset="0"/>
                <a:ea typeface="Calibri" panose="020F0502020204030204" pitchFamily="34" charset="0"/>
                <a:cs typeface="Times New Roman" panose="02020603050405020304" pitchFamily="18" charset="0"/>
              </a:rPr>
              <a:t>● Υποκατάσταση του ζώου με έναν ηθοποιό, υποδυόμενο το ζώο </a:t>
            </a:r>
          </a:p>
          <a:p>
            <a:r>
              <a:rPr lang="el-GR" dirty="0">
                <a:latin typeface="Constantia" panose="02030602050306030303" pitchFamily="18" charset="0"/>
                <a:ea typeface="Calibri" panose="020F0502020204030204" pitchFamily="34" charset="0"/>
                <a:cs typeface="Times New Roman" panose="02020603050405020304" pitchFamily="18" charset="0"/>
              </a:rPr>
              <a:t>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ή μεταμφιεσμένο σε αυτό</a:t>
            </a:r>
          </a:p>
          <a:p>
            <a:endParaRPr lang="el-GR" sz="18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800" dirty="0">
                <a:effectLst/>
                <a:latin typeface="Constantia" panose="02030602050306030303" pitchFamily="18" charset="0"/>
                <a:ea typeface="Calibri" panose="020F0502020204030204" pitchFamily="34" charset="0"/>
                <a:cs typeface="Times New Roman" panose="02020603050405020304" pitchFamily="18" charset="0"/>
              </a:rPr>
              <a:t>●</a:t>
            </a:r>
            <a:r>
              <a:rPr lang="el-GR" dirty="0">
                <a:latin typeface="Constantia" panose="02030602050306030303" pitchFamily="18" charset="0"/>
                <a:ea typeface="Calibri" panose="020F0502020204030204" pitchFamily="34" charset="0"/>
                <a:cs typeface="Times New Roman" panose="02020603050405020304" pitchFamily="18" charset="0"/>
              </a:rPr>
              <a:t> Π</a:t>
            </a:r>
            <a:r>
              <a:rPr lang="el-GR" sz="1800" dirty="0">
                <a:effectLst/>
                <a:latin typeface="Constantia" panose="02030602050306030303" pitchFamily="18" charset="0"/>
                <a:ea typeface="Calibri" panose="020F0502020204030204" pitchFamily="34" charset="0"/>
                <a:cs typeface="Times New Roman" panose="02020603050405020304" pitchFamily="18" charset="0"/>
              </a:rPr>
              <a:t>αρουσίαση σε </a:t>
            </a:r>
            <a:r>
              <a:rPr lang="en-US" sz="1800" dirty="0">
                <a:effectLst/>
                <a:latin typeface="Constantia" panose="02030602050306030303" pitchFamily="18" charset="0"/>
                <a:ea typeface="Calibri" panose="020F0502020204030204" pitchFamily="34" charset="0"/>
                <a:cs typeface="Times New Roman" panose="02020603050405020304" pitchFamily="18" charset="0"/>
              </a:rPr>
              <a:t>video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προβολή</a:t>
            </a:r>
          </a:p>
          <a:p>
            <a:endParaRPr lang="el-GR" sz="18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800" dirty="0">
                <a:effectLst/>
                <a:latin typeface="Constantia" panose="02030602050306030303" pitchFamily="18" charset="0"/>
                <a:ea typeface="Calibri" panose="020F0502020204030204" pitchFamily="34" charset="0"/>
                <a:cs typeface="Times New Roman" panose="02020603050405020304" pitchFamily="18" charset="0"/>
              </a:rPr>
              <a:t>●</a:t>
            </a:r>
            <a:r>
              <a:rPr lang="el-GR" dirty="0">
                <a:latin typeface="Constantia" panose="02030602050306030303" pitchFamily="18" charset="0"/>
                <a:ea typeface="Calibri" panose="020F0502020204030204" pitchFamily="34" charset="0"/>
                <a:cs typeface="Times New Roman" panose="02020603050405020304" pitchFamily="18" charset="0"/>
              </a:rPr>
              <a:t> Παρουσίαση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σε απόσπασμα κινηματογραφικής ταινίας </a:t>
            </a:r>
          </a:p>
          <a:p>
            <a:endParaRPr lang="el-GR" sz="18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800" dirty="0">
                <a:effectLst/>
                <a:latin typeface="Constantia" panose="02030602050306030303" pitchFamily="18" charset="0"/>
                <a:ea typeface="Calibri" panose="020F0502020204030204" pitchFamily="34" charset="0"/>
                <a:cs typeface="Times New Roman" panose="02020603050405020304" pitchFamily="18" charset="0"/>
              </a:rPr>
              <a:t>●</a:t>
            </a:r>
            <a:r>
              <a:rPr lang="el-GR" dirty="0">
                <a:latin typeface="Constantia" panose="02030602050306030303" pitchFamily="18" charset="0"/>
                <a:ea typeface="Calibri" panose="020F0502020204030204" pitchFamily="34" charset="0"/>
                <a:cs typeface="Times New Roman" panose="02020603050405020304" pitchFamily="18" charset="0"/>
              </a:rPr>
              <a:t> Παρουσίαση</a:t>
            </a:r>
            <a:r>
              <a:rPr lang="el-GR" sz="1800" dirty="0">
                <a:effectLst/>
                <a:latin typeface="Constantia" panose="02030602050306030303" pitchFamily="18" charset="0"/>
                <a:ea typeface="Calibri" panose="020F0502020204030204" pitchFamily="34" charset="0"/>
                <a:cs typeface="Times New Roman" panose="02020603050405020304" pitchFamily="18" charset="0"/>
              </a:rPr>
              <a:t> σε φωτογραφία ή αφίσα</a:t>
            </a:r>
          </a:p>
          <a:p>
            <a:endParaRPr lang="el-GR" sz="18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800" dirty="0">
                <a:effectLst/>
                <a:latin typeface="Constantia" panose="02030602050306030303" pitchFamily="18" charset="0"/>
                <a:ea typeface="Calibri" panose="020F0502020204030204" pitchFamily="34" charset="0"/>
                <a:cs typeface="Times New Roman" panose="02020603050405020304" pitchFamily="18" charset="0"/>
              </a:rPr>
              <a:t>●</a:t>
            </a:r>
            <a:r>
              <a:rPr lang="el-GR" dirty="0">
                <a:latin typeface="Constantia" panose="02030602050306030303" pitchFamily="18" charset="0"/>
                <a:ea typeface="Calibri" panose="020F0502020204030204" pitchFamily="34" charset="0"/>
                <a:cs typeface="Times New Roman" panose="02020603050405020304" pitchFamily="18" charset="0"/>
              </a:rPr>
              <a:t> Μετωνυμική ή συνεκδοχική υποκατάσταση με κάποια κούκλα</a:t>
            </a:r>
          </a:p>
          <a:p>
            <a:r>
              <a:rPr lang="el-GR" dirty="0">
                <a:latin typeface="Constantia" panose="02030602050306030303" pitchFamily="18" charset="0"/>
                <a:ea typeface="Calibri" panose="020F0502020204030204" pitchFamily="34" charset="0"/>
                <a:cs typeface="Times New Roman" panose="02020603050405020304" pitchFamily="18" charset="0"/>
              </a:rPr>
              <a:t>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ένα είδωλο ή κάποιο άλλο σκηνικό αντικείμενο</a:t>
            </a:r>
          </a:p>
          <a:p>
            <a:endParaRPr lang="el-GR" sz="1800" dirty="0">
              <a:effectLst/>
              <a:latin typeface="Constantia" panose="02030602050306030303" pitchFamily="18" charset="0"/>
              <a:ea typeface="Calibri" panose="020F0502020204030204" pitchFamily="34" charset="0"/>
              <a:cs typeface="Times New Roman" panose="02020603050405020304" pitchFamily="18" charset="0"/>
            </a:endParaRPr>
          </a:p>
          <a:p>
            <a:r>
              <a:rPr lang="el-GR" sz="1800" dirty="0">
                <a:effectLst/>
                <a:latin typeface="Constantia" panose="02030602050306030303" pitchFamily="18" charset="0"/>
                <a:ea typeface="Calibri" panose="020F0502020204030204" pitchFamily="34" charset="0"/>
                <a:cs typeface="Times New Roman" panose="02020603050405020304" pitchFamily="18" charset="0"/>
              </a:rPr>
              <a:t>●</a:t>
            </a:r>
            <a:r>
              <a:rPr lang="el-GR" dirty="0">
                <a:latin typeface="Constantia" panose="02030602050306030303" pitchFamily="18" charset="0"/>
                <a:ea typeface="Calibri" panose="020F0502020204030204" pitchFamily="34" charset="0"/>
                <a:cs typeface="Times New Roman" panose="02020603050405020304" pitchFamily="18" charset="0"/>
              </a:rPr>
              <a:t>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Αναφορά στο ζώο βάσει ενός θεατρικού έργου </a:t>
            </a:r>
          </a:p>
          <a:p>
            <a:r>
              <a:rPr lang="el-GR" dirty="0">
                <a:latin typeface="Constantia" panose="02030602050306030303" pitchFamily="18" charset="0"/>
                <a:ea typeface="Calibri" panose="020F0502020204030204" pitchFamily="34" charset="0"/>
                <a:cs typeface="Times New Roman" panose="02020603050405020304" pitchFamily="18" charset="0"/>
              </a:rPr>
              <a:t>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ή ενός σκηνικού κειμένου</a:t>
            </a:r>
          </a:p>
        </p:txBody>
      </p:sp>
    </p:spTree>
    <p:extLst>
      <p:ext uri="{BB962C8B-B14F-4D97-AF65-F5344CB8AC3E}">
        <p14:creationId xmlns:p14="http://schemas.microsoft.com/office/powerpoint/2010/main" val="3084489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8A8A9-F047-F58E-4E42-BD2801C11B76}"/>
            </a:ext>
          </a:extLst>
        </p:cNvPr>
        <p:cNvGrpSpPr/>
        <p:nvPr/>
      </p:nvGrpSpPr>
      <p:grpSpPr>
        <a:xfrm>
          <a:off x="0" y="0"/>
          <a:ext cx="0" cy="0"/>
          <a:chOff x="0" y="0"/>
          <a:chExt cx="0" cy="0"/>
        </a:xfrm>
      </p:grpSpPr>
      <p:graphicFrame>
        <p:nvGraphicFramePr>
          <p:cNvPr id="4" name="Θέση περιεχομένου 2">
            <a:extLst>
              <a:ext uri="{FF2B5EF4-FFF2-40B4-BE49-F238E27FC236}">
                <a16:creationId xmlns:a16="http://schemas.microsoft.com/office/drawing/2014/main" id="{74AF3520-A61B-C9AB-76F4-D5B95C25E1A2}"/>
              </a:ext>
            </a:extLst>
          </p:cNvPr>
          <p:cNvGraphicFramePr>
            <a:graphicFrameLocks noGrp="1"/>
          </p:cNvGraphicFramePr>
          <p:nvPr>
            <p:ph idx="1"/>
            <p:extLst>
              <p:ext uri="{D42A27DB-BD31-4B8C-83A1-F6EECF244321}">
                <p14:modId xmlns:p14="http://schemas.microsoft.com/office/powerpoint/2010/main" val="895414874"/>
              </p:ext>
            </p:extLst>
          </p:nvPr>
        </p:nvGraphicFramePr>
        <p:xfrm>
          <a:off x="580858" y="581114"/>
          <a:ext cx="11029950" cy="5802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51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158EA-A1F0-BCD7-5517-07F7C5975A3E}"/>
            </a:ext>
          </a:extLst>
        </p:cNvPr>
        <p:cNvGrpSpPr/>
        <p:nvPr/>
      </p:nvGrpSpPr>
      <p:grpSpPr>
        <a:xfrm>
          <a:off x="0" y="0"/>
          <a:ext cx="0" cy="0"/>
          <a:chOff x="0" y="0"/>
          <a:chExt cx="0" cy="0"/>
        </a:xfrm>
      </p:grpSpPr>
      <p:pic>
        <p:nvPicPr>
          <p:cNvPr id="5" name="Εικόνα 4" descr="εικόνα με κενές κορνίζες σε έναν τοίχο">
            <a:extLst>
              <a:ext uri="{FF2B5EF4-FFF2-40B4-BE49-F238E27FC236}">
                <a16:creationId xmlns:a16="http://schemas.microsoft.com/office/drawing/2014/main" id="{EB17FCA4-AA30-0B0D-EE3D-015C92A30D47}"/>
              </a:ext>
            </a:extLst>
          </p:cNvPr>
          <p:cNvPicPr>
            <a:picLocks noChangeAspect="1"/>
          </p:cNvPicPr>
          <p:nvPr/>
        </p:nvPicPr>
        <p:blipFill rotWithShape="1">
          <a:blip r:embed="rId3"/>
          <a:srcRect l="787" t="9815" r="8304" b="13286"/>
          <a:stretch/>
        </p:blipFill>
        <p:spPr>
          <a:xfrm>
            <a:off x="305" y="102750"/>
            <a:ext cx="12287587" cy="6857990"/>
          </a:xfrm>
          <a:prstGeom prst="rect">
            <a:avLst/>
          </a:prstGeom>
        </p:spPr>
      </p:pic>
      <p:sp>
        <p:nvSpPr>
          <p:cNvPr id="3" name="Υπότιτλος 2">
            <a:extLst>
              <a:ext uri="{FF2B5EF4-FFF2-40B4-BE49-F238E27FC236}">
                <a16:creationId xmlns:a16="http://schemas.microsoft.com/office/drawing/2014/main" id="{7B260FD9-9013-1824-1F77-4BD06A3E24EE}"/>
              </a:ext>
            </a:extLst>
          </p:cNvPr>
          <p:cNvSpPr>
            <a:spLocks noGrp="1"/>
          </p:cNvSpPr>
          <p:nvPr>
            <p:ph type="subTitle" idx="1"/>
          </p:nvPr>
        </p:nvSpPr>
        <p:spPr>
          <a:xfrm>
            <a:off x="1196352" y="5740885"/>
            <a:ext cx="6829043" cy="716529"/>
          </a:xfrm>
        </p:spPr>
        <p:txBody>
          <a:bodyPr rtlCol="0">
            <a:noAutofit/>
          </a:bodyPr>
          <a:lstStyle/>
          <a:p>
            <a:pPr rtl="0"/>
            <a:r>
              <a:rPr lang="el-GR" sz="2400" b="1" dirty="0">
                <a:solidFill>
                  <a:schemeClr val="tx1"/>
                </a:solidFill>
                <a:latin typeface="Constantia" panose="02030602050306030303" pitchFamily="18" charset="0"/>
              </a:rPr>
              <a:t>ΣΤΟΧΕΥΣΕΙΣ  ΤΩΝ ΘΕΑΤΡΟΖΩΟΛΟΓΙΚΩΝ ΕΡΕΥΝΩΝ</a:t>
            </a:r>
          </a:p>
        </p:txBody>
      </p:sp>
      <p:sp>
        <p:nvSpPr>
          <p:cNvPr id="4" name="TextBox 3">
            <a:extLst>
              <a:ext uri="{FF2B5EF4-FFF2-40B4-BE49-F238E27FC236}">
                <a16:creationId xmlns:a16="http://schemas.microsoft.com/office/drawing/2014/main" id="{AD07C6DD-DF54-7244-9964-73422E056D61}"/>
              </a:ext>
            </a:extLst>
          </p:cNvPr>
          <p:cNvSpPr txBox="1"/>
          <p:nvPr/>
        </p:nvSpPr>
        <p:spPr>
          <a:xfrm>
            <a:off x="1448656" y="4993240"/>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25F2617D-D9D6-FDC5-885E-8CA75035EFAA}"/>
              </a:ext>
            </a:extLst>
          </p:cNvPr>
          <p:cNvSpPr txBox="1"/>
          <p:nvPr/>
        </p:nvSpPr>
        <p:spPr>
          <a:xfrm>
            <a:off x="9375131" y="2199235"/>
            <a:ext cx="2963119" cy="1384995"/>
          </a:xfrm>
          <a:prstGeom prst="rect">
            <a:avLst/>
          </a:prstGeom>
          <a:noFill/>
        </p:spPr>
        <p:txBody>
          <a:bodyPr wrap="none" rtlCol="0">
            <a:spAutoFit/>
          </a:bodyPr>
          <a:lstStyle/>
          <a:p>
            <a:r>
              <a:rPr lang="el-GR" sz="2800" b="1" dirty="0">
                <a:effectLst/>
                <a:latin typeface="Constantia" panose="02030602050306030303" pitchFamily="18" charset="0"/>
                <a:ea typeface="Calibri" panose="020F0502020204030204" pitchFamily="34" charset="0"/>
                <a:cs typeface="Times New Roman" panose="02020603050405020304" pitchFamily="18" charset="0"/>
              </a:rPr>
              <a:t>Νομικό, ηθικό </a:t>
            </a:r>
          </a:p>
          <a:p>
            <a:r>
              <a:rPr lang="el-GR" sz="2800" b="1" dirty="0">
                <a:effectLst/>
                <a:latin typeface="Constantia" panose="02030602050306030303" pitchFamily="18" charset="0"/>
                <a:ea typeface="Calibri" panose="020F0502020204030204" pitchFamily="34" charset="0"/>
                <a:cs typeface="Times New Roman" panose="02020603050405020304" pitchFamily="18" charset="0"/>
              </a:rPr>
              <a:t>και </a:t>
            </a:r>
          </a:p>
          <a:p>
            <a:r>
              <a:rPr lang="el-GR" sz="2800" b="1" dirty="0">
                <a:effectLst/>
                <a:latin typeface="Constantia" panose="02030602050306030303" pitchFamily="18" charset="0"/>
                <a:ea typeface="Calibri" panose="020F0502020204030204" pitchFamily="34" charset="0"/>
                <a:cs typeface="Times New Roman" panose="02020603050405020304" pitchFamily="18" charset="0"/>
              </a:rPr>
              <a:t>πολιτικό πλαίσιο</a:t>
            </a:r>
            <a:endParaRPr lang="el-GR" sz="2800" b="1" dirty="0">
              <a:latin typeface="Constantia" panose="02030602050306030303" pitchFamily="18" charset="0"/>
            </a:endParaRPr>
          </a:p>
        </p:txBody>
      </p:sp>
      <p:sp>
        <p:nvSpPr>
          <p:cNvPr id="7" name="TextBox 6">
            <a:extLst>
              <a:ext uri="{FF2B5EF4-FFF2-40B4-BE49-F238E27FC236}">
                <a16:creationId xmlns:a16="http://schemas.microsoft.com/office/drawing/2014/main" id="{63AA7A9D-0E9D-8B34-0212-65F5D39516F6}"/>
              </a:ext>
            </a:extLst>
          </p:cNvPr>
          <p:cNvSpPr txBox="1"/>
          <p:nvPr/>
        </p:nvSpPr>
        <p:spPr>
          <a:xfrm>
            <a:off x="5839866" y="3880437"/>
            <a:ext cx="184731" cy="369332"/>
          </a:xfrm>
          <a:prstGeom prst="rect">
            <a:avLst/>
          </a:prstGeom>
          <a:noFill/>
        </p:spPr>
        <p:txBody>
          <a:bodyPr wrap="none" rtlCol="0">
            <a:spAutoFit/>
          </a:bodyPr>
          <a:lstStyle/>
          <a:p>
            <a:endParaRPr lang="el-GR" dirty="0"/>
          </a:p>
        </p:txBody>
      </p:sp>
      <p:sp>
        <p:nvSpPr>
          <p:cNvPr id="8" name="TextBox 7">
            <a:extLst>
              <a:ext uri="{FF2B5EF4-FFF2-40B4-BE49-F238E27FC236}">
                <a16:creationId xmlns:a16="http://schemas.microsoft.com/office/drawing/2014/main" id="{9A38AC6B-AECF-510A-C24F-C7AB1C32DFE0}"/>
              </a:ext>
            </a:extLst>
          </p:cNvPr>
          <p:cNvSpPr txBox="1"/>
          <p:nvPr/>
        </p:nvSpPr>
        <p:spPr>
          <a:xfrm>
            <a:off x="1448656" y="4372215"/>
            <a:ext cx="184731" cy="369332"/>
          </a:xfrm>
          <a:prstGeom prst="rect">
            <a:avLst/>
          </a:prstGeom>
          <a:noFill/>
        </p:spPr>
        <p:txBody>
          <a:bodyPr wrap="none" rtlCol="0">
            <a:spAutoFit/>
          </a:bodyPr>
          <a:lstStyle/>
          <a:p>
            <a:endParaRPr lang="el-GR" dirty="0"/>
          </a:p>
        </p:txBody>
      </p:sp>
      <p:sp>
        <p:nvSpPr>
          <p:cNvPr id="11" name="TextBox 10">
            <a:extLst>
              <a:ext uri="{FF2B5EF4-FFF2-40B4-BE49-F238E27FC236}">
                <a16:creationId xmlns:a16="http://schemas.microsoft.com/office/drawing/2014/main" id="{AE38B057-364F-F5B7-718D-E6042B18912A}"/>
              </a:ext>
            </a:extLst>
          </p:cNvPr>
          <p:cNvSpPr txBox="1"/>
          <p:nvPr/>
        </p:nvSpPr>
        <p:spPr>
          <a:xfrm>
            <a:off x="513378" y="986673"/>
            <a:ext cx="3340658" cy="4247317"/>
          </a:xfrm>
          <a:prstGeom prst="rect">
            <a:avLst/>
          </a:prstGeom>
          <a:noFill/>
        </p:spPr>
        <p:txBody>
          <a:bodyPr wrap="none" rtlCol="0">
            <a:spAutoFit/>
          </a:bodyPr>
          <a:lstStyle/>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Αφού οι ζωολογικοί κήποι και τα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ενυδρεία προσφέρουν επ’ αμοιβή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θεάματα, όπως συμβαίνει στο τσίρκο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και το θέατρο, γιατί εξαιρούνται από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τη νομοθεσία;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Εάν διακυβεύεται η ευημερία των ζώων </a:t>
            </a:r>
          </a:p>
          <a:p>
            <a:r>
              <a:rPr lang="el-GR" sz="1400" dirty="0">
                <a:effectLst/>
                <a:latin typeface="Constantia" panose="02030602050306030303" pitchFamily="18" charset="0"/>
                <a:ea typeface="Calibri" panose="020F0502020204030204" pitchFamily="34" charset="0"/>
                <a:cs typeface="Times New Roman" panose="02020603050405020304" pitchFamily="18" charset="0"/>
              </a:rPr>
              <a:t>    στη θεατρική σκηνή, δεν ισχύει το ίδιο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στην καταδίωξη ενός κακοποιού ή στις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παραστάσεις ιππικής δεξιοτεχνίας και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διεξαγωγής αθλημάτων ιππασίας;</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Μπορεί να διασφαλιστεί η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ακεραιότητα, η ηρεμία και η ευημερία </a:t>
            </a:r>
          </a:p>
          <a:p>
            <a:r>
              <a:rPr lang="el-GR" sz="1400" dirty="0">
                <a:latin typeface="Constantia" panose="02030602050306030303" pitchFamily="18" charset="0"/>
                <a:ea typeface="Calibri" panose="020F0502020204030204" pitchFamily="34" charset="0"/>
                <a:cs typeface="Times New Roman" panose="02020603050405020304" pitchFamily="18" charset="0"/>
              </a:rPr>
              <a:t>   </a:t>
            </a:r>
            <a:r>
              <a:rPr lang="el-GR" sz="1400" dirty="0">
                <a:effectLst/>
                <a:latin typeface="Constantia" panose="02030602050306030303" pitchFamily="18" charset="0"/>
                <a:ea typeface="Calibri" panose="020F0502020204030204" pitchFamily="34" charset="0"/>
                <a:cs typeface="Times New Roman" panose="02020603050405020304" pitchFamily="18" charset="0"/>
              </a:rPr>
              <a:t>των ζώων στις θεατρικές σκηνές; </a:t>
            </a:r>
          </a:p>
          <a:p>
            <a:r>
              <a:rPr lang="el-GR" sz="1400" dirty="0">
                <a:latin typeface="Constantia" panose="02030602050306030303" pitchFamily="18" charset="0"/>
                <a:ea typeface="Calibri" panose="020F0502020204030204" pitchFamily="34" charset="0"/>
                <a:cs typeface="Times New Roman" panose="02020603050405020304" pitchFamily="18" charset="0"/>
              </a:rPr>
              <a:t>● Η μελέτη της </a:t>
            </a:r>
            <a:r>
              <a:rPr lang="el-GR" sz="1400" dirty="0" err="1">
                <a:latin typeface="Constantia" panose="02030602050306030303" pitchFamily="18" charset="0"/>
                <a:ea typeface="Calibri" panose="020F0502020204030204" pitchFamily="34" charset="0"/>
                <a:cs typeface="Times New Roman" panose="02020603050405020304" pitchFamily="18" charset="0"/>
              </a:rPr>
              <a:t>θεατρόμορφης</a:t>
            </a:r>
            <a:r>
              <a:rPr lang="el-GR" sz="1400" dirty="0">
                <a:latin typeface="Constantia" panose="02030602050306030303" pitchFamily="18" charset="0"/>
                <a:ea typeface="Calibri" panose="020F0502020204030204" pitchFamily="34" charset="0"/>
                <a:cs typeface="Times New Roman" panose="02020603050405020304" pitchFamily="18" charset="0"/>
              </a:rPr>
              <a:t> ή </a:t>
            </a:r>
          </a:p>
          <a:p>
            <a:r>
              <a:rPr lang="el-GR" sz="1400" dirty="0">
                <a:latin typeface="Constantia" panose="02030602050306030303" pitchFamily="18" charset="0"/>
                <a:ea typeface="Calibri" panose="020F0502020204030204" pitchFamily="34" charset="0"/>
                <a:cs typeface="Times New Roman" panose="02020603050405020304" pitchFamily="18" charset="0"/>
              </a:rPr>
              <a:t>    επιτελεστικής συμπεριφοράς </a:t>
            </a:r>
          </a:p>
          <a:p>
            <a:r>
              <a:rPr lang="el-GR" sz="1400" dirty="0">
                <a:latin typeface="Constantia" panose="02030602050306030303" pitchFamily="18" charset="0"/>
                <a:ea typeface="Calibri" panose="020F0502020204030204" pitchFamily="34" charset="0"/>
                <a:cs typeface="Times New Roman" panose="02020603050405020304" pitchFamily="18" charset="0"/>
              </a:rPr>
              <a:t>    διαφόρων ζωικών ειδών θα μπορούσε </a:t>
            </a:r>
          </a:p>
          <a:p>
            <a:r>
              <a:rPr lang="el-GR" sz="1400" dirty="0">
                <a:latin typeface="Constantia" panose="02030602050306030303" pitchFamily="18" charset="0"/>
                <a:ea typeface="Calibri" panose="020F0502020204030204" pitchFamily="34" charset="0"/>
                <a:cs typeface="Times New Roman" panose="02020603050405020304" pitchFamily="18" charset="0"/>
              </a:rPr>
              <a:t>    να συμβάλει κάπως σε αυτό το </a:t>
            </a:r>
          </a:p>
          <a:p>
            <a:r>
              <a:rPr lang="el-GR" sz="1400" dirty="0">
                <a:latin typeface="Constantia" panose="02030602050306030303" pitchFamily="18" charset="0"/>
                <a:ea typeface="Calibri" panose="020F0502020204030204" pitchFamily="34" charset="0"/>
                <a:cs typeface="Times New Roman" panose="02020603050405020304" pitchFamily="18" charset="0"/>
              </a:rPr>
              <a:t>    ερώτημα; </a:t>
            </a:r>
          </a:p>
          <a:p>
            <a:endParaRPr lang="el-GR" dirty="0"/>
          </a:p>
        </p:txBody>
      </p:sp>
      <p:pic>
        <p:nvPicPr>
          <p:cNvPr id="9" name="Εικόνα 8">
            <a:extLst>
              <a:ext uri="{FF2B5EF4-FFF2-40B4-BE49-F238E27FC236}">
                <a16:creationId xmlns:a16="http://schemas.microsoft.com/office/drawing/2014/main" id="{01799420-0B16-9246-FA1D-092C2D5EB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63171"/>
            <a:ext cx="3120020" cy="4599401"/>
          </a:xfrm>
          <a:prstGeom prst="rect">
            <a:avLst/>
          </a:prstGeom>
        </p:spPr>
      </p:pic>
    </p:spTree>
    <p:extLst>
      <p:ext uri="{BB962C8B-B14F-4D97-AF65-F5344CB8AC3E}">
        <p14:creationId xmlns:p14="http://schemas.microsoft.com/office/powerpoint/2010/main" val="3534035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03_TF33552983" id="{71E33055-78ED-409A-99D6-72186EF4661B}" vid="{DD3F9B86-7D97-4C59-B572-1430573913D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1350</TotalTime>
  <Words>2712</Words>
  <Application>Microsoft Office PowerPoint</Application>
  <PresentationFormat>Ευρεία οθόνη</PresentationFormat>
  <Paragraphs>317</Paragraphs>
  <Slides>19</Slides>
  <Notes>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Calibri</vt:lpstr>
      <vt:lpstr>Constantia</vt:lpstr>
      <vt:lpstr>Corbel</vt:lpstr>
      <vt:lpstr>Franklin Gothic Book</vt:lpstr>
      <vt:lpstr>Franklin Gothic Demi</vt:lpstr>
      <vt:lpstr>Times New Roman</vt:lpstr>
      <vt:lpstr>Wingdings 2</vt:lpstr>
      <vt:lpstr>DividendVTI</vt:lpstr>
      <vt:lpstr>ΘεατρικEς και ανθρωποζωολογικEς σπουδEς.   Η πρOκληση της ζωικOτητας  </vt:lpstr>
      <vt:lpstr>Παρουσίαση του PowerPoint</vt:lpstr>
      <vt:lpstr> ΕρωΤΗΜΑΤΑ ΠΟΥ ΘΕΤΟΥΝ ΟΙ ΑΝΘρωποζωολογικεσ σπουδεσ </vt:lpstr>
      <vt:lpstr>           animal turn                                               Διασταυρωση με           τις κατηγοριεσ της             ταξησ, του εθνουσ,                            της φυλησ και του                                φυλου  </vt:lpstr>
      <vt:lpstr>Παρουσίαση του PowerPoint</vt:lpstr>
      <vt:lpstr>Παρουσίαση του PowerPoint</vt:lpstr>
      <vt:lpstr>ΤΡΟΠΟΙ ΠΑΡΟΥΣΙΑΣΗΣ ΤΗΖ ΖΩΙΚΟΤΗΤΑΣ ΕΠΙ ΣΚΗΝΗΣ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ΕΠΙΠΕΔΟ ΤΗΣ ΨΥΧΟΛΟΓΙΑΣ</vt:lpstr>
      <vt:lpstr>ΤΟ ΕΠΙΠΕΔΟ ΤΗΣ ΗΘΙΚΗΣ ΣΥΜΠΕΡΙΦΟΡΑΣ</vt:lpstr>
      <vt:lpstr>ΤΟ ΕΠΙΠΕΔΟ ΤΗΣ ΕΚΠΑΙΔΕΥΣΗΣ ΚΑΙ ΤΗΣ ΜΑΘΗΣΗΣ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 Pefanis</dc:creator>
  <cp:lastModifiedBy>George Pefanis</cp:lastModifiedBy>
  <cp:revision>19</cp:revision>
  <dcterms:created xsi:type="dcterms:W3CDTF">2024-11-03T10:57:37Z</dcterms:created>
  <dcterms:modified xsi:type="dcterms:W3CDTF">2025-10-16T22:02:05Z</dcterms:modified>
</cp:coreProperties>
</file>