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68"/>
  </p:notesMasterIdLst>
  <p:sldIdLst>
    <p:sldId id="256" r:id="rId2"/>
    <p:sldId id="368" r:id="rId3"/>
    <p:sldId id="369" r:id="rId4"/>
    <p:sldId id="370" r:id="rId5"/>
    <p:sldId id="371" r:id="rId6"/>
    <p:sldId id="377" r:id="rId7"/>
    <p:sldId id="378" r:id="rId8"/>
    <p:sldId id="379" r:id="rId9"/>
    <p:sldId id="380" r:id="rId10"/>
    <p:sldId id="381" r:id="rId11"/>
    <p:sldId id="373" r:id="rId12"/>
    <p:sldId id="384" r:id="rId13"/>
    <p:sldId id="385" r:id="rId14"/>
    <p:sldId id="302" r:id="rId15"/>
    <p:sldId id="347" r:id="rId16"/>
    <p:sldId id="303" r:id="rId17"/>
    <p:sldId id="387" r:id="rId18"/>
    <p:sldId id="304" r:id="rId19"/>
    <p:sldId id="388" r:id="rId20"/>
    <p:sldId id="306" r:id="rId21"/>
    <p:sldId id="389" r:id="rId22"/>
    <p:sldId id="307" r:id="rId23"/>
    <p:sldId id="348" r:id="rId24"/>
    <p:sldId id="309" r:id="rId25"/>
    <p:sldId id="312" r:id="rId26"/>
    <p:sldId id="313" r:id="rId27"/>
    <p:sldId id="349" r:id="rId28"/>
    <p:sldId id="323" r:id="rId29"/>
    <p:sldId id="315" r:id="rId30"/>
    <p:sldId id="316" r:id="rId31"/>
    <p:sldId id="392" r:id="rId32"/>
    <p:sldId id="319" r:id="rId33"/>
    <p:sldId id="320" r:id="rId34"/>
    <p:sldId id="393" r:id="rId35"/>
    <p:sldId id="391" r:id="rId36"/>
    <p:sldId id="332" r:id="rId37"/>
    <p:sldId id="350" r:id="rId38"/>
    <p:sldId id="351" r:id="rId39"/>
    <p:sldId id="334" r:id="rId40"/>
    <p:sldId id="390" r:id="rId41"/>
    <p:sldId id="336" r:id="rId42"/>
    <p:sldId id="337" r:id="rId43"/>
    <p:sldId id="338" r:id="rId44"/>
    <p:sldId id="352" r:id="rId45"/>
    <p:sldId id="342" r:id="rId46"/>
    <p:sldId id="353" r:id="rId47"/>
    <p:sldId id="344" r:id="rId48"/>
    <p:sldId id="354" r:id="rId49"/>
    <p:sldId id="357" r:id="rId50"/>
    <p:sldId id="359" r:id="rId51"/>
    <p:sldId id="394" r:id="rId52"/>
    <p:sldId id="360" r:id="rId53"/>
    <p:sldId id="362" r:id="rId54"/>
    <p:sldId id="364" r:id="rId55"/>
    <p:sldId id="365" r:id="rId56"/>
    <p:sldId id="399" r:id="rId57"/>
    <p:sldId id="400" r:id="rId58"/>
    <p:sldId id="401" r:id="rId59"/>
    <p:sldId id="372" r:id="rId60"/>
    <p:sldId id="402" r:id="rId61"/>
    <p:sldId id="374" r:id="rId62"/>
    <p:sldId id="376" r:id="rId63"/>
    <p:sldId id="403" r:id="rId64"/>
    <p:sldId id="404" r:id="rId65"/>
    <p:sldId id="405" r:id="rId66"/>
    <p:sldId id="396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0FEBF-FC24-4CD3-82AD-2C86CF94C003}" v="3" dt="2023-11-21T18:26:39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4429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7880FEBF-FC24-4CD3-82AD-2C86CF94C003}"/>
    <pc:docChg chg="undo custSel addSld delSld modSld">
      <pc:chgData name="Anna Karakatsouli" userId="d7ec0d07f17b5ab2" providerId="LiveId" clId="{7880FEBF-FC24-4CD3-82AD-2C86CF94C003}" dt="2023-11-21T18:29:23.342" v="60" actId="47"/>
      <pc:docMkLst>
        <pc:docMk/>
      </pc:docMkLst>
      <pc:sldChg chg="add">
        <pc:chgData name="Anna Karakatsouli" userId="d7ec0d07f17b5ab2" providerId="LiveId" clId="{7880FEBF-FC24-4CD3-82AD-2C86CF94C003}" dt="2023-11-21T18:24:25.443" v="10"/>
        <pc:sldMkLst>
          <pc:docMk/>
          <pc:sldMk cId="1189474781" sldId="30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295952020" sldId="303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901558298" sldId="304"/>
        </pc:sldMkLst>
      </pc:sldChg>
      <pc:sldChg chg="add del">
        <pc:chgData name="Anna Karakatsouli" userId="d7ec0d07f17b5ab2" providerId="LiveId" clId="{7880FEBF-FC24-4CD3-82AD-2C86CF94C003}" dt="2023-11-21T18:24:33.051" v="12" actId="47"/>
        <pc:sldMkLst>
          <pc:docMk/>
          <pc:sldMk cId="4244676855" sldId="305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189736675" sldId="306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449446718" sldId="307"/>
        </pc:sldMkLst>
      </pc:sldChg>
      <pc:sldChg chg="add del">
        <pc:chgData name="Anna Karakatsouli" userId="d7ec0d07f17b5ab2" providerId="LiveId" clId="{7880FEBF-FC24-4CD3-82AD-2C86CF94C003}" dt="2023-11-21T18:24:40.305" v="13" actId="47"/>
        <pc:sldMkLst>
          <pc:docMk/>
          <pc:sldMk cId="3944216374" sldId="308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253175650" sldId="309"/>
        </pc:sldMkLst>
      </pc:sldChg>
      <pc:sldChg chg="add del">
        <pc:chgData name="Anna Karakatsouli" userId="d7ec0d07f17b5ab2" providerId="LiveId" clId="{7880FEBF-FC24-4CD3-82AD-2C86CF94C003}" dt="2023-11-21T18:24:40.305" v="13" actId="47"/>
        <pc:sldMkLst>
          <pc:docMk/>
          <pc:sldMk cId="3930474849" sldId="310"/>
        </pc:sldMkLst>
      </pc:sldChg>
      <pc:sldChg chg="add del">
        <pc:chgData name="Anna Karakatsouli" userId="d7ec0d07f17b5ab2" providerId="LiveId" clId="{7880FEBF-FC24-4CD3-82AD-2C86CF94C003}" dt="2023-11-21T18:24:40.305" v="13" actId="47"/>
        <pc:sldMkLst>
          <pc:docMk/>
          <pc:sldMk cId="3134274380" sldId="311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614704226" sldId="31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39003530" sldId="313"/>
        </pc:sldMkLst>
      </pc:sldChg>
      <pc:sldChg chg="add del">
        <pc:chgData name="Anna Karakatsouli" userId="d7ec0d07f17b5ab2" providerId="LiveId" clId="{7880FEBF-FC24-4CD3-82AD-2C86CF94C003}" dt="2023-11-21T18:24:43.480" v="14" actId="47"/>
        <pc:sldMkLst>
          <pc:docMk/>
          <pc:sldMk cId="4202240275" sldId="314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995497400" sldId="315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4026200443" sldId="316"/>
        </pc:sldMkLst>
      </pc:sldChg>
      <pc:sldChg chg="add del">
        <pc:chgData name="Anna Karakatsouli" userId="d7ec0d07f17b5ab2" providerId="LiveId" clId="{7880FEBF-FC24-4CD3-82AD-2C86CF94C003}" dt="2023-11-21T18:28:13.473" v="39" actId="47"/>
        <pc:sldMkLst>
          <pc:docMk/>
          <pc:sldMk cId="1359579091" sldId="317"/>
        </pc:sldMkLst>
      </pc:sldChg>
      <pc:sldChg chg="add del">
        <pc:chgData name="Anna Karakatsouli" userId="d7ec0d07f17b5ab2" providerId="LiveId" clId="{7880FEBF-FC24-4CD3-82AD-2C86CF94C003}" dt="2023-11-21T18:27:58.034" v="37" actId="47"/>
        <pc:sldMkLst>
          <pc:docMk/>
          <pc:sldMk cId="2283952634" sldId="318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098589163" sldId="319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412606439" sldId="320"/>
        </pc:sldMkLst>
      </pc:sldChg>
      <pc:sldChg chg="add del">
        <pc:chgData name="Anna Karakatsouli" userId="d7ec0d07f17b5ab2" providerId="LiveId" clId="{7880FEBF-FC24-4CD3-82AD-2C86CF94C003}" dt="2023-11-21T18:28:19.199" v="40" actId="47"/>
        <pc:sldMkLst>
          <pc:docMk/>
          <pc:sldMk cId="2129605033" sldId="321"/>
        </pc:sldMkLst>
      </pc:sldChg>
      <pc:sldChg chg="addSp delSp modSp add mod setBg">
        <pc:chgData name="Anna Karakatsouli" userId="d7ec0d07f17b5ab2" providerId="LiveId" clId="{7880FEBF-FC24-4CD3-82AD-2C86CF94C003}" dt="2023-11-21T18:27:09.855" v="36" actId="20577"/>
        <pc:sldMkLst>
          <pc:docMk/>
          <pc:sldMk cId="726532294" sldId="323"/>
        </pc:sldMkLst>
        <pc:spChg chg="mod ord">
          <ac:chgData name="Anna Karakatsouli" userId="d7ec0d07f17b5ab2" providerId="LiveId" clId="{7880FEBF-FC24-4CD3-82AD-2C86CF94C003}" dt="2023-11-21T18:26:31.452" v="22" actId="26606"/>
          <ac:spMkLst>
            <pc:docMk/>
            <pc:sldMk cId="726532294" sldId="323"/>
            <ac:spMk id="2" creationId="{00000000-0000-0000-0000-000000000000}"/>
          </ac:spMkLst>
        </pc:spChg>
        <pc:spChg chg="del">
          <ac:chgData name="Anna Karakatsouli" userId="d7ec0d07f17b5ab2" providerId="LiveId" clId="{7880FEBF-FC24-4CD3-82AD-2C86CF94C003}" dt="2023-11-21T18:26:22.768" v="18" actId="478"/>
          <ac:spMkLst>
            <pc:docMk/>
            <pc:sldMk cId="726532294" sldId="323"/>
            <ac:spMk id="4" creationId="{00000000-0000-0000-0000-000000000000}"/>
          </ac:spMkLst>
        </pc:spChg>
        <pc:spChg chg="add mod">
          <ac:chgData name="Anna Karakatsouli" userId="d7ec0d07f17b5ab2" providerId="LiveId" clId="{7880FEBF-FC24-4CD3-82AD-2C86CF94C003}" dt="2023-11-21T18:27:09.855" v="36" actId="20577"/>
          <ac:spMkLst>
            <pc:docMk/>
            <pc:sldMk cId="726532294" sldId="323"/>
            <ac:spMk id="6" creationId="{EBF62B2F-C21F-5FE2-63A9-82A2039B7D9E}"/>
          </ac:spMkLst>
        </pc:spChg>
        <pc:spChg chg="add">
          <ac:chgData name="Anna Karakatsouli" userId="d7ec0d07f17b5ab2" providerId="LiveId" clId="{7880FEBF-FC24-4CD3-82AD-2C86CF94C003}" dt="2023-11-21T18:26:31.452" v="22" actId="26606"/>
          <ac:spMkLst>
            <pc:docMk/>
            <pc:sldMk cId="726532294" sldId="323"/>
            <ac:spMk id="10" creationId="{2ABBB681-F4D2-40F2-ACC3-DE0B4B4880EF}"/>
          </ac:spMkLst>
        </pc:spChg>
        <pc:spChg chg="add">
          <ac:chgData name="Anna Karakatsouli" userId="d7ec0d07f17b5ab2" providerId="LiveId" clId="{7880FEBF-FC24-4CD3-82AD-2C86CF94C003}" dt="2023-11-21T18:26:31.452" v="22" actId="26606"/>
          <ac:spMkLst>
            <pc:docMk/>
            <pc:sldMk cId="726532294" sldId="323"/>
            <ac:spMk id="12" creationId="{09388ED0-1FEF-4E11-B488-BD661D1AC1A6}"/>
          </ac:spMkLst>
        </pc:spChg>
        <pc:picChg chg="del">
          <ac:chgData name="Anna Karakatsouli" userId="d7ec0d07f17b5ab2" providerId="LiveId" clId="{7880FEBF-FC24-4CD3-82AD-2C86CF94C003}" dt="2023-11-21T18:26:12.269" v="15" actId="478"/>
          <ac:picMkLst>
            <pc:docMk/>
            <pc:sldMk cId="726532294" sldId="323"/>
            <ac:picMk id="3" creationId="{00000000-0000-0000-0000-000000000000}"/>
          </ac:picMkLst>
        </pc:picChg>
        <pc:picChg chg="add mod">
          <ac:chgData name="Anna Karakatsouli" userId="d7ec0d07f17b5ab2" providerId="LiveId" clId="{7880FEBF-FC24-4CD3-82AD-2C86CF94C003}" dt="2023-11-21T18:26:31.452" v="22" actId="26606"/>
          <ac:picMkLst>
            <pc:docMk/>
            <pc:sldMk cId="726532294" sldId="323"/>
            <ac:picMk id="5" creationId="{0BB2EE54-A803-8958-EC4C-E43F09931E6F}"/>
          </ac:picMkLst>
        </pc:picChg>
      </pc:sldChg>
      <pc:sldChg chg="add del">
        <pc:chgData name="Anna Karakatsouli" userId="d7ec0d07f17b5ab2" providerId="LiveId" clId="{7880FEBF-FC24-4CD3-82AD-2C86CF94C003}" dt="2023-11-21T18:28:13.473" v="39" actId="47"/>
        <pc:sldMkLst>
          <pc:docMk/>
          <pc:sldMk cId="1944674170" sldId="325"/>
        </pc:sldMkLst>
      </pc:sldChg>
      <pc:sldChg chg="add del">
        <pc:chgData name="Anna Karakatsouli" userId="d7ec0d07f17b5ab2" providerId="LiveId" clId="{7880FEBF-FC24-4CD3-82AD-2C86CF94C003}" dt="2023-11-21T18:28:19.921" v="41" actId="47"/>
        <pc:sldMkLst>
          <pc:docMk/>
          <pc:sldMk cId="4193503629" sldId="326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88708388" sldId="332"/>
        </pc:sldMkLst>
      </pc:sldChg>
      <pc:sldChg chg="add del">
        <pc:chgData name="Anna Karakatsouli" userId="d7ec0d07f17b5ab2" providerId="LiveId" clId="{7880FEBF-FC24-4CD3-82AD-2C86CF94C003}" dt="2023-11-21T18:28:24.771" v="42" actId="47"/>
        <pc:sldMkLst>
          <pc:docMk/>
          <pc:sldMk cId="233884356" sldId="333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4109103509" sldId="334"/>
        </pc:sldMkLst>
      </pc:sldChg>
      <pc:sldChg chg="add del">
        <pc:chgData name="Anna Karakatsouli" userId="d7ec0d07f17b5ab2" providerId="LiveId" clId="{7880FEBF-FC24-4CD3-82AD-2C86CF94C003}" dt="2023-11-21T18:28:28.856" v="43" actId="47"/>
        <pc:sldMkLst>
          <pc:docMk/>
          <pc:sldMk cId="732499916" sldId="335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270495811" sldId="336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670634840" sldId="337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276503821" sldId="338"/>
        </pc:sldMkLst>
      </pc:sldChg>
      <pc:sldChg chg="add del">
        <pc:chgData name="Anna Karakatsouli" userId="d7ec0d07f17b5ab2" providerId="LiveId" clId="{7880FEBF-FC24-4CD3-82AD-2C86CF94C003}" dt="2023-11-21T18:28:44.493" v="51" actId="47"/>
        <pc:sldMkLst>
          <pc:docMk/>
          <pc:sldMk cId="2192886442" sldId="340"/>
        </pc:sldMkLst>
      </pc:sldChg>
      <pc:sldChg chg="add del">
        <pc:chgData name="Anna Karakatsouli" userId="d7ec0d07f17b5ab2" providerId="LiveId" clId="{7880FEBF-FC24-4CD3-82AD-2C86CF94C003}" dt="2023-11-21T18:28:29.410" v="44" actId="47"/>
        <pc:sldMkLst>
          <pc:docMk/>
          <pc:sldMk cId="3723600121" sldId="341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622858250" sldId="342"/>
        </pc:sldMkLst>
      </pc:sldChg>
      <pc:sldChg chg="add del">
        <pc:chgData name="Anna Karakatsouli" userId="d7ec0d07f17b5ab2" providerId="LiveId" clId="{7880FEBF-FC24-4CD3-82AD-2C86CF94C003}" dt="2023-11-21T18:28:41.537" v="47" actId="47"/>
        <pc:sldMkLst>
          <pc:docMk/>
          <pc:sldMk cId="2200969231" sldId="343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852528885" sldId="344"/>
        </pc:sldMkLst>
      </pc:sldChg>
      <pc:sldChg chg="add del">
        <pc:chgData name="Anna Karakatsouli" userId="d7ec0d07f17b5ab2" providerId="LiveId" clId="{7880FEBF-FC24-4CD3-82AD-2C86CF94C003}" dt="2023-11-21T18:28:42.185" v="48" actId="47"/>
        <pc:sldMkLst>
          <pc:docMk/>
          <pc:sldMk cId="3390424259" sldId="345"/>
        </pc:sldMkLst>
      </pc:sldChg>
      <pc:sldChg chg="add del">
        <pc:chgData name="Anna Karakatsouli" userId="d7ec0d07f17b5ab2" providerId="LiveId" clId="{7880FEBF-FC24-4CD3-82AD-2C86CF94C003}" dt="2023-11-21T18:28:42.932" v="49" actId="47"/>
        <pc:sldMkLst>
          <pc:docMk/>
          <pc:sldMk cId="1269644152" sldId="346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883013415" sldId="347"/>
        </pc:sldMkLst>
      </pc:sldChg>
      <pc:sldChg chg="del">
        <pc:chgData name="Anna Karakatsouli" userId="d7ec0d07f17b5ab2" providerId="LiveId" clId="{7880FEBF-FC24-4CD3-82AD-2C86CF94C003}" dt="2023-11-21T18:23:26.836" v="2" actId="47"/>
        <pc:sldMkLst>
          <pc:docMk/>
          <pc:sldMk cId="3300543146" sldId="347"/>
        </pc:sldMkLst>
      </pc:sldChg>
      <pc:sldChg chg="del">
        <pc:chgData name="Anna Karakatsouli" userId="d7ec0d07f17b5ab2" providerId="LiveId" clId="{7880FEBF-FC24-4CD3-82AD-2C86CF94C003}" dt="2023-11-21T18:23:26.836" v="2" actId="47"/>
        <pc:sldMkLst>
          <pc:docMk/>
          <pc:sldMk cId="939776256" sldId="348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198724279" sldId="348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189772528" sldId="349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501254245" sldId="350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4061195407" sldId="351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465795027" sldId="35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724007076" sldId="353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229657584" sldId="354"/>
        </pc:sldMkLst>
      </pc:sldChg>
      <pc:sldChg chg="add del">
        <pc:chgData name="Anna Karakatsouli" userId="d7ec0d07f17b5ab2" providerId="LiveId" clId="{7880FEBF-FC24-4CD3-82AD-2C86CF94C003}" dt="2023-11-21T18:28:43.761" v="50" actId="47"/>
        <pc:sldMkLst>
          <pc:docMk/>
          <pc:sldMk cId="1507444747" sldId="356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178643324" sldId="357"/>
        </pc:sldMkLst>
      </pc:sldChg>
      <pc:sldChg chg="del">
        <pc:chgData name="Anna Karakatsouli" userId="d7ec0d07f17b5ab2" providerId="LiveId" clId="{7880FEBF-FC24-4CD3-82AD-2C86CF94C003}" dt="2023-11-21T18:23:46.929" v="8" actId="47"/>
        <pc:sldMkLst>
          <pc:docMk/>
          <pc:sldMk cId="1947335755" sldId="357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907518634" sldId="359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803986313" sldId="360"/>
        </pc:sldMkLst>
      </pc:sldChg>
      <pc:sldChg chg="add del">
        <pc:chgData name="Anna Karakatsouli" userId="d7ec0d07f17b5ab2" providerId="LiveId" clId="{7880FEBF-FC24-4CD3-82AD-2C86CF94C003}" dt="2023-11-21T18:28:51.622" v="52" actId="47"/>
        <pc:sldMkLst>
          <pc:docMk/>
          <pc:sldMk cId="3951743034" sldId="361"/>
        </pc:sldMkLst>
      </pc:sldChg>
      <pc:sldChg chg="delSp add mod">
        <pc:chgData name="Anna Karakatsouli" userId="d7ec0d07f17b5ab2" providerId="LiveId" clId="{7880FEBF-FC24-4CD3-82AD-2C86CF94C003}" dt="2023-11-21T18:28:55.656" v="53" actId="478"/>
        <pc:sldMkLst>
          <pc:docMk/>
          <pc:sldMk cId="1456315154" sldId="362"/>
        </pc:sldMkLst>
        <pc:picChg chg="del">
          <ac:chgData name="Anna Karakatsouli" userId="d7ec0d07f17b5ab2" providerId="LiveId" clId="{7880FEBF-FC24-4CD3-82AD-2C86CF94C003}" dt="2023-11-21T18:28:55.656" v="53" actId="478"/>
          <ac:picMkLst>
            <pc:docMk/>
            <pc:sldMk cId="1456315154" sldId="362"/>
            <ac:picMk id="6" creationId="{00000000-0000-0000-0000-000000000000}"/>
          </ac:picMkLst>
        </pc:picChg>
      </pc:sldChg>
      <pc:sldChg chg="add del">
        <pc:chgData name="Anna Karakatsouli" userId="d7ec0d07f17b5ab2" providerId="LiveId" clId="{7880FEBF-FC24-4CD3-82AD-2C86CF94C003}" dt="2023-11-21T18:28:58.987" v="54" actId="47"/>
        <pc:sldMkLst>
          <pc:docMk/>
          <pc:sldMk cId="3899881719" sldId="363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845493472" sldId="364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273570752" sldId="365"/>
        </pc:sldMkLst>
      </pc:sldChg>
      <pc:sldChg chg="add del">
        <pc:chgData name="Anna Karakatsouli" userId="d7ec0d07f17b5ab2" providerId="LiveId" clId="{7880FEBF-FC24-4CD3-82AD-2C86CF94C003}" dt="2023-11-21T18:29:05.441" v="55" actId="47"/>
        <pc:sldMkLst>
          <pc:docMk/>
          <pc:sldMk cId="3483338657" sldId="366"/>
        </pc:sldMkLst>
      </pc:sldChg>
      <pc:sldChg chg="add del">
        <pc:chgData name="Anna Karakatsouli" userId="d7ec0d07f17b5ab2" providerId="LiveId" clId="{7880FEBF-FC24-4CD3-82AD-2C86CF94C003}" dt="2023-11-21T18:29:05.441" v="55" actId="47"/>
        <pc:sldMkLst>
          <pc:docMk/>
          <pc:sldMk cId="2373752197" sldId="367"/>
        </pc:sldMkLst>
      </pc:sldChg>
      <pc:sldChg chg="addSp delSp modSp mod chgLayout">
        <pc:chgData name="Anna Karakatsouli" userId="d7ec0d07f17b5ab2" providerId="LiveId" clId="{7880FEBF-FC24-4CD3-82AD-2C86CF94C003}" dt="2023-11-21T18:23:20.680" v="1" actId="6264"/>
        <pc:sldMkLst>
          <pc:docMk/>
          <pc:sldMk cId="2142874804" sldId="369"/>
        </pc:sldMkLst>
        <pc:spChg chg="mod ord">
          <ac:chgData name="Anna Karakatsouli" userId="d7ec0d07f17b5ab2" providerId="LiveId" clId="{7880FEBF-FC24-4CD3-82AD-2C86CF94C003}" dt="2023-11-21T18:23:20.680" v="1" actId="6264"/>
          <ac:spMkLst>
            <pc:docMk/>
            <pc:sldMk cId="2142874804" sldId="369"/>
            <ac:spMk id="2" creationId="{00000000-0000-0000-0000-000000000000}"/>
          </ac:spMkLst>
        </pc:spChg>
        <pc:spChg chg="mod ord">
          <ac:chgData name="Anna Karakatsouli" userId="d7ec0d07f17b5ab2" providerId="LiveId" clId="{7880FEBF-FC24-4CD3-82AD-2C86CF94C003}" dt="2023-11-21T18:23:20.680" v="1" actId="6264"/>
          <ac:spMkLst>
            <pc:docMk/>
            <pc:sldMk cId="2142874804" sldId="369"/>
            <ac:spMk id="3" creationId="{00000000-0000-0000-0000-000000000000}"/>
          </ac:spMkLst>
        </pc:spChg>
        <pc:spChg chg="mod ord">
          <ac:chgData name="Anna Karakatsouli" userId="d7ec0d07f17b5ab2" providerId="LiveId" clId="{7880FEBF-FC24-4CD3-82AD-2C86CF94C003}" dt="2023-11-21T18:23:20.680" v="1" actId="6264"/>
          <ac:spMkLst>
            <pc:docMk/>
            <pc:sldMk cId="2142874804" sldId="369"/>
            <ac:spMk id="4" creationId="{00000000-0000-0000-0000-000000000000}"/>
          </ac:spMkLst>
        </pc:spChg>
        <pc:spChg chg="add del mod">
          <ac:chgData name="Anna Karakatsouli" userId="d7ec0d07f17b5ab2" providerId="LiveId" clId="{7880FEBF-FC24-4CD3-82AD-2C86CF94C003}" dt="2023-11-21T18:23:20.680" v="1" actId="6264"/>
          <ac:spMkLst>
            <pc:docMk/>
            <pc:sldMk cId="2142874804" sldId="369"/>
            <ac:spMk id="5" creationId="{C08999E6-80A0-3A35-52B2-61695435818A}"/>
          </ac:spMkLst>
        </pc:spChg>
        <pc:spChg chg="add del mod">
          <ac:chgData name="Anna Karakatsouli" userId="d7ec0d07f17b5ab2" providerId="LiveId" clId="{7880FEBF-FC24-4CD3-82AD-2C86CF94C003}" dt="2023-11-21T18:23:20.680" v="1" actId="6264"/>
          <ac:spMkLst>
            <pc:docMk/>
            <pc:sldMk cId="2142874804" sldId="369"/>
            <ac:spMk id="6" creationId="{B1D12718-EBA6-9015-D0F3-F6B818170177}"/>
          </ac:spMkLst>
        </pc:spChg>
        <pc:spChg chg="add del mod">
          <ac:chgData name="Anna Karakatsouli" userId="d7ec0d07f17b5ab2" providerId="LiveId" clId="{7880FEBF-FC24-4CD3-82AD-2C86CF94C003}" dt="2023-11-21T18:23:20.680" v="1" actId="6264"/>
          <ac:spMkLst>
            <pc:docMk/>
            <pc:sldMk cId="2142874804" sldId="369"/>
            <ac:spMk id="7" creationId="{97F1BF29-6282-4179-FDA2-A7B1AD6A4483}"/>
          </ac:spMkLst>
        </pc:spChg>
        <pc:picChg chg="del">
          <ac:chgData name="Anna Karakatsouli" userId="d7ec0d07f17b5ab2" providerId="LiveId" clId="{7880FEBF-FC24-4CD3-82AD-2C86CF94C003}" dt="2023-11-21T18:23:19.023" v="0" actId="478"/>
          <ac:picMkLst>
            <pc:docMk/>
            <pc:sldMk cId="2142874804" sldId="369"/>
            <ac:picMk id="10" creationId="{91A2FEB0-E460-47FC-8DC4-170F539677FC}"/>
          </ac:picMkLst>
        </pc:picChg>
      </pc:sldChg>
      <pc:sldChg chg="del">
        <pc:chgData name="Anna Karakatsouli" userId="d7ec0d07f17b5ab2" providerId="LiveId" clId="{7880FEBF-FC24-4CD3-82AD-2C86CF94C003}" dt="2023-11-21T18:23:32.063" v="4" actId="47"/>
        <pc:sldMkLst>
          <pc:docMk/>
          <pc:sldMk cId="3543412069" sldId="37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802940452" sldId="37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736520957" sldId="374"/>
        </pc:sldMkLst>
      </pc:sldChg>
      <pc:sldChg chg="del">
        <pc:chgData name="Anna Karakatsouli" userId="d7ec0d07f17b5ab2" providerId="LiveId" clId="{7880FEBF-FC24-4CD3-82AD-2C86CF94C003}" dt="2023-11-21T18:23:52.320" v="9" actId="47"/>
        <pc:sldMkLst>
          <pc:docMk/>
          <pc:sldMk cId="4166272083" sldId="374"/>
        </pc:sldMkLst>
      </pc:sldChg>
      <pc:sldChg chg="del">
        <pc:chgData name="Anna Karakatsouli" userId="d7ec0d07f17b5ab2" providerId="LiveId" clId="{7880FEBF-FC24-4CD3-82AD-2C86CF94C003}" dt="2023-11-21T18:23:52.320" v="9" actId="47"/>
        <pc:sldMkLst>
          <pc:docMk/>
          <pc:sldMk cId="2804206462" sldId="375"/>
        </pc:sldMkLst>
      </pc:sldChg>
      <pc:sldChg chg="add del">
        <pc:chgData name="Anna Karakatsouli" userId="d7ec0d07f17b5ab2" providerId="LiveId" clId="{7880FEBF-FC24-4CD3-82AD-2C86CF94C003}" dt="2023-11-21T18:29:14.919" v="57" actId="47"/>
        <pc:sldMkLst>
          <pc:docMk/>
          <pc:sldMk cId="3857869828" sldId="375"/>
        </pc:sldMkLst>
      </pc:sldChg>
      <pc:sldChg chg="del">
        <pc:chgData name="Anna Karakatsouli" userId="d7ec0d07f17b5ab2" providerId="LiveId" clId="{7880FEBF-FC24-4CD3-82AD-2C86CF94C003}" dt="2023-11-21T18:23:52.320" v="9" actId="47"/>
        <pc:sldMkLst>
          <pc:docMk/>
          <pc:sldMk cId="321919864" sldId="376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461475036" sldId="376"/>
        </pc:sldMkLst>
      </pc:sldChg>
      <pc:sldChg chg="addSp delSp modSp mod chgLayout">
        <pc:chgData name="Anna Karakatsouli" userId="d7ec0d07f17b5ab2" providerId="LiveId" clId="{7880FEBF-FC24-4CD3-82AD-2C86CF94C003}" dt="2023-11-21T18:23:41.754" v="7" actId="6264"/>
        <pc:sldMkLst>
          <pc:docMk/>
          <pc:sldMk cId="2053685064" sldId="377"/>
        </pc:sldMkLst>
        <pc:spChg chg="mod ord">
          <ac:chgData name="Anna Karakatsouli" userId="d7ec0d07f17b5ab2" providerId="LiveId" clId="{7880FEBF-FC24-4CD3-82AD-2C86CF94C003}" dt="2023-11-21T18:23:41.754" v="7" actId="6264"/>
          <ac:spMkLst>
            <pc:docMk/>
            <pc:sldMk cId="2053685064" sldId="377"/>
            <ac:spMk id="2" creationId="{00000000-0000-0000-0000-000000000000}"/>
          </ac:spMkLst>
        </pc:spChg>
        <pc:spChg chg="mod ord">
          <ac:chgData name="Anna Karakatsouli" userId="d7ec0d07f17b5ab2" providerId="LiveId" clId="{7880FEBF-FC24-4CD3-82AD-2C86CF94C003}" dt="2023-11-21T18:23:41.754" v="7" actId="6264"/>
          <ac:spMkLst>
            <pc:docMk/>
            <pc:sldMk cId="2053685064" sldId="377"/>
            <ac:spMk id="3" creationId="{00000000-0000-0000-0000-000000000000}"/>
          </ac:spMkLst>
        </pc:spChg>
        <pc:spChg chg="mod ord">
          <ac:chgData name="Anna Karakatsouli" userId="d7ec0d07f17b5ab2" providerId="LiveId" clId="{7880FEBF-FC24-4CD3-82AD-2C86CF94C003}" dt="2023-11-21T18:23:41.754" v="7" actId="6264"/>
          <ac:spMkLst>
            <pc:docMk/>
            <pc:sldMk cId="2053685064" sldId="377"/>
            <ac:spMk id="4" creationId="{00000000-0000-0000-0000-000000000000}"/>
          </ac:spMkLst>
        </pc:spChg>
        <pc:spChg chg="add del mod">
          <ac:chgData name="Anna Karakatsouli" userId="d7ec0d07f17b5ab2" providerId="LiveId" clId="{7880FEBF-FC24-4CD3-82AD-2C86CF94C003}" dt="2023-11-21T18:23:41.754" v="7" actId="6264"/>
          <ac:spMkLst>
            <pc:docMk/>
            <pc:sldMk cId="2053685064" sldId="377"/>
            <ac:spMk id="6" creationId="{C02E4B41-1B46-B685-372B-CF89C774D36E}"/>
          </ac:spMkLst>
        </pc:spChg>
        <pc:spChg chg="add del mod">
          <ac:chgData name="Anna Karakatsouli" userId="d7ec0d07f17b5ab2" providerId="LiveId" clId="{7880FEBF-FC24-4CD3-82AD-2C86CF94C003}" dt="2023-11-21T18:23:41.754" v="7" actId="6264"/>
          <ac:spMkLst>
            <pc:docMk/>
            <pc:sldMk cId="2053685064" sldId="377"/>
            <ac:spMk id="7" creationId="{AD9C26F5-B98B-A86F-313B-272A0FECC836}"/>
          </ac:spMkLst>
        </pc:spChg>
        <pc:spChg chg="add del mod">
          <ac:chgData name="Anna Karakatsouli" userId="d7ec0d07f17b5ab2" providerId="LiveId" clId="{7880FEBF-FC24-4CD3-82AD-2C86CF94C003}" dt="2023-11-21T18:23:41.754" v="7" actId="6264"/>
          <ac:spMkLst>
            <pc:docMk/>
            <pc:sldMk cId="2053685064" sldId="377"/>
            <ac:spMk id="8" creationId="{EA374BD6-08F9-18C4-35BF-B5FF48B6BCEC}"/>
          </ac:spMkLst>
        </pc:spChg>
        <pc:picChg chg="del">
          <ac:chgData name="Anna Karakatsouli" userId="d7ec0d07f17b5ab2" providerId="LiveId" clId="{7880FEBF-FC24-4CD3-82AD-2C86CF94C003}" dt="2023-11-21T18:23:39.881" v="6" actId="478"/>
          <ac:picMkLst>
            <pc:docMk/>
            <pc:sldMk cId="2053685064" sldId="377"/>
            <ac:picMk id="5" creationId="{00000000-0000-0000-0000-000000000000}"/>
          </ac:picMkLst>
        </pc:picChg>
      </pc:sldChg>
      <pc:sldChg chg="add del">
        <pc:chgData name="Anna Karakatsouli" userId="d7ec0d07f17b5ab2" providerId="LiveId" clId="{7880FEBF-FC24-4CD3-82AD-2C86CF94C003}" dt="2023-11-21T18:24:30.215" v="11" actId="47"/>
        <pc:sldMkLst>
          <pc:docMk/>
          <pc:sldMk cId="4161632744" sldId="38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887814020" sldId="384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464267086" sldId="385"/>
        </pc:sldMkLst>
      </pc:sldChg>
      <pc:sldChg chg="add del">
        <pc:chgData name="Anna Karakatsouli" userId="d7ec0d07f17b5ab2" providerId="LiveId" clId="{7880FEBF-FC24-4CD3-82AD-2C86CF94C003}" dt="2023-11-21T18:28:13.473" v="39" actId="47"/>
        <pc:sldMkLst>
          <pc:docMk/>
          <pc:sldMk cId="775133172" sldId="386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404685444" sldId="387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258311611" sldId="388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20032461" sldId="389"/>
        </pc:sldMkLst>
      </pc:sldChg>
      <pc:sldChg chg="add del">
        <pc:chgData name="Anna Karakatsouli" userId="d7ec0d07f17b5ab2" providerId="LiveId" clId="{7880FEBF-FC24-4CD3-82AD-2C86CF94C003}" dt="2023-11-21T18:28:34.002" v="46" actId="47"/>
        <pc:sldMkLst>
          <pc:docMk/>
          <pc:sldMk cId="4096276758" sldId="390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958454674" sldId="391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654978005" sldId="39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922291887" sldId="393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05939780" sldId="394"/>
        </pc:sldMkLst>
      </pc:sldChg>
      <pc:sldChg chg="add del">
        <pc:chgData name="Anna Karakatsouli" userId="d7ec0d07f17b5ab2" providerId="LiveId" clId="{7880FEBF-FC24-4CD3-82AD-2C86CF94C003}" dt="2023-11-21T18:29:14.235" v="56" actId="47"/>
        <pc:sldMkLst>
          <pc:docMk/>
          <pc:sldMk cId="2464859950" sldId="395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4016889246" sldId="396"/>
        </pc:sldMkLst>
      </pc:sldChg>
      <pc:sldChg chg="add del">
        <pc:chgData name="Anna Karakatsouli" userId="d7ec0d07f17b5ab2" providerId="LiveId" clId="{7880FEBF-FC24-4CD3-82AD-2C86CF94C003}" dt="2023-11-21T18:28:04.543" v="38" actId="47"/>
        <pc:sldMkLst>
          <pc:docMk/>
          <pc:sldMk cId="3481889143" sldId="397"/>
        </pc:sldMkLst>
      </pc:sldChg>
      <pc:sldChg chg="add del">
        <pc:chgData name="Anna Karakatsouli" userId="d7ec0d07f17b5ab2" providerId="LiveId" clId="{7880FEBF-FC24-4CD3-82AD-2C86CF94C003}" dt="2023-11-21T18:29:05.441" v="55" actId="47"/>
        <pc:sldMkLst>
          <pc:docMk/>
          <pc:sldMk cId="2045005706" sldId="398"/>
        </pc:sldMkLst>
      </pc:sldChg>
      <pc:sldChg chg="del">
        <pc:chgData name="Anna Karakatsouli" userId="d7ec0d07f17b5ab2" providerId="LiveId" clId="{7880FEBF-FC24-4CD3-82AD-2C86CF94C003}" dt="2023-11-21T18:23:36.646" v="5" actId="47"/>
        <pc:sldMkLst>
          <pc:docMk/>
          <pc:sldMk cId="4034874846" sldId="398"/>
        </pc:sldMkLst>
      </pc:sldChg>
      <pc:sldChg chg="del">
        <pc:chgData name="Anna Karakatsouli" userId="d7ec0d07f17b5ab2" providerId="LiveId" clId="{7880FEBF-FC24-4CD3-82AD-2C86CF94C003}" dt="2023-11-21T18:23:36.646" v="5" actId="47"/>
        <pc:sldMkLst>
          <pc:docMk/>
          <pc:sldMk cId="2149169657" sldId="399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497227967" sldId="399"/>
        </pc:sldMkLst>
      </pc:sldChg>
      <pc:sldChg chg="del">
        <pc:chgData name="Anna Karakatsouli" userId="d7ec0d07f17b5ab2" providerId="LiveId" clId="{7880FEBF-FC24-4CD3-82AD-2C86CF94C003}" dt="2023-11-21T18:23:36.646" v="5" actId="47"/>
        <pc:sldMkLst>
          <pc:docMk/>
          <pc:sldMk cId="429494888" sldId="400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796895527" sldId="400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323317230" sldId="401"/>
        </pc:sldMkLst>
      </pc:sldChg>
      <pc:sldChg chg="del">
        <pc:chgData name="Anna Karakatsouli" userId="d7ec0d07f17b5ab2" providerId="LiveId" clId="{7880FEBF-FC24-4CD3-82AD-2C86CF94C003}" dt="2023-11-21T18:23:30.144" v="3" actId="47"/>
        <pc:sldMkLst>
          <pc:docMk/>
          <pc:sldMk cId="3583891683" sldId="401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2902707565" sldId="402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4170432444" sldId="403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1633581315" sldId="404"/>
        </pc:sldMkLst>
      </pc:sldChg>
      <pc:sldChg chg="add">
        <pc:chgData name="Anna Karakatsouli" userId="d7ec0d07f17b5ab2" providerId="LiveId" clId="{7880FEBF-FC24-4CD3-82AD-2C86CF94C003}" dt="2023-11-21T18:24:25.443" v="10"/>
        <pc:sldMkLst>
          <pc:docMk/>
          <pc:sldMk cId="4128959701" sldId="405"/>
        </pc:sldMkLst>
      </pc:sldChg>
      <pc:sldChg chg="add del">
        <pc:chgData name="Anna Karakatsouli" userId="d7ec0d07f17b5ab2" providerId="LiveId" clId="{7880FEBF-FC24-4CD3-82AD-2C86CF94C003}" dt="2023-11-21T18:29:19.430" v="58" actId="47"/>
        <pc:sldMkLst>
          <pc:docMk/>
          <pc:sldMk cId="940756791" sldId="406"/>
        </pc:sldMkLst>
      </pc:sldChg>
      <pc:sldChg chg="add del">
        <pc:chgData name="Anna Karakatsouli" userId="d7ec0d07f17b5ab2" providerId="LiveId" clId="{7880FEBF-FC24-4CD3-82AD-2C86CF94C003}" dt="2023-11-21T18:29:20.671" v="59" actId="47"/>
        <pc:sldMkLst>
          <pc:docMk/>
          <pc:sldMk cId="3735451956" sldId="407"/>
        </pc:sldMkLst>
      </pc:sldChg>
      <pc:sldChg chg="add del">
        <pc:chgData name="Anna Karakatsouli" userId="d7ec0d07f17b5ab2" providerId="LiveId" clId="{7880FEBF-FC24-4CD3-82AD-2C86CF94C003}" dt="2023-11-21T18:29:23.342" v="60" actId="47"/>
        <pc:sldMkLst>
          <pc:docMk/>
          <pc:sldMk cId="2026712111" sldId="4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4B60A-7EF7-42E3-AD87-6D173DC36AF2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E6F0FBB-2DD6-450B-A430-1CA824F6577A}">
      <dgm:prSet/>
      <dgm:spPr/>
      <dgm:t>
        <a:bodyPr/>
        <a:lstStyle/>
        <a:p>
          <a:r>
            <a:rPr lang="el-GR"/>
            <a:t>Διακοπή παγκοσμίου εμπορίου και εισαγωγών αγγλόφωνου βιβλίου σε κατεχόμενη Ευρώπη</a:t>
          </a:r>
          <a:endParaRPr lang="en-US"/>
        </a:p>
      </dgm:t>
    </dgm:pt>
    <dgm:pt modelId="{44E903A8-7A32-4E0B-94E2-4A62A4F17CE3}" type="parTrans" cxnId="{69CD9E45-44F7-4B74-87F5-170BCA7C9A8A}">
      <dgm:prSet/>
      <dgm:spPr/>
      <dgm:t>
        <a:bodyPr/>
        <a:lstStyle/>
        <a:p>
          <a:endParaRPr lang="en-US"/>
        </a:p>
      </dgm:t>
    </dgm:pt>
    <dgm:pt modelId="{E6FCC7E5-A8C9-48BF-A9D1-103BC5F3A419}" type="sibTrans" cxnId="{69CD9E45-44F7-4B74-87F5-170BCA7C9A8A}">
      <dgm:prSet/>
      <dgm:spPr/>
      <dgm:t>
        <a:bodyPr/>
        <a:lstStyle/>
        <a:p>
          <a:endParaRPr lang="en-US"/>
        </a:p>
      </dgm:t>
    </dgm:pt>
    <dgm:pt modelId="{A9F08581-EC61-49E1-8301-7C4F3F0D3817}">
      <dgm:prSet/>
      <dgm:spPr/>
      <dgm:t>
        <a:bodyPr/>
        <a:lstStyle/>
        <a:p>
          <a:r>
            <a:rPr lang="el-GR"/>
            <a:t>Διώξεις και εξορία Εβραίων συγγραφέων</a:t>
          </a:r>
          <a:endParaRPr lang="en-US"/>
        </a:p>
      </dgm:t>
    </dgm:pt>
    <dgm:pt modelId="{4B9B23FB-5F76-49B6-8968-AB66F4CAD3C5}" type="parTrans" cxnId="{5B7D0D5D-0311-4D6C-AC6C-363AD26603CC}">
      <dgm:prSet/>
      <dgm:spPr/>
      <dgm:t>
        <a:bodyPr/>
        <a:lstStyle/>
        <a:p>
          <a:endParaRPr lang="en-US"/>
        </a:p>
      </dgm:t>
    </dgm:pt>
    <dgm:pt modelId="{3C1AD8D8-7B45-44D3-BEE4-EDA0AAC4F362}" type="sibTrans" cxnId="{5B7D0D5D-0311-4D6C-AC6C-363AD26603CC}">
      <dgm:prSet/>
      <dgm:spPr/>
      <dgm:t>
        <a:bodyPr/>
        <a:lstStyle/>
        <a:p>
          <a:endParaRPr lang="en-US"/>
        </a:p>
      </dgm:t>
    </dgm:pt>
    <dgm:pt modelId="{33B47DFC-B607-4588-8AE1-10F7A7E8ECE8}">
      <dgm:prSet/>
      <dgm:spPr/>
      <dgm:t>
        <a:bodyPr/>
        <a:lstStyle/>
        <a:p>
          <a:r>
            <a:rPr lang="el-GR"/>
            <a:t>Ελλείψεις χαρτιού</a:t>
          </a:r>
          <a:endParaRPr lang="en-US"/>
        </a:p>
      </dgm:t>
    </dgm:pt>
    <dgm:pt modelId="{FFE63101-E915-48E2-B831-73351E4B25AB}" type="parTrans" cxnId="{3E6305CC-CE10-4CE5-B5D2-E2855D51FA50}">
      <dgm:prSet/>
      <dgm:spPr/>
      <dgm:t>
        <a:bodyPr/>
        <a:lstStyle/>
        <a:p>
          <a:endParaRPr lang="en-US"/>
        </a:p>
      </dgm:t>
    </dgm:pt>
    <dgm:pt modelId="{DBFE3EC5-AA2E-49CF-BD51-2474E11D00FC}" type="sibTrans" cxnId="{3E6305CC-CE10-4CE5-B5D2-E2855D51FA50}">
      <dgm:prSet/>
      <dgm:spPr/>
      <dgm:t>
        <a:bodyPr/>
        <a:lstStyle/>
        <a:p>
          <a:endParaRPr lang="en-US"/>
        </a:p>
      </dgm:t>
    </dgm:pt>
    <dgm:pt modelId="{6882DB7C-1D9A-4167-AE16-B4BF77BC93F7}">
      <dgm:prSet/>
      <dgm:spPr/>
      <dgm:t>
        <a:bodyPr/>
        <a:lstStyle/>
        <a:p>
          <a:r>
            <a:rPr lang="el-GR"/>
            <a:t>Λογοκρισία αρχών Κατοχής</a:t>
          </a:r>
          <a:endParaRPr lang="en-US"/>
        </a:p>
      </dgm:t>
    </dgm:pt>
    <dgm:pt modelId="{2510CCB9-5B0A-4F5D-A3BC-4EB55EEECBE7}" type="parTrans" cxnId="{5E99932A-F386-4C51-AA9C-CF3BCC732D19}">
      <dgm:prSet/>
      <dgm:spPr/>
      <dgm:t>
        <a:bodyPr/>
        <a:lstStyle/>
        <a:p>
          <a:endParaRPr lang="en-US"/>
        </a:p>
      </dgm:t>
    </dgm:pt>
    <dgm:pt modelId="{1232A5B9-5D27-4C85-97E8-18F758EAD320}" type="sibTrans" cxnId="{5E99932A-F386-4C51-AA9C-CF3BCC732D19}">
      <dgm:prSet/>
      <dgm:spPr/>
      <dgm:t>
        <a:bodyPr/>
        <a:lstStyle/>
        <a:p>
          <a:endParaRPr lang="en-US"/>
        </a:p>
      </dgm:t>
    </dgm:pt>
    <dgm:pt modelId="{238C4DDC-972D-47B4-8A35-A3E3750AF23A}" type="pres">
      <dgm:prSet presAssocID="{FAB4B60A-7EF7-42E3-AD87-6D173DC36AF2}" presName="vert0" presStyleCnt="0">
        <dgm:presLayoutVars>
          <dgm:dir/>
          <dgm:animOne val="branch"/>
          <dgm:animLvl val="lvl"/>
        </dgm:presLayoutVars>
      </dgm:prSet>
      <dgm:spPr/>
    </dgm:pt>
    <dgm:pt modelId="{781C67E4-6263-4086-90BE-17AA94602006}" type="pres">
      <dgm:prSet presAssocID="{EE6F0FBB-2DD6-450B-A430-1CA824F6577A}" presName="thickLine" presStyleLbl="alignNode1" presStyleIdx="0" presStyleCnt="4"/>
      <dgm:spPr/>
    </dgm:pt>
    <dgm:pt modelId="{8A2337E3-58C1-4E65-B401-3AB050FA9A82}" type="pres">
      <dgm:prSet presAssocID="{EE6F0FBB-2DD6-450B-A430-1CA824F6577A}" presName="horz1" presStyleCnt="0"/>
      <dgm:spPr/>
    </dgm:pt>
    <dgm:pt modelId="{A55AE79E-41A5-4F31-A7B6-B039C8B3A74C}" type="pres">
      <dgm:prSet presAssocID="{EE6F0FBB-2DD6-450B-A430-1CA824F6577A}" presName="tx1" presStyleLbl="revTx" presStyleIdx="0" presStyleCnt="4"/>
      <dgm:spPr/>
    </dgm:pt>
    <dgm:pt modelId="{EBBF8377-BE49-4278-BF01-833D34C04432}" type="pres">
      <dgm:prSet presAssocID="{EE6F0FBB-2DD6-450B-A430-1CA824F6577A}" presName="vert1" presStyleCnt="0"/>
      <dgm:spPr/>
    </dgm:pt>
    <dgm:pt modelId="{0755806F-756E-4B7D-80E5-02781D627D35}" type="pres">
      <dgm:prSet presAssocID="{A9F08581-EC61-49E1-8301-7C4F3F0D3817}" presName="thickLine" presStyleLbl="alignNode1" presStyleIdx="1" presStyleCnt="4"/>
      <dgm:spPr/>
    </dgm:pt>
    <dgm:pt modelId="{4C5BF218-AF64-4179-9B85-5D4F45F96FE3}" type="pres">
      <dgm:prSet presAssocID="{A9F08581-EC61-49E1-8301-7C4F3F0D3817}" presName="horz1" presStyleCnt="0"/>
      <dgm:spPr/>
    </dgm:pt>
    <dgm:pt modelId="{A970CA2B-D595-4F28-A1E4-46BEB703C8F9}" type="pres">
      <dgm:prSet presAssocID="{A9F08581-EC61-49E1-8301-7C4F3F0D3817}" presName="tx1" presStyleLbl="revTx" presStyleIdx="1" presStyleCnt="4"/>
      <dgm:spPr/>
    </dgm:pt>
    <dgm:pt modelId="{DC8710F5-C320-4442-AAE4-DC4B0F00907A}" type="pres">
      <dgm:prSet presAssocID="{A9F08581-EC61-49E1-8301-7C4F3F0D3817}" presName="vert1" presStyleCnt="0"/>
      <dgm:spPr/>
    </dgm:pt>
    <dgm:pt modelId="{4B486CAD-2090-4828-93E0-CF8D9CE1CA11}" type="pres">
      <dgm:prSet presAssocID="{33B47DFC-B607-4588-8AE1-10F7A7E8ECE8}" presName="thickLine" presStyleLbl="alignNode1" presStyleIdx="2" presStyleCnt="4"/>
      <dgm:spPr/>
    </dgm:pt>
    <dgm:pt modelId="{96D763E1-0CDA-41DB-8CB7-C3AC69015D5D}" type="pres">
      <dgm:prSet presAssocID="{33B47DFC-B607-4588-8AE1-10F7A7E8ECE8}" presName="horz1" presStyleCnt="0"/>
      <dgm:spPr/>
    </dgm:pt>
    <dgm:pt modelId="{FD9FFEA2-F79A-405D-942B-81DA20B653F6}" type="pres">
      <dgm:prSet presAssocID="{33B47DFC-B607-4588-8AE1-10F7A7E8ECE8}" presName="tx1" presStyleLbl="revTx" presStyleIdx="2" presStyleCnt="4"/>
      <dgm:spPr/>
    </dgm:pt>
    <dgm:pt modelId="{B4254F04-BF26-45B3-93F7-D33DCB9F9AC1}" type="pres">
      <dgm:prSet presAssocID="{33B47DFC-B607-4588-8AE1-10F7A7E8ECE8}" presName="vert1" presStyleCnt="0"/>
      <dgm:spPr/>
    </dgm:pt>
    <dgm:pt modelId="{F0D08D18-36A7-476E-B625-E6E77D2DF904}" type="pres">
      <dgm:prSet presAssocID="{6882DB7C-1D9A-4167-AE16-B4BF77BC93F7}" presName="thickLine" presStyleLbl="alignNode1" presStyleIdx="3" presStyleCnt="4"/>
      <dgm:spPr/>
    </dgm:pt>
    <dgm:pt modelId="{669F04EB-FC4A-4D35-A735-1C6E1DC1D48B}" type="pres">
      <dgm:prSet presAssocID="{6882DB7C-1D9A-4167-AE16-B4BF77BC93F7}" presName="horz1" presStyleCnt="0"/>
      <dgm:spPr/>
    </dgm:pt>
    <dgm:pt modelId="{5C6D5601-3111-412C-AA2D-84153344F037}" type="pres">
      <dgm:prSet presAssocID="{6882DB7C-1D9A-4167-AE16-B4BF77BC93F7}" presName="tx1" presStyleLbl="revTx" presStyleIdx="3" presStyleCnt="4"/>
      <dgm:spPr/>
    </dgm:pt>
    <dgm:pt modelId="{775CD834-0970-4336-BF32-4A4D636BE395}" type="pres">
      <dgm:prSet presAssocID="{6882DB7C-1D9A-4167-AE16-B4BF77BC93F7}" presName="vert1" presStyleCnt="0"/>
      <dgm:spPr/>
    </dgm:pt>
  </dgm:ptLst>
  <dgm:cxnLst>
    <dgm:cxn modelId="{5E99932A-F386-4C51-AA9C-CF3BCC732D19}" srcId="{FAB4B60A-7EF7-42E3-AD87-6D173DC36AF2}" destId="{6882DB7C-1D9A-4167-AE16-B4BF77BC93F7}" srcOrd="3" destOrd="0" parTransId="{2510CCB9-5B0A-4F5D-A3BC-4EB55EEECBE7}" sibTransId="{1232A5B9-5D27-4C85-97E8-18F758EAD320}"/>
    <dgm:cxn modelId="{5B7D0D5D-0311-4D6C-AC6C-363AD26603CC}" srcId="{FAB4B60A-7EF7-42E3-AD87-6D173DC36AF2}" destId="{A9F08581-EC61-49E1-8301-7C4F3F0D3817}" srcOrd="1" destOrd="0" parTransId="{4B9B23FB-5F76-49B6-8968-AB66F4CAD3C5}" sibTransId="{3C1AD8D8-7B45-44D3-BEE4-EDA0AAC4F362}"/>
    <dgm:cxn modelId="{69CD9E45-44F7-4B74-87F5-170BCA7C9A8A}" srcId="{FAB4B60A-7EF7-42E3-AD87-6D173DC36AF2}" destId="{EE6F0FBB-2DD6-450B-A430-1CA824F6577A}" srcOrd="0" destOrd="0" parTransId="{44E903A8-7A32-4E0B-94E2-4A62A4F17CE3}" sibTransId="{E6FCC7E5-A8C9-48BF-A9D1-103BC5F3A419}"/>
    <dgm:cxn modelId="{C6B1FA6A-4119-4440-9216-2E32E34A84B9}" type="presOf" srcId="{FAB4B60A-7EF7-42E3-AD87-6D173DC36AF2}" destId="{238C4DDC-972D-47B4-8A35-A3E3750AF23A}" srcOrd="0" destOrd="0" presId="urn:microsoft.com/office/officeart/2008/layout/LinedList"/>
    <dgm:cxn modelId="{8DFD0391-E19E-478B-A226-0E008299780C}" type="presOf" srcId="{A9F08581-EC61-49E1-8301-7C4F3F0D3817}" destId="{A970CA2B-D595-4F28-A1E4-46BEB703C8F9}" srcOrd="0" destOrd="0" presId="urn:microsoft.com/office/officeart/2008/layout/LinedList"/>
    <dgm:cxn modelId="{EA42F5BB-9569-4359-8767-56625FA06FC6}" type="presOf" srcId="{33B47DFC-B607-4588-8AE1-10F7A7E8ECE8}" destId="{FD9FFEA2-F79A-405D-942B-81DA20B653F6}" srcOrd="0" destOrd="0" presId="urn:microsoft.com/office/officeart/2008/layout/LinedList"/>
    <dgm:cxn modelId="{3750A6C8-7969-4F7E-9E0D-2BB96A733226}" type="presOf" srcId="{6882DB7C-1D9A-4167-AE16-B4BF77BC93F7}" destId="{5C6D5601-3111-412C-AA2D-84153344F037}" srcOrd="0" destOrd="0" presId="urn:microsoft.com/office/officeart/2008/layout/LinedList"/>
    <dgm:cxn modelId="{3E6305CC-CE10-4CE5-B5D2-E2855D51FA50}" srcId="{FAB4B60A-7EF7-42E3-AD87-6D173DC36AF2}" destId="{33B47DFC-B607-4588-8AE1-10F7A7E8ECE8}" srcOrd="2" destOrd="0" parTransId="{FFE63101-E915-48E2-B831-73351E4B25AB}" sibTransId="{DBFE3EC5-AA2E-49CF-BD51-2474E11D00FC}"/>
    <dgm:cxn modelId="{CA6A25DB-83C2-45F0-A9F1-FB9B293AE3B6}" type="presOf" srcId="{EE6F0FBB-2DD6-450B-A430-1CA824F6577A}" destId="{A55AE79E-41A5-4F31-A7B6-B039C8B3A74C}" srcOrd="0" destOrd="0" presId="urn:microsoft.com/office/officeart/2008/layout/LinedList"/>
    <dgm:cxn modelId="{5F133310-7101-44DB-BA17-653D4DDCCB47}" type="presParOf" srcId="{238C4DDC-972D-47B4-8A35-A3E3750AF23A}" destId="{781C67E4-6263-4086-90BE-17AA94602006}" srcOrd="0" destOrd="0" presId="urn:microsoft.com/office/officeart/2008/layout/LinedList"/>
    <dgm:cxn modelId="{19E24F1F-FE0D-48C5-A48F-E8EDC9C641C7}" type="presParOf" srcId="{238C4DDC-972D-47B4-8A35-A3E3750AF23A}" destId="{8A2337E3-58C1-4E65-B401-3AB050FA9A82}" srcOrd="1" destOrd="0" presId="urn:microsoft.com/office/officeart/2008/layout/LinedList"/>
    <dgm:cxn modelId="{B63AECD8-7936-43B0-AC33-1E621E73E529}" type="presParOf" srcId="{8A2337E3-58C1-4E65-B401-3AB050FA9A82}" destId="{A55AE79E-41A5-4F31-A7B6-B039C8B3A74C}" srcOrd="0" destOrd="0" presId="urn:microsoft.com/office/officeart/2008/layout/LinedList"/>
    <dgm:cxn modelId="{EFEF625C-170C-4A1B-9522-9F51C6DD1088}" type="presParOf" srcId="{8A2337E3-58C1-4E65-B401-3AB050FA9A82}" destId="{EBBF8377-BE49-4278-BF01-833D34C04432}" srcOrd="1" destOrd="0" presId="urn:microsoft.com/office/officeart/2008/layout/LinedList"/>
    <dgm:cxn modelId="{A2C682ED-A453-4219-B128-3F99136CA82B}" type="presParOf" srcId="{238C4DDC-972D-47B4-8A35-A3E3750AF23A}" destId="{0755806F-756E-4B7D-80E5-02781D627D35}" srcOrd="2" destOrd="0" presId="urn:microsoft.com/office/officeart/2008/layout/LinedList"/>
    <dgm:cxn modelId="{CEEEEBD5-4A55-4C0B-95A2-5FB528A5E245}" type="presParOf" srcId="{238C4DDC-972D-47B4-8A35-A3E3750AF23A}" destId="{4C5BF218-AF64-4179-9B85-5D4F45F96FE3}" srcOrd="3" destOrd="0" presId="urn:microsoft.com/office/officeart/2008/layout/LinedList"/>
    <dgm:cxn modelId="{87FF1460-1D0D-43C7-B4BF-5020059D1A4D}" type="presParOf" srcId="{4C5BF218-AF64-4179-9B85-5D4F45F96FE3}" destId="{A970CA2B-D595-4F28-A1E4-46BEB703C8F9}" srcOrd="0" destOrd="0" presId="urn:microsoft.com/office/officeart/2008/layout/LinedList"/>
    <dgm:cxn modelId="{29D875F0-98FB-4911-8010-14EA48E3EB83}" type="presParOf" srcId="{4C5BF218-AF64-4179-9B85-5D4F45F96FE3}" destId="{DC8710F5-C320-4442-AAE4-DC4B0F00907A}" srcOrd="1" destOrd="0" presId="urn:microsoft.com/office/officeart/2008/layout/LinedList"/>
    <dgm:cxn modelId="{E78DAD3C-C7ED-4088-A4EC-E68A6ACCFA3A}" type="presParOf" srcId="{238C4DDC-972D-47B4-8A35-A3E3750AF23A}" destId="{4B486CAD-2090-4828-93E0-CF8D9CE1CA11}" srcOrd="4" destOrd="0" presId="urn:microsoft.com/office/officeart/2008/layout/LinedList"/>
    <dgm:cxn modelId="{9B8BA684-58DB-48B8-9B08-7629ED3A76DE}" type="presParOf" srcId="{238C4DDC-972D-47B4-8A35-A3E3750AF23A}" destId="{96D763E1-0CDA-41DB-8CB7-C3AC69015D5D}" srcOrd="5" destOrd="0" presId="urn:microsoft.com/office/officeart/2008/layout/LinedList"/>
    <dgm:cxn modelId="{7992BE45-31B4-4E7E-9F4A-1E4FCBCF2561}" type="presParOf" srcId="{96D763E1-0CDA-41DB-8CB7-C3AC69015D5D}" destId="{FD9FFEA2-F79A-405D-942B-81DA20B653F6}" srcOrd="0" destOrd="0" presId="urn:microsoft.com/office/officeart/2008/layout/LinedList"/>
    <dgm:cxn modelId="{7A0F7CD3-E644-4AB5-8183-9B412F6DFC26}" type="presParOf" srcId="{96D763E1-0CDA-41DB-8CB7-C3AC69015D5D}" destId="{B4254F04-BF26-45B3-93F7-D33DCB9F9AC1}" srcOrd="1" destOrd="0" presId="urn:microsoft.com/office/officeart/2008/layout/LinedList"/>
    <dgm:cxn modelId="{0530CC4D-75B1-4D43-9451-675641D736EF}" type="presParOf" srcId="{238C4DDC-972D-47B4-8A35-A3E3750AF23A}" destId="{F0D08D18-36A7-476E-B625-E6E77D2DF904}" srcOrd="6" destOrd="0" presId="urn:microsoft.com/office/officeart/2008/layout/LinedList"/>
    <dgm:cxn modelId="{8010D94C-8ABE-4399-9603-382F69E13DBF}" type="presParOf" srcId="{238C4DDC-972D-47B4-8A35-A3E3750AF23A}" destId="{669F04EB-FC4A-4D35-A735-1C6E1DC1D48B}" srcOrd="7" destOrd="0" presId="urn:microsoft.com/office/officeart/2008/layout/LinedList"/>
    <dgm:cxn modelId="{7FA47D64-D603-4DDA-8641-2B326E1786CC}" type="presParOf" srcId="{669F04EB-FC4A-4D35-A735-1C6E1DC1D48B}" destId="{5C6D5601-3111-412C-AA2D-84153344F037}" srcOrd="0" destOrd="0" presId="urn:microsoft.com/office/officeart/2008/layout/LinedList"/>
    <dgm:cxn modelId="{E07C2A4B-86B5-42F1-BE33-B86E6FA4BD2A}" type="presParOf" srcId="{669F04EB-FC4A-4D35-A735-1C6E1DC1D48B}" destId="{775CD834-0970-4336-BF32-4A4D636BE3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5F5E2-3A5C-417E-B044-2C28F9EDCE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A8A558-5A80-4710-B6B3-AF547E38B240}">
      <dgm:prSet/>
      <dgm:spPr/>
      <dgm:t>
        <a:bodyPr/>
        <a:lstStyle/>
        <a:p>
          <a:r>
            <a:rPr lang="el-GR"/>
            <a:t>Εγγενείς δυσκολίες έρευνας ανάγνωσης</a:t>
          </a:r>
        </a:p>
      </dgm:t>
    </dgm:pt>
    <dgm:pt modelId="{13F09AB0-16CA-4D3E-99D8-BBFC4635D79A}" type="parTrans" cxnId="{80CE8AF0-FF46-4D37-B464-6620DA33CCD4}">
      <dgm:prSet/>
      <dgm:spPr/>
      <dgm:t>
        <a:bodyPr/>
        <a:lstStyle/>
        <a:p>
          <a:endParaRPr lang="en-US"/>
        </a:p>
      </dgm:t>
    </dgm:pt>
    <dgm:pt modelId="{18494E3A-ED1A-4040-86DE-543D5E31E533}" type="sibTrans" cxnId="{80CE8AF0-FF46-4D37-B464-6620DA33CCD4}">
      <dgm:prSet/>
      <dgm:spPr/>
      <dgm:t>
        <a:bodyPr/>
        <a:lstStyle/>
        <a:p>
          <a:endParaRPr lang="en-US"/>
        </a:p>
      </dgm:t>
    </dgm:pt>
    <dgm:pt modelId="{CDDB2E70-F03A-40DE-81D6-3E7B40FB6DD3}">
      <dgm:prSet/>
      <dgm:spPr/>
      <dgm:t>
        <a:bodyPr/>
        <a:lstStyle/>
        <a:p>
          <a:r>
            <a:rPr lang="el-GR" dirty="0"/>
            <a:t>Προβληματική ταύτιση αναγνώστη με καταναλωτή</a:t>
          </a:r>
          <a:r>
            <a:rPr lang="en-US" dirty="0"/>
            <a:t> (reader </a:t>
          </a:r>
          <a:r>
            <a:rPr lang="en-US" dirty="0">
              <a:sym typeface="Symbol" panose="05050102010706020507" pitchFamily="18" charset="2"/>
            </a:rPr>
            <a:t></a:t>
          </a:r>
          <a:r>
            <a:rPr lang="en-US" dirty="0"/>
            <a:t> consumer)</a:t>
          </a:r>
          <a:endParaRPr lang="el-GR" dirty="0"/>
        </a:p>
      </dgm:t>
    </dgm:pt>
    <dgm:pt modelId="{B0D5EFD1-7235-4E6F-914A-A9E00D672FA0}" type="parTrans" cxnId="{71D5DE92-E6D7-4D09-A143-C86D4328CA4E}">
      <dgm:prSet/>
      <dgm:spPr/>
      <dgm:t>
        <a:bodyPr/>
        <a:lstStyle/>
        <a:p>
          <a:endParaRPr lang="en-US"/>
        </a:p>
      </dgm:t>
    </dgm:pt>
    <dgm:pt modelId="{11B21BF8-4CDB-4A21-992D-94FAF76DFA45}" type="sibTrans" cxnId="{71D5DE92-E6D7-4D09-A143-C86D4328CA4E}">
      <dgm:prSet/>
      <dgm:spPr/>
      <dgm:t>
        <a:bodyPr/>
        <a:lstStyle/>
        <a:p>
          <a:endParaRPr lang="en-US"/>
        </a:p>
      </dgm:t>
    </dgm:pt>
    <dgm:pt modelId="{D0701303-E06B-4AC3-B501-EB35D7969B45}">
      <dgm:prSet/>
      <dgm:spPr/>
      <dgm:t>
        <a:bodyPr/>
        <a:lstStyle/>
        <a:p>
          <a:r>
            <a:rPr lang="el-GR"/>
            <a:t>Απουσία στοιχείων για σύγχρονη αναγνωστική συμπεριφορά</a:t>
          </a:r>
        </a:p>
      </dgm:t>
    </dgm:pt>
    <dgm:pt modelId="{92046D03-1A6A-4747-8571-F797EDC6416C}" type="parTrans" cxnId="{A3899CB8-9642-4DA4-8247-39B221FE30B7}">
      <dgm:prSet/>
      <dgm:spPr/>
      <dgm:t>
        <a:bodyPr/>
        <a:lstStyle/>
        <a:p>
          <a:endParaRPr lang="en-US"/>
        </a:p>
      </dgm:t>
    </dgm:pt>
    <dgm:pt modelId="{397C56B7-A8C3-43D2-9D36-C718A914FF13}" type="sibTrans" cxnId="{A3899CB8-9642-4DA4-8247-39B221FE30B7}">
      <dgm:prSet/>
      <dgm:spPr/>
      <dgm:t>
        <a:bodyPr/>
        <a:lstStyle/>
        <a:p>
          <a:endParaRPr lang="en-US"/>
        </a:p>
      </dgm:t>
    </dgm:pt>
    <dgm:pt modelId="{E25957B2-F599-40D6-B8AF-00828FC8344F}">
      <dgm:prSet/>
      <dgm:spPr/>
      <dgm:t>
        <a:bodyPr/>
        <a:lstStyle/>
        <a:p>
          <a:r>
            <a:rPr lang="el-GR"/>
            <a:t>Παγκόσμια αγορά &amp; παγκοσμιοποιημένο περιεχόμενο</a:t>
          </a:r>
        </a:p>
      </dgm:t>
    </dgm:pt>
    <dgm:pt modelId="{24CB8D2D-3E78-4FEE-9DE2-119A18855E43}" type="parTrans" cxnId="{793FA1E7-BBE5-479A-B6ED-B6A5AD2E51F9}">
      <dgm:prSet/>
      <dgm:spPr/>
      <dgm:t>
        <a:bodyPr/>
        <a:lstStyle/>
        <a:p>
          <a:endParaRPr lang="en-US"/>
        </a:p>
      </dgm:t>
    </dgm:pt>
    <dgm:pt modelId="{AA7CDFD5-5A53-4681-B08E-40E10A6B7190}" type="sibTrans" cxnId="{793FA1E7-BBE5-479A-B6ED-B6A5AD2E51F9}">
      <dgm:prSet/>
      <dgm:spPr/>
      <dgm:t>
        <a:bodyPr/>
        <a:lstStyle/>
        <a:p>
          <a:endParaRPr lang="en-US"/>
        </a:p>
      </dgm:t>
    </dgm:pt>
    <dgm:pt modelId="{D1C536DA-0281-4F78-B4D8-1272E44B7972}" type="pres">
      <dgm:prSet presAssocID="{BDF5F5E2-3A5C-417E-B044-2C28F9EDCEA9}" presName="linear" presStyleCnt="0">
        <dgm:presLayoutVars>
          <dgm:animLvl val="lvl"/>
          <dgm:resizeHandles val="exact"/>
        </dgm:presLayoutVars>
      </dgm:prSet>
      <dgm:spPr/>
    </dgm:pt>
    <dgm:pt modelId="{02FE0B95-53BE-46BC-B6D7-0D21BF0D2EA2}" type="pres">
      <dgm:prSet presAssocID="{2CA8A558-5A80-4710-B6B3-AF547E38B2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F2F517-87C2-4055-A03E-7088EE3ACB6C}" type="pres">
      <dgm:prSet presAssocID="{18494E3A-ED1A-4040-86DE-543D5E31E533}" presName="spacer" presStyleCnt="0"/>
      <dgm:spPr/>
    </dgm:pt>
    <dgm:pt modelId="{A8640D22-1F7D-4871-A5DE-1E90EB2A8A1C}" type="pres">
      <dgm:prSet presAssocID="{CDDB2E70-F03A-40DE-81D6-3E7B40FB6DD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CF27C20-6F9C-4321-A802-B721A7FF7F38}" type="pres">
      <dgm:prSet presAssocID="{11B21BF8-4CDB-4A21-992D-94FAF76DFA45}" presName="spacer" presStyleCnt="0"/>
      <dgm:spPr/>
    </dgm:pt>
    <dgm:pt modelId="{59B6CB3D-4A22-4A1F-9876-F3DB5C1FC728}" type="pres">
      <dgm:prSet presAssocID="{D0701303-E06B-4AC3-B501-EB35D7969B4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036F03-249B-4BC9-9A81-6FA927920104}" type="pres">
      <dgm:prSet presAssocID="{397C56B7-A8C3-43D2-9D36-C718A914FF13}" presName="spacer" presStyleCnt="0"/>
      <dgm:spPr/>
    </dgm:pt>
    <dgm:pt modelId="{F457819C-1948-4E10-83FC-70D4B6BAADDD}" type="pres">
      <dgm:prSet presAssocID="{E25957B2-F599-40D6-B8AF-00828FC8344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7F6A05-283A-4E18-A4C3-B7897BF71A1C}" type="presOf" srcId="{BDF5F5E2-3A5C-417E-B044-2C28F9EDCEA9}" destId="{D1C536DA-0281-4F78-B4D8-1272E44B7972}" srcOrd="0" destOrd="0" presId="urn:microsoft.com/office/officeart/2005/8/layout/vList2"/>
    <dgm:cxn modelId="{E4F20929-AB0F-414D-AADC-21B50CF29428}" type="presOf" srcId="{CDDB2E70-F03A-40DE-81D6-3E7B40FB6DD3}" destId="{A8640D22-1F7D-4871-A5DE-1E90EB2A8A1C}" srcOrd="0" destOrd="0" presId="urn:microsoft.com/office/officeart/2005/8/layout/vList2"/>
    <dgm:cxn modelId="{B50B2F32-0FF1-4043-8C25-75F51647DDC4}" type="presOf" srcId="{2CA8A558-5A80-4710-B6B3-AF547E38B240}" destId="{02FE0B95-53BE-46BC-B6D7-0D21BF0D2EA2}" srcOrd="0" destOrd="0" presId="urn:microsoft.com/office/officeart/2005/8/layout/vList2"/>
    <dgm:cxn modelId="{11DA173F-9E52-400D-A9E9-4107523ADA7C}" type="presOf" srcId="{D0701303-E06B-4AC3-B501-EB35D7969B45}" destId="{59B6CB3D-4A22-4A1F-9876-F3DB5C1FC728}" srcOrd="0" destOrd="0" presId="urn:microsoft.com/office/officeart/2005/8/layout/vList2"/>
    <dgm:cxn modelId="{352B7E85-291D-4BC6-ADCF-6EA7C5C475C5}" type="presOf" srcId="{E25957B2-F599-40D6-B8AF-00828FC8344F}" destId="{F457819C-1948-4E10-83FC-70D4B6BAADDD}" srcOrd="0" destOrd="0" presId="urn:microsoft.com/office/officeart/2005/8/layout/vList2"/>
    <dgm:cxn modelId="{71D5DE92-E6D7-4D09-A143-C86D4328CA4E}" srcId="{BDF5F5E2-3A5C-417E-B044-2C28F9EDCEA9}" destId="{CDDB2E70-F03A-40DE-81D6-3E7B40FB6DD3}" srcOrd="1" destOrd="0" parTransId="{B0D5EFD1-7235-4E6F-914A-A9E00D672FA0}" sibTransId="{11B21BF8-4CDB-4A21-992D-94FAF76DFA45}"/>
    <dgm:cxn modelId="{A3899CB8-9642-4DA4-8247-39B221FE30B7}" srcId="{BDF5F5E2-3A5C-417E-B044-2C28F9EDCEA9}" destId="{D0701303-E06B-4AC3-B501-EB35D7969B45}" srcOrd="2" destOrd="0" parTransId="{92046D03-1A6A-4747-8571-F797EDC6416C}" sibTransId="{397C56B7-A8C3-43D2-9D36-C718A914FF13}"/>
    <dgm:cxn modelId="{793FA1E7-BBE5-479A-B6ED-B6A5AD2E51F9}" srcId="{BDF5F5E2-3A5C-417E-B044-2C28F9EDCEA9}" destId="{E25957B2-F599-40D6-B8AF-00828FC8344F}" srcOrd="3" destOrd="0" parTransId="{24CB8D2D-3E78-4FEE-9DE2-119A18855E43}" sibTransId="{AA7CDFD5-5A53-4681-B08E-40E10A6B7190}"/>
    <dgm:cxn modelId="{80CE8AF0-FF46-4D37-B464-6620DA33CCD4}" srcId="{BDF5F5E2-3A5C-417E-B044-2C28F9EDCEA9}" destId="{2CA8A558-5A80-4710-B6B3-AF547E38B240}" srcOrd="0" destOrd="0" parTransId="{13F09AB0-16CA-4D3E-99D8-BBFC4635D79A}" sibTransId="{18494E3A-ED1A-4040-86DE-543D5E31E533}"/>
    <dgm:cxn modelId="{F6CA044C-01B2-491F-A849-ECCA7D27BE79}" type="presParOf" srcId="{D1C536DA-0281-4F78-B4D8-1272E44B7972}" destId="{02FE0B95-53BE-46BC-B6D7-0D21BF0D2EA2}" srcOrd="0" destOrd="0" presId="urn:microsoft.com/office/officeart/2005/8/layout/vList2"/>
    <dgm:cxn modelId="{2E06F277-559E-4466-B2AD-42286155B3B2}" type="presParOf" srcId="{D1C536DA-0281-4F78-B4D8-1272E44B7972}" destId="{03F2F517-87C2-4055-A03E-7088EE3ACB6C}" srcOrd="1" destOrd="0" presId="urn:microsoft.com/office/officeart/2005/8/layout/vList2"/>
    <dgm:cxn modelId="{1D955306-8D3F-4A03-8306-0C23D6C3BF2F}" type="presParOf" srcId="{D1C536DA-0281-4F78-B4D8-1272E44B7972}" destId="{A8640D22-1F7D-4871-A5DE-1E90EB2A8A1C}" srcOrd="2" destOrd="0" presId="urn:microsoft.com/office/officeart/2005/8/layout/vList2"/>
    <dgm:cxn modelId="{B4074C15-9222-416A-A3F4-CB93EDD6E735}" type="presParOf" srcId="{D1C536DA-0281-4F78-B4D8-1272E44B7972}" destId="{4CF27C20-6F9C-4321-A802-B721A7FF7F38}" srcOrd="3" destOrd="0" presId="urn:microsoft.com/office/officeart/2005/8/layout/vList2"/>
    <dgm:cxn modelId="{B2029C8C-D2A7-4E51-92ED-820616D1C84F}" type="presParOf" srcId="{D1C536DA-0281-4F78-B4D8-1272E44B7972}" destId="{59B6CB3D-4A22-4A1F-9876-F3DB5C1FC728}" srcOrd="4" destOrd="0" presId="urn:microsoft.com/office/officeart/2005/8/layout/vList2"/>
    <dgm:cxn modelId="{460980B9-76E5-4157-8527-4BFFB83D56C9}" type="presParOf" srcId="{D1C536DA-0281-4F78-B4D8-1272E44B7972}" destId="{F2036F03-249B-4BC9-9A81-6FA927920104}" srcOrd="5" destOrd="0" presId="urn:microsoft.com/office/officeart/2005/8/layout/vList2"/>
    <dgm:cxn modelId="{9116BE38-46FA-4246-AA07-2556FA90114C}" type="presParOf" srcId="{D1C536DA-0281-4F78-B4D8-1272E44B7972}" destId="{F457819C-1948-4E10-83FC-70D4B6BAAD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C67E4-6263-4086-90BE-17AA94602006}">
      <dsp:nvSpPr>
        <dsp:cNvPr id="0" name=""/>
        <dsp:cNvSpPr/>
      </dsp:nvSpPr>
      <dsp:spPr>
        <a:xfrm>
          <a:off x="0" y="0"/>
          <a:ext cx="7315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5AE79E-41A5-4F31-A7B6-B039C8B3A74C}">
      <dsp:nvSpPr>
        <dsp:cNvPr id="0" name=""/>
        <dsp:cNvSpPr/>
      </dsp:nvSpPr>
      <dsp:spPr>
        <a:xfrm>
          <a:off x="0" y="0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Διακοπή παγκοσμίου εμπορίου και εισαγωγών αγγλόφωνου βιβλίου σε κατεχόμενη Ευρώπη</a:t>
          </a:r>
          <a:endParaRPr lang="en-US" sz="2800" kern="1200"/>
        </a:p>
      </dsp:txBody>
      <dsp:txXfrm>
        <a:off x="0" y="0"/>
        <a:ext cx="7315200" cy="1280318"/>
      </dsp:txXfrm>
    </dsp:sp>
    <dsp:sp modelId="{0755806F-756E-4B7D-80E5-02781D627D35}">
      <dsp:nvSpPr>
        <dsp:cNvPr id="0" name=""/>
        <dsp:cNvSpPr/>
      </dsp:nvSpPr>
      <dsp:spPr>
        <a:xfrm>
          <a:off x="0" y="1280318"/>
          <a:ext cx="7315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70CA2B-D595-4F28-A1E4-46BEB703C8F9}">
      <dsp:nvSpPr>
        <dsp:cNvPr id="0" name=""/>
        <dsp:cNvSpPr/>
      </dsp:nvSpPr>
      <dsp:spPr>
        <a:xfrm>
          <a:off x="0" y="1280318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Διώξεις και εξορία Εβραίων συγγραφέων</a:t>
          </a:r>
          <a:endParaRPr lang="en-US" sz="2800" kern="1200"/>
        </a:p>
      </dsp:txBody>
      <dsp:txXfrm>
        <a:off x="0" y="1280318"/>
        <a:ext cx="7315200" cy="1280318"/>
      </dsp:txXfrm>
    </dsp:sp>
    <dsp:sp modelId="{4B486CAD-2090-4828-93E0-CF8D9CE1CA11}">
      <dsp:nvSpPr>
        <dsp:cNvPr id="0" name=""/>
        <dsp:cNvSpPr/>
      </dsp:nvSpPr>
      <dsp:spPr>
        <a:xfrm>
          <a:off x="0" y="2560637"/>
          <a:ext cx="7315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9FFEA2-F79A-405D-942B-81DA20B653F6}">
      <dsp:nvSpPr>
        <dsp:cNvPr id="0" name=""/>
        <dsp:cNvSpPr/>
      </dsp:nvSpPr>
      <dsp:spPr>
        <a:xfrm>
          <a:off x="0" y="2560637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Ελλείψεις χαρτιού</a:t>
          </a:r>
          <a:endParaRPr lang="en-US" sz="2800" kern="1200"/>
        </a:p>
      </dsp:txBody>
      <dsp:txXfrm>
        <a:off x="0" y="2560637"/>
        <a:ext cx="7315200" cy="1280318"/>
      </dsp:txXfrm>
    </dsp:sp>
    <dsp:sp modelId="{F0D08D18-36A7-476E-B625-E6E77D2DF904}">
      <dsp:nvSpPr>
        <dsp:cNvPr id="0" name=""/>
        <dsp:cNvSpPr/>
      </dsp:nvSpPr>
      <dsp:spPr>
        <a:xfrm>
          <a:off x="0" y="3840956"/>
          <a:ext cx="7315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6D5601-3111-412C-AA2D-84153344F037}">
      <dsp:nvSpPr>
        <dsp:cNvPr id="0" name=""/>
        <dsp:cNvSpPr/>
      </dsp:nvSpPr>
      <dsp:spPr>
        <a:xfrm>
          <a:off x="0" y="3840956"/>
          <a:ext cx="7315200" cy="12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Λογοκρισία αρχών Κατοχής</a:t>
          </a:r>
          <a:endParaRPr lang="en-US" sz="2800" kern="1200"/>
        </a:p>
      </dsp:txBody>
      <dsp:txXfrm>
        <a:off x="0" y="3840956"/>
        <a:ext cx="7315200" cy="128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E0B95-53BE-46BC-B6D7-0D21BF0D2EA2}">
      <dsp:nvSpPr>
        <dsp:cNvPr id="0" name=""/>
        <dsp:cNvSpPr/>
      </dsp:nvSpPr>
      <dsp:spPr>
        <a:xfrm>
          <a:off x="0" y="142065"/>
          <a:ext cx="5910677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Εγγενείς δυσκολίες έρευνας ανάγνωσης</a:t>
          </a:r>
        </a:p>
      </dsp:txBody>
      <dsp:txXfrm>
        <a:off x="56072" y="198137"/>
        <a:ext cx="5798533" cy="1036503"/>
      </dsp:txXfrm>
    </dsp:sp>
    <dsp:sp modelId="{A8640D22-1F7D-4871-A5DE-1E90EB2A8A1C}">
      <dsp:nvSpPr>
        <dsp:cNvPr id="0" name=""/>
        <dsp:cNvSpPr/>
      </dsp:nvSpPr>
      <dsp:spPr>
        <a:xfrm>
          <a:off x="0" y="1371352"/>
          <a:ext cx="5910677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Προβληματική ταύτιση αναγνώστη με καταναλωτή</a:t>
          </a:r>
          <a:r>
            <a:rPr lang="en-US" sz="2800" kern="1200" dirty="0"/>
            <a:t> (reader </a:t>
          </a:r>
          <a:r>
            <a:rPr lang="en-US" sz="2800" kern="1200" dirty="0">
              <a:sym typeface="Symbol" panose="05050102010706020507" pitchFamily="18" charset="2"/>
            </a:rPr>
            <a:t></a:t>
          </a:r>
          <a:r>
            <a:rPr lang="en-US" sz="2800" kern="1200" dirty="0"/>
            <a:t> consumer)</a:t>
          </a:r>
          <a:endParaRPr lang="el-GR" sz="2800" kern="1200" dirty="0"/>
        </a:p>
      </dsp:txBody>
      <dsp:txXfrm>
        <a:off x="56072" y="1427424"/>
        <a:ext cx="5798533" cy="1036503"/>
      </dsp:txXfrm>
    </dsp:sp>
    <dsp:sp modelId="{59B6CB3D-4A22-4A1F-9876-F3DB5C1FC728}">
      <dsp:nvSpPr>
        <dsp:cNvPr id="0" name=""/>
        <dsp:cNvSpPr/>
      </dsp:nvSpPr>
      <dsp:spPr>
        <a:xfrm>
          <a:off x="0" y="2600640"/>
          <a:ext cx="5910677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Απουσία στοιχείων για σύγχρονη αναγνωστική συμπεριφορά</a:t>
          </a:r>
        </a:p>
      </dsp:txBody>
      <dsp:txXfrm>
        <a:off x="56072" y="2656712"/>
        <a:ext cx="5798533" cy="1036503"/>
      </dsp:txXfrm>
    </dsp:sp>
    <dsp:sp modelId="{F457819C-1948-4E10-83FC-70D4B6BAADDD}">
      <dsp:nvSpPr>
        <dsp:cNvPr id="0" name=""/>
        <dsp:cNvSpPr/>
      </dsp:nvSpPr>
      <dsp:spPr>
        <a:xfrm>
          <a:off x="0" y="3829927"/>
          <a:ext cx="5910677" cy="1148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Παγκόσμια αγορά &amp; παγκοσμιοποιημένο περιεχόμενο</a:t>
          </a:r>
        </a:p>
      </dsp:txBody>
      <dsp:txXfrm>
        <a:off x="56072" y="3885999"/>
        <a:ext cx="5798533" cy="1036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3A0F-550A-460D-914F-987DFCACA23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9FE-A7D2-4E48-AE12-D5C23C1F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C0FF-D87A-4FB0-B233-A8F6EC725BC0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854-27C7-4157-B66E-71B0F7AA2C86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BD5E-10FC-4D1D-AF54-822135FE3D20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19D9-65E3-4B48-9070-0934D31061B0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B4E7-151B-45D5-A253-B68BD5417514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767A-6904-4F80-BB3B-6CB7620363A5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E0B-98C3-4CCD-9B8E-BA3E3B9F89A7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6991-3F21-4F7B-A80D-D2CF31DAD754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861-4656-4A13-B566-8A8B3A40E882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A45-A329-48A3-99B5-CDE62FDE3C17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3965-FF14-4F6A-8ADF-FF2FA358C1CE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B71F7DC-2079-4F57-98D1-B7CC0321A66D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ewpress.com/" TargetMode="Externa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dCLLlgFYU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Νεώτερη</a:t>
            </a:r>
            <a:r>
              <a:rPr lang="el-GR" dirty="0"/>
              <a:t> και Σύγχρονη Ιστορία του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8</a:t>
            </a:r>
            <a:r>
              <a:rPr lang="el-GR" baseline="30000" dirty="0"/>
              <a:t>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Paperbacks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δεκαετία 1930 χαρτόδετα βιβλία περνούν σε ποιοτικούς τίτλους και υιοθετούνται από γενικούς οίκους</a:t>
            </a:r>
          </a:p>
          <a:p>
            <a:r>
              <a:rPr lang="el-GR" dirty="0"/>
              <a:t>Εκδίδουν πρωτότυπα έργα και ανατυπώσεις</a:t>
            </a:r>
          </a:p>
          <a:p>
            <a:r>
              <a:rPr lang="el-GR" dirty="0"/>
              <a:t>Πώληση και εκτός βιβλιοπωλείων, εξαιρετικά εκτεταμένα και αποδοτικά δίκτυα πώλησης</a:t>
            </a:r>
          </a:p>
          <a:p>
            <a:r>
              <a:rPr lang="el-GR" dirty="0"/>
              <a:t>Πολύ χαμηλή τιμή </a:t>
            </a:r>
            <a:r>
              <a:rPr lang="el-GR" dirty="0">
                <a:sym typeface="Wingdings" panose="05000000000000000000" pitchFamily="2" charset="2"/>
              </a:rPr>
              <a:t> πολύ υψηλά τιράζ για απόσβεση (ελάχιστο αρχικό τιράζ τα 150.000 αντ.)</a:t>
            </a:r>
          </a:p>
          <a:p>
            <a:r>
              <a:rPr lang="el-GR" dirty="0"/>
              <a:t>ΗΠΑ = τιράζ 3 ή 4 φορές μεγαλύτερα από βρετανικά (750-1000 αντίτυπα), τιμές χαμηλότερες κατά 1/3 ή ¼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Έκδοση ανθεκτικότερων </a:t>
            </a:r>
            <a:r>
              <a:rPr lang="en-US" dirty="0">
                <a:sym typeface="Wingdings" panose="05000000000000000000" pitchFamily="2" charset="2"/>
              </a:rPr>
              <a:t>paperbacks </a:t>
            </a:r>
            <a:r>
              <a:rPr lang="el-GR" dirty="0">
                <a:sym typeface="Wingdings" panose="05000000000000000000" pitchFamily="2" charset="2"/>
              </a:rPr>
              <a:t>για φοιτητική χρήση (π.χ. </a:t>
            </a:r>
            <a:r>
              <a:rPr lang="en-US" dirty="0">
                <a:sym typeface="Wingdings" panose="05000000000000000000" pitchFamily="2" charset="2"/>
              </a:rPr>
              <a:t>Pelican)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dirty="0"/>
              <a:t>1950</a:t>
            </a:r>
            <a:r>
              <a:rPr lang="en-US" dirty="0"/>
              <a:t>s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Απογείωση εκδοτικής δραστηριότητας με αποκατάσταση προμήθειας χαρτιού</a:t>
            </a:r>
          </a:p>
          <a:p>
            <a:r>
              <a:rPr lang="el-GR">
                <a:solidFill>
                  <a:schemeClr val="tx1"/>
                </a:solidFill>
              </a:rPr>
              <a:t>Γενίκευση και σε Ευρώπη του βιβλίου τσέπης μαζικής παραγωγής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1949, Βέλγιο: </a:t>
            </a:r>
            <a:r>
              <a:rPr lang="en-US">
                <a:solidFill>
                  <a:schemeClr val="tx1"/>
                </a:solidFill>
              </a:rPr>
              <a:t>Biblioth</a:t>
            </a:r>
            <a:r>
              <a:rPr lang="fr-FR">
                <a:solidFill>
                  <a:schemeClr val="tx1"/>
                </a:solidFill>
              </a:rPr>
              <a:t>èque Marabout</a:t>
            </a:r>
          </a:p>
          <a:p>
            <a:pPr lvl="1"/>
            <a:r>
              <a:rPr lang="fr-FR">
                <a:solidFill>
                  <a:schemeClr val="tx1"/>
                </a:solidFill>
              </a:rPr>
              <a:t>1950, </a:t>
            </a:r>
            <a:r>
              <a:rPr lang="el-GR">
                <a:solidFill>
                  <a:schemeClr val="tx1"/>
                </a:solidFill>
              </a:rPr>
              <a:t>Γερμανία: </a:t>
            </a:r>
            <a:r>
              <a:rPr lang="fr-FR">
                <a:solidFill>
                  <a:schemeClr val="tx1"/>
                </a:solidFill>
              </a:rPr>
              <a:t>Rowohlt Rotations-Romane (Ro-Ro-Ro)</a:t>
            </a:r>
            <a:r>
              <a:rPr lang="el-GR">
                <a:solidFill>
                  <a:schemeClr val="tx1"/>
                </a:solidFill>
              </a:rPr>
              <a:t>. Άδεια κυκλοφορίας σε όλες τις κατεχόμενες ζώνες της Γερμανίας</a:t>
            </a:r>
          </a:p>
          <a:p>
            <a:pPr lvl="1"/>
            <a:r>
              <a:rPr lang="el-GR">
                <a:solidFill>
                  <a:schemeClr val="tx1"/>
                </a:solidFill>
              </a:rPr>
              <a:t>1951, Ολλανδία: </a:t>
            </a:r>
            <a:r>
              <a:rPr lang="en-US">
                <a:solidFill>
                  <a:schemeClr val="tx1"/>
                </a:solidFill>
              </a:rPr>
              <a:t>Prisma pockets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1953, </a:t>
            </a:r>
            <a:r>
              <a:rPr lang="el-GR">
                <a:solidFill>
                  <a:schemeClr val="tx1"/>
                </a:solidFill>
              </a:rPr>
              <a:t>Γαλλία: </a:t>
            </a:r>
            <a:r>
              <a:rPr lang="en-US">
                <a:solidFill>
                  <a:schemeClr val="tx1"/>
                </a:solidFill>
              </a:rPr>
              <a:t>Livre de Poche</a:t>
            </a:r>
            <a:endParaRPr lang="el-GR">
              <a:solidFill>
                <a:schemeClr val="tx1"/>
              </a:solidFill>
            </a:endParaRPr>
          </a:p>
          <a:p>
            <a:pPr lvl="1"/>
            <a:r>
              <a:rPr lang="el-GR">
                <a:solidFill>
                  <a:schemeClr val="tx1"/>
                </a:solidFill>
              </a:rPr>
              <a:t>1965, Ιταλία: </a:t>
            </a:r>
            <a:r>
              <a:rPr lang="en-US">
                <a:solidFill>
                  <a:schemeClr val="tx1"/>
                </a:solidFill>
              </a:rPr>
              <a:t>Mondatori</a:t>
            </a:r>
            <a:endParaRPr lang="el-GR">
              <a:solidFill>
                <a:schemeClr val="tx1"/>
              </a:solidFill>
            </a:endParaRPr>
          </a:p>
          <a:p>
            <a:r>
              <a:rPr lang="el-GR">
                <a:solidFill>
                  <a:schemeClr val="tx1"/>
                </a:solidFill>
              </a:rPr>
              <a:t>Εκτύπωση σε μεγάλα τιράζ (άνω των 55.000 αντ.), ταυτόχρονα και από τις δύο όψεις του χαρτιού, με καινοτόμα «κολλητή» βιβλιοδεσία</a:t>
            </a:r>
            <a:r>
              <a:rPr lang="en-US">
                <a:solidFill>
                  <a:schemeClr val="tx1"/>
                </a:solidFill>
              </a:rPr>
              <a:t> (</a:t>
            </a:r>
            <a:r>
              <a:rPr lang="el-GR">
                <a:solidFill>
                  <a:schemeClr val="tx1"/>
                </a:solidFill>
              </a:rPr>
              <a:t>τεχνική </a:t>
            </a:r>
            <a:r>
              <a:rPr lang="en-US">
                <a:solidFill>
                  <a:schemeClr val="tx1"/>
                </a:solidFill>
              </a:rPr>
              <a:t>Lumbeck)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5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1960s</a:t>
            </a:r>
            <a:r>
              <a:rPr lang="el-GR" dirty="0"/>
              <a:t> – </a:t>
            </a:r>
            <a:r>
              <a:rPr lang="en-US" dirty="0"/>
              <a:t>1970s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Συγχωνεύσεις σε διεθνείς ομίλους</a:t>
            </a:r>
            <a:r>
              <a:rPr lang="en-US" dirty="0"/>
              <a:t>, </a:t>
            </a:r>
            <a:r>
              <a:rPr lang="el-GR" dirty="0"/>
              <a:t>οικονομίες κλίμακος</a:t>
            </a:r>
          </a:p>
          <a:p>
            <a:r>
              <a:rPr lang="el-GR" dirty="0"/>
              <a:t>Συγκέντρωση διαφορετικών </a:t>
            </a:r>
            <a:r>
              <a:rPr lang="en-US" dirty="0"/>
              <a:t>“media platforms”. </a:t>
            </a:r>
            <a:r>
              <a:rPr lang="el-GR" dirty="0"/>
              <a:t>Π.χ.:</a:t>
            </a:r>
          </a:p>
          <a:p>
            <a:pPr lvl="1"/>
            <a:r>
              <a:rPr lang="en-US" dirty="0"/>
              <a:t>Random House </a:t>
            </a:r>
            <a:r>
              <a:rPr lang="el-GR" dirty="0"/>
              <a:t>απορρόφησε </a:t>
            </a:r>
            <a:r>
              <a:rPr lang="en-US" dirty="0"/>
              <a:t>Alfred Knopf (1960), Pantheon Books (1961). </a:t>
            </a:r>
            <a:r>
              <a:rPr lang="el-GR" dirty="0"/>
              <a:t>Πώλησή τους σε </a:t>
            </a:r>
            <a:r>
              <a:rPr lang="en-US" dirty="0"/>
              <a:t>Radio Corporation of America (RCA, 1966)</a:t>
            </a:r>
          </a:p>
          <a:p>
            <a:pPr lvl="1"/>
            <a:r>
              <a:rPr lang="en-US" dirty="0"/>
              <a:t>Thomas Nelson &amp; Sons (</a:t>
            </a:r>
            <a:r>
              <a:rPr lang="el-GR" dirty="0" err="1"/>
              <a:t>ιδρ</a:t>
            </a:r>
            <a:r>
              <a:rPr lang="el-GR" dirty="0"/>
              <a:t>. 1798) πωλήθηκε σε </a:t>
            </a:r>
            <a:r>
              <a:rPr lang="en-US" dirty="0"/>
              <a:t>Thomson Multimedia (1962) </a:t>
            </a:r>
            <a:r>
              <a:rPr lang="el-GR" dirty="0"/>
              <a:t>και στη συνέχεια διαμελίστηκε</a:t>
            </a:r>
          </a:p>
          <a:p>
            <a:pPr lvl="1"/>
            <a:r>
              <a:rPr lang="en-US" dirty="0"/>
              <a:t>Longman </a:t>
            </a:r>
            <a:r>
              <a:rPr lang="el-GR" dirty="0"/>
              <a:t>συγχωνεύθηκε με </a:t>
            </a:r>
            <a:r>
              <a:rPr lang="en-US" dirty="0"/>
              <a:t>Pearson (1968) </a:t>
            </a:r>
            <a:r>
              <a:rPr lang="el-GR" dirty="0"/>
              <a:t>που απορρόφησε </a:t>
            </a:r>
            <a:r>
              <a:rPr lang="en-US" dirty="0"/>
              <a:t>Penguin</a:t>
            </a:r>
            <a:r>
              <a:rPr lang="el-GR" dirty="0"/>
              <a:t> (1970)</a:t>
            </a:r>
          </a:p>
          <a:p>
            <a:pPr lvl="2"/>
            <a:r>
              <a:rPr lang="el-GR" dirty="0"/>
              <a:t>Μεταπώληση </a:t>
            </a:r>
            <a:r>
              <a:rPr lang="en-US" dirty="0"/>
              <a:t>Penguin </a:t>
            </a:r>
            <a:r>
              <a:rPr lang="el-GR" dirty="0"/>
              <a:t>σε </a:t>
            </a:r>
            <a:r>
              <a:rPr lang="en-US" dirty="0"/>
              <a:t>Bertelsmann</a:t>
            </a:r>
            <a:r>
              <a:rPr lang="el-GR" dirty="0"/>
              <a:t> (Δεκ. 2019). Καμιά από τις </a:t>
            </a:r>
            <a:r>
              <a:rPr lang="en-US" dirty="0"/>
              <a:t>‘Big Five’ </a:t>
            </a:r>
            <a:r>
              <a:rPr lang="el-GR" dirty="0"/>
              <a:t>των αγγλόφωνων εκδόσεων δεν ανήκει σε βρετανική εταιρεία πλέον!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81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1960s</a:t>
            </a:r>
            <a:r>
              <a:rPr lang="el-GR" dirty="0"/>
              <a:t> – </a:t>
            </a:r>
            <a:r>
              <a:rPr lang="en-US" dirty="0"/>
              <a:t>1970s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Γενικές τάσεις σε παγκόσμια αγορά βιβλίου</a:t>
            </a:r>
          </a:p>
          <a:p>
            <a:pPr lvl="1"/>
            <a:r>
              <a:rPr lang="el-GR" dirty="0"/>
              <a:t>Μετακίνηση από </a:t>
            </a:r>
            <a:r>
              <a:rPr lang="en-US" dirty="0"/>
              <a:t>fiction </a:t>
            </a:r>
            <a:r>
              <a:rPr lang="el-GR" dirty="0"/>
              <a:t>σε</a:t>
            </a:r>
            <a:r>
              <a:rPr lang="en-US" dirty="0"/>
              <a:t> non-fiction (“functional books”)</a:t>
            </a:r>
          </a:p>
          <a:p>
            <a:pPr lvl="1"/>
            <a:r>
              <a:rPr lang="el-GR" dirty="0"/>
              <a:t>Ανάπτυξη δικτύων διακίνησης πέραν των βιβλιοπωλείων</a:t>
            </a:r>
          </a:p>
          <a:p>
            <a:pPr lvl="1"/>
            <a:r>
              <a:rPr lang="el-GR" dirty="0"/>
              <a:t>Μεγάλες βιβλιοπωλικές αλυσίδες σε εμπορικά κέντρα (</a:t>
            </a:r>
            <a:r>
              <a:rPr lang="en-US" dirty="0"/>
              <a:t>Barnes </a:t>
            </a:r>
            <a:r>
              <a:rPr lang="el-GR" dirty="0"/>
              <a:t>&amp; </a:t>
            </a:r>
            <a:r>
              <a:rPr lang="en-US" dirty="0"/>
              <a:t>Noble</a:t>
            </a:r>
            <a:r>
              <a:rPr lang="el-GR" dirty="0"/>
              <a:t>,</a:t>
            </a:r>
            <a:r>
              <a:rPr lang="en-US" dirty="0"/>
              <a:t> Waldenbooks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Κυριαρχία </a:t>
            </a:r>
            <a:r>
              <a:rPr lang="en-US" dirty="0"/>
              <a:t>paperbacks</a:t>
            </a:r>
            <a:r>
              <a:rPr lang="el-GR" dirty="0"/>
              <a:t>, μεγαλύτερο αναγνωστικό κοινό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26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“Engulf and Devour”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l-GR" dirty="0"/>
              <a:t>Εκδοτικές επιχειρήσεις μπαίνουν στο Χρηματιστήριο αναζητώντας πόρους ώστε να αυξήσουν κεφάλαιό τους</a:t>
            </a:r>
          </a:p>
          <a:p>
            <a:r>
              <a:rPr lang="el-GR" dirty="0"/>
              <a:t>Ανταπόκριση από :</a:t>
            </a:r>
          </a:p>
          <a:p>
            <a:pPr lvl="1"/>
            <a:r>
              <a:rPr lang="el-GR" dirty="0"/>
              <a:t>Εκδότες περιοδικού και ημερήσιου Τύπου, ως συγγενείς επιχειρήσεις</a:t>
            </a:r>
          </a:p>
          <a:p>
            <a:pPr lvl="1"/>
            <a:r>
              <a:rPr lang="el-GR" dirty="0"/>
              <a:t>Κινηματογραφικές εταιρείες για την εξασφάλιση υλικού για σενάρια</a:t>
            </a:r>
          </a:p>
          <a:p>
            <a:pPr lvl="1"/>
            <a:r>
              <a:rPr lang="el-GR" dirty="0"/>
              <a:t>Ξένους εκδότες που επιθυμούν να μπουν σε αμερικανική αγορά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7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“Engulf and Devour”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l-GR" dirty="0"/>
              <a:t>Κύμα συγχωνεύσεων μεταξύ εκδοτικών επιχειρήσεων</a:t>
            </a:r>
          </a:p>
          <a:p>
            <a:r>
              <a:rPr lang="el-GR" dirty="0"/>
              <a:t>Σκοπός, η διαφοροποίηση του καταλόγου τους, π.χ. εξαγορά οίκων </a:t>
            </a:r>
            <a:r>
              <a:rPr lang="en-US" dirty="0"/>
              <a:t>paperbacks</a:t>
            </a:r>
            <a:r>
              <a:rPr lang="el-GR" dirty="0"/>
              <a:t> ή σχολικών βιβλίων αντί για δημιουργία δική τους σειράς</a:t>
            </a:r>
          </a:p>
          <a:p>
            <a:pPr lvl="1"/>
            <a:r>
              <a:rPr lang="en-US" dirty="0"/>
              <a:t>Random House $ Ballantine</a:t>
            </a:r>
          </a:p>
          <a:p>
            <a:pPr lvl="1"/>
            <a:r>
              <a:rPr lang="en-US" dirty="0"/>
              <a:t>Holt, Rinehart &amp; Winston $ Bantam, Popular Library</a:t>
            </a:r>
          </a:p>
          <a:p>
            <a:pPr lvl="1"/>
            <a:r>
              <a:rPr lang="en-US" dirty="0"/>
              <a:t>Doubleday $ Dell</a:t>
            </a:r>
            <a:endParaRPr lang="el-GR" dirty="0"/>
          </a:p>
          <a:p>
            <a:pPr lvl="1"/>
            <a:r>
              <a:rPr lang="en-US" dirty="0"/>
              <a:t>Harper’s $ Row, Peterson</a:t>
            </a:r>
            <a:endParaRPr lang="el-GR" dirty="0"/>
          </a:p>
          <a:p>
            <a:r>
              <a:rPr lang="el-GR" dirty="0"/>
              <a:t>Επίσης, η αύξηση του κύκλου εργασιών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1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Συγχωνεύσεις και εξαγορές εκδοτικών οίκων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Πωλήσεις παλαιότερων οίκων όταν ιδρυτές συνταξιοδοτούνται</a:t>
            </a:r>
          </a:p>
          <a:p>
            <a:pPr lvl="1"/>
            <a:r>
              <a:rPr lang="en-US" dirty="0"/>
              <a:t>Alfred &amp; Blanche Knopf </a:t>
            </a:r>
            <a:r>
              <a:rPr lang="en-US" dirty="0">
                <a:sym typeface="Wingdings" panose="05000000000000000000" pitchFamily="2" charset="2"/>
              </a:rPr>
              <a:t> Random House (1960)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Kurt &amp; Helen Wolff (“Pantheon”)  Random House (1961)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New American Library  Times Mirror (1963)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Harry Abrams  Times Mirror (1966)</a:t>
            </a:r>
            <a:endParaRPr lang="el-GR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95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Συγχωνεύσεις και εξαγορές εκδοτικών οίκων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>
                <a:sym typeface="Wingdings" panose="05000000000000000000" pitchFamily="2" charset="2"/>
              </a:rPr>
              <a:t>Εξαγορές εκδοτικών οίκων από τεχνολογικές εταιρείες για εξασφάλιση εκπαιδευτικού υλικού για </a:t>
            </a:r>
            <a:r>
              <a:rPr lang="en-US" dirty="0">
                <a:sym typeface="Wingdings" panose="05000000000000000000" pitchFamily="2" charset="2"/>
              </a:rPr>
              <a:t>multimedia</a:t>
            </a:r>
            <a:r>
              <a:rPr lang="el-GR" dirty="0">
                <a:sym typeface="Wingdings" panose="05000000000000000000" pitchFamily="2" charset="2"/>
              </a:rPr>
              <a:t> = λάθος εκτίμηση αγοράς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Xerox, General Electric, etc.</a:t>
            </a:r>
          </a:p>
          <a:p>
            <a:pPr lvl="1"/>
            <a:r>
              <a:rPr lang="el-GR" dirty="0"/>
              <a:t>Εγκατάλειψη αυτών των συνεργασιών τη δεκαετία του 1980, όταν δεν επαληθεύτηκαν προβλέψεις για αυξανόμενη χρήση Η/Υ σε εκπαίδευση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685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Επιβίωση ανεξάρτητων εκδοτών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dirty="0"/>
              <a:t>Wiley, McGraw-Hill = </a:t>
            </a:r>
            <a:r>
              <a:rPr lang="el-GR" dirty="0"/>
              <a:t>οικογενειακής ιδιοκτησίας</a:t>
            </a:r>
          </a:p>
          <a:p>
            <a:r>
              <a:rPr lang="en-US" dirty="0"/>
              <a:t>Workman Publishing (1968) = </a:t>
            </a:r>
            <a:r>
              <a:rPr lang="el-GR" dirty="0"/>
              <a:t>συνταγές μαγειρικής, γάτες και ημερολόγια Προσθήκη λογοτεχνίας σε κατάλογο με εξαγορά </a:t>
            </a:r>
            <a:r>
              <a:rPr lang="en-US" dirty="0"/>
              <a:t>Algonquin (1989)</a:t>
            </a:r>
            <a:endParaRPr lang="el-GR" dirty="0"/>
          </a:p>
          <a:p>
            <a:pPr lvl="1"/>
            <a:r>
              <a:rPr lang="en-US" dirty="0"/>
              <a:t>What to Expect When You’re Expecting (1984) = </a:t>
            </a:r>
            <a:r>
              <a:rPr lang="el-GR" dirty="0"/>
              <a:t>1</a:t>
            </a:r>
            <a:r>
              <a:rPr lang="en-US" dirty="0"/>
              <a:t>4</a:t>
            </a:r>
            <a:r>
              <a:rPr lang="el-GR" dirty="0"/>
              <a:t> εκατ. αντίτυπα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55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Επιβίωση ανεξάρτητων εκδοτών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dirty="0"/>
              <a:t>Ten Speed Press (1970) = </a:t>
            </a:r>
            <a:r>
              <a:rPr lang="el-GR" dirty="0"/>
              <a:t>βιβλία για ποδηλασία</a:t>
            </a:r>
          </a:p>
          <a:p>
            <a:pPr lvl="1"/>
            <a:r>
              <a:rPr lang="en-US" dirty="0"/>
              <a:t>What Color is Your Parachute? (1972)</a:t>
            </a:r>
          </a:p>
          <a:p>
            <a:r>
              <a:rPr lang="el-GR" dirty="0"/>
              <a:t>Εξειδίκευση σε μικρές αγορές (</a:t>
            </a:r>
            <a:r>
              <a:rPr lang="en-US" dirty="0"/>
              <a:t>“niche markets”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Τοπικό κοινό, μειονότητες, θρησκευτικές ομάδες</a:t>
            </a:r>
          </a:p>
          <a:p>
            <a:r>
              <a:rPr lang="el-GR" dirty="0"/>
              <a:t>Εκδόσεις μη κερδοσκοπικών οργανισμών</a:t>
            </a:r>
          </a:p>
          <a:p>
            <a:pPr lvl="1"/>
            <a:r>
              <a:rPr lang="el-GR" dirty="0"/>
              <a:t>Πανεπιστήμια, μουσεία, επιστημονικές εταιρείες, ερευνητικά κέντρα</a:t>
            </a:r>
          </a:p>
          <a:p>
            <a:pPr lvl="1"/>
            <a:r>
              <a:rPr lang="el-GR" dirty="0"/>
              <a:t>Πολιτισμική επιρροή πολύ μεγαλύτερη μεγέθους τους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31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Β΄ Παγκόσμιος Πόλεμος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1E2CEE-6ADF-4D0C-97B2-C4FC3EAB3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4378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9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Συνέπειες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Autofit/>
          </a:bodyPr>
          <a:lstStyle/>
          <a:p>
            <a:r>
              <a:rPr lang="el-GR" dirty="0"/>
              <a:t>Δυσκολία εξεύρεσης εκδότη για πρώτο βιβλίο συγγραφέων, ιδίως για </a:t>
            </a:r>
            <a:r>
              <a:rPr lang="en-US" dirty="0"/>
              <a:t>mid-list </a:t>
            </a:r>
            <a:r>
              <a:rPr lang="el-GR" dirty="0"/>
              <a:t>τίτλους  (= πωλήσεις κάτω από 10.000 αντ.)</a:t>
            </a:r>
          </a:p>
          <a:p>
            <a:r>
              <a:rPr lang="el-GR" dirty="0"/>
              <a:t>Διατήρηση ιδιαίτερης φυσιογνωμίας οίκων ακόμη και μετά τη συγχώνευση με υποχρέωση να ανταποκρίνονται σε προβλεπόμενες εισπράξεις</a:t>
            </a:r>
          </a:p>
          <a:p>
            <a:r>
              <a:rPr lang="el-GR" dirty="0"/>
              <a:t>Κριτήριο κερδοφορίας υπερέχει λογοτεχνικής αξίας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3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l-GR" dirty="0"/>
              <a:t>Συνέπειες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Autofit/>
          </a:bodyPr>
          <a:lstStyle/>
          <a:p>
            <a:r>
              <a:rPr lang="el-GR" dirty="0"/>
              <a:t>Ανασφάλεια για επιβίωση επωνυμίας (</a:t>
            </a:r>
            <a:r>
              <a:rPr lang="en-US" dirty="0"/>
              <a:t>imprint) </a:t>
            </a:r>
            <a:r>
              <a:rPr lang="el-GR" dirty="0"/>
              <a:t>καθώς κρίνεται κυρίως με οικονομικά κριτήρια</a:t>
            </a:r>
            <a:r>
              <a:rPr lang="en-US" dirty="0"/>
              <a:t> (bottom line)</a:t>
            </a:r>
            <a:endParaRPr lang="el-GR" dirty="0"/>
          </a:p>
          <a:p>
            <a:r>
              <a:rPr lang="el-GR" dirty="0"/>
              <a:t>Αντικατάσταση προσωπικών και φιλικών σχέσεων συγγραφέα-εκδότη από επαγγελματικές σχέσεις μεταξύ λογοτεχνικού πράκτορα και Τμήματος Συμβολαίων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3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Τεχνολογικές εξελίξεις</a:t>
            </a:r>
            <a:br>
              <a:rPr lang="el-GR"/>
            </a:br>
            <a:br>
              <a:rPr lang="el-GR"/>
            </a:br>
            <a:r>
              <a:rPr lang="el-GR"/>
              <a:t>1970-2000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Φωτομηχανικά συστήματα </a:t>
            </a:r>
            <a:r>
              <a:rPr lang="en-US"/>
              <a:t>(Offset) </a:t>
            </a:r>
            <a:r>
              <a:rPr lang="el-GR"/>
              <a:t>αντικαθιστούν τα μεταλλικά τυπογραφικά στοιχεία</a:t>
            </a:r>
            <a:r>
              <a:rPr lang="en-US"/>
              <a:t> </a:t>
            </a:r>
          </a:p>
          <a:p>
            <a:r>
              <a:rPr lang="el-GR"/>
              <a:t>Διάδοση ηλεκτρονικών υπολογιστών σε όλα τα στάδια της εκδοτικής διαδικασίας</a:t>
            </a:r>
          </a:p>
          <a:p>
            <a:r>
              <a:rPr lang="el-GR"/>
              <a:t>Πρώτη χρήση Η/Υ (</a:t>
            </a:r>
            <a:r>
              <a:rPr lang="en-US" err="1"/>
              <a:t>compugraphic</a:t>
            </a:r>
            <a:r>
              <a:rPr lang="en-US"/>
              <a:t> machines) </a:t>
            </a:r>
            <a:r>
              <a:rPr lang="el-GR"/>
              <a:t>σε λεξικά, εγκυκλοπαίδειες, καταλόγους που απαιτούν χειρισμό μεγάλων βάσεων δεδομένων και έχουν τυποποιημένο </a:t>
            </a:r>
            <a:r>
              <a:rPr lang="en-US"/>
              <a:t>layout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4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Τεχνολογικές εξελίξεις</a:t>
            </a:r>
            <a:br>
              <a:rPr lang="el-GR"/>
            </a:br>
            <a:br>
              <a:rPr lang="el-GR"/>
            </a:br>
            <a:r>
              <a:rPr lang="el-GR"/>
              <a:t>1970-2000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Ανάπτυξη ηλεκτρονικών εργαλείων</a:t>
            </a:r>
          </a:p>
          <a:p>
            <a:pPr lvl="1"/>
            <a:r>
              <a:rPr lang="el-GR"/>
              <a:t>Αρχικά για έκδοση </a:t>
            </a:r>
            <a:r>
              <a:rPr lang="en-US"/>
              <a:t>Oxford Shakespeare </a:t>
            </a:r>
            <a:r>
              <a:rPr lang="el-GR"/>
              <a:t>και </a:t>
            </a:r>
            <a:r>
              <a:rPr lang="en-US"/>
              <a:t>Oxford English Dictionary</a:t>
            </a:r>
            <a:endParaRPr lang="el-GR"/>
          </a:p>
          <a:p>
            <a:pPr lvl="1"/>
            <a:r>
              <a:rPr lang="en-US"/>
              <a:t>SGML (Standard Generalized Mark-Up Language) </a:t>
            </a:r>
            <a:r>
              <a:rPr lang="el-GR"/>
              <a:t>από </a:t>
            </a:r>
            <a:r>
              <a:rPr lang="en-US"/>
              <a:t>IMB </a:t>
            </a:r>
            <a:r>
              <a:rPr lang="el-GR"/>
              <a:t>σε </a:t>
            </a:r>
            <a:r>
              <a:rPr lang="en-US"/>
              <a:t>1960s</a:t>
            </a:r>
            <a:endParaRPr lang="el-GR"/>
          </a:p>
          <a:p>
            <a:pPr lvl="1"/>
            <a:r>
              <a:rPr lang="en-US"/>
              <a:t>Miles 33 system </a:t>
            </a:r>
            <a:r>
              <a:rPr lang="el-GR"/>
              <a:t>για έκδοση Πρακτικών Κοινοβουλίου</a:t>
            </a:r>
          </a:p>
          <a:p>
            <a:pPr lvl="1"/>
            <a:r>
              <a:rPr lang="el-GR"/>
              <a:t>198</a:t>
            </a:r>
            <a:r>
              <a:rPr lang="en-US"/>
              <a:t>1</a:t>
            </a:r>
            <a:r>
              <a:rPr lang="el-GR"/>
              <a:t>, </a:t>
            </a:r>
            <a:r>
              <a:rPr lang="en-US"/>
              <a:t>“What you see is what you get” software (WYSIWYG)</a:t>
            </a:r>
            <a:endParaRPr lang="el-GR"/>
          </a:p>
          <a:p>
            <a:r>
              <a:rPr lang="el-GR"/>
              <a:t>Γεωγραφική διασπορά σταδίων επεξεργασίας κειμένου, παγκοσμιοποίηση διαδικασίας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24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62" y="166254"/>
            <a:ext cx="8492837" cy="6369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082" y="1714500"/>
            <a:ext cx="158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WYSIWYG</a:t>
            </a:r>
          </a:p>
        </p:txBody>
      </p:sp>
    </p:spTree>
    <p:extLst>
      <p:ext uri="{BB962C8B-B14F-4D97-AF65-F5344CB8AC3E}">
        <p14:creationId xmlns:p14="http://schemas.microsoft.com/office/powerpoint/2010/main" val="225317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 err="1"/>
              <a:t>Παγκοσμιο</a:t>
            </a:r>
            <a:r>
              <a:rPr lang="en-US" dirty="0"/>
              <a:t>-</a:t>
            </a:r>
            <a:r>
              <a:rPr lang="el-GR" dirty="0"/>
              <a:t>ποίηση</a:t>
            </a:r>
            <a:br>
              <a:rPr lang="el-GR" dirty="0"/>
            </a:br>
            <a:r>
              <a:rPr lang="el-GR" dirty="0"/>
              <a:t>1970-2000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n-US" dirty="0"/>
              <a:t>I.</a:t>
            </a:r>
            <a:br>
              <a:rPr lang="el-GR" dirty="0"/>
            </a:br>
            <a:r>
              <a:rPr lang="el-GR" dirty="0"/>
              <a:t>ΠΑΡΑΓΩΓΟΙ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ΕΠΙΚΡΑΤΗΣΗ ΤΩΝ ΜΕΓΑΛΩΝ ΠΑΓΚΟΣΜΙΩΝ ΟΛΙΓΟΠΩΛΙΩΝ (</a:t>
            </a:r>
            <a:r>
              <a:rPr lang="en-US" err="1"/>
              <a:t>Conglomeratization</a:t>
            </a:r>
            <a:r>
              <a:rPr lang="en-US"/>
              <a:t>)</a:t>
            </a:r>
          </a:p>
          <a:p>
            <a:r>
              <a:rPr lang="el-GR"/>
              <a:t>Εξέλιξη από ανεξάρτητες μικρομεσαίες ιδιωτικές επιχειρήσεις σε μεγάλους πολυεθνικούς ομίλους Μέσων Μαζικής Επικοινωνίας (</a:t>
            </a:r>
            <a:r>
              <a:rPr lang="en-US"/>
              <a:t>TMCs = Transnational Media Conglomerates)</a:t>
            </a:r>
          </a:p>
          <a:p>
            <a:r>
              <a:rPr lang="el-GR"/>
              <a:t>Συγκέντρωση αδιακρίτως ποικίλων εταιρειών σε έναν κολοσσιαίο όμιλο</a:t>
            </a:r>
          </a:p>
          <a:p>
            <a:pPr lvl="1"/>
            <a:r>
              <a:rPr lang="en-US"/>
              <a:t>Gulf &amp; Western = </a:t>
            </a:r>
            <a:r>
              <a:rPr lang="el-GR"/>
              <a:t>γαιοκτησία σε Δομινικανή Δημοκρατία, ασφαλιστικές εταιρείες, άλογα ιπποδρομιών, αθλητικές ομάδες, κατασκευαστές εσωρούχων, </a:t>
            </a:r>
            <a:r>
              <a:rPr lang="en-US"/>
              <a:t>Simon &amp; Schuster, Paramount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04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Κολοσσιαίοι όμιλοι επιχειρήσεων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Τρία στάδια συγχώνευσης εκδοτικών οίκων:</a:t>
            </a:r>
          </a:p>
          <a:p>
            <a:pPr marL="0" indent="0">
              <a:buNone/>
            </a:pPr>
            <a:r>
              <a:rPr lang="el-GR" dirty="0"/>
              <a:t>1) Εξαγορά οίκων σχολικών εγχειριδίων από εταιρείες ξένες προς τον χώρο των εκδόσεων (</a:t>
            </a:r>
            <a:r>
              <a:rPr lang="en-US" dirty="0"/>
              <a:t>IBM, ITT, Westinghouse, Xerox)</a:t>
            </a:r>
          </a:p>
          <a:p>
            <a:pPr lvl="1"/>
            <a:r>
              <a:rPr lang="el-GR" dirty="0"/>
              <a:t>Σκοπός, η εξασφάλιση περιεχομένου για εκπαιδευτική αγορά</a:t>
            </a:r>
          </a:p>
          <a:p>
            <a:pPr marL="0" indent="0">
              <a:buNone/>
            </a:pPr>
            <a:r>
              <a:rPr lang="el-GR" dirty="0"/>
              <a:t>2) Εξαγορά εμπορικών εκδοτικών οίκων από μεγάλους ομίλους ΜΜΕ </a:t>
            </a:r>
            <a:r>
              <a:rPr lang="en-US" dirty="0"/>
              <a:t>(RCA, CBS, Gulf &amp; Western)</a:t>
            </a:r>
          </a:p>
          <a:p>
            <a:pPr lvl="1"/>
            <a:r>
              <a:rPr lang="en-US" dirty="0"/>
              <a:t>Random House</a:t>
            </a:r>
            <a:r>
              <a:rPr lang="el-GR" dirty="0"/>
              <a:t> αγοράζει </a:t>
            </a:r>
            <a:r>
              <a:rPr lang="en-US" dirty="0"/>
              <a:t>Knopf (1960) </a:t>
            </a:r>
            <a:r>
              <a:rPr lang="el-GR" dirty="0"/>
              <a:t>και</a:t>
            </a:r>
            <a:r>
              <a:rPr lang="en-US" dirty="0"/>
              <a:t> Pantheon (1961)</a:t>
            </a:r>
          </a:p>
          <a:p>
            <a:pPr lvl="1"/>
            <a:r>
              <a:rPr lang="en-US" dirty="0"/>
              <a:t>RCA </a:t>
            </a:r>
            <a:r>
              <a:rPr lang="el-GR" dirty="0"/>
              <a:t>αγοράζει </a:t>
            </a:r>
            <a:r>
              <a:rPr lang="en-US" dirty="0"/>
              <a:t>Random House</a:t>
            </a:r>
            <a:r>
              <a:rPr lang="el-GR" dirty="0"/>
              <a:t> (1966) για 40 εκατ. </a:t>
            </a:r>
            <a:r>
              <a:rPr lang="en-US" dirty="0"/>
              <a:t>$</a:t>
            </a:r>
            <a:endParaRPr lang="el-GR" dirty="0"/>
          </a:p>
          <a:p>
            <a:pPr lvl="1"/>
            <a:r>
              <a:rPr lang="el-GR" dirty="0"/>
              <a:t>Σήμερα ο </a:t>
            </a:r>
            <a:r>
              <a:rPr lang="en-US" dirty="0"/>
              <a:t>Random House</a:t>
            </a:r>
            <a:r>
              <a:rPr lang="el-GR" dirty="0"/>
              <a:t> στεγάζει πάνω από 100 εκδοτικούς οίκους σε 13 χώρες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Κολοσσιαίοι όμιλοι επιχειρήσεων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3) Οριζόντια και κάθετη συγχώνευση εντός ομίλου</a:t>
            </a:r>
            <a:endParaRPr lang="en-US" dirty="0"/>
          </a:p>
          <a:p>
            <a:r>
              <a:rPr lang="el-GR" dirty="0"/>
              <a:t>Ελάχιστο ποσοστό κερδών ομίλων προέρχεται από εκδόσεις</a:t>
            </a:r>
          </a:p>
          <a:p>
            <a:r>
              <a:rPr lang="el-GR" dirty="0"/>
              <a:t>Βιβλίο αντιμετωπίζεται ως ένα εμπορεύσιμο αγαθό όπως όλα</a:t>
            </a:r>
            <a:endParaRPr lang="en-US" dirty="0"/>
          </a:p>
          <a:p>
            <a:r>
              <a:rPr lang="el-GR" dirty="0"/>
              <a:t>Κρίση ταυτότητας στον κόσμο του βιβλίου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772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2EE54-A803-8958-EC4C-E43F0993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69" y="771434"/>
            <a:ext cx="10089862" cy="52719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62B2F-C21F-5FE2-63A9-82A2039B7D9E}"/>
              </a:ext>
            </a:extLst>
          </p:cNvPr>
          <p:cNvSpPr txBox="1"/>
          <p:nvPr/>
        </p:nvSpPr>
        <p:spPr>
          <a:xfrm>
            <a:off x="10047726" y="5862505"/>
            <a:ext cx="117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[2023]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32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409" y="457200"/>
            <a:ext cx="2895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Crown Publishing Group (USA)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Amphoto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Back Stage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Billboard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Broadway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Broadway Business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Clarkson Potter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Convergent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Crown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Crown Business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Crown Forum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Doubleday Religion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Harmony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Hogarth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Potter Craft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Potter Style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Ten Speed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Three Rivers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Tricycle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Shaye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Areheart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WaterBrook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Multnomah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Watson-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Guptill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484321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Knopf Doubleday Publishing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Alfred A. Knopf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Anchor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Doubleday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Everyman's Library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Nan 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Talese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Pantheon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Schocken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Vintage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9626" y="508798"/>
            <a:ext cx="32523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Publishing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Ballantine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Bantam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Delacorte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Del Rey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Del Rey / Lucas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Dell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The Dial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The Modern Library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One World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Presido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Random House Trade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Random House Trade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Paperbacks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Spectra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Spiegel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Grau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Villard Books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2136" y="3424812"/>
            <a:ext cx="3415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Value Publishing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Children's Classics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Crescent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Derrydale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Gramercy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Testament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Wings Books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5954" y="512215"/>
            <a:ext cx="29960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Children's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Random House Children's    Books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Kids@Random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Beginner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David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Fickling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Nickelodeon Books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Delacorte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Golden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Prima Games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Step Into Reading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Schwartz &amp; Wade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Stepping Stone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Sylvan Learning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Wendy Lamb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0" y="83127"/>
            <a:ext cx="2499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House, USA</a:t>
            </a:r>
          </a:p>
        </p:txBody>
      </p:sp>
    </p:spTree>
    <p:extLst>
      <p:ext uri="{BB962C8B-B14F-4D97-AF65-F5344CB8AC3E}">
        <p14:creationId xmlns:p14="http://schemas.microsoft.com/office/powerpoint/2010/main" val="399549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Β΄ Παγκόσμιος Πόλεμος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Κατάσχεση εκδοτικών οίκων εβραϊκής ιδιοκτησίας</a:t>
            </a:r>
            <a:r>
              <a:rPr lang="en-US" dirty="0"/>
              <a:t> (</a:t>
            </a:r>
            <a:r>
              <a:rPr lang="en-US" dirty="0" err="1"/>
              <a:t>aryanisation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Calmann-Lévy</a:t>
            </a:r>
            <a:r>
              <a:rPr lang="en-US" dirty="0"/>
              <a:t>, </a:t>
            </a:r>
            <a:r>
              <a:rPr lang="en-US" dirty="0" err="1"/>
              <a:t>Ferenczi</a:t>
            </a:r>
            <a:r>
              <a:rPr lang="en-US" dirty="0"/>
              <a:t> </a:t>
            </a:r>
          </a:p>
          <a:p>
            <a:r>
              <a:rPr lang="el-GR" dirty="0"/>
              <a:t>Λογοκρισία και προπαγάνδα</a:t>
            </a:r>
            <a:r>
              <a:rPr lang="en-US" dirty="0"/>
              <a:t> (Propaganda </a:t>
            </a:r>
            <a:r>
              <a:rPr lang="en-US" dirty="0" err="1"/>
              <a:t>Abteilung</a:t>
            </a:r>
            <a:r>
              <a:rPr lang="en-US" dirty="0"/>
              <a:t>)</a:t>
            </a:r>
          </a:p>
          <a:p>
            <a:r>
              <a:rPr lang="en-US" dirty="0"/>
              <a:t>1942, </a:t>
            </a:r>
            <a:r>
              <a:rPr lang="en-US" dirty="0" err="1"/>
              <a:t>Vercors</a:t>
            </a:r>
            <a:r>
              <a:rPr lang="en-US" dirty="0"/>
              <a:t>, Le silence de la </a:t>
            </a:r>
            <a:r>
              <a:rPr lang="en-US" dirty="0" err="1"/>
              <a:t>mer</a:t>
            </a:r>
            <a:r>
              <a:rPr lang="en-US" dirty="0"/>
              <a:t>, Les Editions de Minuit</a:t>
            </a:r>
          </a:p>
          <a:p>
            <a:r>
              <a:rPr lang="en-US" dirty="0"/>
              <a:t>1943</a:t>
            </a:r>
            <a:r>
              <a:rPr lang="el-GR" dirty="0"/>
              <a:t>-1944</a:t>
            </a:r>
            <a:r>
              <a:rPr lang="en-US" dirty="0"/>
              <a:t>, </a:t>
            </a:r>
            <a:r>
              <a:rPr lang="fr-FR" dirty="0"/>
              <a:t>Le Téméraire: Journal pour la jeunesse</a:t>
            </a:r>
            <a:r>
              <a:rPr lang="el-GR" dirty="0"/>
              <a:t>: 100-150.000 αντ.</a:t>
            </a:r>
            <a:endParaRPr lang="en-US" dirty="0"/>
          </a:p>
          <a:p>
            <a:r>
              <a:rPr lang="el-GR" dirty="0"/>
              <a:t>Εκκαθαρίσεις μετά την Απελευθέρωση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Brasillach</a:t>
            </a:r>
            <a:r>
              <a:rPr lang="en-US" dirty="0"/>
              <a:t>, Robert </a:t>
            </a:r>
            <a:r>
              <a:rPr lang="en-US" dirty="0" err="1"/>
              <a:t>Denoël</a:t>
            </a:r>
            <a:r>
              <a:rPr lang="en-US" dirty="0"/>
              <a:t>, Bernard </a:t>
            </a:r>
            <a:r>
              <a:rPr lang="en-US" dirty="0" err="1"/>
              <a:t>Grasset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74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936" y="0"/>
            <a:ext cx="35294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International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Cornerstone Publishing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Arrow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Century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William Heinemann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Hutchinson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Preface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Random House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Random House Business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Random House Audio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Tanoshimi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Manga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Windmill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109" y="3469931"/>
            <a:ext cx="2251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Vintage Publishing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Chatto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Windus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Harvill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Secker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Jonathan Cape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Pimlico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Square Peg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Bodley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Head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Vintage Classics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Yellow Jersey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6818" y="702394"/>
            <a:ext cx="21509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Ebury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Publishing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BBC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Ebury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Vermilion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Rider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Time Out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Virgin Books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9109" y="2829250"/>
            <a:ext cx="4194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Children's Publishers UK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Bantam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Jonathan Cape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Corgi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David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Fickling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Books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Doubleday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Eden Project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Red Fox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Hutchinson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Tamarind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 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Bodley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Head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7633980" y="625825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Verlagsgruppe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Random House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53015" y="1145370"/>
            <a:ext cx="3951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Penguin Random House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Grupo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Editorial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33378" y="1612961"/>
            <a:ext cx="4469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Knopf Random Canada Publishing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68489" y="2046239"/>
            <a:ext cx="36991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Australia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18E9F">
                  <a:lumMod val="60000"/>
                  <a:lumOff val="4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India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18E9F">
                  <a:lumMod val="60000"/>
                  <a:lumOff val="4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New Zealand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18E9F">
                  <a:lumMod val="60000"/>
                  <a:lumOff val="4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Random House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Struik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18E9F">
                    <a:lumMod val="60000"/>
                    <a:lumOff val="4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(South Africa) </a:t>
            </a:r>
          </a:p>
        </p:txBody>
      </p:sp>
    </p:spTree>
    <p:extLst>
      <p:ext uri="{BB962C8B-B14F-4D97-AF65-F5344CB8AC3E}">
        <p14:creationId xmlns:p14="http://schemas.microsoft.com/office/powerpoint/2010/main" val="4026200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19310-6C18-408F-9022-9709A55D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1151A-474A-4C04-863B-3AB22B3D6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710" y="151037"/>
            <a:ext cx="2430390" cy="361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B3664-4D06-4E67-89CF-22EB27524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063" y="111911"/>
            <a:ext cx="2430388" cy="361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B4E7A-A88B-4F9E-8ED9-BEDCFDF1DD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423" y="111911"/>
            <a:ext cx="2994243" cy="4273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E107F-7208-4BE0-B9F8-A70756050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41" y="2570945"/>
            <a:ext cx="3293723" cy="3293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BFEF2A-A5DA-4829-A16C-2BA7A146F639}"/>
              </a:ext>
            </a:extLst>
          </p:cNvPr>
          <p:cNvSpPr txBox="1"/>
          <p:nvPr/>
        </p:nvSpPr>
        <p:spPr>
          <a:xfrm>
            <a:off x="5694208" y="6085870"/>
            <a:ext cx="30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8"/>
              </a:rPr>
              <a:t>https://thenewpress.com/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2057F-D54B-4901-9C1A-DCB78A5BE85A}"/>
              </a:ext>
            </a:extLst>
          </p:cNvPr>
          <p:cNvSpPr txBox="1"/>
          <p:nvPr/>
        </p:nvSpPr>
        <p:spPr>
          <a:xfrm>
            <a:off x="6387691" y="1972234"/>
            <a:ext cx="151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Ιδρ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1992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978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59" y="1128712"/>
            <a:ext cx="3174368" cy="4600575"/>
          </a:xfrm>
        </p:spPr>
        <p:txBody>
          <a:bodyPr>
            <a:normAutofit/>
          </a:bodyPr>
          <a:lstStyle/>
          <a:p>
            <a:r>
              <a:rPr lang="el-GR" dirty="0" err="1"/>
              <a:t>Παγκοσμιο</a:t>
            </a:r>
            <a:r>
              <a:rPr lang="el-GR" dirty="0"/>
              <a:t>-ποίηση</a:t>
            </a:r>
            <a:br>
              <a:rPr lang="el-GR" dirty="0"/>
            </a:br>
            <a:r>
              <a:rPr lang="el-GR" dirty="0"/>
              <a:t>1970-2000</a:t>
            </a:r>
            <a:br>
              <a:rPr lang="el-GR" dirty="0"/>
            </a:br>
            <a:br>
              <a:rPr lang="el-GR" dirty="0"/>
            </a:br>
            <a:r>
              <a:rPr lang="en-US" dirty="0"/>
              <a:t>II.</a:t>
            </a:r>
            <a:r>
              <a:rPr lang="el-GR" dirty="0"/>
              <a:t> ΠΕΡΙΕΧΟΜΕΝΟ</a:t>
            </a:r>
            <a:br>
              <a:rPr lang="el-GR" dirty="0"/>
            </a:br>
            <a:r>
              <a:rPr lang="en-US" dirty="0"/>
              <a:t>(Content)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Πρωτόγνωρη αύξηση τίτλων</a:t>
            </a:r>
          </a:p>
          <a:p>
            <a:pPr lvl="1"/>
            <a:r>
              <a:rPr lang="el-GR" dirty="0"/>
              <a:t>ΗΠΑ, 1960-1989: αύξηση</a:t>
            </a:r>
            <a:r>
              <a:rPr lang="en-US" dirty="0"/>
              <a:t> </a:t>
            </a:r>
            <a:r>
              <a:rPr lang="el-GR" dirty="0"/>
              <a:t>256 % </a:t>
            </a:r>
          </a:p>
          <a:p>
            <a:r>
              <a:rPr lang="el-GR" dirty="0"/>
              <a:t>Έλεγχος αγοράς περνά σε λίγες εταιρείες που μπορούν να αντιμετωπίσουν υψηλό κόστος τοποθέτησης των βιβλίων τους σε αλυσίδες βιβλιοπωλείων</a:t>
            </a:r>
          </a:p>
          <a:p>
            <a:r>
              <a:rPr lang="el-GR" dirty="0"/>
              <a:t>Εμφάνιση «επωνύμων» (</a:t>
            </a:r>
            <a:r>
              <a:rPr lang="en-US" dirty="0"/>
              <a:t>brand) </a:t>
            </a:r>
            <a:r>
              <a:rPr lang="el-GR" dirty="0"/>
              <a:t>συγγραφέων που διεκδικούν υψηλές προκαταβολές και δραστήρια προώθηση πωλήσεων</a:t>
            </a:r>
          </a:p>
          <a:p>
            <a:r>
              <a:rPr lang="el-GR" dirty="0"/>
              <a:t>Κυριαρχία αγγλόφωνων έργων</a:t>
            </a:r>
          </a:p>
          <a:p>
            <a:pPr lvl="1"/>
            <a:r>
              <a:rPr lang="en-US" dirty="0"/>
              <a:t>UNESCO,</a:t>
            </a:r>
            <a:r>
              <a:rPr lang="el-GR" dirty="0"/>
              <a:t>2004: 50% μεταφράσεων παγκοσμίως γίνεται από τα αγγλικά ενώ μόνο 6% μεταφράσεων γίνεται στα αγγλικά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8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 err="1"/>
              <a:t>Παγκοσμιο</a:t>
            </a:r>
            <a:r>
              <a:rPr lang="el-GR" dirty="0"/>
              <a:t>-ποίηση</a:t>
            </a:r>
            <a:br>
              <a:rPr lang="el-GR" dirty="0"/>
            </a:br>
            <a:r>
              <a:rPr lang="el-GR" dirty="0"/>
              <a:t>1970-2000</a:t>
            </a:r>
            <a:br>
              <a:rPr lang="el-GR" dirty="0"/>
            </a:br>
            <a:br>
              <a:rPr lang="el-GR" dirty="0"/>
            </a:br>
            <a:r>
              <a:rPr lang="en-US" dirty="0"/>
              <a:t>II</a:t>
            </a:r>
            <a:r>
              <a:rPr lang="el-GR" dirty="0"/>
              <a:t>Ι</a:t>
            </a:r>
            <a:r>
              <a:rPr lang="en-US" dirty="0"/>
              <a:t>.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ΣΥΓΚΛΙΣΗ</a:t>
            </a:r>
            <a:br>
              <a:rPr lang="en-US" dirty="0"/>
            </a:br>
            <a:r>
              <a:rPr lang="en-US" dirty="0"/>
              <a:t>(Convergence)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Χρήση νέων τεχνολογιών για τη μέγιστη αξιοποίηση δυνατοτήτων τους</a:t>
            </a:r>
          </a:p>
          <a:p>
            <a:r>
              <a:rPr lang="el-GR" dirty="0"/>
              <a:t>Υπέρβαση παραδοσιακών ορίων μεταξύ ΜΜΕ (τηλέφωνο, τηλεόραση, υπολογιστές)</a:t>
            </a:r>
          </a:p>
          <a:p>
            <a:r>
              <a:rPr lang="el-GR" dirty="0"/>
              <a:t>Εξαγορά </a:t>
            </a:r>
            <a:r>
              <a:rPr lang="fr-FR" dirty="0"/>
              <a:t>Time Warner </a:t>
            </a:r>
            <a:r>
              <a:rPr lang="el-GR" dirty="0"/>
              <a:t>από </a:t>
            </a:r>
            <a:r>
              <a:rPr lang="fr-FR" dirty="0"/>
              <a:t>America Online</a:t>
            </a:r>
            <a:r>
              <a:rPr lang="el-GR" dirty="0"/>
              <a:t> (2000)</a:t>
            </a:r>
          </a:p>
          <a:p>
            <a:r>
              <a:rPr lang="en-US" dirty="0"/>
              <a:t>Vivendi International [1998, Compagnie Générale des </a:t>
            </a:r>
            <a:r>
              <a:rPr lang="en-US" dirty="0" err="1"/>
              <a:t>Eaux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Havas]</a:t>
            </a:r>
            <a:r>
              <a:rPr lang="el-GR" dirty="0"/>
              <a:t> συγχωνεύεται με </a:t>
            </a:r>
            <a:r>
              <a:rPr lang="en-US" dirty="0"/>
              <a:t>Seagram [</a:t>
            </a:r>
            <a:r>
              <a:rPr lang="el-GR" dirty="0"/>
              <a:t>ιδιοκτήτρια, μεταξύ άλλων, των </a:t>
            </a:r>
            <a:r>
              <a:rPr lang="en-US" dirty="0"/>
              <a:t>Universal Music Group</a:t>
            </a:r>
            <a:r>
              <a:rPr lang="el-GR" dirty="0"/>
              <a:t> και</a:t>
            </a:r>
            <a:r>
              <a:rPr lang="en-US" dirty="0"/>
              <a:t> Universal Studios</a:t>
            </a:r>
            <a:r>
              <a:rPr lang="el-GR" dirty="0"/>
              <a:t>, 23η πολυεθνική παγκοσμίως</a:t>
            </a:r>
            <a:r>
              <a:rPr lang="en-US" dirty="0"/>
              <a:t>]</a:t>
            </a:r>
            <a:r>
              <a:rPr lang="el-GR" dirty="0"/>
              <a:t> και </a:t>
            </a:r>
            <a:r>
              <a:rPr lang="en-US" dirty="0"/>
              <a:t>Canal+ </a:t>
            </a:r>
            <a:r>
              <a:rPr lang="el-GR" dirty="0"/>
              <a:t>και μετονομάζεται σε </a:t>
            </a:r>
            <a:r>
              <a:rPr lang="en-US" dirty="0"/>
              <a:t>Vivendi Universal</a:t>
            </a:r>
            <a:r>
              <a:rPr lang="el-GR" dirty="0"/>
              <a:t> (2000) </a:t>
            </a:r>
          </a:p>
          <a:p>
            <a:r>
              <a:rPr lang="el-GR" dirty="0"/>
              <a:t>Οκτ. 2023, πώληση </a:t>
            </a:r>
            <a:r>
              <a:rPr lang="en-US" dirty="0"/>
              <a:t>Simon &amp; Schuster (</a:t>
            </a:r>
            <a:r>
              <a:rPr lang="el-GR" dirty="0" err="1"/>
              <a:t>ιδρ</a:t>
            </a:r>
            <a:r>
              <a:rPr lang="el-GR" dirty="0"/>
              <a:t>. 1924, ιδιοκτησίας </a:t>
            </a:r>
            <a:r>
              <a:rPr lang="en-US" dirty="0" err="1"/>
              <a:t>Gulf+Western</a:t>
            </a:r>
            <a:r>
              <a:rPr lang="el-GR" dirty="0"/>
              <a:t> </a:t>
            </a:r>
            <a:r>
              <a:rPr lang="en-US" dirty="0"/>
              <a:t>/</a:t>
            </a:r>
            <a:r>
              <a:rPr lang="el-GR" dirty="0"/>
              <a:t> </a:t>
            </a:r>
            <a:r>
              <a:rPr lang="en-US" dirty="0"/>
              <a:t>Paramount</a:t>
            </a:r>
            <a:r>
              <a:rPr lang="el-GR" dirty="0"/>
              <a:t>)</a:t>
            </a:r>
            <a:r>
              <a:rPr lang="en-US" dirty="0"/>
              <a:t>, </a:t>
            </a:r>
            <a:r>
              <a:rPr lang="el-GR" dirty="0"/>
              <a:t>σε εταιρεία επενδύσεων </a:t>
            </a:r>
            <a:r>
              <a:rPr lang="en-US" dirty="0"/>
              <a:t>KKR</a:t>
            </a:r>
            <a:r>
              <a:rPr lang="el-GR" dirty="0"/>
              <a:t> αντί </a:t>
            </a:r>
            <a:r>
              <a:rPr lang="en-US" dirty="0"/>
              <a:t>$1.62</a:t>
            </a:r>
            <a:r>
              <a:rPr lang="el-GR" dirty="0"/>
              <a:t> δις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/>
              <a:t>μετρητά)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06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7ABA1-32C2-41D1-A50F-6C6DFD28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96598-A995-4CDB-8801-9EA7957B5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1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0A56F-823D-4570-B675-3DA4066A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4EE3E-E41D-498C-B3C5-8729CFE50A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4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Δίκτυα λιανικής</a:t>
            </a:r>
            <a:br>
              <a:rPr lang="el-GR"/>
            </a:br>
            <a:br>
              <a:rPr lang="el-GR"/>
            </a:br>
            <a:r>
              <a:rPr lang="en-US"/>
              <a:t>Retail chains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Δραματική αλλαγή τοπίου σε διακίνηση βιβλίου σε ΗΠΑ &amp; </a:t>
            </a:r>
            <a:r>
              <a:rPr lang="el-GR" dirty="0" err="1"/>
              <a:t>Μεγ</a:t>
            </a:r>
            <a:r>
              <a:rPr lang="el-GR" dirty="0"/>
              <a:t>. Βρετανία μετά δεκαετία 1960</a:t>
            </a:r>
            <a:endParaRPr lang="en-US" dirty="0"/>
          </a:p>
          <a:p>
            <a:r>
              <a:rPr lang="el-GR" dirty="0"/>
              <a:t>α΄ ήμισυ 20ου αι., διακίνηση από:</a:t>
            </a:r>
          </a:p>
          <a:p>
            <a:pPr lvl="1"/>
            <a:r>
              <a:rPr lang="el-GR" dirty="0"/>
              <a:t>Μικρά ανεξάρτητα βιβλιοπωλεία για μορφωμένο κοινό (</a:t>
            </a:r>
            <a:r>
              <a:rPr lang="en-US" dirty="0"/>
              <a:t>‘carriage trade’)</a:t>
            </a:r>
            <a:r>
              <a:rPr lang="el-GR" dirty="0"/>
              <a:t> </a:t>
            </a:r>
          </a:p>
          <a:p>
            <a:pPr lvl="1"/>
            <a:r>
              <a:rPr lang="en-US" dirty="0"/>
              <a:t>Drugstores</a:t>
            </a:r>
            <a:r>
              <a:rPr lang="el-GR" dirty="0"/>
              <a:t>, πολυκαταστήματα, πρακτορεία Τύπου, κλπ. για μαζικό κοινό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8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Δίκτυα λιανικής</a:t>
            </a:r>
            <a:br>
              <a:rPr lang="el-GR"/>
            </a:br>
            <a:br>
              <a:rPr lang="el-GR"/>
            </a:br>
            <a:r>
              <a:rPr lang="en-US"/>
              <a:t>Retail chains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1960</a:t>
            </a:r>
            <a:r>
              <a:rPr lang="en-US"/>
              <a:t>s, </a:t>
            </a:r>
            <a:r>
              <a:rPr lang="el-GR"/>
              <a:t>εμφάνιση </a:t>
            </a:r>
            <a:r>
              <a:rPr lang="en-US"/>
              <a:t>Malls</a:t>
            </a:r>
            <a:r>
              <a:rPr lang="el-GR"/>
              <a:t> (μετακίνηση μεσαίων στρωμάτων από το κέντρο των πόλεων προς τα προάστια, ιδιωτικό αυτοκίνητο καθιερώνεται ως βασικό μέσο μεταφοράς)</a:t>
            </a:r>
          </a:p>
          <a:p>
            <a:r>
              <a:rPr lang="el-GR"/>
              <a:t>Δημιουργία υποκαταστημάτων βιβλιοπωλείων στα </a:t>
            </a:r>
            <a:r>
              <a:rPr lang="en-US"/>
              <a:t>Malls </a:t>
            </a:r>
            <a:r>
              <a:rPr lang="el-GR"/>
              <a:t>που εξελίχθηκαν σε αλυσίδες</a:t>
            </a:r>
          </a:p>
          <a:p>
            <a:pPr lvl="1"/>
            <a:r>
              <a:rPr lang="en-US"/>
              <a:t>Waldenbooks (</a:t>
            </a:r>
            <a:r>
              <a:rPr lang="el-GR"/>
              <a:t>από 1962, 750 καταστήματα ως 1981)</a:t>
            </a:r>
            <a:endParaRPr lang="en-US"/>
          </a:p>
          <a:p>
            <a:pPr lvl="1"/>
            <a:r>
              <a:rPr lang="en-US"/>
              <a:t>B. Dalton Booksellers (</a:t>
            </a:r>
            <a:r>
              <a:rPr lang="el-GR"/>
              <a:t>από </a:t>
            </a:r>
            <a:r>
              <a:rPr lang="en-US"/>
              <a:t>1966</a:t>
            </a:r>
            <a:r>
              <a:rPr lang="el-GR"/>
              <a:t>, 450 καταστήματα ως 1980</a:t>
            </a:r>
            <a:r>
              <a:rPr lang="en-US"/>
              <a:t>)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254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Δίκτυα λιανικής</a:t>
            </a:r>
            <a:br>
              <a:rPr lang="el-GR"/>
            </a:br>
            <a:br>
              <a:rPr lang="el-GR"/>
            </a:br>
            <a:r>
              <a:rPr lang="en-US"/>
              <a:t>Retail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1980</a:t>
            </a:r>
            <a:r>
              <a:rPr lang="en-US"/>
              <a:t>s, </a:t>
            </a:r>
            <a:r>
              <a:rPr lang="el-GR"/>
              <a:t>ανάδυση </a:t>
            </a:r>
            <a:r>
              <a:rPr lang="en-US"/>
              <a:t>book superstores</a:t>
            </a:r>
          </a:p>
          <a:p>
            <a:pPr lvl="1"/>
            <a:r>
              <a:rPr lang="el-GR"/>
              <a:t>Εντός αστικού ιστού, ανοιχτοί και ευχάριστοι χώροι με καφέ και δυνατότητα ανάγνωσης, λειτουργούν 100 ώρες/</a:t>
            </a:r>
            <a:r>
              <a:rPr lang="el-GR" err="1"/>
              <a:t>εβδ</a:t>
            </a:r>
            <a:r>
              <a:rPr lang="el-GR"/>
              <a:t>. και 7/7 μέρες</a:t>
            </a:r>
          </a:p>
          <a:p>
            <a:pPr lvl="1"/>
            <a:r>
              <a:rPr lang="el-GR"/>
              <a:t>Μεγάλες εκπτώσεις σε </a:t>
            </a:r>
            <a:r>
              <a:rPr lang="en-US"/>
              <a:t>bestsellers (30-40%)</a:t>
            </a:r>
            <a:endParaRPr lang="el-GR"/>
          </a:p>
          <a:p>
            <a:pPr lvl="1"/>
            <a:r>
              <a:rPr lang="el-GR"/>
              <a:t>Σημαντικές οικονομίες κλίμακος με συγκέντρωση λειτουργιών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95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Δίκτυα λιανικής</a:t>
            </a:r>
            <a:br>
              <a:rPr lang="el-GR"/>
            </a:br>
            <a:br>
              <a:rPr lang="el-GR"/>
            </a:br>
            <a:r>
              <a:rPr lang="en-US"/>
              <a:t>Retail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 dirty="0"/>
              <a:t>Barnes &amp; Noble </a:t>
            </a:r>
            <a:r>
              <a:rPr lang="el-GR" dirty="0"/>
              <a:t>(</a:t>
            </a:r>
            <a:r>
              <a:rPr lang="el-GR" dirty="0" err="1"/>
              <a:t>ιδρ</a:t>
            </a:r>
            <a:r>
              <a:rPr lang="el-GR" dirty="0"/>
              <a:t>. 1873)</a:t>
            </a:r>
          </a:p>
          <a:p>
            <a:pPr lvl="1"/>
            <a:r>
              <a:rPr lang="el-GR" dirty="0"/>
              <a:t>Αρχικά πώληση χονδρικής σε εκπαιδευτικά ιδρύματα Ανατ. ακτής</a:t>
            </a:r>
            <a:endParaRPr lang="en-US" dirty="0"/>
          </a:p>
          <a:p>
            <a:pPr lvl="1"/>
            <a:r>
              <a:rPr lang="en-US" dirty="0"/>
              <a:t>1969, </a:t>
            </a:r>
            <a:r>
              <a:rPr lang="el-GR" dirty="0"/>
              <a:t>εξαγορά από όμιλο </a:t>
            </a:r>
            <a:r>
              <a:rPr lang="en-US" dirty="0" err="1"/>
              <a:t>Amtel</a:t>
            </a:r>
            <a:r>
              <a:rPr lang="en-US" dirty="0"/>
              <a:t> </a:t>
            </a:r>
            <a:r>
              <a:rPr lang="el-GR" dirty="0"/>
              <a:t>μετά θάνατο </a:t>
            </a:r>
            <a:r>
              <a:rPr lang="el-GR" dirty="0" err="1"/>
              <a:t>εγγονού</a:t>
            </a:r>
            <a:r>
              <a:rPr lang="el-GR" dirty="0"/>
              <a:t> ιδρυτού </a:t>
            </a:r>
            <a:endParaRPr lang="en-US" dirty="0"/>
          </a:p>
          <a:p>
            <a:pPr lvl="1"/>
            <a:r>
              <a:rPr lang="el-GR" dirty="0"/>
              <a:t>1971, πώληση σε </a:t>
            </a:r>
            <a:r>
              <a:rPr lang="en-US" dirty="0"/>
              <a:t>Leonard Riggio </a:t>
            </a:r>
            <a:r>
              <a:rPr lang="el-GR" dirty="0"/>
              <a:t>και επέκταση σε ΝΥ και Βοστώνη</a:t>
            </a:r>
          </a:p>
          <a:p>
            <a:pPr lvl="1"/>
            <a:r>
              <a:rPr lang="el-GR" dirty="0"/>
              <a:t>1986, αγορά αλυσίδας </a:t>
            </a:r>
            <a:r>
              <a:rPr lang="en-US" dirty="0"/>
              <a:t>B. Dalton Booksellers </a:t>
            </a:r>
            <a:endParaRPr lang="el-GR" dirty="0"/>
          </a:p>
          <a:p>
            <a:pPr lvl="1"/>
            <a:r>
              <a:rPr lang="el-GR" dirty="0"/>
              <a:t>1989, αγορά </a:t>
            </a:r>
            <a:r>
              <a:rPr lang="en-US" dirty="0"/>
              <a:t>Scribner’s Bookstores </a:t>
            </a:r>
            <a:r>
              <a:rPr lang="el-GR" dirty="0"/>
              <a:t>και </a:t>
            </a:r>
            <a:r>
              <a:rPr lang="en-US" dirty="0" err="1"/>
              <a:t>Bookstop</a:t>
            </a:r>
            <a:r>
              <a:rPr lang="en-US" dirty="0"/>
              <a:t>/</a:t>
            </a:r>
            <a:r>
              <a:rPr lang="en-US" dirty="0" err="1"/>
              <a:t>Bookstar</a:t>
            </a:r>
            <a:endParaRPr lang="el-GR" dirty="0"/>
          </a:p>
          <a:p>
            <a:pPr lvl="1"/>
            <a:r>
              <a:rPr lang="el-GR" dirty="0"/>
              <a:t>Εξάπλωση σε εθνική αγορά, 723 καταστήματα το 2006</a:t>
            </a:r>
          </a:p>
          <a:p>
            <a:r>
              <a:rPr lang="en-US" dirty="0"/>
              <a:t>Borders (</a:t>
            </a:r>
            <a:r>
              <a:rPr lang="el-GR" dirty="0" err="1"/>
              <a:t>ιδρ</a:t>
            </a:r>
            <a:r>
              <a:rPr lang="el-GR" dirty="0"/>
              <a:t>. 1971, </a:t>
            </a:r>
            <a:r>
              <a:rPr lang="en-US" dirty="0"/>
              <a:t>Midwest)</a:t>
            </a:r>
          </a:p>
          <a:p>
            <a:pPr lvl="1"/>
            <a:r>
              <a:rPr lang="en-US" dirty="0"/>
              <a:t>1992, </a:t>
            </a:r>
            <a:r>
              <a:rPr lang="el-GR" dirty="0"/>
              <a:t>εξαγορά από γίγαντα λιανικής </a:t>
            </a:r>
            <a:r>
              <a:rPr lang="en-US" dirty="0"/>
              <a:t>Kmart</a:t>
            </a:r>
            <a:r>
              <a:rPr lang="el-GR" dirty="0"/>
              <a:t> που είχε ήδη αποκτήσει </a:t>
            </a:r>
            <a:r>
              <a:rPr lang="en-US" dirty="0"/>
              <a:t>Waldenbooks</a:t>
            </a:r>
            <a:r>
              <a:rPr lang="el-GR" dirty="0"/>
              <a:t> (1984)</a:t>
            </a:r>
          </a:p>
          <a:p>
            <a:pPr lvl="1"/>
            <a:r>
              <a:rPr lang="el-GR" dirty="0"/>
              <a:t>1995, συγχώνευση των δύο αλυσίδων σε </a:t>
            </a:r>
            <a:r>
              <a:rPr lang="en-US" dirty="0"/>
              <a:t>Borders Group</a:t>
            </a:r>
            <a:endParaRPr lang="el-GR" dirty="0"/>
          </a:p>
          <a:p>
            <a:pPr lvl="1"/>
            <a:r>
              <a:rPr lang="el-GR" dirty="0"/>
              <a:t>1994: 1.102 καταστήματα </a:t>
            </a:r>
            <a:r>
              <a:rPr lang="en-US" dirty="0"/>
              <a:t>W., 85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0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Β΄ Παγκόσμιος Πόλεμος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1943-1946, </a:t>
            </a:r>
            <a:r>
              <a:rPr lang="el-GR"/>
              <a:t>ειδικές εκδόσεις από Βρετ. και Αμερ. Υπηρεσίες Προπαγάνδας για διανομή σε κατεχόμενη Ευρώπη</a:t>
            </a:r>
            <a:r>
              <a:rPr lang="en-US"/>
              <a:t> (Army Services Editions, ASE)</a:t>
            </a:r>
          </a:p>
          <a:p>
            <a:pPr lvl="1"/>
            <a:r>
              <a:rPr lang="el-GR"/>
              <a:t>Δωρεάν χαρτόδετα βιβλία για στρατιώτες κατά τη διάρκεια του πολέμου</a:t>
            </a:r>
          </a:p>
          <a:p>
            <a:pPr lvl="1"/>
            <a:r>
              <a:rPr lang="el-GR"/>
              <a:t>Χωρίς εξώφυλλο, σε σχήμα που να χωράει σε τσέπη στολής</a:t>
            </a:r>
          </a:p>
          <a:p>
            <a:pPr lvl="1"/>
            <a:r>
              <a:rPr lang="el-GR"/>
              <a:t>Εξοικείωση με μικρό σχήμα και χάρτινο δέσιμο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0" y="249605"/>
            <a:ext cx="8908879" cy="5962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7086" y="6281057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Fred Bass,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στο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Strand Bookstore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(αρχές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δεκ.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1970)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76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Δίκτυα λιανικής</a:t>
            </a:r>
            <a:br>
              <a:rPr lang="el-GR"/>
            </a:br>
            <a:br>
              <a:rPr lang="el-GR"/>
            </a:br>
            <a:br>
              <a:rPr lang="en-US"/>
            </a:br>
            <a:r>
              <a:rPr lang="el-GR"/>
              <a:t>ΣΥΝΕΠΕΙΕΣ</a:t>
            </a:r>
            <a:br>
              <a:rPr lang="el-GR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Ταχεία παρακμή ανεξάρτητων βιβλιοπωλείων</a:t>
            </a:r>
          </a:p>
          <a:p>
            <a:pPr lvl="1"/>
            <a:r>
              <a:rPr lang="el-GR"/>
              <a:t>1958, 72 % πωλήσεων</a:t>
            </a:r>
          </a:p>
          <a:p>
            <a:pPr lvl="1"/>
            <a:r>
              <a:rPr lang="el-GR"/>
              <a:t>1980, 40 % πωλήσεων</a:t>
            </a:r>
          </a:p>
          <a:p>
            <a:pPr lvl="1"/>
            <a:r>
              <a:rPr lang="el-GR"/>
              <a:t>2006, 13% πωλήσεων</a:t>
            </a:r>
          </a:p>
          <a:p>
            <a:r>
              <a:rPr lang="en-US"/>
              <a:t>American Booksellers Association</a:t>
            </a:r>
          </a:p>
          <a:p>
            <a:pPr lvl="1"/>
            <a:r>
              <a:rPr lang="el-GR"/>
              <a:t>1991, 5.100 μέλη</a:t>
            </a:r>
          </a:p>
          <a:p>
            <a:pPr lvl="1"/>
            <a:r>
              <a:rPr lang="el-GR"/>
              <a:t>2004, 1.900 μέλη</a:t>
            </a:r>
          </a:p>
          <a:p>
            <a:r>
              <a:rPr lang="el-GR"/>
              <a:t>Αλυσίδες</a:t>
            </a:r>
          </a:p>
          <a:p>
            <a:pPr lvl="1"/>
            <a:r>
              <a:rPr lang="el-GR"/>
              <a:t>1993, 23% λιανικών πωλήσεων σε ΗΠΑ</a:t>
            </a:r>
          </a:p>
          <a:p>
            <a:pPr lvl="1"/>
            <a:r>
              <a:rPr lang="el-GR"/>
              <a:t>1999, 50%</a:t>
            </a:r>
          </a:p>
          <a:p>
            <a:r>
              <a:rPr lang="el-GR"/>
              <a:t>Σειρά δικαστικών αγώνων για αθέμιτο ανταγωνισμό κατά μεγάλων εκδοτών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495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Δίκτυα λιανικής</a:t>
            </a:r>
            <a:br>
              <a:rPr lang="el-GR"/>
            </a:br>
            <a:br>
              <a:rPr lang="el-GR"/>
            </a:br>
            <a:r>
              <a:rPr lang="en-US"/>
              <a:t>Retail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Βιβλία αντιμετωπίζονται σαν ένα καταναλωτικό αγαθό όπως τα άλλα</a:t>
            </a:r>
            <a:endParaRPr lang="en-US"/>
          </a:p>
          <a:p>
            <a:r>
              <a:rPr lang="el-GR"/>
              <a:t>Νέος τρόπος παρουσίασης και πώλησης βιβλίων</a:t>
            </a:r>
          </a:p>
          <a:p>
            <a:r>
              <a:rPr lang="el-GR"/>
              <a:t>Πάγκοι και ηλεκτρονική παρακολούθηση πωλήσεων</a:t>
            </a:r>
          </a:p>
          <a:p>
            <a:r>
              <a:rPr lang="el-GR"/>
              <a:t>Μεγαλύτερο βάθος στοκ, περισσότερα εξειδικευμένα βιβλία</a:t>
            </a:r>
          </a:p>
          <a:p>
            <a:r>
              <a:rPr lang="el-GR"/>
              <a:t>2000, ένταση ανταγωνισμού και άνοδος τιμών ακινήτων </a:t>
            </a:r>
            <a:r>
              <a:rPr lang="el-GR">
                <a:sym typeface="Wingdings" panose="05000000000000000000" pitchFamily="2" charset="2"/>
              </a:rPr>
              <a:t> πίεση για αύξηση κερδοφορίας, ταχύτερες επιστροφές τίτλων</a:t>
            </a:r>
          </a:p>
          <a:p>
            <a:r>
              <a:rPr lang="el-GR">
                <a:sym typeface="Wingdings" panose="05000000000000000000" pitchFamily="2" charset="2"/>
              </a:rPr>
              <a:t>Χρέωση εκδοτών για χώρο τοποθέτησης και προβολή βιβλίων</a:t>
            </a:r>
          </a:p>
          <a:p>
            <a:r>
              <a:rPr lang="el-GR">
                <a:sym typeface="Wingdings" panose="05000000000000000000" pitchFamily="2" charset="2"/>
              </a:rPr>
              <a:t>Έμφαση σε </a:t>
            </a:r>
            <a:r>
              <a:rPr lang="en-US">
                <a:sym typeface="Wingdings" panose="05000000000000000000" pitchFamily="2" charset="2"/>
              </a:rPr>
              <a:t>bestsellers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634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‘Hardcover revolution’</a:t>
            </a:r>
            <a:br>
              <a:rPr lang="el-GR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>
                <a:sym typeface="Wingdings" panose="05000000000000000000" pitchFamily="2" charset="2"/>
              </a:rPr>
              <a:t>Ανάδυση νέας αγοράς </a:t>
            </a:r>
            <a:r>
              <a:rPr lang="en-US">
                <a:sym typeface="Wingdings" panose="05000000000000000000" pitchFamily="2" charset="2"/>
              </a:rPr>
              <a:t>mass-market hardback</a:t>
            </a:r>
          </a:p>
          <a:p>
            <a:r>
              <a:rPr lang="el-GR">
                <a:sym typeface="Wingdings" panose="05000000000000000000" pitchFamily="2" charset="2"/>
              </a:rPr>
              <a:t>Ως δεκαετία 1960, δύο διαφορετικοί κλάδοι</a:t>
            </a:r>
            <a:endParaRPr lang="en-US">
              <a:sym typeface="Wingdings" panose="05000000000000000000" pitchFamily="2" charset="2"/>
            </a:endParaRPr>
          </a:p>
          <a:p>
            <a:pPr lvl="1"/>
            <a:r>
              <a:rPr lang="en-US">
                <a:sym typeface="Wingdings" panose="05000000000000000000" pitchFamily="2" charset="2"/>
              </a:rPr>
              <a:t>Hardcover publishing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Paperback publishing</a:t>
            </a:r>
          </a:p>
          <a:p>
            <a:r>
              <a:rPr lang="en-US">
                <a:sym typeface="Wingdings" panose="05000000000000000000" pitchFamily="2" charset="2"/>
              </a:rPr>
              <a:t>1970s, </a:t>
            </a:r>
            <a:r>
              <a:rPr lang="el-GR">
                <a:sym typeface="Wingdings" panose="05000000000000000000" pitchFamily="2" charset="2"/>
              </a:rPr>
              <a:t>οίκοι χαρτόδετων αρχίζουν να εκδίδουν δικούς τους πρωτότυπους τίτλους με σκληρό εξώφυλλο εφαρμόζοντας τις ίδιες μεθόδους προώθησης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l-GR">
                <a:sym typeface="Wingdings" panose="05000000000000000000" pitchFamily="2" charset="2"/>
              </a:rPr>
              <a:t>μαζικής αγοράς</a:t>
            </a:r>
          </a:p>
          <a:p>
            <a:pPr lvl="1"/>
            <a:r>
              <a:rPr lang="el-GR">
                <a:sym typeface="Wingdings" panose="05000000000000000000" pitchFamily="2" charset="2"/>
              </a:rPr>
              <a:t>Εντυπωσιακά εξώφυλλα, ανορθόδοξα σημεία πώλησης</a:t>
            </a:r>
            <a:endParaRPr lang="en-US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03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‘Hardcover revolution’</a:t>
            </a:r>
            <a:br>
              <a:rPr lang="el-GR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>
                <a:sym typeface="Wingdings" panose="05000000000000000000" pitchFamily="2" charset="2"/>
              </a:rPr>
              <a:t>Μεγέθυνση αγοράς </a:t>
            </a:r>
            <a:r>
              <a:rPr lang="el-GR" dirty="0" err="1">
                <a:sym typeface="Wingdings" panose="05000000000000000000" pitchFamily="2" charset="2"/>
              </a:rPr>
              <a:t>σκληρόδετων</a:t>
            </a:r>
            <a:endParaRPr lang="el-GR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1970, 500.000 αντ. = τεράστια επιτυχία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2000, 8-10 εκατ. αντίτυπα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Dan Brown, </a:t>
            </a:r>
            <a:r>
              <a:rPr lang="en-US" i="1" dirty="0">
                <a:sym typeface="Wingdings" panose="05000000000000000000" pitchFamily="2" charset="2"/>
              </a:rPr>
              <a:t>The Da Vinci Code</a:t>
            </a:r>
            <a:r>
              <a:rPr lang="en-US" dirty="0">
                <a:sym typeface="Wingdings" panose="05000000000000000000" pitchFamily="2" charset="2"/>
              </a:rPr>
              <a:t>, 2003</a:t>
            </a:r>
            <a:endParaRPr lang="el-GR" dirty="0">
              <a:sym typeface="Wingdings" panose="05000000000000000000" pitchFamily="2" charset="2"/>
            </a:endParaRPr>
          </a:p>
          <a:p>
            <a:pPr lvl="2"/>
            <a:r>
              <a:rPr lang="el-GR" dirty="0">
                <a:sym typeface="Wingdings" panose="05000000000000000000" pitchFamily="2" charset="2"/>
              </a:rPr>
              <a:t>18 εκατ. σε σκληρό εξώφυλλο στις ΗΠΑ μέχρι 2006</a:t>
            </a:r>
          </a:p>
          <a:p>
            <a:r>
              <a:rPr lang="el-GR" dirty="0">
                <a:sym typeface="Wingdings" panose="05000000000000000000" pitchFamily="2" charset="2"/>
              </a:rPr>
              <a:t>Εξαγορά οίκων </a:t>
            </a:r>
            <a:r>
              <a:rPr lang="fr-FR" dirty="0" err="1">
                <a:sym typeface="Wingdings" panose="05000000000000000000" pitchFamily="2" charset="2"/>
              </a:rPr>
              <a:t>hardcover</a:t>
            </a:r>
            <a:r>
              <a:rPr lang="el-GR" dirty="0">
                <a:sym typeface="Wingdings" panose="05000000000000000000" pitchFamily="2" charset="2"/>
              </a:rPr>
              <a:t> από </a:t>
            </a:r>
            <a:r>
              <a:rPr lang="en-US" dirty="0">
                <a:sym typeface="Wingdings" panose="05000000000000000000" pitchFamily="2" charset="2"/>
              </a:rPr>
              <a:t>paperbacks</a:t>
            </a:r>
          </a:p>
          <a:p>
            <a:r>
              <a:rPr lang="el-GR" dirty="0">
                <a:sym typeface="Wingdings" panose="05000000000000000000" pitchFamily="2" charset="2"/>
              </a:rPr>
              <a:t>Καθιέρωση πρακτικών μαζικών πωλήσεων σε όλη την αγορά του βιβλίου (π.χ. σχεδιασμός εξωφύλλων)</a:t>
            </a:r>
          </a:p>
          <a:p>
            <a:r>
              <a:rPr lang="el-GR" dirty="0">
                <a:sym typeface="Wingdings" panose="05000000000000000000" pitchFamily="2" charset="2"/>
              </a:rPr>
              <a:t>Συρρίκνωση αγοράς </a:t>
            </a:r>
            <a:r>
              <a:rPr lang="en-US" dirty="0">
                <a:sym typeface="Wingdings" panose="05000000000000000000" pitchFamily="2" charset="2"/>
              </a:rPr>
              <a:t>paperbacks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795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b">
            <a:normAutofit/>
          </a:bodyPr>
          <a:lstStyle/>
          <a:p>
            <a:r>
              <a:rPr lang="el-GR"/>
              <a:t>Μεγάλη Βρετανία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anchor="ctr">
            <a:normAutofit/>
          </a:bodyPr>
          <a:lstStyle/>
          <a:p>
            <a:r>
              <a:rPr lang="el-GR"/>
              <a:t>Εξέλιξη ανάλογη με ΗΠΑ</a:t>
            </a:r>
          </a:p>
          <a:p>
            <a:r>
              <a:rPr lang="el-GR"/>
              <a:t>199</a:t>
            </a:r>
            <a:r>
              <a:rPr lang="en-US"/>
              <a:t>7</a:t>
            </a:r>
            <a:r>
              <a:rPr lang="el-GR"/>
              <a:t>, κατάργηση </a:t>
            </a:r>
            <a:r>
              <a:rPr lang="en-US"/>
              <a:t>Net Book Agreement (est. 1900)</a:t>
            </a:r>
          </a:p>
          <a:p>
            <a:r>
              <a:rPr lang="el-GR"/>
              <a:t>Επέκταση αλυσίδων που πίεζαν για απελευθέρωση τιμών</a:t>
            </a:r>
          </a:p>
          <a:p>
            <a:pPr lvl="1"/>
            <a:r>
              <a:rPr lang="en-US"/>
              <a:t>WH Smith, </a:t>
            </a:r>
            <a:r>
              <a:rPr lang="en-US" err="1"/>
              <a:t>Waterstone’s</a:t>
            </a:r>
            <a:r>
              <a:rPr lang="en-US"/>
              <a:t>, </a:t>
            </a:r>
            <a:r>
              <a:rPr lang="en-US" err="1"/>
              <a:t>Dillons</a:t>
            </a:r>
            <a:r>
              <a:rPr lang="el-GR"/>
              <a:t>, </a:t>
            </a:r>
            <a:r>
              <a:rPr lang="en-US" err="1"/>
              <a:t>Ottakar</a:t>
            </a:r>
            <a:endParaRPr lang="en-US"/>
          </a:p>
          <a:p>
            <a:pPr lvl="1"/>
            <a:r>
              <a:rPr lang="el-GR"/>
              <a:t>Μεγάλα βιβλιοπωλεία σε κεντρικά σημεία πόλεων με μεγάλο πλούτο αποθήκης σε παλαιότερους τίτλους (</a:t>
            </a:r>
            <a:r>
              <a:rPr lang="en-US"/>
              <a:t>backlist)</a:t>
            </a:r>
            <a:endParaRPr lang="el-GR"/>
          </a:p>
          <a:p>
            <a:pPr lvl="1"/>
            <a:r>
              <a:rPr lang="el-GR"/>
              <a:t>Εκδίωξη ανεξάρτητων από αγορά (ανταγωνιστικές πρακτικές, κακή διαχείριση μικρών επιχειρήσεων)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858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b">
            <a:normAutofit/>
          </a:bodyPr>
          <a:lstStyle/>
          <a:p>
            <a:r>
              <a:rPr lang="el-GR"/>
              <a:t>Μεγάλη Βρετανία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anchor="ctr">
            <a:normAutofit/>
          </a:bodyPr>
          <a:lstStyle/>
          <a:p>
            <a:r>
              <a:rPr lang="el-GR"/>
              <a:t>1993, συγχώνευση </a:t>
            </a:r>
            <a:r>
              <a:rPr lang="en-US"/>
              <a:t>WH Smith</a:t>
            </a:r>
            <a:r>
              <a:rPr lang="el-GR"/>
              <a:t> και</a:t>
            </a:r>
            <a:r>
              <a:rPr lang="en-US"/>
              <a:t> </a:t>
            </a:r>
            <a:r>
              <a:rPr lang="en-US" err="1"/>
              <a:t>Waterstone’s</a:t>
            </a:r>
            <a:endParaRPr lang="en-US"/>
          </a:p>
          <a:p>
            <a:r>
              <a:rPr lang="en-US"/>
              <a:t>1995, HMV Media Group </a:t>
            </a:r>
            <a:r>
              <a:rPr lang="el-GR"/>
              <a:t>εξαγοράζει </a:t>
            </a:r>
            <a:r>
              <a:rPr lang="en-US" err="1"/>
              <a:t>Dillons</a:t>
            </a:r>
            <a:endParaRPr lang="el-GR"/>
          </a:p>
          <a:p>
            <a:r>
              <a:rPr lang="el-GR"/>
              <a:t>1998, </a:t>
            </a:r>
            <a:r>
              <a:rPr lang="en-US"/>
              <a:t>HMV Media Group </a:t>
            </a:r>
            <a:r>
              <a:rPr lang="el-GR"/>
              <a:t>εξαγοράζει </a:t>
            </a:r>
            <a:r>
              <a:rPr lang="en-US" err="1"/>
              <a:t>Waterstone’s</a:t>
            </a:r>
            <a:endParaRPr lang="en-US"/>
          </a:p>
          <a:p>
            <a:r>
              <a:rPr lang="en-US"/>
              <a:t>1999, </a:t>
            </a:r>
            <a:r>
              <a:rPr lang="el-GR"/>
              <a:t>εγκατάλειψη φίρμας </a:t>
            </a:r>
            <a:r>
              <a:rPr lang="en-US" err="1"/>
              <a:t>Dillons</a:t>
            </a:r>
            <a:r>
              <a:rPr lang="el-GR"/>
              <a:t> και ενοποίηση καταστημάτων ως </a:t>
            </a:r>
            <a:r>
              <a:rPr lang="en-US" err="1"/>
              <a:t>Waterstone’s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07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b">
            <a:normAutofit/>
          </a:bodyPr>
          <a:lstStyle/>
          <a:p>
            <a:r>
              <a:rPr lang="el-GR"/>
              <a:t>Μεγάλη Βρετανία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anchor="ctr">
            <a:normAutofit/>
          </a:bodyPr>
          <a:lstStyle/>
          <a:p>
            <a:r>
              <a:rPr lang="el-GR" dirty="0"/>
              <a:t>Τέλη 1990</a:t>
            </a:r>
            <a:r>
              <a:rPr lang="en-US" dirty="0"/>
              <a:t>s</a:t>
            </a:r>
            <a:r>
              <a:rPr lang="el-GR" dirty="0"/>
              <a:t>, </a:t>
            </a:r>
            <a:r>
              <a:rPr lang="en-US" dirty="0"/>
              <a:t>HMV </a:t>
            </a:r>
            <a:r>
              <a:rPr lang="el-GR" dirty="0"/>
              <a:t>θέτει σε εφαρμογή σε </a:t>
            </a:r>
            <a:r>
              <a:rPr lang="en-US" dirty="0"/>
              <a:t>Waterstone’s</a:t>
            </a:r>
            <a:r>
              <a:rPr lang="el-GR" dirty="0"/>
              <a:t> τις ίδιες μεθόδους προώθησης όπως σε μουσική βιομηχανία</a:t>
            </a:r>
          </a:p>
          <a:p>
            <a:pPr lvl="1"/>
            <a:r>
              <a:rPr lang="el-GR" dirty="0"/>
              <a:t>Έμφαση σε διαφημιστικές καμπάνιες</a:t>
            </a:r>
          </a:p>
          <a:p>
            <a:pPr lvl="1"/>
            <a:r>
              <a:rPr lang="el-GR" dirty="0"/>
              <a:t>Προβολή βιτρίνας</a:t>
            </a:r>
          </a:p>
          <a:p>
            <a:pPr lvl="1"/>
            <a:r>
              <a:rPr lang="el-GR" dirty="0"/>
              <a:t>Υψηλές πωλήσεις</a:t>
            </a:r>
          </a:p>
          <a:p>
            <a:pPr lvl="1"/>
            <a:r>
              <a:rPr lang="el-GR" dirty="0"/>
              <a:t>Περιορισμός αποθήκης</a:t>
            </a:r>
          </a:p>
          <a:p>
            <a:pPr lvl="1"/>
            <a:r>
              <a:rPr lang="el-GR" dirty="0"/>
              <a:t>2001, παραίτηση </a:t>
            </a:r>
            <a:r>
              <a:rPr lang="fr-FR" dirty="0"/>
              <a:t>T</a:t>
            </a:r>
            <a:r>
              <a:rPr lang="en-US" dirty="0" err="1"/>
              <a:t>im</a:t>
            </a:r>
            <a:r>
              <a:rPr lang="en-US" dirty="0"/>
              <a:t> Waterstone </a:t>
            </a:r>
            <a:r>
              <a:rPr lang="el-GR" dirty="0"/>
              <a:t>από προεδρία εταιρείας</a:t>
            </a:r>
          </a:p>
          <a:p>
            <a:r>
              <a:rPr lang="el-GR" dirty="0"/>
              <a:t>1998, είσοδος αμερ. </a:t>
            </a:r>
            <a:r>
              <a:rPr lang="en-US" dirty="0"/>
              <a:t>Borders Group </a:t>
            </a:r>
            <a:r>
              <a:rPr lang="el-GR" dirty="0"/>
              <a:t>σε βρετανική αγορά</a:t>
            </a:r>
          </a:p>
          <a:p>
            <a:pPr lvl="1"/>
            <a:r>
              <a:rPr lang="el-GR" dirty="0"/>
              <a:t>58 καταστήματα σε 5 χρόνια</a:t>
            </a:r>
          </a:p>
          <a:p>
            <a:pPr lvl="1"/>
            <a:r>
              <a:rPr lang="el-GR" dirty="0"/>
              <a:t>Αποχώρηση το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528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b">
            <a:normAutofit/>
          </a:bodyPr>
          <a:lstStyle/>
          <a:p>
            <a:r>
              <a:rPr lang="el-GR"/>
              <a:t>Μεγάλη Βρετανία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 anchor="ctr">
            <a:normAutofit/>
          </a:bodyPr>
          <a:lstStyle/>
          <a:p>
            <a:r>
              <a:rPr lang="el-GR" dirty="0"/>
              <a:t>Τέλη 1990</a:t>
            </a:r>
            <a:r>
              <a:rPr lang="en-US" dirty="0"/>
              <a:t>s</a:t>
            </a:r>
            <a:r>
              <a:rPr lang="el-GR" dirty="0"/>
              <a:t>, με εγκατάλειψη </a:t>
            </a:r>
            <a:r>
              <a:rPr lang="en-US" dirty="0"/>
              <a:t>NBA, </a:t>
            </a:r>
            <a:r>
              <a:rPr lang="el-GR" dirty="0"/>
              <a:t>επιθετική είσοδος σουπερμάρκετ σε αγορά βιβλίου</a:t>
            </a:r>
          </a:p>
          <a:p>
            <a:pPr lvl="1"/>
            <a:r>
              <a:rPr lang="en-US" dirty="0"/>
              <a:t>Tesco, Asda, Sainsbury’s</a:t>
            </a:r>
            <a:endParaRPr lang="el-GR" dirty="0"/>
          </a:p>
          <a:p>
            <a:pPr lvl="1"/>
            <a:r>
              <a:rPr lang="en-US" dirty="0"/>
              <a:t>Books = non-food goods</a:t>
            </a:r>
          </a:p>
          <a:p>
            <a:pPr lvl="1"/>
            <a:r>
              <a:rPr lang="el-GR" dirty="0"/>
              <a:t>Προσφορά βιβλίων σε εξαιρετικά χαμηλές, σχεδόν αμελητέες τιμές (</a:t>
            </a:r>
            <a:r>
              <a:rPr lang="en-US" dirty="0"/>
              <a:t>‘stick-it-in-the-basket’)</a:t>
            </a:r>
          </a:p>
          <a:p>
            <a:pPr lvl="1"/>
            <a:r>
              <a:rPr lang="el-GR" dirty="0"/>
              <a:t>Δυνατότητα επιστροφής σε εκδότη αν έμεναν απούλητα</a:t>
            </a:r>
          </a:p>
          <a:p>
            <a:pPr lvl="1"/>
            <a:r>
              <a:rPr lang="el-GR" dirty="0"/>
              <a:t>2000 = 12% αγοράς / 2006 = 25% αγοράς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57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94" y="794534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Παγκοσμιο</a:t>
            </a:r>
            <a: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-ποίηση</a:t>
            </a:r>
            <a:b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1970-2000</a:t>
            </a:r>
            <a:b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ΚΑΤΑΝΑΛΩΤΕΣ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ACE2A320-3EC3-4756-90BC-CCFAD30B7A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9229" y="864108"/>
          <a:ext cx="59106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64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54" y="114300"/>
            <a:ext cx="9119834" cy="65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Παγκόσμια αγορά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Κυριαρχία παγκόσμιων ολιγοπωλίων </a:t>
            </a:r>
            <a:r>
              <a:rPr lang="el-GR" dirty="0">
                <a:sym typeface="Wingdings" panose="05000000000000000000" pitchFamily="2" charset="2"/>
              </a:rPr>
              <a:t> </a:t>
            </a:r>
          </a:p>
          <a:p>
            <a:pPr lvl="1"/>
            <a:r>
              <a:rPr lang="el-GR" dirty="0" err="1">
                <a:sym typeface="Wingdings" panose="05000000000000000000" pitchFamily="2" charset="2"/>
              </a:rPr>
              <a:t>Ομογενοποίηση</a:t>
            </a:r>
            <a:r>
              <a:rPr lang="el-GR" dirty="0">
                <a:sym typeface="Wingdings" panose="05000000000000000000" pitchFamily="2" charset="2"/>
              </a:rPr>
              <a:t> περιεχομένου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Παγκόσμια ηγεμονία αγγλικής γλώσσας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Οικονομική λογοκρισία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Προβληματική η διάσωση της πολυφωνίας</a:t>
            </a:r>
          </a:p>
          <a:p>
            <a:r>
              <a:rPr lang="el-GR" dirty="0">
                <a:sym typeface="Wingdings" panose="05000000000000000000" pitchFamily="2" charset="2"/>
              </a:rPr>
              <a:t>Παγκόσμια </a:t>
            </a:r>
            <a:r>
              <a:rPr lang="en-US" dirty="0">
                <a:sym typeface="Wingdings" panose="05000000000000000000" pitchFamily="2" charset="2"/>
              </a:rPr>
              <a:t>bestsellers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J. K. Rowling, Umberto Eco, Stephen King, etc.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Κίνδυνος </a:t>
            </a:r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dirty="0" err="1">
                <a:sym typeface="Wingdings" panose="05000000000000000000" pitchFamily="2" charset="2"/>
              </a:rPr>
              <a:t>Mcdonaldization</a:t>
            </a:r>
            <a:r>
              <a:rPr lang="en-US" dirty="0">
                <a:sym typeface="Wingdings" panose="05000000000000000000" pitchFamily="2" charset="2"/>
              </a:rPr>
              <a:t> of the world book business”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Πολύ περιορισμένη πρόσβαση αναγνωστών σε ΗΠΑ και </a:t>
            </a:r>
            <a:r>
              <a:rPr lang="el-GR" dirty="0" err="1">
                <a:sym typeface="Wingdings" panose="05000000000000000000" pitchFamily="2" charset="2"/>
              </a:rPr>
              <a:t>Μεγ</a:t>
            </a:r>
            <a:r>
              <a:rPr lang="el-GR" dirty="0">
                <a:sym typeface="Wingdings" panose="05000000000000000000" pitchFamily="2" charset="2"/>
              </a:rPr>
              <a:t>. Βρετανία σε ξένες κουλτούρες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18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Παγκόσμια αγορά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dirty="0" err="1">
                <a:sym typeface="Wingdings" panose="05000000000000000000" pitchFamily="2" charset="2"/>
              </a:rPr>
              <a:t>Transediting</a:t>
            </a:r>
            <a:r>
              <a:rPr lang="en-US" dirty="0">
                <a:sym typeface="Wingdings" panose="05000000000000000000" pitchFamily="2" charset="2"/>
              </a:rPr>
              <a:t>” = </a:t>
            </a:r>
            <a:r>
              <a:rPr lang="el-GR" dirty="0">
                <a:sym typeface="Wingdings" panose="05000000000000000000" pitchFamily="2" charset="2"/>
              </a:rPr>
              <a:t>προσαρμογή κειμένων σε τοπικές αγορές, </a:t>
            </a:r>
            <a:r>
              <a:rPr lang="en-US" dirty="0">
                <a:sym typeface="Wingdings" panose="05000000000000000000" pitchFamily="2" charset="2"/>
              </a:rPr>
              <a:t>“glocalization” (</a:t>
            </a:r>
            <a:r>
              <a:rPr lang="el-GR" dirty="0">
                <a:sym typeface="Wingdings" panose="05000000000000000000" pitchFamily="2" charset="2"/>
              </a:rPr>
              <a:t>π.χ. σειρά </a:t>
            </a:r>
            <a:r>
              <a:rPr lang="en-US" dirty="0">
                <a:sym typeface="Wingdings" panose="05000000000000000000" pitchFamily="2" charset="2"/>
              </a:rPr>
              <a:t>Harlequin)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«Πολιτισμικός ιμπεριαλισμός»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Jack Zipes </a:t>
            </a:r>
            <a:r>
              <a:rPr lang="el-GR" dirty="0">
                <a:sym typeface="Wingdings" panose="05000000000000000000" pitchFamily="2" charset="2"/>
              </a:rPr>
              <a:t>για </a:t>
            </a:r>
            <a:r>
              <a:rPr lang="en-US" dirty="0">
                <a:sym typeface="Wingdings" panose="05000000000000000000" pitchFamily="2" charset="2"/>
              </a:rPr>
              <a:t>Harry Potter </a:t>
            </a:r>
            <a:r>
              <a:rPr lang="el-GR" dirty="0">
                <a:sym typeface="Wingdings" panose="05000000000000000000" pitchFamily="2" charset="2"/>
              </a:rPr>
              <a:t>ως παγκόσμιο πρότυπο (άντρας, λευκός, μεσαίας τάξης, αγγλόφωνος)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! Διαφορετική πρόσληψη κειμένων ανάλογα με κουλτούρα υποδοχής, </a:t>
            </a:r>
            <a:r>
              <a:rPr lang="el-GR" dirty="0" err="1">
                <a:sym typeface="Wingdings" panose="05000000000000000000" pitchFamily="2" charset="2"/>
              </a:rPr>
              <a:t>πρβλ</a:t>
            </a:r>
            <a:r>
              <a:rPr lang="el-GR" dirty="0">
                <a:sym typeface="Wingdings" panose="05000000000000000000" pitchFamily="2" charset="2"/>
              </a:rPr>
              <a:t>. αμερικανικές τηλεοπτικές σειρές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9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Harry Potter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738" y="3764132"/>
            <a:ext cx="7315200" cy="2743199"/>
          </a:xfrm>
        </p:spPr>
        <p:txBody>
          <a:bodyPr>
            <a:normAutofit/>
          </a:bodyPr>
          <a:lstStyle/>
          <a:p>
            <a:r>
              <a:rPr lang="el-GR" dirty="0"/>
              <a:t>Πρώτη ερμηνεία από εκδότη: επιλογή διαφορετικών εξωφύλλων ανά χώρα κυκλοφορίας, ακόμη και ανά κατηγορία κοινού (παιδικό ή ενηλίκων)</a:t>
            </a:r>
          </a:p>
          <a:p>
            <a:r>
              <a:rPr lang="el-GR" dirty="0"/>
              <a:t>Κάθε μετάφραση, αναγκαστικά διασκευή πρωτότυπου κειμένου</a:t>
            </a:r>
          </a:p>
          <a:p>
            <a:r>
              <a:rPr lang="el-GR" dirty="0"/>
              <a:t>Εκτενής πειρατεία σειράς</a:t>
            </a:r>
          </a:p>
          <a:p>
            <a:pPr lvl="1"/>
            <a:r>
              <a:rPr lang="el-GR" dirty="0"/>
              <a:t>Κίνα, κυκλοφορία 11 πλαστών τόμων </a:t>
            </a:r>
            <a:r>
              <a:rPr lang="en-US" dirty="0"/>
              <a:t>Harry Potter</a:t>
            </a:r>
            <a:endParaRPr lang="el-GR" dirty="0"/>
          </a:p>
          <a:p>
            <a:pPr lvl="1"/>
            <a:r>
              <a:rPr lang="el-GR" dirty="0"/>
              <a:t>Τσεχία, παράνομη μετάφραση 5ου βιβλίου σειράς από μαθητές </a:t>
            </a:r>
            <a:r>
              <a:rPr lang="en-US" dirty="0"/>
              <a:t>fans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220" y="84175"/>
            <a:ext cx="6205493" cy="36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6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3076713" cy="4600575"/>
          </a:xfrm>
        </p:spPr>
        <p:txBody>
          <a:bodyPr/>
          <a:lstStyle/>
          <a:p>
            <a:r>
              <a:rPr lang="el-GR" dirty="0"/>
              <a:t>Μελέτη φιλαναγνωσίας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Πωλήσεις (με επιφύλαξη!</a:t>
            </a:r>
            <a:r>
              <a:rPr lang="en-US" dirty="0"/>
              <a:t>), </a:t>
            </a:r>
            <a:r>
              <a:rPr lang="el-GR" dirty="0"/>
              <a:t>σύστημα </a:t>
            </a:r>
            <a:r>
              <a:rPr lang="en-US" dirty="0"/>
              <a:t>EPOS (Electronic Point of Sale)</a:t>
            </a:r>
            <a:endParaRPr lang="el-GR" dirty="0"/>
          </a:p>
          <a:p>
            <a:r>
              <a:rPr lang="el-GR" dirty="0"/>
              <a:t>Ερωτηματολόγια</a:t>
            </a:r>
          </a:p>
          <a:p>
            <a:r>
              <a:rPr lang="el-GR" dirty="0"/>
              <a:t>Απαντήσεις σε </a:t>
            </a:r>
            <a:r>
              <a:rPr lang="en-US" dirty="0"/>
              <a:t>customers reviews </a:t>
            </a:r>
            <a:endParaRPr lang="el-GR" dirty="0"/>
          </a:p>
          <a:p>
            <a:pPr lvl="1"/>
            <a:r>
              <a:rPr lang="el-GR" dirty="0"/>
              <a:t>! Ειδικό δείγμα αναγνωστών = χρήστες Η/Υ και πιστωτικών καρτών</a:t>
            </a:r>
          </a:p>
          <a:p>
            <a:pPr lvl="1"/>
            <a:r>
              <a:rPr lang="el-GR" dirty="0"/>
              <a:t>Ανωνυμία δείγματος</a:t>
            </a:r>
          </a:p>
          <a:p>
            <a:r>
              <a:rPr lang="el-GR" dirty="0"/>
              <a:t>Δημιουργία </a:t>
            </a:r>
            <a:r>
              <a:rPr lang="en-US" dirty="0"/>
              <a:t>fan communities (Harry Potter, Lord of the Rings, Discworld)</a:t>
            </a:r>
            <a:endParaRPr lang="el-GR" dirty="0"/>
          </a:p>
          <a:p>
            <a:r>
              <a:rPr lang="el-GR" dirty="0"/>
              <a:t>Δανεισμός από βιβλιοθήκες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15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Η Ψηφιακή Επανάσταση στο προϊόν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Τεχνολογική μεταμόρφωση αισθητή από μέσα δεκαετίας 1980</a:t>
            </a:r>
          </a:p>
          <a:p>
            <a:r>
              <a:rPr lang="el-GR"/>
              <a:t>Πρώτη ανατροπή σε φωτογραφία και μουσική βιομηχανία</a:t>
            </a:r>
          </a:p>
          <a:p>
            <a:r>
              <a:rPr lang="el-GR"/>
              <a:t>Ραγδαία ανάπτυξη </a:t>
            </a:r>
            <a:r>
              <a:rPr lang="en-US"/>
              <a:t>Internet </a:t>
            </a:r>
            <a:r>
              <a:rPr lang="el-GR"/>
              <a:t>από μέσα δεκαετίας 1990</a:t>
            </a:r>
          </a:p>
          <a:p>
            <a:r>
              <a:rPr lang="el-GR"/>
              <a:t>Τέλη δεκαετίας 1990 = εκδότες επενδύουν εκατομμύρια σε </a:t>
            </a:r>
            <a:r>
              <a:rPr lang="en-US"/>
              <a:t>projects </a:t>
            </a:r>
            <a:r>
              <a:rPr lang="el-GR"/>
              <a:t>ψηφιακών εκδόσεων, ανταγωνισμός για τεχνολογική πρωτοπορία</a:t>
            </a:r>
          </a:p>
          <a:p>
            <a:r>
              <a:rPr lang="el-GR"/>
              <a:t>Ίδρυση νέων εταιρειών για </a:t>
            </a:r>
            <a:r>
              <a:rPr lang="el-GR" err="1"/>
              <a:t>ψηφιοποίηση</a:t>
            </a:r>
            <a:r>
              <a:rPr lang="el-GR"/>
              <a:t> περιεχομένου βιβλίου και διάθεσή του σε διάφορες μορφές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934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Η Ψηφιακή Επανάσταση στο προϊόν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Ισχυρή πεποίθηση για επικράτηση ψηφιακού βιβλίου</a:t>
            </a:r>
          </a:p>
          <a:p>
            <a:r>
              <a:rPr lang="el-GR" dirty="0"/>
              <a:t>Μεγάλη επιτυχία πειραματισμών με διαδικτυακή έκδοση</a:t>
            </a:r>
          </a:p>
          <a:p>
            <a:pPr lvl="1"/>
            <a:r>
              <a:rPr lang="en-US" dirty="0"/>
              <a:t>Stephen King, </a:t>
            </a:r>
            <a:r>
              <a:rPr lang="en-US" i="1" dirty="0"/>
              <a:t>Riding the Bullet</a:t>
            </a:r>
            <a:r>
              <a:rPr lang="en-US" dirty="0"/>
              <a:t>, </a:t>
            </a:r>
            <a:r>
              <a:rPr lang="el-GR" dirty="0"/>
              <a:t>66 σελ. (</a:t>
            </a:r>
            <a:r>
              <a:rPr lang="en-US" dirty="0"/>
              <a:t>2000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αντί 2,5 $</a:t>
            </a:r>
          </a:p>
          <a:p>
            <a:pPr lvl="1"/>
            <a:r>
              <a:rPr lang="el-GR" dirty="0"/>
              <a:t>400.000 </a:t>
            </a:r>
            <a:r>
              <a:rPr lang="en-US" dirty="0"/>
              <a:t>downloads </a:t>
            </a:r>
            <a:r>
              <a:rPr lang="el-GR" dirty="0"/>
              <a:t>τις πρώτες </a:t>
            </a:r>
            <a:r>
              <a:rPr lang="en-US" dirty="0"/>
              <a:t>24h, 600.000 </a:t>
            </a:r>
            <a:r>
              <a:rPr lang="el-GR" dirty="0"/>
              <a:t>τις πρώτες 2 εβδομάδες</a:t>
            </a:r>
          </a:p>
          <a:p>
            <a:r>
              <a:rPr lang="el-GR" dirty="0"/>
              <a:t>Αρχικές εκτιμήσεις υπερβολικά αισιόδοξες, ηλεκτρονικές πωλήσεις δεν απογειώθηκαν, υπαναχώρηση εκδοτών από 2001</a:t>
            </a:r>
          </a:p>
          <a:p>
            <a:r>
              <a:rPr lang="el-GR" dirty="0"/>
              <a:t>Ζήτημα πνευματικών δικαιωμάτων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70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Στασιμότητα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/>
              <a:t>e-book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Διαπίστωση ότι ψηφιακό βιβλίο προσφέρεται καλύτερα για ορισμένα είδη (</a:t>
            </a:r>
            <a:r>
              <a:rPr lang="en-US" dirty="0"/>
              <a:t>genre fiction)</a:t>
            </a:r>
            <a:r>
              <a:rPr lang="el-GR" dirty="0"/>
              <a:t> και λιγότερο για άλλα (</a:t>
            </a:r>
            <a:r>
              <a:rPr lang="en-US" dirty="0"/>
              <a:t>non-fiction</a:t>
            </a:r>
            <a:r>
              <a:rPr lang="el-GR" dirty="0"/>
              <a:t>, λογοτεχνία)</a:t>
            </a:r>
            <a:endParaRPr lang="en-US" dirty="0"/>
          </a:p>
          <a:p>
            <a:r>
              <a:rPr lang="en-US" dirty="0"/>
              <a:t>E-book </a:t>
            </a:r>
            <a:r>
              <a:rPr lang="el-GR" dirty="0"/>
              <a:t>προσφέρεται καλύτερα για συγκεκριμένες συνθήκες ανάγνωσης (π.χ. αεροπορικά ταξίδια</a:t>
            </a:r>
            <a:r>
              <a:rPr lang="en-US" dirty="0"/>
              <a:t>)</a:t>
            </a:r>
            <a:r>
              <a:rPr lang="el-GR" dirty="0"/>
              <a:t> και λιγότερο για άλλες. Συμπλήρωμα έντυπου βιβλίου (όπως</a:t>
            </a:r>
            <a:r>
              <a:rPr lang="en-US" dirty="0"/>
              <a:t> audio books)</a:t>
            </a:r>
            <a:r>
              <a:rPr lang="el-GR" dirty="0"/>
              <a:t>, όχι υποκατάστατο</a:t>
            </a:r>
          </a:p>
          <a:p>
            <a:r>
              <a:rPr lang="el-GR" dirty="0"/>
              <a:t>Ενθουσιώδεις οπαδοί της τεχνολογίας έχουν ήδη αποκτήσει συσκευή ανάγνωσης, 59% Αμερικανών αναγνωστών δεν ενδιαφέρονται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227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Στασιμότητα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n-US" dirty="0"/>
              <a:t>e-book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Υποτίμηση πλεονεκτημάτων έντυπων βιβλίων (π.χ. για χώρες «Τρίτου κόσμου»)</a:t>
            </a:r>
          </a:p>
          <a:p>
            <a:r>
              <a:rPr lang="el-GR"/>
              <a:t>Πρώιμοι αγοραστές συσκευών </a:t>
            </a:r>
            <a:r>
              <a:rPr lang="en-US"/>
              <a:t>e-readers </a:t>
            </a:r>
            <a:r>
              <a:rPr lang="el-GR"/>
              <a:t>τις έχουν ήδη γεμίσει με αδιάβαστα βιβλία, κορεσμός αγοράς</a:t>
            </a:r>
          </a:p>
          <a:p>
            <a:r>
              <a:rPr lang="el-GR"/>
              <a:t>Μετακίνηση τεχνολογίας από </a:t>
            </a:r>
            <a:r>
              <a:rPr lang="en-US"/>
              <a:t>e-readers</a:t>
            </a:r>
            <a:r>
              <a:rPr lang="el-GR"/>
              <a:t> σε </a:t>
            </a:r>
            <a:r>
              <a:rPr lang="en-US"/>
              <a:t>tablets </a:t>
            </a:r>
            <a:r>
              <a:rPr lang="el-GR"/>
              <a:t>έδωσε πολλές νέες δυνατότητες ψυχαγωγίας εκτός από ανάγνωση</a:t>
            </a:r>
          </a:p>
          <a:p>
            <a:r>
              <a:rPr lang="el-GR"/>
              <a:t>Οι τιμές δεν έπεσαν όπως αναμενόταν, κόστος ίσο με κλασικό </a:t>
            </a:r>
            <a:r>
              <a:rPr lang="en-US"/>
              <a:t>paperback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895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289ED-F640-49EF-8FFF-A902D586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34" y="171052"/>
            <a:ext cx="10790719" cy="65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Επιχειρήματα υπέρ έντυπου βιβλίου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Αισθητική υπεροχή αντικειμένου, έργο τέχνης</a:t>
            </a:r>
          </a:p>
          <a:p>
            <a:r>
              <a:rPr lang="el-GR"/>
              <a:t>Ιδιαίτερα φιλικό στον χρήστη, χαρτί πιο ξεκούραστο από οθόνη, άμεση δυνατότητα ξεφυλλίσματος</a:t>
            </a:r>
          </a:p>
          <a:p>
            <a:r>
              <a:rPr lang="el-GR"/>
              <a:t>Δεν χρειάζεται μπαταρίες, δεν «κολλάει», δεν σπάει αν πέσει κάτω</a:t>
            </a:r>
          </a:p>
          <a:p>
            <a:r>
              <a:rPr lang="el-GR"/>
              <a:t>Κοινωνική χρήση: δανείζεται, συλλέγεται, επιδεικνύεται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4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Μετά τον </a:t>
            </a:r>
            <a:br>
              <a:rPr lang="el-GR" dirty="0"/>
            </a:br>
            <a:r>
              <a:rPr lang="el-GR" dirty="0"/>
              <a:t>Β΄ Π.Π.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Πληθώρα νέων εκδόσεων &amp; αναθεωρήσεων εθνικής ιστορίας </a:t>
            </a:r>
          </a:p>
          <a:p>
            <a:r>
              <a:rPr lang="el-GR" dirty="0"/>
              <a:t>Νέα σχολικά εγχειρίδια</a:t>
            </a:r>
          </a:p>
          <a:p>
            <a:r>
              <a:rPr lang="el-GR" dirty="0"/>
              <a:t>Αγγλικά γίνονται </a:t>
            </a:r>
            <a:r>
              <a:rPr lang="en-US" dirty="0"/>
              <a:t>lingua franca </a:t>
            </a:r>
            <a:r>
              <a:rPr lang="el-GR" dirty="0"/>
              <a:t>στην Ευρώπη</a:t>
            </a:r>
            <a:endParaRPr lang="en-US" dirty="0"/>
          </a:p>
          <a:p>
            <a:r>
              <a:rPr lang="el-GR" dirty="0"/>
              <a:t>Αυξημένο ενδιαφέρον για αγγλική και αμερικανική κουλτούρα</a:t>
            </a:r>
          </a:p>
          <a:p>
            <a:r>
              <a:rPr lang="el-GR" dirty="0"/>
              <a:t>Ανταπόκριση εκδοτών (</a:t>
            </a:r>
            <a:r>
              <a:rPr lang="en-US" dirty="0" err="1"/>
              <a:t>Tauschnitz</a:t>
            </a:r>
            <a:r>
              <a:rPr lang="en-US" dirty="0"/>
              <a:t>, Albatross</a:t>
            </a:r>
            <a:r>
              <a:rPr lang="el-GR" dirty="0"/>
              <a:t> </a:t>
            </a:r>
            <a:r>
              <a:rPr lang="en-US" dirty="0"/>
              <a:t>Books, Star Editions, etc.)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85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Επιχειρήματα υπέρ έντυπου βιβλίου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Προσωπικό αντικείμενο με συναισθηματική αξία, δείκτης για προσωπικότητα κατόχου του</a:t>
            </a:r>
          </a:p>
          <a:p>
            <a:r>
              <a:rPr lang="el-GR"/>
              <a:t>Περιεχόμενο άρρηκτα συνδεδεμένο με μορφή</a:t>
            </a:r>
          </a:p>
          <a:p>
            <a:r>
              <a:rPr lang="el-GR"/>
              <a:t>Ριζικές διαφορές εμπειρίας ανάγνωσης με μουσική παραγωγή</a:t>
            </a:r>
          </a:p>
          <a:p>
            <a:r>
              <a:rPr lang="el-GR"/>
              <a:t>Εκδοτικός κλάδος σε αναμονή</a:t>
            </a:r>
          </a:p>
          <a:p>
            <a:r>
              <a:rPr lang="el-GR"/>
              <a:t>Ψηφιακό βιβλίο = δικαίωμα χρήσης, όχι κατοχή αντικειμένου</a:t>
            </a:r>
            <a:endParaRPr lang="en-US"/>
          </a:p>
          <a:p>
            <a:r>
              <a:rPr lang="el-GR">
                <a:hlinkClick r:id="rId2"/>
              </a:rPr>
              <a:t>Ο Τζίμης Πανούσης για το βιβλίο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707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73772" cy="4601183"/>
          </a:xfrm>
        </p:spPr>
        <p:txBody>
          <a:bodyPr>
            <a:normAutofit/>
          </a:bodyPr>
          <a:lstStyle/>
          <a:p>
            <a:r>
              <a:rPr lang="el-GR" dirty="0"/>
              <a:t>Πλεονεκτήματα ψηφιακού βιβλίου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Αμεσότητα πρόσβασης</a:t>
            </a:r>
          </a:p>
          <a:p>
            <a:r>
              <a:rPr lang="el-GR"/>
              <a:t>Δυνατότητα ενημέρωσης/διόρθωσης κειμένων</a:t>
            </a:r>
          </a:p>
          <a:p>
            <a:r>
              <a:rPr lang="el-GR"/>
              <a:t>Πρόσβαση σε μεγάλες ποσότητες δεδομένων</a:t>
            </a:r>
          </a:p>
          <a:p>
            <a:r>
              <a:rPr lang="el-GR"/>
              <a:t>Εύκολη και γρήγορη αναζήτηση κειμένου</a:t>
            </a:r>
          </a:p>
          <a:p>
            <a:r>
              <a:rPr lang="el-GR"/>
              <a:t>Ευκολία μεταφοράς</a:t>
            </a:r>
          </a:p>
          <a:p>
            <a:r>
              <a:rPr lang="el-GR"/>
              <a:t>Διακειμενικότητα</a:t>
            </a:r>
          </a:p>
          <a:p>
            <a:r>
              <a:rPr lang="el-GR"/>
              <a:t>Ενθάρρυνση </a:t>
            </a:r>
            <a:r>
              <a:rPr lang="el-GR" err="1"/>
              <a:t>αυτοέκδοσης</a:t>
            </a:r>
            <a:endParaRPr lang="el-GR"/>
          </a:p>
          <a:p>
            <a:r>
              <a:rPr lang="el-GR"/>
              <a:t>Πολυμέσα, συνδυασμός κειμένου με ήχο, εικόνα και βίντεο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520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Η Ψηφιακή Επανάσταση στην παραγωγική διαδικασία</a:t>
            </a:r>
            <a:br>
              <a:rPr lang="el-GR"/>
            </a:br>
            <a:r>
              <a:rPr lang="el-GR"/>
              <a:t>1.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err="1"/>
              <a:t>Ψηφιοποίηση</a:t>
            </a:r>
            <a:r>
              <a:rPr lang="el-GR"/>
              <a:t> όλων των λειτουργικών συστημάτων και διαδικασιών στην εκδοτική βιομηχανία, γενίκευση της χρήσης Η/Υ, από συγγραφή κειμένου μέχρι διαχείριση πωλήσεων στα βιβλιοπωλεία</a:t>
            </a:r>
          </a:p>
          <a:p>
            <a:r>
              <a:rPr lang="el-GR"/>
              <a:t>Εμφάνιση νέων υπηρεσιών</a:t>
            </a:r>
          </a:p>
          <a:p>
            <a:pPr lvl="1"/>
            <a:r>
              <a:rPr lang="en-US"/>
              <a:t>Short-Run Digital Printing (SRDP)</a:t>
            </a:r>
            <a:r>
              <a:rPr lang="el-GR"/>
              <a:t> = εκτύπωση περιορισμένων αντιτύπων, εξασφάλιση διαθεσιμότητας βιβλίων</a:t>
            </a:r>
          </a:p>
          <a:p>
            <a:pPr lvl="1"/>
            <a:r>
              <a:rPr lang="en-US"/>
              <a:t>Print on Demand (POD)</a:t>
            </a:r>
            <a:r>
              <a:rPr lang="el-GR"/>
              <a:t> = βιβλίο πρώτα πωλείται και μετά τυπώνεται, «εικονική αποθήκη»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475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Η Ψηφιακή Επανάσταση στην παραγωγική διαδικασία</a:t>
            </a:r>
            <a:br>
              <a:rPr lang="el-GR"/>
            </a:br>
            <a:r>
              <a:rPr lang="el-GR"/>
              <a:t>2.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Μεγάλος αντίκτυπος σε πωλήσεις και </a:t>
            </a:r>
            <a:r>
              <a:rPr lang="en-US"/>
              <a:t>marketing</a:t>
            </a:r>
            <a:endParaRPr lang="el-GR"/>
          </a:p>
          <a:p>
            <a:pPr lvl="1"/>
            <a:r>
              <a:rPr lang="en-US"/>
              <a:t>Amazon</a:t>
            </a:r>
            <a:r>
              <a:rPr lang="el-GR"/>
              <a:t>: σχετική αποδέσμευση καταναλωτή από επιλογές βιβλιοπώλη</a:t>
            </a:r>
          </a:p>
          <a:p>
            <a:pPr lvl="1"/>
            <a:r>
              <a:rPr lang="el-GR"/>
              <a:t>Δυνατή η ακριβής παρακολούθηση των πωλήσεων και δημοσιοποίησή τους</a:t>
            </a:r>
          </a:p>
          <a:p>
            <a:pPr lvl="1"/>
            <a:r>
              <a:rPr lang="el-GR"/>
              <a:t>Δυνατότητα διαδικτυακής προεπισκόπησης δείγματος βιβλίου πριν το αγοράσεις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32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Η Ψηφιακή Επανάσταση στην παραγωγική διαδικασία</a:t>
            </a:r>
            <a:br>
              <a:rPr lang="el-GR"/>
            </a:br>
            <a:r>
              <a:rPr lang="el-GR"/>
              <a:t>3.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Ψηφιακό βιβλίο = διάσταση μεταξύ περιεχομένου και μορφής</a:t>
            </a:r>
          </a:p>
          <a:p>
            <a:r>
              <a:rPr lang="el-GR"/>
              <a:t>Δυνητικά, κατάργηση ενδιάμεσων αλυσίδας βιβλίου μεταξύ εκδότη και αναγνώστη καθώς και κόστους παραγωγής, αποθήκευσης και αποστολής</a:t>
            </a:r>
          </a:p>
          <a:p>
            <a:r>
              <a:rPr lang="el-GR"/>
              <a:t>Μειονεκτήματα </a:t>
            </a:r>
            <a:r>
              <a:rPr lang="en-US"/>
              <a:t>e-book</a:t>
            </a:r>
            <a:endParaRPr lang="el-GR"/>
          </a:p>
          <a:p>
            <a:pPr lvl="1"/>
            <a:r>
              <a:rPr lang="el-GR"/>
              <a:t>Πρώτες συσκευές ακριβές και δύσχρηστες</a:t>
            </a:r>
          </a:p>
          <a:p>
            <a:pPr lvl="1"/>
            <a:r>
              <a:rPr lang="el-GR"/>
              <a:t>Κείμενα σε μορφές ασύμβατες μεταξύ τους ανάλογα με εκδότη</a:t>
            </a:r>
          </a:p>
          <a:p>
            <a:pPr lvl="1"/>
            <a:r>
              <a:rPr lang="el-GR"/>
              <a:t>Ζήτημα πνευματικών δικαιωμάτων (απουσία σχετικής πρόβλεψης σε παλαιότερα συμβόλαια) και </a:t>
            </a:r>
            <a:r>
              <a:rPr lang="en-US"/>
              <a:t>embedded rights</a:t>
            </a:r>
            <a:endParaRPr lang="el-GR"/>
          </a:p>
          <a:p>
            <a:pPr lvl="1"/>
            <a:r>
              <a:rPr lang="el-GR"/>
              <a:t>Τιμές συγκρίσιμες με έντυπων βιβλίων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81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Η Ψηφιακή Επανάσταση στην παραγωγική διαδικασία</a:t>
            </a:r>
            <a:br>
              <a:rPr lang="el-GR"/>
            </a:br>
            <a:r>
              <a:rPr lang="el-GR"/>
              <a:t>4.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/>
              <a:t>Πλήρης μεταμόρφωση αγοράς επιστημονικών και ακαδημαϊκών δημοσιεύσεων, προσφορά πακέτων περιοδικών (</a:t>
            </a:r>
            <a:r>
              <a:rPr lang="en-US"/>
              <a:t>Elsevier, Springer, etc.)</a:t>
            </a:r>
            <a:endParaRPr lang="el-GR"/>
          </a:p>
          <a:p>
            <a:r>
              <a:rPr lang="el-GR"/>
              <a:t>Πρόβλημα αρχειοθέτησης και πρόσβαση σε παλαιά τεύχη μετά τη λήξη της συνδρομής (‘αέναη πρόσβαση’</a:t>
            </a:r>
            <a:r>
              <a:rPr lang="en-US"/>
              <a:t>, perpetual access)</a:t>
            </a:r>
            <a:r>
              <a:rPr lang="el-GR"/>
              <a:t>. Βιβλιοθήκες;</a:t>
            </a:r>
          </a:p>
          <a:p>
            <a:r>
              <a:rPr lang="el-GR"/>
              <a:t>Κυριαρχία ψηφιακής τεχνολογίας σε </a:t>
            </a:r>
            <a:r>
              <a:rPr lang="en-US"/>
              <a:t>reference publishing</a:t>
            </a:r>
            <a:r>
              <a:rPr lang="el-GR"/>
              <a:t>, δυνατότητα άμεσης ενημέρωσης πληροφορίας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597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AB7EB8E-8A2B-48FD-BAC8-43729329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0" y="761999"/>
            <a:ext cx="2925318" cy="5334001"/>
          </a:xfrm>
          <a:prstGeom prst="rect">
            <a:avLst/>
          </a:prstGeom>
          <a:solidFill>
            <a:srgbClr val="C8C8C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3222AA-4EF1-427F-B292-FAF0CC05B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381" y="761999"/>
            <a:ext cx="9141619" cy="5334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7D606344-5FF7-4947-28C7-D3C02A58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12" y="1400176"/>
            <a:ext cx="4052357" cy="40523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3B1C0-FE19-BF6A-D70B-1D89419E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E97B8-13B3-0E5E-CCA8-C125164D353E}"/>
              </a:ext>
            </a:extLst>
          </p:cNvPr>
          <p:cNvSpPr txBox="1"/>
          <p:nvPr/>
        </p:nvSpPr>
        <p:spPr>
          <a:xfrm>
            <a:off x="240146" y="2733964"/>
            <a:ext cx="195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75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Έκθεση Φρανκφούρτης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Οκτώβριος 2023</a:t>
            </a:r>
          </a:p>
        </p:txBody>
      </p:sp>
    </p:spTree>
    <p:extLst>
      <p:ext uri="{BB962C8B-B14F-4D97-AF65-F5344CB8AC3E}">
        <p14:creationId xmlns:p14="http://schemas.microsoft.com/office/powerpoint/2010/main" val="401688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 τον </a:t>
            </a:r>
            <a:br>
              <a:rPr lang="el-GR" dirty="0"/>
            </a:br>
            <a:r>
              <a:rPr lang="el-GR" dirty="0"/>
              <a:t>Β΄ Π.Π.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Βρετανοί εκδότες οργανώνουν δίκτυο αντιπροσώπων σε ηπειρωτική Ευρώπη</a:t>
            </a:r>
          </a:p>
          <a:p>
            <a:r>
              <a:rPr lang="el-GR" dirty="0"/>
              <a:t>Πολλαπλασιασμός μεταφράσεων από τα αγγλικά</a:t>
            </a:r>
          </a:p>
          <a:p>
            <a:r>
              <a:rPr lang="el-GR" dirty="0"/>
              <a:t>Ξεχωρίζουν μελλοντικοί κολοσσοί</a:t>
            </a:r>
            <a:endParaRPr lang="fr-FR" dirty="0"/>
          </a:p>
          <a:p>
            <a:pPr lvl="1"/>
            <a:r>
              <a:rPr lang="en-US" dirty="0"/>
              <a:t>Hachette (</a:t>
            </a:r>
            <a:r>
              <a:rPr lang="el-GR" dirty="0" err="1"/>
              <a:t>ιδρ</a:t>
            </a:r>
            <a:r>
              <a:rPr lang="en-US" dirty="0"/>
              <a:t>. 1826), Bertelsmann (1835), Wolters Kluwer (1836), Springer (1842), Reed Elsevier (Elsevier, 1880; Reed, 1894)</a:t>
            </a:r>
          </a:p>
          <a:p>
            <a:r>
              <a:rPr lang="el-GR" dirty="0"/>
              <a:t>Ίδρυση θυγατρικών σε ΗΠΑ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1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Επίδραση </a:t>
            </a:r>
            <a:br>
              <a:rPr lang="el-GR" dirty="0"/>
            </a:br>
            <a:r>
              <a:rPr lang="el-GR" dirty="0"/>
              <a:t>Β΄ Π.Π. σε ΗΠΑ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Τέλος πολέμου = εκπληκτική αύξηση φιλαναγνωσίας και εκδοτικής παραγωγής</a:t>
            </a:r>
          </a:p>
          <a:p>
            <a:r>
              <a:rPr lang="el-GR" dirty="0"/>
              <a:t>1944, </a:t>
            </a:r>
            <a:r>
              <a:rPr lang="en-US" dirty="0"/>
              <a:t>GI Bill = </a:t>
            </a:r>
            <a:r>
              <a:rPr lang="el-GR" dirty="0"/>
              <a:t>οικονομική βοήθεια σε βετεράνους πολέμου για να σπουδάσουν στα κολλέγια</a:t>
            </a:r>
          </a:p>
          <a:p>
            <a:r>
              <a:rPr lang="el-GR" dirty="0"/>
              <a:t>1940-1950, αύξηση εγγραφών κατά 78%</a:t>
            </a:r>
          </a:p>
          <a:p>
            <a:r>
              <a:rPr lang="el-GR" dirty="0"/>
              <a:t>Ανταγωνισμός Ψυχρού Πολέμου &amp; εκτόξευση Σπούτνικ (1957) οδηγούν σε αυξημένα κονδύλια για σχολικές βιβλιοθήκες, καινοτομία σε έρευνα και εργαστήρια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6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sz="3300"/>
              <a:t>Επίδραση </a:t>
            </a:r>
            <a:br>
              <a:rPr lang="el-GR" sz="3300"/>
            </a:br>
            <a:r>
              <a:rPr lang="el-GR" sz="3300"/>
              <a:t>Β΄ Π.Π. σε ΗΠΑ</a:t>
            </a:r>
            <a:endParaRPr lang="en-US" sz="33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Επιστροφή βετεράνων </a:t>
            </a:r>
            <a:r>
              <a:rPr lang="el-GR">
                <a:solidFill>
                  <a:schemeClr val="tx1"/>
                </a:solidFill>
                <a:sym typeface="Wingdings" panose="05000000000000000000" pitchFamily="2" charset="2"/>
              </a:rPr>
              <a:t> αύξηση γεννήσεων (</a:t>
            </a: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“baby boom”)</a:t>
            </a:r>
          </a:p>
          <a:p>
            <a:r>
              <a:rPr lang="el-GR">
                <a:solidFill>
                  <a:schemeClr val="tx1"/>
                </a:solidFill>
              </a:rPr>
              <a:t>Ανάγκη για πολύ περισσότερα εγχειρίδια</a:t>
            </a:r>
          </a:p>
          <a:p>
            <a:r>
              <a:rPr lang="el-GR">
                <a:solidFill>
                  <a:schemeClr val="tx1"/>
                </a:solidFill>
                <a:sym typeface="Wingdings" panose="05000000000000000000" pitchFamily="2" charset="2"/>
              </a:rPr>
              <a:t>Μεγάλη άνοδος παιδικού και σχολικού βιβλίου</a:t>
            </a:r>
          </a:p>
          <a:p>
            <a:pPr lvl="1"/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Golden Books (1942)</a:t>
            </a:r>
            <a:endParaRPr lang="el-GR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l-GR">
                <a:solidFill>
                  <a:schemeClr val="tx1"/>
                </a:solidFill>
                <a:sym typeface="Wingdings" panose="05000000000000000000" pitchFamily="2" charset="2"/>
              </a:rPr>
              <a:t>Δημιουργία πανεπιστημιακών εκδοτικών οίκων</a:t>
            </a:r>
          </a:p>
          <a:p>
            <a:pPr lvl="1"/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1929</a:t>
            </a:r>
            <a:r>
              <a:rPr lang="el-GR">
                <a:solidFill>
                  <a:schemeClr val="tx1"/>
                </a:solidFill>
                <a:sym typeface="Wingdings" panose="05000000000000000000" pitchFamily="2" charset="2"/>
              </a:rPr>
              <a:t>, 20 παν/μιακοί οίκοι</a:t>
            </a:r>
          </a:p>
          <a:p>
            <a:pPr lvl="1"/>
            <a:r>
              <a:rPr lang="el-GR">
                <a:solidFill>
                  <a:schemeClr val="tx1"/>
                </a:solidFill>
                <a:sym typeface="Wingdings" panose="05000000000000000000" pitchFamily="2" charset="2"/>
              </a:rPr>
              <a:t>1949, 44 παν/μιακοί οίκοι</a:t>
            </a:r>
          </a:p>
          <a:p>
            <a:r>
              <a:rPr lang="el-GR">
                <a:solidFill>
                  <a:schemeClr val="tx1"/>
                </a:solidFill>
              </a:rPr>
              <a:t>Άνοδος παγκόσμιας ζήτησης για αμερικανικό βιβλίο, αύξηση εξαγωγών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944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ame">
    <a:dk1>
      <a:sysClr val="windowText" lastClr="000000"/>
    </a:dk1>
    <a:lt1>
      <a:sysClr val="window" lastClr="FFFFFF"/>
    </a:lt1>
    <a:dk2>
      <a:srgbClr val="4A3F38"/>
    </a:dk2>
    <a:lt2>
      <a:srgbClr val="EEEDCB"/>
    </a:lt2>
    <a:accent1>
      <a:srgbClr val="818E9F"/>
    </a:accent1>
    <a:accent2>
      <a:srgbClr val="D26400"/>
    </a:accent2>
    <a:accent3>
      <a:srgbClr val="C3BA45"/>
    </a:accent3>
    <a:accent4>
      <a:srgbClr val="8A8552"/>
    </a:accent4>
    <a:accent5>
      <a:srgbClr val="F3B843"/>
    </a:accent5>
    <a:accent6>
      <a:srgbClr val="786C71"/>
    </a:accent6>
    <a:hlink>
      <a:srgbClr val="46A7CA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3653</Words>
  <Application>Microsoft Office PowerPoint</Application>
  <PresentationFormat>Widescreen</PresentationFormat>
  <Paragraphs>546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Corbel</vt:lpstr>
      <vt:lpstr>Symbol</vt:lpstr>
      <vt:lpstr>Wingdings 2</vt:lpstr>
      <vt:lpstr>Frame</vt:lpstr>
      <vt:lpstr>Νεώτερη και Σύγχρονη Ιστορία του Βιβλίου</vt:lpstr>
      <vt:lpstr>Β΄ Παγκόσμιος Πόλεμος</vt:lpstr>
      <vt:lpstr>Β΄ Παγκόσμιος Πόλεμος</vt:lpstr>
      <vt:lpstr>Β΄ Παγκόσμιος Πόλεμος</vt:lpstr>
      <vt:lpstr>PowerPoint Presentation</vt:lpstr>
      <vt:lpstr>Μετά τον  Β΄ Π.Π.</vt:lpstr>
      <vt:lpstr>Μετά τον  Β΄ Π.Π.</vt:lpstr>
      <vt:lpstr>Επίδραση  Β΄ Π.Π. σε ΗΠΑ</vt:lpstr>
      <vt:lpstr>Επίδραση  Β΄ Π.Π. σε ΗΠΑ</vt:lpstr>
      <vt:lpstr>Paperbacks</vt:lpstr>
      <vt:lpstr>1950s</vt:lpstr>
      <vt:lpstr>1960s – 1970s</vt:lpstr>
      <vt:lpstr>1960s – 1970s</vt:lpstr>
      <vt:lpstr>“Engulf and Devour”</vt:lpstr>
      <vt:lpstr>“Engulf and Devour”</vt:lpstr>
      <vt:lpstr>Συγχωνεύσεις και εξαγορές εκδοτικών οίκων</vt:lpstr>
      <vt:lpstr>Συγχωνεύσεις και εξαγορές εκδοτικών οίκων</vt:lpstr>
      <vt:lpstr>Επιβίωση ανεξάρτητων εκδοτών</vt:lpstr>
      <vt:lpstr>Επιβίωση ανεξάρτητων εκδοτών</vt:lpstr>
      <vt:lpstr>Συνέπειες</vt:lpstr>
      <vt:lpstr>Συνέπειες</vt:lpstr>
      <vt:lpstr>Τεχνολογικές εξελίξεις  1970-2000</vt:lpstr>
      <vt:lpstr>Τεχνολογικές εξελίξεις  1970-2000</vt:lpstr>
      <vt:lpstr>PowerPoint Presentation</vt:lpstr>
      <vt:lpstr>Παγκοσμιο-ποίηση 1970-2000   I. ΠΑΡΑΓΩΓΟΙ </vt:lpstr>
      <vt:lpstr>Κολοσσιαίοι όμιλοι επιχειρήσεων</vt:lpstr>
      <vt:lpstr>Κολοσσιαίοι όμιλοι επιχειρήσεων</vt:lpstr>
      <vt:lpstr>PowerPoint Presentation</vt:lpstr>
      <vt:lpstr>PowerPoint Presentation</vt:lpstr>
      <vt:lpstr>PowerPoint Presentation</vt:lpstr>
      <vt:lpstr>PowerPoint Presentation</vt:lpstr>
      <vt:lpstr>Παγκοσμιο-ποίηση 1970-2000  II. ΠΕΡΙΕΧΟΜΕΝΟ (Content)</vt:lpstr>
      <vt:lpstr>Παγκοσμιο-ποίηση 1970-2000  IIΙ.  ΣΥΓΚΛΙΣΗ (Convergence)</vt:lpstr>
      <vt:lpstr>PowerPoint Presentation</vt:lpstr>
      <vt:lpstr>PowerPoint Presentation</vt:lpstr>
      <vt:lpstr>Δίκτυα λιανικής  Retail chains </vt:lpstr>
      <vt:lpstr>Δίκτυα λιανικής  Retail chains </vt:lpstr>
      <vt:lpstr>Δίκτυα λιανικής  Retail chains</vt:lpstr>
      <vt:lpstr>Δίκτυα λιανικής  Retail chains</vt:lpstr>
      <vt:lpstr>PowerPoint Presentation</vt:lpstr>
      <vt:lpstr>Δίκτυα λιανικής   ΣΥΝΕΠΕΙΕΣ </vt:lpstr>
      <vt:lpstr>Δίκτυα λιανικής  Retail chains</vt:lpstr>
      <vt:lpstr>‘Hardcover revolution’ </vt:lpstr>
      <vt:lpstr>‘Hardcover revolution’ </vt:lpstr>
      <vt:lpstr>Μεγάλη Βρετανία</vt:lpstr>
      <vt:lpstr>Μεγάλη Βρετανία</vt:lpstr>
      <vt:lpstr>Μεγάλη Βρετανία</vt:lpstr>
      <vt:lpstr>Μεγάλη Βρετανία</vt:lpstr>
      <vt:lpstr>Παγκοσμιο-ποίηση 1970-2000  ΚΑΤΑΝΑΛΩΤΕΣ</vt:lpstr>
      <vt:lpstr>Παγκόσμια αγορά</vt:lpstr>
      <vt:lpstr>Παγκόσμια αγορά</vt:lpstr>
      <vt:lpstr>Harry Potter</vt:lpstr>
      <vt:lpstr>Μελέτη φιλαναγνωσίας</vt:lpstr>
      <vt:lpstr>Η Ψηφιακή Επανάσταση στο προϊόν</vt:lpstr>
      <vt:lpstr>Η Ψηφιακή Επανάσταση στο προϊόν</vt:lpstr>
      <vt:lpstr>Στασιμότητα  e-book </vt:lpstr>
      <vt:lpstr>Στασιμότητα  e-book </vt:lpstr>
      <vt:lpstr>PowerPoint Presentation</vt:lpstr>
      <vt:lpstr>Επιχειρήματα υπέρ έντυπου βιβλίου</vt:lpstr>
      <vt:lpstr>Επιχειρήματα υπέρ έντυπου βιβλίου</vt:lpstr>
      <vt:lpstr>Πλεονεκτήματα ψηφιακού βιβλίου</vt:lpstr>
      <vt:lpstr>Η Ψηφιακή Επανάσταση στην παραγωγική διαδικασία 1.</vt:lpstr>
      <vt:lpstr>Η Ψηφιακή Επανάσταση στην παραγωγική διαδικασία 2.</vt:lpstr>
      <vt:lpstr>Η Ψηφιακή Επανάσταση στην παραγωγική διαδικασία 3.</vt:lpstr>
      <vt:lpstr>Η Ψηφιακή Επανάσταση στην παραγωγική διαδικασία 4.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Νεώτερη και Σύγχρονη Ιστορία του Βιβλίου</dc:title>
  <dc:creator>Anna Karakatsouli</dc:creator>
  <cp:lastModifiedBy>Anna Karakatsouli</cp:lastModifiedBy>
  <cp:revision>3</cp:revision>
  <dcterms:created xsi:type="dcterms:W3CDTF">2019-12-18T06:47:04Z</dcterms:created>
  <dcterms:modified xsi:type="dcterms:W3CDTF">2023-11-21T18:29:27Z</dcterms:modified>
</cp:coreProperties>
</file>