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43"/>
  </p:notesMasterIdLst>
  <p:sldIdLst>
    <p:sldId id="335" r:id="rId2"/>
    <p:sldId id="373" r:id="rId3"/>
    <p:sldId id="331" r:id="rId4"/>
    <p:sldId id="259" r:id="rId5"/>
    <p:sldId id="266" r:id="rId6"/>
    <p:sldId id="295" r:id="rId7"/>
    <p:sldId id="345" r:id="rId8"/>
    <p:sldId id="260" r:id="rId9"/>
    <p:sldId id="346" r:id="rId10"/>
    <p:sldId id="257" r:id="rId11"/>
    <p:sldId id="317" r:id="rId12"/>
    <p:sldId id="350" r:id="rId13"/>
    <p:sldId id="351" r:id="rId14"/>
    <p:sldId id="292" r:id="rId15"/>
    <p:sldId id="353" r:id="rId16"/>
    <p:sldId id="354" r:id="rId17"/>
    <p:sldId id="293" r:id="rId18"/>
    <p:sldId id="355" r:id="rId19"/>
    <p:sldId id="379" r:id="rId20"/>
    <p:sldId id="358" r:id="rId21"/>
    <p:sldId id="359" r:id="rId22"/>
    <p:sldId id="360" r:id="rId23"/>
    <p:sldId id="297" r:id="rId24"/>
    <p:sldId id="298" r:id="rId25"/>
    <p:sldId id="361" r:id="rId26"/>
    <p:sldId id="362" r:id="rId27"/>
    <p:sldId id="363" r:id="rId28"/>
    <p:sldId id="364" r:id="rId29"/>
    <p:sldId id="312" r:id="rId30"/>
    <p:sldId id="313" r:id="rId31"/>
    <p:sldId id="374" r:id="rId32"/>
    <p:sldId id="365" r:id="rId33"/>
    <p:sldId id="375" r:id="rId34"/>
    <p:sldId id="315" r:id="rId35"/>
    <p:sldId id="301" r:id="rId36"/>
    <p:sldId id="368" r:id="rId37"/>
    <p:sldId id="302" r:id="rId38"/>
    <p:sldId id="328" r:id="rId39"/>
    <p:sldId id="376" r:id="rId40"/>
    <p:sldId id="304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69" autoAdjust="0"/>
    <p:restoredTop sz="94660"/>
  </p:normalViewPr>
  <p:slideViewPr>
    <p:cSldViewPr>
      <p:cViewPr varScale="1">
        <p:scale>
          <a:sx n="79" d="100"/>
          <a:sy n="79" d="100"/>
        </p:scale>
        <p:origin x="13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2FA96027-0E27-4D1C-9C7C-F1E3BEEFBCB4}"/>
    <pc:docChg chg="undo custSel addSld delSld">
      <pc:chgData name="Anna Karakatsouli" userId="d7ec0d07f17b5ab2" providerId="LiveId" clId="{2FA96027-0E27-4D1C-9C7C-F1E3BEEFBCB4}" dt="2022-11-17T10:23:44.179" v="38" actId="47"/>
      <pc:docMkLst>
        <pc:docMk/>
      </pc:docMkLst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57"/>
        </pc:sldMkLst>
      </pc:sldChg>
      <pc:sldChg chg="add del">
        <pc:chgData name="Anna Karakatsouli" userId="d7ec0d07f17b5ab2" providerId="LiveId" clId="{2FA96027-0E27-4D1C-9C7C-F1E3BEEFBCB4}" dt="2022-11-17T10:23:13.327" v="13" actId="47"/>
        <pc:sldMkLst>
          <pc:docMk/>
          <pc:sldMk cId="0" sldId="258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60"/>
        </pc:sldMkLst>
      </pc:sldChg>
      <pc:sldChg chg="add del">
        <pc:chgData name="Anna Karakatsouli" userId="d7ec0d07f17b5ab2" providerId="LiveId" clId="{2FA96027-0E27-4D1C-9C7C-F1E3BEEFBCB4}" dt="2022-11-17T10:23:26.753" v="23" actId="47"/>
        <pc:sldMkLst>
          <pc:docMk/>
          <pc:sldMk cId="0" sldId="261"/>
        </pc:sldMkLst>
      </pc:sldChg>
      <pc:sldChg chg="add del">
        <pc:chgData name="Anna Karakatsouli" userId="d7ec0d07f17b5ab2" providerId="LiveId" clId="{2FA96027-0E27-4D1C-9C7C-F1E3BEEFBCB4}" dt="2022-11-17T10:23:32.495" v="26" actId="47"/>
        <pc:sldMkLst>
          <pc:docMk/>
          <pc:sldMk cId="0" sldId="262"/>
        </pc:sldMkLst>
      </pc:sldChg>
      <pc:sldChg chg="add del">
        <pc:chgData name="Anna Karakatsouli" userId="d7ec0d07f17b5ab2" providerId="LiveId" clId="{2FA96027-0E27-4D1C-9C7C-F1E3BEEFBCB4}" dt="2022-11-17T10:22:54.673" v="4" actId="47"/>
        <pc:sldMkLst>
          <pc:docMk/>
          <pc:sldMk cId="0" sldId="264"/>
        </pc:sldMkLst>
      </pc:sldChg>
      <pc:sldChg chg="add del">
        <pc:chgData name="Anna Karakatsouli" userId="d7ec0d07f17b5ab2" providerId="LiveId" clId="{2FA96027-0E27-4D1C-9C7C-F1E3BEEFBCB4}" dt="2022-11-17T10:23:01.828" v="6" actId="47"/>
        <pc:sldMkLst>
          <pc:docMk/>
          <pc:sldMk cId="0" sldId="265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66"/>
        </pc:sldMkLst>
      </pc:sldChg>
      <pc:sldChg chg="add del">
        <pc:chgData name="Anna Karakatsouli" userId="d7ec0d07f17b5ab2" providerId="LiveId" clId="{2FA96027-0E27-4D1C-9C7C-F1E3BEEFBCB4}" dt="2022-11-17T10:23:24.217" v="22" actId="47"/>
        <pc:sldMkLst>
          <pc:docMk/>
          <pc:sldMk cId="0" sldId="271"/>
        </pc:sldMkLst>
      </pc:sldChg>
      <pc:sldChg chg="add del">
        <pc:chgData name="Anna Karakatsouli" userId="d7ec0d07f17b5ab2" providerId="LiveId" clId="{2FA96027-0E27-4D1C-9C7C-F1E3BEEFBCB4}" dt="2022-11-17T10:23:39.899" v="32" actId="47"/>
        <pc:sldMkLst>
          <pc:docMk/>
          <pc:sldMk cId="0" sldId="272"/>
        </pc:sldMkLst>
      </pc:sldChg>
      <pc:sldChg chg="add del">
        <pc:chgData name="Anna Karakatsouli" userId="d7ec0d07f17b5ab2" providerId="LiveId" clId="{2FA96027-0E27-4D1C-9C7C-F1E3BEEFBCB4}" dt="2022-11-17T10:23:41.162" v="34" actId="47"/>
        <pc:sldMkLst>
          <pc:docMk/>
          <pc:sldMk cId="0" sldId="273"/>
        </pc:sldMkLst>
      </pc:sldChg>
      <pc:sldChg chg="add del">
        <pc:chgData name="Anna Karakatsouli" userId="d7ec0d07f17b5ab2" providerId="LiveId" clId="{2FA96027-0E27-4D1C-9C7C-F1E3BEEFBCB4}" dt="2022-11-17T10:23:40.412" v="33" actId="47"/>
        <pc:sldMkLst>
          <pc:docMk/>
          <pc:sldMk cId="0" sldId="274"/>
        </pc:sldMkLst>
      </pc:sldChg>
      <pc:sldChg chg="add del">
        <pc:chgData name="Anna Karakatsouli" userId="d7ec0d07f17b5ab2" providerId="LiveId" clId="{2FA96027-0E27-4D1C-9C7C-F1E3BEEFBCB4}" dt="2022-11-17T10:23:35.665" v="28" actId="47"/>
        <pc:sldMkLst>
          <pc:docMk/>
          <pc:sldMk cId="0" sldId="275"/>
        </pc:sldMkLst>
      </pc:sldChg>
      <pc:sldChg chg="add del">
        <pc:chgData name="Anna Karakatsouli" userId="d7ec0d07f17b5ab2" providerId="LiveId" clId="{2FA96027-0E27-4D1C-9C7C-F1E3BEEFBCB4}" dt="2022-11-17T10:23:34.961" v="27" actId="47"/>
        <pc:sldMkLst>
          <pc:docMk/>
          <pc:sldMk cId="0" sldId="276"/>
        </pc:sldMkLst>
      </pc:sldChg>
      <pc:sldChg chg="add del">
        <pc:chgData name="Anna Karakatsouli" userId="d7ec0d07f17b5ab2" providerId="LiveId" clId="{2FA96027-0E27-4D1C-9C7C-F1E3BEEFBCB4}" dt="2022-11-17T10:22:55.843" v="5" actId="47"/>
        <pc:sldMkLst>
          <pc:docMk/>
          <pc:sldMk cId="0" sldId="285"/>
        </pc:sldMkLst>
      </pc:sldChg>
      <pc:sldChg chg="add del">
        <pc:chgData name="Anna Karakatsouli" userId="d7ec0d07f17b5ab2" providerId="LiveId" clId="{2FA96027-0E27-4D1C-9C7C-F1E3BEEFBCB4}" dt="2022-11-17T10:23:12.002" v="11" actId="47"/>
        <pc:sldMkLst>
          <pc:docMk/>
          <pc:sldMk cId="0" sldId="287"/>
        </pc:sldMkLst>
      </pc:sldChg>
      <pc:sldChg chg="add del">
        <pc:chgData name="Anna Karakatsouli" userId="d7ec0d07f17b5ab2" providerId="LiveId" clId="{2FA96027-0E27-4D1C-9C7C-F1E3BEEFBCB4}" dt="2022-11-17T10:23:22.521" v="19" actId="47"/>
        <pc:sldMkLst>
          <pc:docMk/>
          <pc:sldMk cId="0" sldId="289"/>
        </pc:sldMkLst>
      </pc:sldChg>
      <pc:sldChg chg="add del">
        <pc:chgData name="Anna Karakatsouli" userId="d7ec0d07f17b5ab2" providerId="LiveId" clId="{2FA96027-0E27-4D1C-9C7C-F1E3BEEFBCB4}" dt="2022-11-17T10:23:23.021" v="20" actId="47"/>
        <pc:sldMkLst>
          <pc:docMk/>
          <pc:sldMk cId="0" sldId="290"/>
        </pc:sldMkLst>
      </pc:sldChg>
      <pc:sldChg chg="add del">
        <pc:chgData name="Anna Karakatsouli" userId="d7ec0d07f17b5ab2" providerId="LiveId" clId="{2FA96027-0E27-4D1C-9C7C-F1E3BEEFBCB4}" dt="2022-11-17T10:23:23.547" v="21" actId="47"/>
        <pc:sldMkLst>
          <pc:docMk/>
          <pc:sldMk cId="0" sldId="291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92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93"/>
        </pc:sldMkLst>
      </pc:sldChg>
      <pc:sldChg chg="add del">
        <pc:chgData name="Anna Karakatsouli" userId="d7ec0d07f17b5ab2" providerId="LiveId" clId="{2FA96027-0E27-4D1C-9C7C-F1E3BEEFBCB4}" dt="2022-11-17T10:23:12.685" v="12" actId="47"/>
        <pc:sldMkLst>
          <pc:docMk/>
          <pc:sldMk cId="0" sldId="294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95"/>
        </pc:sldMkLst>
      </pc:sldChg>
      <pc:sldChg chg="add del">
        <pc:chgData name="Anna Karakatsouli" userId="d7ec0d07f17b5ab2" providerId="LiveId" clId="{2FA96027-0E27-4D1C-9C7C-F1E3BEEFBCB4}" dt="2022-11-17T10:23:21.874" v="18" actId="47"/>
        <pc:sldMkLst>
          <pc:docMk/>
          <pc:sldMk cId="0" sldId="296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97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298"/>
        </pc:sldMkLst>
      </pc:sldChg>
      <pc:sldChg chg="add del">
        <pc:chgData name="Anna Karakatsouli" userId="d7ec0d07f17b5ab2" providerId="LiveId" clId="{2FA96027-0E27-4D1C-9C7C-F1E3BEEFBCB4}" dt="2022-11-17T10:23:27.983" v="24" actId="47"/>
        <pc:sldMkLst>
          <pc:docMk/>
          <pc:sldMk cId="0" sldId="299"/>
        </pc:sldMkLst>
      </pc:sldChg>
      <pc:sldChg chg="add del">
        <pc:chgData name="Anna Karakatsouli" userId="d7ec0d07f17b5ab2" providerId="LiveId" clId="{2FA96027-0E27-4D1C-9C7C-F1E3BEEFBCB4}" dt="2022-11-17T10:23:28.485" v="25" actId="47"/>
        <pc:sldMkLst>
          <pc:docMk/>
          <pc:sldMk cId="0" sldId="300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01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02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04"/>
        </pc:sldMkLst>
      </pc:sldChg>
      <pc:sldChg chg="add del">
        <pc:chgData name="Anna Karakatsouli" userId="d7ec0d07f17b5ab2" providerId="LiveId" clId="{2FA96027-0E27-4D1C-9C7C-F1E3BEEFBCB4}" dt="2022-11-17T10:23:18.052" v="17" actId="47"/>
        <pc:sldMkLst>
          <pc:docMk/>
          <pc:sldMk cId="0" sldId="307"/>
        </pc:sldMkLst>
      </pc:sldChg>
      <pc:sldChg chg="add del">
        <pc:chgData name="Anna Karakatsouli" userId="d7ec0d07f17b5ab2" providerId="LiveId" clId="{2FA96027-0E27-4D1C-9C7C-F1E3BEEFBCB4}" dt="2022-11-17T10:23:17.288" v="16" actId="47"/>
        <pc:sldMkLst>
          <pc:docMk/>
          <pc:sldMk cId="0" sldId="308"/>
        </pc:sldMkLst>
      </pc:sldChg>
      <pc:sldChg chg="add del">
        <pc:chgData name="Anna Karakatsouli" userId="d7ec0d07f17b5ab2" providerId="LiveId" clId="{2FA96027-0E27-4D1C-9C7C-F1E3BEEFBCB4}" dt="2022-11-17T10:23:42.137" v="36" actId="47"/>
        <pc:sldMkLst>
          <pc:docMk/>
          <pc:sldMk cId="0" sldId="309"/>
        </pc:sldMkLst>
      </pc:sldChg>
      <pc:sldChg chg="add del">
        <pc:chgData name="Anna Karakatsouli" userId="d7ec0d07f17b5ab2" providerId="LiveId" clId="{2FA96027-0E27-4D1C-9C7C-F1E3BEEFBCB4}" dt="2022-11-17T10:23:44.179" v="38" actId="47"/>
        <pc:sldMkLst>
          <pc:docMk/>
          <pc:sldMk cId="0" sldId="310"/>
        </pc:sldMkLst>
      </pc:sldChg>
      <pc:sldChg chg="add del">
        <pc:chgData name="Anna Karakatsouli" userId="d7ec0d07f17b5ab2" providerId="LiveId" clId="{2FA96027-0E27-4D1C-9C7C-F1E3BEEFBCB4}" dt="2022-11-17T10:23:11.242" v="10" actId="47"/>
        <pc:sldMkLst>
          <pc:docMk/>
          <pc:sldMk cId="1564318098" sldId="311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1083113643" sldId="312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660547216" sldId="313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3213082659" sldId="315"/>
        </pc:sldMkLst>
      </pc:sldChg>
      <pc:sldChg chg="add del">
        <pc:chgData name="Anna Karakatsouli" userId="d7ec0d07f17b5ab2" providerId="LiveId" clId="{2FA96027-0E27-4D1C-9C7C-F1E3BEEFBCB4}" dt="2022-11-17T10:23:41.660" v="35" actId="47"/>
        <pc:sldMkLst>
          <pc:docMk/>
          <pc:sldMk cId="1248189342" sldId="316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3537025751" sldId="317"/>
        </pc:sldMkLst>
      </pc:sldChg>
      <pc:sldChg chg="add del">
        <pc:chgData name="Anna Karakatsouli" userId="d7ec0d07f17b5ab2" providerId="LiveId" clId="{2FA96027-0E27-4D1C-9C7C-F1E3BEEFBCB4}" dt="2022-11-17T10:23:16.160" v="15" actId="47"/>
        <pc:sldMkLst>
          <pc:docMk/>
          <pc:sldMk cId="4067998983" sldId="318"/>
        </pc:sldMkLst>
      </pc:sldChg>
      <pc:sldChg chg="add del">
        <pc:chgData name="Anna Karakatsouli" userId="d7ec0d07f17b5ab2" providerId="LiveId" clId="{2FA96027-0E27-4D1C-9C7C-F1E3BEEFBCB4}" dt="2022-11-17T10:22:52.773" v="2" actId="47"/>
        <pc:sldMkLst>
          <pc:docMk/>
          <pc:sldMk cId="2937331922" sldId="321"/>
        </pc:sldMkLst>
      </pc:sldChg>
      <pc:sldChg chg="add del">
        <pc:chgData name="Anna Karakatsouli" userId="d7ec0d07f17b5ab2" providerId="LiveId" clId="{2FA96027-0E27-4D1C-9C7C-F1E3BEEFBCB4}" dt="2022-11-17T10:22:53.722" v="3" actId="47"/>
        <pc:sldMkLst>
          <pc:docMk/>
          <pc:sldMk cId="3824578477" sldId="322"/>
        </pc:sldMkLst>
      </pc:sldChg>
      <pc:sldChg chg="add del">
        <pc:chgData name="Anna Karakatsouli" userId="d7ec0d07f17b5ab2" providerId="LiveId" clId="{2FA96027-0E27-4D1C-9C7C-F1E3BEEFBCB4}" dt="2022-11-17T10:23:05.458" v="7" actId="47"/>
        <pc:sldMkLst>
          <pc:docMk/>
          <pc:sldMk cId="2569215197" sldId="323"/>
        </pc:sldMkLst>
      </pc:sldChg>
      <pc:sldChg chg="add del">
        <pc:chgData name="Anna Karakatsouli" userId="d7ec0d07f17b5ab2" providerId="LiveId" clId="{2FA96027-0E27-4D1C-9C7C-F1E3BEEFBCB4}" dt="2022-11-17T10:23:39.429" v="31" actId="47"/>
        <pc:sldMkLst>
          <pc:docMk/>
          <pc:sldMk cId="477010790" sldId="324"/>
        </pc:sldMkLst>
      </pc:sldChg>
      <pc:sldChg chg="add del">
        <pc:chgData name="Anna Karakatsouli" userId="d7ec0d07f17b5ab2" providerId="LiveId" clId="{2FA96027-0E27-4D1C-9C7C-F1E3BEEFBCB4}" dt="2022-11-17T10:23:14.756" v="14" actId="47"/>
        <pc:sldMkLst>
          <pc:docMk/>
          <pc:sldMk cId="2430290821" sldId="325"/>
        </pc:sldMkLst>
      </pc:sldChg>
      <pc:sldChg chg="add del">
        <pc:chgData name="Anna Karakatsouli" userId="d7ec0d07f17b5ab2" providerId="LiveId" clId="{2FA96027-0E27-4D1C-9C7C-F1E3BEEFBCB4}" dt="2022-11-17T10:23:42.570" v="37" actId="47"/>
        <pc:sldMkLst>
          <pc:docMk/>
          <pc:sldMk cId="2540372275" sldId="327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3435505789" sldId="328"/>
        </pc:sldMkLst>
      </pc:sldChg>
      <pc:sldChg chg="add del">
        <pc:chgData name="Anna Karakatsouli" userId="d7ec0d07f17b5ab2" providerId="LiveId" clId="{2FA96027-0E27-4D1C-9C7C-F1E3BEEFBCB4}" dt="2022-11-17T10:23:36.965" v="29" actId="47"/>
        <pc:sldMkLst>
          <pc:docMk/>
          <pc:sldMk cId="1756154813" sldId="330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1869553058" sldId="345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46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50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51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2661474737" sldId="353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1334275852" sldId="354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55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58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59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60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61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62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63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64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0" sldId="365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2720544209" sldId="368"/>
        </pc:sldMkLst>
      </pc:sldChg>
      <pc:sldChg chg="add del">
        <pc:chgData name="Anna Karakatsouli" userId="d7ec0d07f17b5ab2" providerId="LiveId" clId="{2FA96027-0E27-4D1C-9C7C-F1E3BEEFBCB4}" dt="2022-11-17T10:23:37.942" v="30" actId="47"/>
        <pc:sldMkLst>
          <pc:docMk/>
          <pc:sldMk cId="2329898342" sldId="369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3055261618" sldId="374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2226062690" sldId="375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2109082545" sldId="376"/>
        </pc:sldMkLst>
      </pc:sldChg>
      <pc:sldChg chg="add del">
        <pc:chgData name="Anna Karakatsouli" userId="d7ec0d07f17b5ab2" providerId="LiveId" clId="{2FA96027-0E27-4D1C-9C7C-F1E3BEEFBCB4}" dt="2022-11-17T10:23:07.366" v="8" actId="47"/>
        <pc:sldMkLst>
          <pc:docMk/>
          <pc:sldMk cId="1625096886" sldId="377"/>
        </pc:sldMkLst>
      </pc:sldChg>
      <pc:sldChg chg="add del">
        <pc:chgData name="Anna Karakatsouli" userId="d7ec0d07f17b5ab2" providerId="LiveId" clId="{2FA96027-0E27-4D1C-9C7C-F1E3BEEFBCB4}" dt="2022-11-17T10:23:08.455" v="9" actId="47"/>
        <pc:sldMkLst>
          <pc:docMk/>
          <pc:sldMk cId="705059956" sldId="378"/>
        </pc:sldMkLst>
      </pc:sldChg>
      <pc:sldChg chg="add del">
        <pc:chgData name="Anna Karakatsouli" userId="d7ec0d07f17b5ab2" providerId="LiveId" clId="{2FA96027-0E27-4D1C-9C7C-F1E3BEEFBCB4}" dt="2022-11-17T10:22:42.211" v="1" actId="47"/>
        <pc:sldMkLst>
          <pc:docMk/>
          <pc:sldMk cId="3719333753" sldId="3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634FA-D79A-4187-9231-323F97FDB5C3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8CE051F-B84F-4C5D-8DD6-497B399A2EF6}">
      <dgm:prSet/>
      <dgm:spPr/>
      <dgm:t>
        <a:bodyPr/>
        <a:lstStyle/>
        <a:p>
          <a:r>
            <a:rPr lang="el-GR"/>
            <a:t>1204-1350: Κρήτη, Μεθώνη, Κορώνη</a:t>
          </a:r>
          <a:endParaRPr lang="en-US"/>
        </a:p>
      </dgm:t>
    </dgm:pt>
    <dgm:pt modelId="{4F937BE6-6775-4BB8-9B32-6782E022CA20}" type="parTrans" cxnId="{9CE67DB0-2FF2-4854-9585-60DFFB7AA210}">
      <dgm:prSet/>
      <dgm:spPr/>
      <dgm:t>
        <a:bodyPr/>
        <a:lstStyle/>
        <a:p>
          <a:endParaRPr lang="en-US"/>
        </a:p>
      </dgm:t>
    </dgm:pt>
    <dgm:pt modelId="{D6D5B5DC-8696-4B9B-86C1-4D1C3C80018D}" type="sibTrans" cxnId="{9CE67DB0-2FF2-4854-9585-60DFFB7AA210}">
      <dgm:prSet/>
      <dgm:spPr/>
      <dgm:t>
        <a:bodyPr/>
        <a:lstStyle/>
        <a:p>
          <a:endParaRPr lang="en-US"/>
        </a:p>
      </dgm:t>
    </dgm:pt>
    <dgm:pt modelId="{7C954176-3AB6-4A67-BF14-B5A613B0A786}">
      <dgm:prSet/>
      <dgm:spPr/>
      <dgm:t>
        <a:bodyPr/>
        <a:lstStyle/>
        <a:p>
          <a:r>
            <a:rPr lang="el-GR"/>
            <a:t>Εχθρική στάση εγχωρίων</a:t>
          </a:r>
          <a:endParaRPr lang="en-US"/>
        </a:p>
      </dgm:t>
    </dgm:pt>
    <dgm:pt modelId="{6699FA03-690A-45DC-B83F-200594C09314}" type="parTrans" cxnId="{100EF2A3-FD77-41BF-914D-20124C85CA6E}">
      <dgm:prSet/>
      <dgm:spPr/>
      <dgm:t>
        <a:bodyPr/>
        <a:lstStyle/>
        <a:p>
          <a:endParaRPr lang="en-US"/>
        </a:p>
      </dgm:t>
    </dgm:pt>
    <dgm:pt modelId="{B8E555F3-9ABE-4634-89E2-67BCAD205367}" type="sibTrans" cxnId="{100EF2A3-FD77-41BF-914D-20124C85CA6E}">
      <dgm:prSet/>
      <dgm:spPr/>
      <dgm:t>
        <a:bodyPr/>
        <a:lstStyle/>
        <a:p>
          <a:endParaRPr lang="en-US"/>
        </a:p>
      </dgm:t>
    </dgm:pt>
    <dgm:pt modelId="{0D46484E-8A2D-4C89-9C1D-A0750B91646B}">
      <dgm:prSet/>
      <dgm:spPr/>
      <dgm:t>
        <a:bodyPr/>
        <a:lstStyle/>
        <a:p>
          <a:r>
            <a:rPr lang="el-GR"/>
            <a:t>Σταδιακή διαμόρφωση κοινής, τοπικής συνείδησης κατοίκων Κρήτης ανεξάρτητα από εθνική προέλευση</a:t>
          </a:r>
          <a:endParaRPr lang="en-US"/>
        </a:p>
      </dgm:t>
    </dgm:pt>
    <dgm:pt modelId="{3DF0A54A-0120-4C62-9BFB-86F81D1E328C}" type="parTrans" cxnId="{BBE793E9-F67F-44FB-87CF-4A5D78FAADFF}">
      <dgm:prSet/>
      <dgm:spPr/>
      <dgm:t>
        <a:bodyPr/>
        <a:lstStyle/>
        <a:p>
          <a:endParaRPr lang="en-US"/>
        </a:p>
      </dgm:t>
    </dgm:pt>
    <dgm:pt modelId="{D25B6552-6E80-4E25-AD90-81AFF6F78B9F}" type="sibTrans" cxnId="{BBE793E9-F67F-44FB-87CF-4A5D78FAADFF}">
      <dgm:prSet/>
      <dgm:spPr/>
      <dgm:t>
        <a:bodyPr/>
        <a:lstStyle/>
        <a:p>
          <a:endParaRPr lang="en-US"/>
        </a:p>
      </dgm:t>
    </dgm:pt>
    <dgm:pt modelId="{50AB9B60-2BD6-4747-84EC-847B2C2B47F5}">
      <dgm:prSet/>
      <dgm:spPr/>
      <dgm:t>
        <a:bodyPr/>
        <a:lstStyle/>
        <a:p>
          <a:r>
            <a:rPr lang="el-GR"/>
            <a:t>1261, ανακατάληψη Κωνσταντινούπολης από Μιχαήλ Η΄ Παλαιολόγο</a:t>
          </a:r>
          <a:endParaRPr lang="en-US"/>
        </a:p>
      </dgm:t>
    </dgm:pt>
    <dgm:pt modelId="{E6DB0210-CA61-49EC-A12F-A0D5E6F64382}" type="parTrans" cxnId="{68037B33-BF27-4E36-80DC-3822E4810F21}">
      <dgm:prSet/>
      <dgm:spPr/>
      <dgm:t>
        <a:bodyPr/>
        <a:lstStyle/>
        <a:p>
          <a:endParaRPr lang="en-US"/>
        </a:p>
      </dgm:t>
    </dgm:pt>
    <dgm:pt modelId="{96C7EB07-2C27-471E-9DC9-368B3FFDCF61}" type="sibTrans" cxnId="{68037B33-BF27-4E36-80DC-3822E4810F21}">
      <dgm:prSet/>
      <dgm:spPr/>
      <dgm:t>
        <a:bodyPr/>
        <a:lstStyle/>
        <a:p>
          <a:endParaRPr lang="en-US"/>
        </a:p>
      </dgm:t>
    </dgm:pt>
    <dgm:pt modelId="{27EABD09-9454-479C-9366-7607128359A3}">
      <dgm:prSet/>
      <dgm:spPr/>
      <dgm:t>
        <a:bodyPr/>
        <a:lstStyle/>
        <a:p>
          <a:r>
            <a:rPr lang="el-GR"/>
            <a:t>1350-1453: εμφάνιση οθωμανικής απειλής</a:t>
          </a:r>
          <a:endParaRPr lang="en-US"/>
        </a:p>
      </dgm:t>
    </dgm:pt>
    <dgm:pt modelId="{32BD2130-0A46-471D-A1CD-71A3949CB48C}" type="parTrans" cxnId="{BD271AA9-809F-4D21-A420-7FD857B1618E}">
      <dgm:prSet/>
      <dgm:spPr/>
      <dgm:t>
        <a:bodyPr/>
        <a:lstStyle/>
        <a:p>
          <a:endParaRPr lang="en-US"/>
        </a:p>
      </dgm:t>
    </dgm:pt>
    <dgm:pt modelId="{08BC084C-480A-43D6-9486-9C0E88E64216}" type="sibTrans" cxnId="{BD271AA9-809F-4D21-A420-7FD857B1618E}">
      <dgm:prSet/>
      <dgm:spPr/>
      <dgm:t>
        <a:bodyPr/>
        <a:lstStyle/>
        <a:p>
          <a:endParaRPr lang="en-US"/>
        </a:p>
      </dgm:t>
    </dgm:pt>
    <dgm:pt modelId="{C2551BBE-5EF9-4BED-9E38-552853D4FED4}">
      <dgm:prSet/>
      <dgm:spPr/>
      <dgm:t>
        <a:bodyPr/>
        <a:lstStyle/>
        <a:p>
          <a:r>
            <a:rPr lang="el-GR"/>
            <a:t>Επέκταση σε ξηρά, σταθεροποίηση βενετικού κράτους Ρωμανίας (</a:t>
          </a:r>
          <a:r>
            <a:rPr lang="en-US"/>
            <a:t>Romagna)</a:t>
          </a:r>
        </a:p>
      </dgm:t>
    </dgm:pt>
    <dgm:pt modelId="{A345ADFA-8BDA-4FC5-B4DF-35597C206CC6}" type="parTrans" cxnId="{348464DC-0264-4046-A700-FB7AC00AD029}">
      <dgm:prSet/>
      <dgm:spPr/>
      <dgm:t>
        <a:bodyPr/>
        <a:lstStyle/>
        <a:p>
          <a:endParaRPr lang="en-US"/>
        </a:p>
      </dgm:t>
    </dgm:pt>
    <dgm:pt modelId="{143C22B1-AC32-4E8D-AE04-E3E5623626E8}" type="sibTrans" cxnId="{348464DC-0264-4046-A700-FB7AC00AD029}">
      <dgm:prSet/>
      <dgm:spPr/>
      <dgm:t>
        <a:bodyPr/>
        <a:lstStyle/>
        <a:p>
          <a:endParaRPr lang="en-US"/>
        </a:p>
      </dgm:t>
    </dgm:pt>
    <dgm:pt modelId="{AB34EE24-54D4-4CD0-992F-9D661FC84CE7}">
      <dgm:prSet/>
      <dgm:spPr/>
      <dgm:t>
        <a:bodyPr/>
        <a:lstStyle/>
        <a:p>
          <a:r>
            <a:rPr lang="el-GR"/>
            <a:t>Συναίνεση εγχωρίων (Βενετία σύμμαχος και καταφύγιο έναντι Τούρκων)</a:t>
          </a:r>
          <a:endParaRPr lang="en-US"/>
        </a:p>
      </dgm:t>
    </dgm:pt>
    <dgm:pt modelId="{93250B44-B3F3-4086-80B5-11C130B80454}" type="parTrans" cxnId="{C73EC180-E1B9-4556-B6D0-9BF5E2812760}">
      <dgm:prSet/>
      <dgm:spPr/>
      <dgm:t>
        <a:bodyPr/>
        <a:lstStyle/>
        <a:p>
          <a:endParaRPr lang="en-US"/>
        </a:p>
      </dgm:t>
    </dgm:pt>
    <dgm:pt modelId="{CEDE22CC-FF94-4F07-AADF-95E93FE93EE7}" type="sibTrans" cxnId="{C73EC180-E1B9-4556-B6D0-9BF5E2812760}">
      <dgm:prSet/>
      <dgm:spPr/>
      <dgm:t>
        <a:bodyPr/>
        <a:lstStyle/>
        <a:p>
          <a:endParaRPr lang="en-US"/>
        </a:p>
      </dgm:t>
    </dgm:pt>
    <dgm:pt modelId="{0A9E204D-A638-415C-9771-C9BD5A550EFC}">
      <dgm:prSet/>
      <dgm:spPr/>
      <dgm:t>
        <a:bodyPr/>
        <a:lstStyle/>
        <a:p>
          <a:r>
            <a:rPr lang="el-GR"/>
            <a:t>1453-1797: επτά βενετο-τουρκικοί πόλεμοι</a:t>
          </a:r>
          <a:endParaRPr lang="en-US"/>
        </a:p>
      </dgm:t>
    </dgm:pt>
    <dgm:pt modelId="{CDFE7F8A-CE2D-4476-82B1-666D98E68ACB}" type="parTrans" cxnId="{295A4E7F-CA37-4970-8358-478B92353899}">
      <dgm:prSet/>
      <dgm:spPr/>
      <dgm:t>
        <a:bodyPr/>
        <a:lstStyle/>
        <a:p>
          <a:endParaRPr lang="en-US"/>
        </a:p>
      </dgm:t>
    </dgm:pt>
    <dgm:pt modelId="{3341D7CC-9DB2-4C1B-BE7F-F515E0C89406}" type="sibTrans" cxnId="{295A4E7F-CA37-4970-8358-478B92353899}">
      <dgm:prSet/>
      <dgm:spPr/>
      <dgm:t>
        <a:bodyPr/>
        <a:lstStyle/>
        <a:p>
          <a:endParaRPr lang="en-US"/>
        </a:p>
      </dgm:t>
    </dgm:pt>
    <dgm:pt modelId="{3F6A3BB7-D146-4A82-ABBE-A59AD7A974A2}">
      <dgm:prSet/>
      <dgm:spPr/>
      <dgm:t>
        <a:bodyPr/>
        <a:lstStyle/>
        <a:p>
          <a:r>
            <a:rPr lang="el-GR"/>
            <a:t>Συνεχείς αλλαγές σε εδαφικά όρια</a:t>
          </a:r>
          <a:endParaRPr lang="en-US"/>
        </a:p>
      </dgm:t>
    </dgm:pt>
    <dgm:pt modelId="{34A7D2D1-58B9-44D6-895B-48D634AB2D99}" type="parTrans" cxnId="{878ADDDD-16D3-48E9-B0F5-6DFDA6A92DCD}">
      <dgm:prSet/>
      <dgm:spPr/>
      <dgm:t>
        <a:bodyPr/>
        <a:lstStyle/>
        <a:p>
          <a:endParaRPr lang="en-US"/>
        </a:p>
      </dgm:t>
    </dgm:pt>
    <dgm:pt modelId="{2C3623B4-8C88-4FFE-9D2F-2EFD934B588D}" type="sibTrans" cxnId="{878ADDDD-16D3-48E9-B0F5-6DFDA6A92DCD}">
      <dgm:prSet/>
      <dgm:spPr/>
      <dgm:t>
        <a:bodyPr/>
        <a:lstStyle/>
        <a:p>
          <a:endParaRPr lang="en-US"/>
        </a:p>
      </dgm:t>
    </dgm:pt>
    <dgm:pt modelId="{7123A8B6-7443-45B3-9B22-F3EFCFC2D06C}">
      <dgm:prSet/>
      <dgm:spPr/>
      <dgm:t>
        <a:bodyPr/>
        <a:lstStyle/>
        <a:p>
          <a:r>
            <a:rPr lang="el-GR"/>
            <a:t>Μετατροπή βενετικού κράτους σε «ομοσπονδιακό»</a:t>
          </a:r>
          <a:endParaRPr lang="en-US"/>
        </a:p>
      </dgm:t>
    </dgm:pt>
    <dgm:pt modelId="{5D568A87-8197-41A0-BD54-DC3CE61DE591}" type="parTrans" cxnId="{4AF38E17-C32D-4428-B6C4-23E40D321A43}">
      <dgm:prSet/>
      <dgm:spPr/>
      <dgm:t>
        <a:bodyPr/>
        <a:lstStyle/>
        <a:p>
          <a:endParaRPr lang="en-US"/>
        </a:p>
      </dgm:t>
    </dgm:pt>
    <dgm:pt modelId="{6F03B728-EF47-474D-AABD-0A4124456476}" type="sibTrans" cxnId="{4AF38E17-C32D-4428-B6C4-23E40D321A43}">
      <dgm:prSet/>
      <dgm:spPr/>
      <dgm:t>
        <a:bodyPr/>
        <a:lstStyle/>
        <a:p>
          <a:endParaRPr lang="en-US"/>
        </a:p>
      </dgm:t>
    </dgm:pt>
    <dgm:pt modelId="{3264C593-2EC2-4F0D-943F-8FAD183F783A}">
      <dgm:prSet/>
      <dgm:spPr/>
      <dgm:t>
        <a:bodyPr/>
        <a:lstStyle/>
        <a:p>
          <a:r>
            <a:rPr lang="el-GR"/>
            <a:t>Ειρηνική συνύπαρξη βενετικού και ελληνικού στοιχείου</a:t>
          </a:r>
          <a:endParaRPr lang="en-US"/>
        </a:p>
      </dgm:t>
    </dgm:pt>
    <dgm:pt modelId="{D6D5E32F-63F0-4825-B4B1-D17BB1C7DBB0}" type="parTrans" cxnId="{BA132CF7-5646-4A21-97A1-E223F30E1497}">
      <dgm:prSet/>
      <dgm:spPr/>
      <dgm:t>
        <a:bodyPr/>
        <a:lstStyle/>
        <a:p>
          <a:endParaRPr lang="en-US"/>
        </a:p>
      </dgm:t>
    </dgm:pt>
    <dgm:pt modelId="{BA59F0BC-0A9B-410F-ADC8-BBC11ADAD231}" type="sibTrans" cxnId="{BA132CF7-5646-4A21-97A1-E223F30E1497}">
      <dgm:prSet/>
      <dgm:spPr/>
      <dgm:t>
        <a:bodyPr/>
        <a:lstStyle/>
        <a:p>
          <a:endParaRPr lang="en-US"/>
        </a:p>
      </dgm:t>
    </dgm:pt>
    <dgm:pt modelId="{75DE7AE6-6B24-40BD-A07E-8DDC3F2FED5B}" type="pres">
      <dgm:prSet presAssocID="{B9F634FA-D79A-4187-9231-323F97FDB5C3}" presName="linear" presStyleCnt="0">
        <dgm:presLayoutVars>
          <dgm:dir/>
          <dgm:animLvl val="lvl"/>
          <dgm:resizeHandles val="exact"/>
        </dgm:presLayoutVars>
      </dgm:prSet>
      <dgm:spPr/>
    </dgm:pt>
    <dgm:pt modelId="{FE6B67C7-E45F-4440-8B65-5C906263222B}" type="pres">
      <dgm:prSet presAssocID="{58CE051F-B84F-4C5D-8DD6-497B399A2EF6}" presName="parentLin" presStyleCnt="0"/>
      <dgm:spPr/>
    </dgm:pt>
    <dgm:pt modelId="{18AE7C54-2E6C-40F8-A6CD-EE9CB5D04604}" type="pres">
      <dgm:prSet presAssocID="{58CE051F-B84F-4C5D-8DD6-497B399A2EF6}" presName="parentLeftMargin" presStyleLbl="node1" presStyleIdx="0" presStyleCnt="3"/>
      <dgm:spPr/>
    </dgm:pt>
    <dgm:pt modelId="{E52739BF-FD90-45C0-838D-8D0EF525E990}" type="pres">
      <dgm:prSet presAssocID="{58CE051F-B84F-4C5D-8DD6-497B399A2E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D39404-1A58-4D58-B1C2-F6F27AD344D7}" type="pres">
      <dgm:prSet presAssocID="{58CE051F-B84F-4C5D-8DD6-497B399A2EF6}" presName="negativeSpace" presStyleCnt="0"/>
      <dgm:spPr/>
    </dgm:pt>
    <dgm:pt modelId="{7AA6367B-E98A-4897-AB41-8430A17AE139}" type="pres">
      <dgm:prSet presAssocID="{58CE051F-B84F-4C5D-8DD6-497B399A2EF6}" presName="childText" presStyleLbl="conFgAcc1" presStyleIdx="0" presStyleCnt="3">
        <dgm:presLayoutVars>
          <dgm:bulletEnabled val="1"/>
        </dgm:presLayoutVars>
      </dgm:prSet>
      <dgm:spPr/>
    </dgm:pt>
    <dgm:pt modelId="{0FB94346-1EC1-415B-AF3A-16D86B335404}" type="pres">
      <dgm:prSet presAssocID="{D6D5B5DC-8696-4B9B-86C1-4D1C3C80018D}" presName="spaceBetweenRectangles" presStyleCnt="0"/>
      <dgm:spPr/>
    </dgm:pt>
    <dgm:pt modelId="{D3812B8E-D879-457A-8CB9-6402916310AD}" type="pres">
      <dgm:prSet presAssocID="{27EABD09-9454-479C-9366-7607128359A3}" presName="parentLin" presStyleCnt="0"/>
      <dgm:spPr/>
    </dgm:pt>
    <dgm:pt modelId="{6FA2488F-FD86-4C43-A6B0-CE0AB2671765}" type="pres">
      <dgm:prSet presAssocID="{27EABD09-9454-479C-9366-7607128359A3}" presName="parentLeftMargin" presStyleLbl="node1" presStyleIdx="0" presStyleCnt="3"/>
      <dgm:spPr/>
    </dgm:pt>
    <dgm:pt modelId="{87B94D72-E71C-4576-AB1C-04F51AF773C2}" type="pres">
      <dgm:prSet presAssocID="{27EABD09-9454-479C-9366-7607128359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451795-B1E6-4563-9878-C1581CCC2338}" type="pres">
      <dgm:prSet presAssocID="{27EABD09-9454-479C-9366-7607128359A3}" presName="negativeSpace" presStyleCnt="0"/>
      <dgm:spPr/>
    </dgm:pt>
    <dgm:pt modelId="{559B6A31-FEC4-46FB-9C15-020CA136892E}" type="pres">
      <dgm:prSet presAssocID="{27EABD09-9454-479C-9366-7607128359A3}" presName="childText" presStyleLbl="conFgAcc1" presStyleIdx="1" presStyleCnt="3">
        <dgm:presLayoutVars>
          <dgm:bulletEnabled val="1"/>
        </dgm:presLayoutVars>
      </dgm:prSet>
      <dgm:spPr/>
    </dgm:pt>
    <dgm:pt modelId="{58D3BC7A-6F5C-4C3A-B3B1-253E22978B3A}" type="pres">
      <dgm:prSet presAssocID="{08BC084C-480A-43D6-9486-9C0E88E64216}" presName="spaceBetweenRectangles" presStyleCnt="0"/>
      <dgm:spPr/>
    </dgm:pt>
    <dgm:pt modelId="{3A4035D3-A09A-46FE-A888-2112196BC000}" type="pres">
      <dgm:prSet presAssocID="{0A9E204D-A638-415C-9771-C9BD5A550EFC}" presName="parentLin" presStyleCnt="0"/>
      <dgm:spPr/>
    </dgm:pt>
    <dgm:pt modelId="{050452B2-64B1-467A-82F3-E2A22F92BA96}" type="pres">
      <dgm:prSet presAssocID="{0A9E204D-A638-415C-9771-C9BD5A550EFC}" presName="parentLeftMargin" presStyleLbl="node1" presStyleIdx="1" presStyleCnt="3"/>
      <dgm:spPr/>
    </dgm:pt>
    <dgm:pt modelId="{2AFD24AA-7874-4B2D-ACA7-3C45A0E8D2F9}" type="pres">
      <dgm:prSet presAssocID="{0A9E204D-A638-415C-9771-C9BD5A550EF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E81E966-7EAE-4A5C-B9CD-4E4F088DE620}" type="pres">
      <dgm:prSet presAssocID="{0A9E204D-A638-415C-9771-C9BD5A550EFC}" presName="negativeSpace" presStyleCnt="0"/>
      <dgm:spPr/>
    </dgm:pt>
    <dgm:pt modelId="{835853A2-D0E4-4591-A988-8AD3DAEC506A}" type="pres">
      <dgm:prSet presAssocID="{0A9E204D-A638-415C-9771-C9BD5A550EF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7A3603-8021-44AE-AE8C-82EB763E1EA8}" type="presOf" srcId="{27EABD09-9454-479C-9366-7607128359A3}" destId="{87B94D72-E71C-4576-AB1C-04F51AF773C2}" srcOrd="1" destOrd="0" presId="urn:microsoft.com/office/officeart/2005/8/layout/list1"/>
    <dgm:cxn modelId="{4AF38E17-C32D-4428-B6C4-23E40D321A43}" srcId="{0A9E204D-A638-415C-9771-C9BD5A550EFC}" destId="{7123A8B6-7443-45B3-9B22-F3EFCFC2D06C}" srcOrd="1" destOrd="0" parTransId="{5D568A87-8197-41A0-BD54-DC3CE61DE591}" sibTransId="{6F03B728-EF47-474D-AABD-0A4124456476}"/>
    <dgm:cxn modelId="{68037B33-BF27-4E36-80DC-3822E4810F21}" srcId="{58CE051F-B84F-4C5D-8DD6-497B399A2EF6}" destId="{50AB9B60-2BD6-4747-84EC-847B2C2B47F5}" srcOrd="2" destOrd="0" parTransId="{E6DB0210-CA61-49EC-A12F-A0D5E6F64382}" sibTransId="{96C7EB07-2C27-471E-9DC9-368B3FFDCF61}"/>
    <dgm:cxn modelId="{D0B4A360-68FE-465E-B0A1-B6B77E756616}" type="presOf" srcId="{7C954176-3AB6-4A67-BF14-B5A613B0A786}" destId="{7AA6367B-E98A-4897-AB41-8430A17AE139}" srcOrd="0" destOrd="0" presId="urn:microsoft.com/office/officeart/2005/8/layout/list1"/>
    <dgm:cxn modelId="{75F3F86E-3643-4AA0-A456-54C91B010AEE}" type="presOf" srcId="{27EABD09-9454-479C-9366-7607128359A3}" destId="{6FA2488F-FD86-4C43-A6B0-CE0AB2671765}" srcOrd="0" destOrd="0" presId="urn:microsoft.com/office/officeart/2005/8/layout/list1"/>
    <dgm:cxn modelId="{16504952-ECC3-492C-A2E6-CEB01BF4F87A}" type="presOf" srcId="{B9F634FA-D79A-4187-9231-323F97FDB5C3}" destId="{75DE7AE6-6B24-40BD-A07E-8DDC3F2FED5B}" srcOrd="0" destOrd="0" presId="urn:microsoft.com/office/officeart/2005/8/layout/list1"/>
    <dgm:cxn modelId="{CD0F5E7C-619C-4B0A-B978-4C6CB457CEB0}" type="presOf" srcId="{0A9E204D-A638-415C-9771-C9BD5A550EFC}" destId="{2AFD24AA-7874-4B2D-ACA7-3C45A0E8D2F9}" srcOrd="1" destOrd="0" presId="urn:microsoft.com/office/officeart/2005/8/layout/list1"/>
    <dgm:cxn modelId="{39B6BC7D-0405-462A-BAB4-209738D3E2A3}" type="presOf" srcId="{3264C593-2EC2-4F0D-943F-8FAD183F783A}" destId="{835853A2-D0E4-4591-A988-8AD3DAEC506A}" srcOrd="0" destOrd="2" presId="urn:microsoft.com/office/officeart/2005/8/layout/list1"/>
    <dgm:cxn modelId="{295A4E7F-CA37-4970-8358-478B92353899}" srcId="{B9F634FA-D79A-4187-9231-323F97FDB5C3}" destId="{0A9E204D-A638-415C-9771-C9BD5A550EFC}" srcOrd="2" destOrd="0" parTransId="{CDFE7F8A-CE2D-4476-82B1-666D98E68ACB}" sibTransId="{3341D7CC-9DB2-4C1B-BE7F-F515E0C89406}"/>
    <dgm:cxn modelId="{C73EC180-E1B9-4556-B6D0-9BF5E2812760}" srcId="{27EABD09-9454-479C-9366-7607128359A3}" destId="{AB34EE24-54D4-4CD0-992F-9D661FC84CE7}" srcOrd="1" destOrd="0" parTransId="{93250B44-B3F3-4086-80B5-11C130B80454}" sibTransId="{CEDE22CC-FF94-4F07-AADF-95E93FE93EE7}"/>
    <dgm:cxn modelId="{EA0B7487-F485-44DC-9B6B-B83942FF1A0B}" type="presOf" srcId="{C2551BBE-5EF9-4BED-9E38-552853D4FED4}" destId="{559B6A31-FEC4-46FB-9C15-020CA136892E}" srcOrd="0" destOrd="0" presId="urn:microsoft.com/office/officeart/2005/8/layout/list1"/>
    <dgm:cxn modelId="{100EF2A3-FD77-41BF-914D-20124C85CA6E}" srcId="{58CE051F-B84F-4C5D-8DD6-497B399A2EF6}" destId="{7C954176-3AB6-4A67-BF14-B5A613B0A786}" srcOrd="0" destOrd="0" parTransId="{6699FA03-690A-45DC-B83F-200594C09314}" sibTransId="{B8E555F3-9ABE-4634-89E2-67BCAD205367}"/>
    <dgm:cxn modelId="{BD271AA9-809F-4D21-A420-7FD857B1618E}" srcId="{B9F634FA-D79A-4187-9231-323F97FDB5C3}" destId="{27EABD09-9454-479C-9366-7607128359A3}" srcOrd="1" destOrd="0" parTransId="{32BD2130-0A46-471D-A1CD-71A3949CB48C}" sibTransId="{08BC084C-480A-43D6-9486-9C0E88E64216}"/>
    <dgm:cxn modelId="{9CE67DB0-2FF2-4854-9585-60DFFB7AA210}" srcId="{B9F634FA-D79A-4187-9231-323F97FDB5C3}" destId="{58CE051F-B84F-4C5D-8DD6-497B399A2EF6}" srcOrd="0" destOrd="0" parTransId="{4F937BE6-6775-4BB8-9B32-6782E022CA20}" sibTransId="{D6D5B5DC-8696-4B9B-86C1-4D1C3C80018D}"/>
    <dgm:cxn modelId="{22AC3BC0-CC4E-45E3-996F-B490091AAC4C}" type="presOf" srcId="{58CE051F-B84F-4C5D-8DD6-497B399A2EF6}" destId="{E52739BF-FD90-45C0-838D-8D0EF525E990}" srcOrd="1" destOrd="0" presId="urn:microsoft.com/office/officeart/2005/8/layout/list1"/>
    <dgm:cxn modelId="{32EED3CA-076B-4D78-A755-481485030CDA}" type="presOf" srcId="{50AB9B60-2BD6-4747-84EC-847B2C2B47F5}" destId="{7AA6367B-E98A-4897-AB41-8430A17AE139}" srcOrd="0" destOrd="2" presId="urn:microsoft.com/office/officeart/2005/8/layout/list1"/>
    <dgm:cxn modelId="{F65435D4-5A39-4C16-A7B8-C4BD3BE7FCE5}" type="presOf" srcId="{0A9E204D-A638-415C-9771-C9BD5A550EFC}" destId="{050452B2-64B1-467A-82F3-E2A22F92BA96}" srcOrd="0" destOrd="0" presId="urn:microsoft.com/office/officeart/2005/8/layout/list1"/>
    <dgm:cxn modelId="{9EFB62D8-8B85-463A-AA03-9DD160A5F754}" type="presOf" srcId="{0D46484E-8A2D-4C89-9C1D-A0750B91646B}" destId="{7AA6367B-E98A-4897-AB41-8430A17AE139}" srcOrd="0" destOrd="1" presId="urn:microsoft.com/office/officeart/2005/8/layout/list1"/>
    <dgm:cxn modelId="{348464DC-0264-4046-A700-FB7AC00AD029}" srcId="{27EABD09-9454-479C-9366-7607128359A3}" destId="{C2551BBE-5EF9-4BED-9E38-552853D4FED4}" srcOrd="0" destOrd="0" parTransId="{A345ADFA-8BDA-4FC5-B4DF-35597C206CC6}" sibTransId="{143C22B1-AC32-4E8D-AE04-E3E5623626E8}"/>
    <dgm:cxn modelId="{878ADDDD-16D3-48E9-B0F5-6DFDA6A92DCD}" srcId="{0A9E204D-A638-415C-9771-C9BD5A550EFC}" destId="{3F6A3BB7-D146-4A82-ABBE-A59AD7A974A2}" srcOrd="0" destOrd="0" parTransId="{34A7D2D1-58B9-44D6-895B-48D634AB2D99}" sibTransId="{2C3623B4-8C88-4FFE-9D2F-2EFD934B588D}"/>
    <dgm:cxn modelId="{797DE1E6-4B9B-4159-BFFE-F2FA3D523754}" type="presOf" srcId="{AB34EE24-54D4-4CD0-992F-9D661FC84CE7}" destId="{559B6A31-FEC4-46FB-9C15-020CA136892E}" srcOrd="0" destOrd="1" presId="urn:microsoft.com/office/officeart/2005/8/layout/list1"/>
    <dgm:cxn modelId="{BBE793E9-F67F-44FB-87CF-4A5D78FAADFF}" srcId="{58CE051F-B84F-4C5D-8DD6-497B399A2EF6}" destId="{0D46484E-8A2D-4C89-9C1D-A0750B91646B}" srcOrd="1" destOrd="0" parTransId="{3DF0A54A-0120-4C62-9BFB-86F81D1E328C}" sibTransId="{D25B6552-6E80-4E25-AD90-81AFF6F78B9F}"/>
    <dgm:cxn modelId="{920240EA-721A-4F5A-9BE3-13A58E99D8A2}" type="presOf" srcId="{7123A8B6-7443-45B3-9B22-F3EFCFC2D06C}" destId="{835853A2-D0E4-4591-A988-8AD3DAEC506A}" srcOrd="0" destOrd="1" presId="urn:microsoft.com/office/officeart/2005/8/layout/list1"/>
    <dgm:cxn modelId="{BA132CF7-5646-4A21-97A1-E223F30E1497}" srcId="{0A9E204D-A638-415C-9771-C9BD5A550EFC}" destId="{3264C593-2EC2-4F0D-943F-8FAD183F783A}" srcOrd="2" destOrd="0" parTransId="{D6D5E32F-63F0-4825-B4B1-D17BB1C7DBB0}" sibTransId="{BA59F0BC-0A9B-410F-ADC8-BBC11ADAD231}"/>
    <dgm:cxn modelId="{5ACB7BFB-0A92-49BC-A3B2-19B5597F9161}" type="presOf" srcId="{3F6A3BB7-D146-4A82-ABBE-A59AD7A974A2}" destId="{835853A2-D0E4-4591-A988-8AD3DAEC506A}" srcOrd="0" destOrd="0" presId="urn:microsoft.com/office/officeart/2005/8/layout/list1"/>
    <dgm:cxn modelId="{8BBE88FF-D2C9-4C23-9BF1-FAE757C2E5AB}" type="presOf" srcId="{58CE051F-B84F-4C5D-8DD6-497B399A2EF6}" destId="{18AE7C54-2E6C-40F8-A6CD-EE9CB5D04604}" srcOrd="0" destOrd="0" presId="urn:microsoft.com/office/officeart/2005/8/layout/list1"/>
    <dgm:cxn modelId="{4B0D9CAF-00FE-45B8-9340-43120841B994}" type="presParOf" srcId="{75DE7AE6-6B24-40BD-A07E-8DDC3F2FED5B}" destId="{FE6B67C7-E45F-4440-8B65-5C906263222B}" srcOrd="0" destOrd="0" presId="urn:microsoft.com/office/officeart/2005/8/layout/list1"/>
    <dgm:cxn modelId="{2FED2145-C748-4C22-99F1-4E98EAFC4790}" type="presParOf" srcId="{FE6B67C7-E45F-4440-8B65-5C906263222B}" destId="{18AE7C54-2E6C-40F8-A6CD-EE9CB5D04604}" srcOrd="0" destOrd="0" presId="urn:microsoft.com/office/officeart/2005/8/layout/list1"/>
    <dgm:cxn modelId="{F46C2B89-0179-415E-B35E-B37B138BBBF6}" type="presParOf" srcId="{FE6B67C7-E45F-4440-8B65-5C906263222B}" destId="{E52739BF-FD90-45C0-838D-8D0EF525E990}" srcOrd="1" destOrd="0" presId="urn:microsoft.com/office/officeart/2005/8/layout/list1"/>
    <dgm:cxn modelId="{2BEEAAFA-FDA8-4358-9E67-2D68A01680E2}" type="presParOf" srcId="{75DE7AE6-6B24-40BD-A07E-8DDC3F2FED5B}" destId="{37D39404-1A58-4D58-B1C2-F6F27AD344D7}" srcOrd="1" destOrd="0" presId="urn:microsoft.com/office/officeart/2005/8/layout/list1"/>
    <dgm:cxn modelId="{15D29D35-9128-4486-A9C0-511D0727C2EF}" type="presParOf" srcId="{75DE7AE6-6B24-40BD-A07E-8DDC3F2FED5B}" destId="{7AA6367B-E98A-4897-AB41-8430A17AE139}" srcOrd="2" destOrd="0" presId="urn:microsoft.com/office/officeart/2005/8/layout/list1"/>
    <dgm:cxn modelId="{5D1E10A6-A52E-4DBA-A311-ADE6E82346DB}" type="presParOf" srcId="{75DE7AE6-6B24-40BD-A07E-8DDC3F2FED5B}" destId="{0FB94346-1EC1-415B-AF3A-16D86B335404}" srcOrd="3" destOrd="0" presId="urn:microsoft.com/office/officeart/2005/8/layout/list1"/>
    <dgm:cxn modelId="{E8177BF4-CA8B-4FAE-8FE0-81E828595BAC}" type="presParOf" srcId="{75DE7AE6-6B24-40BD-A07E-8DDC3F2FED5B}" destId="{D3812B8E-D879-457A-8CB9-6402916310AD}" srcOrd="4" destOrd="0" presId="urn:microsoft.com/office/officeart/2005/8/layout/list1"/>
    <dgm:cxn modelId="{D9D24B9F-860E-4A6D-9065-69DD9FF18D5F}" type="presParOf" srcId="{D3812B8E-D879-457A-8CB9-6402916310AD}" destId="{6FA2488F-FD86-4C43-A6B0-CE0AB2671765}" srcOrd="0" destOrd="0" presId="urn:microsoft.com/office/officeart/2005/8/layout/list1"/>
    <dgm:cxn modelId="{C153D327-7CE9-4003-A021-A5C72B008967}" type="presParOf" srcId="{D3812B8E-D879-457A-8CB9-6402916310AD}" destId="{87B94D72-E71C-4576-AB1C-04F51AF773C2}" srcOrd="1" destOrd="0" presId="urn:microsoft.com/office/officeart/2005/8/layout/list1"/>
    <dgm:cxn modelId="{C72E9EB1-9508-4F38-B3D5-08AD7D760CDF}" type="presParOf" srcId="{75DE7AE6-6B24-40BD-A07E-8DDC3F2FED5B}" destId="{71451795-B1E6-4563-9878-C1581CCC2338}" srcOrd="5" destOrd="0" presId="urn:microsoft.com/office/officeart/2005/8/layout/list1"/>
    <dgm:cxn modelId="{999CFE38-C3F6-45A5-B782-20C4A805ACD5}" type="presParOf" srcId="{75DE7AE6-6B24-40BD-A07E-8DDC3F2FED5B}" destId="{559B6A31-FEC4-46FB-9C15-020CA136892E}" srcOrd="6" destOrd="0" presId="urn:microsoft.com/office/officeart/2005/8/layout/list1"/>
    <dgm:cxn modelId="{2E9B28EA-6D67-4DAF-A6EF-FA9A823349A5}" type="presParOf" srcId="{75DE7AE6-6B24-40BD-A07E-8DDC3F2FED5B}" destId="{58D3BC7A-6F5C-4C3A-B3B1-253E22978B3A}" srcOrd="7" destOrd="0" presId="urn:microsoft.com/office/officeart/2005/8/layout/list1"/>
    <dgm:cxn modelId="{52E64E20-5EF3-49C2-BDE8-BAC3A29C4DB0}" type="presParOf" srcId="{75DE7AE6-6B24-40BD-A07E-8DDC3F2FED5B}" destId="{3A4035D3-A09A-46FE-A888-2112196BC000}" srcOrd="8" destOrd="0" presId="urn:microsoft.com/office/officeart/2005/8/layout/list1"/>
    <dgm:cxn modelId="{53B9C836-6011-4CD4-8151-E75DBF3AEF6F}" type="presParOf" srcId="{3A4035D3-A09A-46FE-A888-2112196BC000}" destId="{050452B2-64B1-467A-82F3-E2A22F92BA96}" srcOrd="0" destOrd="0" presId="urn:microsoft.com/office/officeart/2005/8/layout/list1"/>
    <dgm:cxn modelId="{1E320EF3-42AE-41FB-96C9-66B2997361C5}" type="presParOf" srcId="{3A4035D3-A09A-46FE-A888-2112196BC000}" destId="{2AFD24AA-7874-4B2D-ACA7-3C45A0E8D2F9}" srcOrd="1" destOrd="0" presId="urn:microsoft.com/office/officeart/2005/8/layout/list1"/>
    <dgm:cxn modelId="{209131F5-66F8-41BF-AE4A-67E6DE0E9AA6}" type="presParOf" srcId="{75DE7AE6-6B24-40BD-A07E-8DDC3F2FED5B}" destId="{CE81E966-7EAE-4A5C-B9CD-4E4F088DE620}" srcOrd="9" destOrd="0" presId="urn:microsoft.com/office/officeart/2005/8/layout/list1"/>
    <dgm:cxn modelId="{F276C11A-98A0-488C-BD73-64EACF4C3D57}" type="presParOf" srcId="{75DE7AE6-6B24-40BD-A07E-8DDC3F2FED5B}" destId="{835853A2-D0E4-4591-A988-8AD3DAEC50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6A821-0135-4669-805C-9BE945C411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294FA3-F8BC-458C-96F0-A1ABBFC992D2}">
      <dgm:prSet/>
      <dgm:spPr/>
      <dgm:t>
        <a:bodyPr/>
        <a:lstStyle/>
        <a:p>
          <a:r>
            <a:rPr lang="el-GR"/>
            <a:t>30 μέλη του Μεγάλου Συμβουλίου επιλέγονται με ψηφοφορία</a:t>
          </a:r>
          <a:endParaRPr lang="en-US"/>
        </a:p>
      </dgm:t>
    </dgm:pt>
    <dgm:pt modelId="{43484058-451C-4FB4-95F7-BFEA3775B3E8}" type="parTrans" cxnId="{D5FA8CE8-C0BE-49FF-81A1-0EDC9A8D0052}">
      <dgm:prSet/>
      <dgm:spPr/>
      <dgm:t>
        <a:bodyPr/>
        <a:lstStyle/>
        <a:p>
          <a:endParaRPr lang="en-US"/>
        </a:p>
      </dgm:t>
    </dgm:pt>
    <dgm:pt modelId="{00FEB060-B8C7-482E-8994-7E339EE6E500}" type="sibTrans" cxnId="{D5FA8CE8-C0BE-49FF-81A1-0EDC9A8D0052}">
      <dgm:prSet/>
      <dgm:spPr/>
      <dgm:t>
        <a:bodyPr/>
        <a:lstStyle/>
        <a:p>
          <a:endParaRPr lang="en-US"/>
        </a:p>
      </dgm:t>
    </dgm:pt>
    <dgm:pt modelId="{60ACFF68-1875-4657-BA00-AE7008BD63C3}">
      <dgm:prSet/>
      <dgm:spPr/>
      <dgm:t>
        <a:bodyPr/>
        <a:lstStyle/>
        <a:p>
          <a:r>
            <a:rPr lang="el-GR"/>
            <a:t>Από τους 30 κληρώνονται οι 9</a:t>
          </a:r>
          <a:endParaRPr lang="en-US"/>
        </a:p>
      </dgm:t>
    </dgm:pt>
    <dgm:pt modelId="{94C81AB8-50EA-498F-90CF-48A10660BA6B}" type="parTrans" cxnId="{659C6A20-034B-4C9A-BF43-F4720CE024F1}">
      <dgm:prSet/>
      <dgm:spPr/>
      <dgm:t>
        <a:bodyPr/>
        <a:lstStyle/>
        <a:p>
          <a:endParaRPr lang="en-US"/>
        </a:p>
      </dgm:t>
    </dgm:pt>
    <dgm:pt modelId="{8EC72ABA-286D-4825-A347-90334F53DB85}" type="sibTrans" cxnId="{659C6A20-034B-4C9A-BF43-F4720CE024F1}">
      <dgm:prSet/>
      <dgm:spPr/>
      <dgm:t>
        <a:bodyPr/>
        <a:lstStyle/>
        <a:p>
          <a:endParaRPr lang="en-US"/>
        </a:p>
      </dgm:t>
    </dgm:pt>
    <dgm:pt modelId="{BBEB284E-9E8B-4963-9A19-256D63B41B7D}">
      <dgm:prSet/>
      <dgm:spPr/>
      <dgm:t>
        <a:bodyPr/>
        <a:lstStyle/>
        <a:p>
          <a:r>
            <a:rPr lang="el-GR"/>
            <a:t>Οι 9 εκλέγουν 40</a:t>
          </a:r>
          <a:endParaRPr lang="en-US"/>
        </a:p>
      </dgm:t>
    </dgm:pt>
    <dgm:pt modelId="{4672B024-76A4-43D0-A3E6-9A637BCE10F3}" type="parTrans" cxnId="{A01992A7-F5DF-4EEB-85F2-04F70BCD26C1}">
      <dgm:prSet/>
      <dgm:spPr/>
      <dgm:t>
        <a:bodyPr/>
        <a:lstStyle/>
        <a:p>
          <a:endParaRPr lang="en-US"/>
        </a:p>
      </dgm:t>
    </dgm:pt>
    <dgm:pt modelId="{4C4BB270-A98B-4E5C-A2E1-5CA4524CB887}" type="sibTrans" cxnId="{A01992A7-F5DF-4EEB-85F2-04F70BCD26C1}">
      <dgm:prSet/>
      <dgm:spPr/>
      <dgm:t>
        <a:bodyPr/>
        <a:lstStyle/>
        <a:p>
          <a:endParaRPr lang="en-US"/>
        </a:p>
      </dgm:t>
    </dgm:pt>
    <dgm:pt modelId="{FA88FC6D-72FE-4519-A66C-4E3A44513EBC}">
      <dgm:prSet/>
      <dgm:spPr/>
      <dgm:t>
        <a:bodyPr/>
        <a:lstStyle/>
        <a:p>
          <a:r>
            <a:rPr lang="el-GR"/>
            <a:t>Από τους 40 κληρώνονται οι 12</a:t>
          </a:r>
          <a:endParaRPr lang="en-US"/>
        </a:p>
      </dgm:t>
    </dgm:pt>
    <dgm:pt modelId="{1758791F-C37C-47D8-A659-166932A76C15}" type="parTrans" cxnId="{FBC999D1-D9DC-4A15-9222-49AE114202D5}">
      <dgm:prSet/>
      <dgm:spPr/>
      <dgm:t>
        <a:bodyPr/>
        <a:lstStyle/>
        <a:p>
          <a:endParaRPr lang="en-US"/>
        </a:p>
      </dgm:t>
    </dgm:pt>
    <dgm:pt modelId="{9664895B-BB46-41A5-BF25-27ABE0120993}" type="sibTrans" cxnId="{FBC999D1-D9DC-4A15-9222-49AE114202D5}">
      <dgm:prSet/>
      <dgm:spPr/>
      <dgm:t>
        <a:bodyPr/>
        <a:lstStyle/>
        <a:p>
          <a:endParaRPr lang="en-US"/>
        </a:p>
      </dgm:t>
    </dgm:pt>
    <dgm:pt modelId="{097389F8-E43C-4E7E-B61F-1FA89A38EE24}">
      <dgm:prSet/>
      <dgm:spPr/>
      <dgm:t>
        <a:bodyPr/>
        <a:lstStyle/>
        <a:p>
          <a:r>
            <a:rPr lang="el-GR"/>
            <a:t>Οι 12 εκλέγουν 25</a:t>
          </a:r>
          <a:endParaRPr lang="en-US"/>
        </a:p>
      </dgm:t>
    </dgm:pt>
    <dgm:pt modelId="{34008961-DB98-4EFE-A2B6-071958BA3A94}" type="parTrans" cxnId="{3829752F-1235-45E2-9992-024B51A5F1D4}">
      <dgm:prSet/>
      <dgm:spPr/>
      <dgm:t>
        <a:bodyPr/>
        <a:lstStyle/>
        <a:p>
          <a:endParaRPr lang="en-US"/>
        </a:p>
      </dgm:t>
    </dgm:pt>
    <dgm:pt modelId="{B01E1C0E-AA24-40C6-BFD7-43C5B497B887}" type="sibTrans" cxnId="{3829752F-1235-45E2-9992-024B51A5F1D4}">
      <dgm:prSet/>
      <dgm:spPr/>
      <dgm:t>
        <a:bodyPr/>
        <a:lstStyle/>
        <a:p>
          <a:endParaRPr lang="en-US"/>
        </a:p>
      </dgm:t>
    </dgm:pt>
    <dgm:pt modelId="{50439C04-0096-4257-9EAC-375C8C342BD8}">
      <dgm:prSet/>
      <dgm:spPr/>
      <dgm:t>
        <a:bodyPr/>
        <a:lstStyle/>
        <a:p>
          <a:r>
            <a:rPr lang="el-GR"/>
            <a:t>Από τους 25 κληρώνονται οι 9</a:t>
          </a:r>
          <a:endParaRPr lang="en-US"/>
        </a:p>
      </dgm:t>
    </dgm:pt>
    <dgm:pt modelId="{DEEFA5C9-121B-4078-B277-6375708FBB77}" type="parTrans" cxnId="{07A683CD-925E-4E7D-B67F-A22C8AD649BF}">
      <dgm:prSet/>
      <dgm:spPr/>
      <dgm:t>
        <a:bodyPr/>
        <a:lstStyle/>
        <a:p>
          <a:endParaRPr lang="en-US"/>
        </a:p>
      </dgm:t>
    </dgm:pt>
    <dgm:pt modelId="{694440C4-DC5E-4FC3-99E2-3A6F076E700A}" type="sibTrans" cxnId="{07A683CD-925E-4E7D-B67F-A22C8AD649BF}">
      <dgm:prSet/>
      <dgm:spPr/>
      <dgm:t>
        <a:bodyPr/>
        <a:lstStyle/>
        <a:p>
          <a:endParaRPr lang="en-US"/>
        </a:p>
      </dgm:t>
    </dgm:pt>
    <dgm:pt modelId="{6F79A5AC-01AE-4C8F-8B6F-B29E11218F7B}">
      <dgm:prSet/>
      <dgm:spPr/>
      <dgm:t>
        <a:bodyPr/>
        <a:lstStyle/>
        <a:p>
          <a:r>
            <a:rPr lang="el-GR"/>
            <a:t>Οι 9 εκλέγουν 45</a:t>
          </a:r>
          <a:endParaRPr lang="en-US"/>
        </a:p>
      </dgm:t>
    </dgm:pt>
    <dgm:pt modelId="{A141A4B5-4B46-42C3-A5B2-AB6E78118B6A}" type="parTrans" cxnId="{6EC6B359-4D76-40D0-B1C2-A830D4578EDA}">
      <dgm:prSet/>
      <dgm:spPr/>
      <dgm:t>
        <a:bodyPr/>
        <a:lstStyle/>
        <a:p>
          <a:endParaRPr lang="en-US"/>
        </a:p>
      </dgm:t>
    </dgm:pt>
    <dgm:pt modelId="{5BAEFD40-0477-4A4F-B214-A3A12955AB16}" type="sibTrans" cxnId="{6EC6B359-4D76-40D0-B1C2-A830D4578EDA}">
      <dgm:prSet/>
      <dgm:spPr/>
      <dgm:t>
        <a:bodyPr/>
        <a:lstStyle/>
        <a:p>
          <a:endParaRPr lang="en-US"/>
        </a:p>
      </dgm:t>
    </dgm:pt>
    <dgm:pt modelId="{63DF8EC0-CE64-4C98-90DA-00D68BBFB02E}">
      <dgm:prSet/>
      <dgm:spPr/>
      <dgm:t>
        <a:bodyPr/>
        <a:lstStyle/>
        <a:p>
          <a:r>
            <a:rPr lang="el-GR"/>
            <a:t>Από τους 45 κληρώνονται οι 11</a:t>
          </a:r>
          <a:endParaRPr lang="en-US"/>
        </a:p>
      </dgm:t>
    </dgm:pt>
    <dgm:pt modelId="{EDDA5440-3AC3-4A92-B323-4E0B63730392}" type="parTrans" cxnId="{10A75FDA-2353-40C7-8F3E-56D1A3CFCF1E}">
      <dgm:prSet/>
      <dgm:spPr/>
      <dgm:t>
        <a:bodyPr/>
        <a:lstStyle/>
        <a:p>
          <a:endParaRPr lang="en-US"/>
        </a:p>
      </dgm:t>
    </dgm:pt>
    <dgm:pt modelId="{A0D5E80E-F608-414A-AE8B-78A1A2CE56D4}" type="sibTrans" cxnId="{10A75FDA-2353-40C7-8F3E-56D1A3CFCF1E}">
      <dgm:prSet/>
      <dgm:spPr/>
      <dgm:t>
        <a:bodyPr/>
        <a:lstStyle/>
        <a:p>
          <a:endParaRPr lang="en-US"/>
        </a:p>
      </dgm:t>
    </dgm:pt>
    <dgm:pt modelId="{E0CF356D-7A7C-44BC-8CB7-4D1AC58AC79D}">
      <dgm:prSet/>
      <dgm:spPr/>
      <dgm:t>
        <a:bodyPr/>
        <a:lstStyle/>
        <a:p>
          <a:r>
            <a:rPr lang="el-GR"/>
            <a:t>Οι 11 εκλέγουν τους 41 που θα επιλέξουν τον Δόγη!</a:t>
          </a:r>
          <a:endParaRPr lang="en-US"/>
        </a:p>
      </dgm:t>
    </dgm:pt>
    <dgm:pt modelId="{F6DB55D8-A372-42A6-A0B5-3E38E3B1AE79}" type="parTrans" cxnId="{9559E7CD-F947-426E-831B-933914D8847C}">
      <dgm:prSet/>
      <dgm:spPr/>
      <dgm:t>
        <a:bodyPr/>
        <a:lstStyle/>
        <a:p>
          <a:endParaRPr lang="en-US"/>
        </a:p>
      </dgm:t>
    </dgm:pt>
    <dgm:pt modelId="{3BA54C32-6019-489E-9FD8-EF12617FD89C}" type="sibTrans" cxnId="{9559E7CD-F947-426E-831B-933914D8847C}">
      <dgm:prSet/>
      <dgm:spPr/>
      <dgm:t>
        <a:bodyPr/>
        <a:lstStyle/>
        <a:p>
          <a:endParaRPr lang="en-US"/>
        </a:p>
      </dgm:t>
    </dgm:pt>
    <dgm:pt modelId="{E0204078-D166-46DF-B485-7EBF4ACEDD6F}" type="pres">
      <dgm:prSet presAssocID="{0296A821-0135-4669-805C-9BE945C411D7}" presName="vert0" presStyleCnt="0">
        <dgm:presLayoutVars>
          <dgm:dir/>
          <dgm:animOne val="branch"/>
          <dgm:animLvl val="lvl"/>
        </dgm:presLayoutVars>
      </dgm:prSet>
      <dgm:spPr/>
    </dgm:pt>
    <dgm:pt modelId="{8B9412BF-094B-447D-AB96-4BB8ACDDDAA1}" type="pres">
      <dgm:prSet presAssocID="{7E294FA3-F8BC-458C-96F0-A1ABBFC992D2}" presName="thickLine" presStyleLbl="alignNode1" presStyleIdx="0" presStyleCnt="9"/>
      <dgm:spPr/>
    </dgm:pt>
    <dgm:pt modelId="{3A8CADD1-4C46-4BC9-B548-6CA75373BE93}" type="pres">
      <dgm:prSet presAssocID="{7E294FA3-F8BC-458C-96F0-A1ABBFC992D2}" presName="horz1" presStyleCnt="0"/>
      <dgm:spPr/>
    </dgm:pt>
    <dgm:pt modelId="{D9219FD4-04F3-4722-97FB-144BA85DD9DB}" type="pres">
      <dgm:prSet presAssocID="{7E294FA3-F8BC-458C-96F0-A1ABBFC992D2}" presName="tx1" presStyleLbl="revTx" presStyleIdx="0" presStyleCnt="9"/>
      <dgm:spPr/>
    </dgm:pt>
    <dgm:pt modelId="{A522DE21-C2DA-43A4-98CF-7ECB7F4B45F7}" type="pres">
      <dgm:prSet presAssocID="{7E294FA3-F8BC-458C-96F0-A1ABBFC992D2}" presName="vert1" presStyleCnt="0"/>
      <dgm:spPr/>
    </dgm:pt>
    <dgm:pt modelId="{719EF746-4AAC-4A3F-93D1-7DF502580ECD}" type="pres">
      <dgm:prSet presAssocID="{60ACFF68-1875-4657-BA00-AE7008BD63C3}" presName="thickLine" presStyleLbl="alignNode1" presStyleIdx="1" presStyleCnt="9"/>
      <dgm:spPr/>
    </dgm:pt>
    <dgm:pt modelId="{FAF1AD27-F04A-431A-ABFD-26AEED7BB0FF}" type="pres">
      <dgm:prSet presAssocID="{60ACFF68-1875-4657-BA00-AE7008BD63C3}" presName="horz1" presStyleCnt="0"/>
      <dgm:spPr/>
    </dgm:pt>
    <dgm:pt modelId="{B8BCFF29-E100-4925-AEB6-E7B234FB25FC}" type="pres">
      <dgm:prSet presAssocID="{60ACFF68-1875-4657-BA00-AE7008BD63C3}" presName="tx1" presStyleLbl="revTx" presStyleIdx="1" presStyleCnt="9"/>
      <dgm:spPr/>
    </dgm:pt>
    <dgm:pt modelId="{70BBACE6-8E38-4893-A36C-78D016659FCF}" type="pres">
      <dgm:prSet presAssocID="{60ACFF68-1875-4657-BA00-AE7008BD63C3}" presName="vert1" presStyleCnt="0"/>
      <dgm:spPr/>
    </dgm:pt>
    <dgm:pt modelId="{7DE578E1-034C-4B9B-8135-7B31956A9F4F}" type="pres">
      <dgm:prSet presAssocID="{BBEB284E-9E8B-4963-9A19-256D63B41B7D}" presName="thickLine" presStyleLbl="alignNode1" presStyleIdx="2" presStyleCnt="9"/>
      <dgm:spPr/>
    </dgm:pt>
    <dgm:pt modelId="{96FEBE75-11CA-45D8-82B9-0F0DA46DEA08}" type="pres">
      <dgm:prSet presAssocID="{BBEB284E-9E8B-4963-9A19-256D63B41B7D}" presName="horz1" presStyleCnt="0"/>
      <dgm:spPr/>
    </dgm:pt>
    <dgm:pt modelId="{E1BA174E-0D3E-4142-B201-DA30ED237BE8}" type="pres">
      <dgm:prSet presAssocID="{BBEB284E-9E8B-4963-9A19-256D63B41B7D}" presName="tx1" presStyleLbl="revTx" presStyleIdx="2" presStyleCnt="9"/>
      <dgm:spPr/>
    </dgm:pt>
    <dgm:pt modelId="{C9235B4C-77D8-41D5-9FB6-9B486F3F5468}" type="pres">
      <dgm:prSet presAssocID="{BBEB284E-9E8B-4963-9A19-256D63B41B7D}" presName="vert1" presStyleCnt="0"/>
      <dgm:spPr/>
    </dgm:pt>
    <dgm:pt modelId="{941A69AB-9415-4867-9D1F-30FF44CCF819}" type="pres">
      <dgm:prSet presAssocID="{FA88FC6D-72FE-4519-A66C-4E3A44513EBC}" presName="thickLine" presStyleLbl="alignNode1" presStyleIdx="3" presStyleCnt="9"/>
      <dgm:spPr/>
    </dgm:pt>
    <dgm:pt modelId="{EA4B81E3-5DAE-423F-ADE0-5AE278F6B4F4}" type="pres">
      <dgm:prSet presAssocID="{FA88FC6D-72FE-4519-A66C-4E3A44513EBC}" presName="horz1" presStyleCnt="0"/>
      <dgm:spPr/>
    </dgm:pt>
    <dgm:pt modelId="{86CABCA6-D9EA-4D18-A95A-10D06968480C}" type="pres">
      <dgm:prSet presAssocID="{FA88FC6D-72FE-4519-A66C-4E3A44513EBC}" presName="tx1" presStyleLbl="revTx" presStyleIdx="3" presStyleCnt="9"/>
      <dgm:spPr/>
    </dgm:pt>
    <dgm:pt modelId="{B5E81263-5DE2-4132-A0D3-E8F99396D24F}" type="pres">
      <dgm:prSet presAssocID="{FA88FC6D-72FE-4519-A66C-4E3A44513EBC}" presName="vert1" presStyleCnt="0"/>
      <dgm:spPr/>
    </dgm:pt>
    <dgm:pt modelId="{CAC6A4F9-D994-401E-A9D1-B8628DE9906C}" type="pres">
      <dgm:prSet presAssocID="{097389F8-E43C-4E7E-B61F-1FA89A38EE24}" presName="thickLine" presStyleLbl="alignNode1" presStyleIdx="4" presStyleCnt="9"/>
      <dgm:spPr/>
    </dgm:pt>
    <dgm:pt modelId="{CF9CEEE6-5544-4032-9AE6-9751BC047564}" type="pres">
      <dgm:prSet presAssocID="{097389F8-E43C-4E7E-B61F-1FA89A38EE24}" presName="horz1" presStyleCnt="0"/>
      <dgm:spPr/>
    </dgm:pt>
    <dgm:pt modelId="{42587A8B-6ED7-4774-92A6-B1F015FDE3AF}" type="pres">
      <dgm:prSet presAssocID="{097389F8-E43C-4E7E-B61F-1FA89A38EE24}" presName="tx1" presStyleLbl="revTx" presStyleIdx="4" presStyleCnt="9"/>
      <dgm:spPr/>
    </dgm:pt>
    <dgm:pt modelId="{D5C91A0B-5730-408A-86DA-4DC671BC0F2E}" type="pres">
      <dgm:prSet presAssocID="{097389F8-E43C-4E7E-B61F-1FA89A38EE24}" presName="vert1" presStyleCnt="0"/>
      <dgm:spPr/>
    </dgm:pt>
    <dgm:pt modelId="{9483BD3A-4827-4EBD-87F0-01F99EC452CD}" type="pres">
      <dgm:prSet presAssocID="{50439C04-0096-4257-9EAC-375C8C342BD8}" presName="thickLine" presStyleLbl="alignNode1" presStyleIdx="5" presStyleCnt="9"/>
      <dgm:spPr/>
    </dgm:pt>
    <dgm:pt modelId="{4F0EE684-201C-42F0-8D2D-87D9348CF8B9}" type="pres">
      <dgm:prSet presAssocID="{50439C04-0096-4257-9EAC-375C8C342BD8}" presName="horz1" presStyleCnt="0"/>
      <dgm:spPr/>
    </dgm:pt>
    <dgm:pt modelId="{633A7649-92BA-4736-902D-1B9365CF0AEA}" type="pres">
      <dgm:prSet presAssocID="{50439C04-0096-4257-9EAC-375C8C342BD8}" presName="tx1" presStyleLbl="revTx" presStyleIdx="5" presStyleCnt="9"/>
      <dgm:spPr/>
    </dgm:pt>
    <dgm:pt modelId="{D2D07567-84CC-4F1D-A181-037CB816C1A5}" type="pres">
      <dgm:prSet presAssocID="{50439C04-0096-4257-9EAC-375C8C342BD8}" presName="vert1" presStyleCnt="0"/>
      <dgm:spPr/>
    </dgm:pt>
    <dgm:pt modelId="{02F2F6E5-6324-473A-95CD-BA9FE74494BC}" type="pres">
      <dgm:prSet presAssocID="{6F79A5AC-01AE-4C8F-8B6F-B29E11218F7B}" presName="thickLine" presStyleLbl="alignNode1" presStyleIdx="6" presStyleCnt="9"/>
      <dgm:spPr/>
    </dgm:pt>
    <dgm:pt modelId="{EFD474F4-695B-48DA-93AF-59F15D157FCD}" type="pres">
      <dgm:prSet presAssocID="{6F79A5AC-01AE-4C8F-8B6F-B29E11218F7B}" presName="horz1" presStyleCnt="0"/>
      <dgm:spPr/>
    </dgm:pt>
    <dgm:pt modelId="{8C8EE817-A75D-4DE0-9863-F9CB9B5506AC}" type="pres">
      <dgm:prSet presAssocID="{6F79A5AC-01AE-4C8F-8B6F-B29E11218F7B}" presName="tx1" presStyleLbl="revTx" presStyleIdx="6" presStyleCnt="9"/>
      <dgm:spPr/>
    </dgm:pt>
    <dgm:pt modelId="{5524117A-2450-429D-9B8A-727D53862E52}" type="pres">
      <dgm:prSet presAssocID="{6F79A5AC-01AE-4C8F-8B6F-B29E11218F7B}" presName="vert1" presStyleCnt="0"/>
      <dgm:spPr/>
    </dgm:pt>
    <dgm:pt modelId="{D087F1E7-21B4-4DE2-88C6-E7CCB7A723EC}" type="pres">
      <dgm:prSet presAssocID="{63DF8EC0-CE64-4C98-90DA-00D68BBFB02E}" presName="thickLine" presStyleLbl="alignNode1" presStyleIdx="7" presStyleCnt="9"/>
      <dgm:spPr/>
    </dgm:pt>
    <dgm:pt modelId="{C3EE66E9-5668-48F2-8945-F28E7FC500E7}" type="pres">
      <dgm:prSet presAssocID="{63DF8EC0-CE64-4C98-90DA-00D68BBFB02E}" presName="horz1" presStyleCnt="0"/>
      <dgm:spPr/>
    </dgm:pt>
    <dgm:pt modelId="{AD00DD4F-99ED-4411-952A-3EEE054DD90B}" type="pres">
      <dgm:prSet presAssocID="{63DF8EC0-CE64-4C98-90DA-00D68BBFB02E}" presName="tx1" presStyleLbl="revTx" presStyleIdx="7" presStyleCnt="9"/>
      <dgm:spPr/>
    </dgm:pt>
    <dgm:pt modelId="{4C4FACBC-5AD1-4CE7-89AC-2A9ADC3C4014}" type="pres">
      <dgm:prSet presAssocID="{63DF8EC0-CE64-4C98-90DA-00D68BBFB02E}" presName="vert1" presStyleCnt="0"/>
      <dgm:spPr/>
    </dgm:pt>
    <dgm:pt modelId="{00E43609-F129-4FC5-8181-A458B739523E}" type="pres">
      <dgm:prSet presAssocID="{E0CF356D-7A7C-44BC-8CB7-4D1AC58AC79D}" presName="thickLine" presStyleLbl="alignNode1" presStyleIdx="8" presStyleCnt="9"/>
      <dgm:spPr/>
    </dgm:pt>
    <dgm:pt modelId="{880E45FA-118C-4FC6-8F88-5C0F5CABCB4F}" type="pres">
      <dgm:prSet presAssocID="{E0CF356D-7A7C-44BC-8CB7-4D1AC58AC79D}" presName="horz1" presStyleCnt="0"/>
      <dgm:spPr/>
    </dgm:pt>
    <dgm:pt modelId="{27F1352F-DF18-4483-AB7F-50BAB86F8057}" type="pres">
      <dgm:prSet presAssocID="{E0CF356D-7A7C-44BC-8CB7-4D1AC58AC79D}" presName="tx1" presStyleLbl="revTx" presStyleIdx="8" presStyleCnt="9"/>
      <dgm:spPr/>
    </dgm:pt>
    <dgm:pt modelId="{DB81F1E5-AE58-4B11-B61C-114AB88956DB}" type="pres">
      <dgm:prSet presAssocID="{E0CF356D-7A7C-44BC-8CB7-4D1AC58AC79D}" presName="vert1" presStyleCnt="0"/>
      <dgm:spPr/>
    </dgm:pt>
  </dgm:ptLst>
  <dgm:cxnLst>
    <dgm:cxn modelId="{659C6A20-034B-4C9A-BF43-F4720CE024F1}" srcId="{0296A821-0135-4669-805C-9BE945C411D7}" destId="{60ACFF68-1875-4657-BA00-AE7008BD63C3}" srcOrd="1" destOrd="0" parTransId="{94C81AB8-50EA-498F-90CF-48A10660BA6B}" sibTransId="{8EC72ABA-286D-4825-A347-90334F53DB85}"/>
    <dgm:cxn modelId="{0FE1F123-2A07-4787-80E7-AC9D8CB3AF93}" type="presOf" srcId="{6F79A5AC-01AE-4C8F-8B6F-B29E11218F7B}" destId="{8C8EE817-A75D-4DE0-9863-F9CB9B5506AC}" srcOrd="0" destOrd="0" presId="urn:microsoft.com/office/officeart/2008/layout/LinedList"/>
    <dgm:cxn modelId="{3829752F-1235-45E2-9992-024B51A5F1D4}" srcId="{0296A821-0135-4669-805C-9BE945C411D7}" destId="{097389F8-E43C-4E7E-B61F-1FA89A38EE24}" srcOrd="4" destOrd="0" parTransId="{34008961-DB98-4EFE-A2B6-071958BA3A94}" sibTransId="{B01E1C0E-AA24-40C6-BFD7-43C5B497B887}"/>
    <dgm:cxn modelId="{F6C12653-7013-4577-8BB2-504944562562}" type="presOf" srcId="{60ACFF68-1875-4657-BA00-AE7008BD63C3}" destId="{B8BCFF29-E100-4925-AEB6-E7B234FB25FC}" srcOrd="0" destOrd="0" presId="urn:microsoft.com/office/officeart/2008/layout/LinedList"/>
    <dgm:cxn modelId="{6EC6B359-4D76-40D0-B1C2-A830D4578EDA}" srcId="{0296A821-0135-4669-805C-9BE945C411D7}" destId="{6F79A5AC-01AE-4C8F-8B6F-B29E11218F7B}" srcOrd="6" destOrd="0" parTransId="{A141A4B5-4B46-42C3-A5B2-AB6E78118B6A}" sibTransId="{5BAEFD40-0477-4A4F-B214-A3A12955AB16}"/>
    <dgm:cxn modelId="{FC4EF15A-E4AB-4A1F-9E4C-25C18A767080}" type="presOf" srcId="{BBEB284E-9E8B-4963-9A19-256D63B41B7D}" destId="{E1BA174E-0D3E-4142-B201-DA30ED237BE8}" srcOrd="0" destOrd="0" presId="urn:microsoft.com/office/officeart/2008/layout/LinedList"/>
    <dgm:cxn modelId="{46606B81-D2E5-4AD1-B1CE-343599692EDE}" type="presOf" srcId="{7E294FA3-F8BC-458C-96F0-A1ABBFC992D2}" destId="{D9219FD4-04F3-4722-97FB-144BA85DD9DB}" srcOrd="0" destOrd="0" presId="urn:microsoft.com/office/officeart/2008/layout/LinedList"/>
    <dgm:cxn modelId="{47E2BF8F-0DE2-4A5D-AE56-145260D8943A}" type="presOf" srcId="{E0CF356D-7A7C-44BC-8CB7-4D1AC58AC79D}" destId="{27F1352F-DF18-4483-AB7F-50BAB86F8057}" srcOrd="0" destOrd="0" presId="urn:microsoft.com/office/officeart/2008/layout/LinedList"/>
    <dgm:cxn modelId="{33191F9C-4872-4A94-A6D0-2A9CE340CF5E}" type="presOf" srcId="{50439C04-0096-4257-9EAC-375C8C342BD8}" destId="{633A7649-92BA-4736-902D-1B9365CF0AEA}" srcOrd="0" destOrd="0" presId="urn:microsoft.com/office/officeart/2008/layout/LinedList"/>
    <dgm:cxn modelId="{A01992A7-F5DF-4EEB-85F2-04F70BCD26C1}" srcId="{0296A821-0135-4669-805C-9BE945C411D7}" destId="{BBEB284E-9E8B-4963-9A19-256D63B41B7D}" srcOrd="2" destOrd="0" parTransId="{4672B024-76A4-43D0-A3E6-9A637BCE10F3}" sibTransId="{4C4BB270-A98B-4E5C-A2E1-5CA4524CB887}"/>
    <dgm:cxn modelId="{96699AC3-8982-46E2-B8A7-4710766E25EE}" type="presOf" srcId="{FA88FC6D-72FE-4519-A66C-4E3A44513EBC}" destId="{86CABCA6-D9EA-4D18-A95A-10D06968480C}" srcOrd="0" destOrd="0" presId="urn:microsoft.com/office/officeart/2008/layout/LinedList"/>
    <dgm:cxn modelId="{07A683CD-925E-4E7D-B67F-A22C8AD649BF}" srcId="{0296A821-0135-4669-805C-9BE945C411D7}" destId="{50439C04-0096-4257-9EAC-375C8C342BD8}" srcOrd="5" destOrd="0" parTransId="{DEEFA5C9-121B-4078-B277-6375708FBB77}" sibTransId="{694440C4-DC5E-4FC3-99E2-3A6F076E700A}"/>
    <dgm:cxn modelId="{9559E7CD-F947-426E-831B-933914D8847C}" srcId="{0296A821-0135-4669-805C-9BE945C411D7}" destId="{E0CF356D-7A7C-44BC-8CB7-4D1AC58AC79D}" srcOrd="8" destOrd="0" parTransId="{F6DB55D8-A372-42A6-A0B5-3E38E3B1AE79}" sibTransId="{3BA54C32-6019-489E-9FD8-EF12617FD89C}"/>
    <dgm:cxn modelId="{FBC999D1-D9DC-4A15-9222-49AE114202D5}" srcId="{0296A821-0135-4669-805C-9BE945C411D7}" destId="{FA88FC6D-72FE-4519-A66C-4E3A44513EBC}" srcOrd="3" destOrd="0" parTransId="{1758791F-C37C-47D8-A659-166932A76C15}" sibTransId="{9664895B-BB46-41A5-BF25-27ABE0120993}"/>
    <dgm:cxn modelId="{10A75FDA-2353-40C7-8F3E-56D1A3CFCF1E}" srcId="{0296A821-0135-4669-805C-9BE945C411D7}" destId="{63DF8EC0-CE64-4C98-90DA-00D68BBFB02E}" srcOrd="7" destOrd="0" parTransId="{EDDA5440-3AC3-4A92-B323-4E0B63730392}" sibTransId="{A0D5E80E-F608-414A-AE8B-78A1A2CE56D4}"/>
    <dgm:cxn modelId="{DF9456DA-9B32-4B22-9A80-B53A0D4D2DB1}" type="presOf" srcId="{0296A821-0135-4669-805C-9BE945C411D7}" destId="{E0204078-D166-46DF-B485-7EBF4ACEDD6F}" srcOrd="0" destOrd="0" presId="urn:microsoft.com/office/officeart/2008/layout/LinedList"/>
    <dgm:cxn modelId="{D5FA8CE8-C0BE-49FF-81A1-0EDC9A8D0052}" srcId="{0296A821-0135-4669-805C-9BE945C411D7}" destId="{7E294FA3-F8BC-458C-96F0-A1ABBFC992D2}" srcOrd="0" destOrd="0" parTransId="{43484058-451C-4FB4-95F7-BFEA3775B3E8}" sibTransId="{00FEB060-B8C7-482E-8994-7E339EE6E500}"/>
    <dgm:cxn modelId="{DEE5C0F0-0745-4837-816F-A2EFAA51ECDA}" type="presOf" srcId="{097389F8-E43C-4E7E-B61F-1FA89A38EE24}" destId="{42587A8B-6ED7-4774-92A6-B1F015FDE3AF}" srcOrd="0" destOrd="0" presId="urn:microsoft.com/office/officeart/2008/layout/LinedList"/>
    <dgm:cxn modelId="{FEFD05FE-1F96-40CB-840F-08405BC15FAD}" type="presOf" srcId="{63DF8EC0-CE64-4C98-90DA-00D68BBFB02E}" destId="{AD00DD4F-99ED-4411-952A-3EEE054DD90B}" srcOrd="0" destOrd="0" presId="urn:microsoft.com/office/officeart/2008/layout/LinedList"/>
    <dgm:cxn modelId="{025197AE-804C-42E6-8DBB-599724EA4945}" type="presParOf" srcId="{E0204078-D166-46DF-B485-7EBF4ACEDD6F}" destId="{8B9412BF-094B-447D-AB96-4BB8ACDDDAA1}" srcOrd="0" destOrd="0" presId="urn:microsoft.com/office/officeart/2008/layout/LinedList"/>
    <dgm:cxn modelId="{4AF519E4-B00C-4721-AE60-AE5AAF150990}" type="presParOf" srcId="{E0204078-D166-46DF-B485-7EBF4ACEDD6F}" destId="{3A8CADD1-4C46-4BC9-B548-6CA75373BE93}" srcOrd="1" destOrd="0" presId="urn:microsoft.com/office/officeart/2008/layout/LinedList"/>
    <dgm:cxn modelId="{F84A329B-E259-474D-B0A4-D99BC065A163}" type="presParOf" srcId="{3A8CADD1-4C46-4BC9-B548-6CA75373BE93}" destId="{D9219FD4-04F3-4722-97FB-144BA85DD9DB}" srcOrd="0" destOrd="0" presId="urn:microsoft.com/office/officeart/2008/layout/LinedList"/>
    <dgm:cxn modelId="{D7A0B889-4026-4E12-9F12-A7D8F02030CA}" type="presParOf" srcId="{3A8CADD1-4C46-4BC9-B548-6CA75373BE93}" destId="{A522DE21-C2DA-43A4-98CF-7ECB7F4B45F7}" srcOrd="1" destOrd="0" presId="urn:microsoft.com/office/officeart/2008/layout/LinedList"/>
    <dgm:cxn modelId="{F08C8B5F-89B1-421A-906B-68858C819062}" type="presParOf" srcId="{E0204078-D166-46DF-B485-7EBF4ACEDD6F}" destId="{719EF746-4AAC-4A3F-93D1-7DF502580ECD}" srcOrd="2" destOrd="0" presId="urn:microsoft.com/office/officeart/2008/layout/LinedList"/>
    <dgm:cxn modelId="{8F0D556E-6A21-4593-AF60-D264B99C77CE}" type="presParOf" srcId="{E0204078-D166-46DF-B485-7EBF4ACEDD6F}" destId="{FAF1AD27-F04A-431A-ABFD-26AEED7BB0FF}" srcOrd="3" destOrd="0" presId="urn:microsoft.com/office/officeart/2008/layout/LinedList"/>
    <dgm:cxn modelId="{28456923-F8B1-44F6-9180-33670859B965}" type="presParOf" srcId="{FAF1AD27-F04A-431A-ABFD-26AEED7BB0FF}" destId="{B8BCFF29-E100-4925-AEB6-E7B234FB25FC}" srcOrd="0" destOrd="0" presId="urn:microsoft.com/office/officeart/2008/layout/LinedList"/>
    <dgm:cxn modelId="{DB9738AF-A842-4ADA-B2F8-3250E63E288F}" type="presParOf" srcId="{FAF1AD27-F04A-431A-ABFD-26AEED7BB0FF}" destId="{70BBACE6-8E38-4893-A36C-78D016659FCF}" srcOrd="1" destOrd="0" presId="urn:microsoft.com/office/officeart/2008/layout/LinedList"/>
    <dgm:cxn modelId="{6D2498E3-718C-4106-ABB9-11A15B6A2388}" type="presParOf" srcId="{E0204078-D166-46DF-B485-7EBF4ACEDD6F}" destId="{7DE578E1-034C-4B9B-8135-7B31956A9F4F}" srcOrd="4" destOrd="0" presId="urn:microsoft.com/office/officeart/2008/layout/LinedList"/>
    <dgm:cxn modelId="{98C5C95F-0D7D-4125-99D4-749D5D5B5FCA}" type="presParOf" srcId="{E0204078-D166-46DF-B485-7EBF4ACEDD6F}" destId="{96FEBE75-11CA-45D8-82B9-0F0DA46DEA08}" srcOrd="5" destOrd="0" presId="urn:microsoft.com/office/officeart/2008/layout/LinedList"/>
    <dgm:cxn modelId="{60F6EDFC-2E2C-4FAA-BA4A-C2201D13501C}" type="presParOf" srcId="{96FEBE75-11CA-45D8-82B9-0F0DA46DEA08}" destId="{E1BA174E-0D3E-4142-B201-DA30ED237BE8}" srcOrd="0" destOrd="0" presId="urn:microsoft.com/office/officeart/2008/layout/LinedList"/>
    <dgm:cxn modelId="{C06ABA51-3F9D-4951-9460-29EE900D84E1}" type="presParOf" srcId="{96FEBE75-11CA-45D8-82B9-0F0DA46DEA08}" destId="{C9235B4C-77D8-41D5-9FB6-9B486F3F5468}" srcOrd="1" destOrd="0" presId="urn:microsoft.com/office/officeart/2008/layout/LinedList"/>
    <dgm:cxn modelId="{BC10FE73-35B0-4F5F-83F7-CDC7D5AB5550}" type="presParOf" srcId="{E0204078-D166-46DF-B485-7EBF4ACEDD6F}" destId="{941A69AB-9415-4867-9D1F-30FF44CCF819}" srcOrd="6" destOrd="0" presId="urn:microsoft.com/office/officeart/2008/layout/LinedList"/>
    <dgm:cxn modelId="{566DEF60-9931-47C1-B6B0-3A2C54746FC2}" type="presParOf" srcId="{E0204078-D166-46DF-B485-7EBF4ACEDD6F}" destId="{EA4B81E3-5DAE-423F-ADE0-5AE278F6B4F4}" srcOrd="7" destOrd="0" presId="urn:microsoft.com/office/officeart/2008/layout/LinedList"/>
    <dgm:cxn modelId="{56990DD2-048C-4DAD-B459-5DA3BA42FFAC}" type="presParOf" srcId="{EA4B81E3-5DAE-423F-ADE0-5AE278F6B4F4}" destId="{86CABCA6-D9EA-4D18-A95A-10D06968480C}" srcOrd="0" destOrd="0" presId="urn:microsoft.com/office/officeart/2008/layout/LinedList"/>
    <dgm:cxn modelId="{A7202EBF-5C88-46E1-9FD6-89AC16F6E9D5}" type="presParOf" srcId="{EA4B81E3-5DAE-423F-ADE0-5AE278F6B4F4}" destId="{B5E81263-5DE2-4132-A0D3-E8F99396D24F}" srcOrd="1" destOrd="0" presId="urn:microsoft.com/office/officeart/2008/layout/LinedList"/>
    <dgm:cxn modelId="{6A80AA66-F850-4E8B-9A0B-18571A5700FE}" type="presParOf" srcId="{E0204078-D166-46DF-B485-7EBF4ACEDD6F}" destId="{CAC6A4F9-D994-401E-A9D1-B8628DE9906C}" srcOrd="8" destOrd="0" presId="urn:microsoft.com/office/officeart/2008/layout/LinedList"/>
    <dgm:cxn modelId="{1D70BF88-D9DF-43E4-B758-97ACCEB2AA72}" type="presParOf" srcId="{E0204078-D166-46DF-B485-7EBF4ACEDD6F}" destId="{CF9CEEE6-5544-4032-9AE6-9751BC047564}" srcOrd="9" destOrd="0" presId="urn:microsoft.com/office/officeart/2008/layout/LinedList"/>
    <dgm:cxn modelId="{30FCF292-0511-4E12-85E6-EC899EF41166}" type="presParOf" srcId="{CF9CEEE6-5544-4032-9AE6-9751BC047564}" destId="{42587A8B-6ED7-4774-92A6-B1F015FDE3AF}" srcOrd="0" destOrd="0" presId="urn:microsoft.com/office/officeart/2008/layout/LinedList"/>
    <dgm:cxn modelId="{8DD41BB9-143B-4E6F-96E7-906791AED82A}" type="presParOf" srcId="{CF9CEEE6-5544-4032-9AE6-9751BC047564}" destId="{D5C91A0B-5730-408A-86DA-4DC671BC0F2E}" srcOrd="1" destOrd="0" presId="urn:microsoft.com/office/officeart/2008/layout/LinedList"/>
    <dgm:cxn modelId="{A77070D3-9746-4921-8D8F-58A11A12EA64}" type="presParOf" srcId="{E0204078-D166-46DF-B485-7EBF4ACEDD6F}" destId="{9483BD3A-4827-4EBD-87F0-01F99EC452CD}" srcOrd="10" destOrd="0" presId="urn:microsoft.com/office/officeart/2008/layout/LinedList"/>
    <dgm:cxn modelId="{CC340387-36EA-4F5F-B13A-4C604FBED1BC}" type="presParOf" srcId="{E0204078-D166-46DF-B485-7EBF4ACEDD6F}" destId="{4F0EE684-201C-42F0-8D2D-87D9348CF8B9}" srcOrd="11" destOrd="0" presId="urn:microsoft.com/office/officeart/2008/layout/LinedList"/>
    <dgm:cxn modelId="{14AB12B7-EE55-4806-BA6F-CA099E987637}" type="presParOf" srcId="{4F0EE684-201C-42F0-8D2D-87D9348CF8B9}" destId="{633A7649-92BA-4736-902D-1B9365CF0AEA}" srcOrd="0" destOrd="0" presId="urn:microsoft.com/office/officeart/2008/layout/LinedList"/>
    <dgm:cxn modelId="{83CB19F9-6AAB-4582-9D86-53E2310A367B}" type="presParOf" srcId="{4F0EE684-201C-42F0-8D2D-87D9348CF8B9}" destId="{D2D07567-84CC-4F1D-A181-037CB816C1A5}" srcOrd="1" destOrd="0" presId="urn:microsoft.com/office/officeart/2008/layout/LinedList"/>
    <dgm:cxn modelId="{03716EBD-A1F6-4FA7-B7CB-69B258E75A19}" type="presParOf" srcId="{E0204078-D166-46DF-B485-7EBF4ACEDD6F}" destId="{02F2F6E5-6324-473A-95CD-BA9FE74494BC}" srcOrd="12" destOrd="0" presId="urn:microsoft.com/office/officeart/2008/layout/LinedList"/>
    <dgm:cxn modelId="{51E4DAB3-7CD5-4A51-A128-74C822D5D0EA}" type="presParOf" srcId="{E0204078-D166-46DF-B485-7EBF4ACEDD6F}" destId="{EFD474F4-695B-48DA-93AF-59F15D157FCD}" srcOrd="13" destOrd="0" presId="urn:microsoft.com/office/officeart/2008/layout/LinedList"/>
    <dgm:cxn modelId="{DE2C6522-7077-4156-A286-1C2142F913E3}" type="presParOf" srcId="{EFD474F4-695B-48DA-93AF-59F15D157FCD}" destId="{8C8EE817-A75D-4DE0-9863-F9CB9B5506AC}" srcOrd="0" destOrd="0" presId="urn:microsoft.com/office/officeart/2008/layout/LinedList"/>
    <dgm:cxn modelId="{029D6CB4-8974-4D90-8D40-B1C450881474}" type="presParOf" srcId="{EFD474F4-695B-48DA-93AF-59F15D157FCD}" destId="{5524117A-2450-429D-9B8A-727D53862E52}" srcOrd="1" destOrd="0" presId="urn:microsoft.com/office/officeart/2008/layout/LinedList"/>
    <dgm:cxn modelId="{CB07820F-080A-466D-B1E0-68F16047E815}" type="presParOf" srcId="{E0204078-D166-46DF-B485-7EBF4ACEDD6F}" destId="{D087F1E7-21B4-4DE2-88C6-E7CCB7A723EC}" srcOrd="14" destOrd="0" presId="urn:microsoft.com/office/officeart/2008/layout/LinedList"/>
    <dgm:cxn modelId="{6552801C-8003-4E46-9D73-DD27493F79A1}" type="presParOf" srcId="{E0204078-D166-46DF-B485-7EBF4ACEDD6F}" destId="{C3EE66E9-5668-48F2-8945-F28E7FC500E7}" srcOrd="15" destOrd="0" presId="urn:microsoft.com/office/officeart/2008/layout/LinedList"/>
    <dgm:cxn modelId="{F09A5656-C996-4432-A509-466BAD37F658}" type="presParOf" srcId="{C3EE66E9-5668-48F2-8945-F28E7FC500E7}" destId="{AD00DD4F-99ED-4411-952A-3EEE054DD90B}" srcOrd="0" destOrd="0" presId="urn:microsoft.com/office/officeart/2008/layout/LinedList"/>
    <dgm:cxn modelId="{A1B8D577-6CEA-488E-88C0-A186A91ADC20}" type="presParOf" srcId="{C3EE66E9-5668-48F2-8945-F28E7FC500E7}" destId="{4C4FACBC-5AD1-4CE7-89AC-2A9ADC3C4014}" srcOrd="1" destOrd="0" presId="urn:microsoft.com/office/officeart/2008/layout/LinedList"/>
    <dgm:cxn modelId="{C5CB2D61-4C8D-4959-810E-19D558B303DB}" type="presParOf" srcId="{E0204078-D166-46DF-B485-7EBF4ACEDD6F}" destId="{00E43609-F129-4FC5-8181-A458B739523E}" srcOrd="16" destOrd="0" presId="urn:microsoft.com/office/officeart/2008/layout/LinedList"/>
    <dgm:cxn modelId="{5167706C-C260-4744-AFFC-6FEB190CFD0A}" type="presParOf" srcId="{E0204078-D166-46DF-B485-7EBF4ACEDD6F}" destId="{880E45FA-118C-4FC6-8F88-5C0F5CABCB4F}" srcOrd="17" destOrd="0" presId="urn:microsoft.com/office/officeart/2008/layout/LinedList"/>
    <dgm:cxn modelId="{D75C09AA-7E51-471D-8F3D-0269AFD61366}" type="presParOf" srcId="{880E45FA-118C-4FC6-8F88-5C0F5CABCB4F}" destId="{27F1352F-DF18-4483-AB7F-50BAB86F8057}" srcOrd="0" destOrd="0" presId="urn:microsoft.com/office/officeart/2008/layout/LinedList"/>
    <dgm:cxn modelId="{074BF132-6310-45D7-AA1F-A0A496B1132C}" type="presParOf" srcId="{880E45FA-118C-4FC6-8F88-5C0F5CABCB4F}" destId="{DB81F1E5-AE58-4B11-B61C-114AB88956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367B-E98A-4897-AB41-8430A17AE139}">
      <dsp:nvSpPr>
        <dsp:cNvPr id="0" name=""/>
        <dsp:cNvSpPr/>
      </dsp:nvSpPr>
      <dsp:spPr>
        <a:xfrm>
          <a:off x="0" y="760358"/>
          <a:ext cx="5430033" cy="1559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431" tIns="312420" rIns="4214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Εχθρική στάση εγχωρίων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Σταδιακή διαμόρφωση κοινής, τοπικής συνείδησης κατοίκων Κρήτης ανεξάρτητα από εθνική προέλευση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1261, ανακατάληψη Κωνσταντινούπολης από Μιχαήλ Η΄ Παλαιολόγο</a:t>
          </a:r>
          <a:endParaRPr lang="en-US" sz="1500" kern="1200"/>
        </a:p>
      </dsp:txBody>
      <dsp:txXfrm>
        <a:off x="0" y="760358"/>
        <a:ext cx="5430033" cy="1559250"/>
      </dsp:txXfrm>
    </dsp:sp>
    <dsp:sp modelId="{E52739BF-FD90-45C0-838D-8D0EF525E990}">
      <dsp:nvSpPr>
        <dsp:cNvPr id="0" name=""/>
        <dsp:cNvSpPr/>
      </dsp:nvSpPr>
      <dsp:spPr>
        <a:xfrm>
          <a:off x="271501" y="538958"/>
          <a:ext cx="380102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70" tIns="0" rIns="14367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1204-1350: Κρήτη, Μεθώνη, Κορώνη</a:t>
          </a:r>
          <a:endParaRPr lang="en-US" sz="1500" kern="1200"/>
        </a:p>
      </dsp:txBody>
      <dsp:txXfrm>
        <a:off x="293117" y="560574"/>
        <a:ext cx="3757791" cy="399568"/>
      </dsp:txXfrm>
    </dsp:sp>
    <dsp:sp modelId="{559B6A31-FEC4-46FB-9C15-020CA136892E}">
      <dsp:nvSpPr>
        <dsp:cNvPr id="0" name=""/>
        <dsp:cNvSpPr/>
      </dsp:nvSpPr>
      <dsp:spPr>
        <a:xfrm>
          <a:off x="0" y="2622009"/>
          <a:ext cx="5430033" cy="12993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431" tIns="312420" rIns="4214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Επέκταση σε ξηρά, σταθεροποίηση βενετικού κράτους Ρωμανίας (</a:t>
          </a:r>
          <a:r>
            <a:rPr lang="en-US" sz="1500" kern="1200"/>
            <a:t>Romagna)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Συναίνεση εγχωρίων (Βενετία σύμμαχος και καταφύγιο έναντι Τούρκων)</a:t>
          </a:r>
          <a:endParaRPr lang="en-US" sz="1500" kern="1200"/>
        </a:p>
      </dsp:txBody>
      <dsp:txXfrm>
        <a:off x="0" y="2622009"/>
        <a:ext cx="5430033" cy="1299375"/>
      </dsp:txXfrm>
    </dsp:sp>
    <dsp:sp modelId="{87B94D72-E71C-4576-AB1C-04F51AF773C2}">
      <dsp:nvSpPr>
        <dsp:cNvPr id="0" name=""/>
        <dsp:cNvSpPr/>
      </dsp:nvSpPr>
      <dsp:spPr>
        <a:xfrm>
          <a:off x="271501" y="2400609"/>
          <a:ext cx="380102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70" tIns="0" rIns="14367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1350-1453: εμφάνιση οθωμανικής απειλής</a:t>
          </a:r>
          <a:endParaRPr lang="en-US" sz="1500" kern="1200"/>
        </a:p>
      </dsp:txBody>
      <dsp:txXfrm>
        <a:off x="293117" y="2422225"/>
        <a:ext cx="3757791" cy="399568"/>
      </dsp:txXfrm>
    </dsp:sp>
    <dsp:sp modelId="{835853A2-D0E4-4591-A988-8AD3DAEC506A}">
      <dsp:nvSpPr>
        <dsp:cNvPr id="0" name=""/>
        <dsp:cNvSpPr/>
      </dsp:nvSpPr>
      <dsp:spPr>
        <a:xfrm>
          <a:off x="0" y="4223784"/>
          <a:ext cx="5430033" cy="113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431" tIns="312420" rIns="4214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Συνεχείς αλλαγές σε εδαφικά όρια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Μετατροπή βενετικού κράτους σε «ομοσπονδιακό»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/>
            <a:t>Ειρηνική συνύπαρξη βενετικού και ελληνικού στοιχείου</a:t>
          </a:r>
          <a:endParaRPr lang="en-US" sz="1500" kern="1200"/>
        </a:p>
      </dsp:txBody>
      <dsp:txXfrm>
        <a:off x="0" y="4223784"/>
        <a:ext cx="5430033" cy="1134000"/>
      </dsp:txXfrm>
    </dsp:sp>
    <dsp:sp modelId="{2AFD24AA-7874-4B2D-ACA7-3C45A0E8D2F9}">
      <dsp:nvSpPr>
        <dsp:cNvPr id="0" name=""/>
        <dsp:cNvSpPr/>
      </dsp:nvSpPr>
      <dsp:spPr>
        <a:xfrm>
          <a:off x="271501" y="4002384"/>
          <a:ext cx="380102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670" tIns="0" rIns="14367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/>
            <a:t>1453-1797: επτά βενετο-τουρκικοί πόλεμοι</a:t>
          </a:r>
          <a:endParaRPr lang="en-US" sz="1500" kern="1200"/>
        </a:p>
      </dsp:txBody>
      <dsp:txXfrm>
        <a:off x="293117" y="4024000"/>
        <a:ext cx="3757791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412BF-094B-447D-AB96-4BB8ACDDDAA1}">
      <dsp:nvSpPr>
        <dsp:cNvPr id="0" name=""/>
        <dsp:cNvSpPr/>
      </dsp:nvSpPr>
      <dsp:spPr>
        <a:xfrm>
          <a:off x="0" y="53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19FD4-04F3-4722-97FB-144BA85DD9DB}">
      <dsp:nvSpPr>
        <dsp:cNvPr id="0" name=""/>
        <dsp:cNvSpPr/>
      </dsp:nvSpPr>
      <dsp:spPr>
        <a:xfrm>
          <a:off x="0" y="531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30 μέλη του Μεγάλου Συμβουλίου επιλέγονται με ψηφοφορία</a:t>
          </a:r>
          <a:endParaRPr lang="en-US" sz="2200" kern="1200"/>
        </a:p>
      </dsp:txBody>
      <dsp:txXfrm>
        <a:off x="0" y="531"/>
        <a:ext cx="7886700" cy="483363"/>
      </dsp:txXfrm>
    </dsp:sp>
    <dsp:sp modelId="{719EF746-4AAC-4A3F-93D1-7DF502580ECD}">
      <dsp:nvSpPr>
        <dsp:cNvPr id="0" name=""/>
        <dsp:cNvSpPr/>
      </dsp:nvSpPr>
      <dsp:spPr>
        <a:xfrm>
          <a:off x="0" y="483895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CFF29-E100-4925-AEB6-E7B234FB25FC}">
      <dsp:nvSpPr>
        <dsp:cNvPr id="0" name=""/>
        <dsp:cNvSpPr/>
      </dsp:nvSpPr>
      <dsp:spPr>
        <a:xfrm>
          <a:off x="0" y="483895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Από τους 30 κληρώνονται οι 9</a:t>
          </a:r>
          <a:endParaRPr lang="en-US" sz="2200" kern="1200"/>
        </a:p>
      </dsp:txBody>
      <dsp:txXfrm>
        <a:off x="0" y="483895"/>
        <a:ext cx="7886700" cy="483363"/>
      </dsp:txXfrm>
    </dsp:sp>
    <dsp:sp modelId="{7DE578E1-034C-4B9B-8135-7B31956A9F4F}">
      <dsp:nvSpPr>
        <dsp:cNvPr id="0" name=""/>
        <dsp:cNvSpPr/>
      </dsp:nvSpPr>
      <dsp:spPr>
        <a:xfrm>
          <a:off x="0" y="96725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A174E-0D3E-4142-B201-DA30ED237BE8}">
      <dsp:nvSpPr>
        <dsp:cNvPr id="0" name=""/>
        <dsp:cNvSpPr/>
      </dsp:nvSpPr>
      <dsp:spPr>
        <a:xfrm>
          <a:off x="0" y="967259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Οι 9 εκλέγουν 40</a:t>
          </a:r>
          <a:endParaRPr lang="en-US" sz="2200" kern="1200"/>
        </a:p>
      </dsp:txBody>
      <dsp:txXfrm>
        <a:off x="0" y="967259"/>
        <a:ext cx="7886700" cy="483363"/>
      </dsp:txXfrm>
    </dsp:sp>
    <dsp:sp modelId="{941A69AB-9415-4867-9D1F-30FF44CCF819}">
      <dsp:nvSpPr>
        <dsp:cNvPr id="0" name=""/>
        <dsp:cNvSpPr/>
      </dsp:nvSpPr>
      <dsp:spPr>
        <a:xfrm>
          <a:off x="0" y="145062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BCA6-D9EA-4D18-A95A-10D06968480C}">
      <dsp:nvSpPr>
        <dsp:cNvPr id="0" name=""/>
        <dsp:cNvSpPr/>
      </dsp:nvSpPr>
      <dsp:spPr>
        <a:xfrm>
          <a:off x="0" y="1450623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Από τους 40 κληρώνονται οι 12</a:t>
          </a:r>
          <a:endParaRPr lang="en-US" sz="2200" kern="1200"/>
        </a:p>
      </dsp:txBody>
      <dsp:txXfrm>
        <a:off x="0" y="1450623"/>
        <a:ext cx="7886700" cy="483363"/>
      </dsp:txXfrm>
    </dsp:sp>
    <dsp:sp modelId="{CAC6A4F9-D994-401E-A9D1-B8628DE9906C}">
      <dsp:nvSpPr>
        <dsp:cNvPr id="0" name=""/>
        <dsp:cNvSpPr/>
      </dsp:nvSpPr>
      <dsp:spPr>
        <a:xfrm>
          <a:off x="0" y="1933987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7A8B-6ED7-4774-92A6-B1F015FDE3AF}">
      <dsp:nvSpPr>
        <dsp:cNvPr id="0" name=""/>
        <dsp:cNvSpPr/>
      </dsp:nvSpPr>
      <dsp:spPr>
        <a:xfrm>
          <a:off x="0" y="1933987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Οι 12 εκλέγουν 25</a:t>
          </a:r>
          <a:endParaRPr lang="en-US" sz="2200" kern="1200"/>
        </a:p>
      </dsp:txBody>
      <dsp:txXfrm>
        <a:off x="0" y="1933987"/>
        <a:ext cx="7886700" cy="483363"/>
      </dsp:txXfrm>
    </dsp:sp>
    <dsp:sp modelId="{9483BD3A-4827-4EBD-87F0-01F99EC452CD}">
      <dsp:nvSpPr>
        <dsp:cNvPr id="0" name=""/>
        <dsp:cNvSpPr/>
      </dsp:nvSpPr>
      <dsp:spPr>
        <a:xfrm>
          <a:off x="0" y="241735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A7649-92BA-4736-902D-1B9365CF0AEA}">
      <dsp:nvSpPr>
        <dsp:cNvPr id="0" name=""/>
        <dsp:cNvSpPr/>
      </dsp:nvSpPr>
      <dsp:spPr>
        <a:xfrm>
          <a:off x="0" y="2417350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Από τους 25 κληρώνονται οι 9</a:t>
          </a:r>
          <a:endParaRPr lang="en-US" sz="2200" kern="1200"/>
        </a:p>
      </dsp:txBody>
      <dsp:txXfrm>
        <a:off x="0" y="2417350"/>
        <a:ext cx="7886700" cy="483363"/>
      </dsp:txXfrm>
    </dsp:sp>
    <dsp:sp modelId="{02F2F6E5-6324-473A-95CD-BA9FE74494BC}">
      <dsp:nvSpPr>
        <dsp:cNvPr id="0" name=""/>
        <dsp:cNvSpPr/>
      </dsp:nvSpPr>
      <dsp:spPr>
        <a:xfrm>
          <a:off x="0" y="290071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EE817-A75D-4DE0-9863-F9CB9B5506AC}">
      <dsp:nvSpPr>
        <dsp:cNvPr id="0" name=""/>
        <dsp:cNvSpPr/>
      </dsp:nvSpPr>
      <dsp:spPr>
        <a:xfrm>
          <a:off x="0" y="2900714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Οι 9 εκλέγουν 45</a:t>
          </a:r>
          <a:endParaRPr lang="en-US" sz="2200" kern="1200"/>
        </a:p>
      </dsp:txBody>
      <dsp:txXfrm>
        <a:off x="0" y="2900714"/>
        <a:ext cx="7886700" cy="483363"/>
      </dsp:txXfrm>
    </dsp:sp>
    <dsp:sp modelId="{D087F1E7-21B4-4DE2-88C6-E7CCB7A723EC}">
      <dsp:nvSpPr>
        <dsp:cNvPr id="0" name=""/>
        <dsp:cNvSpPr/>
      </dsp:nvSpPr>
      <dsp:spPr>
        <a:xfrm>
          <a:off x="0" y="3384078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0DD4F-99ED-4411-952A-3EEE054DD90B}">
      <dsp:nvSpPr>
        <dsp:cNvPr id="0" name=""/>
        <dsp:cNvSpPr/>
      </dsp:nvSpPr>
      <dsp:spPr>
        <a:xfrm>
          <a:off x="0" y="3384078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Από τους 45 κληρώνονται οι 11</a:t>
          </a:r>
          <a:endParaRPr lang="en-US" sz="2200" kern="1200"/>
        </a:p>
      </dsp:txBody>
      <dsp:txXfrm>
        <a:off x="0" y="3384078"/>
        <a:ext cx="7886700" cy="483363"/>
      </dsp:txXfrm>
    </dsp:sp>
    <dsp:sp modelId="{00E43609-F129-4FC5-8181-A458B739523E}">
      <dsp:nvSpPr>
        <dsp:cNvPr id="0" name=""/>
        <dsp:cNvSpPr/>
      </dsp:nvSpPr>
      <dsp:spPr>
        <a:xfrm>
          <a:off x="0" y="3867442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1352F-DF18-4483-AB7F-50BAB86F8057}">
      <dsp:nvSpPr>
        <dsp:cNvPr id="0" name=""/>
        <dsp:cNvSpPr/>
      </dsp:nvSpPr>
      <dsp:spPr>
        <a:xfrm>
          <a:off x="0" y="3867442"/>
          <a:ext cx="78867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Οι 11 εκλέγουν τους 41 που θα επιλέξουν τον Δόγη!</a:t>
          </a:r>
          <a:endParaRPr lang="en-US" sz="2200" kern="1200"/>
        </a:p>
      </dsp:txBody>
      <dsp:txXfrm>
        <a:off x="0" y="3867442"/>
        <a:ext cx="7886700" cy="48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388F6-7515-441A-A9C5-29DB862CEC36}" type="datetimeFigureOut">
              <a:rPr lang="el-GR" smtClean="0"/>
              <a:pPr/>
              <a:t>17/11/2022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370B-64A5-4F3F-8205-4003CCFD31F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257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25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91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2286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57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303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90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07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05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675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51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4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49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37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37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859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311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922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756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9163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483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474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03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7000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593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7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51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98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45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33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45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8370B-64A5-4F3F-8205-4003CCFD31F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4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204-CC83-4950-922E-17DA99CCB0D5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3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EE3B-012F-4673-AB8F-B8D8CC8D3685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4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09F5-21A5-45B8-B2C2-DEC281D680B2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6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C320-5C61-4415-9955-3C04E896D346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5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FEBD-88B1-40B2-91AB-E4DB53B03002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5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DB59-B6AA-4282-BDFB-2640DA70AA9E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3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20CB-5B12-4747-8D6A-CB00E01B8793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501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482-E00B-45C8-837E-70C2965D01BC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36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AFA-9720-4E78-B8CF-612BA2D0E694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41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22AF-CF8D-4BDB-B07C-28CFE821A527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489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D311-2730-4DCE-AD3B-52277046672D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3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CF0A-5BF2-4B87-821E-92356793F032}" type="datetime1">
              <a:rPr lang="el-GR" smtClean="0"/>
              <a:pPr/>
              <a:t>17/11/2022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Άννα Καρακατσούλη - Τ.Θ.Σ. / Μάθημα 1ο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BFEA-A0A6-470B-9C1A-C222B6B00C5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101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0/09/Repubblica_di_Venezia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hyperlink" Target="https://www.khanacademy.org/humanities/medieval-world/byzantine1/venice-ravenna/v/plunder-war-and-the-horses-of-san-marco" TargetMode="External"/><Relationship Id="rId5" Type="http://schemas.openxmlformats.org/officeDocument/2006/relationships/image" Target="../media/image8.jpeg"/><Relationship Id="rId4" Type="http://schemas.openxmlformats.org/officeDocument/2006/relationships/hyperlink" Target="//upload.wikimedia.org/wikipedia/commons/b/bb/Horses_of_Basilica_San_Marco_bright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hyperlink" Target="//upload.wikimedia.org/wikipedia/commons/2/2f/Republik_Venedig.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b/b1/Flag_of_Most_Serene_Republic_of_Venice.sv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hyperlink" Target="//upload.wikimedia.org/wikipedia/commons/3/39/Venezianische_Kolonien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61" y="639193"/>
            <a:ext cx="2678858" cy="3573516"/>
          </a:xfrm>
        </p:spPr>
        <p:txBody>
          <a:bodyPr>
            <a:normAutofit/>
          </a:bodyPr>
          <a:lstStyle/>
          <a:p>
            <a:pPr algn="l"/>
            <a:r>
              <a:rPr lang="el-GR" sz="4000" b="1"/>
              <a:t>Ιστορία και Πολιτισμός της </a:t>
            </a:r>
            <a:br>
              <a:rPr lang="el-GR" sz="4000" b="1"/>
            </a:br>
            <a:r>
              <a:rPr lang="el-GR" sz="4000" b="1"/>
              <a:t>Νεώτερης Ευρώπης</a:t>
            </a:r>
            <a:br>
              <a:rPr lang="el-GR" sz="4000" b="1"/>
            </a:br>
            <a:r>
              <a:rPr lang="el-GR" sz="4000" b="1"/>
              <a:t>1492-1789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8470B-17F6-473C-935D-4FA4897D4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61" y="4631161"/>
            <a:ext cx="2678858" cy="1559327"/>
          </a:xfrm>
        </p:spPr>
        <p:txBody>
          <a:bodyPr>
            <a:normAutofit/>
          </a:bodyPr>
          <a:lstStyle/>
          <a:p>
            <a:pPr algn="l"/>
            <a:r>
              <a:rPr lang="el-GR"/>
              <a:t>Άννα Καρακατσούλη</a:t>
            </a:r>
          </a:p>
          <a:p>
            <a:pPr algn="l"/>
            <a:r>
              <a:rPr lang="el-GR"/>
              <a:t>Μάθημα 4</a:t>
            </a:r>
            <a:r>
              <a:rPr lang="el-GR" baseline="30000"/>
              <a:t>ο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mtClean="0"/>
              <a:pPr>
                <a:spcAft>
                  <a:spcPts val="600"/>
                </a:spcAft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90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2054" name="Picture 6" descr="File:Repubblica di Venezi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3" y="260648"/>
            <a:ext cx="8845075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609329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επέκταση της βενετικής επικράτειας, 15</a:t>
            </a:r>
            <a:r>
              <a:rPr lang="el-GR" sz="2000" baseline="30000" dirty="0"/>
              <a:t>ος</a:t>
            </a:r>
            <a:r>
              <a:rPr lang="el-GR" sz="2000" dirty="0"/>
              <a:t>-16</a:t>
            </a:r>
            <a:r>
              <a:rPr lang="el-GR" sz="2000" baseline="30000" dirty="0"/>
              <a:t>ος</a:t>
            </a:r>
            <a:r>
              <a:rPr lang="el-GR" sz="2000" dirty="0"/>
              <a:t> αι.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4554" y="489439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Πειρατικές βάσεις στη δυτική Μεσόγειο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16</a:t>
            </a:r>
            <a:r>
              <a:rPr lang="en-US" sz="2600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ος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-17</a:t>
            </a:r>
            <a:r>
              <a:rPr lang="en-US" sz="2600" kern="1200" baseline="30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ος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αι.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2486272"/>
            <a:ext cx="8622615" cy="38801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2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27432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770" y="637125"/>
            <a:ext cx="2372586" cy="5256371"/>
          </a:xfrm>
        </p:spPr>
        <p:txBody>
          <a:bodyPr>
            <a:normAutofit/>
          </a:bodyPr>
          <a:lstStyle/>
          <a:p>
            <a:r>
              <a:rPr lang="el-GR" sz="3400"/>
              <a:t>Ενετοκρατία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l-GR" sz="1000">
              <a:solidFill>
                <a:srgbClr val="898989"/>
              </a:solidFill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2F37AD9-AA9A-48B2-AB4C-8C32E52AD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387622"/>
              </p:ext>
            </p:extLst>
          </p:nvPr>
        </p:nvGraphicFramePr>
        <p:xfrm>
          <a:off x="3386724" y="303591"/>
          <a:ext cx="543003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898" name="Picture 2" descr="File:Horses of Basilica San Marco br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57200"/>
            <a:ext cx="84201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950" y="5211763"/>
            <a:ext cx="8420100" cy="11890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l-GR" sz="13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Τα βυζαντινά άλογα του Αγίου Μάρκου</a:t>
            </a:r>
            <a:endParaRPr lang="el-GR" sz="130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 sz="10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Διοικητική διαίρεση</a:t>
            </a:r>
          </a:p>
        </p:txBody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Dogado</a:t>
            </a:r>
            <a:r>
              <a:rPr lang="el-GR" sz="210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Νησιά λιμνοθάλασσας</a:t>
            </a:r>
          </a:p>
          <a:p>
            <a:r>
              <a:rPr lang="en-US" sz="2100">
                <a:solidFill>
                  <a:schemeClr val="bg1"/>
                </a:solidFill>
              </a:rPr>
              <a:t>Stato da Mar</a:t>
            </a:r>
            <a:r>
              <a:rPr lang="el-GR" sz="210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Ίστρια, Δαλματία, Αλβανικές ακτές, λιμάνια Απουλίας, Επτάνησα, Κρήτη, νησιά Αιγαίου, Κύπρος, εγκαταστάσεις Μέσης Ανατολής)</a:t>
            </a:r>
            <a:endParaRPr lang="en-US" sz="2100">
              <a:solidFill>
                <a:schemeClr val="bg1"/>
              </a:solidFill>
            </a:endParaRPr>
          </a:p>
          <a:p>
            <a:r>
              <a:rPr lang="en-US" sz="2100">
                <a:solidFill>
                  <a:schemeClr val="bg1"/>
                </a:solidFill>
              </a:rPr>
              <a:t>Stato di Terraferma</a:t>
            </a:r>
            <a:endParaRPr lang="el-GR" sz="2100">
              <a:solidFill>
                <a:schemeClr val="bg1"/>
              </a:solidFill>
            </a:endParaRPr>
          </a:p>
          <a:p>
            <a:pPr lvl="1"/>
            <a:r>
              <a:rPr lang="el-GR" sz="2100">
                <a:solidFill>
                  <a:schemeClr val="bg1"/>
                </a:solidFill>
              </a:rPr>
              <a:t>Βένετο, Φρίουλι, ανατολική Λομβαρδία και Ρομάνια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r="2" b="23416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l-GR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7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Πολιτική δομή Βενετικής Δημοκρατίας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Γενική Συνέλευση (</a:t>
            </a:r>
            <a:r>
              <a:rPr lang="en-US" sz="1900">
                <a:solidFill>
                  <a:schemeClr val="bg1"/>
                </a:solidFill>
              </a:rPr>
              <a:t>Concio </a:t>
            </a:r>
            <a:r>
              <a:rPr lang="el-GR" sz="1900">
                <a:solidFill>
                  <a:schemeClr val="bg1"/>
                </a:solidFill>
              </a:rPr>
              <a:t>ή </a:t>
            </a:r>
            <a:r>
              <a:rPr lang="en-US" sz="1900">
                <a:solidFill>
                  <a:schemeClr val="bg1"/>
                </a:solidFill>
              </a:rPr>
              <a:t>Arego)</a:t>
            </a:r>
            <a:endParaRPr lang="el-GR" sz="1900">
              <a:solidFill>
                <a:schemeClr val="bg1"/>
              </a:solidFill>
            </a:endParaRPr>
          </a:p>
          <a:p>
            <a:pPr lvl="1"/>
            <a:r>
              <a:rPr lang="el-GR" sz="1900">
                <a:solidFill>
                  <a:schemeClr val="bg1"/>
                </a:solidFill>
              </a:rPr>
              <a:t>Κύρωση βασικών νόμων, επικρότηση εκλογής δόγη</a:t>
            </a:r>
          </a:p>
          <a:p>
            <a:r>
              <a:rPr lang="el-GR" sz="1900">
                <a:solidFill>
                  <a:schemeClr val="bg1"/>
                </a:solidFill>
              </a:rPr>
              <a:t>Μεγάλο Συμβούλιο (</a:t>
            </a:r>
            <a:r>
              <a:rPr lang="en-US" sz="1900">
                <a:solidFill>
                  <a:schemeClr val="bg1"/>
                </a:solidFill>
              </a:rPr>
              <a:t>Maggior Consiglio</a:t>
            </a:r>
            <a:r>
              <a:rPr lang="el-GR" sz="1900">
                <a:solidFill>
                  <a:schemeClr val="bg1"/>
                </a:solidFill>
              </a:rPr>
              <a:t>, 300-400 μέλη</a:t>
            </a:r>
            <a:r>
              <a:rPr lang="en-US" sz="1900">
                <a:solidFill>
                  <a:schemeClr val="bg1"/>
                </a:solidFill>
              </a:rPr>
              <a:t>)</a:t>
            </a:r>
            <a:endParaRPr lang="el-GR" sz="1900">
              <a:solidFill>
                <a:schemeClr val="bg1"/>
              </a:solidFill>
            </a:endParaRPr>
          </a:p>
          <a:p>
            <a:pPr lvl="1"/>
            <a:r>
              <a:rPr lang="el-GR" sz="1900">
                <a:solidFill>
                  <a:schemeClr val="bg1"/>
                </a:solidFill>
              </a:rPr>
              <a:t>Εκλογή όλων των αρχόντων και των μελών των συμβουλίων, θέσπιση νόμων, επιβολή ποινών, απονομή χάρης</a:t>
            </a:r>
          </a:p>
          <a:p>
            <a:r>
              <a:rPr lang="el-GR" sz="1900">
                <a:solidFill>
                  <a:schemeClr val="bg1"/>
                </a:solidFill>
              </a:rPr>
              <a:t>Το Συμβούλιο των Σαράντα </a:t>
            </a:r>
            <a:r>
              <a:rPr lang="en-US" sz="1900">
                <a:solidFill>
                  <a:schemeClr val="bg1"/>
                </a:solidFill>
              </a:rPr>
              <a:t>(Quarantia) </a:t>
            </a:r>
            <a:r>
              <a:rPr lang="el-GR" sz="1900">
                <a:solidFill>
                  <a:schemeClr val="bg1"/>
                </a:solidFill>
              </a:rPr>
              <a:t>και η Γερουσία</a:t>
            </a:r>
            <a:r>
              <a:rPr lang="en-US" sz="1900">
                <a:solidFill>
                  <a:schemeClr val="bg1"/>
                </a:solidFill>
              </a:rPr>
              <a:t> (Consiglio dei Pregadi, </a:t>
            </a:r>
            <a:r>
              <a:rPr lang="el-GR" sz="1900">
                <a:solidFill>
                  <a:schemeClr val="bg1"/>
                </a:solidFill>
              </a:rPr>
              <a:t>60</a:t>
            </a:r>
            <a:r>
              <a:rPr lang="en-US" sz="1900">
                <a:solidFill>
                  <a:schemeClr val="bg1"/>
                </a:solidFill>
              </a:rPr>
              <a:t> </a:t>
            </a:r>
            <a:r>
              <a:rPr lang="el-GR" sz="1900">
                <a:solidFill>
                  <a:schemeClr val="bg1"/>
                </a:solidFill>
              </a:rPr>
              <a:t>μέλη</a:t>
            </a:r>
            <a:r>
              <a:rPr lang="en-US" sz="190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2βάθμιο δικαστήριο / Προπαρασκευή νομοθεσίας για έκδοση νομίσματος και χρηματοοικονομικά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Ψηφίσματα για το εμπόριο, αποστολή πρεσβειών, κίνηση στόλων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7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Πολιτική δομή (2)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Δουκικό Συμβούλιο (</a:t>
            </a:r>
            <a:r>
              <a:rPr lang="en-US" sz="1900">
                <a:solidFill>
                  <a:schemeClr val="bg1"/>
                </a:solidFill>
              </a:rPr>
              <a:t>Consiglio</a:t>
            </a:r>
            <a:r>
              <a:rPr lang="el-GR" sz="1900">
                <a:solidFill>
                  <a:schemeClr val="bg1"/>
                </a:solidFill>
              </a:rPr>
              <a:t> </a:t>
            </a:r>
            <a:r>
              <a:rPr lang="en-US" sz="1900">
                <a:solidFill>
                  <a:schemeClr val="bg1"/>
                </a:solidFill>
              </a:rPr>
              <a:t>Ducale, </a:t>
            </a:r>
            <a:r>
              <a:rPr lang="el-GR" sz="1900">
                <a:solidFill>
                  <a:schemeClr val="bg1"/>
                </a:solidFill>
              </a:rPr>
              <a:t>6</a:t>
            </a:r>
            <a:r>
              <a:rPr lang="en-US" sz="1900">
                <a:solidFill>
                  <a:schemeClr val="bg1"/>
                </a:solidFill>
              </a:rPr>
              <a:t> </a:t>
            </a:r>
            <a:r>
              <a:rPr lang="el-GR" sz="1900">
                <a:solidFill>
                  <a:schemeClr val="bg1"/>
                </a:solidFill>
              </a:rPr>
              <a:t>μέλη = οι επικεφαλής των </a:t>
            </a:r>
            <a:r>
              <a:rPr lang="en-US" sz="1900">
                <a:solidFill>
                  <a:schemeClr val="bg1"/>
                </a:solidFill>
              </a:rPr>
              <a:t>sestieri)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Αναθέτει έργο στα υπόλοιπα όργανα</a:t>
            </a:r>
          </a:p>
          <a:p>
            <a:r>
              <a:rPr lang="en-US" sz="1900">
                <a:solidFill>
                  <a:schemeClr val="bg1"/>
                </a:solidFill>
              </a:rPr>
              <a:t>Signoria</a:t>
            </a:r>
            <a:endParaRPr lang="el-GR" sz="1900">
              <a:solidFill>
                <a:schemeClr val="bg1"/>
              </a:solidFill>
            </a:endParaRPr>
          </a:p>
          <a:p>
            <a:pPr lvl="1"/>
            <a:r>
              <a:rPr lang="el-GR" sz="1900">
                <a:solidFill>
                  <a:schemeClr val="bg1"/>
                </a:solidFill>
              </a:rPr>
              <a:t>10 μέλη = Δόγης, 6 Δουκικοί Σύμβουλοι, 3 Αρχηγοί των Σαράντα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Υπεύθυνοι για άμεση αντιμετώπιση κρίσεων, επίβλεψη εκλογών και εκτέλεσης καθηκόντων, απονομή δικαιοσύνης</a:t>
            </a:r>
          </a:p>
          <a:p>
            <a:r>
              <a:rPr lang="el-GR" sz="1900">
                <a:solidFill>
                  <a:schemeClr val="bg1"/>
                </a:solidFill>
              </a:rPr>
              <a:t>Δόγης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Αιρετός </a:t>
            </a:r>
            <a:r>
              <a:rPr lang="en-US" sz="1900">
                <a:solidFill>
                  <a:schemeClr val="bg1"/>
                </a:solidFill>
              </a:rPr>
              <a:t>(</a:t>
            </a:r>
            <a:r>
              <a:rPr lang="el-GR" sz="1900">
                <a:solidFill>
                  <a:schemeClr val="bg1"/>
                </a:solidFill>
              </a:rPr>
              <a:t>με διαδοχικές εκλογές και κληρώσεις εκλεκτόρων) και ισόβιος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Ισχυρή παράδοση νομιμοφροσύνης προς κυρίαρχο κράτος (κληρονομιά Βυζαντίου)</a:t>
            </a:r>
          </a:p>
          <a:p>
            <a:endParaRPr lang="el-GR" sz="19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1026" name="Picture 2" descr="C:\Users\Anna K\Desktop\Pictures\1492-1789\Venice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50131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πολιτική δομή της Βενετικής Δημοκρατίας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6402814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/>
              <a:t>Από το </a:t>
            </a:r>
            <a:r>
              <a:rPr lang="en-US" sz="1600" dirty="0">
                <a:latin typeface="Calibri" panose="020F0502020204030204" pitchFamily="34" charset="0"/>
              </a:rPr>
              <a:t>Frederic Lane</a:t>
            </a:r>
            <a:r>
              <a:rPr lang="el-GR" sz="1600" dirty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C</a:t>
            </a:r>
            <a:r>
              <a:rPr lang="el-GR" sz="1600" dirty="0"/>
              <a:t>., </a:t>
            </a:r>
            <a:r>
              <a:rPr lang="el-GR" sz="1600" i="1" dirty="0"/>
              <a:t>Βενετία, η θαλασσοκράτειρα</a:t>
            </a:r>
            <a:r>
              <a:rPr lang="el-GR" sz="1600" dirty="0"/>
              <a:t>, Αλεξάνδρεια, 2007, σ. 149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F8F633-0C8A-35BB-9114-B54AB95B8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Διαδικασία εκλογής του Δόγη</a:t>
            </a:r>
            <a:endParaRPr lang="el-GR" dirty="0"/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A40A9F7C-91F6-A2E1-99B0-230C846F60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215699-4635-D3B5-E764-9E01C512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FF09FD-FC8C-52DA-7930-EA5A26884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650" y="63631"/>
            <a:ext cx="1623592" cy="16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9284"/>
            <a:ext cx="3086100" cy="4599432"/>
          </a:xfrm>
        </p:spPr>
        <p:txBody>
          <a:bodyPr anchor="ctr">
            <a:normAutofit/>
          </a:bodyPr>
          <a:lstStyle/>
          <a:p>
            <a:r>
              <a:rPr lang="el-GR" sz="4200">
                <a:solidFill>
                  <a:schemeClr val="bg1"/>
                </a:solidFill>
              </a:rPr>
              <a:t>Βενετία και Βυζάντιο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2078" y="1131482"/>
            <a:ext cx="4063271" cy="4595037"/>
          </a:xfrm>
        </p:spPr>
        <p:txBody>
          <a:bodyPr anchor="ctr"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Βυζαντινή κτήση, τμήμα του Εξαρχάτου της Ραβέννας</a:t>
            </a:r>
          </a:p>
          <a:p>
            <a:r>
              <a:rPr lang="el-GR" sz="1900">
                <a:solidFill>
                  <a:schemeClr val="bg1"/>
                </a:solidFill>
                <a:latin typeface="Calibri" panose="020F0502020204030204" pitchFamily="34" charset="0"/>
              </a:rPr>
              <a:t>10ος αι., </a:t>
            </a:r>
            <a:r>
              <a:rPr lang="el-GR" sz="1900">
                <a:solidFill>
                  <a:schemeClr val="bg1"/>
                </a:solidFill>
              </a:rPr>
              <a:t>ηγεμονικός ρόλος σε Αδριατική και μεγάλη οικονομική δύναμη χάρη στο εμπόριο. Πόλη-κράτος, σταδιακή αυτονόμηση</a:t>
            </a:r>
          </a:p>
          <a:p>
            <a:r>
              <a:rPr lang="el-GR" sz="1900">
                <a:solidFill>
                  <a:schemeClr val="bg1"/>
                </a:solidFill>
                <a:latin typeface="Calibri" panose="020F0502020204030204" pitchFamily="34" charset="0"/>
              </a:rPr>
              <a:t>11ος αι., </a:t>
            </a:r>
            <a:r>
              <a:rPr lang="el-GR" sz="1900">
                <a:solidFill>
                  <a:schemeClr val="bg1"/>
                </a:solidFill>
              </a:rPr>
              <a:t>απόσπαση προνομίων από βυζαντινούς αυτοκράτορες για στήριξη κατά Νορμανδών</a:t>
            </a:r>
          </a:p>
          <a:p>
            <a:r>
              <a:rPr lang="el-GR" sz="1900">
                <a:solidFill>
                  <a:schemeClr val="bg1"/>
                </a:solidFill>
              </a:rPr>
              <a:t>1082 </a:t>
            </a:r>
            <a:r>
              <a:rPr lang="el-GR" sz="1900">
                <a:solidFill>
                  <a:schemeClr val="bg1"/>
                </a:solidFill>
                <a:sym typeface="Wingdings"/>
              </a:rPr>
              <a:t> χρυσόβουλο Αλεξίου Α΄ Κομνηνού που παραχωρεί πλήρη ελευθερία εμπορίου και παραχώρηση καταστημάτων, αποθηκών και εργαστηρίων στην Κωνσταντινούπολη</a:t>
            </a:r>
            <a:endParaRPr lang="el-GR" sz="19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7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2050" name="Picture 2" descr="C:\Users\Anna K\Desktop\Pictures\1492-1789\Venice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2008"/>
            <a:ext cx="6584064" cy="6669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44408" y="188640"/>
            <a:ext cx="461665" cy="64679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Fr</a:t>
            </a:r>
            <a:r>
              <a:rPr lang="el-GR" dirty="0">
                <a:latin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</a:rPr>
              <a:t> Lane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l-GR" dirty="0"/>
              <a:t>., </a:t>
            </a:r>
            <a:r>
              <a:rPr lang="el-GR" i="1" dirty="0"/>
              <a:t>Βενετία, η θαλασσοκράτειρα</a:t>
            </a:r>
            <a:r>
              <a:rPr lang="el-GR" dirty="0"/>
              <a:t>, Αλεξάνδρεια, 2007, σ. 599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Κοινωνική οργάνωση βενετικών αποικιών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l-GR" sz="2100">
                <a:solidFill>
                  <a:schemeClr val="bg1"/>
                </a:solidFill>
              </a:rPr>
              <a:t>Διάρκεια, σταθερότητα, ακαμψία. Ίδιες δομές από τον 13ο ως τον 18ο αι.</a:t>
            </a:r>
            <a:endParaRPr lang="en-US" sz="2100">
              <a:solidFill>
                <a:schemeClr val="bg1"/>
              </a:solidFill>
            </a:endParaRPr>
          </a:p>
          <a:p>
            <a:r>
              <a:rPr lang="el-GR" sz="2100">
                <a:solidFill>
                  <a:schemeClr val="bg1"/>
                </a:solidFill>
              </a:rPr>
              <a:t>Αυστηρή κοινωνική διαστρωμάτωση</a:t>
            </a:r>
          </a:p>
          <a:p>
            <a:r>
              <a:rPr lang="en-GB" sz="2100">
                <a:solidFill>
                  <a:schemeClr val="bg1"/>
                </a:solidFill>
              </a:rPr>
              <a:t>Nobili – cittadini – popolo – villani </a:t>
            </a:r>
            <a:endParaRPr lang="el-GR" sz="2100">
              <a:solidFill>
                <a:schemeClr val="bg1"/>
              </a:solidFill>
            </a:endParaRPr>
          </a:p>
          <a:p>
            <a:r>
              <a:rPr lang="el-GR" sz="2100">
                <a:solidFill>
                  <a:schemeClr val="bg1"/>
                </a:solidFill>
              </a:rPr>
              <a:t>Σε Κρήτη, βενετική και κρητική ευγένεια</a:t>
            </a:r>
          </a:p>
          <a:p>
            <a:r>
              <a:rPr lang="el-GR" sz="2100">
                <a:solidFill>
                  <a:schemeClr val="bg1"/>
                </a:solidFill>
              </a:rPr>
              <a:t>Κυρίαρχη μορφή οικονομίας, η αγροτική</a:t>
            </a:r>
          </a:p>
          <a:p>
            <a:r>
              <a:rPr lang="el-GR" sz="2100">
                <a:solidFill>
                  <a:schemeClr val="bg1"/>
                </a:solidFill>
              </a:rPr>
              <a:t>Σύνδεση κοινωνικού οικοδομήματος με γαιοκτησία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Διοικητική οργάνωση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l-GR" sz="1900">
                <a:solidFill>
                  <a:schemeClr val="bg1"/>
                </a:solidFill>
              </a:rPr>
              <a:t>Προέχει η εξασφάλιση εμπορικών σταθμών, η κατάκτηση και οχύρωση λιμανιών</a:t>
            </a:r>
          </a:p>
          <a:p>
            <a:r>
              <a:rPr lang="el-GR" sz="1900" u="sng">
                <a:solidFill>
                  <a:schemeClr val="bg1"/>
                </a:solidFill>
              </a:rPr>
              <a:t>2 κατηγορίες αποικιών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Αυτοδιοικούμενες αποικίες βενετών εμπόρων (π.χ. Τύρος, Άκρα)</a:t>
            </a:r>
          </a:p>
          <a:p>
            <a:pPr lvl="1"/>
            <a:r>
              <a:rPr lang="el-GR" sz="1900">
                <a:solidFill>
                  <a:schemeClr val="bg1"/>
                </a:solidFill>
              </a:rPr>
              <a:t>Πρώην βυζαντινές κατακτημένες περιοχές με Βενετούς κυβερνήτες</a:t>
            </a:r>
          </a:p>
          <a:p>
            <a:r>
              <a:rPr lang="el-GR" sz="1900">
                <a:solidFill>
                  <a:schemeClr val="bg1"/>
                </a:solidFill>
              </a:rPr>
              <a:t>Γενικός Προβλεπτής της Θάλασσας (ή της Ανατολής) με έδρα την Κέρκυρα</a:t>
            </a:r>
          </a:p>
          <a:p>
            <a:r>
              <a:rPr lang="el-GR" sz="1900">
                <a:solidFill>
                  <a:schemeClr val="bg1"/>
                </a:solidFill>
              </a:rPr>
              <a:t>Αποστολή τακτικών εκθέσεων σε Βενετία (</a:t>
            </a:r>
            <a:r>
              <a:rPr lang="en-GB" sz="1900">
                <a:solidFill>
                  <a:schemeClr val="bg1"/>
                </a:solidFill>
              </a:rPr>
              <a:t>Relazioni)</a:t>
            </a:r>
            <a:r>
              <a:rPr lang="el-GR" sz="1900">
                <a:solidFill>
                  <a:schemeClr val="bg1"/>
                </a:solidFill>
              </a:rPr>
              <a:t>, συνεχής έλεγχος από μητρόπολη (τακτικές περιοδείες </a:t>
            </a:r>
            <a:r>
              <a:rPr lang="el-GR" sz="1900" u="sng">
                <a:solidFill>
                  <a:schemeClr val="bg1"/>
                </a:solidFill>
              </a:rPr>
              <a:t>Συνδίκων της Ανατολής</a:t>
            </a:r>
            <a:r>
              <a:rPr lang="el-GR" sz="1900">
                <a:solidFill>
                  <a:schemeClr val="bg1"/>
                </a:solidFill>
              </a:rPr>
              <a:t>), απογραφές</a:t>
            </a:r>
          </a:p>
          <a:p>
            <a:r>
              <a:rPr lang="el-GR" sz="1900">
                <a:solidFill>
                  <a:schemeClr val="bg1"/>
                </a:solidFill>
              </a:rPr>
              <a:t>Σταδιακή εδραίωση «ομοσπονδιακής» οργάνωσης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Διοικητική οργάνωση (2)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100" b="1" dirty="0">
                <a:solidFill>
                  <a:schemeClr val="bg1"/>
                </a:solidFill>
              </a:rPr>
              <a:t>Κρήτη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Στρατηγική θέση για άμυνα και εμπόριο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4 διαμερίσματα (</a:t>
            </a:r>
            <a:r>
              <a:rPr lang="en-GB" sz="2100" dirty="0" err="1">
                <a:solidFill>
                  <a:schemeClr val="bg1"/>
                </a:solidFill>
              </a:rPr>
              <a:t>territori</a:t>
            </a:r>
            <a:r>
              <a:rPr lang="en-GB" sz="2100" dirty="0">
                <a:solidFill>
                  <a:schemeClr val="bg1"/>
                </a:solidFill>
              </a:rPr>
              <a:t>)</a:t>
            </a:r>
            <a:r>
              <a:rPr lang="el-GR" sz="2100" dirty="0">
                <a:solidFill>
                  <a:schemeClr val="bg1"/>
                </a:solidFill>
              </a:rPr>
              <a:t> με επικεφαλής </a:t>
            </a:r>
            <a:r>
              <a:rPr lang="el-GR" sz="2100" dirty="0" err="1">
                <a:solidFill>
                  <a:schemeClr val="bg1"/>
                </a:solidFill>
              </a:rPr>
              <a:t>ρέκτορες</a:t>
            </a:r>
            <a:r>
              <a:rPr lang="el-GR" sz="2100" dirty="0">
                <a:solidFill>
                  <a:schemeClr val="bg1"/>
                </a:solidFill>
              </a:rPr>
              <a:t> (σε </a:t>
            </a:r>
            <a:r>
              <a:rPr lang="el-GR" sz="2100" dirty="0" err="1">
                <a:solidFill>
                  <a:schemeClr val="bg1"/>
                </a:solidFill>
              </a:rPr>
              <a:t>Σφακιά</a:t>
            </a:r>
            <a:r>
              <a:rPr lang="el-GR" sz="2100" dirty="0">
                <a:solidFill>
                  <a:schemeClr val="bg1"/>
                </a:solidFill>
              </a:rPr>
              <a:t>, Προβλεπτής λόγω ταραχών)</a:t>
            </a:r>
            <a:endParaRPr lang="en-GB" sz="2100" dirty="0">
              <a:solidFill>
                <a:schemeClr val="bg1"/>
              </a:solidFill>
            </a:endParaRPr>
          </a:p>
          <a:p>
            <a:pPr lvl="1"/>
            <a:r>
              <a:rPr lang="el-GR" sz="2100" dirty="0" err="1">
                <a:solidFill>
                  <a:schemeClr val="bg1"/>
                </a:solidFill>
              </a:rPr>
              <a:t>Καστελλανίες</a:t>
            </a:r>
            <a:r>
              <a:rPr lang="el-GR" sz="2100" dirty="0">
                <a:solidFill>
                  <a:schemeClr val="bg1"/>
                </a:solidFill>
              </a:rPr>
              <a:t> (επικεφαλής </a:t>
            </a:r>
            <a:r>
              <a:rPr lang="el-GR" sz="2100" dirty="0" err="1">
                <a:solidFill>
                  <a:schemeClr val="bg1"/>
                </a:solidFill>
              </a:rPr>
              <a:t>καστελλάνοι</a:t>
            </a:r>
            <a:r>
              <a:rPr lang="el-GR" sz="21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Γενικός </a:t>
            </a:r>
            <a:r>
              <a:rPr lang="el-GR" sz="2100" dirty="0" err="1">
                <a:solidFill>
                  <a:schemeClr val="bg1"/>
                </a:solidFill>
              </a:rPr>
              <a:t>καπιτάνος</a:t>
            </a:r>
            <a:r>
              <a:rPr lang="el-GR" sz="2100" dirty="0">
                <a:solidFill>
                  <a:schemeClr val="bg1"/>
                </a:solidFill>
              </a:rPr>
              <a:t> Χάνδακα (στρατ. διοίκηση)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Οικονομικοί και τεχνικοί υπάλληλοι, γραμματείς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Ενδιαφέρον Βενετίας για τοπικά αγροτικά προϊόντα (σιτηρά, κρασί)</a:t>
            </a:r>
          </a:p>
          <a:p>
            <a:pPr lvl="1"/>
            <a:endParaRPr lang="el-GR" sz="2100" dirty="0">
              <a:solidFill>
                <a:schemeClr val="bg1"/>
              </a:solidFill>
            </a:endParaRPr>
          </a:p>
          <a:p>
            <a:endParaRPr lang="el-GR" sz="21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Διοικητική οργάνωση (3)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100" b="1" dirty="0">
                <a:solidFill>
                  <a:schemeClr val="bg1"/>
                </a:solidFill>
              </a:rPr>
              <a:t>Επτάνησα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Για πρώτη φορά αποτελούν γεωγραφική και πολιτική ενότητα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Σημαντικά λιμάνια για διαμετακομιστικό εμπόριο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Διαφορετικό διοικητικό σύστημα ανάλογα με συνθήκες κάθε νησιού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Οξύ δημογραφικό πρόβλημα (σεισμοί, πανώλη, τουρκικές επιδρομές)</a:t>
            </a:r>
          </a:p>
          <a:p>
            <a:pPr lvl="1"/>
            <a:r>
              <a:rPr lang="el-GR" sz="2100" dirty="0">
                <a:solidFill>
                  <a:schemeClr val="bg1"/>
                </a:solidFill>
              </a:rPr>
              <a:t>Ενθάρρυνση εγκατάστασης </a:t>
            </a:r>
            <a:r>
              <a:rPr lang="en-US" sz="2100" i="1" dirty="0" err="1">
                <a:solidFill>
                  <a:schemeClr val="bg1"/>
                </a:solidFill>
              </a:rPr>
              <a:t>stradioti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l-GR" sz="2100" dirty="0">
                <a:solidFill>
                  <a:schemeClr val="bg1"/>
                </a:solidFill>
              </a:rPr>
              <a:t>και προσφύγων από ελλαδικό χώρο</a:t>
            </a:r>
          </a:p>
          <a:p>
            <a:endParaRPr lang="el-GR" sz="21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925"/>
            <a:ext cx="3381709" cy="1325563"/>
          </a:xfrm>
        </p:spPr>
        <p:txBody>
          <a:bodyPr anchor="b">
            <a:normAutofit/>
          </a:bodyPr>
          <a:lstStyle/>
          <a:p>
            <a:pPr algn="r"/>
            <a:r>
              <a:rPr lang="el-GR">
                <a:solidFill>
                  <a:schemeClr val="bg1"/>
                </a:solidFill>
              </a:rPr>
              <a:t>Οικονομία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4500" y="2398957"/>
            <a:ext cx="7054999" cy="3526144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bg1"/>
                </a:solidFill>
              </a:rPr>
              <a:t>Τέλη 15ου αι., σημεία κάμψης βενετικής οικονομίας</a:t>
            </a:r>
          </a:p>
          <a:p>
            <a:r>
              <a:rPr lang="el-GR" sz="1700">
                <a:solidFill>
                  <a:schemeClr val="bg1"/>
                </a:solidFill>
              </a:rPr>
              <a:t>Παραγωγή βενετοκρατούμενων περιοχών ανάλογα με ανάγκες μητρόπολης</a:t>
            </a:r>
          </a:p>
          <a:p>
            <a:r>
              <a:rPr lang="el-GR" sz="1700">
                <a:solidFill>
                  <a:schemeClr val="bg1"/>
                </a:solidFill>
              </a:rPr>
              <a:t>Μέτρα για αύξηση παραγωγής</a:t>
            </a:r>
          </a:p>
          <a:p>
            <a:r>
              <a:rPr lang="el-GR" sz="1700">
                <a:solidFill>
                  <a:schemeClr val="bg1"/>
                </a:solidFill>
              </a:rPr>
              <a:t>Αυστηρός έλεγχος παραγωγικής διαδικασίας</a:t>
            </a:r>
          </a:p>
          <a:p>
            <a:r>
              <a:rPr lang="el-GR" sz="1700">
                <a:solidFill>
                  <a:schemeClr val="bg1"/>
                </a:solidFill>
              </a:rPr>
              <a:t>Μονοπώλιο σιταριού και αλατιού. Συστηματοποίηση καλλιέργειας ελιάς και σταφίδας</a:t>
            </a:r>
          </a:p>
          <a:p>
            <a:r>
              <a:rPr lang="el-GR" sz="1700">
                <a:solidFill>
                  <a:schemeClr val="bg1"/>
                </a:solidFill>
              </a:rPr>
              <a:t>Αυστηρός έλεγχος βιοτεχνίας</a:t>
            </a:r>
          </a:p>
          <a:p>
            <a:r>
              <a:rPr lang="el-GR" sz="1700">
                <a:solidFill>
                  <a:schemeClr val="bg1"/>
                </a:solidFill>
              </a:rPr>
              <a:t>Συμμετοχή Ελλήνων σε εμπόριο και ναυτιλία</a:t>
            </a:r>
          </a:p>
          <a:p>
            <a:r>
              <a:rPr lang="el-GR" sz="1700">
                <a:solidFill>
                  <a:schemeClr val="bg1"/>
                </a:solidFill>
              </a:rPr>
              <a:t>Απουσία ενιαίου φορολογικού συστήματος</a:t>
            </a:r>
          </a:p>
          <a:p>
            <a:endParaRPr lang="el-GR" sz="1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925"/>
            <a:ext cx="3381709" cy="1325563"/>
          </a:xfrm>
        </p:spPr>
        <p:txBody>
          <a:bodyPr anchor="b">
            <a:normAutofit/>
          </a:bodyPr>
          <a:lstStyle/>
          <a:p>
            <a:pPr algn="r"/>
            <a:r>
              <a:rPr lang="el-GR">
                <a:solidFill>
                  <a:schemeClr val="bg1"/>
                </a:solidFill>
              </a:rPr>
              <a:t>Εκκλησία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4500" y="2398957"/>
            <a:ext cx="7054999" cy="3526144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bg1"/>
                </a:solidFill>
              </a:rPr>
              <a:t>Συμβιβαστική πολιτική. Πρώτο μέλημα, η ειρηνική διεξαγωγή του εμπορίου</a:t>
            </a:r>
          </a:p>
          <a:p>
            <a:r>
              <a:rPr lang="el-GR" sz="1700">
                <a:solidFill>
                  <a:schemeClr val="bg1"/>
                </a:solidFill>
              </a:rPr>
              <a:t>Προστασία από προσηλυτιστικές διαθέσεις καθολικών</a:t>
            </a:r>
          </a:p>
          <a:p>
            <a:r>
              <a:rPr lang="el-GR" sz="1700">
                <a:solidFill>
                  <a:schemeClr val="bg1"/>
                </a:solidFill>
              </a:rPr>
              <a:t>Αναζήτηση στηρίγματος σε Ορθοδόξους απέναντι σε τουρκική επέκταση</a:t>
            </a:r>
          </a:p>
          <a:p>
            <a:r>
              <a:rPr lang="el-GR" sz="1700">
                <a:solidFill>
                  <a:schemeClr val="bg1"/>
                </a:solidFill>
              </a:rPr>
              <a:t>Παρακμή καθολικής εκκλησίας σε ελλαδικό χώρο</a:t>
            </a:r>
          </a:p>
          <a:p>
            <a:r>
              <a:rPr lang="el-GR" sz="1700">
                <a:solidFill>
                  <a:schemeClr val="bg1"/>
                </a:solidFill>
              </a:rPr>
              <a:t>Πρωτοπαπάδες. Κακή κατάσταση κατώτερου κλήρου</a:t>
            </a:r>
          </a:p>
          <a:p>
            <a:endParaRPr lang="el-GR" sz="1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925"/>
            <a:ext cx="3381709" cy="1325563"/>
          </a:xfrm>
        </p:spPr>
        <p:txBody>
          <a:bodyPr anchor="b">
            <a:normAutofit/>
          </a:bodyPr>
          <a:lstStyle/>
          <a:p>
            <a:pPr algn="r"/>
            <a:r>
              <a:rPr lang="el-GR">
                <a:solidFill>
                  <a:schemeClr val="bg1"/>
                </a:solidFill>
              </a:rPr>
              <a:t>Εκπαίδευση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657" y="2026340"/>
            <a:ext cx="39157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4500" y="2398957"/>
            <a:ext cx="7054999" cy="3526144"/>
          </a:xfrm>
        </p:spPr>
        <p:txBody>
          <a:bodyPr>
            <a:normAutofit/>
          </a:bodyPr>
          <a:lstStyle/>
          <a:p>
            <a:r>
              <a:rPr lang="el-GR" sz="1700">
                <a:solidFill>
                  <a:schemeClr val="bg1"/>
                </a:solidFill>
              </a:rPr>
              <a:t>Μεταφύτευση στον ελληνικό χώρο πολιτισμικών στοιχείων και ανανεωτικών τάσεων</a:t>
            </a:r>
          </a:p>
          <a:p>
            <a:r>
              <a:rPr lang="el-GR" sz="1700">
                <a:solidFill>
                  <a:schemeClr val="bg1"/>
                </a:solidFill>
              </a:rPr>
              <a:t>Κρήτη, Ιόνια τροφοδοτούν Δύση με λόγιους και χειρόγραφα. Εκδόσεις κλασικών και βυζαντινών κειμένων εκτός ελλαδικού χώρου (! </a:t>
            </a:r>
            <a:r>
              <a:rPr lang="el-GR" sz="1700" u="sng">
                <a:solidFill>
                  <a:schemeClr val="bg1"/>
                </a:solidFill>
              </a:rPr>
              <a:t>απουσία τυπογραφείων</a:t>
            </a:r>
            <a:r>
              <a:rPr lang="el-GR" sz="1700">
                <a:solidFill>
                  <a:schemeClr val="bg1"/>
                </a:solidFill>
              </a:rPr>
              <a:t>)</a:t>
            </a:r>
          </a:p>
          <a:p>
            <a:r>
              <a:rPr lang="el-GR" sz="1700">
                <a:solidFill>
                  <a:schemeClr val="bg1"/>
                </a:solidFill>
              </a:rPr>
              <a:t>Ανώτερο παιδευτικό επίπεδο</a:t>
            </a:r>
          </a:p>
          <a:p>
            <a:r>
              <a:rPr lang="el-GR" sz="1700">
                <a:solidFill>
                  <a:schemeClr val="bg1"/>
                </a:solidFill>
              </a:rPr>
              <a:t>Ενθάρρυνση ίδρυσης και λειτουργίας σχολείων στοιχειώδους εκπαίδευσης</a:t>
            </a:r>
          </a:p>
          <a:p>
            <a:r>
              <a:rPr lang="el-GR" sz="1700">
                <a:solidFill>
                  <a:schemeClr val="bg1"/>
                </a:solidFill>
              </a:rPr>
              <a:t>Ιδιωτικά εκπαιδευτήρια δευτεροβάθμιου επιπέδου</a:t>
            </a:r>
          </a:p>
          <a:p>
            <a:r>
              <a:rPr lang="el-GR" sz="1700">
                <a:solidFill>
                  <a:schemeClr val="bg1"/>
                </a:solidFill>
              </a:rPr>
              <a:t>Δεκάδες ιδιώτες δάσκαλοι</a:t>
            </a:r>
          </a:p>
          <a:p>
            <a:r>
              <a:rPr lang="el-GR" sz="1700">
                <a:solidFill>
                  <a:schemeClr val="bg1"/>
                </a:solidFill>
              </a:rPr>
              <a:t>Δυνατότητα εγγραφής σε ιταλικά πανεπιστήμια (Πάδοβα), υποτροφίες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10167" y="0"/>
            <a:ext cx="763383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40" y="1635358"/>
            <a:ext cx="2064258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100"/>
              <a:t>Λογοτεχνία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2517" y="1088137"/>
            <a:ext cx="4635062" cy="3801067"/>
          </a:xfrm>
        </p:spPr>
        <p:txBody>
          <a:bodyPr anchor="ctr">
            <a:norm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1370-1510: πρώτη άνθηση κρητικής λογοτεχνίας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Στέφανος </a:t>
            </a:r>
            <a:r>
              <a:rPr lang="el-GR" sz="1600" dirty="0" err="1">
                <a:solidFill>
                  <a:schemeClr val="bg1"/>
                </a:solidFill>
              </a:rPr>
              <a:t>Σαχλίκης</a:t>
            </a:r>
            <a:r>
              <a:rPr lang="el-GR" sz="1600" dirty="0">
                <a:solidFill>
                  <a:schemeClr val="bg1"/>
                </a:solidFill>
              </a:rPr>
              <a:t>, </a:t>
            </a:r>
            <a:r>
              <a:rPr lang="el-GR" sz="1600" dirty="0" err="1">
                <a:solidFill>
                  <a:schemeClr val="bg1"/>
                </a:solidFill>
              </a:rPr>
              <a:t>Λεονάρδος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Ντελλαπόρτα</a:t>
            </a:r>
            <a:r>
              <a:rPr lang="el-GR" sz="1600" dirty="0">
                <a:solidFill>
                  <a:schemeClr val="bg1"/>
                </a:solidFill>
              </a:rPr>
              <a:t>, Ιωάννης </a:t>
            </a:r>
            <a:r>
              <a:rPr lang="el-GR" sz="1600" dirty="0" err="1">
                <a:solidFill>
                  <a:schemeClr val="bg1"/>
                </a:solidFill>
              </a:rPr>
              <a:t>Πικατόρος</a:t>
            </a:r>
            <a:r>
              <a:rPr lang="el-GR" sz="1600" dirty="0">
                <a:solidFill>
                  <a:schemeClr val="bg1"/>
                </a:solidFill>
              </a:rPr>
              <a:t>, </a:t>
            </a:r>
            <a:r>
              <a:rPr lang="el-GR" sz="1600" dirty="0" err="1">
                <a:solidFill>
                  <a:schemeClr val="bg1"/>
                </a:solidFill>
              </a:rPr>
              <a:t>Μπεργαδής</a:t>
            </a:r>
            <a:r>
              <a:rPr lang="el-GR" sz="1600" dirty="0">
                <a:solidFill>
                  <a:schemeClr val="bg1"/>
                </a:solidFill>
              </a:rPr>
              <a:t>, Μαρίνος Φαλιέρος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Διάχυτο αίσθημα απαισιοδοξίας μετά την Άλωση, </a:t>
            </a:r>
            <a:r>
              <a:rPr lang="el-GR" sz="1600" dirty="0" err="1">
                <a:solidFill>
                  <a:schemeClr val="bg1"/>
                </a:solidFill>
              </a:rPr>
              <a:t>θρησκευτικοδιδακτικό</a:t>
            </a:r>
            <a:r>
              <a:rPr lang="el-GR" sz="1600" dirty="0">
                <a:solidFill>
                  <a:schemeClr val="bg1"/>
                </a:solidFill>
              </a:rPr>
              <a:t> πνεύμα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Γενικευμένη εφαρμογή ομοιοκαταληξίας</a:t>
            </a:r>
          </a:p>
          <a:p>
            <a:r>
              <a:rPr lang="el-GR" sz="1600" dirty="0">
                <a:solidFill>
                  <a:schemeClr val="bg1"/>
                </a:solidFill>
              </a:rPr>
              <a:t>Ακολουθεί περίοδος σιωπής και απομόνωσης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Σκυτάλη περνά σε Ιόνια (ελάχιστα πρωτότυπα έργα)</a:t>
            </a:r>
          </a:p>
          <a:p>
            <a:r>
              <a:rPr lang="el-GR" sz="1600" dirty="0">
                <a:solidFill>
                  <a:schemeClr val="bg1"/>
                </a:solidFill>
              </a:rPr>
              <a:t>1560/70: πολύ πιο έντονη παρουσία Κρητικών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Δημιουργία «Ακαδημιών» (φιλολογικοί και επιστημονικοί σύλλογοι) στις 3 μεγάλες πόλεις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l-GR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9DAE9059-5BC0-4B75-B536-54BFB08F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3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F17EE558-8341-47F3-B29A-14E701B36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4"/>
            <a:ext cx="914171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" y="14767"/>
            <a:ext cx="9144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3FC59CD-C9DA-4650-8128-10CD2396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87BEC2-A37A-4BD2-B378-ED56E0786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A84300-60A4-4D45-BC17-FE0C4F193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4AD69DF-D02A-4EED-92C3-CA0EBA047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5F2D3B-3AD8-4842-8C23-DF279210C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FCF15B7-4678-4175-81C2-84308D09B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C6AEC7-0ECD-41FC-9A7D-4CCCCBC30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8BBA06-D341-464C-8CF0-207A7D2A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67" y="383457"/>
            <a:ext cx="7619238" cy="2686825"/>
          </a:xfrm>
        </p:spPr>
        <p:txBody>
          <a:bodyPr anchor="b">
            <a:normAutofit/>
          </a:bodyPr>
          <a:lstStyle/>
          <a:p>
            <a:pPr algn="ctr"/>
            <a:r>
              <a:rPr lang="el-GR" sz="4200">
                <a:solidFill>
                  <a:schemeClr val="bg1"/>
                </a:solidFill>
                <a:latin typeface="Calibri" panose="020F0502020204030204" pitchFamily="34" charset="0"/>
              </a:rPr>
              <a:t>Θέατρο</a:t>
            </a:r>
            <a:endParaRPr lang="en-US" sz="4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667" y="3183805"/>
            <a:ext cx="7619238" cy="3094165"/>
          </a:xfrm>
        </p:spPr>
        <p:txBody>
          <a:bodyPr anchor="t">
            <a:normAutofit/>
          </a:bodyPr>
          <a:lstStyle/>
          <a:p>
            <a:pPr algn="ctr"/>
            <a:r>
              <a:rPr lang="el-GR" sz="1600">
                <a:solidFill>
                  <a:schemeClr val="bg1"/>
                </a:solidFill>
              </a:rPr>
              <a:t>Ακαδημίες Κρήτης</a:t>
            </a:r>
          </a:p>
          <a:p>
            <a:pPr lvl="1" algn="ctr"/>
            <a:r>
              <a:rPr lang="en-US" sz="1600">
                <a:solidFill>
                  <a:schemeClr val="bg1"/>
                </a:solidFill>
              </a:rPr>
              <a:t>Vivi </a:t>
            </a:r>
            <a:r>
              <a:rPr lang="el-GR" sz="1600">
                <a:solidFill>
                  <a:schemeClr val="bg1"/>
                </a:solidFill>
              </a:rPr>
              <a:t>(Ρέθυμνο)</a:t>
            </a:r>
            <a:endParaRPr lang="en-US" sz="1600">
              <a:solidFill>
                <a:schemeClr val="bg1"/>
              </a:solidFill>
            </a:endParaRPr>
          </a:p>
          <a:p>
            <a:pPr lvl="1" algn="ctr"/>
            <a:r>
              <a:rPr lang="en-US" sz="1600">
                <a:solidFill>
                  <a:schemeClr val="bg1"/>
                </a:solidFill>
              </a:rPr>
              <a:t>Stravaganti</a:t>
            </a:r>
            <a:r>
              <a:rPr lang="el-GR" sz="1600">
                <a:solidFill>
                  <a:schemeClr val="bg1"/>
                </a:solidFill>
              </a:rPr>
              <a:t> (Χάνδακας)</a:t>
            </a:r>
            <a:endParaRPr lang="en-US" sz="1600">
              <a:solidFill>
                <a:schemeClr val="bg1"/>
              </a:solidFill>
            </a:endParaRPr>
          </a:p>
          <a:p>
            <a:pPr lvl="1" algn="ctr"/>
            <a:r>
              <a:rPr lang="en-US" sz="1600">
                <a:solidFill>
                  <a:schemeClr val="bg1"/>
                </a:solidFill>
              </a:rPr>
              <a:t>Sterili</a:t>
            </a:r>
            <a:r>
              <a:rPr lang="el-GR" sz="1600">
                <a:solidFill>
                  <a:schemeClr val="bg1"/>
                </a:solidFill>
              </a:rPr>
              <a:t> (Χανιά)</a:t>
            </a:r>
          </a:p>
          <a:p>
            <a:pPr algn="ctr"/>
            <a:r>
              <a:rPr lang="el-GR" sz="1600">
                <a:solidFill>
                  <a:schemeClr val="bg1"/>
                </a:solidFill>
              </a:rPr>
              <a:t>Ομοιοκαταληξία, 15σύλλαβος στίχος</a:t>
            </a:r>
          </a:p>
          <a:p>
            <a:pPr algn="ctr"/>
            <a:r>
              <a:rPr lang="el-GR" sz="1600">
                <a:solidFill>
                  <a:schemeClr val="bg1"/>
                </a:solidFill>
              </a:rPr>
              <a:t>Αναφορές σε πρόσφατη ιστορία</a:t>
            </a:r>
          </a:p>
          <a:p>
            <a:pPr algn="ctr"/>
            <a:r>
              <a:rPr lang="el-GR" sz="1600">
                <a:solidFill>
                  <a:schemeClr val="bg1"/>
                </a:solidFill>
              </a:rPr>
              <a:t>Μόνο σε χειρόγραφη μορφή</a:t>
            </a:r>
          </a:p>
        </p:txBody>
      </p:sp>
    </p:spTree>
    <p:extLst>
      <p:ext uri="{BB962C8B-B14F-4D97-AF65-F5344CB8AC3E}">
        <p14:creationId xmlns:p14="http://schemas.microsoft.com/office/powerpoint/2010/main" val="108311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90"/>
            <a:ext cx="9144000" cy="64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5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l-GR" sz="4700"/>
              <a:t>Κρητικό θέατρο, τέλη 16</a:t>
            </a:r>
            <a:r>
              <a:rPr lang="el-GR" sz="4700" baseline="30000"/>
              <a:t>ου</a:t>
            </a:r>
            <a:r>
              <a:rPr lang="el-GR" sz="4700"/>
              <a:t>-μέσα 17</a:t>
            </a:r>
            <a:r>
              <a:rPr lang="el-GR" sz="4700" baseline="30000"/>
              <a:t>ου</a:t>
            </a:r>
            <a:r>
              <a:rPr lang="el-GR" sz="4700"/>
              <a:t> αι.</a:t>
            </a:r>
            <a:endParaRPr lang="en-US" sz="47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l-GR" sz="1900"/>
              <a:t>Μοναδικό φαινόμενο ελληνοβενετικής συμβίωσης</a:t>
            </a:r>
          </a:p>
          <a:p>
            <a:r>
              <a:rPr lang="el-GR" sz="1900"/>
              <a:t>Φειδωλές αρχειακές πηγές, έμμεσες πληροφορίες</a:t>
            </a:r>
          </a:p>
          <a:p>
            <a:r>
              <a:rPr lang="el-GR" sz="1900"/>
              <a:t>Σε πλατείες &amp; ιδιωτικές κατοικίες, απουσία θεάτρων</a:t>
            </a:r>
          </a:p>
          <a:p>
            <a:r>
              <a:rPr lang="el-GR" sz="1900"/>
              <a:t>Κωμωδίες</a:t>
            </a:r>
          </a:p>
          <a:p>
            <a:pPr lvl="1"/>
            <a:r>
              <a:rPr lang="el-GR" sz="1900" i="1"/>
              <a:t>Κατζούρμπος </a:t>
            </a:r>
            <a:r>
              <a:rPr lang="el-GR" sz="1900"/>
              <a:t>(Γ. Χορτάτσης), </a:t>
            </a:r>
            <a:r>
              <a:rPr lang="el-GR" sz="1900" i="1"/>
              <a:t>Στάθης </a:t>
            </a:r>
            <a:r>
              <a:rPr lang="el-GR" sz="1900"/>
              <a:t>(ανωνύμου), </a:t>
            </a:r>
            <a:r>
              <a:rPr lang="el-GR" sz="1900" i="1"/>
              <a:t>Φορτουνάτος </a:t>
            </a:r>
            <a:r>
              <a:rPr lang="el-GR" sz="1900"/>
              <a:t>(Μάρκος Αντώνιος Φώσκολος)</a:t>
            </a:r>
            <a:endParaRPr lang="el-GR" sz="19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1900"/>
              <a:t>Σε</a:t>
            </a:r>
            <a:r>
              <a:rPr lang="el-GR" sz="19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/>
              <a:t>αστικό περιβάλλον, 5 πράξεις &amp; πολλές σκηνές, προλόγους και ιντερμέδια</a:t>
            </a:r>
          </a:p>
          <a:p>
            <a:pPr lvl="1"/>
            <a:r>
              <a:rPr lang="el-GR" sz="1900"/>
              <a:t>Στερεότυποι θεατρικοί τύποι, που δρουν στα πρότυπα της ιταλικής λόγιας κωμωδίας (commedia erudita)</a:t>
            </a:r>
            <a:endParaRPr lang="en-US" sz="1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547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2D886F1-CB4A-4FC1-AAA7-9402B0D0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2B7B97-C3EE-4AEE-A61F-AFA873FE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510167" y="0"/>
            <a:ext cx="763383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40" y="1635358"/>
            <a:ext cx="2064258" cy="2706624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300"/>
              <a:t>Κρητικό θέατρο, τέλη 16</a:t>
            </a:r>
            <a:r>
              <a:rPr lang="el-GR" sz="2300" baseline="30000"/>
              <a:t>ου</a:t>
            </a:r>
            <a:r>
              <a:rPr lang="el-GR" sz="2300"/>
              <a:t>-μέσα 17</a:t>
            </a:r>
            <a:r>
              <a:rPr lang="el-GR" sz="2300" baseline="30000"/>
              <a:t>ου</a:t>
            </a:r>
            <a:r>
              <a:rPr lang="el-GR" sz="2300"/>
              <a:t> αι.</a:t>
            </a:r>
            <a:endParaRPr lang="en-US" sz="23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2517" y="1088137"/>
            <a:ext cx="4635062" cy="3801067"/>
          </a:xfrm>
        </p:spPr>
        <p:txBody>
          <a:bodyPr anchor="ctr">
            <a:normAutofit/>
          </a:bodyPr>
          <a:lstStyle/>
          <a:p>
            <a:r>
              <a:rPr lang="el-GR" sz="1700">
                <a:solidFill>
                  <a:schemeClr val="bg1"/>
                </a:solidFill>
              </a:rPr>
              <a:t>Έμπνευση από ιταλική λογοτεχνία όχι πια του Μεσαίωνα αλλά της Αναγέννησης</a:t>
            </a:r>
          </a:p>
          <a:p>
            <a:r>
              <a:rPr lang="el-GR" sz="1700">
                <a:solidFill>
                  <a:schemeClr val="bg1"/>
                </a:solidFill>
              </a:rPr>
              <a:t>Εύκολη και φυσική αφομοίωση ιταλικών στοιχείων</a:t>
            </a:r>
          </a:p>
          <a:p>
            <a:r>
              <a:rPr lang="el-GR" sz="1700">
                <a:solidFill>
                  <a:schemeClr val="bg1"/>
                </a:solidFill>
              </a:rPr>
              <a:t>Ιταλική επίδραση αλλά όχι δουλική μίμηση</a:t>
            </a:r>
          </a:p>
          <a:p>
            <a:r>
              <a:rPr lang="el-GR" sz="1700">
                <a:solidFill>
                  <a:schemeClr val="bg1"/>
                </a:solidFill>
              </a:rPr>
              <a:t>Πρωτότυπη σύνθεση με το κρητικό στοιχείο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l-GR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6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909" y="669925"/>
            <a:ext cx="3488147" cy="4812755"/>
          </a:xfrm>
        </p:spPr>
        <p:txBody>
          <a:bodyPr anchor="b">
            <a:normAutofit/>
          </a:bodyPr>
          <a:lstStyle/>
          <a:p>
            <a:r>
              <a:rPr lang="el-GR" sz="6300">
                <a:solidFill>
                  <a:schemeClr val="bg1"/>
                </a:solidFill>
              </a:rPr>
              <a:t>Κρητικό Θέατρο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1930" y="753042"/>
            <a:ext cx="3421704" cy="5172060"/>
          </a:xfrm>
        </p:spPr>
        <p:txBody>
          <a:bodyPr anchor="ctr">
            <a:normAutofit/>
          </a:bodyPr>
          <a:lstStyle/>
          <a:p>
            <a:r>
              <a:rPr lang="el-GR" sz="1700" b="1" dirty="0">
                <a:solidFill>
                  <a:schemeClr val="bg1"/>
                </a:solidFill>
              </a:rPr>
              <a:t>Τραγωδίες</a:t>
            </a:r>
          </a:p>
          <a:p>
            <a:pPr lvl="1"/>
            <a:r>
              <a:rPr lang="el-GR" sz="1700" i="1" dirty="0">
                <a:solidFill>
                  <a:schemeClr val="bg1"/>
                </a:solidFill>
              </a:rPr>
              <a:t>Ερωφίλη </a:t>
            </a:r>
            <a:r>
              <a:rPr lang="el-GR" sz="1700" dirty="0">
                <a:solidFill>
                  <a:schemeClr val="bg1"/>
                </a:solidFill>
              </a:rPr>
              <a:t>(Γεώργιος </a:t>
            </a:r>
            <a:r>
              <a:rPr lang="el-GR" sz="1700" dirty="0" err="1">
                <a:solidFill>
                  <a:schemeClr val="bg1"/>
                </a:solidFill>
              </a:rPr>
              <a:t>Χορτάτσης</a:t>
            </a:r>
            <a:r>
              <a:rPr lang="el-GR" sz="1700" dirty="0">
                <a:solidFill>
                  <a:schemeClr val="bg1"/>
                </a:solidFill>
              </a:rPr>
              <a:t>)</a:t>
            </a:r>
            <a:r>
              <a:rPr lang="el-GR" sz="1700" i="1" dirty="0">
                <a:solidFill>
                  <a:schemeClr val="bg1"/>
                </a:solidFill>
              </a:rPr>
              <a:t>, Βασιλεύς ο </a:t>
            </a:r>
            <a:r>
              <a:rPr lang="el-GR" sz="1700" i="1" dirty="0" err="1">
                <a:solidFill>
                  <a:schemeClr val="bg1"/>
                </a:solidFill>
              </a:rPr>
              <a:t>Ροδολίνος</a:t>
            </a:r>
            <a:r>
              <a:rPr lang="el-GR" sz="1700" i="1" dirty="0">
                <a:solidFill>
                  <a:schemeClr val="bg1"/>
                </a:solidFill>
              </a:rPr>
              <a:t> </a:t>
            </a:r>
            <a:r>
              <a:rPr lang="el-GR" sz="1700" dirty="0">
                <a:solidFill>
                  <a:schemeClr val="bg1"/>
                </a:solidFill>
              </a:rPr>
              <a:t>(Ιωάννης-Ανδρέας Τρωίλος)</a:t>
            </a:r>
            <a:r>
              <a:rPr lang="el-GR" sz="1700" i="1" dirty="0">
                <a:solidFill>
                  <a:schemeClr val="bg1"/>
                </a:solidFill>
              </a:rPr>
              <a:t>, Ζήνων </a:t>
            </a:r>
            <a:r>
              <a:rPr lang="el-GR" sz="1700" dirty="0">
                <a:solidFill>
                  <a:schemeClr val="bg1"/>
                </a:solidFill>
              </a:rPr>
              <a:t>(ανωνύμου)</a:t>
            </a:r>
          </a:p>
          <a:p>
            <a:pPr lvl="1"/>
            <a:r>
              <a:rPr lang="el-GR" sz="1700" dirty="0">
                <a:solidFill>
                  <a:schemeClr val="bg1"/>
                </a:solidFill>
              </a:rPr>
              <a:t>Εντάσσονται σε διαφορετικά </a:t>
            </a:r>
            <a:r>
              <a:rPr lang="el-GR" sz="1700" dirty="0" err="1">
                <a:solidFill>
                  <a:schemeClr val="bg1"/>
                </a:solidFill>
              </a:rPr>
              <a:t>τεχνοτροπικά</a:t>
            </a:r>
            <a:r>
              <a:rPr lang="el-GR" sz="1700" dirty="0">
                <a:solidFill>
                  <a:schemeClr val="bg1"/>
                </a:solidFill>
              </a:rPr>
              <a:t> ρεύματα καλύπτοντας ένα ευρύ φάσμα επιρροών</a:t>
            </a:r>
          </a:p>
          <a:p>
            <a:pPr lvl="1"/>
            <a:r>
              <a:rPr lang="el-GR" sz="1700" dirty="0">
                <a:solidFill>
                  <a:schemeClr val="bg1"/>
                </a:solidFill>
              </a:rPr>
              <a:t>Έντονες συναισθηματικές διακυμάνσεις και δραματουργικά ευρήματα (μπαρόκ)</a:t>
            </a:r>
          </a:p>
          <a:p>
            <a:r>
              <a:rPr lang="el-GR" sz="1700" b="1" dirty="0">
                <a:solidFill>
                  <a:schemeClr val="bg1"/>
                </a:solidFill>
              </a:rPr>
              <a:t>Ποιμενικά έργα</a:t>
            </a:r>
          </a:p>
          <a:p>
            <a:pPr lvl="1"/>
            <a:r>
              <a:rPr lang="el-GR" sz="1700" i="1" dirty="0">
                <a:solidFill>
                  <a:schemeClr val="bg1"/>
                </a:solidFill>
              </a:rPr>
              <a:t>Πανώρια </a:t>
            </a:r>
            <a:r>
              <a:rPr lang="el-GR" sz="1700" dirty="0">
                <a:solidFill>
                  <a:schemeClr val="bg1"/>
                </a:solidFill>
              </a:rPr>
              <a:t>(Γ. </a:t>
            </a:r>
            <a:r>
              <a:rPr lang="el-GR" sz="1700" dirty="0" err="1">
                <a:solidFill>
                  <a:schemeClr val="bg1"/>
                </a:solidFill>
              </a:rPr>
              <a:t>Χορτάτσης</a:t>
            </a:r>
            <a:r>
              <a:rPr lang="el-GR" sz="1700" dirty="0">
                <a:solidFill>
                  <a:schemeClr val="bg1"/>
                </a:solidFill>
              </a:rPr>
              <a:t>), </a:t>
            </a:r>
            <a:r>
              <a:rPr lang="el-GR" sz="1700" i="1" dirty="0">
                <a:solidFill>
                  <a:schemeClr val="bg1"/>
                </a:solidFill>
              </a:rPr>
              <a:t>Ερωφίλη </a:t>
            </a:r>
            <a:r>
              <a:rPr lang="el-GR" sz="1700" dirty="0">
                <a:solidFill>
                  <a:schemeClr val="bg1"/>
                </a:solidFill>
              </a:rPr>
              <a:t>(Γ. </a:t>
            </a:r>
            <a:r>
              <a:rPr lang="el-GR" sz="1700" dirty="0" err="1">
                <a:solidFill>
                  <a:schemeClr val="bg1"/>
                </a:solidFill>
              </a:rPr>
              <a:t>Χορτάτσης</a:t>
            </a:r>
            <a:r>
              <a:rPr lang="el-GR" sz="1700" dirty="0">
                <a:solidFill>
                  <a:schemeClr val="bg1"/>
                </a:solidFill>
              </a:rPr>
              <a:t>), </a:t>
            </a:r>
            <a:r>
              <a:rPr lang="el-GR" sz="1700" i="1" dirty="0">
                <a:solidFill>
                  <a:schemeClr val="bg1"/>
                </a:solidFill>
              </a:rPr>
              <a:t>Πιστικός βοσκός </a:t>
            </a:r>
            <a:r>
              <a:rPr lang="el-GR" sz="1700" dirty="0">
                <a:solidFill>
                  <a:schemeClr val="bg1"/>
                </a:solidFill>
              </a:rPr>
              <a:t>(μτφρ.), </a:t>
            </a:r>
            <a:r>
              <a:rPr lang="el-GR" sz="1700" i="1" dirty="0">
                <a:solidFill>
                  <a:schemeClr val="bg1"/>
                </a:solidFill>
              </a:rPr>
              <a:t>Βοσκοπούλα </a:t>
            </a:r>
            <a:r>
              <a:rPr lang="el-GR" sz="1700" dirty="0">
                <a:solidFill>
                  <a:schemeClr val="bg1"/>
                </a:solidFill>
              </a:rPr>
              <a:t>(ανωνύμου)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30909" y="5597879"/>
            <a:ext cx="382650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32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909" y="669925"/>
            <a:ext cx="3488147" cy="4812755"/>
          </a:xfrm>
        </p:spPr>
        <p:txBody>
          <a:bodyPr anchor="b">
            <a:normAutofit/>
          </a:bodyPr>
          <a:lstStyle/>
          <a:p>
            <a:r>
              <a:rPr lang="el-GR" sz="6300">
                <a:solidFill>
                  <a:schemeClr val="bg1"/>
                </a:solidFill>
              </a:rPr>
              <a:t>Κρητικό Θέατρο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1930" y="753042"/>
            <a:ext cx="3421704" cy="5172060"/>
          </a:xfrm>
        </p:spPr>
        <p:txBody>
          <a:bodyPr anchor="ctr">
            <a:normAutofit/>
          </a:bodyPr>
          <a:lstStyle/>
          <a:p>
            <a:r>
              <a:rPr lang="el-GR" sz="1600" b="1" dirty="0">
                <a:solidFill>
                  <a:schemeClr val="bg1"/>
                </a:solidFill>
              </a:rPr>
              <a:t>Θρησκευτικό δράμα</a:t>
            </a:r>
          </a:p>
          <a:p>
            <a:pPr lvl="1"/>
            <a:r>
              <a:rPr lang="el-GR" sz="1600" i="1" dirty="0">
                <a:solidFill>
                  <a:schemeClr val="bg1"/>
                </a:solidFill>
              </a:rPr>
              <a:t>Θυσία του Αβραάμ </a:t>
            </a:r>
            <a:r>
              <a:rPr lang="el-GR" sz="1600" dirty="0">
                <a:solidFill>
                  <a:schemeClr val="bg1"/>
                </a:solidFill>
              </a:rPr>
              <a:t>(ανωνύμου)</a:t>
            </a:r>
          </a:p>
          <a:p>
            <a:r>
              <a:rPr lang="el-GR" sz="1600" b="1" dirty="0">
                <a:solidFill>
                  <a:schemeClr val="bg1"/>
                </a:solidFill>
              </a:rPr>
              <a:t>Θρησκευτικό θέατρο Αιγαίου Πελάγους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Σε κολλέγια Ιησουϊτών (σχολές της Σμύρνης, της Νάξου, της Πάρου, της Σαντορίνης, της Τήνου και εκτός Αιγαίου, του Ναυπλίου και της Πάτρας)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Θέματα </a:t>
            </a:r>
            <a:r>
              <a:rPr lang="el-GR" sz="1600" dirty="0" err="1">
                <a:solidFill>
                  <a:schemeClr val="bg1"/>
                </a:solidFill>
              </a:rPr>
              <a:t>ηθικο</a:t>
            </a:r>
            <a:r>
              <a:rPr lang="el-GR" sz="1600" dirty="0">
                <a:solidFill>
                  <a:schemeClr val="bg1"/>
                </a:solidFill>
              </a:rPr>
              <a:t>-διδακτικού περιεχομένου και με πολλούς ρόλους</a:t>
            </a:r>
          </a:p>
          <a:p>
            <a:r>
              <a:rPr lang="el-GR" sz="1600" b="1" dirty="0">
                <a:solidFill>
                  <a:schemeClr val="bg1"/>
                </a:solidFill>
              </a:rPr>
              <a:t>Ερωτικό μυθιστόρημα</a:t>
            </a:r>
          </a:p>
          <a:p>
            <a:pPr lvl="1"/>
            <a:r>
              <a:rPr lang="el-GR" sz="1600" i="1" dirty="0" err="1">
                <a:solidFill>
                  <a:schemeClr val="bg1"/>
                </a:solidFill>
              </a:rPr>
              <a:t>Ερωτόκριτος</a:t>
            </a:r>
            <a:r>
              <a:rPr lang="el-GR" sz="1600" dirty="0">
                <a:solidFill>
                  <a:schemeClr val="bg1"/>
                </a:solidFill>
              </a:rPr>
              <a:t> (</a:t>
            </a:r>
            <a:r>
              <a:rPr lang="el-GR" sz="1600" dirty="0" err="1">
                <a:solidFill>
                  <a:schemeClr val="bg1"/>
                </a:solidFill>
              </a:rPr>
              <a:t>Βιτσέντζος</a:t>
            </a:r>
            <a:r>
              <a:rPr lang="el-GR" sz="1600" dirty="0">
                <a:solidFill>
                  <a:schemeClr val="bg1"/>
                </a:solidFill>
              </a:rPr>
              <a:t> Κορνάρος)</a:t>
            </a:r>
          </a:p>
          <a:p>
            <a:pPr lvl="1"/>
            <a:r>
              <a:rPr lang="el-GR" sz="1600" dirty="0">
                <a:solidFill>
                  <a:schemeClr val="bg1"/>
                </a:solidFill>
              </a:rPr>
              <a:t>Έμμετρη μυθιστορία με ομοιοκατάληκτους δεκαπεντασύλλαβους στίχους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30909" y="5597879"/>
            <a:ext cx="382650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33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62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763688" y="229493"/>
            <a:ext cx="65527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Η συνάντηση του </a:t>
            </a:r>
            <a:r>
              <a:rPr lang="el-GR" sz="2400" dirty="0" err="1"/>
              <a:t>Ερωτόκριτου</a:t>
            </a:r>
            <a:r>
              <a:rPr lang="el-GR" sz="2400" dirty="0"/>
              <a:t> και της Αρετούσας</a:t>
            </a:r>
          </a:p>
          <a:p>
            <a:endParaRPr lang="el-GR" dirty="0"/>
          </a:p>
          <a:p>
            <a:r>
              <a:rPr lang="el-GR" dirty="0" err="1"/>
              <a:t>Ἐφανερῶσαν</a:t>
            </a:r>
            <a:r>
              <a:rPr lang="el-GR" dirty="0"/>
              <a:t> το κ’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δυὸ</a:t>
            </a:r>
            <a:r>
              <a:rPr lang="el-GR" dirty="0"/>
              <a:t> </a:t>
            </a:r>
            <a:r>
              <a:rPr lang="el-GR" dirty="0" err="1"/>
              <a:t>πὼς</a:t>
            </a:r>
            <a:r>
              <a:rPr lang="el-GR" dirty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ἐκεῖ</a:t>
            </a:r>
            <a:r>
              <a:rPr lang="el-GR" dirty="0"/>
              <a:t> σωσμένοι</a:t>
            </a:r>
          </a:p>
          <a:p>
            <a:r>
              <a:rPr lang="el-GR" dirty="0"/>
              <a:t>κι </a:t>
            </a:r>
            <a:r>
              <a:rPr lang="el-GR" dirty="0" err="1"/>
              <a:t>ἀπόκει</a:t>
            </a:r>
            <a:r>
              <a:rPr lang="el-GR" dirty="0"/>
              <a:t> </a:t>
            </a:r>
            <a:r>
              <a:rPr lang="el-GR" dirty="0" err="1"/>
              <a:t>στέκου</a:t>
            </a:r>
            <a:r>
              <a:rPr lang="el-GR" dirty="0"/>
              <a:t> </a:t>
            </a:r>
            <a:r>
              <a:rPr lang="el-GR" dirty="0" err="1"/>
              <a:t>σὰ</a:t>
            </a:r>
            <a:r>
              <a:rPr lang="el-GR" dirty="0"/>
              <a:t> </a:t>
            </a:r>
            <a:r>
              <a:rPr lang="el-GR" dirty="0" err="1"/>
              <a:t>βουβοὶ</a:t>
            </a:r>
            <a:r>
              <a:rPr lang="el-GR" dirty="0"/>
              <a:t> κ’ ἡ γλώσσα </a:t>
            </a:r>
            <a:r>
              <a:rPr lang="el-GR" dirty="0" err="1"/>
              <a:t>τως</a:t>
            </a:r>
            <a:r>
              <a:rPr lang="el-GR" dirty="0"/>
              <a:t> σωπαίνει.</a:t>
            </a:r>
          </a:p>
          <a:p>
            <a:r>
              <a:rPr lang="el-GR" dirty="0" err="1"/>
              <a:t>Ἤτρεμ</a:t>
            </a:r>
            <a:r>
              <a:rPr lang="el-GR" dirty="0"/>
              <a:t>’ </a:t>
            </a:r>
            <a:r>
              <a:rPr lang="el-GR" dirty="0" err="1"/>
              <a:t>ἐκείνη</a:t>
            </a:r>
            <a:r>
              <a:rPr lang="el-GR" dirty="0"/>
              <a:t> σ’ </a:t>
            </a:r>
            <a:r>
              <a:rPr lang="el-GR" dirty="0" err="1"/>
              <a:t>μιὰ</a:t>
            </a:r>
            <a:r>
              <a:rPr lang="el-GR" dirty="0"/>
              <a:t> </a:t>
            </a:r>
            <a:r>
              <a:rPr lang="el-GR" dirty="0" err="1"/>
              <a:t>μεριὰ</a:t>
            </a:r>
            <a:r>
              <a:rPr lang="el-GR" dirty="0"/>
              <a:t> κ’ </a:t>
            </a:r>
            <a:r>
              <a:rPr lang="el-GR" dirty="0" err="1"/>
              <a:t>ἐκεῖνος</a:t>
            </a:r>
            <a:r>
              <a:rPr lang="el-GR" dirty="0"/>
              <a:t> </a:t>
            </a:r>
            <a:r>
              <a:rPr lang="el-GR" dirty="0" err="1"/>
              <a:t>εἰς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ἄλλη</a:t>
            </a:r>
            <a:endParaRPr lang="el-GR" dirty="0"/>
          </a:p>
          <a:p>
            <a:r>
              <a:rPr lang="el-GR" dirty="0"/>
              <a:t>κι ὁ </a:t>
            </a:r>
            <a:r>
              <a:rPr lang="el-GR" dirty="0" err="1"/>
              <a:t>γεῖς</a:t>
            </a:r>
            <a:r>
              <a:rPr lang="el-GR" dirty="0"/>
              <a:t> </a:t>
            </a:r>
            <a:r>
              <a:rPr lang="el-GR" dirty="0" err="1"/>
              <a:t>τὸν</a:t>
            </a:r>
            <a:r>
              <a:rPr lang="el-GR" dirty="0"/>
              <a:t> </a:t>
            </a:r>
            <a:r>
              <a:rPr lang="el-GR" dirty="0" err="1"/>
              <a:t>ἄλλο</a:t>
            </a:r>
            <a:r>
              <a:rPr lang="el-GR" dirty="0"/>
              <a:t> </a:t>
            </a:r>
            <a:r>
              <a:rPr lang="el-GR" dirty="0" err="1"/>
              <a:t>ἐνίμενε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ἐμιλιὰ</a:t>
            </a:r>
            <a:r>
              <a:rPr lang="el-GR" dirty="0"/>
              <a:t> </a:t>
            </a:r>
            <a:r>
              <a:rPr lang="el-GR" dirty="0" err="1"/>
              <a:t>νὰ</a:t>
            </a:r>
            <a:r>
              <a:rPr lang="el-GR" dirty="0"/>
              <a:t> </a:t>
            </a:r>
            <a:r>
              <a:rPr lang="el-GR" dirty="0" err="1"/>
              <a:t>βγάλη</a:t>
            </a:r>
            <a:r>
              <a:rPr lang="el-GR" dirty="0"/>
              <a:t>˙</a:t>
            </a:r>
          </a:p>
          <a:p>
            <a:r>
              <a:rPr lang="el-GR" dirty="0" err="1"/>
              <a:t>μιὰν</a:t>
            </a:r>
            <a:r>
              <a:rPr lang="el-GR" dirty="0"/>
              <a:t> </a:t>
            </a:r>
            <a:r>
              <a:rPr lang="el-GR" dirty="0" err="1"/>
              <a:t>ὥρα</a:t>
            </a:r>
            <a:r>
              <a:rPr lang="el-GR" dirty="0"/>
              <a:t> </a:t>
            </a:r>
            <a:r>
              <a:rPr lang="el-GR" dirty="0" err="1"/>
              <a:t>ἐστέκα</a:t>
            </a:r>
            <a:r>
              <a:rPr lang="el-GR" dirty="0"/>
              <a:t> </a:t>
            </a:r>
            <a:r>
              <a:rPr lang="el-GR" dirty="0" err="1"/>
              <a:t>ἀμίλητοι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πολλὰ</a:t>
            </a:r>
            <a:r>
              <a:rPr lang="el-GR" dirty="0"/>
              <a:t> </a:t>
            </a:r>
            <a:r>
              <a:rPr lang="el-GR" dirty="0" err="1"/>
              <a:t>ὁποὺ</a:t>
            </a:r>
            <a:r>
              <a:rPr lang="el-GR" dirty="0"/>
              <a:t> </a:t>
            </a:r>
            <a:r>
              <a:rPr lang="el-GR" dirty="0" err="1"/>
              <a:t>χώνα</a:t>
            </a:r>
            <a:endParaRPr lang="el-GR" dirty="0"/>
          </a:p>
          <a:p>
            <a:r>
              <a:rPr lang="el-GR" dirty="0" err="1"/>
              <a:t>ἐχάσαν</a:t>
            </a:r>
            <a:r>
              <a:rPr lang="el-GR" dirty="0"/>
              <a:t> τα, </a:t>
            </a:r>
            <a:r>
              <a:rPr lang="el-GR" dirty="0" err="1"/>
              <a:t>σοῦ</a:t>
            </a:r>
            <a:r>
              <a:rPr lang="el-GR" dirty="0"/>
              <a:t> φαίνεται,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ὥρα</a:t>
            </a:r>
            <a:r>
              <a:rPr lang="el-GR" dirty="0"/>
              <a:t> </a:t>
            </a:r>
            <a:r>
              <a:rPr lang="el-GR" dirty="0" err="1"/>
              <a:t>ποὺ</a:t>
            </a:r>
            <a:r>
              <a:rPr lang="el-GR" dirty="0"/>
              <a:t> </a:t>
            </a:r>
            <a:r>
              <a:rPr lang="el-GR" dirty="0" err="1"/>
              <a:t>ἐσιμῶνα</a:t>
            </a:r>
            <a:r>
              <a:rPr lang="el-GR" dirty="0"/>
              <a:t>.</a:t>
            </a:r>
          </a:p>
          <a:p>
            <a:r>
              <a:rPr lang="el-GR" dirty="0" err="1"/>
              <a:t>Δὲν</a:t>
            </a:r>
            <a:r>
              <a:rPr lang="el-GR" dirty="0"/>
              <a:t> </a:t>
            </a:r>
            <a:r>
              <a:rPr lang="el-GR" dirty="0" err="1"/>
              <a:t>εἶχαν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ἀποκοτιὰ</a:t>
            </a:r>
            <a:r>
              <a:rPr lang="el-GR" dirty="0"/>
              <a:t> </a:t>
            </a:r>
            <a:r>
              <a:rPr lang="el-GR" dirty="0" err="1"/>
              <a:t>στὰ</a:t>
            </a:r>
            <a:r>
              <a:rPr lang="el-GR" dirty="0"/>
              <a:t> </a:t>
            </a:r>
            <a:r>
              <a:rPr lang="el-GR" dirty="0" err="1"/>
              <a:t>θέλου</a:t>
            </a:r>
            <a:r>
              <a:rPr lang="el-GR" dirty="0"/>
              <a:t> </a:t>
            </a:r>
            <a:r>
              <a:rPr lang="el-GR" dirty="0" err="1"/>
              <a:t>νὰ</a:t>
            </a:r>
            <a:r>
              <a:rPr lang="el-GR" dirty="0"/>
              <a:t> μιλήσου,</a:t>
            </a:r>
          </a:p>
          <a:p>
            <a:r>
              <a:rPr lang="el-GR" dirty="0" err="1"/>
              <a:t>δὲν</a:t>
            </a:r>
            <a:r>
              <a:rPr lang="el-GR" dirty="0"/>
              <a:t> ξεύρουν </a:t>
            </a:r>
            <a:r>
              <a:rPr lang="el-GR" dirty="0" err="1"/>
              <a:t>ἀπὸ</a:t>
            </a:r>
            <a:r>
              <a:rPr lang="el-GR" dirty="0"/>
              <a:t> </a:t>
            </a:r>
            <a:r>
              <a:rPr lang="el-GR" dirty="0" err="1"/>
              <a:t>ποιὰ</a:t>
            </a:r>
            <a:r>
              <a:rPr lang="el-GR" dirty="0"/>
              <a:t> </a:t>
            </a:r>
            <a:r>
              <a:rPr lang="el-GR" dirty="0" err="1"/>
              <a:t>μεριὰ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πάθη </a:t>
            </a:r>
            <a:r>
              <a:rPr lang="el-GR" dirty="0" err="1"/>
              <a:t>τως</a:t>
            </a:r>
            <a:r>
              <a:rPr lang="el-GR" dirty="0"/>
              <a:t> ν’ </a:t>
            </a:r>
            <a:r>
              <a:rPr lang="el-GR" dirty="0" err="1"/>
              <a:t>ἀρχίσου</a:t>
            </a:r>
            <a:r>
              <a:rPr lang="el-GR" dirty="0"/>
              <a:t>.</a:t>
            </a:r>
          </a:p>
          <a:p>
            <a:r>
              <a:rPr lang="el-GR" dirty="0" err="1"/>
              <a:t>Ὡσὰ</a:t>
            </a:r>
            <a:r>
              <a:rPr lang="el-GR" dirty="0"/>
              <a:t> λαήνι </a:t>
            </a:r>
            <a:r>
              <a:rPr lang="el-GR" dirty="0" err="1"/>
              <a:t>ὁποὺ</a:t>
            </a:r>
            <a:r>
              <a:rPr lang="el-GR" dirty="0"/>
              <a:t> </a:t>
            </a:r>
            <a:r>
              <a:rPr lang="el-GR" dirty="0" err="1"/>
              <a:t>γενῆ</a:t>
            </a:r>
            <a:r>
              <a:rPr lang="el-GR" dirty="0"/>
              <a:t> </a:t>
            </a:r>
            <a:r>
              <a:rPr lang="el-GR" dirty="0" err="1"/>
              <a:t>πολλὰ</a:t>
            </a:r>
            <a:r>
              <a:rPr lang="el-GR" dirty="0"/>
              <a:t> </a:t>
            </a:r>
            <a:r>
              <a:rPr lang="el-GR" dirty="0" err="1"/>
              <a:t>πλατὺ</a:t>
            </a:r>
            <a:r>
              <a:rPr lang="el-GR" dirty="0"/>
              <a:t> </a:t>
            </a:r>
            <a:r>
              <a:rPr lang="el-GR" dirty="0" err="1"/>
              <a:t>στὸν</a:t>
            </a:r>
            <a:r>
              <a:rPr lang="el-GR" dirty="0"/>
              <a:t> πάτο</a:t>
            </a:r>
          </a:p>
          <a:p>
            <a:r>
              <a:rPr lang="el-GR" dirty="0"/>
              <a:t>κ’ </a:t>
            </a:r>
            <a:r>
              <a:rPr lang="el-GR" dirty="0" err="1"/>
              <a:t>εἰς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</a:t>
            </a:r>
            <a:r>
              <a:rPr lang="el-GR" dirty="0" err="1"/>
              <a:t>λαιμὸ</a:t>
            </a:r>
            <a:r>
              <a:rPr lang="el-GR" dirty="0"/>
              <a:t> </a:t>
            </a:r>
            <a:r>
              <a:rPr lang="el-GR" dirty="0" err="1"/>
              <a:t>πολλὰ</a:t>
            </a:r>
            <a:r>
              <a:rPr lang="el-GR" dirty="0"/>
              <a:t> </a:t>
            </a:r>
            <a:r>
              <a:rPr lang="el-GR" dirty="0" err="1"/>
              <a:t>στενὸ</a:t>
            </a:r>
            <a:r>
              <a:rPr lang="el-GR" dirty="0"/>
              <a:t> κ’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νερὸ</a:t>
            </a:r>
            <a:r>
              <a:rPr lang="el-GR" dirty="0"/>
              <a:t> γεμάτο,</a:t>
            </a:r>
          </a:p>
          <a:p>
            <a:r>
              <a:rPr lang="el-GR" dirty="0"/>
              <a:t>κι </a:t>
            </a:r>
            <a:r>
              <a:rPr lang="el-GR" dirty="0" err="1"/>
              <a:t>ὅποιος</a:t>
            </a:r>
            <a:r>
              <a:rPr lang="el-GR" dirty="0"/>
              <a:t> </a:t>
            </a:r>
            <a:r>
              <a:rPr lang="el-GR" dirty="0" err="1"/>
              <a:t>θελήση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βαλθῆ</a:t>
            </a:r>
            <a:r>
              <a:rPr lang="el-GR" dirty="0"/>
              <a:t> </a:t>
            </a:r>
            <a:r>
              <a:rPr lang="el-GR" dirty="0" err="1"/>
              <a:t>ὄξω</a:t>
            </a:r>
            <a:r>
              <a:rPr lang="el-GR" dirty="0"/>
              <a:t> </a:t>
            </a:r>
            <a:r>
              <a:rPr lang="el-GR" dirty="0" err="1"/>
              <a:t>νερὸ</a:t>
            </a:r>
            <a:r>
              <a:rPr lang="el-GR" dirty="0"/>
              <a:t> </a:t>
            </a:r>
            <a:r>
              <a:rPr lang="el-GR" dirty="0" err="1"/>
              <a:t>νὰ</a:t>
            </a:r>
            <a:r>
              <a:rPr lang="el-GR" dirty="0"/>
              <a:t> χύση</a:t>
            </a:r>
          </a:p>
          <a:p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λαήνι </a:t>
            </a:r>
            <a:r>
              <a:rPr lang="el-GR" dirty="0" err="1"/>
              <a:t>μὲ</a:t>
            </a:r>
            <a:r>
              <a:rPr lang="el-GR" dirty="0"/>
              <a:t> </a:t>
            </a:r>
            <a:r>
              <a:rPr lang="el-GR" dirty="0" err="1"/>
              <a:t>τὴ</a:t>
            </a:r>
            <a:r>
              <a:rPr lang="el-GR" dirty="0"/>
              <a:t> </a:t>
            </a:r>
            <a:r>
              <a:rPr lang="el-GR" dirty="0" err="1"/>
              <a:t>βιὰ</a:t>
            </a:r>
            <a:r>
              <a:rPr lang="el-GR" dirty="0"/>
              <a:t> </a:t>
            </a:r>
            <a:r>
              <a:rPr lang="el-GR" dirty="0" err="1"/>
              <a:t>πρὸς</a:t>
            </a:r>
            <a:r>
              <a:rPr lang="el-GR" dirty="0"/>
              <a:t> </a:t>
            </a:r>
            <a:r>
              <a:rPr lang="el-GR" dirty="0" err="1"/>
              <a:t>χάμαι</a:t>
            </a:r>
            <a:r>
              <a:rPr lang="el-GR" dirty="0"/>
              <a:t> </a:t>
            </a:r>
            <a:r>
              <a:rPr lang="el-GR" dirty="0" err="1"/>
              <a:t>νὰ</a:t>
            </a:r>
            <a:r>
              <a:rPr lang="el-GR" dirty="0"/>
              <a:t> </a:t>
            </a:r>
            <a:r>
              <a:rPr lang="el-GR" dirty="0" err="1"/>
              <a:t>γυρίση</a:t>
            </a:r>
            <a:r>
              <a:rPr lang="el-GR" dirty="0"/>
              <a:t>,</a:t>
            </a:r>
          </a:p>
          <a:p>
            <a:r>
              <a:rPr lang="el-GR" dirty="0"/>
              <a:t>μέσα </a:t>
            </a:r>
            <a:r>
              <a:rPr lang="el-GR" dirty="0" err="1"/>
              <a:t>κρατίζει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</a:t>
            </a:r>
            <a:r>
              <a:rPr lang="el-GR" dirty="0" err="1"/>
              <a:t>νερὸ</a:t>
            </a:r>
            <a:r>
              <a:rPr lang="el-GR" dirty="0"/>
              <a:t> κι </a:t>
            </a:r>
            <a:r>
              <a:rPr lang="el-GR" dirty="0" err="1"/>
              <a:t>ἀπ</a:t>
            </a:r>
            <a:r>
              <a:rPr lang="el-GR" dirty="0"/>
              <a:t>’ </a:t>
            </a:r>
            <a:r>
              <a:rPr lang="el-GR" dirty="0" err="1"/>
              <a:t>ὄξω</a:t>
            </a:r>
            <a:r>
              <a:rPr lang="el-GR" dirty="0"/>
              <a:t> </a:t>
            </a:r>
            <a:r>
              <a:rPr lang="el-GR" dirty="0" err="1"/>
              <a:t>δὲν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βγάνει</a:t>
            </a:r>
          </a:p>
          <a:p>
            <a:r>
              <a:rPr lang="el-GR" dirty="0"/>
              <a:t>κι </a:t>
            </a:r>
            <a:r>
              <a:rPr lang="el-GR" dirty="0" err="1"/>
              <a:t>ὅσο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γέρνει τόσο </a:t>
            </a:r>
            <a:r>
              <a:rPr lang="el-GR" dirty="0" err="1"/>
              <a:t>πλιὰ</a:t>
            </a:r>
            <a:r>
              <a:rPr lang="el-GR" dirty="0"/>
              <a:t> μόνο </a:t>
            </a:r>
            <a:r>
              <a:rPr lang="el-GR" dirty="0" err="1"/>
              <a:t>τὸν</a:t>
            </a:r>
            <a:r>
              <a:rPr lang="el-GR" dirty="0"/>
              <a:t> κόπο χάνει,</a:t>
            </a:r>
          </a:p>
          <a:p>
            <a:r>
              <a:rPr lang="el-GR" dirty="0" err="1"/>
              <a:t>ἐδέτσι</a:t>
            </a:r>
            <a:r>
              <a:rPr lang="el-GR" dirty="0"/>
              <a:t> </a:t>
            </a:r>
            <a:r>
              <a:rPr lang="el-GR" dirty="0" err="1"/>
              <a:t>ἐμοιάσασι</a:t>
            </a:r>
            <a:r>
              <a:rPr lang="el-GR" dirty="0"/>
              <a:t> κι </a:t>
            </a:r>
            <a:r>
              <a:rPr lang="el-GR" dirty="0" err="1"/>
              <a:t>αὐτοὶ</a:t>
            </a:r>
            <a:r>
              <a:rPr lang="el-GR" dirty="0"/>
              <a:t> κ’ </a:t>
            </a:r>
            <a:r>
              <a:rPr lang="el-GR" dirty="0" err="1"/>
              <a:t>ἦσα</a:t>
            </a:r>
            <a:r>
              <a:rPr lang="el-GR" dirty="0"/>
              <a:t> γεμάτοι πάθη,</a:t>
            </a:r>
          </a:p>
          <a:p>
            <a:r>
              <a:rPr lang="el-GR" dirty="0"/>
              <a:t>ἡ </a:t>
            </a:r>
            <a:r>
              <a:rPr lang="el-GR" dirty="0" err="1"/>
              <a:t>ἀποκοτιὰ</a:t>
            </a:r>
            <a:r>
              <a:rPr lang="el-GR" dirty="0"/>
              <a:t> </a:t>
            </a:r>
            <a:r>
              <a:rPr lang="el-GR" dirty="0" err="1"/>
              <a:t>τως</a:t>
            </a:r>
            <a:r>
              <a:rPr lang="el-GR" dirty="0"/>
              <a:t> </a:t>
            </a:r>
            <a:r>
              <a:rPr lang="el-GR" dirty="0" err="1"/>
              <a:t>νὰ</a:t>
            </a:r>
            <a:r>
              <a:rPr lang="el-GR" dirty="0"/>
              <a:t> 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ποῦν</a:t>
            </a:r>
            <a:r>
              <a:rPr lang="el-GR" dirty="0"/>
              <a:t>, </a:t>
            </a:r>
            <a:r>
              <a:rPr lang="el-GR" dirty="0" err="1"/>
              <a:t>ὡς</a:t>
            </a:r>
            <a:r>
              <a:rPr lang="el-GR" dirty="0"/>
              <a:t> </a:t>
            </a:r>
            <a:r>
              <a:rPr lang="el-GR" dirty="0" err="1"/>
              <a:t>ἐσιμῶσα</a:t>
            </a:r>
            <a:r>
              <a:rPr lang="el-GR" dirty="0"/>
              <a:t>, </a:t>
            </a:r>
            <a:r>
              <a:rPr lang="el-GR" dirty="0" err="1"/>
              <a:t>ἐχάθη</a:t>
            </a:r>
            <a:endParaRPr lang="el-GR" dirty="0"/>
          </a:p>
          <a:p>
            <a:r>
              <a:rPr lang="el-GR" dirty="0" err="1"/>
              <a:t>καὶ</a:t>
            </a:r>
            <a:r>
              <a:rPr lang="el-GR" dirty="0"/>
              <a:t> θέλοντας </a:t>
            </a:r>
            <a:r>
              <a:rPr lang="el-GR" dirty="0" err="1"/>
              <a:t>νὰ</a:t>
            </a:r>
            <a:r>
              <a:rPr lang="el-GR" dirty="0"/>
              <a:t> </a:t>
            </a:r>
            <a:r>
              <a:rPr lang="el-GR" dirty="0" err="1"/>
              <a:t>ποῦν</a:t>
            </a:r>
            <a:r>
              <a:rPr lang="el-GR" dirty="0"/>
              <a:t> </a:t>
            </a:r>
            <a:r>
              <a:rPr lang="el-GR" dirty="0" err="1"/>
              <a:t>πολλὰ</a:t>
            </a:r>
            <a:r>
              <a:rPr lang="el-GR" dirty="0"/>
              <a:t>, </a:t>
            </a:r>
            <a:r>
              <a:rPr lang="el-GR" dirty="0" err="1"/>
              <a:t>τὰ</a:t>
            </a:r>
            <a:r>
              <a:rPr lang="el-GR" dirty="0"/>
              <a:t> λίγα </a:t>
            </a:r>
            <a:r>
              <a:rPr lang="el-GR" dirty="0" err="1"/>
              <a:t>δὲ</a:t>
            </a:r>
            <a:r>
              <a:rPr lang="el-GR" dirty="0"/>
              <a:t> </a:t>
            </a:r>
            <a:r>
              <a:rPr lang="el-GR" dirty="0" err="1"/>
              <a:t>μποροῦσι</a:t>
            </a:r>
            <a:r>
              <a:rPr lang="el-GR" dirty="0"/>
              <a:t>˙</a:t>
            </a:r>
          </a:p>
          <a:p>
            <a:r>
              <a:rPr lang="el-GR" dirty="0" err="1"/>
              <a:t>τὸ</a:t>
            </a:r>
            <a:r>
              <a:rPr lang="el-GR" dirty="0"/>
              <a:t> στόμα </a:t>
            </a:r>
            <a:r>
              <a:rPr lang="el-GR" dirty="0" err="1"/>
              <a:t>τως</a:t>
            </a:r>
            <a:r>
              <a:rPr lang="el-GR" dirty="0"/>
              <a:t> </a:t>
            </a:r>
            <a:r>
              <a:rPr lang="el-GR" dirty="0" err="1"/>
              <a:t>ἐσώπαινε</a:t>
            </a:r>
            <a:r>
              <a:rPr lang="el-GR" dirty="0"/>
              <a:t>, </a:t>
            </a:r>
            <a:r>
              <a:rPr lang="el-GR" dirty="0" err="1"/>
              <a:t>μὲ</a:t>
            </a:r>
            <a:r>
              <a:rPr lang="el-GR" dirty="0"/>
              <a:t> </a:t>
            </a:r>
            <a:r>
              <a:rPr lang="el-GR" dirty="0" err="1"/>
              <a:t>τὴν</a:t>
            </a:r>
            <a:r>
              <a:rPr lang="el-GR" dirty="0"/>
              <a:t> </a:t>
            </a:r>
            <a:r>
              <a:rPr lang="el-GR" dirty="0" err="1"/>
              <a:t>καρδιὰ</a:t>
            </a:r>
            <a:r>
              <a:rPr lang="el-GR" dirty="0"/>
              <a:t> </a:t>
            </a:r>
            <a:r>
              <a:rPr lang="el-GR" dirty="0" err="1"/>
              <a:t>μιλοῦσι</a:t>
            </a:r>
            <a:r>
              <a:rPr lang="el-GR" dirty="0"/>
              <a:t>.</a:t>
            </a:r>
          </a:p>
          <a:p>
            <a:endParaRPr lang="el-GR" sz="2000" dirty="0"/>
          </a:p>
          <a:p>
            <a:pPr algn="r"/>
            <a:r>
              <a:rPr lang="el-GR" i="1" dirty="0" err="1"/>
              <a:t>Ερωτόκριτος</a:t>
            </a:r>
            <a:r>
              <a:rPr lang="el-GR" dirty="0"/>
              <a:t>, μέρος Γ΄, στίχοι 583-600.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8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l-GR" sz="4700"/>
              <a:t>Παρακμή της βενετικής ισχύος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l-GR" sz="1900"/>
              <a:t>Βαθμιαία έκλειψη βενετικής πολιτικής επιρροής σε Ιταλία</a:t>
            </a:r>
          </a:p>
          <a:p>
            <a:r>
              <a:rPr lang="el-GR" sz="1900">
                <a:sym typeface="Wingdings"/>
              </a:rPr>
              <a:t>1508, Βενετία γίνεται στόχος της «Ένωσης του </a:t>
            </a:r>
            <a:r>
              <a:rPr lang="en-US" sz="1900">
                <a:sym typeface="Wingdings"/>
              </a:rPr>
              <a:t>Cambrai</a:t>
            </a:r>
            <a:r>
              <a:rPr lang="el-GR" sz="1900">
                <a:sym typeface="Wingdings"/>
              </a:rPr>
              <a:t>» που συγκαλεί Πάπας Ιούλιος Β΄</a:t>
            </a:r>
          </a:p>
          <a:p>
            <a:r>
              <a:rPr lang="el-GR" sz="1900">
                <a:sym typeface="Wingdings"/>
              </a:rPr>
              <a:t>Σημαντικές απώλειες κτήσεων</a:t>
            </a:r>
          </a:p>
          <a:p>
            <a:pPr lvl="1"/>
            <a:r>
              <a:rPr lang="el-GR" sz="1900">
                <a:sym typeface="Wingdings"/>
              </a:rPr>
              <a:t>1470, Εύβοια</a:t>
            </a:r>
          </a:p>
          <a:p>
            <a:pPr lvl="1"/>
            <a:r>
              <a:rPr lang="el-GR" sz="1900">
                <a:sym typeface="Wingdings"/>
              </a:rPr>
              <a:t>1500, Μεθώνη, Κορώνη</a:t>
            </a:r>
          </a:p>
          <a:p>
            <a:pPr lvl="1"/>
            <a:r>
              <a:rPr lang="el-GR" sz="1900">
                <a:sym typeface="Wingdings"/>
              </a:rPr>
              <a:t>1540, Μονεμβασιά, Ναύπλιο, Βόρειες Σποράδες</a:t>
            </a:r>
          </a:p>
          <a:p>
            <a:pPr lvl="1"/>
            <a:r>
              <a:rPr lang="el-GR" sz="1900">
                <a:sym typeface="Wingdings"/>
              </a:rPr>
              <a:t>Αυγ. 1571, Κύπρος (χριστιανική νίκη σε Ναυμαχία Ναυπάκτου χωρίς ουσιαστικό αποτέλεσμα)</a:t>
            </a:r>
          </a:p>
          <a:p>
            <a:pPr lvl="1"/>
            <a:r>
              <a:rPr lang="el-GR" sz="1900">
                <a:sym typeface="Wingdings"/>
              </a:rPr>
              <a:t>1669, Κρήτη </a:t>
            </a:r>
            <a:r>
              <a:rPr lang="el-GR" sz="1900">
                <a:sym typeface="Wingdings" panose="05000000000000000000" pitchFamily="2" charset="2"/>
              </a:rPr>
              <a:t></a:t>
            </a:r>
            <a:r>
              <a:rPr lang="el-GR" sz="1900">
                <a:sym typeface="Wingdings"/>
              </a:rPr>
              <a:t> Μεγάλο ρεύμα προσφύγων σε Ιόνια</a:t>
            </a:r>
          </a:p>
          <a:p>
            <a:endParaRPr lang="el-GR" sz="1900">
              <a:sym typeface="Wingdings"/>
            </a:endParaRPr>
          </a:p>
          <a:p>
            <a:pPr lvl="1"/>
            <a:endParaRPr lang="el-GR" sz="19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/>
              <a:pPr>
                <a:spcAft>
                  <a:spcPts val="600"/>
                </a:spcAft>
              </a:pPr>
              <a:t>35</a:t>
            </a:fld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21732"/>
            <a:ext cx="5293730" cy="1964266"/>
          </a:xfrm>
          <a:prstGeom prst="rect">
            <a:avLst/>
          </a:prstGeom>
          <a:solidFill>
            <a:srgbClr val="725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91260"/>
            <a:ext cx="4945641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William Shakespeare </a:t>
            </a:r>
            <a:r>
              <a:rPr lang="el-GR">
                <a:solidFill>
                  <a:srgbClr val="FFFFFF"/>
                </a:solidFill>
              </a:rPr>
              <a:t>&amp; Βενετία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59" y="2454903"/>
            <a:ext cx="2582101" cy="4080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695" y="2454901"/>
            <a:ext cx="2582102" cy="4080255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731" y="321732"/>
            <a:ext cx="323497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68479" y="763523"/>
            <a:ext cx="2633472" cy="5330952"/>
          </a:xfrm>
        </p:spPr>
        <p:txBody>
          <a:bodyPr anchor="ctr">
            <a:normAutofit/>
          </a:bodyPr>
          <a:lstStyle/>
          <a:p>
            <a:r>
              <a:rPr lang="el-GR" sz="2100">
                <a:solidFill>
                  <a:srgbClr val="FFFFFF"/>
                </a:solidFill>
              </a:rPr>
              <a:t>Ο Έμπορος της Βενετίας</a:t>
            </a:r>
            <a:r>
              <a:rPr lang="en-US" sz="2100">
                <a:solidFill>
                  <a:srgbClr val="FFFFFF"/>
                </a:solidFill>
              </a:rPr>
              <a:t> (1596-1598)</a:t>
            </a:r>
          </a:p>
          <a:p>
            <a:r>
              <a:rPr lang="el-GR" sz="2100">
                <a:solidFill>
                  <a:srgbClr val="FFFFFF"/>
                </a:solidFill>
              </a:rPr>
              <a:t>Οθέλλος (1603)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1854" y="6535157"/>
            <a:ext cx="61009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l-GR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44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5400">
                <a:solidFill>
                  <a:schemeClr val="bg1"/>
                </a:solidFill>
              </a:rPr>
              <a:t>Παρακμή της βενετικής ισχύος (2)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</a:rPr>
              <a:t>Τέλη 16</a:t>
            </a:r>
            <a:r>
              <a:rPr lang="el-GR" sz="1600" baseline="30000">
                <a:solidFill>
                  <a:schemeClr val="bg1"/>
                </a:solidFill>
              </a:rPr>
              <a:t>ου</a:t>
            </a:r>
            <a:r>
              <a:rPr lang="el-GR" sz="1600">
                <a:solidFill>
                  <a:schemeClr val="bg1"/>
                </a:solidFill>
              </a:rPr>
              <a:t> αι. </a:t>
            </a:r>
            <a:r>
              <a:rPr lang="el-GR" sz="1600">
                <a:solidFill>
                  <a:schemeClr val="bg1"/>
                </a:solidFill>
                <a:sym typeface="Wingdings"/>
              </a:rPr>
              <a:t> ύφεση ναυτικής δραστηριότητας</a:t>
            </a:r>
          </a:p>
          <a:p>
            <a:pPr lvl="1"/>
            <a:r>
              <a:rPr lang="el-GR" sz="1600">
                <a:solidFill>
                  <a:schemeClr val="bg1"/>
                </a:solidFill>
                <a:sym typeface="Wingdings"/>
              </a:rPr>
              <a:t>Ισπανική και οθωμανική απειλή</a:t>
            </a:r>
          </a:p>
          <a:p>
            <a:pPr lvl="1"/>
            <a:r>
              <a:rPr lang="el-GR" sz="1600">
                <a:solidFill>
                  <a:schemeClr val="bg1"/>
                </a:solidFill>
                <a:sym typeface="Wingdings"/>
              </a:rPr>
              <a:t>Ευρωπαϊκός ανταγωνισμός από ισχυρά έθνη-κράτη (Ολλανδία, Αγγλία)</a:t>
            </a:r>
          </a:p>
          <a:p>
            <a:pPr lvl="1"/>
            <a:r>
              <a:rPr lang="el-GR" sz="1600">
                <a:solidFill>
                  <a:schemeClr val="bg1"/>
                </a:solidFill>
                <a:sym typeface="Wingdings"/>
              </a:rPr>
              <a:t>Στροφή σε χερσαίες κτήσεις</a:t>
            </a:r>
          </a:p>
          <a:p>
            <a:pPr lvl="1"/>
            <a:r>
              <a:rPr lang="el-GR" sz="1600">
                <a:solidFill>
                  <a:schemeClr val="bg1"/>
                </a:solidFill>
                <a:sym typeface="Wingdings"/>
              </a:rPr>
              <a:t>Λειψανδρία</a:t>
            </a:r>
          </a:p>
          <a:p>
            <a:r>
              <a:rPr lang="el-GR" sz="1600">
                <a:solidFill>
                  <a:schemeClr val="bg1"/>
                </a:solidFill>
                <a:sym typeface="Wingdings"/>
              </a:rPr>
              <a:t>1687, πολιορκία Αθηνών (βομβαρδισμός Ακροπόλεως)</a:t>
            </a:r>
          </a:p>
          <a:p>
            <a:r>
              <a:rPr lang="el-GR" sz="1600">
                <a:solidFill>
                  <a:schemeClr val="bg1"/>
                </a:solidFill>
                <a:sym typeface="Wingdings"/>
              </a:rPr>
              <a:t>1685-1687, νικηφόρα εκστρατεία σε Πελοπόννησο</a:t>
            </a:r>
          </a:p>
          <a:p>
            <a:pPr lvl="1"/>
            <a:r>
              <a:rPr lang="el-GR" sz="1600">
                <a:solidFill>
                  <a:schemeClr val="bg1"/>
                </a:solidFill>
                <a:sym typeface="Wingdings"/>
              </a:rPr>
              <a:t>1685-1715, Β΄ Ενετοκρατία</a:t>
            </a:r>
          </a:p>
          <a:p>
            <a:r>
              <a:rPr lang="el-GR" sz="1600">
                <a:solidFill>
                  <a:schemeClr val="bg1"/>
                </a:solidFill>
                <a:sym typeface="Wingdings"/>
              </a:rPr>
              <a:t>1688, αποτυχία ανακατάληψης Εύβοιας</a:t>
            </a:r>
          </a:p>
          <a:p>
            <a:r>
              <a:rPr lang="el-GR" sz="1600">
                <a:solidFill>
                  <a:schemeClr val="bg1"/>
                </a:solidFill>
                <a:sym typeface="Wingdings"/>
              </a:rPr>
              <a:t>1699, Συνθήκη Κάρλοβιτς (Βενετία κρατά Πελοπόννησο)</a:t>
            </a:r>
          </a:p>
          <a:p>
            <a:endParaRPr lang="el-GR" sz="16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496944" cy="6654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29309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Β΄ Ενετοκρατία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1688-1715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05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el-GR" sz="5400" dirty="0">
                <a:solidFill>
                  <a:schemeClr val="bg1"/>
                </a:solidFill>
              </a:rPr>
              <a:t>Παρακμή της βενετικής ισχύος (3)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"/>
          <p:cNvSpPr>
            <a:spLocks noGrp="1"/>
          </p:cNvSpPr>
          <p:nvPr>
            <p:ph idx="1"/>
          </p:nvPr>
        </p:nvSpPr>
        <p:spPr>
          <a:xfrm>
            <a:off x="4572000" y="1108061"/>
            <a:ext cx="3756675" cy="4571972"/>
          </a:xfrm>
        </p:spPr>
        <p:txBody>
          <a:bodyPr anchor="ctr">
            <a:normAutofit/>
          </a:bodyPr>
          <a:lstStyle/>
          <a:p>
            <a:r>
              <a:rPr lang="el-GR" sz="1700" dirty="0">
                <a:solidFill>
                  <a:schemeClr val="bg1"/>
                </a:solidFill>
                <a:sym typeface="Wingdings"/>
              </a:rPr>
              <a:t>1714-1718, τελευταίος (7</a:t>
            </a:r>
            <a:r>
              <a:rPr lang="el-GR" sz="1700" baseline="30000" dirty="0">
                <a:solidFill>
                  <a:schemeClr val="bg1"/>
                </a:solidFill>
                <a:sym typeface="Wingdings"/>
              </a:rPr>
              <a:t>ος</a:t>
            </a:r>
            <a:r>
              <a:rPr lang="el-GR" sz="1700" dirty="0">
                <a:solidFill>
                  <a:schemeClr val="bg1"/>
                </a:solidFill>
                <a:sym typeface="Wingdings"/>
              </a:rPr>
              <a:t>) </a:t>
            </a:r>
            <a:r>
              <a:rPr lang="el-GR" sz="1700" dirty="0" err="1">
                <a:solidFill>
                  <a:schemeClr val="bg1"/>
                </a:solidFill>
                <a:sym typeface="Wingdings"/>
              </a:rPr>
              <a:t>βενετο</a:t>
            </a:r>
            <a:r>
              <a:rPr lang="el-GR" sz="1700" dirty="0">
                <a:solidFill>
                  <a:schemeClr val="bg1"/>
                </a:solidFill>
                <a:sym typeface="Wingdings"/>
              </a:rPr>
              <a:t>-τουρκικός πόλεμος</a:t>
            </a:r>
          </a:p>
          <a:p>
            <a:pPr lvl="1"/>
            <a:r>
              <a:rPr lang="el-GR" sz="1700" dirty="0">
                <a:solidFill>
                  <a:schemeClr val="bg1"/>
                </a:solidFill>
                <a:sym typeface="Wingdings"/>
              </a:rPr>
              <a:t>1718, Συνθήκη </a:t>
            </a:r>
            <a:r>
              <a:rPr lang="el-GR" sz="1700" dirty="0" err="1">
                <a:solidFill>
                  <a:schemeClr val="bg1"/>
                </a:solidFill>
                <a:sym typeface="Wingdings"/>
              </a:rPr>
              <a:t>Πασσάροβιτς</a:t>
            </a:r>
            <a:r>
              <a:rPr lang="el-GR" sz="1700" dirty="0">
                <a:solidFill>
                  <a:schemeClr val="bg1"/>
                </a:solidFill>
                <a:sym typeface="Wingdings"/>
              </a:rPr>
              <a:t> (Βενετία διατηρεί μόνο Ιόνια, Κύθηρα, Πρέβεζα, Άρτα και Δαλματία)</a:t>
            </a:r>
          </a:p>
          <a:p>
            <a:pPr lvl="1"/>
            <a:r>
              <a:rPr lang="el-GR" sz="1700" dirty="0">
                <a:solidFill>
                  <a:schemeClr val="bg1"/>
                </a:solidFill>
                <a:sym typeface="Wingdings"/>
              </a:rPr>
              <a:t>Κατάρρευση βενετικής παρουσίας σε ανατολική Μεσόγειο</a:t>
            </a:r>
          </a:p>
          <a:p>
            <a:pPr lvl="1"/>
            <a:r>
              <a:rPr lang="el-GR" sz="1700" dirty="0">
                <a:solidFill>
                  <a:schemeClr val="bg1"/>
                </a:solidFill>
                <a:sym typeface="Wingdings"/>
              </a:rPr>
              <a:t>Απώλεια ηγεμονίας σε Αδριατική (ανταγωνιστικό λιμάνι Τεργέστης)</a:t>
            </a:r>
          </a:p>
          <a:p>
            <a:r>
              <a:rPr lang="el-GR" sz="1700" dirty="0">
                <a:solidFill>
                  <a:schemeClr val="bg1"/>
                </a:solidFill>
                <a:sym typeface="Wingdings"/>
              </a:rPr>
              <a:t>Άνοδος αυστριακής ισχύος σε ΝΑ Ευρώπη</a:t>
            </a:r>
          </a:p>
          <a:p>
            <a:r>
              <a:rPr lang="el-GR" sz="1700" dirty="0">
                <a:solidFill>
                  <a:schemeClr val="bg1"/>
                </a:solidFill>
                <a:sym typeface="Wingdings"/>
              </a:rPr>
              <a:t>Μεγάλη πολιτισμική άνθηση (</a:t>
            </a:r>
            <a:r>
              <a:rPr lang="en-US" sz="1700" dirty="0">
                <a:solidFill>
                  <a:schemeClr val="bg1"/>
                </a:solidFill>
                <a:sym typeface="Wingdings"/>
              </a:rPr>
              <a:t>Monteverdi, Vivaldi, Goldoni)</a:t>
            </a:r>
            <a:endParaRPr lang="el-GR" sz="1700" dirty="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77269" y="6356350"/>
            <a:ext cx="153808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39</a:t>
            </a:fld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8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44034" name="Picture 2" descr="File:Flag of Most Serene Republic of Venic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35996"/>
            <a:ext cx="4644008" cy="2322004"/>
          </a:xfrm>
          <a:prstGeom prst="rect">
            <a:avLst/>
          </a:prstGeom>
          <a:noFill/>
        </p:spPr>
      </p:pic>
      <p:pic>
        <p:nvPicPr>
          <p:cNvPr id="44036" name="Picture 4" descr="File:Republik Venedi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" y="40330"/>
            <a:ext cx="7736823" cy="44687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58112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επικράτεια της Βενετίας, περ. 1000 </a:t>
            </a:r>
            <a:r>
              <a:rPr lang="el-GR" sz="2000" dirty="0" err="1"/>
              <a:t>μ.Χ</a:t>
            </a:r>
            <a:r>
              <a:rPr lang="el-GR" sz="2000" dirty="0"/>
              <a:t>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200">
                <a:solidFill>
                  <a:srgbClr val="FFFFFF"/>
                </a:solidFill>
              </a:rPr>
              <a:t>Το τέλος της Βενετικής Δημοκρατίας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l-GR" sz="1700">
                <a:sym typeface="Wingdings"/>
              </a:rPr>
              <a:t>1797, Συνθήκη </a:t>
            </a:r>
            <a:r>
              <a:rPr lang="en-US" sz="1700">
                <a:latin typeface="Calibri" panose="020F0502020204030204" pitchFamily="34" charset="0"/>
                <a:sym typeface="Wingdings"/>
              </a:rPr>
              <a:t>Campoformio</a:t>
            </a:r>
            <a:r>
              <a:rPr lang="el-GR" sz="1700">
                <a:sym typeface="Wingdings"/>
              </a:rPr>
              <a:t> μεταξύ Ναπολέοντα και Αυστρίας</a:t>
            </a:r>
          </a:p>
          <a:p>
            <a:pPr lvl="1"/>
            <a:r>
              <a:rPr lang="el-GR" sz="1700">
                <a:sym typeface="Wingdings"/>
              </a:rPr>
              <a:t>12.5.1797, τελευταία συνεδρίαση του Μεγάλου Συμβουλίου που ψηφίζει την αυτοκατάργησή του</a:t>
            </a:r>
          </a:p>
          <a:p>
            <a:pPr lvl="1"/>
            <a:r>
              <a:rPr lang="el-GR" sz="1700">
                <a:sym typeface="Wingdings"/>
              </a:rPr>
              <a:t>4.6.1797, γαλλικά στρατεύματα παρελαύνουν στην Πλατεία του Αγίου Μάρκου</a:t>
            </a:r>
          </a:p>
          <a:p>
            <a:pPr lvl="1"/>
            <a:r>
              <a:rPr lang="el-GR" sz="1700">
                <a:sym typeface="Wingdings"/>
              </a:rPr>
              <a:t>Βενετία τίθεται υπό γαλλική κυριαρχία και εκχωρείται στην Αυστρία, Γαλλία κρατά τα Ιόνια νησιά</a:t>
            </a:r>
          </a:p>
          <a:p>
            <a:r>
              <a:rPr lang="el-GR" sz="1700">
                <a:sym typeface="Wingdings"/>
              </a:rPr>
              <a:t>1815, Ιερά Συμμαχία αποδίδει Βενετία σε Αυστρία</a:t>
            </a:r>
          </a:p>
          <a:p>
            <a:r>
              <a:rPr lang="el-GR" sz="1700">
                <a:sym typeface="Wingdings"/>
              </a:rPr>
              <a:t>1866, Βενετία ενώνεται με νεοσύστατο Βασίλειο της Ιταλίας</a:t>
            </a:r>
          </a:p>
          <a:p>
            <a:endParaRPr lang="el-GR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40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2.bp.blogspot.com/_h9Q2_DTj5iI/SxVnci5Y6DI/AAAAAAAAAA4/zS0Sh4VbK-k/s640/basilica+l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9" r="2" b="209"/>
          <a:stretch/>
        </p:blipFill>
        <p:spPr bwMode="auto"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41</a:t>
            </a:fld>
            <a:endParaRPr lang="el-GR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9284"/>
            <a:ext cx="3086100" cy="4599432"/>
          </a:xfrm>
        </p:spPr>
        <p:txBody>
          <a:bodyPr anchor="ctr">
            <a:normAutofit/>
          </a:bodyPr>
          <a:lstStyle/>
          <a:p>
            <a:r>
              <a:rPr lang="el-GR" sz="4200">
                <a:solidFill>
                  <a:schemeClr val="bg1"/>
                </a:solidFill>
              </a:rPr>
              <a:t>Βενετία και Βυζάντιο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2078" y="1131482"/>
            <a:ext cx="4063271" cy="4595037"/>
          </a:xfrm>
        </p:spPr>
        <p:txBody>
          <a:bodyPr anchor="ctr">
            <a:normAutofit/>
          </a:bodyPr>
          <a:lstStyle/>
          <a:p>
            <a:r>
              <a:rPr lang="el-GR" sz="1600">
                <a:solidFill>
                  <a:schemeClr val="bg1"/>
                </a:solidFill>
                <a:latin typeface="Calibri" panose="020F0502020204030204" pitchFamily="34" charset="0"/>
              </a:rPr>
              <a:t>1198</a:t>
            </a:r>
            <a:r>
              <a:rPr lang="el-G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Wingdings"/>
              </a:rPr>
              <a:t> </a:t>
            </a:r>
            <a:r>
              <a:rPr lang="el-GR" sz="160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</a:t>
            </a:r>
            <a:r>
              <a:rPr lang="el-GR" sz="1600">
                <a:solidFill>
                  <a:schemeClr val="bg1"/>
                </a:solidFill>
                <a:sym typeface="Wingdings"/>
              </a:rPr>
              <a:t> χρυσόβουλο Αλεξίου Γ΄ Αγγέλου που επιτρέπει την επέκταση της οικονομικής δραστηριότητας  των Βενετών σε όλα τα λιμάνια της αυτοκρατορίας</a:t>
            </a:r>
          </a:p>
          <a:p>
            <a:r>
              <a:rPr lang="el-GR" sz="160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12ος αι., </a:t>
            </a:r>
            <a:r>
              <a:rPr lang="el-GR" sz="1600">
                <a:solidFill>
                  <a:schemeClr val="bg1"/>
                </a:solidFill>
                <a:latin typeface="Calibri"/>
                <a:sym typeface="Wingdings"/>
              </a:rPr>
              <a:t>Βενετία ουσιαστικά ανεξάρτητη πόλη</a:t>
            </a:r>
            <a:r>
              <a:rPr lang="en-US" sz="1600">
                <a:solidFill>
                  <a:schemeClr val="bg1"/>
                </a:solidFill>
                <a:latin typeface="Calibri"/>
                <a:sym typeface="Wingdings"/>
              </a:rPr>
              <a:t> </a:t>
            </a:r>
            <a:r>
              <a:rPr lang="el-GR" sz="1600">
                <a:solidFill>
                  <a:schemeClr val="bg1"/>
                </a:solidFill>
                <a:latin typeface="Calibri"/>
                <a:sym typeface="Wingdings"/>
              </a:rPr>
              <a:t>και ισχυρή ναυτική δύναμη</a:t>
            </a:r>
          </a:p>
          <a:p>
            <a:r>
              <a:rPr lang="el-GR" sz="1600">
                <a:solidFill>
                  <a:schemeClr val="bg1"/>
                </a:solidFill>
                <a:sym typeface="Wingdings"/>
              </a:rPr>
              <a:t>Αντιμετώπιση πειρατείας και εξασφάλιση ασφαλούς ναυσιπλοΐας σε Αδριατική από βενετικό ναυτικό</a:t>
            </a:r>
          </a:p>
          <a:p>
            <a:r>
              <a:rPr lang="el-GR" sz="160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1202,</a:t>
            </a:r>
            <a:r>
              <a:rPr lang="el-GR" sz="1600">
                <a:solidFill>
                  <a:schemeClr val="bg1"/>
                </a:solidFill>
                <a:sym typeface="Wingdings"/>
              </a:rPr>
              <a:t> κήρυξη </a:t>
            </a:r>
            <a:r>
              <a:rPr lang="el-GR" sz="1600" u="sng">
                <a:solidFill>
                  <a:schemeClr val="bg1"/>
                </a:solidFill>
                <a:sym typeface="Wingdings"/>
              </a:rPr>
              <a:t>Δ΄ Σταυροφορίας </a:t>
            </a:r>
            <a:r>
              <a:rPr lang="el-GR" sz="1600">
                <a:solidFill>
                  <a:schemeClr val="bg1"/>
                </a:solidFill>
                <a:sym typeface="Wingdings"/>
              </a:rPr>
              <a:t>από Πάπα Ιννοκέντιο Γ΄ με αρχικό στόχο την επίθεση στην Αίγυπτο. Βενετία ζητά κατάληψη Ζάρας ως αμοιβή για τη μεταφορά των χριστιανικών στρατευμάτων</a:t>
            </a:r>
            <a:endParaRPr lang="en-US" sz="1600">
              <a:solidFill>
                <a:schemeClr val="bg1"/>
              </a:solidFill>
              <a:sym typeface="Wingding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Δ΄ Σταυροφορία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1204</a:t>
            </a:r>
            <a:r>
              <a:rPr lang="en-US" sz="2100">
                <a:solidFill>
                  <a:schemeClr val="bg1"/>
                </a:solidFill>
                <a:sym typeface="Wingdings"/>
              </a:rPr>
              <a:t>,</a:t>
            </a:r>
            <a:r>
              <a:rPr lang="el-GR" sz="2100">
                <a:solidFill>
                  <a:schemeClr val="bg1"/>
                </a:solidFill>
                <a:sym typeface="Wingdings"/>
              </a:rPr>
              <a:t> Αλέξιος Δ΄ Κομνηνός καλεί σε επέμβαση τους Σταυροφόρους υπέρ της παλινόρθωσης στον θρόνο του πατέρα του, Ισαακίου Β΄</a:t>
            </a:r>
          </a:p>
          <a:p>
            <a:pPr lvl="1"/>
            <a:r>
              <a:rPr lang="el-GR" sz="2100">
                <a:solidFill>
                  <a:schemeClr val="bg1"/>
                </a:solidFill>
                <a:sym typeface="Wingdings"/>
              </a:rPr>
              <a:t>Αδυναμία Αλεξίου να καταβάλει συμφωνημένη αμοιβή</a:t>
            </a:r>
          </a:p>
          <a:p>
            <a:pPr lvl="1"/>
            <a:r>
              <a:rPr lang="el-GR" sz="2100">
                <a:solidFill>
                  <a:schemeClr val="bg1"/>
                </a:solidFill>
                <a:sym typeface="Wingdings"/>
              </a:rPr>
              <a:t>Άλωση Κωνσταντινουπόλεως από Σταυροφόρους (Απρίλιος 1204) και διανομή εδαφών Αυτοκρατορίας</a:t>
            </a:r>
          </a:p>
          <a:p>
            <a:r>
              <a:rPr lang="el-GR" sz="210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Βενετία έλαβε τα 3/8 της βυζαντινής επικράτειας</a:t>
            </a:r>
          </a:p>
          <a:p>
            <a:r>
              <a:rPr lang="el-GR" sz="2100">
                <a:solidFill>
                  <a:schemeClr val="bg1"/>
                </a:solidFill>
                <a:latin typeface="Calibri" panose="020F0502020204030204" pitchFamily="34" charset="0"/>
                <a:sym typeface="Wingdings"/>
              </a:rPr>
              <a:t>Προσθήκη στον τίτλο του Δόγη: «Κύριος του Ενός Τετάρτου και Μισού της Αυτοκρατορίας της Ρωμανίας»</a:t>
            </a:r>
          </a:p>
          <a:p>
            <a:endParaRPr lang="el-GR" sz="21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80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60212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/>
              <a:t>Partitio terrarum imperii Romaniae </a:t>
            </a:r>
            <a:r>
              <a:rPr lang="en-US" sz="2400"/>
              <a:t>(1204)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955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BFEA-A0A6-470B-9C1A-C222B6B00C5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48130" name="Picture 2" descr="File:Venezianische Kolonie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" y="404663"/>
            <a:ext cx="9128143" cy="602457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Μετά την Δ΄ Σταυροφορία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227" y="1957388"/>
            <a:ext cx="779754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269173"/>
            <a:ext cx="7886700" cy="3659988"/>
          </a:xfrm>
        </p:spPr>
        <p:txBody>
          <a:bodyPr>
            <a:normAutofit/>
          </a:bodyPr>
          <a:lstStyle/>
          <a:p>
            <a:r>
              <a:rPr lang="el-GR" sz="2100">
                <a:solidFill>
                  <a:schemeClr val="bg1"/>
                </a:solidFill>
              </a:rPr>
              <a:t>Βενετία αποκτά σημαντικά εδαφικά οφέλη εις βάρος Βυζαντίου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Ενδιαφέρον προσανατολισμένο σε νησιά και λιμάνια για ενίσχυση εμπορίου με Ανατολή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Μονοπωλιακή επικράτηση σε αγορές ανατολικής Μεσογείου</a:t>
            </a:r>
          </a:p>
          <a:p>
            <a:r>
              <a:rPr lang="el-GR" sz="2100">
                <a:solidFill>
                  <a:schemeClr val="bg1"/>
                </a:solidFill>
              </a:rPr>
              <a:t>Μεγάλος ανταγωνισμός με Γένοβα για οικονομική επικράτηση. Τέσσερις βενετο-γενουατικοί πόλεμοι</a:t>
            </a:r>
          </a:p>
          <a:p>
            <a:r>
              <a:rPr lang="el-GR" sz="2100">
                <a:solidFill>
                  <a:schemeClr val="bg1"/>
                </a:solidFill>
              </a:rPr>
              <a:t>Οργάνωση δύο νηοπομπών ετησίως για Ρωμανία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1η αναχώρηση άνοιξη και επιστροφή φθινόπωρο</a:t>
            </a:r>
          </a:p>
          <a:p>
            <a:pPr lvl="1"/>
            <a:r>
              <a:rPr lang="el-GR" sz="2100">
                <a:solidFill>
                  <a:schemeClr val="bg1"/>
                </a:solidFill>
              </a:rPr>
              <a:t>2η αναχώρηση Αύγουστο και επιστροφή άνοιξη</a:t>
            </a:r>
            <a:endParaRPr lang="en-US" sz="2100">
              <a:solidFill>
                <a:schemeClr val="bg1"/>
              </a:solidFill>
            </a:endParaRPr>
          </a:p>
          <a:p>
            <a:pPr lvl="1"/>
            <a:r>
              <a:rPr lang="el-GR" sz="2100">
                <a:solidFill>
                  <a:schemeClr val="bg1"/>
                </a:solidFill>
              </a:rPr>
              <a:t>Συνολικά 7 νηοπομπές </a:t>
            </a:r>
            <a:r>
              <a:rPr lang="en-US" sz="2100">
                <a:solidFill>
                  <a:schemeClr val="bg1"/>
                </a:solidFill>
              </a:rPr>
              <a:t>(mudas</a:t>
            </a:r>
            <a:r>
              <a:rPr lang="el-GR" sz="2100">
                <a:solidFill>
                  <a:schemeClr val="bg1"/>
                </a:solidFill>
              </a:rPr>
              <a:t>) ετησίως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07758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BFEA-A0A6-470B-9C1A-C222B6B00C5D}" type="slidenum">
              <a:rPr lang="el-GR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9AF8C"/>
    </a:accent1>
    <a:accent2>
      <a:srgbClr val="97BE49"/>
    </a:accent2>
    <a:accent3>
      <a:srgbClr val="3D9CCC"/>
    </a:accent3>
    <a:accent4>
      <a:srgbClr val="7C60C6"/>
    </a:accent4>
    <a:accent5>
      <a:srgbClr val="C9492C"/>
    </a:accent5>
    <a:accent6>
      <a:srgbClr val="D58C2E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1978</Words>
  <Application>Microsoft Office PowerPoint</Application>
  <PresentationFormat>On-screen Show (4:3)</PresentationFormat>
  <Paragraphs>314</Paragraphs>
  <Slides>41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Ιστορία και Πολιτισμός της  Νεώτερης Ευρώπης 1492-1789</vt:lpstr>
      <vt:lpstr>Βενετία και Βυζάντιο</vt:lpstr>
      <vt:lpstr>PowerPoint Presentation</vt:lpstr>
      <vt:lpstr>PowerPoint Presentation</vt:lpstr>
      <vt:lpstr>Βενετία και Βυζάντιο (2)</vt:lpstr>
      <vt:lpstr>Δ΄ Σταυροφορία</vt:lpstr>
      <vt:lpstr>PowerPoint Presentation</vt:lpstr>
      <vt:lpstr>PowerPoint Presentation</vt:lpstr>
      <vt:lpstr>Μετά την Δ΄ Σταυροφορία</vt:lpstr>
      <vt:lpstr>PowerPoint Presentation</vt:lpstr>
      <vt:lpstr>PowerPoint Presentation</vt:lpstr>
      <vt:lpstr>Ενετοκρατία</vt:lpstr>
      <vt:lpstr>PowerPoint Presentation</vt:lpstr>
      <vt:lpstr>Διοικητική διαίρεση</vt:lpstr>
      <vt:lpstr>PowerPoint Presentation</vt:lpstr>
      <vt:lpstr>Πολιτική δομή Βενετικής Δημοκρατίας</vt:lpstr>
      <vt:lpstr>Πολιτική δομή (2)</vt:lpstr>
      <vt:lpstr>PowerPoint Presentation</vt:lpstr>
      <vt:lpstr>Διαδικασία εκλογής του Δόγη</vt:lpstr>
      <vt:lpstr>PowerPoint Presentation</vt:lpstr>
      <vt:lpstr>Κοινωνική οργάνωση βενετικών αποικιών</vt:lpstr>
      <vt:lpstr>Διοικητική οργάνωση</vt:lpstr>
      <vt:lpstr>Διοικητική οργάνωση (2)</vt:lpstr>
      <vt:lpstr>Διοικητική οργάνωση (3)</vt:lpstr>
      <vt:lpstr>Οικονομία</vt:lpstr>
      <vt:lpstr>Εκκλησία</vt:lpstr>
      <vt:lpstr>Εκπαίδευση</vt:lpstr>
      <vt:lpstr>Λογοτεχνία</vt:lpstr>
      <vt:lpstr>Θέατρο</vt:lpstr>
      <vt:lpstr>Κρητικό θέατρο, τέλη 16ου-μέσα 17ου αι.</vt:lpstr>
      <vt:lpstr>Κρητικό θέατρο, τέλη 16ου-μέσα 17ου αι.</vt:lpstr>
      <vt:lpstr>Κρητικό Θέατρο</vt:lpstr>
      <vt:lpstr>Κρητικό Θέατρο</vt:lpstr>
      <vt:lpstr>PowerPoint Presentation</vt:lpstr>
      <vt:lpstr>Παρακμή της βενετικής ισχύος</vt:lpstr>
      <vt:lpstr>William Shakespeare &amp; Βενετία</vt:lpstr>
      <vt:lpstr>Παρακμή της βενετικής ισχύος (2)</vt:lpstr>
      <vt:lpstr>PowerPoint Presentation</vt:lpstr>
      <vt:lpstr>Παρακμή της βενετικής ισχύος (3)</vt:lpstr>
      <vt:lpstr>Το τέλος της Βενετικής Δημοκρατίας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Ιστορία και Πολιτισμός της  Νεώτερης Ευρώπης 1492-1789</dc:title>
  <dc:creator>Anna Karakatsouli</dc:creator>
  <cp:lastModifiedBy>Anna Karakatsouli</cp:lastModifiedBy>
  <cp:revision>2</cp:revision>
  <dcterms:created xsi:type="dcterms:W3CDTF">2020-11-02T09:20:10Z</dcterms:created>
  <dcterms:modified xsi:type="dcterms:W3CDTF">2022-11-17T10:23:48Z</dcterms:modified>
</cp:coreProperties>
</file>