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0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9.svg" ContentType="image/svg+xml"/>
  <Override PartName="/ppt/media/image31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agalin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-6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font" Target="fonts/font1.fntdata"/><Relationship Id="rId19" Type="http://schemas.openxmlformats.org/officeDocument/2006/relationships/font" Target="fonts/font2.fntdata"/><Relationship Id="rId20" Type="http://schemas.openxmlformats.org/officeDocument/2006/relationships/font" Target="fonts/font3.fntdata"/><Relationship Id="rId21" Type="http://schemas.openxmlformats.org/officeDocument/2006/relationships/font" Target="fonts/font4.fntdata"/><Relationship Id="rId22" Type="http://schemas.openxmlformats.org/officeDocument/2006/relationships/font" Target="fonts/font5.fntdata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svg"/><Relationship Id="rId5" Type="http://schemas.openxmlformats.org/officeDocument/2006/relationships/image" Target="../media/image8.png"/><Relationship Id="rId6" Type="http://schemas.openxmlformats.org/officeDocument/2006/relationships/image" Target="../media/image10.sv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4.svg"/><Relationship Id="rId7" Type="http://schemas.openxmlformats.org/officeDocument/2006/relationships/image" Target="../media/image12.png"/><Relationship Id="rId8" Type="http://schemas.openxmlformats.org/officeDocument/2006/relationships/image" Target="../media/image16.svg"/><Relationship Id="rId9" Type="http://schemas.openxmlformats.org/officeDocument/2006/relationships/image" Target="../media/image13.png"/><Relationship Id="rId10" Type="http://schemas.openxmlformats.org/officeDocument/2006/relationships/image" Target="../media/image18.svg"/><Relationship Id="rId11" Type="http://schemas.openxmlformats.org/officeDocument/2006/relationships/image" Target="../media/image14.png"/><Relationship Id="rId12" Type="http://schemas.openxmlformats.org/officeDocument/2006/relationships/image" Target="../media/image20.sv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4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2.png"/><Relationship Id="rId4" Type="http://schemas.openxmlformats.org/officeDocument/2006/relationships/image" Target="../media/image29.svg"/><Relationship Id="rId5" Type="http://schemas.openxmlformats.org/officeDocument/2006/relationships/image" Target="../media/image23.png"/><Relationship Id="rId6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179874" y="3870348"/>
            <a:ext cx="3403557" cy="3719735"/>
          </a:xfrm>
          <a:custGeom>
            <a:avLst/>
            <a:gdLst/>
            <a:ahLst/>
            <a:cxnLst/>
            <a:rect l="l" t="t" r="r" b="b"/>
            <a:pathLst>
              <a:path w="3403557" h="3719735">
                <a:moveTo>
                  <a:pt x="0" y="0"/>
                </a:moveTo>
                <a:lnTo>
                  <a:pt x="3403557" y="0"/>
                </a:lnTo>
                <a:lnTo>
                  <a:pt x="3403557" y="3719735"/>
                </a:lnTo>
                <a:lnTo>
                  <a:pt x="0" y="37197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Freeform 4"/>
          <p:cNvSpPr/>
          <p:nvPr/>
        </p:nvSpPr>
        <p:spPr>
          <a:xfrm>
            <a:off x="4583431" y="3954729"/>
            <a:ext cx="3129295" cy="3550973"/>
          </a:xfrm>
          <a:custGeom>
            <a:avLst/>
            <a:gdLst/>
            <a:ahLst/>
            <a:cxnLst/>
            <a:rect l="l" t="t" r="r" b="b"/>
            <a:pathLst>
              <a:path w="3129295" h="3550973">
                <a:moveTo>
                  <a:pt x="0" y="0"/>
                </a:moveTo>
                <a:lnTo>
                  <a:pt x="3129295" y="0"/>
                </a:lnTo>
                <a:lnTo>
                  <a:pt x="3129295" y="3550973"/>
                </a:lnTo>
                <a:lnTo>
                  <a:pt x="0" y="35509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5" name="Freeform 5"/>
          <p:cNvSpPr/>
          <p:nvPr/>
        </p:nvSpPr>
        <p:spPr>
          <a:xfrm>
            <a:off x="7712726" y="3870348"/>
            <a:ext cx="2250440" cy="3719735"/>
          </a:xfrm>
          <a:custGeom>
            <a:avLst/>
            <a:gdLst/>
            <a:ahLst/>
            <a:cxnLst/>
            <a:rect l="l" t="t" r="r" b="b"/>
            <a:pathLst>
              <a:path w="2250440" h="3719735">
                <a:moveTo>
                  <a:pt x="0" y="0"/>
                </a:moveTo>
                <a:lnTo>
                  <a:pt x="2250440" y="0"/>
                </a:lnTo>
                <a:lnTo>
                  <a:pt x="2250440" y="3719735"/>
                </a:lnTo>
                <a:lnTo>
                  <a:pt x="0" y="37197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p/>
        </p:txBody>
      </p:sp>
      <p:sp>
        <p:nvSpPr>
          <p:cNvPr id="6" name="Freeform 6"/>
          <p:cNvSpPr/>
          <p:nvPr/>
        </p:nvSpPr>
        <p:spPr>
          <a:xfrm>
            <a:off x="10129436" y="3870348"/>
            <a:ext cx="3608143" cy="3719735"/>
          </a:xfrm>
          <a:custGeom>
            <a:avLst/>
            <a:gdLst/>
            <a:ahLst/>
            <a:cxnLst/>
            <a:rect l="l" t="t" r="r" b="b"/>
            <a:pathLst>
              <a:path w="3608143" h="3719735">
                <a:moveTo>
                  <a:pt x="0" y="0"/>
                </a:moveTo>
                <a:lnTo>
                  <a:pt x="3608143" y="0"/>
                </a:lnTo>
                <a:lnTo>
                  <a:pt x="3608143" y="3719735"/>
                </a:lnTo>
                <a:lnTo>
                  <a:pt x="0" y="3719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p/>
        </p:txBody>
      </p:sp>
      <p:sp>
        <p:nvSpPr>
          <p:cNvPr id="7" name="Freeform 7"/>
          <p:cNvSpPr/>
          <p:nvPr/>
        </p:nvSpPr>
        <p:spPr>
          <a:xfrm>
            <a:off x="14123957" y="3870348"/>
            <a:ext cx="2631087" cy="3635354"/>
          </a:xfrm>
          <a:custGeom>
            <a:avLst/>
            <a:gdLst/>
            <a:ahLst/>
            <a:cxnLst/>
            <a:rect l="l" t="t" r="r" b="b"/>
            <a:pathLst>
              <a:path w="2631087" h="3635354">
                <a:moveTo>
                  <a:pt x="0" y="0"/>
                </a:moveTo>
                <a:lnTo>
                  <a:pt x="2631088" y="0"/>
                </a:lnTo>
                <a:lnTo>
                  <a:pt x="2631088" y="3635354"/>
                </a:lnTo>
                <a:lnTo>
                  <a:pt x="0" y="36353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p/>
        </p:txBody>
      </p:sp>
      <p:sp>
        <p:nvSpPr>
          <p:cNvPr id="8" name="TextBox 8"/>
          <p:cNvSpPr txBox="1"/>
          <p:nvPr/>
        </p:nvSpPr>
        <p:spPr>
          <a:xfrm>
            <a:off x="1532955" y="542336"/>
            <a:ext cx="15222089" cy="237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03"/>
              </a:lnSpc>
            </a:pPr>
            <a:r>
              <a:rPr sz="1800">
                <a:latin typeface="Arial"/>
              </a:rPr>
              <a:t>Εγώ και ο Κόσμος - Εγώ και τα Συναισθήματά μου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2955" y="8044315"/>
            <a:ext cx="15222089" cy="153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36"/>
              </a:lnSpc>
            </a:pPr>
            <a:r>
              <a:rPr sz="1800">
                <a:latin typeface="Arial"/>
              </a:rPr>
              <a:t>Κατανόηση σύνθετων συναισθημάτων και υπεύθυνη διαχείρισή τους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TextBox 3"/>
          <p:cNvSpPr txBox="1"/>
          <p:nvPr/>
        </p:nvSpPr>
        <p:spPr>
          <a:xfrm>
            <a:off x="1408170" y="3113390"/>
            <a:ext cx="10040362" cy="1028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sz="1800">
                <a:latin typeface="Arial"/>
              </a:rPr>
              <a:t>Ορισμένα συναισθήματα μοιάζουν πολύ έντονα.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08170" y="857250"/>
            <a:ext cx="12712242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599"/>
              </a:lnSpc>
            </a:pPr>
            <a:r>
              <a:rPr sz="1800">
                <a:latin typeface="Arial"/>
              </a:rPr>
              <a:t>ΕΝΤΑΣΗ ΤΩΝ ΣΥΝΑΙΣΘΗΜΑΤΩΝ</a:t>
            </a:r>
          </a:p>
        </p:txBody>
      </p:sp>
      <p:sp>
        <p:nvSpPr>
          <p:cNvPr id="5" name="Freeform 5"/>
          <p:cNvSpPr/>
          <p:nvPr/>
        </p:nvSpPr>
        <p:spPr>
          <a:xfrm>
            <a:off x="10220746" y="1968073"/>
            <a:ext cx="7799333" cy="6757437"/>
          </a:xfrm>
          <a:custGeom>
            <a:avLst/>
            <a:gdLst/>
            <a:ahLst/>
            <a:cxnLst/>
            <a:rect l="l" t="t" r="r" b="b"/>
            <a:pathLst>
              <a:path w="7799333" h="6757437">
                <a:moveTo>
                  <a:pt x="0" y="0"/>
                </a:moveTo>
                <a:lnTo>
                  <a:pt x="7799332" y="0"/>
                </a:lnTo>
                <a:lnTo>
                  <a:pt x="7799332" y="6757437"/>
                </a:lnTo>
                <a:lnTo>
                  <a:pt x="0" y="6757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1408170" y="4864708"/>
            <a:ext cx="8812576" cy="386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sz="1800">
                <a:latin typeface="Arial"/>
              </a:rPr>
              <a:t>Τα έντονα συναισθήματα χρειάζονται:</a:t>
            </a:r>
          </a:p>
          <a:p>
            <a:r>
              <a:rPr sz="1800">
                <a:latin typeface="Arial"/>
              </a:rPr>
              <a:t>χρόνο για ηρεμία</a:t>
            </a:r>
          </a:p>
          <a:p>
            <a:r>
              <a:rPr sz="1800">
                <a:latin typeface="Arial"/>
              </a:rPr>
              <a:t>χώρο</a:t>
            </a:r>
          </a:p>
          <a:p>
            <a:r>
              <a:rPr sz="1800">
                <a:latin typeface="Arial"/>
              </a:rPr>
              <a:t>αναστοχασμό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028700" y="3932804"/>
            <a:ext cx="3404315" cy="3438702"/>
          </a:xfrm>
          <a:custGeom>
            <a:avLst/>
            <a:gdLst/>
            <a:ahLst/>
            <a:cxnLst/>
            <a:rect l="l" t="t" r="r" b="b"/>
            <a:pathLst>
              <a:path w="3404315" h="3438702">
                <a:moveTo>
                  <a:pt x="0" y="0"/>
                </a:moveTo>
                <a:lnTo>
                  <a:pt x="3404315" y="0"/>
                </a:lnTo>
                <a:lnTo>
                  <a:pt x="3404315" y="3438702"/>
                </a:lnTo>
                <a:lnTo>
                  <a:pt x="0" y="3438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Freeform 4"/>
          <p:cNvSpPr/>
          <p:nvPr/>
        </p:nvSpPr>
        <p:spPr>
          <a:xfrm>
            <a:off x="4693355" y="3918859"/>
            <a:ext cx="2770539" cy="3452647"/>
          </a:xfrm>
          <a:custGeom>
            <a:avLst/>
            <a:gdLst/>
            <a:ahLst/>
            <a:cxnLst/>
            <a:rect l="l" t="t" r="r" b="b"/>
            <a:pathLst>
              <a:path w="2770539" h="3452647">
                <a:moveTo>
                  <a:pt x="0" y="0"/>
                </a:moveTo>
                <a:lnTo>
                  <a:pt x="2770539" y="0"/>
                </a:lnTo>
                <a:lnTo>
                  <a:pt x="2770539" y="3452647"/>
                </a:lnTo>
                <a:lnTo>
                  <a:pt x="0" y="34526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5" name="Freeform 5"/>
          <p:cNvSpPr/>
          <p:nvPr/>
        </p:nvSpPr>
        <p:spPr>
          <a:xfrm>
            <a:off x="7681001" y="3792288"/>
            <a:ext cx="2955141" cy="3719735"/>
          </a:xfrm>
          <a:custGeom>
            <a:avLst/>
            <a:gdLst/>
            <a:ahLst/>
            <a:cxnLst/>
            <a:rect l="l" t="t" r="r" b="b"/>
            <a:pathLst>
              <a:path w="2955141" h="3719735">
                <a:moveTo>
                  <a:pt x="0" y="0"/>
                </a:moveTo>
                <a:lnTo>
                  <a:pt x="2955140" y="0"/>
                </a:lnTo>
                <a:lnTo>
                  <a:pt x="2955140" y="3719734"/>
                </a:lnTo>
                <a:lnTo>
                  <a:pt x="0" y="3719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p/>
        </p:txBody>
      </p:sp>
      <p:sp>
        <p:nvSpPr>
          <p:cNvPr id="6" name="Freeform 6"/>
          <p:cNvSpPr/>
          <p:nvPr/>
        </p:nvSpPr>
        <p:spPr>
          <a:xfrm>
            <a:off x="10947505" y="3792288"/>
            <a:ext cx="3319176" cy="3677544"/>
          </a:xfrm>
          <a:custGeom>
            <a:avLst/>
            <a:gdLst/>
            <a:ahLst/>
            <a:cxnLst/>
            <a:rect l="l" t="t" r="r" b="b"/>
            <a:pathLst>
              <a:path w="3319176" h="3677544">
                <a:moveTo>
                  <a:pt x="0" y="0"/>
                </a:moveTo>
                <a:lnTo>
                  <a:pt x="3319175" y="0"/>
                </a:lnTo>
                <a:lnTo>
                  <a:pt x="3319175" y="3677544"/>
                </a:lnTo>
                <a:lnTo>
                  <a:pt x="0" y="3677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p/>
        </p:txBody>
      </p:sp>
      <p:sp>
        <p:nvSpPr>
          <p:cNvPr id="7" name="Freeform 7"/>
          <p:cNvSpPr/>
          <p:nvPr/>
        </p:nvSpPr>
        <p:spPr>
          <a:xfrm>
            <a:off x="14581005" y="3792288"/>
            <a:ext cx="2365087" cy="3677544"/>
          </a:xfrm>
          <a:custGeom>
            <a:avLst/>
            <a:gdLst/>
            <a:ahLst/>
            <a:cxnLst/>
            <a:rect l="l" t="t" r="r" b="b"/>
            <a:pathLst>
              <a:path w="2365087" h="3677544">
                <a:moveTo>
                  <a:pt x="0" y="0"/>
                </a:moveTo>
                <a:lnTo>
                  <a:pt x="2365088" y="0"/>
                </a:lnTo>
                <a:lnTo>
                  <a:pt x="2365088" y="3677544"/>
                </a:lnTo>
                <a:lnTo>
                  <a:pt x="0" y="36775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p/>
        </p:txBody>
      </p:sp>
      <p:sp>
        <p:nvSpPr>
          <p:cNvPr id="8" name="TextBox 8"/>
          <p:cNvSpPr txBox="1"/>
          <p:nvPr/>
        </p:nvSpPr>
        <p:spPr>
          <a:xfrm>
            <a:off x="3236787" y="708348"/>
            <a:ext cx="11814426" cy="113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sz="1800">
                <a:latin typeface="Arial"/>
              </a:rPr>
              <a:t>ΣΥΝΑΙΣΘΗΜΑΤΙΚΗ ΡΥΘΜΙΣΗ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97777" y="2084810"/>
            <a:ext cx="12692446" cy="91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47"/>
              </a:lnSpc>
            </a:pPr>
            <a:r>
              <a:rPr sz="1800">
                <a:latin typeface="Arial"/>
              </a:rPr>
              <a:t>Η ρύθμιση είναι δεξιότητα, όχι καταπίεση.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2838" y="8321647"/>
            <a:ext cx="17042325" cy="823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07"/>
              </a:lnSpc>
            </a:pPr>
            <a:r>
              <a:rPr sz="1800">
                <a:latin typeface="Arial"/>
              </a:rPr>
              <a:t>1. παρατηρώ το συναίσθημα   2. το ονομάζω   3. επιλέγω απάντηση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TextBox 3"/>
          <p:cNvSpPr txBox="1"/>
          <p:nvPr/>
        </p:nvSpPr>
        <p:spPr>
          <a:xfrm>
            <a:off x="1028700" y="3075335"/>
            <a:ext cx="9118145" cy="6764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sz="1800">
                <a:latin typeface="Arial"/>
              </a:rPr>
              <a:t>Κατάσταση:</a:t>
            </a:r>
          </a:p>
          <a:p>
            <a:r>
              <a:rPr sz="1800">
                <a:latin typeface="Arial"/>
              </a:rPr>
              <a:t>Ένας μαθητής εργάζεται σκληρά, αλλά όλοι παίρνουν τον ίδιο βαθμό.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Εστίαση συζήτησης:</a:t>
            </a:r>
          </a:p>
          <a:p>
            <a:r>
              <a:rPr sz="1800">
                <a:latin typeface="Arial"/>
              </a:rPr>
              <a:t>συναισθήματα που εμπλέκονται</a:t>
            </a:r>
          </a:p>
          <a:p>
            <a:r>
              <a:rPr sz="1800">
                <a:latin typeface="Arial"/>
              </a:rPr>
              <a:t>συναισθηματικά ερεθίσματα</a:t>
            </a:r>
          </a:p>
          <a:p>
            <a:r>
              <a:rPr sz="1800">
                <a:latin typeface="Arial"/>
              </a:rPr>
              <a:t>υπεύθυνες απαντήσεις</a:t>
            </a:r>
          </a:p>
        </p:txBody>
      </p:sp>
      <p:sp>
        <p:nvSpPr>
          <p:cNvPr id="4" name="Freeform 4"/>
          <p:cNvSpPr/>
          <p:nvPr/>
        </p:nvSpPr>
        <p:spPr>
          <a:xfrm>
            <a:off x="11543508" y="5517198"/>
            <a:ext cx="5273690" cy="4528782"/>
          </a:xfrm>
          <a:custGeom>
            <a:avLst/>
            <a:gdLst/>
            <a:ahLst/>
            <a:cxnLst/>
            <a:rect l="l" t="t" r="r" b="b"/>
            <a:pathLst>
              <a:path w="5273690" h="4528782">
                <a:moveTo>
                  <a:pt x="0" y="0"/>
                </a:moveTo>
                <a:lnTo>
                  <a:pt x="5273690" y="0"/>
                </a:lnTo>
                <a:lnTo>
                  <a:pt x="5273690" y="4528782"/>
                </a:lnTo>
                <a:lnTo>
                  <a:pt x="0" y="4528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5" name="Freeform 5"/>
          <p:cNvSpPr/>
          <p:nvPr/>
        </p:nvSpPr>
        <p:spPr>
          <a:xfrm rot="-10800000">
            <a:off x="12043148" y="370557"/>
            <a:ext cx="4274411" cy="4406609"/>
          </a:xfrm>
          <a:custGeom>
            <a:avLst/>
            <a:gdLst/>
            <a:ahLst/>
            <a:cxnLst/>
            <a:rect l="l" t="t" r="r" b="b"/>
            <a:pathLst>
              <a:path w="4274411" h="4406609">
                <a:moveTo>
                  <a:pt x="0" y="0"/>
                </a:moveTo>
                <a:lnTo>
                  <a:pt x="4274410" y="0"/>
                </a:lnTo>
                <a:lnTo>
                  <a:pt x="4274410" y="4406609"/>
                </a:lnTo>
                <a:lnTo>
                  <a:pt x="0" y="4406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572665" y="387758"/>
            <a:ext cx="11874532" cy="2441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801"/>
              </a:lnSpc>
            </a:pPr>
            <a:r>
              <a:rPr sz="1800">
                <a:latin typeface="Arial"/>
              </a:rPr>
              <a:t>ΜΕΛΕΤΗ ΠΕΡΙΠΤΩΣΗΣ: ΣΥΓΚΡΟΥΣΗ ΣΕ ΟΜΑΔΙΚΗ ΕΡΓΑΣΙΑ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1426068" y="1909346"/>
            <a:ext cx="5833232" cy="7348954"/>
          </a:xfrm>
          <a:custGeom>
            <a:avLst/>
            <a:gdLst/>
            <a:ahLst/>
            <a:cxnLst/>
            <a:rect l="l" t="t" r="r" b="b"/>
            <a:pathLst>
              <a:path w="5833232" h="7348954">
                <a:moveTo>
                  <a:pt x="0" y="0"/>
                </a:moveTo>
                <a:lnTo>
                  <a:pt x="5833232" y="0"/>
                </a:lnTo>
                <a:lnTo>
                  <a:pt x="5833232" y="7348954"/>
                </a:lnTo>
                <a:lnTo>
                  <a:pt x="0" y="7348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1408170" y="4781291"/>
            <a:ext cx="8812576" cy="353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sz="1800">
                <a:latin typeface="Arial"/>
              </a:rPr>
              <a:t>Η υπερηφάνεια μπορεί να προέρχεται από την επιτυχία</a:t>
            </a:r>
          </a:p>
          <a:p>
            <a:r>
              <a:rPr sz="1800">
                <a:latin typeface="Arial"/>
              </a:rPr>
              <a:t>Η ντροπή μπορεί να εμφανιστεί μετά από αποτυχία</a:t>
            </a:r>
          </a:p>
          <a:p>
            <a:r>
              <a:rPr sz="1800">
                <a:latin typeface="Arial"/>
              </a:rPr>
              <a:t>Και τα δύο συναισθήματα είναι μέρος της κοινωνικής ζωής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8170" y="620645"/>
            <a:ext cx="12934514" cy="3143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599"/>
              </a:lnSpc>
            </a:pPr>
            <a:r>
              <a:rPr sz="1800">
                <a:latin typeface="Arial"/>
              </a:rPr>
              <a:t>ΚΟΙΝΩΝΙΚΑ ΣΥΝΑΙΣΘΗΜΑΤΑ: ΥΠΕΡΗΦΑΝΕΙΑ ΚΑΙ ΝΤΡΟΠΗ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8285360" y="4237971"/>
            <a:ext cx="5657781" cy="5714930"/>
          </a:xfrm>
          <a:custGeom>
            <a:avLst/>
            <a:gdLst/>
            <a:ahLst/>
            <a:cxnLst/>
            <a:rect l="l" t="t" r="r" b="b"/>
            <a:pathLst>
              <a:path w="5657781" h="5714930">
                <a:moveTo>
                  <a:pt x="0" y="0"/>
                </a:moveTo>
                <a:lnTo>
                  <a:pt x="5657781" y="0"/>
                </a:lnTo>
                <a:lnTo>
                  <a:pt x="5657781" y="5714930"/>
                </a:lnTo>
                <a:lnTo>
                  <a:pt x="0" y="57149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Freeform 4"/>
          <p:cNvSpPr/>
          <p:nvPr/>
        </p:nvSpPr>
        <p:spPr>
          <a:xfrm>
            <a:off x="14375813" y="4214795"/>
            <a:ext cx="4604481" cy="5738106"/>
          </a:xfrm>
          <a:custGeom>
            <a:avLst/>
            <a:gdLst/>
            <a:ahLst/>
            <a:cxnLst/>
            <a:rect l="l" t="t" r="r" b="b"/>
            <a:pathLst>
              <a:path w="4604481" h="5738106">
                <a:moveTo>
                  <a:pt x="0" y="0"/>
                </a:moveTo>
                <a:lnTo>
                  <a:pt x="4604480" y="0"/>
                </a:lnTo>
                <a:lnTo>
                  <a:pt x="4604480" y="5738106"/>
                </a:lnTo>
                <a:lnTo>
                  <a:pt x="0" y="57381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5" name="TextBox 5"/>
          <p:cNvSpPr txBox="1"/>
          <p:nvPr/>
        </p:nvSpPr>
        <p:spPr>
          <a:xfrm>
            <a:off x="3236787" y="693937"/>
            <a:ext cx="11814426" cy="220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sz="1800">
                <a:latin typeface="Arial"/>
              </a:rPr>
              <a:t>ΥΠΕΥΘΥΝΗ ΣΥΝΑΙΣΘΗΜΑΤΙΚΗ ΕΚΦΡΑΣΗ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97777" y="3040730"/>
            <a:ext cx="12692446" cy="91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47"/>
              </a:lnSpc>
            </a:pPr>
            <a:r>
              <a:rPr sz="1800">
                <a:latin typeface="Arial"/>
              </a:rPr>
              <a:t>Υπεύθυνοι τρόποι έκφρασης συναισθημάτων: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9142" y="5836031"/>
            <a:ext cx="7746218" cy="2800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7"/>
              </a:lnSpc>
            </a:pPr>
            <a:r>
              <a:rPr sz="1800">
                <a:latin typeface="Arial"/>
              </a:rPr>
              <a:t>1. ήρεμα λόγια</a:t>
            </a:r>
          </a:p>
          <a:p>
            <a:r>
              <a:rPr sz="1800">
                <a:latin typeface="Arial"/>
              </a:rPr>
              <a:t>2. σεβαστική επικοινωνία</a:t>
            </a:r>
          </a:p>
          <a:p>
            <a:r>
              <a:rPr sz="1800">
                <a:latin typeface="Arial"/>
              </a:rPr>
              <a:t>3. ακρόαση των άλλων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640521" y="4896988"/>
            <a:ext cx="4059752" cy="4706958"/>
          </a:xfrm>
          <a:custGeom>
            <a:avLst/>
            <a:gdLst/>
            <a:ahLst/>
            <a:cxnLst/>
            <a:rect l="l" t="t" r="r" b="b"/>
            <a:pathLst>
              <a:path w="4059752" h="4706958">
                <a:moveTo>
                  <a:pt x="0" y="0"/>
                </a:moveTo>
                <a:lnTo>
                  <a:pt x="4059752" y="0"/>
                </a:lnTo>
                <a:lnTo>
                  <a:pt x="4059752" y="4706959"/>
                </a:lnTo>
                <a:lnTo>
                  <a:pt x="0" y="4706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7000675" y="3424973"/>
            <a:ext cx="9118145" cy="5017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30632" lvl="1" indent="-615316" algn="l">
              <a:lnSpc>
                <a:spcPts val="7980"/>
              </a:lnSpc>
              <a:buFont typeface="Arial"/>
              <a:buChar char="•"/>
            </a:pPr>
            <a:r>
              <a:rPr sz="1800">
                <a:latin typeface="Arial"/>
              </a:rPr>
              <a:t>Τα έντονα συναισθήματα είναι μέρος της ζωής</a:t>
            </a:r>
          </a:p>
          <a:p>
            <a:r>
              <a:rPr sz="1800">
                <a:latin typeface="Arial"/>
              </a:rPr>
              <a:t>Η ευθύνη φαίνεται στον τρόπο που ενεργούμε</a:t>
            </a:r>
          </a:p>
          <a:p>
            <a:r>
              <a:rPr sz="1800">
                <a:latin typeface="Arial"/>
              </a:rPr>
              <a:t>Ο αναστοχασμός βοηθά τις ειρηνικές σχέσεις</a:t>
            </a:r>
          </a:p>
        </p:txBody>
      </p:sp>
      <p:sp>
        <p:nvSpPr>
          <p:cNvPr id="5" name="Freeform 5"/>
          <p:cNvSpPr/>
          <p:nvPr/>
        </p:nvSpPr>
        <p:spPr>
          <a:xfrm rot="-10800000">
            <a:off x="1640521" y="683053"/>
            <a:ext cx="4104372" cy="3929936"/>
          </a:xfrm>
          <a:custGeom>
            <a:avLst/>
            <a:gdLst/>
            <a:ahLst/>
            <a:cxnLst/>
            <a:rect l="l" t="t" r="r" b="b"/>
            <a:pathLst>
              <a:path w="4104372" h="3929936">
                <a:moveTo>
                  <a:pt x="0" y="0"/>
                </a:moveTo>
                <a:lnTo>
                  <a:pt x="4104372" y="0"/>
                </a:lnTo>
                <a:lnTo>
                  <a:pt x="4104372" y="3929937"/>
                </a:lnTo>
                <a:lnTo>
                  <a:pt x="0" y="3929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7158533" y="1373689"/>
            <a:ext cx="9458966" cy="149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180"/>
              </a:lnSpc>
            </a:pPr>
            <a:r>
              <a:rPr sz="1800">
                <a:latin typeface="Arial"/>
              </a:rPr>
              <a:t>ΣΥΜΠΕΡΑΣΜΑ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TextBox 3"/>
          <p:cNvSpPr txBox="1"/>
          <p:nvPr/>
        </p:nvSpPr>
        <p:spPr>
          <a:xfrm>
            <a:off x="3450178" y="4307218"/>
            <a:ext cx="11387644" cy="3412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66"/>
              </a:lnSpc>
            </a:pPr>
            <a:r>
              <a:rPr sz="1800">
                <a:latin typeface="Arial"/>
              </a:rPr>
              <a:t>ΣΑΣ ΕΥΧΑΡΙΣΤΩ</a:t>
            </a:r>
          </a:p>
          <a:p>
            <a:r>
              <a:rPr sz="1800">
                <a:latin typeface="Arial"/>
              </a:rPr>
              <a:t>ΠΟΛΥ</a:t>
            </a:r>
          </a:p>
        </p:txBody>
      </p:sp>
      <p:sp>
        <p:nvSpPr>
          <p:cNvPr id="4" name="Freeform 4"/>
          <p:cNvSpPr/>
          <p:nvPr/>
        </p:nvSpPr>
        <p:spPr>
          <a:xfrm>
            <a:off x="6249515" y="1028700"/>
            <a:ext cx="5788970" cy="2983243"/>
          </a:xfrm>
          <a:custGeom>
            <a:avLst/>
            <a:gdLst/>
            <a:ahLst/>
            <a:cxnLst/>
            <a:rect l="l" t="t" r="r" b="b"/>
            <a:pathLst>
              <a:path w="5788970" h="2983243">
                <a:moveTo>
                  <a:pt x="0" y="0"/>
                </a:moveTo>
                <a:lnTo>
                  <a:pt x="5788970" y="0"/>
                </a:lnTo>
                <a:lnTo>
                  <a:pt x="5788970" y="2983243"/>
                </a:lnTo>
                <a:lnTo>
                  <a:pt x="0" y="29832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grpSp>
        <p:nvGrpSpPr>
          <p:cNvPr id="3" name="Group 3"/>
          <p:cNvGrpSpPr/>
          <p:nvPr/>
        </p:nvGrpSpPr>
        <p:grpSpPr>
          <a:xfrm>
            <a:off x="3708662" y="3688776"/>
            <a:ext cx="1084091" cy="108409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  <p:txBody>
            <a:bodyPr/>
            <a:p/>
          </p:txBody>
        </p:sp>
      </p:grpSp>
      <p:grpSp>
        <p:nvGrpSpPr>
          <p:cNvPr id="5" name="Group 5"/>
          <p:cNvGrpSpPr/>
          <p:nvPr/>
        </p:nvGrpSpPr>
        <p:grpSpPr>
          <a:xfrm>
            <a:off x="8546334" y="3688776"/>
            <a:ext cx="1084091" cy="108409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  <p:txBody>
            <a:bodyPr/>
            <a:p/>
          </p:txBody>
        </p:sp>
      </p:grpSp>
      <p:grpSp>
        <p:nvGrpSpPr>
          <p:cNvPr id="7" name="Group 7"/>
          <p:cNvGrpSpPr/>
          <p:nvPr/>
        </p:nvGrpSpPr>
        <p:grpSpPr>
          <a:xfrm>
            <a:off x="13395761" y="3688776"/>
            <a:ext cx="1084091" cy="1084091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  <p:txBody>
            <a:bodyPr/>
            <a:p/>
          </p:txBody>
        </p:sp>
      </p:grpSp>
      <p:sp>
        <p:nvSpPr>
          <p:cNvPr id="9" name="Freeform 9"/>
          <p:cNvSpPr/>
          <p:nvPr/>
        </p:nvSpPr>
        <p:spPr>
          <a:xfrm rot="3231323">
            <a:off x="10700912" y="3186527"/>
            <a:ext cx="1624362" cy="2382398"/>
          </a:xfrm>
          <a:custGeom>
            <a:avLst/>
            <a:gdLst/>
            <a:ahLst/>
            <a:cxnLst/>
            <a:rect l="l" t="t" r="r" b="b"/>
            <a:pathLst>
              <a:path w="1624362" h="2382398">
                <a:moveTo>
                  <a:pt x="0" y="0"/>
                </a:moveTo>
                <a:lnTo>
                  <a:pt x="1624362" y="0"/>
                </a:lnTo>
                <a:lnTo>
                  <a:pt x="1624362" y="2382398"/>
                </a:lnTo>
                <a:lnTo>
                  <a:pt x="0" y="23823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10" name="Freeform 10"/>
          <p:cNvSpPr/>
          <p:nvPr/>
        </p:nvSpPr>
        <p:spPr>
          <a:xfrm rot="3896466">
            <a:off x="5772339" y="2942408"/>
            <a:ext cx="1794409" cy="2576828"/>
          </a:xfrm>
          <a:custGeom>
            <a:avLst/>
            <a:gdLst/>
            <a:ahLst/>
            <a:cxnLst/>
            <a:rect l="l" t="t" r="r" b="b"/>
            <a:pathLst>
              <a:path w="1794409" h="2576828">
                <a:moveTo>
                  <a:pt x="0" y="0"/>
                </a:moveTo>
                <a:lnTo>
                  <a:pt x="1794409" y="0"/>
                </a:lnTo>
                <a:lnTo>
                  <a:pt x="1794409" y="2576828"/>
                </a:lnTo>
                <a:lnTo>
                  <a:pt x="0" y="2576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11" name="TextBox 11"/>
          <p:cNvSpPr txBox="1"/>
          <p:nvPr/>
        </p:nvSpPr>
        <p:spPr>
          <a:xfrm>
            <a:off x="1487201" y="1465696"/>
            <a:ext cx="15392652" cy="113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sz="1800">
                <a:latin typeface="Arial"/>
              </a:rPr>
              <a:t>ΣΗΜΕΡΑ ΘΑ ΜΑΘΟΥΜΕ ΝΑ: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30334" y="7071211"/>
            <a:ext cx="3756655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sz="1800">
                <a:latin typeface="Arial"/>
              </a:rPr>
              <a:t>Κατανοούμε σύνθετα συναισθήματα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71567" y="6031461"/>
            <a:ext cx="3833626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sz="1800">
                <a:latin typeface="Arial"/>
              </a:rPr>
              <a:t>Βλέπουμε πώς τα συναισθήματα επηρεάζουν τη συμπεριφορά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70840" y="7688953"/>
            <a:ext cx="4333934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sz="1800">
                <a:latin typeface="Arial"/>
              </a:rPr>
              <a:t>Εξασκούμαστε σε υπεύθυνες συναισθηματικές επιλογές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08662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46334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95761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640521" y="4896988"/>
            <a:ext cx="4059752" cy="4706958"/>
          </a:xfrm>
          <a:custGeom>
            <a:avLst/>
            <a:gdLst/>
            <a:ahLst/>
            <a:cxnLst/>
            <a:rect l="l" t="t" r="r" b="b"/>
            <a:pathLst>
              <a:path w="4059752" h="4706958">
                <a:moveTo>
                  <a:pt x="0" y="0"/>
                </a:moveTo>
                <a:lnTo>
                  <a:pt x="4059752" y="0"/>
                </a:lnTo>
                <a:lnTo>
                  <a:pt x="4059752" y="4706959"/>
                </a:lnTo>
                <a:lnTo>
                  <a:pt x="0" y="4706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Freeform 4"/>
          <p:cNvSpPr/>
          <p:nvPr/>
        </p:nvSpPr>
        <p:spPr>
          <a:xfrm rot="-10800000">
            <a:off x="1640521" y="683053"/>
            <a:ext cx="4104372" cy="3929936"/>
          </a:xfrm>
          <a:custGeom>
            <a:avLst/>
            <a:gdLst/>
            <a:ahLst/>
            <a:cxnLst/>
            <a:rect l="l" t="t" r="r" b="b"/>
            <a:pathLst>
              <a:path w="4104372" h="3929936">
                <a:moveTo>
                  <a:pt x="0" y="0"/>
                </a:moveTo>
                <a:lnTo>
                  <a:pt x="4104372" y="0"/>
                </a:lnTo>
                <a:lnTo>
                  <a:pt x="4104372" y="3929937"/>
                </a:lnTo>
                <a:lnTo>
                  <a:pt x="0" y="3929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5" name="Freeform 5"/>
          <p:cNvSpPr/>
          <p:nvPr/>
        </p:nvSpPr>
        <p:spPr>
          <a:xfrm flipH="1">
            <a:off x="15350988" y="3250339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1908312" y="0"/>
                </a:moveTo>
                <a:lnTo>
                  <a:pt x="0" y="0"/>
                </a:lnTo>
                <a:lnTo>
                  <a:pt x="0" y="1030488"/>
                </a:lnTo>
                <a:lnTo>
                  <a:pt x="1908312" y="1030488"/>
                </a:lnTo>
                <a:lnTo>
                  <a:pt x="190831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7365870" y="4358401"/>
            <a:ext cx="9118145" cy="398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40" lvl="1" indent="-485770" algn="ctr">
              <a:lnSpc>
                <a:spcPts val="6299"/>
              </a:lnSpc>
              <a:buFont typeface="Arial"/>
              <a:buChar char="•"/>
            </a:pPr>
            <a:r>
              <a:rPr sz="1800">
                <a:latin typeface="Arial"/>
              </a:rPr>
              <a:t>Τα συναισθήματα είναι μέρος της ανθρώπινης ζωής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Όλοι έχουμε συναισθήματα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Τα έντονα συναισθήματα είναι φυσιολογικά</a:t>
            </a:r>
          </a:p>
        </p:txBody>
      </p:sp>
      <p:sp>
        <p:nvSpPr>
          <p:cNvPr id="7" name="Freeform 7"/>
          <p:cNvSpPr/>
          <p:nvPr/>
        </p:nvSpPr>
        <p:spPr>
          <a:xfrm rot="-100001" flipV="1">
            <a:off x="6204377" y="8545924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0" y="1030489"/>
                </a:moveTo>
                <a:lnTo>
                  <a:pt x="1908312" y="1030489"/>
                </a:lnTo>
                <a:lnTo>
                  <a:pt x="1908312" y="0"/>
                </a:lnTo>
                <a:lnTo>
                  <a:pt x="0" y="0"/>
                </a:lnTo>
                <a:lnTo>
                  <a:pt x="0" y="103048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8" name="Freeform 8"/>
          <p:cNvSpPr/>
          <p:nvPr/>
        </p:nvSpPr>
        <p:spPr>
          <a:xfrm>
            <a:off x="6048544" y="3250339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0" y="0"/>
                </a:moveTo>
                <a:lnTo>
                  <a:pt x="1908312" y="0"/>
                </a:lnTo>
                <a:lnTo>
                  <a:pt x="1908312" y="1030488"/>
                </a:lnTo>
                <a:lnTo>
                  <a:pt x="0" y="10304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9" name="Freeform 9"/>
          <p:cNvSpPr/>
          <p:nvPr/>
        </p:nvSpPr>
        <p:spPr>
          <a:xfrm flipH="1" flipV="1">
            <a:off x="15166689" y="8726567"/>
            <a:ext cx="1908312" cy="1030489"/>
          </a:xfrm>
          <a:custGeom>
            <a:avLst/>
            <a:gdLst/>
            <a:ahLst/>
            <a:cxnLst/>
            <a:rect l="l" t="t" r="r" b="b"/>
            <a:pathLst>
              <a:path w="1908312" h="1030489">
                <a:moveTo>
                  <a:pt x="1908312" y="1030489"/>
                </a:moveTo>
                <a:lnTo>
                  <a:pt x="0" y="1030489"/>
                </a:lnTo>
                <a:lnTo>
                  <a:pt x="0" y="0"/>
                </a:lnTo>
                <a:lnTo>
                  <a:pt x="1908312" y="0"/>
                </a:lnTo>
                <a:lnTo>
                  <a:pt x="1908312" y="1030489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10" name="TextBox 10"/>
          <p:cNvSpPr txBox="1"/>
          <p:nvPr/>
        </p:nvSpPr>
        <p:spPr>
          <a:xfrm>
            <a:off x="7158533" y="1373689"/>
            <a:ext cx="11129467" cy="149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180"/>
              </a:lnSpc>
            </a:pPr>
            <a:r>
              <a:rPr sz="1800">
                <a:latin typeface="Arial"/>
              </a:rPr>
              <a:t>ΤΙ ΕΙΝΑΙ ΤΑ ΣΥΝΑΙΣΘΗΜΑΤΑ;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TextBox 3"/>
          <p:cNvSpPr txBox="1"/>
          <p:nvPr/>
        </p:nvSpPr>
        <p:spPr>
          <a:xfrm>
            <a:off x="1701953" y="2611112"/>
            <a:ext cx="14884094" cy="135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sz="1400">
                <a:latin typeface="Arial"/>
              </a:rPr>
              <a:t>Τα σύνθετα συναισθήματα εμφανίζονται συχνά σε κοινωνικές καταστάσεις και σχέσεις.</a:t>
            </a:r>
          </a:p>
          <a:p>
            <a:r>
              <a:rPr sz="1800">
                <a:latin typeface="Arial"/>
              </a:rPr>
              <a:t>Συνδέονται με: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5776" y="491331"/>
            <a:ext cx="15576448" cy="149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180"/>
              </a:lnSpc>
            </a:pPr>
            <a:r>
              <a:rPr sz="1800">
                <a:latin typeface="Arial"/>
              </a:rPr>
              <a:t>ΤΙ ΕΙΝΑΙ ΤΑ ΣΥΝΘΕΤΑ ΣΥΝΑΙΣΘΗΜΑΤΑ;</a:t>
            </a:r>
          </a:p>
        </p:txBody>
      </p:sp>
      <p:sp>
        <p:nvSpPr>
          <p:cNvPr id="5" name="Freeform 5"/>
          <p:cNvSpPr/>
          <p:nvPr/>
        </p:nvSpPr>
        <p:spPr>
          <a:xfrm>
            <a:off x="7509677" y="5849995"/>
            <a:ext cx="4272535" cy="3647677"/>
          </a:xfrm>
          <a:custGeom>
            <a:avLst/>
            <a:gdLst/>
            <a:ahLst/>
            <a:cxnLst/>
            <a:rect l="l" t="t" r="r" b="b"/>
            <a:pathLst>
              <a:path w="4272535" h="3647677">
                <a:moveTo>
                  <a:pt x="0" y="0"/>
                </a:moveTo>
                <a:lnTo>
                  <a:pt x="4272535" y="0"/>
                </a:lnTo>
                <a:lnTo>
                  <a:pt x="4272535" y="3647677"/>
                </a:lnTo>
                <a:lnTo>
                  <a:pt x="0" y="3647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314466" y="7809151"/>
            <a:ext cx="6766586" cy="94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96"/>
              </a:lnSpc>
            </a:pPr>
            <a:r>
              <a:rPr sz="1800">
                <a:latin typeface="Arial"/>
              </a:rPr>
              <a:t>ΠΡΟΣΔΟΚΙΕΣ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99103" y="4557551"/>
            <a:ext cx="1008979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959"/>
              </a:lnSpc>
            </a:pPr>
            <a:r>
              <a:rPr sz="1800">
                <a:latin typeface="Arial"/>
              </a:rPr>
              <a:t>ΣΥΓΚΡΙΣΗ ΜΕ ΤΟΥΣ ΑΛΛΟΥΣ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09021" y="7839693"/>
            <a:ext cx="5583384" cy="867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16"/>
              </a:lnSpc>
            </a:pPr>
            <a:r>
              <a:rPr sz="1800">
                <a:latin typeface="Arial"/>
              </a:rPr>
              <a:t>ΚΟΙΝΩΝΙΚΟΙ ΚΑΝΟΝΕΣ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TextBox 3"/>
          <p:cNvSpPr txBox="1"/>
          <p:nvPr/>
        </p:nvSpPr>
        <p:spPr>
          <a:xfrm>
            <a:off x="3088675" y="652636"/>
            <a:ext cx="11814426" cy="220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sz="1800">
                <a:latin typeface="Arial"/>
              </a:rPr>
              <a:t>ΠΑΡΑΔΕΙΓΜΑΤΑ ΣΥΝΘΕΤΩΝ ΣΥΝΑΙΣΘΗΜΑΤΩΝ</a:t>
            </a:r>
          </a:p>
        </p:txBody>
      </p:sp>
      <p:sp>
        <p:nvSpPr>
          <p:cNvPr id="4" name="Freeform 4"/>
          <p:cNvSpPr/>
          <p:nvPr/>
        </p:nvSpPr>
        <p:spPr>
          <a:xfrm>
            <a:off x="1705910" y="2859401"/>
            <a:ext cx="2765532" cy="3064508"/>
          </a:xfrm>
          <a:custGeom>
            <a:avLst/>
            <a:gdLst/>
            <a:ahLst/>
            <a:cxnLst/>
            <a:rect l="l" t="t" r="r" b="b"/>
            <a:pathLst>
              <a:path w="2765532" h="3064508">
                <a:moveTo>
                  <a:pt x="0" y="0"/>
                </a:moveTo>
                <a:lnTo>
                  <a:pt x="2765531" y="0"/>
                </a:lnTo>
                <a:lnTo>
                  <a:pt x="2765531" y="3064508"/>
                </a:lnTo>
                <a:lnTo>
                  <a:pt x="0" y="3064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5" name="TextBox 5"/>
          <p:cNvSpPr txBox="1"/>
          <p:nvPr/>
        </p:nvSpPr>
        <p:spPr>
          <a:xfrm>
            <a:off x="1210348" y="5971534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sz="1800">
                <a:latin typeface="Arial"/>
              </a:rPr>
              <a:t>θυμός</a:t>
            </a:r>
          </a:p>
        </p:txBody>
      </p:sp>
      <p:sp>
        <p:nvSpPr>
          <p:cNvPr id="6" name="Freeform 6"/>
          <p:cNvSpPr/>
          <p:nvPr/>
        </p:nvSpPr>
        <p:spPr>
          <a:xfrm>
            <a:off x="4792499" y="5880042"/>
            <a:ext cx="3063005" cy="2764362"/>
          </a:xfrm>
          <a:custGeom>
            <a:avLst/>
            <a:gdLst/>
            <a:ahLst/>
            <a:cxnLst/>
            <a:rect l="l" t="t" r="r" b="b"/>
            <a:pathLst>
              <a:path w="3063005" h="2764362">
                <a:moveTo>
                  <a:pt x="0" y="0"/>
                </a:moveTo>
                <a:lnTo>
                  <a:pt x="3063005" y="0"/>
                </a:lnTo>
                <a:lnTo>
                  <a:pt x="3063005" y="2764362"/>
                </a:lnTo>
                <a:lnTo>
                  <a:pt x="0" y="27643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7" name="Freeform 7"/>
          <p:cNvSpPr/>
          <p:nvPr/>
        </p:nvSpPr>
        <p:spPr>
          <a:xfrm>
            <a:off x="11538063" y="5143500"/>
            <a:ext cx="2118496" cy="3500904"/>
          </a:xfrm>
          <a:custGeom>
            <a:avLst/>
            <a:gdLst/>
            <a:ahLst/>
            <a:cxnLst/>
            <a:rect l="l" t="t" r="r" b="b"/>
            <a:pathLst>
              <a:path w="2118496" h="3500904">
                <a:moveTo>
                  <a:pt x="0" y="0"/>
                </a:moveTo>
                <a:lnTo>
                  <a:pt x="2118496" y="0"/>
                </a:lnTo>
                <a:lnTo>
                  <a:pt x="2118496" y="3500904"/>
                </a:lnTo>
                <a:lnTo>
                  <a:pt x="0" y="35009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p/>
        </p:txBody>
      </p:sp>
      <p:sp>
        <p:nvSpPr>
          <p:cNvPr id="8" name="Freeform 8"/>
          <p:cNvSpPr/>
          <p:nvPr/>
        </p:nvSpPr>
        <p:spPr>
          <a:xfrm>
            <a:off x="7979329" y="2988218"/>
            <a:ext cx="2329342" cy="2935691"/>
          </a:xfrm>
          <a:custGeom>
            <a:avLst/>
            <a:gdLst/>
            <a:ahLst/>
            <a:cxnLst/>
            <a:rect l="l" t="t" r="r" b="b"/>
            <a:pathLst>
              <a:path w="2329342" h="2935691">
                <a:moveTo>
                  <a:pt x="0" y="0"/>
                </a:moveTo>
                <a:lnTo>
                  <a:pt x="2329342" y="0"/>
                </a:lnTo>
                <a:lnTo>
                  <a:pt x="2329342" y="2935691"/>
                </a:lnTo>
                <a:lnTo>
                  <a:pt x="0" y="2935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p/>
        </p:txBody>
      </p:sp>
      <p:sp>
        <p:nvSpPr>
          <p:cNvPr id="9" name="Freeform 9"/>
          <p:cNvSpPr/>
          <p:nvPr/>
        </p:nvSpPr>
        <p:spPr>
          <a:xfrm>
            <a:off x="14299846" y="3183940"/>
            <a:ext cx="2713965" cy="2415429"/>
          </a:xfrm>
          <a:custGeom>
            <a:avLst/>
            <a:gdLst/>
            <a:ahLst/>
            <a:cxnLst/>
            <a:rect l="l" t="t" r="r" b="b"/>
            <a:pathLst>
              <a:path w="2713965" h="2415429">
                <a:moveTo>
                  <a:pt x="0" y="0"/>
                </a:moveTo>
                <a:lnTo>
                  <a:pt x="2713965" y="0"/>
                </a:lnTo>
                <a:lnTo>
                  <a:pt x="2713965" y="2415429"/>
                </a:lnTo>
                <a:lnTo>
                  <a:pt x="0" y="24154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p/>
        </p:txBody>
      </p:sp>
      <p:sp>
        <p:nvSpPr>
          <p:cNvPr id="10" name="TextBox 10"/>
          <p:cNvSpPr txBox="1"/>
          <p:nvPr/>
        </p:nvSpPr>
        <p:spPr>
          <a:xfrm>
            <a:off x="4471441" y="8825379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sz="1800">
                <a:latin typeface="Arial"/>
              </a:rPr>
              <a:t>ματαίωση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65672" y="5971534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sz="1800">
                <a:latin typeface="Arial"/>
              </a:rPr>
              <a:t>υπερηφάνεια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22328" y="8869158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sz="1800">
                <a:latin typeface="Arial"/>
              </a:rPr>
              <a:t>ζήλια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78501" y="5970844"/>
            <a:ext cx="3756655" cy="82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60"/>
              </a:lnSpc>
            </a:pPr>
            <a:r>
              <a:rPr sz="1800">
                <a:latin typeface="Arial"/>
              </a:rPr>
              <a:t>ντροπή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TextBox 3"/>
          <p:cNvSpPr txBox="1"/>
          <p:nvPr/>
        </p:nvSpPr>
        <p:spPr>
          <a:xfrm>
            <a:off x="1028700" y="4127043"/>
            <a:ext cx="10387086" cy="5403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6757" lvl="1" indent="-553379" algn="l">
              <a:lnSpc>
                <a:spcPts val="7176"/>
              </a:lnSpc>
              <a:buFont typeface="Arial"/>
              <a:buChar char="•"/>
            </a:pPr>
            <a:r>
              <a:rPr sz="1800">
                <a:latin typeface="Arial"/>
              </a:rPr>
              <a:t>Ένα άτομο μπορεί να νιώθει περισσότερα από ένα συναισθήματα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Τα συναισθήματα μπορούν να συνυπάρχουν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Αυτό είναι φυσιολογικό</a:t>
            </a:r>
          </a:p>
        </p:txBody>
      </p:sp>
      <p:sp>
        <p:nvSpPr>
          <p:cNvPr id="4" name="Freeform 4"/>
          <p:cNvSpPr/>
          <p:nvPr/>
        </p:nvSpPr>
        <p:spPr>
          <a:xfrm>
            <a:off x="11543508" y="5517198"/>
            <a:ext cx="5273690" cy="4528782"/>
          </a:xfrm>
          <a:custGeom>
            <a:avLst/>
            <a:gdLst/>
            <a:ahLst/>
            <a:cxnLst/>
            <a:rect l="l" t="t" r="r" b="b"/>
            <a:pathLst>
              <a:path w="5273690" h="4528782">
                <a:moveTo>
                  <a:pt x="0" y="0"/>
                </a:moveTo>
                <a:lnTo>
                  <a:pt x="5273690" y="0"/>
                </a:lnTo>
                <a:lnTo>
                  <a:pt x="5273690" y="4528782"/>
                </a:lnTo>
                <a:lnTo>
                  <a:pt x="0" y="4528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5" name="Freeform 5"/>
          <p:cNvSpPr/>
          <p:nvPr/>
        </p:nvSpPr>
        <p:spPr>
          <a:xfrm rot="-10800000">
            <a:off x="12043148" y="370557"/>
            <a:ext cx="4274411" cy="4406609"/>
          </a:xfrm>
          <a:custGeom>
            <a:avLst/>
            <a:gdLst/>
            <a:ahLst/>
            <a:cxnLst/>
            <a:rect l="l" t="t" r="r" b="b"/>
            <a:pathLst>
              <a:path w="4274411" h="4406609">
                <a:moveTo>
                  <a:pt x="0" y="0"/>
                </a:moveTo>
                <a:lnTo>
                  <a:pt x="4274410" y="0"/>
                </a:lnTo>
                <a:lnTo>
                  <a:pt x="4274410" y="4406609"/>
                </a:lnTo>
                <a:lnTo>
                  <a:pt x="0" y="4406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1028700" y="688977"/>
            <a:ext cx="12070327" cy="2868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480"/>
              </a:lnSpc>
            </a:pPr>
            <a:r>
              <a:rPr sz="1800">
                <a:latin typeface="Arial"/>
              </a:rPr>
              <a:t>ΠΕΡΙΣΣΟΤΕΡΑ ΑΠΟ ΕΝΑ ΣΥΝΑΙΣΘΗΜΑ ΤΑΥΤΟΧΡΟΝΑ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1034928" y="2252956"/>
            <a:ext cx="6050656" cy="6704328"/>
          </a:xfrm>
          <a:custGeom>
            <a:avLst/>
            <a:gdLst/>
            <a:ahLst/>
            <a:cxnLst/>
            <a:rect l="l" t="t" r="r" b="b"/>
            <a:pathLst>
              <a:path w="6050656" h="6704328">
                <a:moveTo>
                  <a:pt x="0" y="0"/>
                </a:moveTo>
                <a:lnTo>
                  <a:pt x="6050657" y="0"/>
                </a:lnTo>
                <a:lnTo>
                  <a:pt x="6050657" y="6704328"/>
                </a:lnTo>
                <a:lnTo>
                  <a:pt x="0" y="6704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1581885" y="895350"/>
            <a:ext cx="15677415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80"/>
              </a:lnSpc>
            </a:pPr>
            <a:r>
              <a:rPr sz="1800">
                <a:latin typeface="Arial"/>
              </a:rPr>
              <a:t>ΤΙ ΕΙΝΑΙ ΤΟ ΣΥΝΑΙΣΘΗΜΑΤΙΚΟ ΕΡΕΘΙΣΜΑ;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81885" y="2245359"/>
            <a:ext cx="9453043" cy="7012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sz="1800">
                <a:latin typeface="Arial"/>
              </a:rPr>
              <a:t>Συναισθηματικό ερέθισμα είναι:</a:t>
            </a:r>
          </a:p>
          <a:p>
            <a:r>
              <a:rPr sz="1800">
                <a:latin typeface="Arial"/>
              </a:rPr>
              <a:t>κάτι που προκαλεί έντονη συναισθηματική αντίδραση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Ερεθίσματα μπορεί να είναι:</a:t>
            </a:r>
          </a:p>
          <a:p>
            <a:r>
              <a:rPr sz="1800">
                <a:latin typeface="Arial"/>
              </a:rPr>
              <a:t>άδικη μεταχείριση</a:t>
            </a:r>
          </a:p>
          <a:p>
            <a:r>
              <a:rPr sz="1800">
                <a:latin typeface="Arial"/>
              </a:rPr>
              <a:t>αποκλεισμός</a:t>
            </a:r>
          </a:p>
          <a:p>
            <a:r>
              <a:rPr sz="1800">
                <a:latin typeface="Arial"/>
              </a:rPr>
              <a:t>αποτυχία μετά από προσπάθεια</a:t>
            </a:r>
          </a:p>
          <a:p>
            <a:r>
              <a:rPr sz="1800">
                <a:latin typeface="Arial"/>
              </a:rPr>
              <a:t>κριτική από άλλους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sp>
        <p:nvSpPr>
          <p:cNvPr id="3" name="Freeform 3"/>
          <p:cNvSpPr/>
          <p:nvPr/>
        </p:nvSpPr>
        <p:spPr>
          <a:xfrm>
            <a:off x="11196027" y="2348154"/>
            <a:ext cx="6063273" cy="6899884"/>
          </a:xfrm>
          <a:custGeom>
            <a:avLst/>
            <a:gdLst/>
            <a:ahLst/>
            <a:cxnLst/>
            <a:rect l="l" t="t" r="r" b="b"/>
            <a:pathLst>
              <a:path w="6063273" h="6899884">
                <a:moveTo>
                  <a:pt x="0" y="0"/>
                </a:moveTo>
                <a:lnTo>
                  <a:pt x="6063273" y="0"/>
                </a:lnTo>
                <a:lnTo>
                  <a:pt x="6063273" y="6899884"/>
                </a:lnTo>
                <a:lnTo>
                  <a:pt x="0" y="6899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1408170" y="3127265"/>
            <a:ext cx="10321001" cy="479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sz="1800">
                <a:latin typeface="Arial"/>
              </a:rPr>
              <a:t>Η κατανόηση των ερεθισμάτων μάς βοηθά:</a:t>
            </a:r>
          </a:p>
          <a:p>
            <a:r>
              <a:rPr sz="1800">
                <a:latin typeface="Arial"/>
              </a:rPr>
              <a:t/>
            </a:r>
          </a:p>
          <a:p>
            <a:r>
              <a:rPr sz="1800">
                <a:latin typeface="Arial"/>
              </a:rPr>
              <a:t>να κάνουμε παύση πριν αντιδράσουμε</a:t>
            </a:r>
          </a:p>
          <a:p>
            <a:r>
              <a:rPr sz="1800">
                <a:latin typeface="Arial"/>
              </a:rPr>
              <a:t>να σκεφτούμε ήρεμα</a:t>
            </a:r>
          </a:p>
          <a:p>
            <a:r>
              <a:rPr sz="1800">
                <a:latin typeface="Arial"/>
              </a:rPr>
              <a:t>να επιλέξουμε υπεύθυνες πράξεις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8170" y="895350"/>
            <a:ext cx="12546476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80"/>
              </a:lnSpc>
            </a:pPr>
            <a:r>
              <a:rPr sz="1800">
                <a:latin typeface="Arial"/>
              </a:rPr>
              <a:t>ΓΙΑΤΙ ΤΑ ΕΡΕΘΙΣΜΑΤΑ ΕΙΝΑΙ ΣΗΜΑΝΤΙΚΑ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p/>
        </p:txBody>
      </p:sp>
      <p:grpSp>
        <p:nvGrpSpPr>
          <p:cNvPr id="3" name="Group 3"/>
          <p:cNvGrpSpPr/>
          <p:nvPr/>
        </p:nvGrpSpPr>
        <p:grpSpPr>
          <a:xfrm>
            <a:off x="3708662" y="3688776"/>
            <a:ext cx="1084091" cy="108409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  <p:txBody>
            <a:bodyPr/>
            <a:p/>
          </p:txBody>
        </p:sp>
      </p:grpSp>
      <p:grpSp>
        <p:nvGrpSpPr>
          <p:cNvPr id="5" name="Group 5"/>
          <p:cNvGrpSpPr/>
          <p:nvPr/>
        </p:nvGrpSpPr>
        <p:grpSpPr>
          <a:xfrm>
            <a:off x="8546334" y="3688776"/>
            <a:ext cx="1084091" cy="108409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  <p:txBody>
            <a:bodyPr/>
            <a:p/>
          </p:txBody>
        </p:sp>
      </p:grpSp>
      <p:grpSp>
        <p:nvGrpSpPr>
          <p:cNvPr id="7" name="Group 7"/>
          <p:cNvGrpSpPr/>
          <p:nvPr/>
        </p:nvGrpSpPr>
        <p:grpSpPr>
          <a:xfrm>
            <a:off x="13395761" y="3688776"/>
            <a:ext cx="1084091" cy="1084091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A1E0C"/>
            </a:solidFill>
          </p:spPr>
          <p:txBody>
            <a:bodyPr/>
            <a:p/>
          </p:txBody>
        </p:sp>
      </p:grpSp>
      <p:sp>
        <p:nvSpPr>
          <p:cNvPr id="9" name="Freeform 9"/>
          <p:cNvSpPr/>
          <p:nvPr/>
        </p:nvSpPr>
        <p:spPr>
          <a:xfrm rot="3231323">
            <a:off x="10700912" y="3186527"/>
            <a:ext cx="1624362" cy="2382398"/>
          </a:xfrm>
          <a:custGeom>
            <a:avLst/>
            <a:gdLst/>
            <a:ahLst/>
            <a:cxnLst/>
            <a:rect l="l" t="t" r="r" b="b"/>
            <a:pathLst>
              <a:path w="1624362" h="2382398">
                <a:moveTo>
                  <a:pt x="0" y="0"/>
                </a:moveTo>
                <a:lnTo>
                  <a:pt x="1624362" y="0"/>
                </a:lnTo>
                <a:lnTo>
                  <a:pt x="1624362" y="2382398"/>
                </a:lnTo>
                <a:lnTo>
                  <a:pt x="0" y="23823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10" name="Freeform 10"/>
          <p:cNvSpPr/>
          <p:nvPr/>
        </p:nvSpPr>
        <p:spPr>
          <a:xfrm rot="3896466">
            <a:off x="5772339" y="2942408"/>
            <a:ext cx="1794409" cy="2576828"/>
          </a:xfrm>
          <a:custGeom>
            <a:avLst/>
            <a:gdLst/>
            <a:ahLst/>
            <a:cxnLst/>
            <a:rect l="l" t="t" r="r" b="b"/>
            <a:pathLst>
              <a:path w="1794409" h="2576828">
                <a:moveTo>
                  <a:pt x="0" y="0"/>
                </a:moveTo>
                <a:lnTo>
                  <a:pt x="1794409" y="0"/>
                </a:lnTo>
                <a:lnTo>
                  <a:pt x="1794409" y="2576828"/>
                </a:lnTo>
                <a:lnTo>
                  <a:pt x="0" y="2576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p/>
        </p:txBody>
      </p:sp>
      <p:sp>
        <p:nvSpPr>
          <p:cNvPr id="11" name="TextBox 11"/>
          <p:cNvSpPr txBox="1"/>
          <p:nvPr/>
        </p:nvSpPr>
        <p:spPr>
          <a:xfrm>
            <a:off x="1392054" y="812500"/>
            <a:ext cx="15392652" cy="220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39"/>
              </a:lnSpc>
            </a:pPr>
            <a:r>
              <a:rPr sz="1800">
                <a:latin typeface="Arial"/>
              </a:rPr>
              <a:t>ΣΥΝΑΙΣΘΗΜΑΤΑ, ΕΠΙΛΟΓΗ ΚΑΙ ΕΥΘΥΝΗ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95324" y="5230342"/>
            <a:ext cx="3756655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sz="1800">
                <a:latin typeface="Arial"/>
              </a:rPr>
              <a:t>Τα συναισθήματα εμφανίζονται αυτόματα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66714" y="5230342"/>
            <a:ext cx="3833626" cy="1206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0"/>
              </a:lnSpc>
            </a:pPr>
            <a:r>
              <a:rPr sz="1800">
                <a:latin typeface="Arial"/>
              </a:rPr>
              <a:t>Οι πράξεις είναι επιλογές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70840" y="5189567"/>
            <a:ext cx="4333934" cy="1206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08"/>
              </a:lnSpc>
            </a:pPr>
            <a:r>
              <a:rPr sz="1800">
                <a:latin typeface="Arial"/>
              </a:rPr>
              <a:t>Αυτό προκαλεί συναισθηματική αντίδραση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08662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46334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95761" y="3608236"/>
            <a:ext cx="1084091" cy="104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89"/>
              </a:lnSpc>
              <a:spcBef>
                <a:spcPct val="0"/>
              </a:spcBef>
            </a:pPr>
            <a:r>
              <a:rPr lang="en-US" sz="5598" u="none">
                <a:solidFill>
                  <a:srgbClr val="FFFFFF"/>
                </a:solidFill>
                <a:latin typeface="Sigher"/>
                <a:ea typeface="Sigher"/>
                <a:cs typeface="Sigher"/>
                <a:sym typeface="Sigher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30720" y="7930060"/>
            <a:ext cx="13626560" cy="1109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40"/>
              </a:lnSpc>
            </a:pPr>
            <a:r>
              <a:rPr sz="1800">
                <a:latin typeface="Arial"/>
              </a:rPr>
              <a:t>Τα συναισθήματα εμφανίζονται πολύ γρήγορα.</a:t>
            </a:r>
          </a:p>
          <a:p>
            <a:r>
              <a:rPr sz="1800">
                <a:latin typeface="Arial"/>
              </a:rPr>
              <a:t>Το κλάμα, οι φωνές και το γέλιο είναι εκφράσεις των συναισθημάτων που νιώθουμε.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328</Words>
  <Application>Microsoft Office PowerPoint</Application>
  <PresentationFormat>Custom</PresentationFormat>
  <Paragraphs>89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Gagalin</vt:lpstr>
      <vt:lpstr>Sigher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Minimalist Playful Expressions Face Emotions Presentation</dc:title>
  <dc:creator>Vostro</dc:creator>
  <cp:lastModifiedBy>Vostro</cp:lastModifiedBy>
  <cp:revision>3</cp:revision>
  <dcterms:created xsi:type="dcterms:W3CDTF">2006-08-16T00:00:00Z</dcterms:created>
  <dcterms:modified xsi:type="dcterms:W3CDTF">2026-02-26T15:56:02Z</dcterms:modified>
  <dc:identifier>DAHCJw8KkLw</dc:identifier>
</cp:coreProperties>
</file>