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8288000" cy="10287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Gagalin" panose="020B0604020202020204" charset="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5" d="100"/>
          <a:sy n="55" d="100"/>
        </p:scale>
        <p:origin x="-65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8.png"/><Relationship Id="rId4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12" Type="http://schemas.openxmlformats.org/officeDocument/2006/relationships/image" Target="../media/image2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openxmlformats.org/officeDocument/2006/relationships/image" Target="../media/image18.svg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5" Type="http://schemas.openxmlformats.org/officeDocument/2006/relationships/image" Target="../media/image23.png"/><Relationship Id="rId4" Type="http://schemas.openxmlformats.org/officeDocument/2006/relationships/image" Target="../media/image2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79874" y="3870348"/>
            <a:ext cx="3403557" cy="3719735"/>
          </a:xfrm>
          <a:custGeom>
            <a:avLst/>
            <a:gdLst/>
            <a:ahLst/>
            <a:cxnLst/>
            <a:rect l="l" t="t" r="r" b="b"/>
            <a:pathLst>
              <a:path w="3403557" h="3719735">
                <a:moveTo>
                  <a:pt x="0" y="0"/>
                </a:moveTo>
                <a:lnTo>
                  <a:pt x="3403557" y="0"/>
                </a:lnTo>
                <a:lnTo>
                  <a:pt x="3403557" y="3719735"/>
                </a:lnTo>
                <a:lnTo>
                  <a:pt x="0" y="37197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583431" y="3954729"/>
            <a:ext cx="3129295" cy="3550973"/>
          </a:xfrm>
          <a:custGeom>
            <a:avLst/>
            <a:gdLst/>
            <a:ahLst/>
            <a:cxnLst/>
            <a:rect l="l" t="t" r="r" b="b"/>
            <a:pathLst>
              <a:path w="3129295" h="3550973">
                <a:moveTo>
                  <a:pt x="0" y="0"/>
                </a:moveTo>
                <a:lnTo>
                  <a:pt x="3129295" y="0"/>
                </a:lnTo>
                <a:lnTo>
                  <a:pt x="3129295" y="3550973"/>
                </a:lnTo>
                <a:lnTo>
                  <a:pt x="0" y="35509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712726" y="3870348"/>
            <a:ext cx="2250440" cy="3719735"/>
          </a:xfrm>
          <a:custGeom>
            <a:avLst/>
            <a:gdLst/>
            <a:ahLst/>
            <a:cxnLst/>
            <a:rect l="l" t="t" r="r" b="b"/>
            <a:pathLst>
              <a:path w="2250440" h="3719735">
                <a:moveTo>
                  <a:pt x="0" y="0"/>
                </a:moveTo>
                <a:lnTo>
                  <a:pt x="2250440" y="0"/>
                </a:lnTo>
                <a:lnTo>
                  <a:pt x="2250440" y="3719735"/>
                </a:lnTo>
                <a:lnTo>
                  <a:pt x="0" y="371973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129436" y="3870348"/>
            <a:ext cx="3608143" cy="3719735"/>
          </a:xfrm>
          <a:custGeom>
            <a:avLst/>
            <a:gdLst/>
            <a:ahLst/>
            <a:cxnLst/>
            <a:rect l="l" t="t" r="r" b="b"/>
            <a:pathLst>
              <a:path w="3608143" h="3719735">
                <a:moveTo>
                  <a:pt x="0" y="0"/>
                </a:moveTo>
                <a:lnTo>
                  <a:pt x="3608143" y="0"/>
                </a:lnTo>
                <a:lnTo>
                  <a:pt x="3608143" y="3719735"/>
                </a:lnTo>
                <a:lnTo>
                  <a:pt x="0" y="37197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23957" y="3870348"/>
            <a:ext cx="2631087" cy="3635354"/>
          </a:xfrm>
          <a:custGeom>
            <a:avLst/>
            <a:gdLst/>
            <a:ahLst/>
            <a:cxnLst/>
            <a:rect l="l" t="t" r="r" b="b"/>
            <a:pathLst>
              <a:path w="2631087" h="3635354">
                <a:moveTo>
                  <a:pt x="0" y="0"/>
                </a:moveTo>
                <a:lnTo>
                  <a:pt x="2631088" y="0"/>
                </a:lnTo>
                <a:lnTo>
                  <a:pt x="2631088" y="3635354"/>
                </a:lnTo>
                <a:lnTo>
                  <a:pt x="0" y="363535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532955" y="542336"/>
            <a:ext cx="15222089" cy="23736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203"/>
              </a:lnSpc>
            </a:pPr>
            <a:r>
              <a:rPr lang="en-US" sz="8682">
                <a:solidFill>
                  <a:srgbClr val="3A1E0C"/>
                </a:solidFill>
                <a:latin typeface="Gagalin"/>
                <a:ea typeface="Gagalin"/>
                <a:cs typeface="Gagalin"/>
                <a:sym typeface="Gagalin"/>
              </a:rPr>
              <a:t>Me and the World – Me and My Emotions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32955" y="8044315"/>
            <a:ext cx="15222089" cy="1537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936"/>
              </a:lnSpc>
            </a:pPr>
            <a:r>
              <a:rPr lang="en-US" sz="5600">
                <a:solidFill>
                  <a:srgbClr val="FE7F6A"/>
                </a:solidFill>
                <a:latin typeface="Sigher"/>
                <a:ea typeface="Sigher"/>
                <a:cs typeface="Sigher"/>
                <a:sym typeface="Sigher"/>
              </a:rPr>
              <a:t>Understanding Complex Emotions and Managing Them Responsibly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08170" y="3113390"/>
            <a:ext cx="10040362" cy="1028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399"/>
              </a:lnSpc>
              <a:spcBef>
                <a:spcPct val="0"/>
              </a:spcBef>
            </a:pPr>
            <a:r>
              <a:rPr lang="en-US" sz="5999">
                <a:solidFill>
                  <a:srgbClr val="FE7F6A"/>
                </a:solidFill>
                <a:latin typeface="Sigher"/>
                <a:ea typeface="Sigher"/>
                <a:cs typeface="Sigher"/>
                <a:sym typeface="Sigher"/>
              </a:rPr>
              <a:t>Some emotions feel very strong.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408170" y="857250"/>
            <a:ext cx="12712242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2599"/>
              </a:lnSpc>
            </a:pPr>
            <a:r>
              <a:rPr lang="en-US" sz="9000">
                <a:solidFill>
                  <a:srgbClr val="3A1E0C"/>
                </a:solidFill>
                <a:latin typeface="Gagalin"/>
                <a:ea typeface="Gagalin"/>
                <a:cs typeface="Gagalin"/>
                <a:sym typeface="Gagalin"/>
              </a:rPr>
              <a:t>INTENSITY OF EMOTIONS</a:t>
            </a:r>
          </a:p>
        </p:txBody>
      </p:sp>
      <p:sp>
        <p:nvSpPr>
          <p:cNvPr id="5" name="Freeform 5"/>
          <p:cNvSpPr/>
          <p:nvPr/>
        </p:nvSpPr>
        <p:spPr>
          <a:xfrm>
            <a:off x="10220746" y="1968073"/>
            <a:ext cx="7799333" cy="6757437"/>
          </a:xfrm>
          <a:custGeom>
            <a:avLst/>
            <a:gdLst/>
            <a:ahLst/>
            <a:cxnLst/>
            <a:rect l="l" t="t" r="r" b="b"/>
            <a:pathLst>
              <a:path w="7799333" h="6757437">
                <a:moveTo>
                  <a:pt x="0" y="0"/>
                </a:moveTo>
                <a:lnTo>
                  <a:pt x="7799332" y="0"/>
                </a:lnTo>
                <a:lnTo>
                  <a:pt x="7799332" y="6757437"/>
                </a:lnTo>
                <a:lnTo>
                  <a:pt x="0" y="67574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408170" y="4864708"/>
            <a:ext cx="8812576" cy="3860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5499">
                <a:solidFill>
                  <a:srgbClr val="00BF63"/>
                </a:solidFill>
                <a:latin typeface="Sigher"/>
                <a:ea typeface="Sigher"/>
                <a:cs typeface="Sigher"/>
                <a:sym typeface="Sigher"/>
              </a:rPr>
              <a:t>Strong emotions need:</a:t>
            </a:r>
          </a:p>
          <a:p>
            <a:pPr marL="1187435" lvl="1" indent="-593717" algn="l">
              <a:lnSpc>
                <a:spcPts val="7699"/>
              </a:lnSpc>
              <a:buAutoNum type="arabicPeriod"/>
            </a:pPr>
            <a:r>
              <a:rPr lang="en-US" sz="5499">
                <a:solidFill>
                  <a:srgbClr val="00BF63"/>
                </a:solidFill>
                <a:latin typeface="Sigher"/>
                <a:ea typeface="Sigher"/>
                <a:cs typeface="Sigher"/>
                <a:sym typeface="Sigher"/>
              </a:rPr>
              <a:t>time to calm down</a:t>
            </a:r>
          </a:p>
          <a:p>
            <a:pPr marL="1187435" lvl="1" indent="-593717" algn="l">
              <a:lnSpc>
                <a:spcPts val="7699"/>
              </a:lnSpc>
              <a:buAutoNum type="arabicPeriod"/>
            </a:pPr>
            <a:r>
              <a:rPr lang="en-US" sz="5499">
                <a:solidFill>
                  <a:srgbClr val="00BF63"/>
                </a:solidFill>
                <a:latin typeface="Sigher"/>
                <a:ea typeface="Sigher"/>
                <a:cs typeface="Sigher"/>
                <a:sym typeface="Sigher"/>
              </a:rPr>
              <a:t>space</a:t>
            </a:r>
          </a:p>
          <a:p>
            <a:pPr marL="1187435" lvl="1" indent="-593717" algn="l">
              <a:lnSpc>
                <a:spcPts val="7699"/>
              </a:lnSpc>
              <a:buAutoNum type="arabicPeriod"/>
            </a:pPr>
            <a:r>
              <a:rPr lang="en-US" sz="5499">
                <a:solidFill>
                  <a:srgbClr val="00BF63"/>
                </a:solidFill>
                <a:latin typeface="Sigher"/>
                <a:ea typeface="Sigher"/>
                <a:cs typeface="Sigher"/>
                <a:sym typeface="Sigher"/>
              </a:rPr>
              <a:t>reflection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3932804"/>
            <a:ext cx="3404315" cy="3438702"/>
          </a:xfrm>
          <a:custGeom>
            <a:avLst/>
            <a:gdLst/>
            <a:ahLst/>
            <a:cxnLst/>
            <a:rect l="l" t="t" r="r" b="b"/>
            <a:pathLst>
              <a:path w="3404315" h="3438702">
                <a:moveTo>
                  <a:pt x="0" y="0"/>
                </a:moveTo>
                <a:lnTo>
                  <a:pt x="3404315" y="0"/>
                </a:lnTo>
                <a:lnTo>
                  <a:pt x="3404315" y="3438702"/>
                </a:lnTo>
                <a:lnTo>
                  <a:pt x="0" y="34387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693355" y="3918859"/>
            <a:ext cx="2770539" cy="3452647"/>
          </a:xfrm>
          <a:custGeom>
            <a:avLst/>
            <a:gdLst/>
            <a:ahLst/>
            <a:cxnLst/>
            <a:rect l="l" t="t" r="r" b="b"/>
            <a:pathLst>
              <a:path w="2770539" h="3452647">
                <a:moveTo>
                  <a:pt x="0" y="0"/>
                </a:moveTo>
                <a:lnTo>
                  <a:pt x="2770539" y="0"/>
                </a:lnTo>
                <a:lnTo>
                  <a:pt x="2770539" y="3452647"/>
                </a:lnTo>
                <a:lnTo>
                  <a:pt x="0" y="34526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681001" y="3792288"/>
            <a:ext cx="2955141" cy="3719735"/>
          </a:xfrm>
          <a:custGeom>
            <a:avLst/>
            <a:gdLst/>
            <a:ahLst/>
            <a:cxnLst/>
            <a:rect l="l" t="t" r="r" b="b"/>
            <a:pathLst>
              <a:path w="2955141" h="3719735">
                <a:moveTo>
                  <a:pt x="0" y="0"/>
                </a:moveTo>
                <a:lnTo>
                  <a:pt x="2955140" y="0"/>
                </a:lnTo>
                <a:lnTo>
                  <a:pt x="2955140" y="3719734"/>
                </a:lnTo>
                <a:lnTo>
                  <a:pt x="0" y="37197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947505" y="3792288"/>
            <a:ext cx="3319176" cy="3677544"/>
          </a:xfrm>
          <a:custGeom>
            <a:avLst/>
            <a:gdLst/>
            <a:ahLst/>
            <a:cxnLst/>
            <a:rect l="l" t="t" r="r" b="b"/>
            <a:pathLst>
              <a:path w="3319176" h="3677544">
                <a:moveTo>
                  <a:pt x="0" y="0"/>
                </a:moveTo>
                <a:lnTo>
                  <a:pt x="3319175" y="0"/>
                </a:lnTo>
                <a:lnTo>
                  <a:pt x="3319175" y="3677544"/>
                </a:lnTo>
                <a:lnTo>
                  <a:pt x="0" y="36775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581005" y="3792288"/>
            <a:ext cx="2365087" cy="3677544"/>
          </a:xfrm>
          <a:custGeom>
            <a:avLst/>
            <a:gdLst/>
            <a:ahLst/>
            <a:cxnLst/>
            <a:rect l="l" t="t" r="r" b="b"/>
            <a:pathLst>
              <a:path w="2365087" h="3677544">
                <a:moveTo>
                  <a:pt x="0" y="0"/>
                </a:moveTo>
                <a:lnTo>
                  <a:pt x="2365088" y="0"/>
                </a:lnTo>
                <a:lnTo>
                  <a:pt x="2365088" y="3677544"/>
                </a:lnTo>
                <a:lnTo>
                  <a:pt x="0" y="367754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236787" y="708348"/>
            <a:ext cx="11814426" cy="1139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39"/>
              </a:lnSpc>
            </a:pPr>
            <a:r>
              <a:rPr lang="en-US" sz="8700">
                <a:solidFill>
                  <a:srgbClr val="3A1E0C"/>
                </a:solidFill>
                <a:latin typeface="Gagalin"/>
                <a:ea typeface="Gagalin"/>
                <a:cs typeface="Gagalin"/>
                <a:sym typeface="Gagalin"/>
              </a:rPr>
              <a:t>EMOTIONAL REGULATION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797777" y="2084810"/>
            <a:ext cx="12692446" cy="919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447"/>
              </a:lnSpc>
            </a:pPr>
            <a:r>
              <a:rPr lang="en-US" sz="5319">
                <a:solidFill>
                  <a:srgbClr val="3A1E0C"/>
                </a:solidFill>
                <a:latin typeface="Sigher"/>
                <a:ea typeface="Sigher"/>
                <a:cs typeface="Sigher"/>
                <a:sym typeface="Sigher"/>
              </a:rPr>
              <a:t>Regulation is a skill, not suppression.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22838" y="8321647"/>
            <a:ext cx="17042325" cy="823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607"/>
              </a:lnSpc>
            </a:pPr>
            <a:r>
              <a:rPr lang="en-US" sz="4719">
                <a:solidFill>
                  <a:srgbClr val="3A1E0C"/>
                </a:solidFill>
                <a:latin typeface="Sigher"/>
                <a:ea typeface="Sigher"/>
                <a:cs typeface="Sigher"/>
                <a:sym typeface="Sigher"/>
              </a:rPr>
              <a:t>1.noticing the emotion      2.naming the emotion     3.choosing a response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3075335"/>
            <a:ext cx="9118145" cy="6764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799">
                <a:solidFill>
                  <a:srgbClr val="E2A9F1"/>
                </a:solidFill>
                <a:latin typeface="Sigher"/>
                <a:ea typeface="Sigher"/>
                <a:cs typeface="Sigher"/>
                <a:sym typeface="Sigher"/>
              </a:rPr>
              <a:t>Situation:</a:t>
            </a:r>
          </a:p>
          <a:p>
            <a:pPr algn="ctr">
              <a:lnSpc>
                <a:spcPts val="6719"/>
              </a:lnSpc>
            </a:pPr>
            <a:r>
              <a:rPr lang="en-US" sz="4799">
                <a:solidFill>
                  <a:srgbClr val="E2A9F1"/>
                </a:solidFill>
                <a:latin typeface="Sigher"/>
                <a:ea typeface="Sigher"/>
                <a:cs typeface="Sigher"/>
                <a:sym typeface="Sigher"/>
              </a:rPr>
              <a:t>A student works hard, but everyone gets the same grade.</a:t>
            </a:r>
          </a:p>
          <a:p>
            <a:pPr algn="ctr">
              <a:lnSpc>
                <a:spcPts val="6719"/>
              </a:lnSpc>
            </a:pPr>
            <a:endParaRPr lang="en-US" sz="4799">
              <a:solidFill>
                <a:srgbClr val="E2A9F1"/>
              </a:solidFill>
              <a:latin typeface="Sigher"/>
              <a:ea typeface="Sigher"/>
              <a:cs typeface="Sigher"/>
              <a:sym typeface="Sigher"/>
            </a:endParaRPr>
          </a:p>
          <a:p>
            <a:pPr algn="ctr">
              <a:lnSpc>
                <a:spcPts val="6719"/>
              </a:lnSpc>
            </a:pPr>
            <a:r>
              <a:rPr lang="en-US" sz="4799">
                <a:solidFill>
                  <a:srgbClr val="FFDE59"/>
                </a:solidFill>
                <a:latin typeface="Sigher"/>
                <a:ea typeface="Sigher"/>
                <a:cs typeface="Sigher"/>
                <a:sym typeface="Sigher"/>
              </a:rPr>
              <a:t>Discussion focus:</a:t>
            </a:r>
          </a:p>
          <a:p>
            <a:pPr marL="1036309" lvl="1" indent="-518154" algn="ctr">
              <a:lnSpc>
                <a:spcPts val="6719"/>
              </a:lnSpc>
              <a:buFont typeface="Arial"/>
              <a:buChar char="•"/>
            </a:pPr>
            <a:r>
              <a:rPr lang="en-US" sz="4799">
                <a:solidFill>
                  <a:srgbClr val="FFDE59"/>
                </a:solidFill>
                <a:latin typeface="Sigher"/>
                <a:ea typeface="Sigher"/>
                <a:cs typeface="Sigher"/>
                <a:sym typeface="Sigher"/>
              </a:rPr>
              <a:t>emotions involved</a:t>
            </a:r>
          </a:p>
          <a:p>
            <a:pPr marL="1036309" lvl="1" indent="-518154" algn="ctr">
              <a:lnSpc>
                <a:spcPts val="6719"/>
              </a:lnSpc>
              <a:buFont typeface="Arial"/>
              <a:buChar char="•"/>
            </a:pPr>
            <a:r>
              <a:rPr lang="en-US" sz="4799">
                <a:solidFill>
                  <a:srgbClr val="FFDE59"/>
                </a:solidFill>
                <a:latin typeface="Sigher"/>
                <a:ea typeface="Sigher"/>
                <a:cs typeface="Sigher"/>
                <a:sym typeface="Sigher"/>
              </a:rPr>
              <a:t>emotional triggers</a:t>
            </a:r>
          </a:p>
          <a:p>
            <a:pPr marL="1036309" lvl="1" indent="-518154" algn="ctr">
              <a:lnSpc>
                <a:spcPts val="6719"/>
              </a:lnSpc>
              <a:buFont typeface="Arial"/>
              <a:buChar char="•"/>
            </a:pPr>
            <a:r>
              <a:rPr lang="en-US" sz="4799">
                <a:solidFill>
                  <a:srgbClr val="FFDE59"/>
                </a:solidFill>
                <a:latin typeface="Sigher"/>
                <a:ea typeface="Sigher"/>
                <a:cs typeface="Sigher"/>
                <a:sym typeface="Sigher"/>
              </a:rPr>
              <a:t>responsible responses</a:t>
            </a:r>
          </a:p>
        </p:txBody>
      </p:sp>
      <p:sp>
        <p:nvSpPr>
          <p:cNvPr id="4" name="Freeform 4"/>
          <p:cNvSpPr/>
          <p:nvPr/>
        </p:nvSpPr>
        <p:spPr>
          <a:xfrm>
            <a:off x="11543508" y="5517198"/>
            <a:ext cx="5273690" cy="4528782"/>
          </a:xfrm>
          <a:custGeom>
            <a:avLst/>
            <a:gdLst/>
            <a:ahLst/>
            <a:cxnLst/>
            <a:rect l="l" t="t" r="r" b="b"/>
            <a:pathLst>
              <a:path w="5273690" h="4528782">
                <a:moveTo>
                  <a:pt x="0" y="0"/>
                </a:moveTo>
                <a:lnTo>
                  <a:pt x="5273690" y="0"/>
                </a:lnTo>
                <a:lnTo>
                  <a:pt x="5273690" y="4528782"/>
                </a:lnTo>
                <a:lnTo>
                  <a:pt x="0" y="45287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12043148" y="370557"/>
            <a:ext cx="4274411" cy="4406609"/>
          </a:xfrm>
          <a:custGeom>
            <a:avLst/>
            <a:gdLst/>
            <a:ahLst/>
            <a:cxnLst/>
            <a:rect l="l" t="t" r="r" b="b"/>
            <a:pathLst>
              <a:path w="4274411" h="4406609">
                <a:moveTo>
                  <a:pt x="0" y="0"/>
                </a:moveTo>
                <a:lnTo>
                  <a:pt x="4274410" y="0"/>
                </a:lnTo>
                <a:lnTo>
                  <a:pt x="4274410" y="4406609"/>
                </a:lnTo>
                <a:lnTo>
                  <a:pt x="0" y="44066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72665" y="387758"/>
            <a:ext cx="11874532" cy="24415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801"/>
              </a:lnSpc>
            </a:pPr>
            <a:r>
              <a:rPr lang="en-US" sz="7000">
                <a:solidFill>
                  <a:srgbClr val="3A1E0C"/>
                </a:solidFill>
                <a:latin typeface="Gagalin"/>
                <a:ea typeface="Gagalin"/>
                <a:cs typeface="Gagalin"/>
                <a:sym typeface="Gagalin"/>
              </a:rPr>
              <a:t>CASE STUDY: GROUP PROJECT CONFLICT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426068" y="1909346"/>
            <a:ext cx="5833232" cy="7348954"/>
          </a:xfrm>
          <a:custGeom>
            <a:avLst/>
            <a:gdLst/>
            <a:ahLst/>
            <a:cxnLst/>
            <a:rect l="l" t="t" r="r" b="b"/>
            <a:pathLst>
              <a:path w="5833232" h="7348954">
                <a:moveTo>
                  <a:pt x="0" y="0"/>
                </a:moveTo>
                <a:lnTo>
                  <a:pt x="5833232" y="0"/>
                </a:lnTo>
                <a:lnTo>
                  <a:pt x="5833232" y="7348954"/>
                </a:lnTo>
                <a:lnTo>
                  <a:pt x="0" y="73489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408170" y="4781291"/>
            <a:ext cx="8812576" cy="353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79501" lvl="1" indent="-539750" algn="l">
              <a:lnSpc>
                <a:spcPts val="7000"/>
              </a:lnSpc>
              <a:buFont typeface="Arial"/>
              <a:buChar char="•"/>
            </a:pPr>
            <a:r>
              <a:rPr lang="en-US" sz="5000">
                <a:solidFill>
                  <a:srgbClr val="FF751F"/>
                </a:solidFill>
                <a:latin typeface="Sigher"/>
                <a:ea typeface="Sigher"/>
                <a:cs typeface="Sigher"/>
                <a:sym typeface="Sigher"/>
              </a:rPr>
              <a:t>Pride can come from success</a:t>
            </a:r>
          </a:p>
          <a:p>
            <a:pPr marL="1079501" lvl="1" indent="-539750" algn="l">
              <a:lnSpc>
                <a:spcPts val="7000"/>
              </a:lnSpc>
              <a:buFont typeface="Arial"/>
              <a:buChar char="•"/>
            </a:pPr>
            <a:r>
              <a:rPr lang="en-US" sz="5000">
                <a:solidFill>
                  <a:srgbClr val="FF751F"/>
                </a:solidFill>
                <a:latin typeface="Sigher"/>
                <a:ea typeface="Sigher"/>
                <a:cs typeface="Sigher"/>
                <a:sym typeface="Sigher"/>
              </a:rPr>
              <a:t>Shame can appear after failure</a:t>
            </a:r>
          </a:p>
          <a:p>
            <a:pPr marL="1079501" lvl="1" indent="-539750" algn="l">
              <a:lnSpc>
                <a:spcPts val="7000"/>
              </a:lnSpc>
              <a:buFont typeface="Arial"/>
              <a:buChar char="•"/>
            </a:pPr>
            <a:r>
              <a:rPr lang="en-US" sz="5000">
                <a:solidFill>
                  <a:srgbClr val="FF751F"/>
                </a:solidFill>
                <a:latin typeface="Sigher"/>
                <a:ea typeface="Sigher"/>
                <a:cs typeface="Sigher"/>
                <a:sym typeface="Sigher"/>
              </a:rPr>
              <a:t>Both emotions are part of social life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08170" y="620645"/>
            <a:ext cx="12934514" cy="3143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2599"/>
              </a:lnSpc>
            </a:pPr>
            <a:r>
              <a:rPr lang="en-US" sz="9000">
                <a:solidFill>
                  <a:srgbClr val="3A1E0C"/>
                </a:solidFill>
                <a:latin typeface="Gagalin"/>
                <a:ea typeface="Gagalin"/>
                <a:cs typeface="Gagalin"/>
                <a:sym typeface="Gagalin"/>
              </a:rPr>
              <a:t>SOCIAL EMOTIONS: PRIDE AND SHAME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285360" y="4237971"/>
            <a:ext cx="5657781" cy="5714930"/>
          </a:xfrm>
          <a:custGeom>
            <a:avLst/>
            <a:gdLst/>
            <a:ahLst/>
            <a:cxnLst/>
            <a:rect l="l" t="t" r="r" b="b"/>
            <a:pathLst>
              <a:path w="5657781" h="5714930">
                <a:moveTo>
                  <a:pt x="0" y="0"/>
                </a:moveTo>
                <a:lnTo>
                  <a:pt x="5657781" y="0"/>
                </a:lnTo>
                <a:lnTo>
                  <a:pt x="5657781" y="5714930"/>
                </a:lnTo>
                <a:lnTo>
                  <a:pt x="0" y="57149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375813" y="4214795"/>
            <a:ext cx="4604481" cy="5738106"/>
          </a:xfrm>
          <a:custGeom>
            <a:avLst/>
            <a:gdLst/>
            <a:ahLst/>
            <a:cxnLst/>
            <a:rect l="l" t="t" r="r" b="b"/>
            <a:pathLst>
              <a:path w="4604481" h="5738106">
                <a:moveTo>
                  <a:pt x="0" y="0"/>
                </a:moveTo>
                <a:lnTo>
                  <a:pt x="4604480" y="0"/>
                </a:lnTo>
                <a:lnTo>
                  <a:pt x="4604480" y="5738106"/>
                </a:lnTo>
                <a:lnTo>
                  <a:pt x="0" y="57381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236787" y="693937"/>
            <a:ext cx="11814426" cy="2206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39"/>
              </a:lnSpc>
            </a:pPr>
            <a:r>
              <a:rPr lang="en-US" sz="8700">
                <a:solidFill>
                  <a:srgbClr val="3A1E0C"/>
                </a:solidFill>
                <a:latin typeface="Gagalin"/>
                <a:ea typeface="Gagalin"/>
                <a:cs typeface="Gagalin"/>
                <a:sym typeface="Gagalin"/>
              </a:rPr>
              <a:t>RESPONSIBLE EMOTIONAL EXPRESSION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797777" y="3040730"/>
            <a:ext cx="12692446" cy="919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447"/>
              </a:lnSpc>
            </a:pPr>
            <a:r>
              <a:rPr lang="en-US" sz="5319">
                <a:solidFill>
                  <a:srgbClr val="E2A9F1"/>
                </a:solidFill>
                <a:latin typeface="Sigher"/>
                <a:ea typeface="Sigher"/>
                <a:cs typeface="Sigher"/>
                <a:sym typeface="Sigher"/>
              </a:rPr>
              <a:t>Responsible ways to express emotions: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39142" y="5836031"/>
            <a:ext cx="7746218" cy="28008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47"/>
              </a:lnSpc>
            </a:pPr>
            <a:r>
              <a:rPr lang="en-US" sz="5319">
                <a:solidFill>
                  <a:srgbClr val="FE7F6A"/>
                </a:solidFill>
                <a:latin typeface="Sigher"/>
                <a:ea typeface="Sigher"/>
                <a:cs typeface="Sigher"/>
                <a:sym typeface="Sigher"/>
              </a:rPr>
              <a:t>1.calm words</a:t>
            </a:r>
          </a:p>
          <a:p>
            <a:pPr algn="ctr">
              <a:lnSpc>
                <a:spcPts val="7447"/>
              </a:lnSpc>
            </a:pPr>
            <a:r>
              <a:rPr lang="en-US" sz="5319">
                <a:solidFill>
                  <a:srgbClr val="FE7F6A"/>
                </a:solidFill>
                <a:latin typeface="Sigher"/>
                <a:ea typeface="Sigher"/>
                <a:cs typeface="Sigher"/>
                <a:sym typeface="Sigher"/>
              </a:rPr>
              <a:t>2.respectful communication</a:t>
            </a:r>
          </a:p>
          <a:p>
            <a:pPr marL="0" lvl="0" indent="0" algn="ctr">
              <a:lnSpc>
                <a:spcPts val="7447"/>
              </a:lnSpc>
            </a:pPr>
            <a:r>
              <a:rPr lang="en-US" sz="5319">
                <a:solidFill>
                  <a:srgbClr val="FE7F6A"/>
                </a:solidFill>
                <a:latin typeface="Sigher"/>
                <a:ea typeface="Sigher"/>
                <a:cs typeface="Sigher"/>
                <a:sym typeface="Sigher"/>
              </a:rPr>
              <a:t>3.listening to others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0521" y="4896988"/>
            <a:ext cx="4059752" cy="4706958"/>
          </a:xfrm>
          <a:custGeom>
            <a:avLst/>
            <a:gdLst/>
            <a:ahLst/>
            <a:cxnLst/>
            <a:rect l="l" t="t" r="r" b="b"/>
            <a:pathLst>
              <a:path w="4059752" h="4706958">
                <a:moveTo>
                  <a:pt x="0" y="0"/>
                </a:moveTo>
                <a:lnTo>
                  <a:pt x="4059752" y="0"/>
                </a:lnTo>
                <a:lnTo>
                  <a:pt x="4059752" y="4706959"/>
                </a:lnTo>
                <a:lnTo>
                  <a:pt x="0" y="47069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000675" y="3424973"/>
            <a:ext cx="9118145" cy="5017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230632" lvl="1" indent="-615316" algn="l">
              <a:lnSpc>
                <a:spcPts val="7980"/>
              </a:lnSpc>
              <a:buFont typeface="Arial"/>
              <a:buChar char="•"/>
            </a:pPr>
            <a:r>
              <a:rPr lang="en-US" sz="5700">
                <a:gradFill>
                  <a:gsLst>
                    <a:gs pos="0">
                      <a:srgbClr val="FF3131">
                        <a:alpha val="100000"/>
                      </a:srgbClr>
                    </a:gs>
                    <a:gs pos="100000">
                      <a:srgbClr val="FF914D">
                        <a:alpha val="100000"/>
                      </a:srgbClr>
                    </a:gs>
                  </a:gsLst>
                  <a:lin ang="0"/>
                </a:gradFill>
                <a:latin typeface="Sigher"/>
                <a:ea typeface="Sigher"/>
                <a:cs typeface="Sigher"/>
                <a:sym typeface="Sigher"/>
              </a:rPr>
              <a:t>Strong emotions are part of life</a:t>
            </a:r>
          </a:p>
          <a:p>
            <a:pPr marL="1230632" lvl="1" indent="-615316" algn="l">
              <a:lnSpc>
                <a:spcPts val="7980"/>
              </a:lnSpc>
              <a:buFont typeface="Arial"/>
              <a:buChar char="•"/>
            </a:pPr>
            <a:r>
              <a:rPr lang="en-US" sz="5700">
                <a:gradFill>
                  <a:gsLst>
                    <a:gs pos="0">
                      <a:srgbClr val="FF3131">
                        <a:alpha val="100000"/>
                      </a:srgbClr>
                    </a:gs>
                    <a:gs pos="100000">
                      <a:srgbClr val="FF914D">
                        <a:alpha val="100000"/>
                      </a:srgbClr>
                    </a:gs>
                  </a:gsLst>
                  <a:lin ang="0"/>
                </a:gradFill>
                <a:latin typeface="Sigher"/>
                <a:ea typeface="Sigher"/>
                <a:cs typeface="Sigher"/>
                <a:sym typeface="Sigher"/>
              </a:rPr>
              <a:t>Responsibility is how we act</a:t>
            </a:r>
          </a:p>
          <a:p>
            <a:pPr marL="1230632" lvl="1" indent="-615316" algn="l">
              <a:lnSpc>
                <a:spcPts val="7980"/>
              </a:lnSpc>
              <a:buFont typeface="Arial"/>
              <a:buChar char="•"/>
            </a:pPr>
            <a:r>
              <a:rPr lang="en-US" sz="5700">
                <a:gradFill>
                  <a:gsLst>
                    <a:gs pos="0">
                      <a:srgbClr val="FF3131">
                        <a:alpha val="100000"/>
                      </a:srgbClr>
                    </a:gs>
                    <a:gs pos="100000">
                      <a:srgbClr val="FF914D">
                        <a:alpha val="100000"/>
                      </a:srgbClr>
                    </a:gs>
                  </a:gsLst>
                  <a:lin ang="0"/>
                </a:gradFill>
                <a:latin typeface="Sigher"/>
                <a:ea typeface="Sigher"/>
                <a:cs typeface="Sigher"/>
                <a:sym typeface="Sigher"/>
              </a:rPr>
              <a:t>Reflection helps peaceful relationships</a:t>
            </a:r>
          </a:p>
        </p:txBody>
      </p:sp>
      <p:sp>
        <p:nvSpPr>
          <p:cNvPr id="5" name="Freeform 5"/>
          <p:cNvSpPr/>
          <p:nvPr/>
        </p:nvSpPr>
        <p:spPr>
          <a:xfrm rot="-10800000">
            <a:off x="1640521" y="683053"/>
            <a:ext cx="4104372" cy="3929936"/>
          </a:xfrm>
          <a:custGeom>
            <a:avLst/>
            <a:gdLst/>
            <a:ahLst/>
            <a:cxnLst/>
            <a:rect l="l" t="t" r="r" b="b"/>
            <a:pathLst>
              <a:path w="4104372" h="3929936">
                <a:moveTo>
                  <a:pt x="0" y="0"/>
                </a:moveTo>
                <a:lnTo>
                  <a:pt x="4104372" y="0"/>
                </a:lnTo>
                <a:lnTo>
                  <a:pt x="4104372" y="3929937"/>
                </a:lnTo>
                <a:lnTo>
                  <a:pt x="0" y="39299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7158533" y="1373689"/>
            <a:ext cx="9458966" cy="1493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180"/>
              </a:lnSpc>
            </a:pPr>
            <a:r>
              <a:rPr lang="en-US" sz="8700">
                <a:solidFill>
                  <a:srgbClr val="3A1E0C"/>
                </a:solidFill>
                <a:latin typeface="Gagalin"/>
                <a:ea typeface="Gagalin"/>
                <a:cs typeface="Gagalin"/>
                <a:sym typeface="Gagalin"/>
              </a:rPr>
              <a:t>CONCLUSION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450178" y="4307218"/>
            <a:ext cx="11387644" cy="3412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066"/>
              </a:lnSpc>
            </a:pPr>
            <a:r>
              <a:rPr lang="en-US" sz="13470">
                <a:solidFill>
                  <a:srgbClr val="3A1E0C"/>
                </a:solidFill>
                <a:latin typeface="Gagalin"/>
                <a:ea typeface="Gagalin"/>
                <a:cs typeface="Gagalin"/>
                <a:sym typeface="Gagalin"/>
              </a:rPr>
              <a:t>THANK YOU</a:t>
            </a:r>
          </a:p>
          <a:p>
            <a:pPr marL="0" lvl="0" indent="0" algn="ctr">
              <a:lnSpc>
                <a:spcPts val="13066"/>
              </a:lnSpc>
            </a:pPr>
            <a:r>
              <a:rPr lang="en-US" sz="13470">
                <a:solidFill>
                  <a:srgbClr val="3A1E0C"/>
                </a:solidFill>
                <a:latin typeface="Gagalin"/>
                <a:ea typeface="Gagalin"/>
                <a:cs typeface="Gagalin"/>
                <a:sym typeface="Gagalin"/>
              </a:rPr>
              <a:t>SO MUCH</a:t>
            </a:r>
          </a:p>
        </p:txBody>
      </p:sp>
      <p:sp>
        <p:nvSpPr>
          <p:cNvPr id="4" name="Freeform 4"/>
          <p:cNvSpPr/>
          <p:nvPr/>
        </p:nvSpPr>
        <p:spPr>
          <a:xfrm>
            <a:off x="6249515" y="1028700"/>
            <a:ext cx="5788970" cy="2983243"/>
          </a:xfrm>
          <a:custGeom>
            <a:avLst/>
            <a:gdLst/>
            <a:ahLst/>
            <a:cxnLst/>
            <a:rect l="l" t="t" r="r" b="b"/>
            <a:pathLst>
              <a:path w="5788970" h="2983243">
                <a:moveTo>
                  <a:pt x="0" y="0"/>
                </a:moveTo>
                <a:lnTo>
                  <a:pt x="5788970" y="0"/>
                </a:lnTo>
                <a:lnTo>
                  <a:pt x="5788970" y="2983243"/>
                </a:lnTo>
                <a:lnTo>
                  <a:pt x="0" y="29832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708662" y="3688776"/>
            <a:ext cx="1084091" cy="1084091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A1E0C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8546334" y="3688776"/>
            <a:ext cx="1084091" cy="1084091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A1E0C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3395761" y="3688776"/>
            <a:ext cx="1084091" cy="1084091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A1E0C"/>
            </a:solidFill>
          </p:spPr>
        </p:sp>
      </p:grpSp>
      <p:sp>
        <p:nvSpPr>
          <p:cNvPr id="9" name="Freeform 9"/>
          <p:cNvSpPr/>
          <p:nvPr/>
        </p:nvSpPr>
        <p:spPr>
          <a:xfrm rot="3231323">
            <a:off x="10700912" y="3186527"/>
            <a:ext cx="1624362" cy="2382398"/>
          </a:xfrm>
          <a:custGeom>
            <a:avLst/>
            <a:gdLst/>
            <a:ahLst/>
            <a:cxnLst/>
            <a:rect l="l" t="t" r="r" b="b"/>
            <a:pathLst>
              <a:path w="1624362" h="2382398">
                <a:moveTo>
                  <a:pt x="0" y="0"/>
                </a:moveTo>
                <a:lnTo>
                  <a:pt x="1624362" y="0"/>
                </a:lnTo>
                <a:lnTo>
                  <a:pt x="1624362" y="2382398"/>
                </a:lnTo>
                <a:lnTo>
                  <a:pt x="0" y="23823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3896466">
            <a:off x="5772339" y="2942408"/>
            <a:ext cx="1794409" cy="2576828"/>
          </a:xfrm>
          <a:custGeom>
            <a:avLst/>
            <a:gdLst/>
            <a:ahLst/>
            <a:cxnLst/>
            <a:rect l="l" t="t" r="r" b="b"/>
            <a:pathLst>
              <a:path w="1794409" h="2576828">
                <a:moveTo>
                  <a:pt x="0" y="0"/>
                </a:moveTo>
                <a:lnTo>
                  <a:pt x="1794409" y="0"/>
                </a:lnTo>
                <a:lnTo>
                  <a:pt x="1794409" y="2576828"/>
                </a:lnTo>
                <a:lnTo>
                  <a:pt x="0" y="25768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487201" y="1465696"/>
            <a:ext cx="15392652" cy="1139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39"/>
              </a:lnSpc>
            </a:pPr>
            <a:r>
              <a:rPr lang="en-US" sz="8700">
                <a:solidFill>
                  <a:srgbClr val="3A1E0C"/>
                </a:solidFill>
                <a:latin typeface="Gagalin"/>
                <a:ea typeface="Gagalin"/>
                <a:cs typeface="Gagalin"/>
                <a:sym typeface="Gagalin"/>
              </a:rPr>
              <a:t>TODAY WE WILL LEARN TO: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830334" y="7071211"/>
            <a:ext cx="3756655" cy="1206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10"/>
              </a:lnSpc>
            </a:pPr>
            <a:r>
              <a:rPr lang="en-US" sz="4282">
                <a:solidFill>
                  <a:srgbClr val="3A1E0C"/>
                </a:solidFill>
                <a:latin typeface="Sigher"/>
                <a:ea typeface="Sigher"/>
                <a:cs typeface="Sigher"/>
                <a:sym typeface="Sigher"/>
              </a:rPr>
              <a:t>Understand complex emotions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171567" y="6031461"/>
            <a:ext cx="3833626" cy="1206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10"/>
              </a:lnSpc>
            </a:pPr>
            <a:r>
              <a:rPr lang="en-US" sz="4282">
                <a:solidFill>
                  <a:srgbClr val="3A1E0C"/>
                </a:solidFill>
                <a:latin typeface="Sigher"/>
                <a:ea typeface="Sigher"/>
                <a:cs typeface="Sigher"/>
                <a:sym typeface="Sigher"/>
              </a:rPr>
              <a:t>See how emotions affect behavior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770840" y="7688953"/>
            <a:ext cx="4333934" cy="1206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10"/>
              </a:lnSpc>
            </a:pPr>
            <a:r>
              <a:rPr lang="en-US" sz="4282">
                <a:solidFill>
                  <a:srgbClr val="3A1E0C"/>
                </a:solidFill>
                <a:latin typeface="Sigher"/>
                <a:ea typeface="Sigher"/>
                <a:cs typeface="Sigher"/>
                <a:sym typeface="Sigher"/>
              </a:rPr>
              <a:t>Practice responsible emotional choices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708662" y="3608236"/>
            <a:ext cx="1084091" cy="1045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8789"/>
              </a:lnSpc>
              <a:spcBef>
                <a:spcPct val="0"/>
              </a:spcBef>
            </a:pPr>
            <a:r>
              <a:rPr lang="en-US" sz="5598" u="none">
                <a:solidFill>
                  <a:srgbClr val="FFFFFF"/>
                </a:solidFill>
                <a:latin typeface="Sigher"/>
                <a:ea typeface="Sigher"/>
                <a:cs typeface="Sigher"/>
                <a:sym typeface="Sigher"/>
              </a:rPr>
              <a:t>1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546334" y="3608236"/>
            <a:ext cx="1084091" cy="1045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8789"/>
              </a:lnSpc>
              <a:spcBef>
                <a:spcPct val="0"/>
              </a:spcBef>
            </a:pPr>
            <a:r>
              <a:rPr lang="en-US" sz="5598" u="none">
                <a:solidFill>
                  <a:srgbClr val="FFFFFF"/>
                </a:solidFill>
                <a:latin typeface="Sigher"/>
                <a:ea typeface="Sigher"/>
                <a:cs typeface="Sigher"/>
                <a:sym typeface="Sigher"/>
              </a:rPr>
              <a:t>2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395761" y="3608236"/>
            <a:ext cx="1084091" cy="1045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8789"/>
              </a:lnSpc>
              <a:spcBef>
                <a:spcPct val="0"/>
              </a:spcBef>
            </a:pPr>
            <a:r>
              <a:rPr lang="en-US" sz="5598" u="none">
                <a:solidFill>
                  <a:srgbClr val="FFFFFF"/>
                </a:solidFill>
                <a:latin typeface="Sigher"/>
                <a:ea typeface="Sigher"/>
                <a:cs typeface="Sigher"/>
                <a:sym typeface="Sigher"/>
              </a:rPr>
              <a:t>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0521" y="4896988"/>
            <a:ext cx="4059752" cy="4706958"/>
          </a:xfrm>
          <a:custGeom>
            <a:avLst/>
            <a:gdLst/>
            <a:ahLst/>
            <a:cxnLst/>
            <a:rect l="l" t="t" r="r" b="b"/>
            <a:pathLst>
              <a:path w="4059752" h="4706958">
                <a:moveTo>
                  <a:pt x="0" y="0"/>
                </a:moveTo>
                <a:lnTo>
                  <a:pt x="4059752" y="0"/>
                </a:lnTo>
                <a:lnTo>
                  <a:pt x="4059752" y="4706959"/>
                </a:lnTo>
                <a:lnTo>
                  <a:pt x="0" y="47069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0800000">
            <a:off x="1640521" y="683053"/>
            <a:ext cx="4104372" cy="3929936"/>
          </a:xfrm>
          <a:custGeom>
            <a:avLst/>
            <a:gdLst/>
            <a:ahLst/>
            <a:cxnLst/>
            <a:rect l="l" t="t" r="r" b="b"/>
            <a:pathLst>
              <a:path w="4104372" h="3929936">
                <a:moveTo>
                  <a:pt x="0" y="0"/>
                </a:moveTo>
                <a:lnTo>
                  <a:pt x="4104372" y="0"/>
                </a:lnTo>
                <a:lnTo>
                  <a:pt x="4104372" y="3929937"/>
                </a:lnTo>
                <a:lnTo>
                  <a:pt x="0" y="39299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15350988" y="3250339"/>
            <a:ext cx="1908312" cy="1030489"/>
          </a:xfrm>
          <a:custGeom>
            <a:avLst/>
            <a:gdLst/>
            <a:ahLst/>
            <a:cxnLst/>
            <a:rect l="l" t="t" r="r" b="b"/>
            <a:pathLst>
              <a:path w="1908312" h="1030489">
                <a:moveTo>
                  <a:pt x="1908312" y="0"/>
                </a:moveTo>
                <a:lnTo>
                  <a:pt x="0" y="0"/>
                </a:lnTo>
                <a:lnTo>
                  <a:pt x="0" y="1030488"/>
                </a:lnTo>
                <a:lnTo>
                  <a:pt x="1908312" y="1030488"/>
                </a:lnTo>
                <a:lnTo>
                  <a:pt x="1908312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7365870" y="4358401"/>
            <a:ext cx="9118145" cy="3987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1540" lvl="1" indent="-485770" algn="ctr">
              <a:lnSpc>
                <a:spcPts val="6299"/>
              </a:lnSpc>
              <a:buFont typeface="Arial"/>
              <a:buChar char="•"/>
            </a:pPr>
            <a:r>
              <a:rPr lang="en-US" sz="4499">
                <a:solidFill>
                  <a:srgbClr val="3A1E0C"/>
                </a:solidFill>
                <a:latin typeface="Sigher"/>
                <a:ea typeface="Sigher"/>
                <a:cs typeface="Sigher"/>
                <a:sym typeface="Sigher"/>
              </a:rPr>
              <a:t>Emotions are part of being human</a:t>
            </a:r>
          </a:p>
          <a:p>
            <a:pPr algn="ctr">
              <a:lnSpc>
                <a:spcPts val="6299"/>
              </a:lnSpc>
            </a:pPr>
            <a:endParaRPr lang="en-US" sz="4499">
              <a:solidFill>
                <a:srgbClr val="3A1E0C"/>
              </a:solidFill>
              <a:latin typeface="Sigher"/>
              <a:ea typeface="Sigher"/>
              <a:cs typeface="Sigher"/>
              <a:sym typeface="Sigher"/>
            </a:endParaRPr>
          </a:p>
          <a:p>
            <a:pPr marL="971540" lvl="1" indent="-485770" algn="ctr">
              <a:lnSpc>
                <a:spcPts val="6299"/>
              </a:lnSpc>
              <a:buFont typeface="Arial"/>
              <a:buChar char="•"/>
            </a:pPr>
            <a:r>
              <a:rPr lang="en-US" sz="4499">
                <a:solidFill>
                  <a:srgbClr val="3A1E0C"/>
                </a:solidFill>
                <a:latin typeface="Sigher"/>
                <a:ea typeface="Sigher"/>
                <a:cs typeface="Sigher"/>
                <a:sym typeface="Sigher"/>
              </a:rPr>
              <a:t>Everyone has emotions</a:t>
            </a:r>
          </a:p>
          <a:p>
            <a:pPr algn="ctr">
              <a:lnSpc>
                <a:spcPts val="6299"/>
              </a:lnSpc>
            </a:pPr>
            <a:endParaRPr lang="en-US" sz="4499">
              <a:solidFill>
                <a:srgbClr val="3A1E0C"/>
              </a:solidFill>
              <a:latin typeface="Sigher"/>
              <a:ea typeface="Sigher"/>
              <a:cs typeface="Sigher"/>
              <a:sym typeface="Sigher"/>
            </a:endParaRPr>
          </a:p>
          <a:p>
            <a:pPr marL="1036309" lvl="1" indent="-518154" algn="ctr">
              <a:lnSpc>
                <a:spcPts val="6719"/>
              </a:lnSpc>
              <a:buFont typeface="Arial"/>
              <a:buChar char="•"/>
            </a:pPr>
            <a:r>
              <a:rPr lang="en-US" sz="4799">
                <a:solidFill>
                  <a:srgbClr val="3A1E0C"/>
                </a:solidFill>
                <a:latin typeface="Sigher"/>
                <a:ea typeface="Sigher"/>
                <a:cs typeface="Sigher"/>
                <a:sym typeface="Sigher"/>
              </a:rPr>
              <a:t>Strong emotions are normal</a:t>
            </a:r>
          </a:p>
        </p:txBody>
      </p:sp>
      <p:sp>
        <p:nvSpPr>
          <p:cNvPr id="7" name="Freeform 7"/>
          <p:cNvSpPr/>
          <p:nvPr/>
        </p:nvSpPr>
        <p:spPr>
          <a:xfrm rot="-100001" flipV="1">
            <a:off x="6204377" y="8545924"/>
            <a:ext cx="1908312" cy="1030489"/>
          </a:xfrm>
          <a:custGeom>
            <a:avLst/>
            <a:gdLst/>
            <a:ahLst/>
            <a:cxnLst/>
            <a:rect l="l" t="t" r="r" b="b"/>
            <a:pathLst>
              <a:path w="1908312" h="1030489">
                <a:moveTo>
                  <a:pt x="0" y="1030489"/>
                </a:moveTo>
                <a:lnTo>
                  <a:pt x="1908312" y="1030489"/>
                </a:lnTo>
                <a:lnTo>
                  <a:pt x="1908312" y="0"/>
                </a:lnTo>
                <a:lnTo>
                  <a:pt x="0" y="0"/>
                </a:lnTo>
                <a:lnTo>
                  <a:pt x="0" y="1030489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048544" y="3250339"/>
            <a:ext cx="1908312" cy="1030489"/>
          </a:xfrm>
          <a:custGeom>
            <a:avLst/>
            <a:gdLst/>
            <a:ahLst/>
            <a:cxnLst/>
            <a:rect l="l" t="t" r="r" b="b"/>
            <a:pathLst>
              <a:path w="1908312" h="1030489">
                <a:moveTo>
                  <a:pt x="0" y="0"/>
                </a:moveTo>
                <a:lnTo>
                  <a:pt x="1908312" y="0"/>
                </a:lnTo>
                <a:lnTo>
                  <a:pt x="1908312" y="1030488"/>
                </a:lnTo>
                <a:lnTo>
                  <a:pt x="0" y="103048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flipH="1" flipV="1">
            <a:off x="15166689" y="8726567"/>
            <a:ext cx="1908312" cy="1030489"/>
          </a:xfrm>
          <a:custGeom>
            <a:avLst/>
            <a:gdLst/>
            <a:ahLst/>
            <a:cxnLst/>
            <a:rect l="l" t="t" r="r" b="b"/>
            <a:pathLst>
              <a:path w="1908312" h="1030489">
                <a:moveTo>
                  <a:pt x="1908312" y="1030489"/>
                </a:moveTo>
                <a:lnTo>
                  <a:pt x="0" y="1030489"/>
                </a:lnTo>
                <a:lnTo>
                  <a:pt x="0" y="0"/>
                </a:lnTo>
                <a:lnTo>
                  <a:pt x="1908312" y="0"/>
                </a:lnTo>
                <a:lnTo>
                  <a:pt x="1908312" y="1030489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7158533" y="1373689"/>
            <a:ext cx="11129467" cy="1493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2180"/>
              </a:lnSpc>
            </a:pPr>
            <a:r>
              <a:rPr lang="en-US" sz="8700">
                <a:solidFill>
                  <a:srgbClr val="3A1E0C"/>
                </a:solidFill>
                <a:latin typeface="Gagalin"/>
                <a:ea typeface="Gagalin"/>
                <a:cs typeface="Gagalin"/>
                <a:sym typeface="Gagalin"/>
              </a:rPr>
              <a:t>WHAT ARE EMOTIONS?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701953" y="2611112"/>
            <a:ext cx="14884094" cy="1358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</a:pPr>
            <a:r>
              <a:rPr lang="en-US" sz="3899">
                <a:solidFill>
                  <a:srgbClr val="38B6FF"/>
                </a:solidFill>
                <a:latin typeface="Sigher"/>
                <a:ea typeface="Sigher"/>
                <a:cs typeface="Sigher"/>
                <a:sym typeface="Sigher"/>
              </a:rPr>
              <a:t>Complex emotions often appear in social situations and relationships.</a:t>
            </a:r>
          </a:p>
          <a:p>
            <a:pPr marL="0" lvl="0" indent="0" algn="ctr">
              <a:lnSpc>
                <a:spcPts val="5459"/>
              </a:lnSpc>
              <a:spcBef>
                <a:spcPct val="0"/>
              </a:spcBef>
            </a:pPr>
            <a:r>
              <a:rPr lang="en-US" sz="3899">
                <a:solidFill>
                  <a:srgbClr val="38B6FF"/>
                </a:solidFill>
                <a:latin typeface="Sigher"/>
                <a:ea typeface="Sigher"/>
                <a:cs typeface="Sigher"/>
                <a:sym typeface="Sigher"/>
              </a:rPr>
              <a:t>They are connected to: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55776" y="491331"/>
            <a:ext cx="15576448" cy="1493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180"/>
              </a:lnSpc>
            </a:pPr>
            <a:r>
              <a:rPr lang="en-US" sz="8700">
                <a:solidFill>
                  <a:srgbClr val="3A1E0C"/>
                </a:solidFill>
                <a:latin typeface="Gagalin"/>
                <a:ea typeface="Gagalin"/>
                <a:cs typeface="Gagalin"/>
                <a:sym typeface="Gagalin"/>
              </a:rPr>
              <a:t>WHAT ARE COMPLEX EMOTIONS?</a:t>
            </a:r>
          </a:p>
        </p:txBody>
      </p:sp>
      <p:sp>
        <p:nvSpPr>
          <p:cNvPr id="5" name="Freeform 5"/>
          <p:cNvSpPr/>
          <p:nvPr/>
        </p:nvSpPr>
        <p:spPr>
          <a:xfrm>
            <a:off x="7509677" y="5849995"/>
            <a:ext cx="4272535" cy="3647677"/>
          </a:xfrm>
          <a:custGeom>
            <a:avLst/>
            <a:gdLst/>
            <a:ahLst/>
            <a:cxnLst/>
            <a:rect l="l" t="t" r="r" b="b"/>
            <a:pathLst>
              <a:path w="4272535" h="3647677">
                <a:moveTo>
                  <a:pt x="0" y="0"/>
                </a:moveTo>
                <a:lnTo>
                  <a:pt x="4272535" y="0"/>
                </a:lnTo>
                <a:lnTo>
                  <a:pt x="4272535" y="3647677"/>
                </a:lnTo>
                <a:lnTo>
                  <a:pt x="0" y="36476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14466" y="7809151"/>
            <a:ext cx="6766586" cy="9478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296"/>
              </a:lnSpc>
            </a:pPr>
            <a:r>
              <a:rPr lang="en-US" sz="6819">
                <a:solidFill>
                  <a:srgbClr val="E2A9F1"/>
                </a:solidFill>
                <a:latin typeface="Gagalin"/>
                <a:ea typeface="Gagalin"/>
                <a:cs typeface="Gagalin"/>
                <a:sym typeface="Gagalin"/>
              </a:rPr>
              <a:t>EXPECTATIONS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099103" y="4557551"/>
            <a:ext cx="10089794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8959"/>
              </a:lnSpc>
            </a:pPr>
            <a:r>
              <a:rPr lang="en-US" sz="6399">
                <a:solidFill>
                  <a:srgbClr val="FE7F6A"/>
                </a:solidFill>
                <a:latin typeface="Gagalin"/>
                <a:ea typeface="Gagalin"/>
                <a:cs typeface="Gagalin"/>
                <a:sym typeface="Gagalin"/>
              </a:rPr>
              <a:t>COMPARISON WITH OTHERS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209021" y="7839693"/>
            <a:ext cx="5583384" cy="867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516"/>
              </a:lnSpc>
            </a:pPr>
            <a:r>
              <a:rPr lang="en-US" sz="6147">
                <a:solidFill>
                  <a:srgbClr val="FFDE59"/>
                </a:solidFill>
                <a:latin typeface="Gagalin"/>
                <a:ea typeface="Gagalin"/>
                <a:cs typeface="Gagalin"/>
                <a:sym typeface="Gagalin"/>
              </a:rPr>
              <a:t>SOCIAL RULES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088675" y="652636"/>
            <a:ext cx="11814426" cy="2206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39"/>
              </a:lnSpc>
            </a:pPr>
            <a:r>
              <a:rPr lang="en-US" sz="8700">
                <a:solidFill>
                  <a:srgbClr val="3A1E0C"/>
                </a:solidFill>
                <a:latin typeface="Gagalin"/>
                <a:ea typeface="Gagalin"/>
                <a:cs typeface="Gagalin"/>
                <a:sym typeface="Gagalin"/>
              </a:rPr>
              <a:t>EXAMPLES OF COMPLEX EMOTIONS</a:t>
            </a:r>
          </a:p>
        </p:txBody>
      </p:sp>
      <p:sp>
        <p:nvSpPr>
          <p:cNvPr id="4" name="Freeform 4"/>
          <p:cNvSpPr/>
          <p:nvPr/>
        </p:nvSpPr>
        <p:spPr>
          <a:xfrm>
            <a:off x="1705910" y="2859401"/>
            <a:ext cx="2765532" cy="3064508"/>
          </a:xfrm>
          <a:custGeom>
            <a:avLst/>
            <a:gdLst/>
            <a:ahLst/>
            <a:cxnLst/>
            <a:rect l="l" t="t" r="r" b="b"/>
            <a:pathLst>
              <a:path w="2765532" h="3064508">
                <a:moveTo>
                  <a:pt x="0" y="0"/>
                </a:moveTo>
                <a:lnTo>
                  <a:pt x="2765531" y="0"/>
                </a:lnTo>
                <a:lnTo>
                  <a:pt x="2765531" y="3064508"/>
                </a:lnTo>
                <a:lnTo>
                  <a:pt x="0" y="30645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210348" y="5971534"/>
            <a:ext cx="3756655" cy="825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60"/>
              </a:lnSpc>
            </a:pPr>
            <a:r>
              <a:rPr lang="en-US" sz="5782">
                <a:solidFill>
                  <a:srgbClr val="FF6D64"/>
                </a:solidFill>
                <a:latin typeface="Sigher"/>
                <a:ea typeface="Sigher"/>
                <a:cs typeface="Sigher"/>
                <a:sym typeface="Sigher"/>
              </a:rPr>
              <a:t>anger</a:t>
            </a:r>
          </a:p>
        </p:txBody>
      </p:sp>
      <p:sp>
        <p:nvSpPr>
          <p:cNvPr id="6" name="Freeform 6"/>
          <p:cNvSpPr/>
          <p:nvPr/>
        </p:nvSpPr>
        <p:spPr>
          <a:xfrm>
            <a:off x="4792499" y="5880042"/>
            <a:ext cx="3063005" cy="2764362"/>
          </a:xfrm>
          <a:custGeom>
            <a:avLst/>
            <a:gdLst/>
            <a:ahLst/>
            <a:cxnLst/>
            <a:rect l="l" t="t" r="r" b="b"/>
            <a:pathLst>
              <a:path w="3063005" h="2764362">
                <a:moveTo>
                  <a:pt x="0" y="0"/>
                </a:moveTo>
                <a:lnTo>
                  <a:pt x="3063005" y="0"/>
                </a:lnTo>
                <a:lnTo>
                  <a:pt x="3063005" y="2764362"/>
                </a:lnTo>
                <a:lnTo>
                  <a:pt x="0" y="27643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1538063" y="5143500"/>
            <a:ext cx="2118496" cy="3500904"/>
          </a:xfrm>
          <a:custGeom>
            <a:avLst/>
            <a:gdLst/>
            <a:ahLst/>
            <a:cxnLst/>
            <a:rect l="l" t="t" r="r" b="b"/>
            <a:pathLst>
              <a:path w="2118496" h="3500904">
                <a:moveTo>
                  <a:pt x="0" y="0"/>
                </a:moveTo>
                <a:lnTo>
                  <a:pt x="2118496" y="0"/>
                </a:lnTo>
                <a:lnTo>
                  <a:pt x="2118496" y="3500904"/>
                </a:lnTo>
                <a:lnTo>
                  <a:pt x="0" y="350090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979329" y="2988218"/>
            <a:ext cx="2329342" cy="2935691"/>
          </a:xfrm>
          <a:custGeom>
            <a:avLst/>
            <a:gdLst/>
            <a:ahLst/>
            <a:cxnLst/>
            <a:rect l="l" t="t" r="r" b="b"/>
            <a:pathLst>
              <a:path w="2329342" h="2935691">
                <a:moveTo>
                  <a:pt x="0" y="0"/>
                </a:moveTo>
                <a:lnTo>
                  <a:pt x="2329342" y="0"/>
                </a:lnTo>
                <a:lnTo>
                  <a:pt x="2329342" y="2935691"/>
                </a:lnTo>
                <a:lnTo>
                  <a:pt x="0" y="293569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299846" y="3183940"/>
            <a:ext cx="2713965" cy="2415429"/>
          </a:xfrm>
          <a:custGeom>
            <a:avLst/>
            <a:gdLst/>
            <a:ahLst/>
            <a:cxnLst/>
            <a:rect l="l" t="t" r="r" b="b"/>
            <a:pathLst>
              <a:path w="2713965" h="2415429">
                <a:moveTo>
                  <a:pt x="0" y="0"/>
                </a:moveTo>
                <a:lnTo>
                  <a:pt x="2713965" y="0"/>
                </a:lnTo>
                <a:lnTo>
                  <a:pt x="2713965" y="2415429"/>
                </a:lnTo>
                <a:lnTo>
                  <a:pt x="0" y="241542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4471441" y="8825379"/>
            <a:ext cx="3756655" cy="825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60"/>
              </a:lnSpc>
            </a:pPr>
            <a:r>
              <a:rPr lang="en-US" sz="5782">
                <a:solidFill>
                  <a:srgbClr val="E2A9F1"/>
                </a:solidFill>
                <a:latin typeface="Sigher"/>
                <a:ea typeface="Sigher"/>
                <a:cs typeface="Sigher"/>
                <a:sym typeface="Sigher"/>
              </a:rPr>
              <a:t>frustration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265672" y="5971534"/>
            <a:ext cx="3756655" cy="825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60"/>
              </a:lnSpc>
            </a:pPr>
            <a:r>
              <a:rPr lang="en-US" sz="5782">
                <a:solidFill>
                  <a:srgbClr val="FFDE59"/>
                </a:solidFill>
                <a:latin typeface="Sigher"/>
                <a:ea typeface="Sigher"/>
                <a:cs typeface="Sigher"/>
                <a:sym typeface="Sigher"/>
              </a:rPr>
              <a:t>pride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022328" y="8869158"/>
            <a:ext cx="3756655" cy="825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60"/>
              </a:lnSpc>
            </a:pPr>
            <a:r>
              <a:rPr lang="en-US" sz="5782">
                <a:solidFill>
                  <a:srgbClr val="FF751F"/>
                </a:solidFill>
                <a:latin typeface="Sigher"/>
                <a:ea typeface="Sigher"/>
                <a:cs typeface="Sigher"/>
                <a:sym typeface="Sigher"/>
              </a:rPr>
              <a:t>jealousy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778501" y="5970844"/>
            <a:ext cx="3756655" cy="825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60"/>
              </a:lnSpc>
            </a:pPr>
            <a:r>
              <a:rPr lang="en-US" sz="5782">
                <a:solidFill>
                  <a:srgbClr val="00BF63"/>
                </a:solidFill>
                <a:latin typeface="Sigher"/>
                <a:ea typeface="Sigher"/>
                <a:cs typeface="Sigher"/>
                <a:sym typeface="Sigher"/>
              </a:rPr>
              <a:t>shame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4127043"/>
            <a:ext cx="10387086" cy="54038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06757" lvl="1" indent="-553379" algn="l">
              <a:lnSpc>
                <a:spcPts val="7176"/>
              </a:lnSpc>
              <a:buFont typeface="Arial"/>
              <a:buChar char="•"/>
            </a:pPr>
            <a:r>
              <a:rPr lang="en-US" sz="5126">
                <a:solidFill>
                  <a:srgbClr val="FF6D64"/>
                </a:solidFill>
                <a:latin typeface="Sigher"/>
                <a:ea typeface="Sigher"/>
                <a:cs typeface="Sigher"/>
                <a:sym typeface="Sigher"/>
              </a:rPr>
              <a:t>Person can feel more than one emotion</a:t>
            </a:r>
          </a:p>
          <a:p>
            <a:pPr algn="l">
              <a:lnSpc>
                <a:spcPts val="7176"/>
              </a:lnSpc>
            </a:pPr>
            <a:endParaRPr lang="en-US" sz="5126">
              <a:solidFill>
                <a:srgbClr val="FF6D64"/>
              </a:solidFill>
              <a:latin typeface="Sigher"/>
              <a:ea typeface="Sigher"/>
              <a:cs typeface="Sigher"/>
              <a:sym typeface="Sigher"/>
            </a:endParaRPr>
          </a:p>
          <a:p>
            <a:pPr marL="1106757" lvl="1" indent="-553379" algn="l">
              <a:lnSpc>
                <a:spcPts val="7176"/>
              </a:lnSpc>
              <a:buFont typeface="Arial"/>
              <a:buChar char="•"/>
            </a:pPr>
            <a:r>
              <a:rPr lang="en-US" sz="5126">
                <a:solidFill>
                  <a:srgbClr val="FF751F"/>
                </a:solidFill>
                <a:latin typeface="Sigher"/>
                <a:ea typeface="Sigher"/>
                <a:cs typeface="Sigher"/>
                <a:sym typeface="Sigher"/>
              </a:rPr>
              <a:t>Emotions can exist together</a:t>
            </a:r>
          </a:p>
          <a:p>
            <a:pPr algn="l">
              <a:lnSpc>
                <a:spcPts val="7176"/>
              </a:lnSpc>
            </a:pPr>
            <a:endParaRPr lang="en-US" sz="5126">
              <a:solidFill>
                <a:srgbClr val="FF751F"/>
              </a:solidFill>
              <a:latin typeface="Sigher"/>
              <a:ea typeface="Sigher"/>
              <a:cs typeface="Sigher"/>
              <a:sym typeface="Sigher"/>
            </a:endParaRPr>
          </a:p>
          <a:p>
            <a:pPr marL="1106757" lvl="1" indent="-553379" algn="l">
              <a:lnSpc>
                <a:spcPts val="7176"/>
              </a:lnSpc>
              <a:buFont typeface="Arial"/>
              <a:buChar char="•"/>
            </a:pPr>
            <a:r>
              <a:rPr lang="en-US" sz="5126">
                <a:solidFill>
                  <a:srgbClr val="FFDE59"/>
                </a:solidFill>
                <a:latin typeface="Sigher"/>
                <a:ea typeface="Sigher"/>
                <a:cs typeface="Sigher"/>
                <a:sym typeface="Sigher"/>
              </a:rPr>
              <a:t>This is normal</a:t>
            </a:r>
          </a:p>
        </p:txBody>
      </p:sp>
      <p:sp>
        <p:nvSpPr>
          <p:cNvPr id="4" name="Freeform 4"/>
          <p:cNvSpPr/>
          <p:nvPr/>
        </p:nvSpPr>
        <p:spPr>
          <a:xfrm>
            <a:off x="11543508" y="5517198"/>
            <a:ext cx="5273690" cy="4528782"/>
          </a:xfrm>
          <a:custGeom>
            <a:avLst/>
            <a:gdLst/>
            <a:ahLst/>
            <a:cxnLst/>
            <a:rect l="l" t="t" r="r" b="b"/>
            <a:pathLst>
              <a:path w="5273690" h="4528782">
                <a:moveTo>
                  <a:pt x="0" y="0"/>
                </a:moveTo>
                <a:lnTo>
                  <a:pt x="5273690" y="0"/>
                </a:lnTo>
                <a:lnTo>
                  <a:pt x="5273690" y="4528782"/>
                </a:lnTo>
                <a:lnTo>
                  <a:pt x="0" y="45287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12043148" y="370557"/>
            <a:ext cx="4274411" cy="4406609"/>
          </a:xfrm>
          <a:custGeom>
            <a:avLst/>
            <a:gdLst/>
            <a:ahLst/>
            <a:cxnLst/>
            <a:rect l="l" t="t" r="r" b="b"/>
            <a:pathLst>
              <a:path w="4274411" h="4406609">
                <a:moveTo>
                  <a:pt x="0" y="0"/>
                </a:moveTo>
                <a:lnTo>
                  <a:pt x="4274410" y="0"/>
                </a:lnTo>
                <a:lnTo>
                  <a:pt x="4274410" y="4406609"/>
                </a:lnTo>
                <a:lnTo>
                  <a:pt x="0" y="44066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688977"/>
            <a:ext cx="12070327" cy="2868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480"/>
              </a:lnSpc>
            </a:pPr>
            <a:r>
              <a:rPr lang="en-US" sz="8200">
                <a:solidFill>
                  <a:srgbClr val="3A1E0C"/>
                </a:solidFill>
                <a:latin typeface="Gagalin"/>
                <a:ea typeface="Gagalin"/>
                <a:cs typeface="Gagalin"/>
                <a:sym typeface="Gagalin"/>
              </a:rPr>
              <a:t>MORE THAN ONE EMOTION AT THE SAME TIME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034928" y="2252956"/>
            <a:ext cx="6050656" cy="6704328"/>
          </a:xfrm>
          <a:custGeom>
            <a:avLst/>
            <a:gdLst/>
            <a:ahLst/>
            <a:cxnLst/>
            <a:rect l="l" t="t" r="r" b="b"/>
            <a:pathLst>
              <a:path w="6050656" h="6704328">
                <a:moveTo>
                  <a:pt x="0" y="0"/>
                </a:moveTo>
                <a:lnTo>
                  <a:pt x="6050657" y="0"/>
                </a:lnTo>
                <a:lnTo>
                  <a:pt x="6050657" y="6704328"/>
                </a:lnTo>
                <a:lnTo>
                  <a:pt x="0" y="67043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581885" y="895350"/>
            <a:ext cx="15677415" cy="1226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080"/>
              </a:lnSpc>
            </a:pPr>
            <a:r>
              <a:rPr lang="en-US" sz="7200">
                <a:solidFill>
                  <a:srgbClr val="3A1E0C"/>
                </a:solidFill>
                <a:latin typeface="Gagalin"/>
                <a:ea typeface="Gagalin"/>
                <a:cs typeface="Gagalin"/>
                <a:sym typeface="Gagalin"/>
              </a:rPr>
              <a:t>WHAT IS AN EMOTIONAL TRIGGER?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81885" y="2245359"/>
            <a:ext cx="9453043" cy="70129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59"/>
              </a:lnSpc>
            </a:pPr>
            <a:r>
              <a:rPr lang="en-US" sz="4399">
                <a:solidFill>
                  <a:srgbClr val="3A1E0C"/>
                </a:solidFill>
                <a:latin typeface="Sigher"/>
                <a:ea typeface="Sigher"/>
                <a:cs typeface="Sigher"/>
                <a:sym typeface="Sigher"/>
              </a:rPr>
              <a:t>An emotional trigger is:</a:t>
            </a:r>
          </a:p>
          <a:p>
            <a:pPr algn="l">
              <a:lnSpc>
                <a:spcPts val="6159"/>
              </a:lnSpc>
            </a:pPr>
            <a:r>
              <a:rPr lang="en-US" sz="4399">
                <a:solidFill>
                  <a:srgbClr val="FF751F"/>
                </a:solidFill>
                <a:latin typeface="Sigher"/>
                <a:ea typeface="Sigher"/>
                <a:cs typeface="Sigher"/>
                <a:sym typeface="Sigher"/>
              </a:rPr>
              <a:t>something that causes a strong emotional reaction</a:t>
            </a:r>
          </a:p>
          <a:p>
            <a:pPr algn="l">
              <a:lnSpc>
                <a:spcPts val="6159"/>
              </a:lnSpc>
            </a:pPr>
            <a:endParaRPr lang="en-US" sz="4399">
              <a:solidFill>
                <a:srgbClr val="FF751F"/>
              </a:solidFill>
              <a:latin typeface="Sigher"/>
              <a:ea typeface="Sigher"/>
              <a:cs typeface="Sigher"/>
              <a:sym typeface="Sigher"/>
            </a:endParaRPr>
          </a:p>
          <a:p>
            <a:pPr algn="l">
              <a:lnSpc>
                <a:spcPts val="6159"/>
              </a:lnSpc>
            </a:pPr>
            <a:r>
              <a:rPr lang="en-US" sz="4399">
                <a:solidFill>
                  <a:srgbClr val="3A1E0C"/>
                </a:solidFill>
                <a:latin typeface="Sigher"/>
                <a:ea typeface="Sigher"/>
                <a:cs typeface="Sigher"/>
                <a:sym typeface="Sigher"/>
              </a:rPr>
              <a:t>Triggers can be:</a:t>
            </a:r>
          </a:p>
          <a:p>
            <a:pPr algn="l">
              <a:lnSpc>
                <a:spcPts val="6159"/>
              </a:lnSpc>
            </a:pPr>
            <a:r>
              <a:rPr lang="en-US" sz="4399">
                <a:solidFill>
                  <a:srgbClr val="E2A9F1"/>
                </a:solidFill>
                <a:latin typeface="Sigher"/>
                <a:ea typeface="Sigher"/>
                <a:cs typeface="Sigher"/>
                <a:sym typeface="Sigher"/>
              </a:rPr>
              <a:t>    unfair treatment</a:t>
            </a:r>
          </a:p>
          <a:p>
            <a:pPr algn="l">
              <a:lnSpc>
                <a:spcPts val="6159"/>
              </a:lnSpc>
            </a:pPr>
            <a:r>
              <a:rPr lang="en-US" sz="4399">
                <a:solidFill>
                  <a:srgbClr val="FFDE59"/>
                </a:solidFill>
                <a:latin typeface="Sigher"/>
                <a:ea typeface="Sigher"/>
                <a:cs typeface="Sigher"/>
                <a:sym typeface="Sigher"/>
              </a:rPr>
              <a:t>    exclusion</a:t>
            </a:r>
          </a:p>
          <a:p>
            <a:pPr algn="l">
              <a:lnSpc>
                <a:spcPts val="6159"/>
              </a:lnSpc>
            </a:pPr>
            <a:r>
              <a:rPr lang="en-US" sz="4399">
                <a:solidFill>
                  <a:srgbClr val="38B6FF"/>
                </a:solidFill>
                <a:latin typeface="Sigher"/>
                <a:ea typeface="Sigher"/>
                <a:cs typeface="Sigher"/>
                <a:sym typeface="Sigher"/>
              </a:rPr>
              <a:t>    failure after effort</a:t>
            </a:r>
          </a:p>
          <a:p>
            <a:pPr marL="0" lvl="0" indent="0" algn="l">
              <a:lnSpc>
                <a:spcPts val="6159"/>
              </a:lnSpc>
              <a:spcBef>
                <a:spcPct val="0"/>
              </a:spcBef>
            </a:pPr>
            <a:r>
              <a:rPr lang="en-US" sz="4399">
                <a:solidFill>
                  <a:srgbClr val="00BF63"/>
                </a:solidFill>
                <a:latin typeface="Sigher"/>
                <a:ea typeface="Sigher"/>
                <a:cs typeface="Sigher"/>
                <a:sym typeface="Sigher"/>
              </a:rPr>
              <a:t>    being</a:t>
            </a:r>
            <a:r>
              <a:rPr lang="en-US" sz="4399">
                <a:solidFill>
                  <a:srgbClr val="3A1E0C"/>
                </a:solidFill>
                <a:latin typeface="Sigher"/>
                <a:ea typeface="Sigher"/>
                <a:cs typeface="Sigher"/>
                <a:sym typeface="Sigher"/>
              </a:rPr>
              <a:t> </a:t>
            </a:r>
            <a:r>
              <a:rPr lang="en-US" sz="4399">
                <a:solidFill>
                  <a:srgbClr val="00BF63"/>
                </a:solidFill>
                <a:latin typeface="Sigher"/>
                <a:ea typeface="Sigher"/>
                <a:cs typeface="Sigher"/>
                <a:sym typeface="Sigher"/>
              </a:rPr>
              <a:t>judged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196027" y="2348154"/>
            <a:ext cx="6063273" cy="6899884"/>
          </a:xfrm>
          <a:custGeom>
            <a:avLst/>
            <a:gdLst/>
            <a:ahLst/>
            <a:cxnLst/>
            <a:rect l="l" t="t" r="r" b="b"/>
            <a:pathLst>
              <a:path w="6063273" h="6899884">
                <a:moveTo>
                  <a:pt x="0" y="0"/>
                </a:moveTo>
                <a:lnTo>
                  <a:pt x="6063273" y="0"/>
                </a:lnTo>
                <a:lnTo>
                  <a:pt x="6063273" y="6899884"/>
                </a:lnTo>
                <a:lnTo>
                  <a:pt x="0" y="68998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408170" y="3127265"/>
            <a:ext cx="10321001" cy="4797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99"/>
              </a:lnSpc>
            </a:pPr>
            <a:r>
              <a:rPr lang="en-US" sz="5999">
                <a:solidFill>
                  <a:srgbClr val="3A1E0C"/>
                </a:solidFill>
                <a:latin typeface="Sigher"/>
                <a:ea typeface="Sigher"/>
                <a:cs typeface="Sigher"/>
                <a:sym typeface="Sigher"/>
              </a:rPr>
              <a:t>Understanding triggers helps us:</a:t>
            </a:r>
          </a:p>
          <a:p>
            <a:pPr algn="l">
              <a:lnSpc>
                <a:spcPts val="6719"/>
              </a:lnSpc>
            </a:pPr>
            <a:endParaRPr lang="en-US" sz="5999">
              <a:solidFill>
                <a:srgbClr val="3A1E0C"/>
              </a:solidFill>
              <a:latin typeface="Sigher"/>
              <a:ea typeface="Sigher"/>
              <a:cs typeface="Sigher"/>
              <a:sym typeface="Sigher"/>
            </a:endParaRPr>
          </a:p>
          <a:p>
            <a:pPr algn="ctr">
              <a:lnSpc>
                <a:spcPts val="7699"/>
              </a:lnSpc>
            </a:pPr>
            <a:r>
              <a:rPr lang="en-US" sz="5499">
                <a:solidFill>
                  <a:srgbClr val="FF751F"/>
                </a:solidFill>
                <a:latin typeface="Sigher"/>
                <a:ea typeface="Sigher"/>
                <a:cs typeface="Sigher"/>
                <a:sym typeface="Sigher"/>
              </a:rPr>
              <a:t>pause before reacting</a:t>
            </a:r>
          </a:p>
          <a:p>
            <a:pPr algn="ctr">
              <a:lnSpc>
                <a:spcPts val="7699"/>
              </a:lnSpc>
            </a:pPr>
            <a:r>
              <a:rPr lang="en-US" sz="5499">
                <a:solidFill>
                  <a:srgbClr val="FF6D64"/>
                </a:solidFill>
                <a:latin typeface="Sigher"/>
                <a:ea typeface="Sigher"/>
                <a:cs typeface="Sigher"/>
                <a:sym typeface="Sigher"/>
              </a:rPr>
              <a:t>think calmly</a:t>
            </a:r>
          </a:p>
          <a:p>
            <a:pPr marL="0" lvl="0" indent="0" algn="ctr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FFDE59"/>
                </a:solidFill>
                <a:latin typeface="Sigher"/>
                <a:ea typeface="Sigher"/>
                <a:cs typeface="Sigher"/>
                <a:sym typeface="Sigher"/>
              </a:rPr>
              <a:t>choose responsible actions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08170" y="895350"/>
            <a:ext cx="12546476" cy="1226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080"/>
              </a:lnSpc>
            </a:pPr>
            <a:r>
              <a:rPr lang="en-US" sz="7200">
                <a:solidFill>
                  <a:srgbClr val="3A1E0C"/>
                </a:solidFill>
                <a:latin typeface="Gagalin"/>
                <a:ea typeface="Gagalin"/>
                <a:cs typeface="Gagalin"/>
                <a:sym typeface="Gagalin"/>
              </a:rPr>
              <a:t>WHY TRIGGERS ARE IMPORTANT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708662" y="3688776"/>
            <a:ext cx="1084091" cy="1084091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A1E0C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8546334" y="3688776"/>
            <a:ext cx="1084091" cy="1084091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A1E0C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3395761" y="3688776"/>
            <a:ext cx="1084091" cy="1084091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A1E0C"/>
            </a:solidFill>
          </p:spPr>
        </p:sp>
      </p:grpSp>
      <p:sp>
        <p:nvSpPr>
          <p:cNvPr id="9" name="Freeform 9"/>
          <p:cNvSpPr/>
          <p:nvPr/>
        </p:nvSpPr>
        <p:spPr>
          <a:xfrm rot="3231323">
            <a:off x="10700912" y="3186527"/>
            <a:ext cx="1624362" cy="2382398"/>
          </a:xfrm>
          <a:custGeom>
            <a:avLst/>
            <a:gdLst/>
            <a:ahLst/>
            <a:cxnLst/>
            <a:rect l="l" t="t" r="r" b="b"/>
            <a:pathLst>
              <a:path w="1624362" h="2382398">
                <a:moveTo>
                  <a:pt x="0" y="0"/>
                </a:moveTo>
                <a:lnTo>
                  <a:pt x="1624362" y="0"/>
                </a:lnTo>
                <a:lnTo>
                  <a:pt x="1624362" y="2382398"/>
                </a:lnTo>
                <a:lnTo>
                  <a:pt x="0" y="23823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3896466">
            <a:off x="5772339" y="2942408"/>
            <a:ext cx="1794409" cy="2576828"/>
          </a:xfrm>
          <a:custGeom>
            <a:avLst/>
            <a:gdLst/>
            <a:ahLst/>
            <a:cxnLst/>
            <a:rect l="l" t="t" r="r" b="b"/>
            <a:pathLst>
              <a:path w="1794409" h="2576828">
                <a:moveTo>
                  <a:pt x="0" y="0"/>
                </a:moveTo>
                <a:lnTo>
                  <a:pt x="1794409" y="0"/>
                </a:lnTo>
                <a:lnTo>
                  <a:pt x="1794409" y="2576828"/>
                </a:lnTo>
                <a:lnTo>
                  <a:pt x="0" y="25768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392054" y="812500"/>
            <a:ext cx="15392652" cy="2206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39"/>
              </a:lnSpc>
            </a:pPr>
            <a:r>
              <a:rPr lang="en-US" sz="8700">
                <a:solidFill>
                  <a:srgbClr val="3A1E0C"/>
                </a:solidFill>
                <a:latin typeface="Gagalin"/>
                <a:ea typeface="Gagalin"/>
                <a:cs typeface="Gagalin"/>
                <a:sym typeface="Gagalin"/>
              </a:rPr>
              <a:t>EMOTIONS, CHOICE, AND RESPONSIBILITY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495324" y="5230342"/>
            <a:ext cx="3756655" cy="1206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10"/>
              </a:lnSpc>
            </a:pPr>
            <a:r>
              <a:rPr lang="en-US" sz="4282">
                <a:solidFill>
                  <a:srgbClr val="38B6FF"/>
                </a:solidFill>
                <a:latin typeface="Sigher"/>
                <a:ea typeface="Sigher"/>
                <a:cs typeface="Sigher"/>
                <a:sym typeface="Sigher"/>
              </a:rPr>
              <a:t>Emotions happen automatically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266714" y="5230342"/>
            <a:ext cx="3833626" cy="1206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10"/>
              </a:lnSpc>
            </a:pPr>
            <a:r>
              <a:rPr lang="en-US" sz="4282">
                <a:solidFill>
                  <a:srgbClr val="00BF63"/>
                </a:solidFill>
                <a:latin typeface="Sigher"/>
                <a:ea typeface="Sigher"/>
                <a:cs typeface="Sigher"/>
                <a:sym typeface="Sigher"/>
              </a:rPr>
              <a:t>Actions are choices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770840" y="5189567"/>
            <a:ext cx="4333934" cy="12068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08"/>
              </a:lnSpc>
            </a:pPr>
            <a:r>
              <a:rPr lang="en-US" sz="4280">
                <a:solidFill>
                  <a:srgbClr val="E2A9F1"/>
                </a:solidFill>
                <a:latin typeface="Sigher"/>
                <a:ea typeface="Sigher"/>
                <a:cs typeface="Sigher"/>
                <a:sym typeface="Sigher"/>
              </a:rPr>
              <a:t>That causes an emotional reaction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708662" y="3608236"/>
            <a:ext cx="1084091" cy="1045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8789"/>
              </a:lnSpc>
              <a:spcBef>
                <a:spcPct val="0"/>
              </a:spcBef>
            </a:pPr>
            <a:r>
              <a:rPr lang="en-US" sz="5598" u="none">
                <a:solidFill>
                  <a:srgbClr val="FFFFFF"/>
                </a:solidFill>
                <a:latin typeface="Sigher"/>
                <a:ea typeface="Sigher"/>
                <a:cs typeface="Sigher"/>
                <a:sym typeface="Sigher"/>
              </a:rPr>
              <a:t>1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546334" y="3608236"/>
            <a:ext cx="1084091" cy="1045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8789"/>
              </a:lnSpc>
              <a:spcBef>
                <a:spcPct val="0"/>
              </a:spcBef>
            </a:pPr>
            <a:r>
              <a:rPr lang="en-US" sz="5598" u="none">
                <a:solidFill>
                  <a:srgbClr val="FFFFFF"/>
                </a:solidFill>
                <a:latin typeface="Sigher"/>
                <a:ea typeface="Sigher"/>
                <a:cs typeface="Sigher"/>
                <a:sym typeface="Sigher"/>
              </a:rPr>
              <a:t>2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395761" y="3608236"/>
            <a:ext cx="1084091" cy="1045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8789"/>
              </a:lnSpc>
              <a:spcBef>
                <a:spcPct val="0"/>
              </a:spcBef>
            </a:pPr>
            <a:r>
              <a:rPr lang="en-US" sz="5598" u="none">
                <a:solidFill>
                  <a:srgbClr val="FFFFFF"/>
                </a:solidFill>
                <a:latin typeface="Sigher"/>
                <a:ea typeface="Sigher"/>
                <a:cs typeface="Sigher"/>
                <a:sym typeface="Sigher"/>
              </a:rPr>
              <a:t>3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330720" y="7930060"/>
            <a:ext cx="13626560" cy="1109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340"/>
              </a:lnSpc>
            </a:pPr>
            <a:r>
              <a:rPr lang="en-US" sz="4019">
                <a:solidFill>
                  <a:srgbClr val="FF751F"/>
                </a:solidFill>
                <a:latin typeface="Sigher"/>
                <a:ea typeface="Sigher"/>
                <a:cs typeface="Sigher"/>
                <a:sym typeface="Sigher"/>
              </a:rPr>
              <a:t>Emotions are very fast.</a:t>
            </a:r>
          </a:p>
          <a:p>
            <a:pPr marL="0" lvl="0" indent="0" algn="ctr">
              <a:lnSpc>
                <a:spcPts val="4340"/>
              </a:lnSpc>
            </a:pPr>
            <a:r>
              <a:rPr lang="en-US" sz="4019">
                <a:solidFill>
                  <a:srgbClr val="FF751F"/>
                </a:solidFill>
                <a:latin typeface="Sigher"/>
                <a:ea typeface="Sigher"/>
                <a:cs typeface="Sigher"/>
                <a:sym typeface="Sigher"/>
              </a:rPr>
              <a:t> Crying, screaming, laughing, are products of the emotions we feel.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328</Words>
  <Application>Microsoft Office PowerPoint</Application>
  <PresentationFormat>Custom</PresentationFormat>
  <Paragraphs>89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Gagalin</vt:lpstr>
      <vt:lpstr>Sigher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Minimalist Playful Expressions Face Emotions Presentation</dc:title>
  <dc:creator>Vostro</dc:creator>
  <cp:lastModifiedBy>Vostro</cp:lastModifiedBy>
  <cp:revision>3</cp:revision>
  <dcterms:created xsi:type="dcterms:W3CDTF">2006-08-16T00:00:00Z</dcterms:created>
  <dcterms:modified xsi:type="dcterms:W3CDTF">2026-02-26T15:56:02Z</dcterms:modified>
  <dc:identifier>DAHCJw8KkLw</dc:identifier>
</cp:coreProperties>
</file>