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000" b="1">
                <a:solidFill>
                  <a:srgbClr val="1F4E79"/>
                </a:solidFill>
                <a:latin typeface="Arial"/>
              </a:rPr>
              <a:t>Το Καθήκον μου, η Ευθύνη μου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1371600"/>
            <a:ext cx="1014984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>
                <a:solidFill>
                  <a:srgbClr val="282828"/>
                </a:solidFill>
                <a:latin typeface="Arial"/>
              </a:rPr>
              <a:t>Κάνω το σωστό ακόμη κι όταν κανείς δεν βλέπει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Καθήκον ή όχι; Υπεύθυνο ή ανεύθυνο;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241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Μπλε κάρτα = υπεύθυνο / καθήκον.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Κόκκινη κάρτα = ανεύθυνο / όχι καθήκον.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Καθαρίζεις το θρανίο σου χωρίς να σου το πουν.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Ξεχνάς να ταΐσεις το κατοικίδιο.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Βοηθάς ένα μικρότερο αδελφάκι με την εργασία.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Αφήνεις παιχνίδια στη σκάλα και κάποιος σκοντάφτει.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Επιστρέφεις ένα χαμένο πορτοφόλι στον/στην εκπαιδευτικό.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Ο ιστός της ευθύνης μου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241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Κύκλωσε εικόνες υπεύθυνων πράξεων.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Ζωγράφισε ή γράψε μία ευθύνη στο σπίτι και μία στο σχολείο.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Ταίριαξε τις εικόνες με τις λέξεις «καθήκον» ή «όχι καθήκον».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Σας ευχαριστώ για την προσοχή!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23444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323232"/>
                </a:solidFill>
                <a:latin typeface="Arial"/>
              </a:rPr>
              <a:t>Η ευθύνη φαίνεται στις μικρές καθημερινές πράξεις μας.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«Τα δύο φανάρια»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23444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323232"/>
                </a:solidFill>
                <a:latin typeface="Arial"/>
              </a:rPr>
              <a:t>Δύο φανάρια κρέμονταν έξω από ένα σπίτι. Το πρώτο κρατούσε πάντα δυνατό το φως του. Το δεύτερο συχνά χαμήλωνε - άλλοτε από τεμπελιά και άλλοτε επειδή πίστευε ότι κανείς δεν θα το πρόσεχε. Μια θυελλώδη νύχτα ο δρόμος ήταν σκοτεινός. Το δυνατό φανάρι βοήθησε τους ταξιδιώτες να βρουν με ασφάλεια τον δρόμο τους. Το αδύναμο φανάρι όμως έκανε έναν άνθρωπο να σκοντάψει.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Ερωτήσεις συζήτησης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241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Ποιο φανάρι ήταν υπεύθυνο;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Γιατί έχει σημασία το «φως» μας για τους άλλους;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Όταν έχουμε ένα καθήκον, ποιος εξαρτάται από εμάς;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Στόχος του μαθήματος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23444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>
                <a:solidFill>
                  <a:srgbClr val="323232"/>
                </a:solidFill>
                <a:latin typeface="Arial"/>
              </a:rPr>
              <a:t>Σήμερα θα μάθουμε τι σημαίνει ευθύνη - πώς οι πράξεις μας καθοδηγούν τους άλλους, όπως τα φανάρια φωτίζουν ένα μονοπάτι.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Τι είναι η ευθύνη;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241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Κάνω αυτό που πρέπει να κάνω.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Φροντίζω τις εργασίες μου ακόμη κι αν κανείς δεν με βλέπει.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Είμαι αξιόπιστος/η - οι άλλοι μπορούν να με εμπιστεύονται.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Παραδείγματα: ταΐζω ένα κατοικίδιο, επιστρέφω κάτι που δανείστηκα, τελειώνω την εργασία μου, βοηθώ στο σπίτι.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Τι είναι το καθήκον;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241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Μια σημαντική και αναγκαία ευθύνη.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Τα καθήκοντα μπορεί να είναι στο σπίτι, στο σχολείο, προς τους φίλους ή προς τον εαυτό μας.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Στο Ισλάμ, η amanah (εμπιστοσύνη) σημαίνει ότι εκπληρώνουμε τα καθήκοντά μας με ειλικρίνεια.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Παραδείγματα: κρατώ μια υπόσχεση, σέβομαι γονείς και εκπαιδευτικούς, φροντίζω τα πράγματά μου, ακολουθώ τους κανόνες της τάξης.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Γιατί είναι σημαντική η ευθύνη;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241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Οι άλλοι βασίζονται σε εμάς.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Κρατά την κοινότητά μας ασφαλή και ειρηνική.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Μας βοηθά να γινόμαστε δυνατοί και σίγουροι.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Χτίζει εμπιστοσύνη με την οικογένεια, τους φίλους και τους εκπαιδευτικούς.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Συνδέεται με την ειλικρίνεια και την προσπάθεια.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Τι συμβαίνει όταν αγνοούμε την ευθύνη;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241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Οι άλλοι μπορεί να πληγωθούν ή να στενοχωρηθούν.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Η εμπιστοσύνη χάνεται.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Τα προβλήματα μεγαλώνουν.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Νιώθουμε ενοχή ή απογοήτευση.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548640" y="5852160"/>
            <a:ext cx="1463040" cy="1463040"/>
          </a:xfrm>
          <a:prstGeom prst="ellipse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1430000" y="-457200"/>
            <a:ext cx="1097280" cy="1097280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F4E79"/>
                </a:solidFill>
                <a:latin typeface="Arial"/>
              </a:rPr>
              <a:t>Παιχνίδι: «Ποιος βασίζεται σε μένα;»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10241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Ένα παιδί υπόσχεται να βοηθήσει με τα ψώνια.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Ένα παιδί θέλει να παίξει ένα νέο παιχνίδι.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Ένας μαθητής πρέπει να επιστρέψει το τετράδιο της τάξης.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Κάποιος υποσχέθηκε να ποτίσει το φυτό της τάξης.</a:t>
            </a:r>
          </a:p>
          <a:p>
            <a:pPr>
              <a:defRPr sz="2000">
                <a:solidFill>
                  <a:srgbClr val="1E1E1E"/>
                </a:solidFill>
                <a:latin typeface="Arial"/>
              </a:defRPr>
            </a:pPr>
            <a:r>
              <a:t>Ένα παιδί θέλει να αγοράσει παγωτό.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