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7" r:id="rId5"/>
    <p:sldId id="265" r:id="rId6"/>
    <p:sldId id="266" r:id="rId7"/>
    <p:sldId id="267" r:id="rId8"/>
    <p:sldId id="25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>
      <p:cViewPr varScale="1">
        <p:scale>
          <a:sx n="83" d="100"/>
          <a:sy n="83" d="100"/>
        </p:scale>
        <p:origin x="-518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5" d="100"/>
          <a:sy n="95" d="100"/>
        </p:scale>
        <p:origin x="35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BE2AAA-2CC7-4F9C-A8C6-8B9F2A3E9EF0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AD62A-9EE1-43E3-A7E5-D268F71DF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37ADBA-1AC7-4CD6-8AFF-4E8087BA5487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4C2EF-8A97-4DAF-B099-E56788364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</a:t>
            </a:r>
            <a:r>
              <a:rPr lang="en-US" baseline="0" dirty="0"/>
              <a:t> </a:t>
            </a:r>
            <a:r>
              <a:rPr lang="en-US" dirty="0"/>
              <a:t>To change images on this slide, select a picture and delete it. Then click the Insert Picture icon</a:t>
            </a:r>
            <a:r>
              <a:rPr lang="en-US" baseline="0" dirty="0"/>
              <a:t> </a:t>
            </a:r>
            <a:r>
              <a:rPr lang="en-US" dirty="0"/>
              <a:t>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014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</a:t>
            </a:r>
            <a:r>
              <a:rPr lang="en-US" baseline="0" dirty="0"/>
              <a:t> </a:t>
            </a:r>
            <a:r>
              <a:rPr lang="en-US" dirty="0"/>
              <a:t>To change images on this slide, select a picture and delete it. Then click the Insert Picture icon</a:t>
            </a:r>
            <a:r>
              <a:rPr lang="en-US" baseline="0" dirty="0"/>
              <a:t> </a:t>
            </a:r>
            <a:r>
              <a:rPr lang="en-US" dirty="0"/>
              <a:t>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004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521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Freeform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49377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Freeform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Picture Placeholder 18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49377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Freeform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" name="Freeform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Picture Placeholder 18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Freeform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Picture Placeholder 12" descr="An empty placeholder to add an image. Click on the placeholder and select the image that you wish to add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v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Freeform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Picture Placeholder 8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Freeform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Picture Placeholder 10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Freeform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Picture Placeholder 12" descr="An empty placeholder to add an image. Click on the placeholder and select the image that you wish to add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Freeform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0" name="Freeform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Picture Placeholder 20" descr="An empty placeholder to add an image. Click on the placeholder and select the image that you wish to add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Picture Placeholder 11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7FC8593D-7C47-471E-A8DF-97AC4FFD13F5}" type="datetimeFigureOut">
              <a:rPr lang="en-US" smtClean="0"/>
              <a:pPr/>
              <a:t>2/26/2026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289D71E3-7D81-4C24-B9D8-6B108755C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298" y="0"/>
            <a:ext cx="9166922" cy="4119756"/>
          </a:xfrm>
        </p:spPr>
        <p:txBody>
          <a:bodyPr>
            <a:normAutofit/>
          </a:bodyPr>
          <a:lstStyle/>
          <a:p>
            <a:pPr algn="l"/>
            <a:r>
              <a:rPr lang="en-GB" b="1" i="0" u="none" strike="noStrike" dirty="0">
                <a:solidFill>
                  <a:schemeClr val="accent3"/>
                </a:solidFill>
                <a:effectLst/>
              </a:rPr>
              <a:t>Me and My Community</a:t>
            </a:r>
            <a:br>
              <a:rPr lang="en-GB" b="1" i="0" u="none" strike="noStrike" dirty="0">
                <a:solidFill>
                  <a:schemeClr val="accent3"/>
                </a:solidFill>
                <a:effectLst/>
              </a:rPr>
            </a:br>
            <a:r>
              <a:rPr lang="en-GB" b="1" i="0" u="none" strike="noStrike" dirty="0">
                <a:solidFill>
                  <a:schemeClr val="accent3"/>
                </a:solidFill>
                <a:effectLst/>
              </a:rPr>
              <a:t>Rights, Responsibilities, and Caring for Shared Spaces</a:t>
            </a:r>
            <a:br>
              <a:rPr lang="en-GB" b="1" i="0" u="none" strike="noStrike" dirty="0">
                <a:solidFill>
                  <a:schemeClr val="accent3"/>
                </a:solidFill>
                <a:effectLst/>
              </a:rPr>
            </a:br>
            <a:endParaRPr lang="en-US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0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8964B50-86DC-73D1-0662-68933B73DA81}"/>
              </a:ext>
            </a:extLst>
          </p:cNvPr>
          <p:cNvSpPr txBox="1"/>
          <p:nvPr/>
        </p:nvSpPr>
        <p:spPr>
          <a:xfrm>
            <a:off x="402683" y="402683"/>
            <a:ext cx="8744414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34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Why Do We Need Rules?</a:t>
            </a:r>
          </a:p>
          <a:p>
            <a:pPr algn="l">
              <a:buNone/>
            </a:pPr>
            <a:r>
              <a:rPr lang="en-GB" sz="34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Rules Help Us</a:t>
            </a:r>
          </a:p>
          <a:p>
            <a:pPr>
              <a:buNone/>
            </a:pPr>
            <a:r>
              <a:rPr lang="en-GB" sz="3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GB" sz="3400" dirty="0">
                <a:solidFill>
                  <a:schemeClr val="accent1">
                    <a:lumMod val="75000"/>
                  </a:schemeClr>
                </a:solidFill>
              </a:rPr>
            </a:br>
            <a:endParaRPr lang="x-none" sz="3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3A82944-10FC-31E6-0AAE-963B3A3BF55B}"/>
              </a:ext>
            </a:extLst>
          </p:cNvPr>
          <p:cNvSpPr txBox="1"/>
          <p:nvPr/>
        </p:nvSpPr>
        <p:spPr>
          <a:xfrm>
            <a:off x="402684" y="1528708"/>
            <a:ext cx="416005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GB" sz="32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Rules keep us safe.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32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Rules help us be fair.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32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Rules are for everyone.</a:t>
            </a:r>
          </a:p>
          <a:p>
            <a:pPr algn="l">
              <a:buNone/>
            </a:pPr>
            <a:r>
              <a:rPr lang="en-GB" sz="32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Without rules, things can become unfair.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B9DB799-EFA1-C449-B06B-8DBEE96F6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09118">
            <a:off x="8445237" y="402683"/>
            <a:ext cx="3344079" cy="50226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A923177-42E0-6724-EFC2-6D951D79A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4123" y="1115870"/>
            <a:ext cx="2824902" cy="50226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7501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4390" y="495610"/>
            <a:ext cx="10686586" cy="4809815"/>
          </a:xfrm>
        </p:spPr>
        <p:txBody>
          <a:bodyPr>
            <a:noAutofit/>
          </a:bodyPr>
          <a:lstStyle/>
          <a:p>
            <a:r>
              <a:rPr lang="en-GB" sz="3000" b="1" i="0" u="none" strike="noStrike" dirty="0">
                <a:solidFill>
                  <a:schemeClr val="accent1"/>
                </a:solidFill>
                <a:effectLst/>
              </a:rPr>
              <a:t>Let’s Think!</a:t>
            </a:r>
          </a:p>
          <a:p>
            <a:r>
              <a:rPr lang="en-GB" sz="3000" b="1" i="0" u="none" strike="noStrike" dirty="0">
                <a:solidFill>
                  <a:schemeClr val="accent1"/>
                </a:solidFill>
                <a:effectLst/>
              </a:rPr>
              <a:t>Situation 1</a:t>
            </a:r>
          </a:p>
          <a:p>
            <a:r>
              <a:rPr lang="en-GB" sz="3000" b="0" i="0" u="none" strike="noStrike" dirty="0">
                <a:solidFill>
                  <a:schemeClr val="accent1"/>
                </a:solidFill>
                <a:effectLst/>
              </a:rPr>
              <a:t>Children leave trash in the hallway.</a:t>
            </a:r>
          </a:p>
          <a:p>
            <a:r>
              <a:rPr lang="en-GB" sz="3000" b="0" i="0" u="none" strike="noStrike" dirty="0">
                <a:solidFill>
                  <a:schemeClr val="accent1"/>
                </a:solidFill>
                <a:effectLst/>
              </a:rPr>
              <a:t>Questions:</a:t>
            </a:r>
          </a:p>
          <a:p>
            <a:r>
              <a:rPr lang="en-GB" sz="3000" b="0" i="0" u="none" strike="noStrike" dirty="0">
                <a:solidFill>
                  <a:schemeClr val="accent1"/>
                </a:solidFill>
                <a:effectLst/>
              </a:rPr>
              <a:t>Is this fair?</a:t>
            </a:r>
          </a:p>
          <a:p>
            <a:r>
              <a:rPr lang="en-GB" sz="3000" b="0" i="0" u="none" strike="noStrike" dirty="0">
                <a:solidFill>
                  <a:schemeClr val="accent1"/>
                </a:solidFill>
                <a:effectLst/>
              </a:rPr>
              <a:t>Who should clean it?</a:t>
            </a:r>
          </a:p>
          <a:p>
            <a:r>
              <a:rPr lang="en-GB" sz="3000" b="0" i="0" u="none" strike="noStrike" dirty="0">
                <a:solidFill>
                  <a:schemeClr val="accent1"/>
                </a:solidFill>
                <a:effectLst/>
              </a:rPr>
              <a:t>What would happen if everyone did this?</a:t>
            </a:r>
          </a:p>
          <a:p>
            <a:endParaRPr lang="en-US" sz="3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94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B52DAE-E295-F0DC-9531-1A1791A87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585" y="365126"/>
            <a:ext cx="10141415" cy="1463674"/>
          </a:xfrm>
        </p:spPr>
        <p:txBody>
          <a:bodyPr>
            <a:normAutofit/>
          </a:bodyPr>
          <a:lstStyle/>
          <a:p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Online </a:t>
            </a:r>
            <a:r>
              <a:rPr lang="en-GB" b="1" i="0" u="none" strike="noStrike" dirty="0" err="1">
                <a:solidFill>
                  <a:schemeClr val="accent1"/>
                </a:solidFill>
                <a:effectLst/>
              </a:rPr>
              <a:t>Behavior</a:t>
            </a:r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/>
            </a:r>
            <a:br>
              <a:rPr lang="en-GB" b="1" i="0" u="none" strike="noStrike" dirty="0">
                <a:solidFill>
                  <a:schemeClr val="accent1"/>
                </a:solidFill>
                <a:effectLst/>
              </a:rPr>
            </a:br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Being Kind Online</a:t>
            </a:r>
            <a:br>
              <a:rPr lang="en-GB" b="1" i="0" u="none" strike="noStrike" dirty="0">
                <a:solidFill>
                  <a:schemeClr val="accent1"/>
                </a:solidFill>
                <a:effectLst/>
              </a:rPr>
            </a:br>
            <a:endParaRPr lang="x-none" dirty="0">
              <a:solidFill>
                <a:schemeClr val="accent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160BCA5-37C0-088F-C6EE-305D1CF788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6585" y="1552576"/>
            <a:ext cx="4573981" cy="3752850"/>
          </a:xfrm>
        </p:spPr>
        <p:txBody>
          <a:bodyPr/>
          <a:lstStyle/>
          <a:p>
            <a:r>
              <a:rPr lang="en-GB" sz="27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Even online, we must:</a:t>
            </a:r>
          </a:p>
          <a:p>
            <a:r>
              <a:rPr lang="en-GB" sz="27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Speak kindly</a:t>
            </a:r>
          </a:p>
          <a:p>
            <a:r>
              <a:rPr lang="en-GB" sz="27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Respect others</a:t>
            </a:r>
          </a:p>
          <a:p>
            <a:r>
              <a:rPr lang="en-GB" sz="27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Think before we post</a:t>
            </a:r>
          </a:p>
          <a:p>
            <a:r>
              <a:rPr lang="en-GB" sz="27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Words can hurt.</a:t>
            </a:r>
          </a:p>
          <a:p>
            <a:endParaRPr lang="x-non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48F4D13-BE1A-E838-7B65-141D63D12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04788">
            <a:off x="7611199" y="365124"/>
            <a:ext cx="4308215" cy="3428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0468644-B1EB-A3A7-4DAA-BDD858380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50261">
            <a:off x="4155220" y="3316965"/>
            <a:ext cx="4401326" cy="29176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5404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61A35A-12C6-2390-FC2F-2F2499391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610" y="365126"/>
            <a:ext cx="10172390" cy="1463674"/>
          </a:xfrm>
        </p:spPr>
        <p:txBody>
          <a:bodyPr>
            <a:normAutofit/>
          </a:bodyPr>
          <a:lstStyle/>
          <a:p>
            <a:r>
              <a:rPr lang="en-GB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We Are All Different</a:t>
            </a:r>
            <a:br>
              <a:rPr lang="en-GB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en-GB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Different Cultures – Same Values</a:t>
            </a:r>
            <a:br>
              <a:rPr lang="en-GB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endParaRPr lang="x-non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8CBE7CF-B80A-2E58-C97F-7C3863A51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3415" y="1542662"/>
            <a:ext cx="4801219" cy="3762763"/>
          </a:xfrm>
        </p:spPr>
        <p:txBody>
          <a:bodyPr>
            <a:normAutofit lnSpcReduction="10000"/>
          </a:bodyPr>
          <a:lstStyle/>
          <a:p>
            <a:r>
              <a:rPr lang="en-GB" sz="3000" b="0" i="0" u="none" strike="noStrike" dirty="0">
                <a:solidFill>
                  <a:schemeClr val="accent3"/>
                </a:solidFill>
                <a:effectLst/>
              </a:rPr>
              <a:t>People may have:</a:t>
            </a:r>
          </a:p>
          <a:p>
            <a:r>
              <a:rPr lang="en-GB" sz="3000" b="0" i="0" u="none" strike="noStrike" dirty="0">
                <a:solidFill>
                  <a:schemeClr val="accent3"/>
                </a:solidFill>
                <a:effectLst/>
              </a:rPr>
              <a:t>Different languages</a:t>
            </a:r>
          </a:p>
          <a:p>
            <a:r>
              <a:rPr lang="en-GB" sz="3000" b="0" i="0" u="none" strike="noStrike" dirty="0">
                <a:solidFill>
                  <a:schemeClr val="accent3"/>
                </a:solidFill>
                <a:effectLst/>
              </a:rPr>
              <a:t>Different traditions</a:t>
            </a:r>
          </a:p>
          <a:p>
            <a:r>
              <a:rPr lang="en-GB" sz="3000" b="0" i="0" u="none" strike="noStrike" dirty="0">
                <a:solidFill>
                  <a:schemeClr val="accent3"/>
                </a:solidFill>
                <a:effectLst/>
              </a:rPr>
              <a:t>But we all share:</a:t>
            </a:r>
          </a:p>
          <a:p>
            <a:r>
              <a:rPr lang="en-GB" sz="3000" b="0" i="0" u="none" strike="noStrike" dirty="0">
                <a:solidFill>
                  <a:schemeClr val="accent3"/>
                </a:solidFill>
                <a:effectLst/>
              </a:rPr>
              <a:t>Respect</a:t>
            </a:r>
          </a:p>
          <a:p>
            <a:r>
              <a:rPr lang="en-GB" sz="3000" b="0" i="0" u="none" strike="noStrike" dirty="0">
                <a:solidFill>
                  <a:schemeClr val="accent3"/>
                </a:solidFill>
                <a:effectLst/>
              </a:rPr>
              <a:t>Kindness</a:t>
            </a:r>
          </a:p>
          <a:p>
            <a:r>
              <a:rPr lang="en-GB" sz="3000" b="0" i="0" u="none" strike="noStrike" dirty="0">
                <a:solidFill>
                  <a:schemeClr val="accent3"/>
                </a:solidFill>
                <a:effectLst/>
              </a:rPr>
              <a:t>Responsibility</a:t>
            </a:r>
          </a:p>
          <a:p>
            <a:endParaRPr lang="x-non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175718A-A02D-F68F-0358-C9A1C49D0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6756" y="2546852"/>
            <a:ext cx="3938487" cy="39361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DA47BD8-3A7A-D1BE-C0BD-761FF5C907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16506">
            <a:off x="7140970" y="480631"/>
            <a:ext cx="4801219" cy="26963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1682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C07602-0514-A23C-E25C-A147D6263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300" b="0" i="0" u="none" strike="noStrike" dirty="0">
                <a:solidFill>
                  <a:schemeClr val="accent1"/>
                </a:solidFill>
                <a:effectLst/>
                <a:latin typeface="-webkit-standard"/>
              </a:rPr>
              <a:t>What Did We Learn?</a:t>
            </a:r>
            <a:endParaRPr lang="x-none" sz="4300" dirty="0">
              <a:solidFill>
                <a:schemeClr val="accent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B9B9A64-E117-A535-4D79-2907819658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511" y="1828800"/>
            <a:ext cx="9261709" cy="3476625"/>
          </a:xfrm>
        </p:spPr>
        <p:txBody>
          <a:bodyPr>
            <a:noAutofit/>
          </a:bodyPr>
          <a:lstStyle/>
          <a:p>
            <a:r>
              <a:rPr lang="en-GB" sz="29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Today we learned:</a:t>
            </a:r>
          </a:p>
          <a:p>
            <a:r>
              <a:rPr lang="en-GB" sz="29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What shared places are</a:t>
            </a:r>
          </a:p>
          <a:p>
            <a:r>
              <a:rPr lang="en-GB" sz="29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The difference between public and private</a:t>
            </a:r>
          </a:p>
          <a:p>
            <a:r>
              <a:rPr lang="en-GB" sz="29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What rights are</a:t>
            </a:r>
          </a:p>
          <a:p>
            <a:r>
              <a:rPr lang="en-GB" sz="29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What responsibilities are</a:t>
            </a:r>
          </a:p>
          <a:p>
            <a:r>
              <a:rPr lang="en-GB" sz="29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How to be good members of our community</a:t>
            </a:r>
          </a:p>
          <a:p>
            <a:endParaRPr lang="x-none" sz="29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1A11A4F-3F97-006F-925D-2EE504D44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7048" y="2949441"/>
            <a:ext cx="2718976" cy="18291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E8E152A-6EAB-72DB-272A-D242A7456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70307">
            <a:off x="8095739" y="352243"/>
            <a:ext cx="3901594" cy="21911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2138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1353800" cy="1447800"/>
          </a:xfrm>
        </p:spPr>
        <p:txBody>
          <a:bodyPr/>
          <a:lstStyle/>
          <a:p>
            <a:r>
              <a:rPr lang="en-GB" b="1" i="0" u="none" strike="noStrike" dirty="0">
                <a:solidFill>
                  <a:schemeClr val="accent3"/>
                </a:solidFill>
                <a:effectLst/>
                <a:latin typeface="-webkit-standard"/>
              </a:rPr>
              <a:t>We Live Together</a:t>
            </a:r>
            <a:endParaRPr lang="en-US" b="1" dirty="0">
              <a:solidFill>
                <a:schemeClr val="accent3"/>
              </a:solidFill>
            </a:endParaRPr>
          </a:p>
        </p:txBody>
      </p:sp>
      <p:pic>
        <p:nvPicPr>
          <p:cNvPr id="8" name="Picture Placeholder 7" descr="A woman and girl gardening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7310243" y="1643333"/>
            <a:ext cx="4169317" cy="4809273"/>
          </a:xfrm>
        </p:spPr>
        <p:txBody>
          <a:bodyPr/>
          <a:lstStyle/>
          <a:p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What Is a Community?</a:t>
            </a:r>
          </a:p>
          <a:p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A community is a group of people who live and work together.</a:t>
            </a:r>
          </a:p>
          <a:p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Our school is a community.</a:t>
            </a:r>
          </a:p>
          <a:p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Our town is a community.</a:t>
            </a:r>
          </a:p>
          <a:p>
            <a:r>
              <a:rPr lang="x-none" b="1" i="0" u="none" strike="noStrike" dirty="0">
                <a:solidFill>
                  <a:schemeClr val="accent1"/>
                </a:solidFill>
                <a:effectLst/>
              </a:rPr>
              <a:t>💡 </a:t>
            </a:r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We are all part of it!</a:t>
            </a:r>
          </a:p>
          <a:p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89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i="0" u="none" strike="noStrike" dirty="0">
                <a:effectLst/>
              </a:rPr>
              <a:t>We Belong</a:t>
            </a:r>
            <a:br>
              <a:rPr lang="en-GB" b="1" i="0" u="none" strike="noStrike" dirty="0">
                <a:effectLst/>
              </a:rPr>
            </a:br>
            <a:r>
              <a:rPr lang="en-GB" b="1" i="0" u="none" strike="noStrike" dirty="0">
                <a:effectLst/>
              </a:rPr>
              <a:t>What Does “Belonging” Mean?</a:t>
            </a:r>
            <a:br>
              <a:rPr lang="en-GB" b="1" i="0" u="none" strike="noStrike" dirty="0">
                <a:effectLst/>
              </a:rPr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-1783080" y="2494405"/>
            <a:ext cx="3566160" cy="493776"/>
          </a:xfrm>
        </p:spPr>
        <p:txBody>
          <a:bodyPr/>
          <a:lstStyle/>
          <a:p>
            <a:r>
              <a:rPr lang="en-US"/>
              <a:t>Caption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566713" y="5181600"/>
            <a:ext cx="4221579" cy="982546"/>
          </a:xfrm>
        </p:spPr>
        <p:txBody>
          <a:bodyPr>
            <a:normAutofit fontScale="25000" lnSpcReduction="20000"/>
          </a:bodyPr>
          <a:lstStyle/>
          <a:p>
            <a:r>
              <a:rPr lang="en-GB" sz="52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We are members of our school and class.</a:t>
            </a:r>
          </a:p>
          <a:p>
            <a:r>
              <a:rPr lang="en-GB" sz="52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We are important.</a:t>
            </a:r>
          </a:p>
          <a:p>
            <a:r>
              <a:rPr lang="en-GB" sz="52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Our actions affect others.</a:t>
            </a:r>
          </a:p>
          <a:p>
            <a:r>
              <a:rPr lang="en-GB" sz="52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❤️ Belonging means caring.</a:t>
            </a:r>
          </a:p>
          <a:p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F7F7F3D5-2AA5-EB41-1FF9-E8CA2E8E1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580" y="1330823"/>
            <a:ext cx="3676164" cy="3314716"/>
          </a:xfrm>
          <a:prstGeom prst="roundRect">
            <a:avLst>
              <a:gd name="adj" fmla="val 27768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8ED47B85-578B-2DBA-A55E-65BF254F92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6713" y="1488876"/>
            <a:ext cx="3485920" cy="2998609"/>
          </a:xfrm>
          <a:prstGeom prst="roundRect">
            <a:avLst>
              <a:gd name="adj" fmla="val 26774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6444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26585" y="4891683"/>
            <a:ext cx="9649093" cy="1649529"/>
          </a:xfrm>
        </p:spPr>
        <p:txBody>
          <a:bodyPr>
            <a:normAutofit/>
          </a:bodyPr>
          <a:lstStyle/>
          <a:p>
            <a:r>
              <a:rPr lang="en-GB" sz="3000" b="1" i="0" u="none" strike="noStrike" dirty="0">
                <a:effectLst/>
              </a:rPr>
              <a:t>Public (Shared) Places</a:t>
            </a:r>
            <a:br>
              <a:rPr lang="en-GB" sz="3000" b="1" i="0" u="none" strike="noStrike" dirty="0">
                <a:effectLst/>
              </a:rPr>
            </a:br>
            <a:r>
              <a:rPr lang="en-GB" sz="3000" b="1" i="0" u="none" strike="noStrike" dirty="0">
                <a:effectLst/>
              </a:rPr>
              <a:t>What Are Shared Places?</a:t>
            </a:r>
            <a:br>
              <a:rPr lang="en-GB" sz="3000" b="1" i="0" u="none" strike="noStrike" dirty="0">
                <a:effectLst/>
              </a:rPr>
            </a:br>
            <a:endParaRPr lang="en-US" sz="3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E34B734-93EC-E099-9A69-B3E54231F555}"/>
              </a:ext>
            </a:extLst>
          </p:cNvPr>
          <p:cNvSpPr txBox="1"/>
          <p:nvPr/>
        </p:nvSpPr>
        <p:spPr>
          <a:xfrm>
            <a:off x="1290820" y="1765610"/>
            <a:ext cx="3789180" cy="3000821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21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Shared places are for everyone.</a:t>
            </a:r>
          </a:p>
          <a:p>
            <a:pPr algn="l">
              <a:buNone/>
            </a:pPr>
            <a:r>
              <a:rPr lang="en-GB" sz="2100" b="1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Examples: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1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School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1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Park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1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Playground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1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Library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1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Street</a:t>
            </a:r>
          </a:p>
          <a:p>
            <a:pPr algn="l">
              <a:buNone/>
            </a:pPr>
            <a:r>
              <a:rPr lang="en-GB" sz="21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Everyone can use them.</a:t>
            </a:r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xmlns="" id="{04638D5A-8D6F-6DFD-2806-A504771EF49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26434" b="26434"/>
          <a:stretch/>
        </p:blipFill>
        <p:spPr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rgbClr val="318DCB">
              <a:lumMod val="20000"/>
              <a:lumOff val="80000"/>
            </a:srgbClr>
          </a:solidFill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A9245124-153B-38ED-FCBF-11B6E309E3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8702" y="3253376"/>
            <a:ext cx="2713961" cy="1665685"/>
          </a:xfrm>
          <a:prstGeom prst="roundRect">
            <a:avLst/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055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Why Should We Care?</a:t>
            </a:r>
            <a:br>
              <a:rPr lang="en-GB" b="1" i="0" u="none" strike="noStrike" dirty="0">
                <a:solidFill>
                  <a:schemeClr val="accent1"/>
                </a:solidFill>
                <a:effectLst/>
              </a:rPr>
            </a:br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Taking Care of Shared Places</a:t>
            </a:r>
            <a:br>
              <a:rPr lang="en-GB" b="1" i="0" u="none" strike="noStrike" dirty="0">
                <a:solidFill>
                  <a:schemeClr val="accent1"/>
                </a:solidFill>
                <a:effectLst/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GB" sz="11200" b="0" i="0" u="none" strike="noStrike" dirty="0">
                <a:solidFill>
                  <a:schemeClr val="accent3"/>
                </a:solidFill>
                <a:effectLst/>
              </a:rPr>
              <a:t>If we damage them, everyone is sad.</a:t>
            </a:r>
          </a:p>
          <a:p>
            <a:r>
              <a:rPr lang="en-GB" sz="11200" b="0" i="0" u="none" strike="noStrike" dirty="0">
                <a:solidFill>
                  <a:schemeClr val="accent3"/>
                </a:solidFill>
                <a:effectLst/>
              </a:rPr>
              <a:t>If we keep them clean, everyone is happy.</a:t>
            </a:r>
          </a:p>
          <a:p>
            <a:r>
              <a:rPr lang="en-GB" sz="11200" b="0" i="0" u="none" strike="noStrike" dirty="0">
                <a:solidFill>
                  <a:schemeClr val="accent3"/>
                </a:solidFill>
                <a:effectLst/>
              </a:rPr>
              <a:t>We show respect when we care.</a:t>
            </a:r>
          </a:p>
          <a:p>
            <a:r>
              <a:rPr lang="x-none" sz="11200" b="0" i="0" u="none" strike="noStrike" dirty="0">
                <a:solidFill>
                  <a:schemeClr val="accent3"/>
                </a:solidFill>
                <a:effectLst/>
              </a:rPr>
              <a:t>🌍 </a:t>
            </a:r>
            <a:r>
              <a:rPr lang="en-GB" sz="11200" b="0" i="0" u="none" strike="noStrike" dirty="0">
                <a:solidFill>
                  <a:schemeClr val="accent3"/>
                </a:solidFill>
                <a:effectLst/>
              </a:rPr>
              <a:t>Shared places belong to all of us.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34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659" y="-247805"/>
            <a:ext cx="10234341" cy="2076605"/>
          </a:xfrm>
        </p:spPr>
        <p:txBody>
          <a:bodyPr>
            <a:normAutofit/>
          </a:bodyPr>
          <a:lstStyle/>
          <a:p>
            <a:r>
              <a:rPr lang="en-GB" sz="4200" b="1" i="0" u="none" strike="noStrike" dirty="0">
                <a:solidFill>
                  <a:schemeClr val="accent1"/>
                </a:solidFill>
                <a:effectLst/>
              </a:rPr>
              <a:t>Private Property</a:t>
            </a:r>
            <a:br>
              <a:rPr lang="en-GB" sz="4200" b="1" i="0" u="none" strike="noStrike" dirty="0">
                <a:solidFill>
                  <a:schemeClr val="accent1"/>
                </a:solidFill>
                <a:effectLst/>
              </a:rPr>
            </a:br>
            <a:r>
              <a:rPr lang="en-GB" sz="4200" b="1" i="0" u="none" strike="noStrike" dirty="0">
                <a:solidFill>
                  <a:schemeClr val="accent1"/>
                </a:solidFill>
                <a:effectLst/>
              </a:rPr>
              <a:t>What Is Private?</a:t>
            </a:r>
            <a:br>
              <a:rPr lang="en-GB" sz="4200" b="1" i="0" u="none" strike="noStrike" dirty="0">
                <a:solidFill>
                  <a:schemeClr val="accent1"/>
                </a:solidFill>
                <a:effectLst/>
              </a:rPr>
            </a:br>
            <a:endParaRPr lang="en-US" sz="42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0197" y="1431818"/>
            <a:ext cx="5821803" cy="3474720"/>
          </a:xfrm>
        </p:spPr>
        <p:txBody>
          <a:bodyPr>
            <a:normAutofit/>
          </a:bodyPr>
          <a:lstStyle/>
          <a:p>
            <a:r>
              <a:rPr lang="en-GB" sz="2900" b="0" i="0" u="none" strike="noStrike" dirty="0">
                <a:solidFill>
                  <a:schemeClr val="accent3"/>
                </a:solidFill>
                <a:effectLst/>
              </a:rPr>
              <a:t>Some things belong to one person or one family.</a:t>
            </a:r>
          </a:p>
          <a:p>
            <a:r>
              <a:rPr lang="en-GB" sz="2900" b="0" i="0" u="none" strike="noStrike" dirty="0">
                <a:solidFill>
                  <a:schemeClr val="accent3"/>
                </a:solidFill>
                <a:effectLst/>
              </a:rPr>
              <a:t>For example: your backpack, your home.</a:t>
            </a:r>
          </a:p>
          <a:p>
            <a:r>
              <a:rPr lang="en-GB" sz="2900" b="0" i="0" u="none" strike="noStrike" dirty="0">
                <a:solidFill>
                  <a:schemeClr val="accent3"/>
                </a:solidFill>
                <a:effectLst/>
              </a:rPr>
              <a:t>We must respect other people’s things.</a:t>
            </a:r>
          </a:p>
          <a:p>
            <a:endParaRPr lang="en-US" sz="2900" dirty="0">
              <a:solidFill>
                <a:schemeClr val="accent3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F77D3D6-E83D-83CF-2633-8CFFE7EA2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415" y="1431818"/>
            <a:ext cx="5078389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33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5366" y="365126"/>
            <a:ext cx="9862634" cy="1834142"/>
          </a:xfrm>
        </p:spPr>
        <p:txBody>
          <a:bodyPr>
            <a:normAutofit fontScale="90000"/>
          </a:bodyPr>
          <a:lstStyle/>
          <a:p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Rights</a:t>
            </a:r>
            <a:br>
              <a:rPr lang="en-GB" b="1" i="0" u="none" strike="noStrike" dirty="0">
                <a:solidFill>
                  <a:schemeClr val="accent1"/>
                </a:solidFill>
                <a:effectLst/>
              </a:rPr>
            </a:br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What Is a Right?</a:t>
            </a:r>
            <a:br>
              <a:rPr lang="en-GB" b="1" i="0" u="none" strike="noStrike" dirty="0">
                <a:solidFill>
                  <a:schemeClr val="accent1"/>
                </a:solidFill>
                <a:effectLst/>
              </a:rPr>
            </a:br>
            <a:r>
              <a:rPr lang="en-GB" b="1" i="0" u="none" strike="noStrike" dirty="0">
                <a:solidFill>
                  <a:srgbClr val="000000"/>
                </a:solidFill>
                <a:effectLst/>
              </a:rPr>
              <a:t/>
            </a:r>
            <a:br>
              <a:rPr lang="en-GB" b="1" i="0" u="none" strike="noStrike" dirty="0">
                <a:solidFill>
                  <a:srgbClr val="000000"/>
                </a:solidFill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A right is something everyone should have.</a:t>
            </a:r>
          </a:p>
          <a:p>
            <a:r>
              <a:rPr lang="en-GB" b="1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Examples:</a:t>
            </a:r>
          </a:p>
          <a:p>
            <a:r>
              <a:rPr lang="en-GB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The right to learn</a:t>
            </a:r>
          </a:p>
          <a:p>
            <a:r>
              <a:rPr lang="en-GB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The right to play</a:t>
            </a:r>
          </a:p>
          <a:p>
            <a:r>
              <a:rPr lang="en-GB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The right to speak kindly</a:t>
            </a:r>
          </a:p>
          <a:p>
            <a:r>
              <a:rPr lang="en-GB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Rights help us feel safe and happy.</a:t>
            </a: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CDE734D4-E720-BD6B-ED2E-EBE1D28F80F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1219208" flipV="1">
            <a:off x="7112149" y="729865"/>
            <a:ext cx="4697127" cy="25676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B1AF1F2-BB57-72C7-E0E3-006450D82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6214" y="3448321"/>
            <a:ext cx="3514498" cy="24208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5999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776346"/>
            <a:ext cx="10668000" cy="231725"/>
          </a:xfrm>
        </p:spPr>
        <p:txBody>
          <a:bodyPr>
            <a:normAutofit fontScale="90000"/>
          </a:bodyPr>
          <a:lstStyle/>
          <a:p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Responsibilities</a:t>
            </a:r>
            <a:br>
              <a:rPr lang="en-GB" b="1" i="0" u="none" strike="noStrike" dirty="0">
                <a:solidFill>
                  <a:schemeClr val="accent1"/>
                </a:solidFill>
                <a:effectLst/>
              </a:rPr>
            </a:br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What Is a Responsibility?</a:t>
            </a:r>
            <a:br>
              <a:rPr lang="en-GB" b="1" i="0" u="none" strike="noStrike" dirty="0">
                <a:solidFill>
                  <a:schemeClr val="accent1"/>
                </a:solidFill>
                <a:effectLst/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3870713"/>
          </a:xfrm>
        </p:spPr>
        <p:txBody>
          <a:bodyPr>
            <a:noAutofit/>
          </a:bodyPr>
          <a:lstStyle/>
          <a:p>
            <a:r>
              <a:rPr lang="en-GB" sz="25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A responsibility is something we should do.</a:t>
            </a:r>
          </a:p>
          <a:p>
            <a:r>
              <a:rPr lang="en-GB" sz="2500" b="1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Examples:</a:t>
            </a:r>
          </a:p>
          <a:p>
            <a:r>
              <a:rPr lang="en-GB" sz="25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Keep the classroom clean</a:t>
            </a:r>
          </a:p>
          <a:p>
            <a:r>
              <a:rPr lang="en-GB" sz="25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Follow school rules</a:t>
            </a:r>
          </a:p>
          <a:p>
            <a:r>
              <a:rPr lang="en-GB" sz="25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Be kind to others</a:t>
            </a:r>
          </a:p>
          <a:p>
            <a:r>
              <a:rPr lang="en-GB" sz="25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Rights and responsibilities go together.</a:t>
            </a:r>
          </a:p>
          <a:p>
            <a:endParaRPr lang="en-US" sz="25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A8D242C9-2E76-9861-5C71-014FA7C95F9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278882" y="425398"/>
            <a:ext cx="5142819" cy="49521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5773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Rights + Responsibilities</a:t>
            </a:r>
            <a:br>
              <a:rPr lang="en-GB" b="1" i="0" u="none" strike="noStrike" dirty="0">
                <a:solidFill>
                  <a:schemeClr val="accent1"/>
                </a:solidFill>
                <a:effectLst/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7937801-1E9E-CC33-7D82-84E2546F26EF}"/>
              </a:ext>
            </a:extLst>
          </p:cNvPr>
          <p:cNvSpPr txBox="1"/>
          <p:nvPr/>
        </p:nvSpPr>
        <p:spPr>
          <a:xfrm>
            <a:off x="838201" y="1447800"/>
            <a:ext cx="554277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2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If we have: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The right to learn → We take care of our school.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The right to play → We share and play safely.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The right to speak → We speak kindly.</a:t>
            </a:r>
          </a:p>
          <a:p>
            <a:pPr algn="l">
              <a:buNone/>
            </a:pPr>
            <a:r>
              <a:rPr lang="en-GB" sz="2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⚖️ Fairness means thinking about others.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5D3F209-F7FB-DCAE-4EDA-F9F40C494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8537" y="-1"/>
            <a:ext cx="5253463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57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hildren Friends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choolyard kids education presentation, album (widescreen).potx" id="{B61009BD-7448-452D-9EB3-A92629EDAAF7}" vid="{D5A61431-CA5A-45CA-9A81-30AAFC8F1B2C}"/>
    </a:ext>
  </a:extLst>
</a:theme>
</file>

<file path=ppt/theme/theme2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A15C6C-6BB6-4DB6-B7D6-7F14EAB2CC5C}">
  <ds:schemaRefs>
    <ds:schemaRef ds:uri="http://schemas.microsoft.com/office/infopath/2007/PartnerControls"/>
    <ds:schemaRef ds:uri="http://purl.org/dc/terms/"/>
    <ds:schemaRef ds:uri="http://schemas.microsoft.com/office/2006/metadata/properties"/>
    <ds:schemaRef ds:uri="http://purl.org/dc/dcmitype/"/>
    <ds:schemaRef ds:uri="http://www.w3.org/XML/1998/namespace"/>
    <ds:schemaRef ds:uri="a4f35948-e619-41b3-aa29-22878b09cfd2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40262f94-9f35-4ac3-9a90-690165a166b7"/>
  </ds:schemaRefs>
</ds:datastoreItem>
</file>

<file path=customXml/itemProps2.xml><?xml version="1.0" encoding="utf-8"?>
<ds:datastoreItem xmlns:ds="http://schemas.openxmlformats.org/officeDocument/2006/customXml" ds:itemID="{4A369AEE-D726-45B1-ACA9-0D6048C368C2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a4f35948-e619-41b3-aa29-22878b09cfd2"/>
    <ds:schemaRef ds:uri="40262f94-9f35-4ac3-9a90-690165a166b7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Words>470</Words>
  <Application>Microsoft Office PowerPoint</Application>
  <PresentationFormat>Custom</PresentationFormat>
  <Paragraphs>91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Children Friends 16x9</vt:lpstr>
      <vt:lpstr>Me and My Community Rights, Responsibilities, and Caring for Shared Spaces </vt:lpstr>
      <vt:lpstr>We Live Together</vt:lpstr>
      <vt:lpstr>We Belong What Does “Belonging” Mean? </vt:lpstr>
      <vt:lpstr>Public (Shared) Places What Are Shared Places? </vt:lpstr>
      <vt:lpstr>Why Should We Care? Taking Care of Shared Places </vt:lpstr>
      <vt:lpstr>Private Property What Is Private? </vt:lpstr>
      <vt:lpstr>Rights What Is a Right?  </vt:lpstr>
      <vt:lpstr>Responsibilities What Is a Responsibility? </vt:lpstr>
      <vt:lpstr>Rights + Responsibilities </vt:lpstr>
      <vt:lpstr>PowerPoint Presentation</vt:lpstr>
      <vt:lpstr>PowerPoint Presentation</vt:lpstr>
      <vt:lpstr>Online Behavior Being Kind Online </vt:lpstr>
      <vt:lpstr>We Are All Different Different Cultures – Same Values </vt:lpstr>
      <vt:lpstr>What Did We Learn?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 and My Community Rights, Responsibilities, and Caring for Shared Spaces</dc:title>
  <dc:creator>ivkakirova06@gmail.com</dc:creator>
  <cp:lastModifiedBy>Vostro</cp:lastModifiedBy>
  <cp:revision>5</cp:revision>
  <dcterms:created xsi:type="dcterms:W3CDTF">2026-02-23T19:02:41Z</dcterms:created>
  <dcterms:modified xsi:type="dcterms:W3CDTF">2026-02-26T16:24:37Z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  <property fmtid="{D5CDD505-2E9C-101B-9397-08002B2CF9AE}" pid="3" name="ContentTypeId">
    <vt:lpwstr>0x010100AA3F7D94069FF64A86F7DFF56D60E3BE</vt:lpwstr>
  </property>
</Properties>
</file>