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Εγώ και η κοινωνία – Κοινωνία και Κοινότητα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ΣΤ΄ Δημοτικού</a:t>
            </a:r>
          </a:p>
          <a:p>
            <a:pPr>
              <a:defRPr sz="1900">
                <a:latin typeface="Arial"/>
              </a:defRPr>
            </a:pPr>
            <a:r>
              <a:t>Ζούμε μαζί με σεβασμό, ευθύνη και συνεργασία.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Μελέτη περίπτωσης: Θόρυβος στην πολυκατοικία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Ο δυνατός θόρυβος μπορεί να ενοχλήσει άλλους.</a:t>
            </a:r>
          </a:p>
          <a:p>
            <a:pPr>
              <a:defRPr sz="1900">
                <a:latin typeface="Arial"/>
              </a:defRPr>
            </a:pPr>
            <a:r>
              <a:t>Οι πράξεις ενός ατόμου επηρεάζουν την κοινότητα.</a:t>
            </a:r>
          </a:p>
          <a:p>
            <a:pPr>
              <a:defRPr sz="1900">
                <a:latin typeface="Arial"/>
              </a:defRPr>
            </a:pPr>
            <a:r>
              <a:t>Η επικοινωνία και ο διάλογος βοηθούν στην ειρηνική συνύπαρξη.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Αναστοχασμός και συζήτηση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Συμπληρώνω τις φράσεις:</a:t>
            </a:r>
          </a:p>
          <a:p>
            <a:pPr>
              <a:defRPr sz="1900">
                <a:latin typeface="Arial"/>
              </a:defRPr>
            </a:pPr>
            <a:r>
              <a:t>«Μια κοινότητα λειτουργεί καλά όταν…»</a:t>
            </a:r>
          </a:p>
          <a:p>
            <a:pPr>
              <a:defRPr sz="1900">
                <a:latin typeface="Arial"/>
              </a:defRPr>
            </a:pPr>
            <a:r>
              <a:t>«Είμαι υπεύθυνος/η για…»</a:t>
            </a:r>
          </a:p>
          <a:p>
            <a:pPr>
              <a:defRPr sz="1900">
                <a:latin typeface="Arial"/>
              </a:defRPr>
            </a:pPr>
            <a:r>
              <a:t>«Σεβασμός στην κοινωνία σημαίνει…»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Συμπέρασμα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Η κοινωνία λειτουργεί καλά όταν οι άνθρωποι συνεργάζονται, συμμετέχουν ενεργά και σέβονται τη διαφορετικότητα.</a:t>
            </a:r>
          </a:p>
          <a:p>
            <a:pPr>
              <a:defRPr sz="1900">
                <a:latin typeface="Arial"/>
              </a:defRPr>
            </a:pPr>
            <a:r>
              <a:t>Μπορούμε όλοι να γίνουμε υπεύθυνοι και ενεργοί πολίτες.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Ευχαριστώ!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Σας ευχαριστώ για την προσοχή σας.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Στόχοι μαθήματος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Να κατανοήσουμε τι είναι κοινωνία και κοινότητα.</a:t>
            </a:r>
          </a:p>
          <a:p>
            <a:pPr>
              <a:defRPr sz="1900">
                <a:latin typeface="Arial"/>
              </a:defRPr>
            </a:pPr>
            <a:r>
              <a:t>Να μάθουμε για την ευθύνη, τη συνεργασία και τη συμμετοχή.</a:t>
            </a:r>
          </a:p>
          <a:p>
            <a:pPr>
              <a:defRPr sz="1900">
                <a:latin typeface="Arial"/>
              </a:defRPr>
            </a:pPr>
            <a:r>
              <a:t>Να αναπτύξουμε σεβασμό στη διαφορετικότητα και να δούμε τον εαυτό μας ως ενεργό μέλος της κοινωνίας.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Βασικές έννοιες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κοινωνία, κοινότητα, πολίτης</a:t>
            </a:r>
          </a:p>
          <a:p>
            <a:pPr>
              <a:defRPr sz="1900">
                <a:latin typeface="Arial"/>
              </a:defRPr>
            </a:pPr>
            <a:r>
              <a:t>συμμετοχή, ευθύνη, δικαιώματα και υποχρεώσεις</a:t>
            </a:r>
          </a:p>
          <a:p>
            <a:pPr>
              <a:defRPr sz="1900">
                <a:latin typeface="Arial"/>
              </a:defRPr>
            </a:pPr>
            <a:r>
              <a:t>διαφορετικότητα και συμπερίληψη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Τι είναι κοινωνία;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Κοινωνία είναι μια μεγάλη ομάδα ανθρώπων που ζουν μαζί και οργανώνουν τη ζωή τους με κοινούς κανόνες, αξίες και θεσμούς.</a:t>
            </a:r>
          </a:p>
          <a:p>
            <a:pPr>
              <a:defRPr sz="1900">
                <a:latin typeface="Arial"/>
              </a:defRPr>
            </a:pPr>
            <a:r>
              <a:t>Περιλαμβάνει πολλές μικρότερες κοινότητες.</a:t>
            </a:r>
          </a:p>
          <a:p>
            <a:pPr>
              <a:defRPr sz="1900">
                <a:latin typeface="Arial"/>
              </a:defRPr>
            </a:pPr>
            <a:r>
              <a:t>Λειτουργεί καλά όταν οι άνθρωποι κατανοούν ότι οι πράξεις τους επηρεάζουν τους άλλους.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Τι είναι κοινότητα;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Κοινότητα είναι μια μικρότερη κοινωνική ομάδα όπου οι άνθρωποι αλληλεπιδρούν άμεσα.</a:t>
            </a:r>
          </a:p>
          <a:p>
            <a:pPr>
              <a:defRPr sz="1900">
                <a:latin typeface="Arial"/>
              </a:defRPr>
            </a:pPr>
            <a:r>
              <a:t>Παραδείγματα: οικογένεια, σχολείο, γειτονιά.</a:t>
            </a:r>
          </a:p>
          <a:p>
            <a:pPr>
              <a:defRPr sz="1900">
                <a:latin typeface="Arial"/>
              </a:defRPr>
            </a:pPr>
            <a:r>
              <a:t>Οι κοινότητες βασίζονται στη συνεργασία, την επικοινωνία και την κοινή ευθύνη.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Κανόνες και ευθύνη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Κάθε κοινωνία έχει κανόνες.</a:t>
            </a:r>
          </a:p>
          <a:p>
            <a:pPr>
              <a:defRPr sz="1900">
                <a:latin typeface="Arial"/>
              </a:defRPr>
            </a:pPr>
            <a:r>
              <a:t>Οι κανόνες προστατεύουν τα δικαιώματα και εξασφαλίζουν δικαιοσύνη.</a:t>
            </a:r>
          </a:p>
          <a:p>
            <a:pPr>
              <a:defRPr sz="1900">
                <a:latin typeface="Arial"/>
              </a:defRPr>
            </a:pPr>
            <a:r>
              <a:t>Ευθύνη σημαίνει να ακολουθούμε κανόνες, να σεβόμαστε τους άλλους και να συμβάλλουμε στο κοινό καλό.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Συνεργασία και συμμετοχή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Συνεργασία σημαίνει να εργαζόμαστε μαζί για κοινούς στόχους.</a:t>
            </a:r>
          </a:p>
          <a:p>
            <a:pPr>
              <a:defRPr sz="1900">
                <a:latin typeface="Arial"/>
              </a:defRPr>
            </a:pPr>
            <a:r>
              <a:t>Συμμετοχή σημαίνει να παίρνουμε ενεργά μέρος στη ζωή της κοινότητας.</a:t>
            </a:r>
          </a:p>
          <a:p>
            <a:pPr>
              <a:defRPr sz="1900">
                <a:latin typeface="Arial"/>
              </a:defRPr>
            </a:pPr>
            <a:r>
              <a:t>Τα παιδιά συμμετέχουν όταν εκφράζουν ιδέες με σεβασμό, βοηθούν άλλους και εργάζονται σε ομάδες.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Διαφορετικότητα και συμπερίληψη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Οι σύγχρονες κοινωνίες είναι ποικιλόμορφες.</a:t>
            </a:r>
          </a:p>
          <a:p>
            <a:pPr>
              <a:defRPr sz="1900">
                <a:latin typeface="Arial"/>
              </a:defRPr>
            </a:pPr>
            <a:r>
              <a:t>Οι άνθρωποι μπορεί να διαφέρουν στη γλώσσα, τον πολιτισμό, τις παραδόσεις ή το οικογενειακό υπόβαθρο.</a:t>
            </a:r>
          </a:p>
          <a:p>
            <a:pPr>
              <a:defRPr sz="1900">
                <a:latin typeface="Arial"/>
              </a:defRPr>
            </a:pPr>
            <a:r>
              <a:t>Συμπερίληψη σημαίνει ότι όλοι νιώθουν σεβαστοί και πολύτιμοι.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320040"/>
            <a:ext cx="8229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F4E79"/>
                </a:solidFill>
                <a:latin typeface="Arial"/>
              </a:defRPr>
            </a:pPr>
            <a:r>
              <a:t>Μελέτη περίπτωσης: Η κοινή παιδική χαρά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1143000"/>
            <a:ext cx="80467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900">
                <a:latin typeface="Arial"/>
              </a:defRPr>
            </a:pPr>
            <a:r>
              <a:t>Διαφορετικές ομάδες χρησιμοποιούν τον ίδιο χώρο.</a:t>
            </a:r>
          </a:p>
          <a:p>
            <a:pPr>
              <a:defRPr sz="1900">
                <a:latin typeface="Arial"/>
              </a:defRPr>
            </a:pPr>
            <a:r>
              <a:t>Μπορεί να δημιουργηθούν συγκρούσεις.</a:t>
            </a:r>
          </a:p>
          <a:p>
            <a:pPr>
              <a:defRPr sz="1900">
                <a:latin typeface="Arial"/>
              </a:defRPr>
            </a:pPr>
            <a:r>
              <a:t>Οι κοινόχρηστοι χώροι ανήκουν σε όλους και χρειάζονται αμοιβαίο σεβασμό.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