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540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67084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20349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89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871363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56819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635284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809169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64409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84359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30055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70089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95875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86550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29533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09352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75109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F524C-F804-4E40-9B95-E451B6CB9C09}" type="datetimeFigureOut">
              <a:rPr lang="bg-BG" smtClean="0"/>
              <a:pPr/>
              <a:t>3.5.2026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A19392-A480-487F-80A6-DB8FFAC14DC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78783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914" y="1449977"/>
            <a:ext cx="7275386" cy="343553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Ben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Toplum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Uzlaşma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5</a:t>
            </a:r>
            <a:r>
              <a:rPr lang="en-US" dirty="0" smtClean="0">
                <a:solidFill>
                  <a:srgbClr val="0070C0"/>
                </a:solidFill>
              </a:rPr>
              <a:t>. </a:t>
            </a:r>
            <a:r>
              <a:rPr lang="en-US" dirty="0" err="1" smtClean="0">
                <a:solidFill>
                  <a:srgbClr val="0070C0"/>
                </a:solidFill>
              </a:rPr>
              <a:t>Sınıf</a:t>
            </a: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0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il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226" y="4897586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460" y="426720"/>
            <a:ext cx="8596668" cy="4811486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Diyalog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en-US" dirty="0" err="1" smtClean="0">
                <a:solidFill>
                  <a:srgbClr val="0070C0"/>
                </a:solidFill>
              </a:rPr>
              <a:t>Çözümün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Anahtarı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Diyalog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gelir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Sakin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konuşmak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Dikkatlice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dinlemek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Söz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kesmemek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Soru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sormak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Anlamak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için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dinleriz</a:t>
            </a:r>
            <a:r>
              <a:rPr lang="en-US" dirty="0" smtClean="0">
                <a:solidFill>
                  <a:srgbClr val="0070C0"/>
                </a:solidFill>
              </a:rPr>
              <a:t> – </a:t>
            </a:r>
            <a:r>
              <a:rPr lang="en-US" dirty="0" err="1" smtClean="0">
                <a:solidFill>
                  <a:srgbClr val="0070C0"/>
                </a:solidFill>
              </a:rPr>
              <a:t>cevap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vermek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için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değil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22612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mil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33" y="4091138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904309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Barışçıl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Çözümü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Uzlaşma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arayın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Farklılıklara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gösterin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İşbirliğini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seçin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Adil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arayın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5100" y="3888163"/>
            <a:ext cx="3299576" cy="221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5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3468" y="4064000"/>
            <a:ext cx="4127058" cy="2565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34" y="444500"/>
            <a:ext cx="5647266" cy="4229100"/>
          </a:xfrm>
        </p:spPr>
        <p:txBody>
          <a:bodyPr>
            <a:normAutofit/>
          </a:bodyPr>
          <a:lstStyle/>
          <a:p>
            <a:r>
              <a:rPr lang="en-US" dirty="0" err="1" smtClean="0"/>
              <a:t>Uzlaşma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err="1" smtClean="0"/>
              <a:t>Uzlaşma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: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• </a:t>
            </a:r>
            <a:r>
              <a:rPr lang="en-US" dirty="0" err="1" smtClean="0"/>
              <a:t>Hatamızı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• </a:t>
            </a:r>
            <a:r>
              <a:rPr lang="en-US" dirty="0" err="1" smtClean="0"/>
              <a:t>İçtenlikle</a:t>
            </a:r>
            <a:r>
              <a:rPr lang="en-US" dirty="0" smtClean="0"/>
              <a:t> </a:t>
            </a:r>
            <a:r>
              <a:rPr lang="en-US" dirty="0" err="1" smtClean="0"/>
              <a:t>özür</a:t>
            </a:r>
            <a:r>
              <a:rPr lang="en-US" dirty="0" smtClean="0"/>
              <a:t> </a:t>
            </a:r>
            <a:r>
              <a:rPr lang="en-US" dirty="0" err="1" smtClean="0"/>
              <a:t>dilemek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• </a:t>
            </a:r>
            <a:r>
              <a:rPr lang="en-US" dirty="0" err="1" smtClean="0"/>
              <a:t>Özrü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• </a:t>
            </a:r>
            <a:r>
              <a:rPr lang="en-US" dirty="0" err="1" smtClean="0"/>
              <a:t>Affetmek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ilerlemek</a:t>
            </a:r>
            <a:endParaRPr/>
          </a:p>
        </p:txBody>
      </p:sp>
      <p:pic>
        <p:nvPicPr>
          <p:cNvPr id="5" name="Picture 3" descr="smile_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3526" y="2332186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727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_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924" y="2971800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534" y="368300"/>
            <a:ext cx="8596668" cy="60833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Kültürlerarası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Anlayış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kültürler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Duyguları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şekillerde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ifade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ederler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geleneklere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sahiptirler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Ancak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ortak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değerleri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paylaşırlar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Adalet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Barış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İşbirliği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kültürlerde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insanlar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duygularını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şekillerde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ifade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edebilirler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ancak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hepimiz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barışa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değer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veririz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5366904" y="3657600"/>
            <a:ext cx="4810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13261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2622431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Güvenli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Sınıf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Ortamı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Sınıfımızda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Herkesin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fikre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sahip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hakkı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vardır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Kimse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kimseden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üstün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değildir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Farklılıklara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duyarız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Hatalarımızdan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ders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çıkarırız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2969" y="3898901"/>
            <a:ext cx="520533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11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94" y="3998777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0988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Tartışma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Örneği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İki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sınıf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arkadaşı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oyun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yüzünden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tartışıyor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Tartışın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Çatışmaya</a:t>
            </a:r>
            <a:r>
              <a:rPr lang="en-US" dirty="0" smtClean="0">
                <a:solidFill>
                  <a:srgbClr val="0070C0"/>
                </a:solidFill>
              </a:rPr>
              <a:t> ne </a:t>
            </a:r>
            <a:r>
              <a:rPr lang="en-US" dirty="0" err="1" smtClean="0">
                <a:solidFill>
                  <a:srgbClr val="0070C0"/>
                </a:solidFill>
              </a:rPr>
              <a:t>sebep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oldu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Nasıl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hissediyorlar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Sorunu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barışçıl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nasıl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çözebilirler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2300" y="3876670"/>
            <a:ext cx="4330700" cy="246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192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ile_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3098800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7501466" cy="43561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Uzlaşmaya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Doğru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Adımlar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Durun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sakinleşin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Sakin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konuşun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Karşıdaki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kişiyi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dinleyin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Adil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arayın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Gerekirse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özür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dileyin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96279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_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687" y="3927894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4" y="3556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Sonuç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Barışçıl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çözümü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Bizi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daha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olgun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insanlar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yapar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Arkadaşlıkları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güçlendirir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Toplumu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daha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güçlü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kılar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Daha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fazla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adalet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yaratır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bize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önemli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öğretebilir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Düşünün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çatışmada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nasıl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tepki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veririm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Daha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sakin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olabilir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miyim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Sınıfta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barışı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sağlamaya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nasıl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yardımcı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olabilirim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394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il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094" y="3838755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400697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Dersin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Amaçları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Çatışmanın</a:t>
            </a:r>
            <a:r>
              <a:rPr lang="en-US" dirty="0" smtClean="0">
                <a:solidFill>
                  <a:srgbClr val="0070C0"/>
                </a:solidFill>
              </a:rPr>
              <a:t> ne </a:t>
            </a:r>
            <a:r>
              <a:rPr lang="en-US" dirty="0" err="1" smtClean="0">
                <a:solidFill>
                  <a:srgbClr val="0070C0"/>
                </a:solidFill>
              </a:rPr>
              <a:t>olduğunu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sırasında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tanımak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Barışçıl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için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adımları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öğrenmek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Uzlaşmanın</a:t>
            </a:r>
            <a:r>
              <a:rPr lang="en-US" dirty="0" smtClean="0">
                <a:solidFill>
                  <a:srgbClr val="0070C0"/>
                </a:solidFill>
              </a:rPr>
              <a:t> ne </a:t>
            </a:r>
            <a:r>
              <a:rPr lang="en-US" dirty="0" err="1" smtClean="0">
                <a:solidFill>
                  <a:srgbClr val="0070C0"/>
                </a:solidFill>
              </a:rPr>
              <a:t>anlama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geldiğini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işbirliğini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öğrenmek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4418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il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657600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4665375" cy="5138057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Temel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Kavramlar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Diyalog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Saygı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Sorumluluk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Uzlaşma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Bağışlama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İşbirliği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Adalet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53484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mile_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889" y="2231571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04949"/>
            <a:ext cx="8414415" cy="1525451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Nedir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şu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durumların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yaşandığı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olaydır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İnsanların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görüşleri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vardır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ihtiyaçları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vardır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yaşarlar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insan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ilişkilerinin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doğal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parçasıdır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  <p:sp>
        <p:nvSpPr>
          <p:cNvPr id="4" name="AutoShape 2" descr="8 начина за избягване на конфликтите при децата | Puls.bg"/>
          <p:cNvSpPr>
            <a:spLocks noChangeAspect="1" noChangeArrowheads="1"/>
          </p:cNvSpPr>
          <p:nvPr/>
        </p:nvSpPr>
        <p:spPr bwMode="auto">
          <a:xfrm>
            <a:off x="155575" y="-76200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5" name="AutoShape 4" descr="8 начина за избягване на конфликтите при децата | Puls.bg"/>
          <p:cNvSpPr>
            <a:spLocks noChangeAspect="1" noChangeArrowheads="1"/>
          </p:cNvSpPr>
          <p:nvPr/>
        </p:nvSpPr>
        <p:spPr bwMode="auto">
          <a:xfrm>
            <a:off x="307975" y="-60960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249" y="4182732"/>
            <a:ext cx="3051402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1764" y="4287507"/>
            <a:ext cx="28384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44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e_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471" y="4459856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Çatışmalar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Nerede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Yaşanır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Ailede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Okulda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Arkadaşlar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arasında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Toplumda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doğru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şekilde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çözüldüğü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takdirde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kötü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şey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değildir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0369" y="1329760"/>
            <a:ext cx="3214688" cy="21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9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mil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405" y="1496315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Çatışmalar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Neden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Ortaya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Çıkar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Yanlış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İletişim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eksikliği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Güçlü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Haksız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davranış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Farklı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çıkarlar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3328" y="3619761"/>
            <a:ext cx="3361962" cy="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5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2184" y="4732302"/>
            <a:ext cx="2747097" cy="18280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335383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Sırasında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Hissedilen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çatışma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sırasında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şunları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hissedebiliriz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Öfke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Üzüntü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Hayal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kırıklığı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Korku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Kıskançlık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Dürtüsel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davranmamak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için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duygularımızı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tanımak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önemlidir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3647" y="1936453"/>
            <a:ext cx="2827944" cy="169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12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7779" y="4034594"/>
            <a:ext cx="3146714" cy="1762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145" y="413656"/>
            <a:ext cx="8596668" cy="3518263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Duygularımızın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Farkına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Nasıl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Varabiliriz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Ne </a:t>
            </a:r>
            <a:r>
              <a:rPr lang="en-US" dirty="0" err="1" smtClean="0">
                <a:solidFill>
                  <a:srgbClr val="0070C0"/>
                </a:solidFill>
              </a:rPr>
              <a:t>yapabiliriz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Durun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Derin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nefes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alın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Duygunuzu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adlandırın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Sakin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konuşma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seçin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0740" y="4040413"/>
            <a:ext cx="3136323" cy="175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99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mile_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332" y="612475"/>
            <a:ext cx="13716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91885"/>
            <a:ext cx="8596668" cy="5590903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Sorumluluk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Sonuçlar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Sorumluluk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şu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gelir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Hareket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etmeden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önce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düşünmek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Sonuçları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anlamak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• </a:t>
            </a:r>
            <a:r>
              <a:rPr lang="en-US" dirty="0" err="1" smtClean="0">
                <a:solidFill>
                  <a:srgbClr val="0070C0"/>
                </a:solidFill>
              </a:rPr>
              <a:t>Hata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yaptığımızda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sorumluluk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almak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Sözler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acı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verebilir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ama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aynı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zamanda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iyileştirebilir</a:t>
            </a:r>
            <a:r>
              <a:rPr lang="en-US" dirty="0" smtClean="0">
                <a:solidFill>
                  <a:srgbClr val="0070C0"/>
                </a:solidFill>
              </a:rPr>
              <a:t> de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Eylemlerimizin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sonuçları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vardır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Herkes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sözlerinden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davranışlarından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sorumludur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23277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6722</TotalTime>
  <Words>51</Words>
  <Application>Microsoft Office PowerPoint</Application>
  <PresentationFormat>Προσαρμογή</PresentationFormat>
  <Paragraphs>17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Facet</vt:lpstr>
      <vt:lpstr>Ben ve Toplum –  Çatışma ve Uzlaşma 5. Sınıf</vt:lpstr>
      <vt:lpstr>Dersin Amaçları • Çatışmanın ne olduğunu anlamak • Çatışma sırasında duyguları tanımak • Barışçıl çözüm için adımları öğrenmek • Uzlaşmanın ne anlama geldiğini anlamak • Saygı ve işbirliğini öğrenmek</vt:lpstr>
      <vt:lpstr>Temel Kavramlar  Çatışma Diyalog Saygı Sorumluluk Uzlaşma Bağışlama İşbirliği Adalet</vt:lpstr>
      <vt:lpstr>Çatışma Nedir? Çatışma, şu durumların yaşandığı bir olaydır: • İnsanların farklı görüşleri vardır • Farklı ihtiyaçları vardır • Farklı duygular yaşarlar Çatışma, insan ilişkilerinin doğal bir parçasıdır.</vt:lpstr>
      <vt:lpstr>Çatışmalar Nerede Yaşanır? • Ailede • Okulda • Arkadaşlar arasında • Toplumda  Çatışma, doğru şekilde çözüldüğü takdirde kötü bir şey değildir.</vt:lpstr>
      <vt:lpstr>Çatışmalar Neden Ortaya Çıkar?  • Yanlış anlama • İletişim eksikliği • Güçlü duygular • Haksız davranış • Farklı çıkarlar</vt:lpstr>
      <vt:lpstr>Çatışma Sırasında Hissedilen Duygular Bir çatışma sırasında şunları hissedebiliriz: • Öfke • Üzüntü • Hayal kırıklığı • Korku • Kıskançlık Dürtüsel davranmamak için duygularımızı tanımak önemlidir.</vt:lpstr>
      <vt:lpstr>Duygularımızın Farkına Nasıl Varabiliriz? Ne yapabiliriz? • Durun • Derin bir nefes alın • Duygunuzu adlandırın • Sakin bir konuşma seçin</vt:lpstr>
      <vt:lpstr>Sorumluluk ve Sonuçlar  Sorumluluk şu anlama gelir: • Hareket etmeden önce düşünmek • Sonuçları anlamak • Hata yaptığımızda sorumluluk almak Sözler acı verebilir, ama aynı zamanda iyileştirebilir de. Eylemlerimizin sonuçları vardır. Herkes sözlerinden ve davranışlarından sorumludur.</vt:lpstr>
      <vt:lpstr>Diyalog – Çözümün Anahtarı  Diyalog şu anlama gelir: • Sakin bir şekilde konuşmak • Dikkatlice dinlemek • Söz kesmemek • Soru sormak Anlamak için dinleriz – cevap vermek için değil.</vt:lpstr>
      <vt:lpstr>Barışçıl Çatışma Çözümü • Uzlaşma arayın • Farklılıklara saygı gösterin • İşbirliğini seçin • Adil bir çözüm arayın</vt:lpstr>
      <vt:lpstr>Uzlaşma Uzlaşma şu anlama gelir: • Hatamızı kabul etmek • İçtenlikle özür dilemek • Özrü kabul etmek • Affetmek ve ilerlemek</vt:lpstr>
      <vt:lpstr>Kültürlerarası Anlayış Farklı kültürler: • Duyguları farklı şekillerde ifade ederler • Farklı geleneklere sahiptirler Ancak ortak değerleri paylaşırlar: • Saygı • Adalet • Barış • İşbirliği Farklı kültürlerde insanlar duygularını farklı şekillerde ifade edebilirler, ancak hepimiz saygı ve barışa değer veririz.</vt:lpstr>
      <vt:lpstr>Güvenli Sınıf Ortamı Sınıfımızda: • Herkesin bir fikre sahip olma hakkı vardır • Kimse kimseden üstün değildir • Farklılıklara saygı duyarız • Hatalarımızdan ders çıkarırız</vt:lpstr>
      <vt:lpstr>Tartışma Örneği İki sınıf arkadaşı bir oyun yüzünden tartışıyor. Tartışın: • Çatışmaya ne sebep oldu? • Nasıl hissediyorlar? • Sorunu barışçıl bir şekilde nasıl çözebilirler?</vt:lpstr>
      <vt:lpstr>Uzlaşmaya Doğru Adımlar  • Durun ve sakinleşin • Sakin bir şekilde konuşun • Karşıdaki kişiyi dinleyin • Adil bir çözüm arayın • Gerekirse özür dileyin</vt:lpstr>
      <vt:lpstr>Sonuç Barışçıl çatışma çözümü: • Bizi daha olgun insanlar yapar • Arkadaşlıkları güçlendirir • Toplumu daha güçlü kılar • Daha fazla adalet yaratır Çatışma bize önemli bir şey öğretebilir.  Düşünün: • Bir çatışmada nasıl tepki veririm? • Daha sakin olabilir miyim? • Sınıfta barışı sağlamaya nasıl yardımcı olabilirim?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 и обществото – Конфликт и помирение 5 клас</dc:title>
  <dc:creator>User</dc:creator>
  <cp:lastModifiedBy>Orhan</cp:lastModifiedBy>
  <cp:revision>14</cp:revision>
  <dcterms:created xsi:type="dcterms:W3CDTF">2026-02-23T22:00:29Z</dcterms:created>
  <dcterms:modified xsi:type="dcterms:W3CDTF">2026-05-03T13:14:24Z</dcterms:modified>
</cp:coreProperties>
</file>