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1" r:id="rId3"/>
    <p:sldId id="272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</p:sldIdLst>
  <p:sldSz cx="12192000" cy="6858000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8" d="100"/>
          <a:sy n="88" d="100"/>
        </p:scale>
        <p:origin x="-466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524C-F804-4E40-9B95-E451B6CB9C09}" type="datetimeFigureOut">
              <a:rPr lang="bg-BG" smtClean="0"/>
              <a:t>1.3.2026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392-A480-487F-80A6-DB8FFAC14DC1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670846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524C-F804-4E40-9B95-E451B6CB9C09}" type="datetimeFigureOut">
              <a:rPr lang="bg-BG" smtClean="0"/>
              <a:t>1.3.2026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392-A480-487F-80A6-DB8FFAC14DC1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843595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524C-F804-4E40-9B95-E451B6CB9C09}" type="datetimeFigureOut">
              <a:rPr lang="bg-BG" smtClean="0"/>
              <a:t>1.3.2026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392-A480-487F-80A6-DB8FFAC14DC1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300551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524C-F804-4E40-9B95-E451B6CB9C09}" type="datetimeFigureOut">
              <a:rPr lang="bg-BG" smtClean="0"/>
              <a:t>1.3.2026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392-A480-487F-80A6-DB8FFAC14DC1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700891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524C-F804-4E40-9B95-E451B6CB9C09}" type="datetimeFigureOut">
              <a:rPr lang="bg-BG" smtClean="0"/>
              <a:t>1.3.2026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392-A480-487F-80A6-DB8FFAC14DC1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958752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524C-F804-4E40-9B95-E451B6CB9C09}" type="datetimeFigureOut">
              <a:rPr lang="bg-BG" smtClean="0"/>
              <a:t>1.3.2026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392-A480-487F-80A6-DB8FFAC14DC1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865502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524C-F804-4E40-9B95-E451B6CB9C09}" type="datetimeFigureOut">
              <a:rPr lang="bg-BG" smtClean="0"/>
              <a:t>1.3.2026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392-A480-487F-80A6-DB8FFAC14DC1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95334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524C-F804-4E40-9B95-E451B6CB9C09}" type="datetimeFigureOut">
              <a:rPr lang="bg-BG" smtClean="0"/>
              <a:t>1.3.2026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392-A480-487F-80A6-DB8FFAC14DC1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0935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524C-F804-4E40-9B95-E451B6CB9C09}" type="datetimeFigureOut">
              <a:rPr lang="bg-BG" smtClean="0"/>
              <a:t>1.3.2026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392-A480-487F-80A6-DB8FFAC14DC1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751096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524C-F804-4E40-9B95-E451B6CB9C09}" type="datetimeFigureOut">
              <a:rPr lang="bg-BG" smtClean="0"/>
              <a:t>1.3.2026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392-A480-487F-80A6-DB8FFAC14DC1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203493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524C-F804-4E40-9B95-E451B6CB9C09}" type="datetimeFigureOut">
              <a:rPr lang="bg-BG" smtClean="0"/>
              <a:t>1.3.2026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392-A480-487F-80A6-DB8FFAC14DC1}" type="slidenum">
              <a:rPr lang="bg-BG" smtClean="0"/>
              <a:t>‹#›</a:t>
            </a:fld>
            <a:endParaRPr lang="bg-BG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8489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524C-F804-4E40-9B95-E451B6CB9C09}" type="datetimeFigureOut">
              <a:rPr lang="bg-BG" smtClean="0"/>
              <a:t>1.3.2026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392-A480-487F-80A6-DB8FFAC14DC1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8713637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524C-F804-4E40-9B95-E451B6CB9C09}" type="datetimeFigureOut">
              <a:rPr lang="bg-BG" smtClean="0"/>
              <a:t>1.3.2026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392-A480-487F-80A6-DB8FFAC14DC1}" type="slidenum">
              <a:rPr lang="bg-BG" smtClean="0"/>
              <a:t>‹#›</a:t>
            </a:fld>
            <a:endParaRPr lang="bg-BG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568191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524C-F804-4E40-9B95-E451B6CB9C09}" type="datetimeFigureOut">
              <a:rPr lang="bg-BG" smtClean="0"/>
              <a:t>1.3.2026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392-A480-487F-80A6-DB8FFAC14DC1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6352844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524C-F804-4E40-9B95-E451B6CB9C09}" type="datetimeFigureOut">
              <a:rPr lang="bg-BG" smtClean="0"/>
              <a:t>1.3.2026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392-A480-487F-80A6-DB8FFAC14DC1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8091692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524C-F804-4E40-9B95-E451B6CB9C09}" type="datetimeFigureOut">
              <a:rPr lang="bg-BG" smtClean="0"/>
              <a:t>1.3.2026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19392-A480-487F-80A6-DB8FFAC14DC1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644091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1F524C-F804-4E40-9B95-E451B6CB9C09}" type="datetimeFigureOut">
              <a:rPr lang="bg-BG" smtClean="0"/>
              <a:t>1.3.2026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2A19392-A480-487F-80A6-DB8FFAC14DC1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87838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dirty="0">
                <a:solidFill>
                  <a:srgbClr val="0070C0"/>
                </a:solidFill>
              </a:rPr>
              <a:t>Me and Society – Conflict and Reconciliation</a:t>
            </a:r>
          </a:p>
          <a:p>
            <a:r>
              <a:rPr dirty="0">
                <a:solidFill>
                  <a:srgbClr val="0070C0"/>
                </a:solidFill>
              </a:rPr>
              <a:t>5th Grade</a:t>
            </a:r>
          </a:p>
        </p:txBody>
      </p:sp>
    </p:spTree>
    <p:extLst>
      <p:ext uri="{BB962C8B-B14F-4D97-AF65-F5344CB8AC3E}">
        <p14:creationId xmlns:p14="http://schemas.microsoft.com/office/powerpoint/2010/main" val="3518078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mile_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9094" y="3838755"/>
            <a:ext cx="1371600" cy="1371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>
                <a:solidFill>
                  <a:srgbClr val="0070C0"/>
                </a:solidFill>
              </a:rPr>
              <a:t>Lesson </a:t>
            </a:r>
            <a:r>
              <a:rPr dirty="0" smtClean="0">
                <a:solidFill>
                  <a:srgbClr val="0070C0"/>
                </a:solidFill>
              </a:rPr>
              <a:t>Objectives</a:t>
            </a:r>
            <a:r>
              <a:rPr lang="bg-BG" dirty="0" smtClean="0">
                <a:solidFill>
                  <a:srgbClr val="0070C0"/>
                </a:solidFill>
              </a:rPr>
              <a:t/>
            </a:r>
            <a:br>
              <a:rPr lang="bg-BG" dirty="0" smtClean="0">
                <a:solidFill>
                  <a:srgbClr val="0070C0"/>
                </a:solidFill>
              </a:rPr>
            </a:br>
            <a:r>
              <a:rPr dirty="0" smtClean="0"/>
              <a:t>• </a:t>
            </a:r>
            <a:r>
              <a:rPr dirty="0"/>
              <a:t>To understand what conflict is</a:t>
            </a:r>
          </a:p>
          <a:p>
            <a:r>
              <a:rPr dirty="0"/>
              <a:t>• To recognize emotions during conflict</a:t>
            </a:r>
          </a:p>
          <a:p>
            <a:r>
              <a:rPr dirty="0"/>
              <a:t>• To learn steps for peaceful resolution</a:t>
            </a:r>
          </a:p>
          <a:p>
            <a:r>
              <a:rPr dirty="0"/>
              <a:t>• To understand what reconciliation means</a:t>
            </a:r>
          </a:p>
          <a:p>
            <a:r>
              <a:rPr dirty="0"/>
              <a:t>• To learn respect and cooperation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41874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mile_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0" y="3657600"/>
            <a:ext cx="1371600" cy="1371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>
                <a:solidFill>
                  <a:srgbClr val="0070C0"/>
                </a:solidFill>
              </a:rPr>
              <a:t>Key </a:t>
            </a:r>
            <a:r>
              <a:rPr dirty="0" smtClean="0">
                <a:solidFill>
                  <a:srgbClr val="0070C0"/>
                </a:solidFill>
              </a:rPr>
              <a:t>Concepts</a:t>
            </a:r>
            <a:r>
              <a:rPr lang="bg-BG" dirty="0" smtClean="0">
                <a:solidFill>
                  <a:srgbClr val="0070C0"/>
                </a:solidFill>
              </a:rPr>
              <a:t/>
            </a:r>
            <a:br>
              <a:rPr lang="bg-BG" dirty="0" smtClean="0">
                <a:solidFill>
                  <a:srgbClr val="0070C0"/>
                </a:solidFill>
              </a:rPr>
            </a:br>
            <a:endParaRPr dirty="0">
              <a:solidFill>
                <a:srgbClr val="0070C0"/>
              </a:solidFill>
            </a:endParaRPr>
          </a:p>
          <a:p>
            <a:r>
              <a:rPr dirty="0"/>
              <a:t>Conflict</a:t>
            </a:r>
          </a:p>
          <a:p>
            <a:r>
              <a:rPr dirty="0"/>
              <a:t>Dialogue</a:t>
            </a:r>
          </a:p>
          <a:p>
            <a:r>
              <a:rPr dirty="0"/>
              <a:t>Respect</a:t>
            </a:r>
          </a:p>
          <a:p>
            <a:r>
              <a:rPr dirty="0"/>
              <a:t>Responsibility</a:t>
            </a:r>
          </a:p>
          <a:p>
            <a:r>
              <a:rPr dirty="0"/>
              <a:t>Reconciliation</a:t>
            </a:r>
          </a:p>
          <a:p>
            <a:r>
              <a:rPr dirty="0"/>
              <a:t>Forgiveness</a:t>
            </a:r>
          </a:p>
          <a:p>
            <a:r>
              <a:rPr dirty="0"/>
              <a:t>Cooperation</a:t>
            </a:r>
          </a:p>
          <a:p>
            <a:r>
              <a:rPr dirty="0"/>
              <a:t>Justice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bg-BG" dirty="0" smtClean="0"/>
          </a:p>
        </p:txBody>
      </p:sp>
    </p:spTree>
    <p:extLst>
      <p:ext uri="{BB962C8B-B14F-4D97-AF65-F5344CB8AC3E}">
        <p14:creationId xmlns:p14="http://schemas.microsoft.com/office/powerpoint/2010/main" val="2534840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mile_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5615" y="990600"/>
            <a:ext cx="1371600" cy="1371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>
                <a:solidFill>
                  <a:srgbClr val="0070C0"/>
                </a:solidFill>
              </a:rPr>
              <a:t>What is Conflict?</a:t>
            </a:r>
          </a:p>
          <a:p>
            <a:r>
              <a:rPr dirty="0"/>
              <a:t>Conflict is a situation in which:</a:t>
            </a:r>
          </a:p>
          <a:p>
            <a:r>
              <a:rPr dirty="0"/>
              <a:t>• People have different opinions</a:t>
            </a:r>
          </a:p>
          <a:p>
            <a:r>
              <a:rPr dirty="0"/>
              <a:t>• They have different needs</a:t>
            </a:r>
          </a:p>
          <a:p>
            <a:r>
              <a:rPr dirty="0"/>
              <a:t>• They experience different feelings</a:t>
            </a:r>
          </a:p>
          <a:p>
            <a:r>
              <a:rPr dirty="0"/>
              <a:t>Conflict is a natural part of human relationships.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bg-BG" dirty="0" smtClean="0"/>
          </a:p>
        </p:txBody>
      </p:sp>
      <p:sp>
        <p:nvSpPr>
          <p:cNvPr id="4" name="AutoShape 2" descr="8 начина за избягване на конфликтите при децата | Puls.bg"/>
          <p:cNvSpPr>
            <a:spLocks noChangeAspect="1" noChangeArrowheads="1"/>
          </p:cNvSpPr>
          <p:nvPr/>
        </p:nvSpPr>
        <p:spPr bwMode="auto">
          <a:xfrm>
            <a:off x="155575" y="-762000"/>
            <a:ext cx="2847975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sp>
        <p:nvSpPr>
          <p:cNvPr id="5" name="AutoShape 4" descr="8 начина за избягване на конфликтите при децата | Puls.bg"/>
          <p:cNvSpPr>
            <a:spLocks noChangeAspect="1" noChangeArrowheads="1"/>
          </p:cNvSpPr>
          <p:nvPr/>
        </p:nvSpPr>
        <p:spPr bwMode="auto">
          <a:xfrm>
            <a:off x="307975" y="-609600"/>
            <a:ext cx="2847975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249" y="4182732"/>
            <a:ext cx="3051402" cy="1714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764" y="4287507"/>
            <a:ext cx="2838450" cy="160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405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mile_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9471" y="4459856"/>
            <a:ext cx="1371600" cy="1371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>
                <a:solidFill>
                  <a:srgbClr val="0070C0"/>
                </a:solidFill>
              </a:rPr>
              <a:t>Where Do Conflicts Happen</a:t>
            </a:r>
            <a:r>
              <a:rPr dirty="0" smtClean="0">
                <a:solidFill>
                  <a:srgbClr val="0070C0"/>
                </a:solidFill>
              </a:rPr>
              <a:t>?</a:t>
            </a:r>
            <a:r>
              <a:rPr lang="bg-BG" dirty="0" smtClean="0">
                <a:solidFill>
                  <a:srgbClr val="0070C0"/>
                </a:solidFill>
              </a:rPr>
              <a:t/>
            </a:r>
            <a:br>
              <a:rPr lang="bg-BG" dirty="0" smtClean="0">
                <a:solidFill>
                  <a:srgbClr val="0070C0"/>
                </a:solidFill>
              </a:rPr>
            </a:br>
            <a:endParaRPr dirty="0">
              <a:solidFill>
                <a:srgbClr val="0070C0"/>
              </a:solidFill>
            </a:endParaRPr>
          </a:p>
          <a:p>
            <a:r>
              <a:rPr dirty="0"/>
              <a:t>• In the family</a:t>
            </a:r>
          </a:p>
          <a:p>
            <a:r>
              <a:rPr dirty="0"/>
              <a:t>• At school</a:t>
            </a:r>
          </a:p>
          <a:p>
            <a:r>
              <a:rPr dirty="0"/>
              <a:t>• Between friends</a:t>
            </a:r>
          </a:p>
          <a:p>
            <a:r>
              <a:rPr dirty="0"/>
              <a:t>• In society</a:t>
            </a:r>
          </a:p>
          <a:p>
            <a:r>
              <a:rPr dirty="0"/>
              <a:t>Conflict is not something bad if it is resolved properly.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0369" y="1329760"/>
            <a:ext cx="3214688" cy="2139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2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mile_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1622" y="1078303"/>
            <a:ext cx="1371600" cy="1371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>
                <a:solidFill>
                  <a:srgbClr val="0070C0"/>
                </a:solidFill>
              </a:rPr>
              <a:t>Why Do Conflicts Arise</a:t>
            </a:r>
            <a:r>
              <a:rPr dirty="0" smtClean="0">
                <a:solidFill>
                  <a:srgbClr val="0070C0"/>
                </a:solidFill>
              </a:rPr>
              <a:t>?</a:t>
            </a:r>
            <a:r>
              <a:rPr lang="bg-BG" dirty="0" smtClean="0">
                <a:solidFill>
                  <a:srgbClr val="0070C0"/>
                </a:solidFill>
              </a:rPr>
              <a:t/>
            </a:r>
            <a:br>
              <a:rPr lang="bg-BG" dirty="0" smtClean="0">
                <a:solidFill>
                  <a:srgbClr val="0070C0"/>
                </a:solidFill>
              </a:rPr>
            </a:br>
            <a:endParaRPr dirty="0">
              <a:solidFill>
                <a:srgbClr val="0070C0"/>
              </a:solidFill>
            </a:endParaRPr>
          </a:p>
          <a:p>
            <a:r>
              <a:rPr dirty="0"/>
              <a:t>• Misunderstanding</a:t>
            </a:r>
          </a:p>
          <a:p>
            <a:r>
              <a:rPr dirty="0"/>
              <a:t>• Lack of communication</a:t>
            </a:r>
          </a:p>
          <a:p>
            <a:r>
              <a:rPr dirty="0"/>
              <a:t>• Strong emotions</a:t>
            </a:r>
          </a:p>
          <a:p>
            <a:r>
              <a:rPr dirty="0"/>
              <a:t>• Unfair behavior</a:t>
            </a:r>
          </a:p>
          <a:p>
            <a:r>
              <a:rPr dirty="0"/>
              <a:t>• Different interests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3328" y="3619761"/>
            <a:ext cx="3361962" cy="2298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807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481" y="4601673"/>
            <a:ext cx="2747097" cy="182806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>
                <a:solidFill>
                  <a:srgbClr val="0070C0"/>
                </a:solidFill>
              </a:rPr>
              <a:t>Emotions During Conflict</a:t>
            </a:r>
          </a:p>
          <a:p>
            <a:r>
              <a:rPr dirty="0"/>
              <a:t>During a conflict we may feel:</a:t>
            </a:r>
          </a:p>
          <a:p>
            <a:r>
              <a:rPr dirty="0"/>
              <a:t>• Anger</a:t>
            </a:r>
          </a:p>
          <a:p>
            <a:r>
              <a:rPr dirty="0"/>
              <a:t>• Sadness</a:t>
            </a:r>
          </a:p>
          <a:p>
            <a:r>
              <a:rPr dirty="0"/>
              <a:t>• Disappointment</a:t>
            </a:r>
          </a:p>
          <a:p>
            <a:r>
              <a:rPr dirty="0"/>
              <a:t>• Fear</a:t>
            </a:r>
          </a:p>
          <a:p>
            <a:r>
              <a:rPr dirty="0"/>
              <a:t>• Jealousy</a:t>
            </a:r>
          </a:p>
          <a:p>
            <a:r>
              <a:rPr dirty="0"/>
              <a:t>It is important to recognize our emotions so we do not act impulsively.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bg-BG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6058" y="943675"/>
            <a:ext cx="2827944" cy="1696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220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779" y="4034594"/>
            <a:ext cx="3146714" cy="17621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>
                <a:solidFill>
                  <a:srgbClr val="0070C0"/>
                </a:solidFill>
              </a:rPr>
              <a:t>How Can We Become Aware of Our Emotions?</a:t>
            </a:r>
          </a:p>
          <a:p>
            <a:r>
              <a:rPr dirty="0">
                <a:solidFill>
                  <a:srgbClr val="0070C0"/>
                </a:solidFill>
              </a:rPr>
              <a:t>What can we do</a:t>
            </a:r>
            <a:r>
              <a:rPr dirty="0" smtClean="0">
                <a:solidFill>
                  <a:srgbClr val="0070C0"/>
                </a:solidFill>
              </a:rPr>
              <a:t>?</a:t>
            </a:r>
            <a:r>
              <a:rPr lang="bg-BG" dirty="0" smtClean="0">
                <a:solidFill>
                  <a:srgbClr val="0070C0"/>
                </a:solidFill>
              </a:rPr>
              <a:t/>
            </a:r>
            <a:br>
              <a:rPr lang="bg-BG" dirty="0" smtClean="0">
                <a:solidFill>
                  <a:srgbClr val="0070C0"/>
                </a:solidFill>
              </a:rPr>
            </a:br>
            <a:endParaRPr dirty="0">
              <a:solidFill>
                <a:srgbClr val="0070C0"/>
              </a:solidFill>
            </a:endParaRPr>
          </a:p>
          <a:p>
            <a:r>
              <a:rPr dirty="0"/>
              <a:t>• Stop</a:t>
            </a:r>
          </a:p>
          <a:p>
            <a:r>
              <a:rPr dirty="0"/>
              <a:t>• Take a deep breath</a:t>
            </a:r>
          </a:p>
          <a:p>
            <a:r>
              <a:rPr dirty="0"/>
              <a:t>• Name our feeling</a:t>
            </a:r>
          </a:p>
          <a:p>
            <a:r>
              <a:rPr dirty="0"/>
              <a:t>• Choose a calm conversation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0740" y="4040413"/>
            <a:ext cx="3136323" cy="1756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94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mile_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8332" y="612475"/>
            <a:ext cx="1371600" cy="1371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>
                <a:solidFill>
                  <a:srgbClr val="0070C0"/>
                </a:solidFill>
              </a:rPr>
              <a:t>Responsibility and </a:t>
            </a:r>
            <a:r>
              <a:rPr dirty="0" smtClean="0">
                <a:solidFill>
                  <a:srgbClr val="0070C0"/>
                </a:solidFill>
              </a:rPr>
              <a:t>Consequences</a:t>
            </a:r>
            <a:r>
              <a:rPr lang="bg-BG" dirty="0" smtClean="0">
                <a:solidFill>
                  <a:srgbClr val="0070C0"/>
                </a:solidFill>
              </a:rPr>
              <a:t/>
            </a:r>
            <a:br>
              <a:rPr lang="bg-BG" dirty="0" smtClean="0">
                <a:solidFill>
                  <a:srgbClr val="0070C0"/>
                </a:solidFill>
              </a:rPr>
            </a:br>
            <a:endParaRPr dirty="0">
              <a:solidFill>
                <a:srgbClr val="0070C0"/>
              </a:solidFill>
            </a:endParaRPr>
          </a:p>
          <a:p>
            <a:r>
              <a:rPr dirty="0"/>
              <a:t>Responsibility means:</a:t>
            </a:r>
          </a:p>
          <a:p>
            <a:r>
              <a:rPr dirty="0"/>
              <a:t>• Thinking before we act</a:t>
            </a:r>
          </a:p>
          <a:p>
            <a:r>
              <a:rPr dirty="0"/>
              <a:t>• Understanding the consequences</a:t>
            </a:r>
          </a:p>
          <a:p>
            <a:r>
              <a:rPr dirty="0"/>
              <a:t>• Taking responsibility when we make a mistake</a:t>
            </a:r>
          </a:p>
          <a:p>
            <a:r>
              <a:rPr dirty="0"/>
              <a:t>Words can hurt, but they can also heal.</a:t>
            </a:r>
          </a:p>
          <a:p>
            <a:r>
              <a:rPr dirty="0"/>
              <a:t>Our actions have consequences.</a:t>
            </a:r>
          </a:p>
          <a:p>
            <a:r>
              <a:rPr dirty="0"/>
              <a:t>Everyone is responsible for their words and behavior.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bg-BG" dirty="0" smtClean="0"/>
          </a:p>
        </p:txBody>
      </p:sp>
    </p:spTree>
    <p:extLst>
      <p:ext uri="{BB962C8B-B14F-4D97-AF65-F5344CB8AC3E}">
        <p14:creationId xmlns:p14="http://schemas.microsoft.com/office/powerpoint/2010/main" val="3232774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mile_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7592" y="4218317"/>
            <a:ext cx="1371600" cy="1371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>
                <a:solidFill>
                  <a:srgbClr val="0070C0"/>
                </a:solidFill>
              </a:rPr>
              <a:t>Dialogue – The Key to the Solution</a:t>
            </a:r>
          </a:p>
          <a:p>
            <a:r>
              <a:rPr dirty="0"/>
              <a:t>Dialogue means:</a:t>
            </a:r>
          </a:p>
          <a:p>
            <a:r>
              <a:rPr dirty="0"/>
              <a:t>• Speaking calmly</a:t>
            </a:r>
          </a:p>
          <a:p>
            <a:r>
              <a:rPr dirty="0"/>
              <a:t>• Listening carefully</a:t>
            </a:r>
          </a:p>
          <a:p>
            <a:r>
              <a:rPr dirty="0"/>
              <a:t>• Not interrupting</a:t>
            </a:r>
          </a:p>
          <a:p>
            <a:r>
              <a:rPr dirty="0"/>
              <a:t>• Asking questions</a:t>
            </a:r>
          </a:p>
          <a:p>
            <a:r>
              <a:rPr dirty="0"/>
              <a:t>We listen to understand – not to reply.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bg-BG" dirty="0" smtClean="0"/>
          </a:p>
        </p:txBody>
      </p:sp>
    </p:spTree>
    <p:extLst>
      <p:ext uri="{BB962C8B-B14F-4D97-AF65-F5344CB8AC3E}">
        <p14:creationId xmlns:p14="http://schemas.microsoft.com/office/powerpoint/2010/main" val="2226128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mile_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1933" y="3856007"/>
            <a:ext cx="1371600" cy="1371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>
                <a:solidFill>
                  <a:srgbClr val="0070C0"/>
                </a:solidFill>
              </a:rPr>
              <a:t>Peaceful Conflict </a:t>
            </a:r>
            <a:r>
              <a:rPr dirty="0" smtClean="0">
                <a:solidFill>
                  <a:srgbClr val="0070C0"/>
                </a:solidFill>
              </a:rPr>
              <a:t>Resolution</a:t>
            </a:r>
            <a:r>
              <a:rPr lang="bg-BG" dirty="0" smtClean="0">
                <a:solidFill>
                  <a:srgbClr val="0070C0"/>
                </a:solidFill>
              </a:rPr>
              <a:t/>
            </a:r>
            <a:br>
              <a:rPr lang="bg-BG" dirty="0" smtClean="0">
                <a:solidFill>
                  <a:srgbClr val="0070C0"/>
                </a:solidFill>
              </a:rPr>
            </a:br>
            <a:endParaRPr dirty="0">
              <a:solidFill>
                <a:srgbClr val="0070C0"/>
              </a:solidFill>
            </a:endParaRPr>
          </a:p>
          <a:p>
            <a:r>
              <a:rPr dirty="0"/>
              <a:t>• Look for compromise</a:t>
            </a:r>
          </a:p>
          <a:p>
            <a:r>
              <a:rPr dirty="0"/>
              <a:t>• Respect differences</a:t>
            </a:r>
          </a:p>
          <a:p>
            <a:r>
              <a:rPr dirty="0"/>
              <a:t>• Choose cooperation</a:t>
            </a:r>
          </a:p>
          <a:p>
            <a:r>
              <a:rPr dirty="0"/>
              <a:t>• Seek a fair solution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620" y="3287271"/>
            <a:ext cx="3299576" cy="2215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519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668" y="2727790"/>
            <a:ext cx="4127058" cy="27463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Reconciliation</a:t>
            </a:r>
          </a:p>
          <a:p>
            <a:r>
              <a:t>Reconciliation means:</a:t>
            </a:r>
          </a:p>
          <a:p>
            <a:r>
              <a:t>• Admitting our mistake</a:t>
            </a:r>
          </a:p>
          <a:p>
            <a:r>
              <a:t>• Apologizing sincerely</a:t>
            </a:r>
          </a:p>
          <a:p>
            <a:r>
              <a:t>• Accepting an apology</a:t>
            </a:r>
          </a:p>
          <a:p>
            <a:r>
              <a:t>• Forgiving and moving forward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77276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mile_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9924" y="2971800"/>
            <a:ext cx="1371600" cy="1371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>
                <a:solidFill>
                  <a:srgbClr val="0070C0"/>
                </a:solidFill>
              </a:rPr>
              <a:t>Intercultural Understanding</a:t>
            </a:r>
          </a:p>
          <a:p>
            <a:r>
              <a:rPr dirty="0"/>
              <a:t>Different cultures:</a:t>
            </a:r>
          </a:p>
          <a:p>
            <a:r>
              <a:rPr dirty="0"/>
              <a:t>• Express emotions in different ways</a:t>
            </a:r>
          </a:p>
          <a:p>
            <a:r>
              <a:rPr dirty="0"/>
              <a:t>• Have different traditions</a:t>
            </a:r>
          </a:p>
          <a:p>
            <a:r>
              <a:rPr dirty="0"/>
              <a:t>But they share common values:</a:t>
            </a:r>
          </a:p>
          <a:p>
            <a:r>
              <a:rPr dirty="0"/>
              <a:t>• Respect</a:t>
            </a:r>
          </a:p>
          <a:p>
            <a:r>
              <a:rPr dirty="0"/>
              <a:t>• Justice</a:t>
            </a:r>
          </a:p>
          <a:p>
            <a:r>
              <a:rPr dirty="0"/>
              <a:t>• Peace</a:t>
            </a:r>
          </a:p>
          <a:p>
            <a:r>
              <a:rPr dirty="0"/>
              <a:t>• Cooperation</a:t>
            </a:r>
          </a:p>
          <a:p>
            <a:r>
              <a:rPr dirty="0"/>
              <a:t>In different cultures people may express emotions differently, but we all value respect and peace.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3880773"/>
          </a:xfrm>
        </p:spPr>
        <p:txBody>
          <a:bodyPr/>
          <a:lstStyle/>
          <a:p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366904" y="3657600"/>
            <a:ext cx="48109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326153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mile_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6600" y="2622431"/>
            <a:ext cx="1371600" cy="1371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>
                <a:solidFill>
                  <a:srgbClr val="0070C0"/>
                </a:solidFill>
              </a:rPr>
              <a:t>Safe Classroom Environment</a:t>
            </a:r>
          </a:p>
          <a:p>
            <a:r>
              <a:rPr dirty="0"/>
              <a:t>In our classroom:</a:t>
            </a:r>
          </a:p>
          <a:p>
            <a:r>
              <a:rPr dirty="0"/>
              <a:t>• Everyone has the right to an opinion</a:t>
            </a:r>
          </a:p>
          <a:p>
            <a:r>
              <a:rPr dirty="0"/>
              <a:t>• No one is better than others</a:t>
            </a:r>
          </a:p>
          <a:p>
            <a:r>
              <a:rPr dirty="0"/>
              <a:t>• We respect differences</a:t>
            </a:r>
          </a:p>
          <a:p>
            <a:r>
              <a:rPr dirty="0"/>
              <a:t>• We learn from our mistakes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bg-BG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969" y="3725853"/>
            <a:ext cx="5205330" cy="1726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148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mile_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4294" y="4417877"/>
            <a:ext cx="1371600" cy="1371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>
                <a:solidFill>
                  <a:srgbClr val="0070C0"/>
                </a:solidFill>
              </a:rPr>
              <a:t>Case Study for Discussion</a:t>
            </a:r>
          </a:p>
          <a:p>
            <a:r>
              <a:rPr dirty="0"/>
              <a:t>Two classmates argue over a game.</a:t>
            </a:r>
          </a:p>
          <a:p>
            <a:r>
              <a:rPr dirty="0"/>
              <a:t>Discuss:</a:t>
            </a:r>
          </a:p>
          <a:p>
            <a:r>
              <a:rPr dirty="0"/>
              <a:t>• What caused the conflict?</a:t>
            </a:r>
          </a:p>
          <a:p>
            <a:r>
              <a:rPr dirty="0"/>
              <a:t>• How do they feel?</a:t>
            </a:r>
          </a:p>
          <a:p>
            <a:r>
              <a:rPr dirty="0"/>
              <a:t>• How can they solve the problem peacefully?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4750" y="3927470"/>
            <a:ext cx="3079606" cy="2049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920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mile_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0" y="3657600"/>
            <a:ext cx="1371600" cy="1371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>
                <a:solidFill>
                  <a:srgbClr val="0070C0"/>
                </a:solidFill>
              </a:rPr>
              <a:t>Steps Toward </a:t>
            </a:r>
            <a:r>
              <a:rPr dirty="0" smtClean="0">
                <a:solidFill>
                  <a:srgbClr val="0070C0"/>
                </a:solidFill>
              </a:rPr>
              <a:t>Reconciliation</a:t>
            </a:r>
            <a:r>
              <a:rPr lang="bg-BG" dirty="0" smtClean="0">
                <a:solidFill>
                  <a:srgbClr val="0070C0"/>
                </a:solidFill>
              </a:rPr>
              <a:t/>
            </a:r>
            <a:br>
              <a:rPr lang="bg-BG" dirty="0" smtClean="0">
                <a:solidFill>
                  <a:srgbClr val="0070C0"/>
                </a:solidFill>
              </a:rPr>
            </a:br>
            <a:endParaRPr dirty="0">
              <a:solidFill>
                <a:srgbClr val="0070C0"/>
              </a:solidFill>
            </a:endParaRPr>
          </a:p>
          <a:p>
            <a:r>
              <a:rPr dirty="0"/>
              <a:t>• Stop and calm down</a:t>
            </a:r>
          </a:p>
          <a:p>
            <a:r>
              <a:rPr dirty="0"/>
              <a:t>• Speak calmly</a:t>
            </a:r>
          </a:p>
          <a:p>
            <a:r>
              <a:rPr dirty="0"/>
              <a:t>• Listen to the other person</a:t>
            </a:r>
          </a:p>
          <a:p>
            <a:r>
              <a:rPr dirty="0"/>
              <a:t>• Look for a fair solution</a:t>
            </a:r>
          </a:p>
          <a:p>
            <a:r>
              <a:rPr dirty="0"/>
              <a:t>• Apologize if necessary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62790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mile_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0787" y="4537494"/>
            <a:ext cx="1371600" cy="1371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>
                <a:solidFill>
                  <a:srgbClr val="0070C0"/>
                </a:solidFill>
              </a:rPr>
              <a:t>Conclusion</a:t>
            </a:r>
          </a:p>
          <a:p>
            <a:r>
              <a:rPr dirty="0"/>
              <a:t>Peaceful conflict resolution:</a:t>
            </a:r>
          </a:p>
          <a:p>
            <a:r>
              <a:rPr dirty="0"/>
              <a:t>• Makes us more mature people</a:t>
            </a:r>
          </a:p>
          <a:p>
            <a:r>
              <a:rPr dirty="0"/>
              <a:t>• Strengthens friendships</a:t>
            </a:r>
          </a:p>
          <a:p>
            <a:r>
              <a:rPr dirty="0"/>
              <a:t>• Makes society stronger</a:t>
            </a:r>
          </a:p>
          <a:p>
            <a:r>
              <a:rPr dirty="0"/>
              <a:t>• Creates more justice</a:t>
            </a:r>
          </a:p>
          <a:p>
            <a:r>
              <a:rPr dirty="0"/>
              <a:t>Conflict can teach us something important.</a:t>
            </a:r>
          </a:p>
          <a:p>
            <a:endParaRPr dirty="0"/>
          </a:p>
          <a:p>
            <a:r>
              <a:rPr dirty="0"/>
              <a:t>Think:</a:t>
            </a:r>
          </a:p>
          <a:p>
            <a:r>
              <a:rPr dirty="0"/>
              <a:t>• How do I react in a conflict?</a:t>
            </a:r>
          </a:p>
          <a:p>
            <a:r>
              <a:rPr dirty="0"/>
              <a:t>• Can I be calmer?</a:t>
            </a:r>
          </a:p>
          <a:p>
            <a:r>
              <a:rPr dirty="0"/>
              <a:t>• How could I help create peace in the class?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TextBox 3"/>
          <p:cNvSpPr txBox="1"/>
          <p:nvPr/>
        </p:nvSpPr>
        <p:spPr>
          <a:xfrm>
            <a:off x="5777346" y="2815937"/>
            <a:ext cx="58500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39436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6687</TotalTime>
  <Words>335</Words>
  <Application>Microsoft Office PowerPoint</Application>
  <PresentationFormat>Custom</PresentationFormat>
  <Paragraphs>114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Facet</vt:lpstr>
      <vt:lpstr>Me and Society – Conflict and Reconciliation 5th Grade</vt:lpstr>
      <vt:lpstr>Lesson Objectives • To understand what conflict is • To recognize emotions during conflict • To learn steps for peaceful resolution • To understand what reconciliation means • To learn respect and cooperation</vt:lpstr>
      <vt:lpstr>Key Concepts  Conflict Dialogue Respect Responsibility Reconciliation Forgiveness Cooperation Justice</vt:lpstr>
      <vt:lpstr>What is Conflict? Conflict is a situation in which: • People have different opinions • They have different needs • They experience different feelings Conflict is a natural part of human relationships.</vt:lpstr>
      <vt:lpstr>Where Do Conflicts Happen?  • In the family • At school • Between friends • In society Conflict is not something bad if it is resolved properly.</vt:lpstr>
      <vt:lpstr>Why Do Conflicts Arise?  • Misunderstanding • Lack of communication • Strong emotions • Unfair behavior • Different interests</vt:lpstr>
      <vt:lpstr>Emotions During Conflict During a conflict we may feel: • Anger • Sadness • Disappointment • Fear • Jealousy It is important to recognize our emotions so we do not act impulsively.</vt:lpstr>
      <vt:lpstr>How Can We Become Aware of Our Emotions? What can we do?  • Stop • Take a deep breath • Name our feeling • Choose a calm conversation</vt:lpstr>
      <vt:lpstr>Responsibility and Consequences  Responsibility means: • Thinking before we act • Understanding the consequences • Taking responsibility when we make a mistake Words can hurt, but they can also heal. Our actions have consequences. Everyone is responsible for their words and behavior.</vt:lpstr>
      <vt:lpstr>Dialogue – The Key to the Solution Dialogue means: • Speaking calmly • Listening carefully • Not interrupting • Asking questions We listen to understand – not to reply.</vt:lpstr>
      <vt:lpstr>Peaceful Conflict Resolution  • Look for compromise • Respect differences • Choose cooperation • Seek a fair solution</vt:lpstr>
      <vt:lpstr>Reconciliation Reconciliation means: • Admitting our mistake • Apologizing sincerely • Accepting an apology • Forgiving and moving forward</vt:lpstr>
      <vt:lpstr>Intercultural Understanding Different cultures: • Express emotions in different ways • Have different traditions But they share common values: • Respect • Justice • Peace • Cooperation In different cultures people may express emotions differently, but we all value respect and peace.</vt:lpstr>
      <vt:lpstr>Safe Classroom Environment In our classroom: • Everyone has the right to an opinion • No one is better than others • We respect differences • We learn from our mistakes</vt:lpstr>
      <vt:lpstr>Case Study for Discussion Two classmates argue over a game. Discuss: • What caused the conflict? • How do they feel? • How can they solve the problem peacefully?</vt:lpstr>
      <vt:lpstr>Steps Toward Reconciliation  • Stop and calm down • Speak calmly • Listen to the other person • Look for a fair solution • Apologize if necessary</vt:lpstr>
      <vt:lpstr>Conclusion Peaceful conflict resolution: • Makes us more mature people • Strengthens friendships • Makes society stronger • Creates more justice Conflict can teach us something important.  Think: • How do I react in a conflict? • Can I be calmer? • How could I help create peace in the class?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Аз и обществото – Конфликт и помирение 5 клас</dc:title>
  <dc:creator>User</dc:creator>
  <cp:lastModifiedBy>Vostro</cp:lastModifiedBy>
  <cp:revision>13</cp:revision>
  <dcterms:created xsi:type="dcterms:W3CDTF">2026-02-23T22:00:29Z</dcterms:created>
  <dcterms:modified xsi:type="dcterms:W3CDTF">2026-03-01T07:16:15Z</dcterms:modified>
</cp:coreProperties>
</file>