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256" r:id="rId5"/>
    <p:sldId id="257" r:id="rId6"/>
    <p:sldId id="260" r:id="rId7"/>
    <p:sldId id="258" r:id="rId8"/>
    <p:sldId id="261" r:id="rId9"/>
    <p:sldId id="270" r:id="rId10"/>
    <p:sldId id="271" r:id="rId11"/>
    <p:sldId id="274" r:id="rId12"/>
    <p:sldId id="272" r:id="rId13"/>
    <p:sldId id="273" r:id="rId14"/>
    <p:sldId id="275" r:id="rId15"/>
    <p:sldId id="276" r:id="rId16"/>
    <p:sldId id="277" r:id="rId17"/>
    <p:sldId id="278" r:id="rId18"/>
    <p:sldId id="269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4444"/>
    <a:srgbClr val="F26655"/>
    <a:srgbClr val="63B7C6"/>
    <a:srgbClr val="103350"/>
    <a:srgbClr val="0C4360"/>
    <a:srgbClr val="1B6872"/>
    <a:srgbClr val="002136"/>
    <a:srgbClr val="0C75AC"/>
    <a:srgbClr val="0024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-974" y="-36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5457B-CDAE-4DEB-AEC8-C82DE2312E37}" type="datetimeFigureOut">
              <a:rPr lang="en-US" smtClean="0"/>
              <a:t>3/1/2026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1430A-4AA4-45C8-AC23-CD6B61C41A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900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B78EA-28CE-41D8-9043-90E391E5F567}" type="datetimeFigureOut">
              <a:rPr lang="en-US" noProof="0" smtClean="0"/>
              <a:t>3/1/2026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4D747-9380-41EE-9946-EC9EC0CA5D1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27727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4CA15AFD-4983-47DD-9ED0-D3B27E5A096F}"/>
              </a:ext>
            </a:extLst>
          </p:cNvPr>
          <p:cNvGrpSpPr/>
          <p:nvPr userDrawn="1"/>
        </p:nvGrpSpPr>
        <p:grpSpPr>
          <a:xfrm>
            <a:off x="-1604709" y="-3756"/>
            <a:ext cx="13796710" cy="6861756"/>
            <a:chOff x="-1604709" y="-3756"/>
            <a:chExt cx="13796710" cy="686175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xmlns="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xmlns="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xmlns="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8" name="Right Triangle 17">
                <a:extLst>
                  <a:ext uri="{FF2B5EF4-FFF2-40B4-BE49-F238E27FC236}">
                    <a16:creationId xmlns:a16="http://schemas.microsoft.com/office/drawing/2014/main" xmlns="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9" name="Right Triangle 18">
                <a:extLst>
                  <a:ext uri="{FF2B5EF4-FFF2-40B4-BE49-F238E27FC236}">
                    <a16:creationId xmlns:a16="http://schemas.microsoft.com/office/drawing/2014/main" xmlns="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xmlns="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xmlns="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xmlns="" id="{C0A22127-2B4A-4B15-B0A9-F019A30347A1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xmlns="" id="{F04D9FDC-1B67-4254-9535-CD32E81F0C3E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0A86C4EA-4CF8-4531-845D-4FCB1E2F7422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4" name="Freeform: Shape 12">
                <a:extLst>
                  <a:ext uri="{FF2B5EF4-FFF2-40B4-BE49-F238E27FC236}">
                    <a16:creationId xmlns:a16="http://schemas.microsoft.com/office/drawing/2014/main" xmlns="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61488" y="2395728"/>
            <a:ext cx="7077456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60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3D2DEF0-A0B0-4CFE-B67D-A9D75E2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3721608"/>
            <a:ext cx="7077456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8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 smtClean="0"/>
              <a:t>Click to edit Master subtitle style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3695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FE796BFF-6E5F-4DE7-B193-F501FC094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65" y="1517715"/>
            <a:ext cx="5184437" cy="4659248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xmlns="" id="{78622754-CA4D-4C27-A37F-B26E7B4C9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4163" y="1517715"/>
            <a:ext cx="5184437" cy="465924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9959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ategor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xmlns="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xmlns="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xmlns="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xmlns="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xmlns="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xmlns="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xmlns="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xmlns="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xmlns="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xmlns="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5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2B4CB326-DA0E-488E-B236-7017E8438FBB}"/>
              </a:ext>
            </a:extLst>
          </p:cNvPr>
          <p:cNvCxnSpPr/>
          <p:nvPr userDrawn="1"/>
        </p:nvCxnSpPr>
        <p:spPr>
          <a:xfrm>
            <a:off x="1242354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xmlns="" id="{9366B533-7212-4A36-9CE2-D6302E721F8F}"/>
              </a:ext>
            </a:extLst>
          </p:cNvPr>
          <p:cNvCxnSpPr/>
          <p:nvPr userDrawn="1"/>
        </p:nvCxnSpPr>
        <p:spPr>
          <a:xfrm>
            <a:off x="3486372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xmlns="" id="{AD7474CD-E230-4E14-8274-5E20F673F401}"/>
              </a:ext>
            </a:extLst>
          </p:cNvPr>
          <p:cNvCxnSpPr/>
          <p:nvPr userDrawn="1"/>
        </p:nvCxnSpPr>
        <p:spPr>
          <a:xfrm>
            <a:off x="5730390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xmlns="" id="{6BF71FCE-6F39-4D2F-82BE-7D9F1D2ED59F}"/>
              </a:ext>
            </a:extLst>
          </p:cNvPr>
          <p:cNvCxnSpPr/>
          <p:nvPr userDrawn="1"/>
        </p:nvCxnSpPr>
        <p:spPr>
          <a:xfrm>
            <a:off x="7974408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xmlns="" id="{AE97AC7A-17D9-4F42-9DD0-94FE4FC6BF19}"/>
              </a:ext>
            </a:extLst>
          </p:cNvPr>
          <p:cNvCxnSpPr/>
          <p:nvPr userDrawn="1"/>
        </p:nvCxnSpPr>
        <p:spPr>
          <a:xfrm>
            <a:off x="10218425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6266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3 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xmlns="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xmlns="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4169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xmlns="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24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745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xmlns="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94020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xmlns="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486826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xmlns="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0087" y="1444649"/>
            <a:ext cx="7548513" cy="457907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xmlns="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0650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xmlns="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A015C605-1D30-48BC-A0D6-3B11AF56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290" y="1444649"/>
            <a:ext cx="7694310" cy="457907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12989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D4494CD2-CCDD-0248-96F8-741002C44255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xmlns="" id="{07077B00-C1EE-7241-B441-7814F92A7EDF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0" name="Freeform: Shape 17">
            <a:extLst>
              <a:ext uri="{FF2B5EF4-FFF2-40B4-BE49-F238E27FC236}">
                <a16:creationId xmlns:a16="http://schemas.microsoft.com/office/drawing/2014/main" xmlns="" id="{3A1AEBC4-637E-F64C-9192-69AC4BB26D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xmlns="" id="{669A7039-C54C-8E46-9A8B-DDB2547D989C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7">
            <a:extLst>
              <a:ext uri="{FF2B5EF4-FFF2-40B4-BE49-F238E27FC236}">
                <a16:creationId xmlns:a16="http://schemas.microsoft.com/office/drawing/2014/main" xmlns="" id="{4F173B32-87BB-9A40-8C91-4C1EED2B7ABF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4AC87F4E-12B5-1B42-AFD2-4DB39B7645C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xmlns="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xmlns="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Freeform: Shape 23">
            <a:extLst>
              <a:ext uri="{FF2B5EF4-FFF2-40B4-BE49-F238E27FC236}">
                <a16:creationId xmlns:a16="http://schemas.microsoft.com/office/drawing/2014/main" xmlns="" id="{CBE3FDC9-67CB-FA42-B127-A36BFF4678B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xmlns="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2304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xmlns="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xmlns="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xmlns="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217242" y="2807208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36386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360242" y="3429000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C024DCDB-C6BF-455E-AAB8-EAF9DAB302A1}"/>
              </a:ext>
            </a:extLst>
          </p:cNvPr>
          <p:cNvSpPr/>
          <p:nvPr userDrawn="1"/>
        </p:nvSpPr>
        <p:spPr>
          <a:xfrm rot="13500000">
            <a:off x="-729899" y="-1215856"/>
            <a:ext cx="6043521" cy="8427077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xmlns="" id="{26AFB47A-5D51-4F9C-B01B-977CE5E3C093}"/>
              </a:ext>
            </a:extLst>
          </p:cNvPr>
          <p:cNvSpPr/>
          <p:nvPr userDrawn="1"/>
        </p:nvSpPr>
        <p:spPr>
          <a:xfrm rot="13500000">
            <a:off x="-1145231" y="-2123853"/>
            <a:ext cx="6043521" cy="900888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6997A4FF-7390-4173-8ACD-6CF7145AACEC}"/>
              </a:ext>
            </a:extLst>
          </p:cNvPr>
          <p:cNvSpPr/>
          <p:nvPr userDrawn="1"/>
        </p:nvSpPr>
        <p:spPr>
          <a:xfrm rot="18900000" flipH="1">
            <a:off x="-2681153" y="-465959"/>
            <a:ext cx="863911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1851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01FEB333-94B4-4E53-9019-D584810903BB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A59B9489-0CD9-4DB7-AC82-6E7867F91403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xmlns="" id="{A55D1C76-C591-4FA5-9780-87AB6B37C0FA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A7DC1D12-670F-4235-8791-FA8C2B330871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59569CF-FDAC-47C4-A0F5-296F7117C398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D68D0C72-2B2C-4C85-A091-157853C71784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8E25334A-5FE3-4DDA-8D32-4796CCFCAA74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18818DF1-D7FD-4C0F-875D-7A07E8F75C06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8F9BB384-9E14-4CEA-82C1-21837229D3EF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2772239B-C46D-4458-BB4B-DDB12FAB0172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xmlns="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 smtClean="0"/>
              <a:t>Edit Master text styles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xmlns="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xmlns="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</p:spTree>
    <p:extLst>
      <p:ext uri="{BB962C8B-B14F-4D97-AF65-F5344CB8AC3E}">
        <p14:creationId xmlns:p14="http://schemas.microsoft.com/office/powerpoint/2010/main" val="167519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lt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xmlns="" id="{E9318B2B-E019-4078-9EF0-C9D6281AE31B}"/>
              </a:ext>
            </a:extLst>
          </p:cNvPr>
          <p:cNvGrpSpPr/>
          <p:nvPr userDrawn="1"/>
        </p:nvGrpSpPr>
        <p:grpSpPr>
          <a:xfrm>
            <a:off x="9776075" y="2057401"/>
            <a:ext cx="4413559" cy="3934444"/>
            <a:chOff x="9222437" y="1088097"/>
            <a:chExt cx="5433318" cy="484350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EE8F5B31-1523-46AE-9455-C33DFC1BDDE0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5D17048F-C2E1-4775-BC32-50BD6219F89D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9913705" y="6257994"/>
            <a:ext cx="1052473" cy="1209445"/>
            <a:chOff x="10800165" y="7142066"/>
            <a:chExt cx="2775293" cy="318921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 smtClean="0"/>
              <a:t>Edit Master text styles</a:t>
            </a:r>
          </a:p>
        </p:txBody>
      </p:sp>
      <p:sp>
        <p:nvSpPr>
          <p:cNvPr id="35" name="Slide Number Placeholder 4">
            <a:extLst>
              <a:ext uri="{FF2B5EF4-FFF2-40B4-BE49-F238E27FC236}">
                <a16:creationId xmlns:a16="http://schemas.microsoft.com/office/drawing/2014/main" xmlns="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1147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ECB4C115-EFF9-405C-98BE-F4077B9730D0}"/>
              </a:ext>
            </a:extLst>
          </p:cNvPr>
          <p:cNvSpPr/>
          <p:nvPr userDrawn="1"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xmlns="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956993" y="923305"/>
            <a:ext cx="1005115" cy="28593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400" noProof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3200400"/>
            <a:ext cx="7551057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32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Quote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xmlns="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31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xmlns="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45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7370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xmlns="" id="{7E0C167E-2626-40DB-AACF-D02543E29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9700" y="1749570"/>
            <a:ext cx="9372600" cy="33588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4744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xmlns="" id="{0103A49C-32FF-49E6-86F3-FC2E1951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5" y="1825625"/>
            <a:ext cx="11215235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36708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xmlns="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xmlns="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xmlns="" id="{7FA80A70-18DE-4DB9-9982-BA75BE54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681163"/>
            <a:ext cx="5157787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xmlns="" id="{2801C0EF-C078-44B0-AD01-4850E9A6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0812" y="1681163"/>
            <a:ext cx="5157788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xmlns="" id="{7C9DED91-45F6-4308-A085-1EFACA646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505075"/>
            <a:ext cx="5157787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xmlns="" id="{0574B5E7-B666-439B-9278-67BE1EA6E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5412" y="2505075"/>
            <a:ext cx="5183188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219167126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20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2500" y="6356350"/>
            <a:ext cx="66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7CDDDB7D-9189-9548-A2B9-81DC62C3C1A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xmlns="" id="{096D8877-6B4A-4540-8927-767DD7401718}"/>
              </a:ext>
            </a:extLst>
          </p:cNvPr>
          <p:cNvSpPr/>
          <p:nvPr userDrawn="1"/>
        </p:nvSpPr>
        <p:spPr>
          <a:xfrm>
            <a:off x="0" y="1"/>
            <a:ext cx="12192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17">
            <a:extLst>
              <a:ext uri="{FF2B5EF4-FFF2-40B4-BE49-F238E27FC236}">
                <a16:creationId xmlns:a16="http://schemas.microsoft.com/office/drawing/2014/main" xmlns="" id="{5AF2E123-FE0F-8541-8E36-5030C450AA7E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xmlns="" id="{E5519D99-3B68-924A-9CD0-14B911711CA8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7">
            <a:extLst>
              <a:ext uri="{FF2B5EF4-FFF2-40B4-BE49-F238E27FC236}">
                <a16:creationId xmlns:a16="http://schemas.microsoft.com/office/drawing/2014/main" xmlns="" id="{A09E21A9-FBEF-144C-A152-FE484F3C55C1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xmlns="" id="{70C7F2CB-A8CE-1545-A08D-93592C4BAEEA}"/>
              </a:ext>
            </a:extLst>
          </p:cNvPr>
          <p:cNvSpPr txBox="1">
            <a:spLocks/>
          </p:cNvSpPr>
          <p:nvPr userDrawn="1"/>
        </p:nvSpPr>
        <p:spPr>
          <a:xfrm>
            <a:off x="444500" y="542925"/>
            <a:ext cx="11214100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n-US" noProof="0" dirty="0">
                <a:latin typeface="+mj-lt"/>
              </a:rPr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068FCE4-1B47-3C4B-B091-013120A97D0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xmlns="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xmlns="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BE1E08A0-195D-694F-947B-986A76FBB93E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6" name="Rectangle: Single Corner Snipped 18">
              <a:extLst>
                <a:ext uri="{FF2B5EF4-FFF2-40B4-BE49-F238E27FC236}">
                  <a16:creationId xmlns:a16="http://schemas.microsoft.com/office/drawing/2014/main" xmlns="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17" name="Rectangle: Single Corner Snipped 2">
              <a:extLst>
                <a:ext uri="{FF2B5EF4-FFF2-40B4-BE49-F238E27FC236}">
                  <a16:creationId xmlns:a16="http://schemas.microsoft.com/office/drawing/2014/main" xmlns="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8" name="Freeform: Shape 23">
            <a:extLst>
              <a:ext uri="{FF2B5EF4-FFF2-40B4-BE49-F238E27FC236}">
                <a16:creationId xmlns:a16="http://schemas.microsoft.com/office/drawing/2014/main" xmlns="" id="{A587DEFD-D470-4142-8E0D-A71DDB147C92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xmlns="" id="{7D9BF857-7910-734D-A217-5E3344220AA2}"/>
              </a:ext>
            </a:extLst>
          </p:cNvPr>
          <p:cNvSpPr txBox="1">
            <a:spLocks/>
          </p:cNvSpPr>
          <p:nvPr userDrawn="1"/>
        </p:nvSpPr>
        <p:spPr>
          <a:xfrm>
            <a:off x="11252200" y="6315075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60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6" r:id="rId4"/>
    <p:sldLayoutId id="2147483654" r:id="rId5"/>
    <p:sldLayoutId id="2147483661" r:id="rId6"/>
    <p:sldLayoutId id="2147483677" r:id="rId7"/>
    <p:sldLayoutId id="2147483674" r:id="rId8"/>
    <p:sldLayoutId id="2147483665" r:id="rId9"/>
    <p:sldLayoutId id="2147483673" r:id="rId10"/>
    <p:sldLayoutId id="2147483662" r:id="rId11"/>
    <p:sldLayoutId id="2147483663" r:id="rId12"/>
    <p:sldLayoutId id="2147483664" r:id="rId13"/>
    <p:sldLayoutId id="2147483675" r:id="rId14"/>
    <p:sldLayoutId id="2147483676" r:id="rId15"/>
    <p:sldLayoutId id="2147483672" r:id="rId16"/>
    <p:sldLayoutId id="2147483667" r:id="rId17"/>
    <p:sldLayoutId id="2147483668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36">
          <p15:clr>
            <a:srgbClr val="F26B43"/>
          </p15:clr>
        </p15:guide>
        <p15:guide id="4" orient="horz" pos="336">
          <p15:clr>
            <a:srgbClr val="F26B43"/>
          </p15:clr>
        </p15:guide>
        <p15:guide id="5" pos="7344">
          <p15:clr>
            <a:srgbClr val="F26B43"/>
          </p15:clr>
        </p15:guide>
        <p15:guide id="6" orient="horz" pos="3984">
          <p15:clr>
            <a:srgbClr val="F26B43"/>
          </p15:clr>
        </p15:guide>
      </p15:sldGuideLst>
    </p:ext>
  </p:ext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microsoft.com/office/2007/relationships/hdphoto" Target="../media/hdphoto2.wdp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microsoft.com/office/2007/relationships/hdphoto" Target="../media/hdphoto3.wdp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5" Type="http://schemas.openxmlformats.org/officeDocument/2006/relationships/image" Target="../media/image39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Relationship Id="rId4" Type="http://schemas.openxmlformats.org/officeDocument/2006/relationships/image" Target="../media/image44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45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8" Type="http://schemas.openxmlformats.org/officeDocument/2006/relationships/image" Target="../media/image9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microsoft.com/office/2007/relationships/hdphoto" Target="../media/hdphoto1.wdp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61488" y="2395728"/>
            <a:ext cx="8481278" cy="1243584"/>
          </a:xfrm>
        </p:spPr>
        <p:txBody>
          <a:bodyPr/>
          <a:lstStyle/>
          <a:p>
            <a:r>
              <a:rPr sz="2600">
                <a:latin typeface="Arial"/>
              </a:rPr>
              <a:t>Εγώ και η Κοινωνία - Φροντίζοντας τους ανθρώπους και τον κόσμο μας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4014216"/>
            <a:ext cx="7077456" cy="86868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61488" y="3639312"/>
            <a:ext cx="8665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600">
                <a:latin typeface="Arial"/>
              </a:rPr>
              <a:t>Ζούμε μαζί με σεβασμό, ευθύνη και συνεργασία.</a:t>
            </a:r>
            <a:endParaRPr lang="bg-BG" dirty="0">
              <a:solidFill>
                <a:srgbClr val="63B7C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6934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Συνεργασία</a:t>
            </a:r>
            <a:endParaRPr lang="bg-B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10</a:t>
            </a:fld>
            <a:endParaRPr lang="en-US" noProof="0" dirty="0"/>
          </a:p>
        </p:txBody>
      </p:sp>
      <p:sp>
        <p:nvSpPr>
          <p:cNvPr id="4" name="TextBox 3"/>
          <p:cNvSpPr txBox="1"/>
          <p:nvPr/>
        </p:nvSpPr>
        <p:spPr>
          <a:xfrm>
            <a:off x="180521" y="1436914"/>
            <a:ext cx="1174205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>
                <a:latin typeface="Arial"/>
              </a:rPr>
              <a:t>Συνεργασία σημαίνει να εργαζόμαστε μαζί για έναν κοινό στόχο. Η αλληλοβοήθεια κάνει τις κοινότητες πιο δυνατές.</a:t>
            </a:r>
            <a:endParaRPr lang="bg-BG" sz="19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" y="1872435"/>
            <a:ext cx="5245100" cy="41960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8813" r="36320"/>
          <a:stretch/>
        </p:blipFill>
        <p:spPr>
          <a:xfrm>
            <a:off x="5674177" y="1880825"/>
            <a:ext cx="1463041" cy="419608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284355" y="1880825"/>
            <a:ext cx="4638223" cy="4196080"/>
          </a:xfrm>
          <a:prstGeom prst="rect">
            <a:avLst/>
          </a:prstGeom>
          <a:solidFill>
            <a:srgbClr val="A344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84356" y="1629274"/>
            <a:ext cx="4699182" cy="469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9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Βοηθώντας τους άλλους</a:t>
            </a:r>
            <a:endParaRPr lang="bg-B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11</a:t>
            </a:fld>
            <a:endParaRPr lang="en-US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444500" y="1078456"/>
            <a:ext cx="6718300" cy="632952"/>
          </a:xfrm>
        </p:spPr>
        <p:txBody>
          <a:bodyPr/>
          <a:lstStyle/>
          <a:p>
            <a:pPr marL="0" indent="0">
              <a:buNone/>
            </a:pPr>
            <a:r>
              <a:rPr sz="2000">
                <a:latin typeface="Arial"/>
              </a:rPr>
              <a:t>Η βοήθεια σε συμμαθητές, μέλη της οικογένειας ή ηλικιωμένους στηρίζει την κοινότητα. Οι μικρές πράξεις καλοσύνης κάνουν τη διαφορά.</a:t>
            </a:r>
            <a:endParaRPr lang="bg-BG" sz="1800" dirty="0">
              <a:latin typeface="+mj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2106295"/>
            <a:ext cx="4381500" cy="4381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4430" y="2106295"/>
            <a:ext cx="2735014" cy="43815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rcRect l="7580" t="-464" r="12907" b="464"/>
          <a:stretch/>
        </p:blipFill>
        <p:spPr>
          <a:xfrm>
            <a:off x="7863840" y="2106295"/>
            <a:ext cx="400304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82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Σύγκρουση</a:t>
            </a:r>
            <a:endParaRPr lang="bg-B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12</a:t>
            </a:fld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444500" y="1198665"/>
            <a:ext cx="6718300" cy="721575"/>
          </a:xfrm>
        </p:spPr>
        <p:txBody>
          <a:bodyPr/>
          <a:lstStyle/>
          <a:p>
            <a:pPr marL="0" indent="0">
              <a:buNone/>
            </a:pPr>
            <a:r>
              <a:rPr sz="2000">
                <a:latin typeface="Arial"/>
              </a:rPr>
              <a:t>Οι συγκρούσεις συμβαίνουν όταν οι άνθρωποι έχουν διαφορετικές απόψεις, ανάγκες ή συναισθήματα. Είναι φυσικό μέρος της κοινωνικής ζωής.</a:t>
            </a:r>
            <a:endParaRPr lang="bg-BG" sz="1800" dirty="0">
              <a:latin typeface="+mj-lt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70" y="1920240"/>
            <a:ext cx="5549900" cy="42187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7260" y="3866952"/>
            <a:ext cx="3503930" cy="22720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4400" y="1920239"/>
            <a:ext cx="3503930" cy="18970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/>
          <a:srcRect l="26673" r="35109"/>
          <a:stretch/>
        </p:blipFill>
        <p:spPr>
          <a:xfrm>
            <a:off x="9618980" y="1920239"/>
            <a:ext cx="2255520" cy="421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42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2104" y="4844147"/>
            <a:ext cx="7781544" cy="859055"/>
          </a:xfrm>
        </p:spPr>
        <p:txBody>
          <a:bodyPr>
            <a:noAutofit/>
          </a:bodyPr>
          <a:lstStyle/>
          <a:p>
            <a:r>
              <a:rPr sz="2600">
                <a:latin typeface="Arial"/>
              </a:rPr>
              <a:t>Ειρηνικές λύσεις</a:t>
            </a:r>
            <a:endParaRPr lang="bg-BG" sz="4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31850" y="5677989"/>
            <a:ext cx="8164104" cy="637086"/>
          </a:xfrm>
        </p:spPr>
        <p:txBody>
          <a:bodyPr>
            <a:noAutofit/>
          </a:bodyPr>
          <a:lstStyle/>
          <a:p>
            <a:r>
              <a:rPr sz="2000">
                <a:latin typeface="Arial"/>
              </a:rPr>
              <a:t>Οι συγκρούσεις μπορούν να λυθούν με ήρεμη επικοινωνία και ακρόαση. Ο διάλογος βοηθά τους ανθρώπους να καταλαβαίνουν ο ένας τον άλλο.</a:t>
            </a:r>
            <a:endParaRPr lang="bg-BG" sz="1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13</a:t>
            </a:fld>
            <a:endParaRPr lang="en-US" noProof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14605" r="14605" b="7431"/>
          <a:stretch/>
        </p:blipFill>
        <p:spPr>
          <a:xfrm>
            <a:off x="731519" y="740409"/>
            <a:ext cx="4582161" cy="39929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6702" y="740409"/>
            <a:ext cx="5993892" cy="399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1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Κοινωνική αρμονία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14</a:t>
            </a:fld>
            <a:endParaRPr lang="en-US" noProof="0" dirty="0"/>
          </a:p>
        </p:txBody>
      </p:sp>
      <p:sp>
        <p:nvSpPr>
          <p:cNvPr id="6" name="Rectangle 5"/>
          <p:cNvSpPr/>
          <p:nvPr/>
        </p:nvSpPr>
        <p:spPr>
          <a:xfrm>
            <a:off x="444499" y="1416372"/>
            <a:ext cx="113033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sz="2000">
                <a:latin typeface="Arial"/>
              </a:rPr>
              <a:t>Μια δυνατή κοινωνία χτίζεται με σεβασμό, ευθύνη, συνεργασία και αποδοχή της διαφορετικότητας.</a:t>
            </a:r>
            <a:endParaRPr lang="bg-BG" dirty="0">
              <a:solidFill>
                <a:schemeClr val="bg1"/>
              </a:solidFill>
              <a:latin typeface="+mj-lt"/>
            </a:endParaRPr>
          </a:p>
          <a:p>
            <a:r>
              <a:rPr sz="2000">
                <a:latin typeface="Arial"/>
              </a:rPr>
              <a:t>Όλοι μπορούν να συμβάλουν σε μια ειρηνική κοινότητα.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739" y="2062703"/>
            <a:ext cx="3812541" cy="38125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1160" y="2064199"/>
            <a:ext cx="3811045" cy="38110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8085" y="2062703"/>
            <a:ext cx="3812541" cy="3812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07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32534" y="2807207"/>
            <a:ext cx="4945598" cy="1243584"/>
          </a:xfrm>
        </p:spPr>
        <p:txBody>
          <a:bodyPr/>
          <a:lstStyle/>
          <a:p>
            <a:pPr algn="ctr"/>
            <a:r>
              <a:rPr sz="2600">
                <a:latin typeface="Arial"/>
              </a:rPr>
              <a:t>Σας ευχαριστώ για τον χρόνο σας!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4420" r="12691"/>
          <a:stretch/>
        </p:blipFill>
        <p:spPr>
          <a:xfrm>
            <a:off x="-10160" y="0"/>
            <a:ext cx="6471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771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E3BD8413-C238-49D7-A4E1-E8FEF1811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4678683"/>
            <a:ext cx="7781544" cy="859055"/>
          </a:xfrm>
        </p:spPr>
        <p:txBody>
          <a:bodyPr/>
          <a:lstStyle/>
          <a:p>
            <a:r>
              <a:rPr sz="2600">
                <a:latin typeface="Arial"/>
              </a:rPr>
              <a:t>Ζώντας μαζί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A95F4DE-39B7-4CE2-BC1E-8B8AE662A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564777"/>
            <a:ext cx="6803136" cy="896983"/>
          </a:xfrm>
        </p:spPr>
        <p:txBody>
          <a:bodyPr>
            <a:noAutofit/>
          </a:bodyPr>
          <a:lstStyle/>
          <a:p>
            <a:r>
              <a:rPr sz="2600">
                <a:latin typeface="Arial"/>
              </a:rPr>
              <a:t>Οι άνθρωποι ζουν μαζί στην κοινωνία.</a:t>
            </a:r>
          </a:p>
          <a:p>
            <a:r>
              <a:rPr sz="2600">
                <a:latin typeface="Arial"/>
              </a:rPr>
              <a:t>Οι πράξεις μας επηρεάζουν τους γύρω μας.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0B24BF10-2B55-43AB-9F77-F1A141038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50" y="548640"/>
            <a:ext cx="5715000" cy="3810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730" y="548640"/>
            <a:ext cx="4029470" cy="603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79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BD179B88-D43C-4A31-9A52-3498E9430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" y="4609018"/>
            <a:ext cx="7781544" cy="859055"/>
          </a:xfrm>
        </p:spPr>
        <p:txBody>
          <a:bodyPr/>
          <a:lstStyle/>
          <a:p>
            <a:r>
              <a:rPr sz="2600">
                <a:latin typeface="Arial"/>
              </a:rPr>
              <a:t>Τι είναι η κοινωνία;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CDDBE65-9AB1-4989-AF86-726591A6A1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347064"/>
            <a:ext cx="6803136" cy="1140823"/>
          </a:xfrm>
        </p:spPr>
        <p:txBody>
          <a:bodyPr>
            <a:noAutofit/>
          </a:bodyPr>
          <a:lstStyle/>
          <a:p>
            <a:r>
              <a:rPr sz="2600">
                <a:latin typeface="Arial"/>
              </a:rPr>
              <a:t>Η κοινωνία είναι μια ομάδα ανθρώπων που μοιράζονται κανόνες, αξίες και ευθύνες.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46" y="190518"/>
            <a:ext cx="3681666" cy="2460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648" y="181302"/>
            <a:ext cx="3690871" cy="2460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1955" y="181302"/>
            <a:ext cx="3704694" cy="24697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547" y="2722518"/>
            <a:ext cx="2866208" cy="19108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6876" y="2722518"/>
            <a:ext cx="3353889" cy="188935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82886" y="2722518"/>
            <a:ext cx="2829750" cy="18865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/>
          <a:srcRect t="22460" b="16468"/>
          <a:stretch/>
        </p:blipFill>
        <p:spPr>
          <a:xfrm>
            <a:off x="9724758" y="2717074"/>
            <a:ext cx="2081892" cy="190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82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7875C19A-1AAE-476A-A316-A2CF92D76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048" y="1307209"/>
            <a:ext cx="11214100" cy="701731"/>
          </a:xfrm>
        </p:spPr>
        <p:txBody>
          <a:bodyPr/>
          <a:lstStyle/>
          <a:p>
            <a:r>
              <a:rPr sz="2600">
                <a:latin typeface="Arial"/>
              </a:rPr>
              <a:t>Οι κοινότητές μας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EF2BC084-E6DB-4DE7-B309-042A85EBA7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992238"/>
            <a:ext cx="7671889" cy="851921"/>
          </a:xfrm>
        </p:spPr>
        <p:txBody>
          <a:bodyPr/>
          <a:lstStyle/>
          <a:p>
            <a:pPr marL="0" indent="0">
              <a:buNone/>
            </a:pPr>
            <a:r>
              <a:rPr sz="2000">
                <a:latin typeface="Arial"/>
              </a:rPr>
              <a:t>Η οικογένεια, το σχολείο και η γειτονιά είναι κοινότητες.</a:t>
            </a:r>
            <a:endParaRPr lang="en-US" sz="2400" dirty="0" smtClean="0">
              <a:solidFill>
                <a:srgbClr val="63B7C6"/>
              </a:solidFill>
              <a:latin typeface="+mj-lt"/>
            </a:endParaRPr>
          </a:p>
          <a:p>
            <a:r>
              <a:rPr sz="2000">
                <a:latin typeface="Arial"/>
              </a:rPr>
              <a:t>Οι κοινότητες χτίζονται με σχέσεις και συνεργασία.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22975" b="8935"/>
          <a:stretch/>
        </p:blipFill>
        <p:spPr>
          <a:xfrm>
            <a:off x="197551" y="3904671"/>
            <a:ext cx="2789662" cy="26212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87786" y="3892732"/>
            <a:ext cx="2621280" cy="26212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9639" y="3902423"/>
            <a:ext cx="3279410" cy="26235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l="12616" r="12186"/>
          <a:stretch/>
        </p:blipFill>
        <p:spPr>
          <a:xfrm>
            <a:off x="9489622" y="3874109"/>
            <a:ext cx="2455817" cy="26235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7667" y="-86375"/>
            <a:ext cx="5671276" cy="398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48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xmlns="" id="{315E3981-F0D7-482C-A8E0-6A57700B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600">
                <a:latin typeface="Arial"/>
              </a:rPr>
              <a:t>Κοινοί κανόνες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20FC4EE-F318-4344-9E3C-B950ADB63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000A9570-5EF6-4AFB-9FCA-7C8998E3FEB1}"/>
              </a:ext>
            </a:extLst>
          </p:cNvPr>
          <p:cNvSpPr>
            <a:spLocks noGrp="1"/>
          </p:cNvSpPr>
          <p:nvPr>
            <p:ph type="body" sz="quarter" idx="4"/>
          </p:nvPr>
        </p:nvSpPr>
        <p:spPr>
          <a:xfrm>
            <a:off x="444499" y="1466691"/>
            <a:ext cx="11373031" cy="8651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sz="2000">
                <a:latin typeface="Arial"/>
              </a:rPr>
              <a:t>Οι κανόνες βοηθούν τους ανθρώπους να ζουν με ασφάλεια και ειρήνη. Η τήρησή τους δείχνει φροντίδα για τους άλλους.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69" y="1927580"/>
            <a:ext cx="3949637" cy="401773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3479" y="1927580"/>
            <a:ext cx="3946662" cy="401773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14012" r="20445"/>
          <a:stretch/>
        </p:blipFill>
        <p:spPr>
          <a:xfrm>
            <a:off x="8146914" y="1927580"/>
            <a:ext cx="3942325" cy="401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7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44500" y="934812"/>
            <a:ext cx="11214100" cy="535531"/>
          </a:xfrm>
        </p:spPr>
        <p:txBody>
          <a:bodyPr/>
          <a:lstStyle/>
          <a:p>
            <a:r>
              <a:rPr sz="2600">
                <a:latin typeface="Arial"/>
              </a:rPr>
              <a:t>Σεβασμός</a:t>
            </a:r>
            <a:endParaRPr lang="bg-BG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6</a:t>
            </a:fld>
            <a:endParaRPr lang="en-US" noProof="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56905" y="1470343"/>
            <a:ext cx="6718300" cy="650287"/>
          </a:xfrm>
        </p:spPr>
        <p:txBody>
          <a:bodyPr/>
          <a:lstStyle/>
          <a:p>
            <a:pPr marL="0" indent="0">
              <a:buNone/>
            </a:pPr>
            <a:r>
              <a:rPr sz="2000">
                <a:latin typeface="Arial"/>
              </a:rPr>
              <a:t>Σεβασμός σημαίνει να φερόμαστε στους άλλους με καλοσύνη και ευγένεια.</a:t>
            </a:r>
            <a:endParaRPr lang="bg-BG" dirty="0"/>
          </a:p>
          <a:p>
            <a:r>
              <a:rPr sz="2000">
                <a:latin typeface="Arial"/>
              </a:rPr>
              <a:t>Κάθε άνθρωπος αξίζει καλή και δίκαιη μεταχείριση.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053" y="2235352"/>
            <a:ext cx="5280126" cy="407972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482" y="2243582"/>
            <a:ext cx="3414409" cy="227538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/>
          <a:srcRect l="8073" t="19970" r="8268" b="25370"/>
          <a:stretch/>
        </p:blipFill>
        <p:spPr>
          <a:xfrm>
            <a:off x="5858483" y="4641918"/>
            <a:ext cx="3414408" cy="167315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30953" t="-239" r="25168" b="239"/>
          <a:stretch/>
        </p:blipFill>
        <p:spPr>
          <a:xfrm>
            <a:off x="9494194" y="2235352"/>
            <a:ext cx="2509737" cy="407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6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2104" y="4077792"/>
            <a:ext cx="8535632" cy="859055"/>
          </a:xfrm>
        </p:spPr>
        <p:txBody>
          <a:bodyPr>
            <a:normAutofit fontScale="90000"/>
          </a:bodyPr>
          <a:lstStyle/>
          <a:p>
            <a:r>
              <a:rPr sz="2600">
                <a:latin typeface="Arial"/>
              </a:rPr>
              <a:t>Ανθρώπινη αξιοπρέπεια και ισότητα</a:t>
            </a:r>
            <a:endParaRPr lang="bg-BG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831850" y="4963889"/>
            <a:ext cx="6803136" cy="365760"/>
          </a:xfrm>
        </p:spPr>
        <p:txBody>
          <a:bodyPr>
            <a:noAutofit/>
          </a:bodyPr>
          <a:lstStyle/>
          <a:p>
            <a:r>
              <a:rPr sz="2000">
                <a:latin typeface="Arial"/>
              </a:rPr>
              <a:t>Όλοι οι άνθρωποι έχουν αξία και είναι ίσοι.</a:t>
            </a:r>
            <a:endParaRPr lang="bg-BG" sz="2400" dirty="0"/>
          </a:p>
          <a:p>
            <a:r>
              <a:rPr sz="2000">
                <a:latin typeface="Arial"/>
              </a:rPr>
              <a:t>Η ηλικία, ο πολιτισμός, η γλώσσα και το υπόβαθρο πρέπει να γίνονται σεβαστά.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7</a:t>
            </a:fld>
            <a:endParaRPr lang="en-US" noProof="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22" y="844367"/>
            <a:ext cx="4367718" cy="291408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t="3802" b="17006"/>
          <a:stretch/>
        </p:blipFill>
        <p:spPr>
          <a:xfrm>
            <a:off x="4970307" y="868023"/>
            <a:ext cx="3664599" cy="290205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5473" y="833368"/>
            <a:ext cx="2936086" cy="293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67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080940" y="87957"/>
            <a:ext cx="4571129" cy="1243584"/>
          </a:xfrm>
        </p:spPr>
        <p:txBody>
          <a:bodyPr/>
          <a:lstStyle/>
          <a:p>
            <a:pPr algn="r"/>
            <a:r>
              <a:rPr sz="2600">
                <a:latin typeface="Arial"/>
              </a:rPr>
              <a:t>Διαφορετικότητα</a:t>
            </a:r>
            <a:endParaRPr lang="bg-BG" sz="40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3793787" y="1331541"/>
            <a:ext cx="7858281" cy="868680"/>
          </a:xfrm>
        </p:spPr>
        <p:txBody>
          <a:bodyPr>
            <a:noAutofit/>
          </a:bodyPr>
          <a:lstStyle/>
          <a:p>
            <a:pPr algn="r"/>
            <a:r>
              <a:rPr sz="2000">
                <a:latin typeface="Arial"/>
              </a:rPr>
              <a:t>Οι κοινωνίες περιλαμβάνουν ανθρώπους με διαφορετικούς πολιτισμούς και παραδόσεις.</a:t>
            </a:r>
            <a:endParaRPr lang="bg-BG" sz="2000" dirty="0"/>
          </a:p>
          <a:p>
            <a:r>
              <a:rPr sz="2000">
                <a:latin typeface="Arial"/>
              </a:rPr>
              <a:t>Η διαφορετικότητα κάνει τις κοινότητες πιο πλούσιες και πιο δυνατές.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785600" y="6315075"/>
            <a:ext cx="406400" cy="365125"/>
          </a:xfrm>
        </p:spPr>
        <p:txBody>
          <a:bodyPr/>
          <a:lstStyle/>
          <a:p>
            <a:fld id="{C263D6C4-4840-40CC-AC84-17E24B3B7BDE}" type="slidenum">
              <a:rPr lang="en-US" noProof="0" smtClean="0"/>
              <a:pPr/>
              <a:t>8</a:t>
            </a:fld>
            <a:endParaRPr lang="en-US" noProof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2977" r="3664"/>
          <a:stretch/>
        </p:blipFill>
        <p:spPr>
          <a:xfrm>
            <a:off x="54153" y="2353733"/>
            <a:ext cx="5184842" cy="39613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9509" y="2353733"/>
            <a:ext cx="3961342" cy="39613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1366" y="2353733"/>
            <a:ext cx="2639863" cy="396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22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44500" y="481965"/>
            <a:ext cx="11214100" cy="646331"/>
          </a:xfrm>
        </p:spPr>
        <p:txBody>
          <a:bodyPr/>
          <a:lstStyle/>
          <a:p>
            <a:r>
              <a:rPr sz="2600">
                <a:latin typeface="Arial"/>
              </a:rPr>
              <a:t>Ευθύνη</a:t>
            </a:r>
            <a:endParaRPr lang="bg-BG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noProof="0" smtClean="0"/>
              <a:pPr/>
              <a:t>9</a:t>
            </a:fld>
            <a:endParaRPr lang="en-US" noProof="0" dirty="0"/>
          </a:p>
        </p:txBody>
      </p:sp>
      <p:sp>
        <p:nvSpPr>
          <p:cNvPr id="6" name="TextBox 5"/>
          <p:cNvSpPr txBox="1"/>
          <p:nvPr/>
        </p:nvSpPr>
        <p:spPr>
          <a:xfrm>
            <a:off x="444500" y="1528514"/>
            <a:ext cx="11402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>
                <a:latin typeface="Arial"/>
              </a:rPr>
              <a:t>Ευθύνη σημαίνει να καταλαβαίνουμε ότι η συμπεριφορά μας επηρεάζει τους άλλους. Φροντίζουμε τους ανθρώπους και τους κοινούς χώρους.</a:t>
            </a:r>
            <a:endParaRPr lang="bg-BG" sz="20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2327420"/>
            <a:ext cx="5417820" cy="38305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550" y="2335235"/>
            <a:ext cx="5724639" cy="381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97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2">
      <a:dk1>
        <a:srgbClr val="000000"/>
      </a:dk1>
      <a:lt1>
        <a:srgbClr val="FFFFFF"/>
      </a:lt1>
      <a:dk2>
        <a:srgbClr val="6D6E71"/>
      </a:dk2>
      <a:lt2>
        <a:srgbClr val="58595B"/>
      </a:lt2>
      <a:accent1>
        <a:srgbClr val="0065A4"/>
      </a:accent1>
      <a:accent2>
        <a:srgbClr val="47C3D3"/>
      </a:accent2>
      <a:accent3>
        <a:srgbClr val="8F2D63"/>
      </a:accent3>
      <a:accent4>
        <a:srgbClr val="1A6871"/>
      </a:accent4>
      <a:accent5>
        <a:srgbClr val="0C4360"/>
      </a:accent5>
      <a:accent6>
        <a:srgbClr val="F47735"/>
      </a:accent6>
      <a:hlink>
        <a:srgbClr val="00559A"/>
      </a:hlink>
      <a:folHlink>
        <a:srgbClr val="595851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TF66687569_Modern blue presentation_AAS_v5" id="{C7B59113-CD15-4341-96CA-86E715D5BE98}" vid="{5A8FDAEB-3DF3-4B3C-A708-49813F8D6F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'1.0' encoding='UTF-8' standalone='yes'?>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4C103400-4A22-4E35-B588-4C4D426389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B26E0C9-B2AA-42E6-97B6-E1B7D9EAF1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757914-1161-4661-9696-421FD6935CDD}">
  <ds:schemaRefs>
    <ds:schemaRef ds:uri="http://purl.org/dc/elements/1.1/"/>
    <ds:schemaRef ds:uri="http://schemas.microsoft.com/office/2006/documentManagement/types"/>
    <ds:schemaRef ds:uri="http://purl.org/dc/dcmitype/"/>
    <ds:schemaRef ds:uri="http://schemas.microsoft.com/office/2006/metadata/properties"/>
    <ds:schemaRef ds:uri="71af3243-3dd4-4a8d-8c0d-dd76da1f02a5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16c05727-aa75-4e4a-9b5f-8a80a116589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0</TotalTime>
  <Words>246</Words>
  <Application>Microsoft Office PowerPoint</Application>
  <PresentationFormat>Custom</PresentationFormat>
  <Paragraphs>42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Me and Society – Caring for People and Our World</vt:lpstr>
      <vt:lpstr>Living Together</vt:lpstr>
      <vt:lpstr>What is Society?</vt:lpstr>
      <vt:lpstr>Our Communities</vt:lpstr>
      <vt:lpstr>Shared Rules</vt:lpstr>
      <vt:lpstr>Respect</vt:lpstr>
      <vt:lpstr>Human Dignity and Equality</vt:lpstr>
      <vt:lpstr>Diversity</vt:lpstr>
      <vt:lpstr>Responsibility</vt:lpstr>
      <vt:lpstr>Cooperation</vt:lpstr>
      <vt:lpstr>Helping Others</vt:lpstr>
      <vt:lpstr>Conflict</vt:lpstr>
      <vt:lpstr>Peaceful Solutions</vt:lpstr>
      <vt:lpstr>Social Harmony</vt:lpstr>
      <vt:lpstr>Thank you for your time!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2026-02-22T20:34:16Z</dcterms:created>
  <dcterms:modified xsi:type="dcterms:W3CDTF">2026-03-01T07:23:35Z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