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59710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rPr dirty="0"/>
              <a:t>Me and Society – </a:t>
            </a:r>
            <a:endParaRPr lang="en-US" dirty="0" smtClean="0"/>
          </a:p>
          <a:p>
            <a:pPr>
              <a:defRPr sz="4000" b="1">
                <a:solidFill>
                  <a:srgbClr val="00ADB5"/>
                </a:solidFill>
              </a:defRPr>
            </a:pPr>
            <a:r>
              <a:rPr dirty="0" smtClean="0"/>
              <a:t>Society </a:t>
            </a:r>
            <a:r>
              <a:rPr dirty="0"/>
              <a:t>and Community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2416" y="2871216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Case Study: Noise in the Building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Loud behavior may disturb others</a:t>
            </a:r>
            <a:r>
              <a:rPr sz="2400" dirty="0" smtClean="0">
                <a:solidFill>
                  <a:schemeClr val="bg1"/>
                </a:solidFill>
              </a:rPr>
              <a:t>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400" dirty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Communication and understanding help maintain harmony</a:t>
            </a:r>
            <a:r>
              <a:rPr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Reflection and Discussion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• When does a community function successfully</a:t>
            </a:r>
            <a:r>
              <a:rPr sz="2400" dirty="0" smtClean="0">
                <a:solidFill>
                  <a:schemeClr val="bg1"/>
                </a:solidFill>
              </a:rPr>
              <a:t>?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• What are my responsibilities</a:t>
            </a:r>
            <a:r>
              <a:rPr sz="2400" dirty="0" smtClean="0">
                <a:solidFill>
                  <a:schemeClr val="bg1"/>
                </a:solidFill>
              </a:rPr>
              <a:t>?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• Why is respect essential?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Conclusion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A strong society depends on cooperation,</a:t>
            </a:r>
          </a:p>
          <a:p>
            <a:r>
              <a:rPr sz="2400" dirty="0">
                <a:solidFill>
                  <a:schemeClr val="bg1"/>
                </a:solidFill>
              </a:rPr>
              <a:t>active participation and mutual respect.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Thank You!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3200" dirty="0"/>
              <a:t>Thank you for your attention.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Lesson Goals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dirty="0"/>
              <a:t>• </a:t>
            </a:r>
            <a:r>
              <a:rPr sz="2400" dirty="0">
                <a:solidFill>
                  <a:schemeClr val="bg1"/>
                </a:solidFill>
              </a:rPr>
              <a:t>To explain what society and community represent.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2400" dirty="0" smtClean="0">
                <a:solidFill>
                  <a:schemeClr val="bg1"/>
                </a:solidFill>
              </a:rPr>
              <a:t>To </a:t>
            </a:r>
            <a:r>
              <a:rPr sz="2400" dirty="0">
                <a:solidFill>
                  <a:schemeClr val="bg1"/>
                </a:solidFill>
              </a:rPr>
              <a:t>highlight responsibility and teamwork</a:t>
            </a:r>
            <a:r>
              <a:rPr sz="2400" dirty="0" smtClean="0">
                <a:solidFill>
                  <a:schemeClr val="bg1"/>
                </a:solidFill>
              </a:rPr>
              <a:t>.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• To encourage active civic behavior.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Key Concepts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800" dirty="0" smtClean="0"/>
              <a:t>society</a:t>
            </a:r>
            <a:r>
              <a:rPr sz="2800" dirty="0"/>
              <a:t>, community, citizen,</a:t>
            </a:r>
          </a:p>
          <a:p>
            <a:r>
              <a:rPr sz="2800" dirty="0">
                <a:solidFill>
                  <a:schemeClr val="bg1"/>
                </a:solidFill>
              </a:rPr>
              <a:t>participation, responsibility, rights, duties,</a:t>
            </a:r>
          </a:p>
          <a:p>
            <a:r>
              <a:rPr sz="2800" dirty="0">
                <a:solidFill>
                  <a:schemeClr val="bg1"/>
                </a:solidFill>
              </a:rPr>
              <a:t>diversity and </a:t>
            </a:r>
            <a:r>
              <a:rPr sz="2800" dirty="0" smtClean="0">
                <a:solidFill>
                  <a:schemeClr val="bg1"/>
                </a:solidFill>
              </a:rPr>
              <a:t>inclusion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What is Society?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Society is an organized system of people</a:t>
            </a:r>
          </a:p>
          <a:p>
            <a:r>
              <a:rPr sz="2400" dirty="0">
                <a:solidFill>
                  <a:schemeClr val="bg1"/>
                </a:solidFill>
              </a:rPr>
              <a:t>who live according to shared rules and values.</a:t>
            </a:r>
          </a:p>
          <a:p>
            <a:r>
              <a:rPr sz="2400" dirty="0">
                <a:solidFill>
                  <a:schemeClr val="bg1"/>
                </a:solidFill>
              </a:rPr>
              <a:t>Each individual contributes to how it functions.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What is Community?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A community is a closer social circle</a:t>
            </a:r>
          </a:p>
          <a:p>
            <a:r>
              <a:rPr sz="2400" dirty="0">
                <a:solidFill>
                  <a:schemeClr val="bg1"/>
                </a:solidFill>
              </a:rPr>
              <a:t>where people interact directly – for example</a:t>
            </a:r>
          </a:p>
          <a:p>
            <a:r>
              <a:rPr sz="2400" dirty="0">
                <a:solidFill>
                  <a:schemeClr val="bg1"/>
                </a:solidFill>
              </a:rPr>
              <a:t>family, classmates, or neighbors.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Rules and Responsibility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5608" y="242316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Rules create order and fairness</a:t>
            </a:r>
            <a:r>
              <a:rPr sz="2400" dirty="0" smtClean="0">
                <a:solidFill>
                  <a:schemeClr val="bg1"/>
                </a:solidFill>
              </a:rPr>
              <a:t>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400" dirty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Responsibility means acting respectfully</a:t>
            </a:r>
          </a:p>
          <a:p>
            <a:r>
              <a:rPr sz="2400" dirty="0">
                <a:solidFill>
                  <a:schemeClr val="bg1"/>
                </a:solidFill>
              </a:rPr>
              <a:t>and thinking about the impact of our actions.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Cooperation and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When people cooperate, they achieve common goals</a:t>
            </a:r>
            <a:r>
              <a:rPr sz="2400" dirty="0" smtClean="0">
                <a:solidFill>
                  <a:schemeClr val="bg1"/>
                </a:solidFill>
              </a:rPr>
              <a:t>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400" dirty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Participation means taking initiative</a:t>
            </a:r>
          </a:p>
          <a:p>
            <a:r>
              <a:rPr sz="2400" dirty="0">
                <a:solidFill>
                  <a:schemeClr val="bg1"/>
                </a:solidFill>
              </a:rPr>
              <a:t>and being involved in shared activities</a:t>
            </a:r>
            <a:r>
              <a:rPr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Diversity and Inclusion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t>Communities include people from different backgrounds.</a:t>
            </a:r>
          </a:p>
          <a:p>
            <a:r>
              <a:t>Inclusion guarantees equal respect and opportunities.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228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9144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ADB5"/>
                </a:solidFill>
              </a:defRPr>
            </a:pPr>
            <a:r>
              <a:t>Case Study: The Shared Playground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6858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Different groups use the same </a:t>
            </a:r>
            <a:r>
              <a:rPr sz="2400" dirty="0" smtClean="0">
                <a:solidFill>
                  <a:schemeClr val="bg1"/>
                </a:solidFill>
              </a:rPr>
              <a:t>space.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400" dirty="0">
              <a:solidFill>
                <a:schemeClr val="bg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sz="2400" dirty="0">
              <a:solidFill>
                <a:schemeClr val="bg1"/>
              </a:solidFill>
            </a:endParaRPr>
          </a:p>
          <a:p>
            <a:r>
              <a:rPr sz="2400" dirty="0">
                <a:solidFill>
                  <a:schemeClr val="bg1"/>
                </a:solidFill>
              </a:rPr>
              <a:t>Through dialogue and compromise,</a:t>
            </a:r>
          </a:p>
          <a:p>
            <a:r>
              <a:rPr sz="2400" dirty="0">
                <a:solidFill>
                  <a:schemeClr val="bg1"/>
                </a:solidFill>
              </a:rPr>
              <a:t>conflicts can be resolved peacefully.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2743200" cy="91440"/>
          </a:xfrm>
          <a:prstGeom prst="rect">
            <a:avLst/>
          </a:prstGeom>
          <a:solidFill>
            <a:srgbClr val="00AD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255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Vostro</cp:lastModifiedBy>
  <cp:revision>3</cp:revision>
  <dcterms:created xsi:type="dcterms:W3CDTF">2013-01-27T09:14:16Z</dcterms:created>
  <dcterms:modified xsi:type="dcterms:W3CDTF">2026-03-06T14:34:50Z</dcterms:modified>
  <cp:category/>
</cp:coreProperties>
</file>