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8288000" cy="10287000"/>
  <p:notesSz cx="6858000" cy="9144000"/>
  <p:embeddedFontLst>
    <p:embeddedFont>
      <p:font typeface="Open Sans" panose="020B0604020202020204" charset="0"/>
      <p:regular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Open Sans Bold" panose="020B0604020202020204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5" d="100"/>
          <a:sy n="55" d="100"/>
        </p:scale>
        <p:origin x="-65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39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37.sv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openxmlformats.org/officeDocument/2006/relationships/image" Target="../media/image16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20.svg"/><Relationship Id="rId5" Type="http://schemas.openxmlformats.org/officeDocument/2006/relationships/image" Target="../media/image11.png"/><Relationship Id="rId10" Type="http://schemas.openxmlformats.org/officeDocument/2006/relationships/image" Target="../media/image14.png"/><Relationship Id="rId4" Type="http://schemas.openxmlformats.org/officeDocument/2006/relationships/image" Target="../media/image13.svg"/><Relationship Id="rId9" Type="http://schemas.openxmlformats.org/officeDocument/2006/relationships/image" Target="../media/image1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2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D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771524" y="-1371178"/>
            <a:ext cx="12080863" cy="11399941"/>
          </a:xfrm>
          <a:custGeom>
            <a:avLst/>
            <a:gdLst/>
            <a:ahLst/>
            <a:cxnLst/>
            <a:rect l="l" t="t" r="r" b="b"/>
            <a:pathLst>
              <a:path w="12080863" h="11399941">
                <a:moveTo>
                  <a:pt x="0" y="0"/>
                </a:moveTo>
                <a:lnTo>
                  <a:pt x="12080862" y="0"/>
                </a:lnTo>
                <a:lnTo>
                  <a:pt x="12080862" y="11399941"/>
                </a:lnTo>
                <a:lnTo>
                  <a:pt x="0" y="113999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4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798418" y="-888220"/>
            <a:ext cx="12080863" cy="11399941"/>
          </a:xfrm>
          <a:custGeom>
            <a:avLst/>
            <a:gdLst/>
            <a:ahLst/>
            <a:cxnLst/>
            <a:rect l="l" t="t" r="r" b="b"/>
            <a:pathLst>
              <a:path w="12080863" h="11399941">
                <a:moveTo>
                  <a:pt x="0" y="0"/>
                </a:moveTo>
                <a:lnTo>
                  <a:pt x="12080863" y="0"/>
                </a:lnTo>
                <a:lnTo>
                  <a:pt x="12080863" y="11399941"/>
                </a:lnTo>
                <a:lnTo>
                  <a:pt x="0" y="113999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4000"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515574" y="3162419"/>
            <a:ext cx="9256853" cy="35558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33"/>
              </a:lnSpc>
            </a:pPr>
            <a:r>
              <a:rPr lang="en-US" sz="9820">
                <a:solidFill>
                  <a:srgbClr val="FAFAFF"/>
                </a:solidFill>
                <a:latin typeface="เอฟซี เมจิก"/>
                <a:ea typeface="เอฟซี เมจิก"/>
                <a:cs typeface="เอฟซี เมจิก"/>
                <a:sym typeface="เอฟซี เมจิก"/>
              </a:rPr>
              <a:t> Caring for My Body and My Health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049371" y="7280232"/>
            <a:ext cx="10232886" cy="9173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17"/>
              </a:lnSpc>
            </a:pPr>
            <a:r>
              <a:rPr lang="en-US" sz="5534">
                <a:solidFill>
                  <a:srgbClr val="FAFA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Clean Hands, Healthy Heart  </a:t>
            </a:r>
          </a:p>
        </p:txBody>
      </p:sp>
      <p:sp>
        <p:nvSpPr>
          <p:cNvPr id="6" name="Freeform 6"/>
          <p:cNvSpPr/>
          <p:nvPr/>
        </p:nvSpPr>
        <p:spPr>
          <a:xfrm>
            <a:off x="-700375" y="-888220"/>
            <a:ext cx="5593481" cy="4595977"/>
          </a:xfrm>
          <a:custGeom>
            <a:avLst/>
            <a:gdLst/>
            <a:ahLst/>
            <a:cxnLst/>
            <a:rect l="l" t="t" r="r" b="b"/>
            <a:pathLst>
              <a:path w="5593481" h="4595977">
                <a:moveTo>
                  <a:pt x="0" y="0"/>
                </a:moveTo>
                <a:lnTo>
                  <a:pt x="5593482" y="0"/>
                </a:lnTo>
                <a:lnTo>
                  <a:pt x="5593482" y="4595977"/>
                </a:lnTo>
                <a:lnTo>
                  <a:pt x="0" y="45959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9771674">
            <a:off x="13490112" y="14493"/>
            <a:ext cx="5078183" cy="3931360"/>
          </a:xfrm>
          <a:custGeom>
            <a:avLst/>
            <a:gdLst/>
            <a:ahLst/>
            <a:cxnLst/>
            <a:rect l="l" t="t" r="r" b="b"/>
            <a:pathLst>
              <a:path w="5078183" h="3931360">
                <a:moveTo>
                  <a:pt x="0" y="0"/>
                </a:moveTo>
                <a:lnTo>
                  <a:pt x="5078183" y="0"/>
                </a:lnTo>
                <a:lnTo>
                  <a:pt x="5078183" y="3931360"/>
                </a:lnTo>
                <a:lnTo>
                  <a:pt x="0" y="393136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7481038" y="-888220"/>
            <a:ext cx="4047704" cy="3155522"/>
          </a:xfrm>
          <a:custGeom>
            <a:avLst/>
            <a:gdLst/>
            <a:ahLst/>
            <a:cxnLst/>
            <a:rect l="l" t="t" r="r" b="b"/>
            <a:pathLst>
              <a:path w="4047704" h="3155522">
                <a:moveTo>
                  <a:pt x="0" y="0"/>
                </a:moveTo>
                <a:lnTo>
                  <a:pt x="4047704" y="0"/>
                </a:lnTo>
                <a:lnTo>
                  <a:pt x="4047704" y="3155522"/>
                </a:lnTo>
                <a:lnTo>
                  <a:pt x="0" y="315552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9000"/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167724" y="6283953"/>
            <a:ext cx="3812038" cy="4227768"/>
          </a:xfrm>
          <a:custGeom>
            <a:avLst/>
            <a:gdLst/>
            <a:ahLst/>
            <a:cxnLst/>
            <a:rect l="l" t="t" r="r" b="b"/>
            <a:pathLst>
              <a:path w="3812038" h="4227768">
                <a:moveTo>
                  <a:pt x="0" y="0"/>
                </a:moveTo>
                <a:lnTo>
                  <a:pt x="3812038" y="0"/>
                </a:lnTo>
                <a:lnTo>
                  <a:pt x="3812038" y="4227768"/>
                </a:lnTo>
                <a:lnTo>
                  <a:pt x="0" y="422776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14260443" y="6197604"/>
            <a:ext cx="4390958" cy="4314117"/>
          </a:xfrm>
          <a:custGeom>
            <a:avLst/>
            <a:gdLst/>
            <a:ahLst/>
            <a:cxnLst/>
            <a:rect l="l" t="t" r="r" b="b"/>
            <a:pathLst>
              <a:path w="4390958" h="4314117">
                <a:moveTo>
                  <a:pt x="4390958" y="0"/>
                </a:moveTo>
                <a:lnTo>
                  <a:pt x="0" y="0"/>
                </a:lnTo>
                <a:lnTo>
                  <a:pt x="0" y="4314117"/>
                </a:lnTo>
                <a:lnTo>
                  <a:pt x="4390958" y="4314117"/>
                </a:lnTo>
                <a:lnTo>
                  <a:pt x="4390958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8134407" y="8807188"/>
            <a:ext cx="2019187" cy="448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799">
                <a:solidFill>
                  <a:srgbClr val="FAFA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 for 4th grade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D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712970" y="2979746"/>
            <a:ext cx="10086553" cy="6278554"/>
          </a:xfrm>
          <a:custGeom>
            <a:avLst/>
            <a:gdLst/>
            <a:ahLst/>
            <a:cxnLst/>
            <a:rect l="l" t="t" r="r" b="b"/>
            <a:pathLst>
              <a:path w="10086553" h="6278554">
                <a:moveTo>
                  <a:pt x="0" y="0"/>
                </a:moveTo>
                <a:lnTo>
                  <a:pt x="10086553" y="0"/>
                </a:lnTo>
                <a:lnTo>
                  <a:pt x="10086553" y="6278554"/>
                </a:lnTo>
                <a:lnTo>
                  <a:pt x="0" y="62785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754506" y="1425595"/>
            <a:ext cx="8778989" cy="121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36"/>
              </a:lnSpc>
              <a:spcBef>
                <a:spcPct val="0"/>
              </a:spcBef>
            </a:pPr>
            <a:r>
              <a:rPr lang="en-US" sz="8033">
                <a:solidFill>
                  <a:srgbClr val="FFFF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How it's all connected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77721" y="2998796"/>
            <a:ext cx="8566279" cy="5247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810"/>
              </a:lnSpc>
            </a:pPr>
            <a:r>
              <a:rPr lang="en-US" sz="3699">
                <a:solidFill>
                  <a:srgbClr val="FFFF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No body works alone</a:t>
            </a:r>
          </a:p>
          <a:p>
            <a:pPr algn="just">
              <a:lnSpc>
                <a:spcPts val="3399"/>
              </a:lnSpc>
            </a:pPr>
            <a:endParaRPr lang="en-US" sz="3699">
              <a:solidFill>
                <a:srgbClr val="FFFFFF"/>
              </a:solidFill>
              <a:latin typeface="Childos Arabic"/>
              <a:ea typeface="Childos Arabic"/>
              <a:cs typeface="Childos Arabic"/>
              <a:sym typeface="Childos Arabic"/>
            </a:endParaRPr>
          </a:p>
          <a:p>
            <a:pPr algn="just">
              <a:lnSpc>
                <a:spcPts val="3399"/>
              </a:lnSpc>
            </a:pPr>
            <a:r>
              <a:rPr lang="en-US" sz="3300">
                <a:solidFill>
                  <a:srgbClr val="FFFF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Breathing helps the blood carry oxygen.</a:t>
            </a:r>
          </a:p>
          <a:p>
            <a:pPr algn="just">
              <a:lnSpc>
                <a:spcPts val="3399"/>
              </a:lnSpc>
            </a:pPr>
            <a:endParaRPr lang="en-US" sz="3300">
              <a:solidFill>
                <a:srgbClr val="FFFFFF"/>
              </a:solidFill>
              <a:latin typeface="Childos Arabic"/>
              <a:ea typeface="Childos Arabic"/>
              <a:cs typeface="Childos Arabic"/>
              <a:sym typeface="Childos Arabic"/>
            </a:endParaRPr>
          </a:p>
          <a:p>
            <a:pPr algn="just">
              <a:lnSpc>
                <a:spcPts val="3399"/>
              </a:lnSpc>
            </a:pPr>
            <a:r>
              <a:rPr lang="en-US" sz="3300">
                <a:solidFill>
                  <a:srgbClr val="FFFF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Blood carries energy from the stomach to the brain.</a:t>
            </a:r>
          </a:p>
          <a:p>
            <a:pPr algn="just">
              <a:lnSpc>
                <a:spcPts val="3399"/>
              </a:lnSpc>
            </a:pPr>
            <a:endParaRPr lang="en-US" sz="3300">
              <a:solidFill>
                <a:srgbClr val="FFFFFF"/>
              </a:solidFill>
              <a:latin typeface="Childos Arabic"/>
              <a:ea typeface="Childos Arabic"/>
              <a:cs typeface="Childos Arabic"/>
              <a:sym typeface="Childos Arabic"/>
            </a:endParaRPr>
          </a:p>
          <a:p>
            <a:pPr algn="just">
              <a:lnSpc>
                <a:spcPts val="3399"/>
              </a:lnSpc>
            </a:pPr>
            <a:r>
              <a:rPr lang="en-US" sz="3300">
                <a:solidFill>
                  <a:srgbClr val="FFFF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The skin protects everything inside so the heart can work.</a:t>
            </a:r>
          </a:p>
          <a:p>
            <a:pPr algn="just">
              <a:lnSpc>
                <a:spcPts val="3399"/>
              </a:lnSpc>
            </a:pPr>
            <a:endParaRPr lang="en-US" sz="3300">
              <a:solidFill>
                <a:srgbClr val="FFFFFF"/>
              </a:solidFill>
              <a:latin typeface="Childos Arabic"/>
              <a:ea typeface="Childos Arabic"/>
              <a:cs typeface="Childos Arabic"/>
              <a:sym typeface="Childos Arabic"/>
            </a:endParaRPr>
          </a:p>
          <a:p>
            <a:pPr algn="just">
              <a:lnSpc>
                <a:spcPts val="3399"/>
              </a:lnSpc>
            </a:pPr>
            <a:r>
              <a:rPr lang="en-US" sz="3300">
                <a:solidFill>
                  <a:srgbClr val="FFFF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 Because of a small germ on the hand, the whole body can feel weak.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D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265898"/>
            <a:ext cx="7941211" cy="8021102"/>
          </a:xfrm>
          <a:custGeom>
            <a:avLst/>
            <a:gdLst/>
            <a:ahLst/>
            <a:cxnLst/>
            <a:rect l="l" t="t" r="r" b="b"/>
            <a:pathLst>
              <a:path w="7941211" h="8021102">
                <a:moveTo>
                  <a:pt x="0" y="0"/>
                </a:moveTo>
                <a:lnTo>
                  <a:pt x="7941211" y="0"/>
                </a:lnTo>
                <a:lnTo>
                  <a:pt x="7941211" y="8021102"/>
                </a:lnTo>
                <a:lnTo>
                  <a:pt x="0" y="80211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016216" y="1174715"/>
            <a:ext cx="8255567" cy="121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36"/>
              </a:lnSpc>
              <a:spcBef>
                <a:spcPct val="0"/>
              </a:spcBef>
            </a:pPr>
            <a:r>
              <a:rPr lang="en-US" sz="8033">
                <a:solidFill>
                  <a:srgbClr val="FFFF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What are microbes?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210281" y="4071334"/>
            <a:ext cx="9643057" cy="3242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30"/>
              </a:lnSpc>
              <a:spcBef>
                <a:spcPct val="0"/>
              </a:spcBef>
            </a:pPr>
            <a:r>
              <a:rPr lang="en-US" sz="3300">
                <a:solidFill>
                  <a:srgbClr val="FFFF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Microbes are tiny living things so small that you can't see them without a microscope. They're not bad on purpose, but when they enter the body, they multiply and cause illness (like a cold, the flu, or a stomachache).</a:t>
            </a:r>
          </a:p>
          <a:p>
            <a:pPr algn="just">
              <a:lnSpc>
                <a:spcPts val="3630"/>
              </a:lnSpc>
              <a:spcBef>
                <a:spcPct val="0"/>
              </a:spcBef>
            </a:pPr>
            <a:endParaRPr lang="en-US" sz="3300">
              <a:solidFill>
                <a:srgbClr val="FFFFFF"/>
              </a:solidFill>
              <a:latin typeface="Childos Arabic"/>
              <a:ea typeface="Childos Arabic"/>
              <a:cs typeface="Childos Arabic"/>
              <a:sym typeface="Childos Arabic"/>
            </a:endParaRPr>
          </a:p>
          <a:p>
            <a:pPr algn="just">
              <a:lnSpc>
                <a:spcPts val="3630"/>
              </a:lnSpc>
              <a:spcBef>
                <a:spcPct val="0"/>
              </a:spcBef>
            </a:pPr>
            <a:r>
              <a:rPr lang="en-US" sz="3300">
                <a:solidFill>
                  <a:srgbClr val="FFFF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Where are they hiding:</a:t>
            </a:r>
          </a:p>
          <a:p>
            <a:pPr algn="just">
              <a:lnSpc>
                <a:spcPts val="3630"/>
              </a:lnSpc>
              <a:spcBef>
                <a:spcPct val="0"/>
              </a:spcBef>
            </a:pPr>
            <a:r>
              <a:rPr lang="en-US" sz="3300">
                <a:solidFill>
                  <a:srgbClr val="FFFF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On doorknobs, pencils and... your hands!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D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44195" y="1511739"/>
            <a:ext cx="15419852" cy="3631761"/>
          </a:xfrm>
          <a:custGeom>
            <a:avLst/>
            <a:gdLst/>
            <a:ahLst/>
            <a:cxnLst/>
            <a:rect l="l" t="t" r="r" b="b"/>
            <a:pathLst>
              <a:path w="15419852" h="3631761">
                <a:moveTo>
                  <a:pt x="0" y="0"/>
                </a:moveTo>
                <a:lnTo>
                  <a:pt x="15419852" y="0"/>
                </a:lnTo>
                <a:lnTo>
                  <a:pt x="15419852" y="3631761"/>
                </a:lnTo>
                <a:lnTo>
                  <a:pt x="0" y="36317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510987" y="5818165"/>
            <a:ext cx="11686268" cy="3107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6"/>
              </a:lnSpc>
            </a:pPr>
            <a:r>
              <a:rPr lang="en-US" sz="3699">
                <a:solidFill>
                  <a:srgbClr val="FFFF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Microbes don't have legs, but they travel by:</a:t>
            </a:r>
          </a:p>
          <a:p>
            <a:pPr algn="ctr">
              <a:lnSpc>
                <a:spcPts val="2673"/>
              </a:lnSpc>
            </a:pPr>
            <a:endParaRPr lang="en-US" sz="3699">
              <a:solidFill>
                <a:srgbClr val="FFFFFF"/>
              </a:solidFill>
              <a:latin typeface="Childos Arabic"/>
              <a:ea typeface="Childos Arabic"/>
              <a:cs typeface="Childos Arabic"/>
              <a:sym typeface="Childos Arabic"/>
            </a:endParaRPr>
          </a:p>
          <a:p>
            <a:pPr algn="ctr">
              <a:lnSpc>
                <a:spcPts val="2673"/>
              </a:lnSpc>
            </a:pPr>
            <a:r>
              <a:rPr lang="en-US" sz="3300">
                <a:solidFill>
                  <a:srgbClr val="FFFF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Touch: Dirty hands touch the eyes, nose, or mouth.</a:t>
            </a:r>
          </a:p>
          <a:p>
            <a:pPr algn="ctr">
              <a:lnSpc>
                <a:spcPts val="2673"/>
              </a:lnSpc>
            </a:pPr>
            <a:endParaRPr lang="en-US" sz="3300">
              <a:solidFill>
                <a:srgbClr val="FFFFFF"/>
              </a:solidFill>
              <a:latin typeface="Childos Arabic"/>
              <a:ea typeface="Childos Arabic"/>
              <a:cs typeface="Childos Arabic"/>
              <a:sym typeface="Childos Arabic"/>
            </a:endParaRPr>
          </a:p>
          <a:p>
            <a:pPr algn="ctr">
              <a:lnSpc>
                <a:spcPts val="2673"/>
              </a:lnSpc>
            </a:pPr>
            <a:r>
              <a:rPr lang="en-US" sz="3300">
                <a:solidFill>
                  <a:srgbClr val="FFFF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Air: Sneezing or coughing without covering.</a:t>
            </a:r>
          </a:p>
          <a:p>
            <a:pPr algn="ctr">
              <a:lnSpc>
                <a:spcPts val="2673"/>
              </a:lnSpc>
            </a:pPr>
            <a:endParaRPr lang="en-US" sz="3300">
              <a:solidFill>
                <a:srgbClr val="FFFFFF"/>
              </a:solidFill>
              <a:latin typeface="Childos Arabic"/>
              <a:ea typeface="Childos Arabic"/>
              <a:cs typeface="Childos Arabic"/>
              <a:sym typeface="Childos Arabic"/>
            </a:endParaRPr>
          </a:p>
          <a:p>
            <a:pPr algn="ctr">
              <a:lnSpc>
                <a:spcPts val="2673"/>
              </a:lnSpc>
            </a:pPr>
            <a:r>
              <a:rPr lang="en-US" sz="3300">
                <a:solidFill>
                  <a:srgbClr val="FFFF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Sharing: Using common dirty objects or food.</a:t>
            </a:r>
          </a:p>
          <a:p>
            <a:pPr algn="ctr">
              <a:lnSpc>
                <a:spcPts val="2673"/>
              </a:lnSpc>
            </a:pPr>
            <a:endParaRPr lang="en-US" sz="3300">
              <a:solidFill>
                <a:srgbClr val="FFFFFF"/>
              </a:solidFill>
              <a:latin typeface="Childos Arabic"/>
              <a:ea typeface="Childos Arabic"/>
              <a:cs typeface="Childos Arabic"/>
              <a:sym typeface="Childos Arabic"/>
            </a:endParaRPr>
          </a:p>
          <a:p>
            <a:pPr algn="ctr">
              <a:lnSpc>
                <a:spcPts val="2673"/>
              </a:lnSpc>
            </a:pPr>
            <a:r>
              <a:rPr lang="en-US" sz="3300">
                <a:solidFill>
                  <a:srgbClr val="FFFF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Warning: Your hands are the "bus" that germs use to enter your body.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D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95962" y="3751941"/>
            <a:ext cx="3778440" cy="3950840"/>
          </a:xfrm>
          <a:custGeom>
            <a:avLst/>
            <a:gdLst/>
            <a:ahLst/>
            <a:cxnLst/>
            <a:rect l="l" t="t" r="r" b="b"/>
            <a:pathLst>
              <a:path w="3778440" h="3950840">
                <a:moveTo>
                  <a:pt x="0" y="0"/>
                </a:moveTo>
                <a:lnTo>
                  <a:pt x="3778440" y="0"/>
                </a:lnTo>
                <a:lnTo>
                  <a:pt x="3778440" y="3950840"/>
                </a:lnTo>
                <a:lnTo>
                  <a:pt x="0" y="39508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3751941"/>
            <a:ext cx="3968844" cy="4003878"/>
          </a:xfrm>
          <a:custGeom>
            <a:avLst/>
            <a:gdLst/>
            <a:ahLst/>
            <a:cxnLst/>
            <a:rect l="l" t="t" r="r" b="b"/>
            <a:pathLst>
              <a:path w="3968844" h="4003878">
                <a:moveTo>
                  <a:pt x="0" y="0"/>
                </a:moveTo>
                <a:lnTo>
                  <a:pt x="3968844" y="0"/>
                </a:lnTo>
                <a:lnTo>
                  <a:pt x="3968844" y="4003877"/>
                </a:lnTo>
                <a:lnTo>
                  <a:pt x="0" y="40038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527309" y="3424697"/>
            <a:ext cx="4358092" cy="4441368"/>
          </a:xfrm>
          <a:custGeom>
            <a:avLst/>
            <a:gdLst/>
            <a:ahLst/>
            <a:cxnLst/>
            <a:rect l="l" t="t" r="r" b="b"/>
            <a:pathLst>
              <a:path w="4358092" h="4441368">
                <a:moveTo>
                  <a:pt x="0" y="0"/>
                </a:moveTo>
                <a:lnTo>
                  <a:pt x="4358092" y="0"/>
                </a:lnTo>
                <a:lnTo>
                  <a:pt x="4358092" y="4441368"/>
                </a:lnTo>
                <a:lnTo>
                  <a:pt x="0" y="444136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138308" y="3587981"/>
            <a:ext cx="3149692" cy="4114800"/>
          </a:xfrm>
          <a:custGeom>
            <a:avLst/>
            <a:gdLst/>
            <a:ahLst/>
            <a:cxnLst/>
            <a:rect l="l" t="t" r="r" b="b"/>
            <a:pathLst>
              <a:path w="3149692" h="4114800">
                <a:moveTo>
                  <a:pt x="0" y="0"/>
                </a:moveTo>
                <a:lnTo>
                  <a:pt x="3149692" y="0"/>
                </a:lnTo>
                <a:lnTo>
                  <a:pt x="314969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090352" y="1589233"/>
            <a:ext cx="12107296" cy="1205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26"/>
              </a:lnSpc>
              <a:spcBef>
                <a:spcPct val="0"/>
              </a:spcBef>
            </a:pPr>
            <a:r>
              <a:rPr lang="en-US" sz="7933">
                <a:solidFill>
                  <a:srgbClr val="FFFF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The best protection - hygiene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D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186115" y="2040404"/>
            <a:ext cx="11915770" cy="34894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08"/>
              </a:lnSpc>
              <a:spcBef>
                <a:spcPct val="0"/>
              </a:spcBef>
            </a:pPr>
            <a:r>
              <a:rPr lang="en-US" sz="4916">
                <a:solidFill>
                  <a:srgbClr val="FFFF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Now, a quick exercise.</a:t>
            </a:r>
          </a:p>
          <a:p>
            <a:pPr algn="ctr">
              <a:lnSpc>
                <a:spcPts val="5408"/>
              </a:lnSpc>
              <a:spcBef>
                <a:spcPct val="0"/>
              </a:spcBef>
            </a:pPr>
            <a:r>
              <a:rPr lang="en-US" sz="4916">
                <a:solidFill>
                  <a:srgbClr val="FFFF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You need to stand up and repeat the steps shown in the video. This will give you a little distraction and help you remember all the steps for proper hand washing.</a:t>
            </a:r>
          </a:p>
        </p:txBody>
      </p:sp>
      <p:sp>
        <p:nvSpPr>
          <p:cNvPr id="3" name="Freeform 3"/>
          <p:cNvSpPr/>
          <p:nvPr/>
        </p:nvSpPr>
        <p:spPr>
          <a:xfrm>
            <a:off x="5983187" y="5814592"/>
            <a:ext cx="6321626" cy="3632062"/>
          </a:xfrm>
          <a:custGeom>
            <a:avLst/>
            <a:gdLst/>
            <a:ahLst/>
            <a:cxnLst/>
            <a:rect l="l" t="t" r="r" b="b"/>
            <a:pathLst>
              <a:path w="6321626" h="3632062">
                <a:moveTo>
                  <a:pt x="0" y="0"/>
                </a:moveTo>
                <a:lnTo>
                  <a:pt x="6321626" y="0"/>
                </a:lnTo>
                <a:lnTo>
                  <a:pt x="6321626" y="3632061"/>
                </a:lnTo>
                <a:lnTo>
                  <a:pt x="0" y="36320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D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174992" y="98433"/>
            <a:ext cx="17938015" cy="100901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D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860108"/>
            <a:ext cx="16027758" cy="8576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50"/>
              </a:lnSpc>
              <a:spcBef>
                <a:spcPct val="0"/>
              </a:spcBef>
            </a:pPr>
            <a:r>
              <a:rPr lang="en-US" sz="6500">
                <a:solidFill>
                  <a:srgbClr val="FFFF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Caring for life is a responsibility</a:t>
            </a:r>
          </a:p>
          <a:p>
            <a:pPr algn="just">
              <a:lnSpc>
                <a:spcPts val="8726"/>
              </a:lnSpc>
              <a:spcBef>
                <a:spcPct val="0"/>
              </a:spcBef>
            </a:pPr>
            <a:endParaRPr lang="en-US" sz="6500">
              <a:solidFill>
                <a:srgbClr val="FFFFFF"/>
              </a:solidFill>
              <a:latin typeface="Childos Arabic"/>
              <a:ea typeface="Childos Arabic"/>
              <a:cs typeface="Childos Arabic"/>
              <a:sym typeface="Childos Arabic"/>
            </a:endParaRPr>
          </a:p>
          <a:p>
            <a:pPr algn="just">
              <a:lnSpc>
                <a:spcPts val="8726"/>
              </a:lnSpc>
              <a:spcBef>
                <a:spcPct val="0"/>
              </a:spcBef>
            </a:pPr>
            <a:endParaRPr lang="en-US" sz="6500">
              <a:solidFill>
                <a:srgbClr val="FFFFFF"/>
              </a:solidFill>
              <a:latin typeface="Childos Arabic"/>
              <a:ea typeface="Childos Arabic"/>
              <a:cs typeface="Childos Arabic"/>
              <a:sym typeface="Childos Arabic"/>
            </a:endParaRPr>
          </a:p>
          <a:p>
            <a:pPr algn="just">
              <a:lnSpc>
                <a:spcPts val="8726"/>
              </a:lnSpc>
              <a:spcBef>
                <a:spcPct val="0"/>
              </a:spcBef>
            </a:pPr>
            <a:endParaRPr lang="en-US" sz="6500">
              <a:solidFill>
                <a:srgbClr val="FFFFFF"/>
              </a:solidFill>
              <a:latin typeface="Childos Arabic"/>
              <a:ea typeface="Childos Arabic"/>
              <a:cs typeface="Childos Arabic"/>
              <a:sym typeface="Childos Arabic"/>
            </a:endParaRPr>
          </a:p>
          <a:p>
            <a:pPr algn="just">
              <a:lnSpc>
                <a:spcPts val="8726"/>
              </a:lnSpc>
              <a:spcBef>
                <a:spcPct val="0"/>
              </a:spcBef>
            </a:pPr>
            <a:endParaRPr lang="en-US" sz="6500">
              <a:solidFill>
                <a:srgbClr val="FFFFFF"/>
              </a:solidFill>
              <a:latin typeface="Childos Arabic"/>
              <a:ea typeface="Childos Arabic"/>
              <a:cs typeface="Childos Arabic"/>
              <a:sym typeface="Childos Arabic"/>
            </a:endParaRPr>
          </a:p>
          <a:p>
            <a:pPr algn="just">
              <a:lnSpc>
                <a:spcPts val="5059"/>
              </a:lnSpc>
              <a:spcBef>
                <a:spcPct val="0"/>
              </a:spcBef>
            </a:pPr>
            <a:r>
              <a:rPr lang="en-US" sz="4599">
                <a:solidFill>
                  <a:srgbClr val="FFFF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Health is a precious gift. When you are clean, you don't just protect yourself - you protect your classmates, your family, and your community.</a:t>
            </a:r>
          </a:p>
          <a:p>
            <a:pPr algn="just">
              <a:lnSpc>
                <a:spcPts val="5059"/>
              </a:lnSpc>
              <a:spcBef>
                <a:spcPct val="0"/>
              </a:spcBef>
            </a:pPr>
            <a:r>
              <a:rPr lang="en-US" sz="4599">
                <a:solidFill>
                  <a:srgbClr val="FFFF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Your promise: "My body is healthy when I take care of it. One habit I will follow every day is washing my hands to help my busy heart."</a:t>
            </a:r>
          </a:p>
        </p:txBody>
      </p:sp>
      <p:sp>
        <p:nvSpPr>
          <p:cNvPr id="3" name="Freeform 3"/>
          <p:cNvSpPr/>
          <p:nvPr/>
        </p:nvSpPr>
        <p:spPr>
          <a:xfrm>
            <a:off x="6630728" y="1989221"/>
            <a:ext cx="5026544" cy="4114800"/>
          </a:xfrm>
          <a:custGeom>
            <a:avLst/>
            <a:gdLst/>
            <a:ahLst/>
            <a:cxnLst/>
            <a:rect l="l" t="t" r="r" b="b"/>
            <a:pathLst>
              <a:path w="5026544" h="4114800">
                <a:moveTo>
                  <a:pt x="0" y="0"/>
                </a:moveTo>
                <a:lnTo>
                  <a:pt x="5026544" y="0"/>
                </a:lnTo>
                <a:lnTo>
                  <a:pt x="50265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091945" y="2872469"/>
            <a:ext cx="3655785" cy="2782966"/>
          </a:xfrm>
          <a:custGeom>
            <a:avLst/>
            <a:gdLst/>
            <a:ahLst/>
            <a:cxnLst/>
            <a:rect l="l" t="t" r="r" b="b"/>
            <a:pathLst>
              <a:path w="3655785" h="2782966">
                <a:moveTo>
                  <a:pt x="0" y="0"/>
                </a:moveTo>
                <a:lnTo>
                  <a:pt x="3655785" y="0"/>
                </a:lnTo>
                <a:lnTo>
                  <a:pt x="3655785" y="2782966"/>
                </a:lnTo>
                <a:lnTo>
                  <a:pt x="0" y="27829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2778279" y="2437807"/>
            <a:ext cx="3217628" cy="3217628"/>
          </a:xfrm>
          <a:custGeom>
            <a:avLst/>
            <a:gdLst/>
            <a:ahLst/>
            <a:cxnLst/>
            <a:rect l="l" t="t" r="r" b="b"/>
            <a:pathLst>
              <a:path w="3217628" h="3217628">
                <a:moveTo>
                  <a:pt x="0" y="0"/>
                </a:moveTo>
                <a:lnTo>
                  <a:pt x="3217628" y="0"/>
                </a:lnTo>
                <a:lnTo>
                  <a:pt x="3217628" y="3217628"/>
                </a:lnTo>
                <a:lnTo>
                  <a:pt x="0" y="32176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D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190985" y="7269180"/>
            <a:ext cx="5423072" cy="2297411"/>
          </a:xfrm>
          <a:custGeom>
            <a:avLst/>
            <a:gdLst/>
            <a:ahLst/>
            <a:cxnLst/>
            <a:rect l="l" t="t" r="r" b="b"/>
            <a:pathLst>
              <a:path w="5423072" h="2297411">
                <a:moveTo>
                  <a:pt x="0" y="0"/>
                </a:moveTo>
                <a:lnTo>
                  <a:pt x="5423072" y="0"/>
                </a:lnTo>
                <a:lnTo>
                  <a:pt x="5423072" y="2297411"/>
                </a:lnTo>
                <a:lnTo>
                  <a:pt x="0" y="22974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980127" y="1983668"/>
            <a:ext cx="13844789" cy="1348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  <a:spcBef>
                <a:spcPct val="0"/>
              </a:spcBef>
            </a:pPr>
            <a:r>
              <a:rPr lang="en-US" sz="38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And now... a game where we'll test your listening skills and what you remembered. It'll be fun!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D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196625" y="2762735"/>
            <a:ext cx="7315200" cy="2380765"/>
          </a:xfrm>
          <a:custGeom>
            <a:avLst/>
            <a:gdLst/>
            <a:ahLst/>
            <a:cxnLst/>
            <a:rect l="l" t="t" r="r" b="b"/>
            <a:pathLst>
              <a:path w="7315200" h="2380765">
                <a:moveTo>
                  <a:pt x="0" y="0"/>
                </a:moveTo>
                <a:lnTo>
                  <a:pt x="7315200" y="0"/>
                </a:lnTo>
                <a:lnTo>
                  <a:pt x="7315200" y="2380765"/>
                </a:lnTo>
                <a:lnTo>
                  <a:pt x="0" y="23807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401605" y="6041394"/>
            <a:ext cx="12905241" cy="662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  <a:spcBef>
                <a:spcPct val="0"/>
              </a:spcBef>
            </a:pPr>
            <a:r>
              <a:rPr lang="en-US" sz="3899">
                <a:solidFill>
                  <a:srgbClr val="FFFFFF"/>
                </a:solidFill>
                <a:latin typeface="Sunday"/>
                <a:ea typeface="Sunday"/>
                <a:cs typeface="Sunday"/>
                <a:sym typeface="Sunday"/>
              </a:rPr>
              <a:t> for your attention! Take care and stay healthy.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D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07504" y="-340668"/>
            <a:ext cx="9256435" cy="5937857"/>
          </a:xfrm>
          <a:custGeom>
            <a:avLst/>
            <a:gdLst/>
            <a:ahLst/>
            <a:cxnLst/>
            <a:rect l="l" t="t" r="r" b="b"/>
            <a:pathLst>
              <a:path w="9256435" h="5937857">
                <a:moveTo>
                  <a:pt x="0" y="0"/>
                </a:moveTo>
                <a:lnTo>
                  <a:pt x="9256435" y="0"/>
                </a:lnTo>
                <a:lnTo>
                  <a:pt x="9256435" y="5937858"/>
                </a:lnTo>
                <a:lnTo>
                  <a:pt x="0" y="59378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 r="-473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48931" y="-340668"/>
            <a:ext cx="9309598" cy="6033605"/>
          </a:xfrm>
          <a:custGeom>
            <a:avLst/>
            <a:gdLst/>
            <a:ahLst/>
            <a:cxnLst/>
            <a:rect l="l" t="t" r="r" b="b"/>
            <a:pathLst>
              <a:path w="9309598" h="6033605">
                <a:moveTo>
                  <a:pt x="0" y="0"/>
                </a:moveTo>
                <a:lnTo>
                  <a:pt x="9309599" y="0"/>
                </a:lnTo>
                <a:lnTo>
                  <a:pt x="9309599" y="6033606"/>
                </a:lnTo>
                <a:lnTo>
                  <a:pt x="0" y="60336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 l="-5813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179230" y="2717987"/>
            <a:ext cx="6975561" cy="5691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97"/>
              </a:lnSpc>
            </a:pPr>
            <a:r>
              <a:rPr lang="en-US" sz="5118">
                <a:solidFill>
                  <a:srgbClr val="FAFA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Welcome to a journey inside YOU! Today we will discover the incredible team that works inside your body, meet invisible enemies, and learn how to maintain your strength</a:t>
            </a:r>
          </a:p>
        </p:txBody>
      </p:sp>
      <p:sp>
        <p:nvSpPr>
          <p:cNvPr id="5" name="Freeform 5"/>
          <p:cNvSpPr/>
          <p:nvPr/>
        </p:nvSpPr>
        <p:spPr>
          <a:xfrm>
            <a:off x="8154791" y="1683114"/>
            <a:ext cx="9761660" cy="7575186"/>
          </a:xfrm>
          <a:custGeom>
            <a:avLst/>
            <a:gdLst/>
            <a:ahLst/>
            <a:cxnLst/>
            <a:rect l="l" t="t" r="r" b="b"/>
            <a:pathLst>
              <a:path w="9761660" h="7575186">
                <a:moveTo>
                  <a:pt x="0" y="0"/>
                </a:moveTo>
                <a:lnTo>
                  <a:pt x="9761660" y="0"/>
                </a:lnTo>
                <a:lnTo>
                  <a:pt x="9761660" y="7575186"/>
                </a:lnTo>
                <a:lnTo>
                  <a:pt x="0" y="75751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D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07504" y="-340668"/>
            <a:ext cx="9251504" cy="5666546"/>
          </a:xfrm>
          <a:custGeom>
            <a:avLst/>
            <a:gdLst/>
            <a:ahLst/>
            <a:cxnLst/>
            <a:rect l="l" t="t" r="r" b="b"/>
            <a:pathLst>
              <a:path w="9251504" h="5666546">
                <a:moveTo>
                  <a:pt x="0" y="0"/>
                </a:moveTo>
                <a:lnTo>
                  <a:pt x="9251504" y="0"/>
                </a:lnTo>
                <a:lnTo>
                  <a:pt x="9251504" y="5666547"/>
                </a:lnTo>
                <a:lnTo>
                  <a:pt x="0" y="56665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44000" y="-340668"/>
            <a:ext cx="9251504" cy="5666546"/>
          </a:xfrm>
          <a:custGeom>
            <a:avLst/>
            <a:gdLst/>
            <a:ahLst/>
            <a:cxnLst/>
            <a:rect l="l" t="t" r="r" b="b"/>
            <a:pathLst>
              <a:path w="9251504" h="5666546">
                <a:moveTo>
                  <a:pt x="0" y="0"/>
                </a:moveTo>
                <a:lnTo>
                  <a:pt x="9251504" y="0"/>
                </a:lnTo>
                <a:lnTo>
                  <a:pt x="9251504" y="5666547"/>
                </a:lnTo>
                <a:lnTo>
                  <a:pt x="0" y="56665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28700" y="2693475"/>
            <a:ext cx="16110233" cy="3912258"/>
          </a:xfrm>
          <a:custGeom>
            <a:avLst/>
            <a:gdLst/>
            <a:ahLst/>
            <a:cxnLst/>
            <a:rect l="l" t="t" r="r" b="b"/>
            <a:pathLst>
              <a:path w="16110233" h="3912258">
                <a:moveTo>
                  <a:pt x="0" y="0"/>
                </a:moveTo>
                <a:lnTo>
                  <a:pt x="16110233" y="0"/>
                </a:lnTo>
                <a:lnTo>
                  <a:pt x="16110233" y="3912257"/>
                </a:lnTo>
                <a:lnTo>
                  <a:pt x="0" y="39122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6318561" y="8876665"/>
            <a:ext cx="5530511" cy="787715"/>
            <a:chOff x="0" y="0"/>
            <a:chExt cx="1456595" cy="20746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56595" cy="207464"/>
            </a:xfrm>
            <a:custGeom>
              <a:avLst/>
              <a:gdLst/>
              <a:ahLst/>
              <a:cxnLst/>
              <a:rect l="l" t="t" r="r" b="b"/>
              <a:pathLst>
                <a:path w="1456595" h="207464">
                  <a:moveTo>
                    <a:pt x="71393" y="0"/>
                  </a:moveTo>
                  <a:lnTo>
                    <a:pt x="1385203" y="0"/>
                  </a:lnTo>
                  <a:cubicBezTo>
                    <a:pt x="1404137" y="0"/>
                    <a:pt x="1422296" y="7522"/>
                    <a:pt x="1435685" y="20910"/>
                  </a:cubicBezTo>
                  <a:cubicBezTo>
                    <a:pt x="1449074" y="34299"/>
                    <a:pt x="1456595" y="52458"/>
                    <a:pt x="1456595" y="71393"/>
                  </a:cubicBezTo>
                  <a:lnTo>
                    <a:pt x="1456595" y="136071"/>
                  </a:lnTo>
                  <a:cubicBezTo>
                    <a:pt x="1456595" y="155006"/>
                    <a:pt x="1449074" y="173165"/>
                    <a:pt x="1435685" y="186554"/>
                  </a:cubicBezTo>
                  <a:cubicBezTo>
                    <a:pt x="1422296" y="199942"/>
                    <a:pt x="1404137" y="207464"/>
                    <a:pt x="1385203" y="207464"/>
                  </a:cubicBezTo>
                  <a:lnTo>
                    <a:pt x="71393" y="207464"/>
                  </a:lnTo>
                  <a:cubicBezTo>
                    <a:pt x="52458" y="207464"/>
                    <a:pt x="34299" y="199942"/>
                    <a:pt x="20910" y="186554"/>
                  </a:cubicBezTo>
                  <a:cubicBezTo>
                    <a:pt x="7522" y="173165"/>
                    <a:pt x="0" y="155006"/>
                    <a:pt x="0" y="136071"/>
                  </a:cubicBezTo>
                  <a:lnTo>
                    <a:pt x="0" y="71393"/>
                  </a:lnTo>
                  <a:cubicBezTo>
                    <a:pt x="0" y="52458"/>
                    <a:pt x="7522" y="34299"/>
                    <a:pt x="20910" y="20910"/>
                  </a:cubicBezTo>
                  <a:cubicBezTo>
                    <a:pt x="34299" y="7522"/>
                    <a:pt x="52458" y="0"/>
                    <a:pt x="71393" y="0"/>
                  </a:cubicBezTo>
                  <a:close/>
                </a:path>
              </a:pathLst>
            </a:custGeom>
            <a:solidFill>
              <a:srgbClr val="AAC0D7"/>
            </a:solidFill>
            <a:ln w="38100" cap="rnd">
              <a:solidFill>
                <a:srgbClr val="2F3B69"/>
              </a:soli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456595" cy="2455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842890" y="6846570"/>
            <a:ext cx="4270520" cy="1325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</a:pPr>
            <a:r>
              <a:rPr lang="en-US" sz="2799">
                <a:solidFill>
                  <a:srgbClr val="FAFA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There was one heart that worked day and night to send blood throughout the body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479739" y="1104900"/>
            <a:ext cx="11328522" cy="1140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36"/>
              </a:lnSpc>
            </a:pPr>
            <a:r>
              <a:rPr lang="en-US" sz="8033">
                <a:solidFill>
                  <a:srgbClr val="FAFAFF"/>
                </a:solidFill>
                <a:latin typeface="เอฟซี เมจิก"/>
                <a:ea typeface="เอฟซี เมจิก"/>
                <a:cs typeface="เอฟซี เมจิก"/>
                <a:sym typeface="เอฟซี เมจิก"/>
              </a:rPr>
              <a:t>A Tale of the Busy Heart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627760" y="6846570"/>
            <a:ext cx="4898365" cy="1763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</a:pPr>
            <a:r>
              <a:rPr lang="en-US" sz="2799">
                <a:solidFill>
                  <a:srgbClr val="FAFA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One day invisible germs crept in through dirty hands. The body got sick, and the poor heart had to work twice as hard!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040475" y="6846570"/>
            <a:ext cx="5043252" cy="1325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</a:pPr>
            <a:r>
              <a:rPr lang="en-US" sz="2799">
                <a:solidFill>
                  <a:srgbClr val="FAFA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But then... Dance! The child washed his hands. The germs disappeared and the heart smiled again.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494420" y="9010015"/>
            <a:ext cx="5165045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b="1">
                <a:solidFill>
                  <a:srgbClr val="2F3B69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Your habits help your heart rest!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D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07504" y="-340668"/>
            <a:ext cx="9251504" cy="5666546"/>
          </a:xfrm>
          <a:custGeom>
            <a:avLst/>
            <a:gdLst/>
            <a:ahLst/>
            <a:cxnLst/>
            <a:rect l="l" t="t" r="r" b="b"/>
            <a:pathLst>
              <a:path w="9251504" h="5666546">
                <a:moveTo>
                  <a:pt x="0" y="0"/>
                </a:moveTo>
                <a:lnTo>
                  <a:pt x="9251504" y="0"/>
                </a:lnTo>
                <a:lnTo>
                  <a:pt x="9251504" y="5666547"/>
                </a:lnTo>
                <a:lnTo>
                  <a:pt x="0" y="56665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44000" y="-340668"/>
            <a:ext cx="9251504" cy="5666546"/>
          </a:xfrm>
          <a:custGeom>
            <a:avLst/>
            <a:gdLst/>
            <a:ahLst/>
            <a:cxnLst/>
            <a:rect l="l" t="t" r="r" b="b"/>
            <a:pathLst>
              <a:path w="9251504" h="5666546">
                <a:moveTo>
                  <a:pt x="0" y="0"/>
                </a:moveTo>
                <a:lnTo>
                  <a:pt x="9251504" y="0"/>
                </a:lnTo>
                <a:lnTo>
                  <a:pt x="9251504" y="5666547"/>
                </a:lnTo>
                <a:lnTo>
                  <a:pt x="0" y="56665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07856" y="3451742"/>
            <a:ext cx="2671883" cy="4114800"/>
          </a:xfrm>
          <a:custGeom>
            <a:avLst/>
            <a:gdLst/>
            <a:ahLst/>
            <a:cxnLst/>
            <a:rect l="l" t="t" r="r" b="b"/>
            <a:pathLst>
              <a:path w="2671883" h="4114800">
                <a:moveTo>
                  <a:pt x="0" y="0"/>
                </a:moveTo>
                <a:lnTo>
                  <a:pt x="2671883" y="0"/>
                </a:lnTo>
                <a:lnTo>
                  <a:pt x="267188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842107" y="3338767"/>
            <a:ext cx="3328411" cy="3974223"/>
          </a:xfrm>
          <a:custGeom>
            <a:avLst/>
            <a:gdLst/>
            <a:ahLst/>
            <a:cxnLst/>
            <a:rect l="l" t="t" r="r" b="b"/>
            <a:pathLst>
              <a:path w="3328411" h="3974223">
                <a:moveTo>
                  <a:pt x="0" y="0"/>
                </a:moveTo>
                <a:lnTo>
                  <a:pt x="3328412" y="0"/>
                </a:lnTo>
                <a:lnTo>
                  <a:pt x="3328412" y="3974223"/>
                </a:lnTo>
                <a:lnTo>
                  <a:pt x="0" y="397422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641827" y="3451742"/>
            <a:ext cx="3396580" cy="4114800"/>
          </a:xfrm>
          <a:custGeom>
            <a:avLst/>
            <a:gdLst/>
            <a:ahLst/>
            <a:cxnLst/>
            <a:rect l="l" t="t" r="r" b="b"/>
            <a:pathLst>
              <a:path w="3396580" h="4114800">
                <a:moveTo>
                  <a:pt x="0" y="0"/>
                </a:moveTo>
                <a:lnTo>
                  <a:pt x="3396580" y="0"/>
                </a:lnTo>
                <a:lnTo>
                  <a:pt x="339658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1038407" y="4290538"/>
            <a:ext cx="3227861" cy="3022452"/>
          </a:xfrm>
          <a:custGeom>
            <a:avLst/>
            <a:gdLst/>
            <a:ahLst/>
            <a:cxnLst/>
            <a:rect l="l" t="t" r="r" b="b"/>
            <a:pathLst>
              <a:path w="3227861" h="3022452">
                <a:moveTo>
                  <a:pt x="0" y="0"/>
                </a:moveTo>
                <a:lnTo>
                  <a:pt x="3227861" y="0"/>
                </a:lnTo>
                <a:lnTo>
                  <a:pt x="3227861" y="3022452"/>
                </a:lnTo>
                <a:lnTo>
                  <a:pt x="0" y="302245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4628218" y="4178376"/>
            <a:ext cx="3344058" cy="3246776"/>
          </a:xfrm>
          <a:custGeom>
            <a:avLst/>
            <a:gdLst/>
            <a:ahLst/>
            <a:cxnLst/>
            <a:rect l="l" t="t" r="r" b="b"/>
            <a:pathLst>
              <a:path w="3344058" h="3246776">
                <a:moveTo>
                  <a:pt x="0" y="0"/>
                </a:moveTo>
                <a:lnTo>
                  <a:pt x="3344059" y="0"/>
                </a:lnTo>
                <a:lnTo>
                  <a:pt x="3344059" y="3246776"/>
                </a:lnTo>
                <a:lnTo>
                  <a:pt x="0" y="324677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3675856" y="1756893"/>
            <a:ext cx="11328522" cy="1140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36"/>
              </a:lnSpc>
            </a:pPr>
            <a:r>
              <a:rPr lang="en-US" sz="8033">
                <a:solidFill>
                  <a:srgbClr val="FAFAFF"/>
                </a:solidFill>
                <a:latin typeface="เอฟซี เมจิก"/>
                <a:ea typeface="เอฟซี เมจิก"/>
                <a:cs typeface="เอฟซี เมจิก"/>
                <a:sym typeface="เอฟซี เมจิก"/>
              </a:rPr>
              <a:t>Meet the Body Super Team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987059" y="7537967"/>
            <a:ext cx="1038509" cy="448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</a:pPr>
            <a:r>
              <a:rPr lang="en-US" sz="2799">
                <a:solidFill>
                  <a:srgbClr val="FAFA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 Lungs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82766" y="7537967"/>
            <a:ext cx="1678545" cy="448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</a:pPr>
            <a:r>
              <a:rPr lang="en-US" sz="2799">
                <a:solidFill>
                  <a:srgbClr val="FAFA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The heart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055360" y="7537967"/>
            <a:ext cx="1517661" cy="448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</a:pPr>
            <a:r>
              <a:rPr lang="en-US" sz="2799">
                <a:solidFill>
                  <a:srgbClr val="FAFA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The brain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339808" y="7537967"/>
            <a:ext cx="2000619" cy="448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</a:pPr>
            <a:r>
              <a:rPr lang="en-US" sz="2799">
                <a:solidFill>
                  <a:srgbClr val="FAFA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The stomach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5366002" y="7537967"/>
            <a:ext cx="1300330" cy="448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</a:pPr>
            <a:r>
              <a:rPr lang="en-US" sz="2799">
                <a:solidFill>
                  <a:srgbClr val="FAFA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The skin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332575" y="8799830"/>
            <a:ext cx="10015084" cy="504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74"/>
              </a:lnSpc>
              <a:spcBef>
                <a:spcPct val="0"/>
              </a:spcBef>
            </a:pPr>
            <a:r>
              <a:rPr lang="en-US" sz="3099">
                <a:solidFill>
                  <a:srgbClr val="FAFA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Your body is like a bustling city, and these are the main workers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D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97479" y="-1804573"/>
            <a:ext cx="9251504" cy="5666546"/>
          </a:xfrm>
          <a:custGeom>
            <a:avLst/>
            <a:gdLst/>
            <a:ahLst/>
            <a:cxnLst/>
            <a:rect l="l" t="t" r="r" b="b"/>
            <a:pathLst>
              <a:path w="9251504" h="5666546">
                <a:moveTo>
                  <a:pt x="0" y="0"/>
                </a:moveTo>
                <a:lnTo>
                  <a:pt x="9251504" y="0"/>
                </a:lnTo>
                <a:lnTo>
                  <a:pt x="9251504" y="5666546"/>
                </a:lnTo>
                <a:lnTo>
                  <a:pt x="0" y="56665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44000" y="-1804573"/>
            <a:ext cx="9251504" cy="5666546"/>
          </a:xfrm>
          <a:custGeom>
            <a:avLst/>
            <a:gdLst/>
            <a:ahLst/>
            <a:cxnLst/>
            <a:rect l="l" t="t" r="r" b="b"/>
            <a:pathLst>
              <a:path w="9251504" h="5666546">
                <a:moveTo>
                  <a:pt x="0" y="0"/>
                </a:moveTo>
                <a:lnTo>
                  <a:pt x="9251504" y="0"/>
                </a:lnTo>
                <a:lnTo>
                  <a:pt x="9251504" y="5666546"/>
                </a:lnTo>
                <a:lnTo>
                  <a:pt x="0" y="56665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28700" y="2897406"/>
            <a:ext cx="4130351" cy="6360894"/>
          </a:xfrm>
          <a:custGeom>
            <a:avLst/>
            <a:gdLst/>
            <a:ahLst/>
            <a:cxnLst/>
            <a:rect l="l" t="t" r="r" b="b"/>
            <a:pathLst>
              <a:path w="4130351" h="6360894">
                <a:moveTo>
                  <a:pt x="0" y="0"/>
                </a:moveTo>
                <a:lnTo>
                  <a:pt x="4130351" y="0"/>
                </a:lnTo>
                <a:lnTo>
                  <a:pt x="4130351" y="6360894"/>
                </a:lnTo>
                <a:lnTo>
                  <a:pt x="0" y="63608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428562" y="1176904"/>
            <a:ext cx="9341190" cy="1339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00"/>
              </a:lnSpc>
              <a:spcBef>
                <a:spcPct val="0"/>
              </a:spcBef>
            </a:pPr>
            <a:r>
              <a:rPr lang="en-US" sz="8000">
                <a:solidFill>
                  <a:srgbClr val="FFFF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The Engine: Your Heart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795493" y="3475315"/>
            <a:ext cx="11463807" cy="4434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35"/>
              </a:lnSpc>
              <a:spcBef>
                <a:spcPct val="0"/>
              </a:spcBef>
            </a:pPr>
            <a:r>
              <a:rPr lang="en-US" sz="3788">
                <a:solidFill>
                  <a:srgbClr val="FFFF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What does it do?</a:t>
            </a:r>
          </a:p>
          <a:p>
            <a:pPr algn="just">
              <a:lnSpc>
                <a:spcPts val="4235"/>
              </a:lnSpc>
              <a:spcBef>
                <a:spcPct val="0"/>
              </a:spcBef>
            </a:pPr>
            <a:r>
              <a:rPr lang="en-US" sz="3388">
                <a:solidFill>
                  <a:srgbClr val="FFFF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The heart is a strong muscle that acts like a pump. It pushes blood, carrying oxygen and nutrients, to every corner of your body.</a:t>
            </a:r>
          </a:p>
          <a:p>
            <a:pPr algn="just">
              <a:lnSpc>
                <a:spcPts val="4235"/>
              </a:lnSpc>
              <a:spcBef>
                <a:spcPct val="0"/>
              </a:spcBef>
            </a:pPr>
            <a:endParaRPr lang="en-US" sz="3388">
              <a:solidFill>
                <a:srgbClr val="FFFFFF"/>
              </a:solidFill>
              <a:latin typeface="Childos Arabic"/>
              <a:ea typeface="Childos Arabic"/>
              <a:cs typeface="Childos Arabic"/>
              <a:sym typeface="Childos Arabic"/>
            </a:endParaRPr>
          </a:p>
          <a:p>
            <a:pPr algn="just">
              <a:lnSpc>
                <a:spcPts val="4735"/>
              </a:lnSpc>
              <a:spcBef>
                <a:spcPct val="0"/>
              </a:spcBef>
            </a:pPr>
            <a:r>
              <a:rPr lang="en-US" sz="3788">
                <a:solidFill>
                  <a:srgbClr val="FFFF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How to help him?</a:t>
            </a:r>
          </a:p>
          <a:p>
            <a:pPr algn="just">
              <a:lnSpc>
                <a:spcPts val="4235"/>
              </a:lnSpc>
              <a:spcBef>
                <a:spcPct val="0"/>
              </a:spcBef>
            </a:pPr>
            <a:r>
              <a:rPr lang="en-US" sz="3388">
                <a:solidFill>
                  <a:srgbClr val="FFFF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When you are sick, your heart beats faster and works harder to fight the illness. Cleanliness helps the heart stay calm and strong.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D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783645" y="-903054"/>
            <a:ext cx="9251504" cy="4507448"/>
          </a:xfrm>
          <a:custGeom>
            <a:avLst/>
            <a:gdLst/>
            <a:ahLst/>
            <a:cxnLst/>
            <a:rect l="l" t="t" r="r" b="b"/>
            <a:pathLst>
              <a:path w="9251504" h="4507448">
                <a:moveTo>
                  <a:pt x="0" y="0"/>
                </a:moveTo>
                <a:lnTo>
                  <a:pt x="9251504" y="0"/>
                </a:lnTo>
                <a:lnTo>
                  <a:pt x="9251504" y="4507448"/>
                </a:lnTo>
                <a:lnTo>
                  <a:pt x="0" y="4507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 b="-2571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036496" y="-903054"/>
            <a:ext cx="9251504" cy="4217673"/>
          </a:xfrm>
          <a:custGeom>
            <a:avLst/>
            <a:gdLst/>
            <a:ahLst/>
            <a:cxnLst/>
            <a:rect l="l" t="t" r="r" b="b"/>
            <a:pathLst>
              <a:path w="9251504" h="4217673">
                <a:moveTo>
                  <a:pt x="0" y="0"/>
                </a:moveTo>
                <a:lnTo>
                  <a:pt x="9251504" y="0"/>
                </a:lnTo>
                <a:lnTo>
                  <a:pt x="9251504" y="4217673"/>
                </a:lnTo>
                <a:lnTo>
                  <a:pt x="0" y="42176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 b="-3435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28700" y="3314619"/>
            <a:ext cx="4789566" cy="5718885"/>
          </a:xfrm>
          <a:custGeom>
            <a:avLst/>
            <a:gdLst/>
            <a:ahLst/>
            <a:cxnLst/>
            <a:rect l="l" t="t" r="r" b="b"/>
            <a:pathLst>
              <a:path w="4789566" h="5718885">
                <a:moveTo>
                  <a:pt x="0" y="0"/>
                </a:moveTo>
                <a:lnTo>
                  <a:pt x="4789566" y="0"/>
                </a:lnTo>
                <a:lnTo>
                  <a:pt x="4789566" y="5718885"/>
                </a:lnTo>
                <a:lnTo>
                  <a:pt x="0" y="57188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656574" y="1272458"/>
            <a:ext cx="14974852" cy="1138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26"/>
              </a:lnSpc>
            </a:pPr>
            <a:r>
              <a:rPr lang="en-US" sz="7933">
                <a:solidFill>
                  <a:srgbClr val="FAFAFF"/>
                </a:solidFill>
                <a:latin typeface="เอฟซี เมจิก"/>
                <a:ea typeface="เอฟซี เมจิก"/>
                <a:cs typeface="เอฟซี เมจิก"/>
                <a:sym typeface="เอฟซี เมจิก"/>
              </a:rPr>
              <a:t>The Respiratory System: Your Lungs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051460" y="4113628"/>
            <a:ext cx="11632843" cy="376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624"/>
              </a:lnSpc>
              <a:spcBef>
                <a:spcPct val="0"/>
              </a:spcBef>
            </a:pPr>
            <a:r>
              <a:rPr lang="en-US" sz="3699">
                <a:solidFill>
                  <a:srgbClr val="FAFA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What do they do?</a:t>
            </a:r>
          </a:p>
          <a:p>
            <a:pPr algn="just">
              <a:lnSpc>
                <a:spcPts val="4124"/>
              </a:lnSpc>
              <a:spcBef>
                <a:spcPct val="0"/>
              </a:spcBef>
            </a:pPr>
            <a:r>
              <a:rPr lang="en-US" sz="3299">
                <a:solidFill>
                  <a:srgbClr val="FAFA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The lungs breathe in fresh oxygen for energy and exhale the air we don't need. They give you the strength to run and play.</a:t>
            </a:r>
          </a:p>
          <a:p>
            <a:pPr algn="just">
              <a:lnSpc>
                <a:spcPts val="4124"/>
              </a:lnSpc>
              <a:spcBef>
                <a:spcPct val="0"/>
              </a:spcBef>
            </a:pPr>
            <a:endParaRPr lang="en-US" sz="3299">
              <a:solidFill>
                <a:srgbClr val="FAFAFF"/>
              </a:solidFill>
              <a:latin typeface="Childos Arabic"/>
              <a:ea typeface="Childos Arabic"/>
              <a:cs typeface="Childos Arabic"/>
              <a:sym typeface="Childos Arabic"/>
            </a:endParaRPr>
          </a:p>
          <a:p>
            <a:pPr algn="just">
              <a:lnSpc>
                <a:spcPts val="4624"/>
              </a:lnSpc>
              <a:spcBef>
                <a:spcPct val="0"/>
              </a:spcBef>
            </a:pPr>
            <a:r>
              <a:rPr lang="en-US" sz="3699">
                <a:solidFill>
                  <a:srgbClr val="FAFA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How to help them?</a:t>
            </a:r>
          </a:p>
          <a:p>
            <a:pPr algn="just">
              <a:lnSpc>
                <a:spcPts val="4124"/>
              </a:lnSpc>
              <a:spcBef>
                <a:spcPct val="0"/>
              </a:spcBef>
            </a:pPr>
            <a:r>
              <a:rPr lang="en-US" sz="3299">
                <a:solidFill>
                  <a:srgbClr val="FAFA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Germs like to travel through the air. Cover your mouth when you cough or sneeze to protect your lungs and your friends.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D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-2359692"/>
            <a:ext cx="17027123" cy="5666546"/>
          </a:xfrm>
          <a:custGeom>
            <a:avLst/>
            <a:gdLst/>
            <a:ahLst/>
            <a:cxnLst/>
            <a:rect l="l" t="t" r="r" b="b"/>
            <a:pathLst>
              <a:path w="17027123" h="5666546">
                <a:moveTo>
                  <a:pt x="0" y="0"/>
                </a:moveTo>
                <a:lnTo>
                  <a:pt x="17027123" y="0"/>
                </a:lnTo>
                <a:lnTo>
                  <a:pt x="17027123" y="5666546"/>
                </a:lnTo>
                <a:lnTo>
                  <a:pt x="0" y="56665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 t="-42023" b="-4202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3306854"/>
            <a:ext cx="4573787" cy="5540932"/>
          </a:xfrm>
          <a:custGeom>
            <a:avLst/>
            <a:gdLst/>
            <a:ahLst/>
            <a:cxnLst/>
            <a:rect l="l" t="t" r="r" b="b"/>
            <a:pathLst>
              <a:path w="4573787" h="5540932">
                <a:moveTo>
                  <a:pt x="0" y="0"/>
                </a:moveTo>
                <a:lnTo>
                  <a:pt x="4573787" y="0"/>
                </a:lnTo>
                <a:lnTo>
                  <a:pt x="4573787" y="5540932"/>
                </a:lnTo>
                <a:lnTo>
                  <a:pt x="0" y="55409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352278" y="1578333"/>
            <a:ext cx="14379967" cy="1138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26"/>
              </a:lnSpc>
            </a:pPr>
            <a:r>
              <a:rPr lang="en-US" sz="7933">
                <a:solidFill>
                  <a:srgbClr val="FAFAFF"/>
                </a:solidFill>
                <a:latin typeface="เอฟซี เมจิก"/>
                <a:ea typeface="เอฟซี เมจิก"/>
                <a:cs typeface="เอฟซี เมจิก"/>
                <a:sym typeface="เอฟซี เมจิก"/>
              </a:rPr>
              <a:t>The Energy Factory: Your Stomach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602487" y="3945308"/>
            <a:ext cx="11898469" cy="4206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624"/>
              </a:lnSpc>
              <a:spcBef>
                <a:spcPct val="0"/>
              </a:spcBef>
            </a:pPr>
            <a:r>
              <a:rPr lang="en-US" sz="3699">
                <a:solidFill>
                  <a:srgbClr val="FAFA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What does he do?</a:t>
            </a:r>
          </a:p>
          <a:p>
            <a:pPr algn="just">
              <a:lnSpc>
                <a:spcPts val="4124"/>
              </a:lnSpc>
              <a:spcBef>
                <a:spcPct val="0"/>
              </a:spcBef>
            </a:pPr>
            <a:r>
              <a:rPr lang="en-US" sz="3299">
                <a:solidFill>
                  <a:srgbClr val="FAFA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The stomach breaks down food, turning the sandwich into the energy you need to grow and learn.</a:t>
            </a:r>
          </a:p>
          <a:p>
            <a:pPr algn="just">
              <a:lnSpc>
                <a:spcPts val="3499"/>
              </a:lnSpc>
              <a:spcBef>
                <a:spcPct val="0"/>
              </a:spcBef>
            </a:pPr>
            <a:endParaRPr lang="en-US" sz="3299">
              <a:solidFill>
                <a:srgbClr val="FAFAFF"/>
              </a:solidFill>
              <a:latin typeface="Childos Arabic"/>
              <a:ea typeface="Childos Arabic"/>
              <a:cs typeface="Childos Arabic"/>
              <a:sym typeface="Childos Arabic"/>
            </a:endParaRPr>
          </a:p>
          <a:p>
            <a:pPr algn="just">
              <a:lnSpc>
                <a:spcPts val="4624"/>
              </a:lnSpc>
              <a:spcBef>
                <a:spcPct val="0"/>
              </a:spcBef>
            </a:pPr>
            <a:r>
              <a:rPr lang="en-US" sz="3699">
                <a:solidFill>
                  <a:srgbClr val="FAFA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How to help him?</a:t>
            </a:r>
          </a:p>
          <a:p>
            <a:pPr algn="just">
              <a:lnSpc>
                <a:spcPts val="4124"/>
              </a:lnSpc>
              <a:spcBef>
                <a:spcPct val="0"/>
              </a:spcBef>
            </a:pPr>
            <a:r>
              <a:rPr lang="en-US" sz="3299">
                <a:solidFill>
                  <a:srgbClr val="FAFA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Imagine pouring mud into the gas tank of a car! If you eat with dirty hands, germs enter your stomach and cause pain. Wash before eating so that the fuel is clean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D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07504" y="-1053483"/>
            <a:ext cx="9251504" cy="5666546"/>
          </a:xfrm>
          <a:custGeom>
            <a:avLst/>
            <a:gdLst/>
            <a:ahLst/>
            <a:cxnLst/>
            <a:rect l="l" t="t" r="r" b="b"/>
            <a:pathLst>
              <a:path w="9251504" h="5666546">
                <a:moveTo>
                  <a:pt x="0" y="0"/>
                </a:moveTo>
                <a:lnTo>
                  <a:pt x="9251504" y="0"/>
                </a:lnTo>
                <a:lnTo>
                  <a:pt x="9251504" y="5666546"/>
                </a:lnTo>
                <a:lnTo>
                  <a:pt x="0" y="56665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44000" y="-340668"/>
            <a:ext cx="9251504" cy="5666546"/>
          </a:xfrm>
          <a:custGeom>
            <a:avLst/>
            <a:gdLst/>
            <a:ahLst/>
            <a:cxnLst/>
            <a:rect l="l" t="t" r="r" b="b"/>
            <a:pathLst>
              <a:path w="9251504" h="5666546">
                <a:moveTo>
                  <a:pt x="0" y="0"/>
                </a:moveTo>
                <a:lnTo>
                  <a:pt x="9251504" y="0"/>
                </a:lnTo>
                <a:lnTo>
                  <a:pt x="9251504" y="5666547"/>
                </a:lnTo>
                <a:lnTo>
                  <a:pt x="0" y="56665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42334" y="4172656"/>
            <a:ext cx="4904493" cy="4592389"/>
          </a:xfrm>
          <a:custGeom>
            <a:avLst/>
            <a:gdLst/>
            <a:ahLst/>
            <a:cxnLst/>
            <a:rect l="l" t="t" r="r" b="b"/>
            <a:pathLst>
              <a:path w="4904493" h="4592389">
                <a:moveTo>
                  <a:pt x="0" y="0"/>
                </a:moveTo>
                <a:lnTo>
                  <a:pt x="4904493" y="0"/>
                </a:lnTo>
                <a:lnTo>
                  <a:pt x="4904493" y="4592389"/>
                </a:lnTo>
                <a:lnTo>
                  <a:pt x="0" y="459238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479739" y="1960580"/>
            <a:ext cx="11328522" cy="1140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36"/>
              </a:lnSpc>
            </a:pPr>
            <a:r>
              <a:rPr lang="en-US" sz="8033">
                <a:solidFill>
                  <a:srgbClr val="FAFAFF"/>
                </a:solidFill>
                <a:latin typeface="เอฟซี เมจิก"/>
                <a:ea typeface="เอฟซี เมจิก"/>
                <a:cs typeface="เอฟซี เมจิก"/>
                <a:sym typeface="เอฟซี เมจิก"/>
              </a:rPr>
              <a:t>The Captain: Your brain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773019" y="4555913"/>
            <a:ext cx="11922617" cy="376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624"/>
              </a:lnSpc>
              <a:spcBef>
                <a:spcPct val="0"/>
              </a:spcBef>
            </a:pPr>
            <a:r>
              <a:rPr lang="en-US" sz="3699">
                <a:solidFill>
                  <a:srgbClr val="FAFA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What does he do?</a:t>
            </a:r>
          </a:p>
          <a:p>
            <a:pPr algn="just">
              <a:lnSpc>
                <a:spcPts val="4124"/>
              </a:lnSpc>
              <a:spcBef>
                <a:spcPct val="0"/>
              </a:spcBef>
            </a:pPr>
            <a:r>
              <a:rPr lang="en-US" sz="3299">
                <a:solidFill>
                  <a:srgbClr val="FAFA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The brain controls everything - your thoughts, movements, and feelings. It helps you make good decisions.</a:t>
            </a:r>
          </a:p>
          <a:p>
            <a:pPr algn="just">
              <a:lnSpc>
                <a:spcPts val="4124"/>
              </a:lnSpc>
              <a:spcBef>
                <a:spcPct val="0"/>
              </a:spcBef>
            </a:pPr>
            <a:endParaRPr lang="en-US" sz="3299">
              <a:solidFill>
                <a:srgbClr val="FAFAFF"/>
              </a:solidFill>
              <a:latin typeface="Childos Arabic"/>
              <a:ea typeface="Childos Arabic"/>
              <a:cs typeface="Childos Arabic"/>
              <a:sym typeface="Childos Arabic"/>
            </a:endParaRPr>
          </a:p>
          <a:p>
            <a:pPr algn="just">
              <a:lnSpc>
                <a:spcPts val="4624"/>
              </a:lnSpc>
              <a:spcBef>
                <a:spcPct val="0"/>
              </a:spcBef>
            </a:pPr>
            <a:r>
              <a:rPr lang="en-US" sz="3699">
                <a:solidFill>
                  <a:srgbClr val="FAFA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How to help him?</a:t>
            </a:r>
          </a:p>
          <a:p>
            <a:pPr algn="just">
              <a:lnSpc>
                <a:spcPts val="4124"/>
              </a:lnSpc>
              <a:spcBef>
                <a:spcPct val="0"/>
              </a:spcBef>
            </a:pPr>
            <a:r>
              <a:rPr lang="en-US" sz="3299">
                <a:solidFill>
                  <a:srgbClr val="FAFA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When the body is fighting germs, it's hard for the Captain to focus. Being healthy means learning easier and playing better.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D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07504" y="-1368644"/>
            <a:ext cx="9251504" cy="5666546"/>
          </a:xfrm>
          <a:custGeom>
            <a:avLst/>
            <a:gdLst/>
            <a:ahLst/>
            <a:cxnLst/>
            <a:rect l="l" t="t" r="r" b="b"/>
            <a:pathLst>
              <a:path w="9251504" h="5666546">
                <a:moveTo>
                  <a:pt x="0" y="0"/>
                </a:moveTo>
                <a:lnTo>
                  <a:pt x="9251504" y="0"/>
                </a:lnTo>
                <a:lnTo>
                  <a:pt x="9251504" y="5666546"/>
                </a:lnTo>
                <a:lnTo>
                  <a:pt x="0" y="56665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44000" y="-340668"/>
            <a:ext cx="9251504" cy="5666546"/>
          </a:xfrm>
          <a:custGeom>
            <a:avLst/>
            <a:gdLst/>
            <a:ahLst/>
            <a:cxnLst/>
            <a:rect l="l" t="t" r="r" b="b"/>
            <a:pathLst>
              <a:path w="9251504" h="5666546">
                <a:moveTo>
                  <a:pt x="0" y="0"/>
                </a:moveTo>
                <a:lnTo>
                  <a:pt x="9251504" y="0"/>
                </a:lnTo>
                <a:lnTo>
                  <a:pt x="9251504" y="5666547"/>
                </a:lnTo>
                <a:lnTo>
                  <a:pt x="0" y="56665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2763" y="2492605"/>
            <a:ext cx="3718775" cy="3610592"/>
          </a:xfrm>
          <a:custGeom>
            <a:avLst/>
            <a:gdLst/>
            <a:ahLst/>
            <a:cxnLst/>
            <a:rect l="l" t="t" r="r" b="b"/>
            <a:pathLst>
              <a:path w="3718775" h="3610592">
                <a:moveTo>
                  <a:pt x="0" y="0"/>
                </a:moveTo>
                <a:lnTo>
                  <a:pt x="3718775" y="0"/>
                </a:lnTo>
                <a:lnTo>
                  <a:pt x="3718775" y="3610593"/>
                </a:lnTo>
                <a:lnTo>
                  <a:pt x="0" y="361059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73143" y="4926272"/>
            <a:ext cx="5393022" cy="5360728"/>
          </a:xfrm>
          <a:custGeom>
            <a:avLst/>
            <a:gdLst/>
            <a:ahLst/>
            <a:cxnLst/>
            <a:rect l="l" t="t" r="r" b="b"/>
            <a:pathLst>
              <a:path w="5393022" h="5360728">
                <a:moveTo>
                  <a:pt x="0" y="0"/>
                </a:moveTo>
                <a:lnTo>
                  <a:pt x="5393022" y="0"/>
                </a:lnTo>
                <a:lnTo>
                  <a:pt x="5393022" y="5360728"/>
                </a:lnTo>
                <a:lnTo>
                  <a:pt x="0" y="53607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479739" y="1104900"/>
            <a:ext cx="11328522" cy="1140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36"/>
              </a:lnSpc>
            </a:pPr>
            <a:r>
              <a:rPr lang="en-US" sz="8033">
                <a:solidFill>
                  <a:srgbClr val="FAFAFF"/>
                </a:solidFill>
                <a:latin typeface="เอฟซี เมจิก"/>
                <a:ea typeface="เอฟซี เมจิก"/>
                <a:cs typeface="เอฟซี เมจิก"/>
                <a:sym typeface="เอฟซี เมจิก"/>
              </a:rPr>
              <a:t>The Shield: Your Skin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566165" y="3815339"/>
            <a:ext cx="10949126" cy="4273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69"/>
              </a:lnSpc>
              <a:spcBef>
                <a:spcPct val="0"/>
              </a:spcBef>
            </a:pPr>
            <a:r>
              <a:rPr lang="en-US" sz="3699">
                <a:solidFill>
                  <a:srgbClr val="FAFA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What is she doing?</a:t>
            </a:r>
          </a:p>
          <a:p>
            <a:pPr algn="just">
              <a:lnSpc>
                <a:spcPts val="3630"/>
              </a:lnSpc>
              <a:spcBef>
                <a:spcPct val="0"/>
              </a:spcBef>
            </a:pPr>
            <a:r>
              <a:rPr lang="en-US" sz="3300">
                <a:solidFill>
                  <a:srgbClr val="FAFA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The skin is the first line of defense.</a:t>
            </a:r>
          </a:p>
          <a:p>
            <a:pPr algn="just">
              <a:lnSpc>
                <a:spcPts val="3630"/>
              </a:lnSpc>
              <a:spcBef>
                <a:spcPct val="0"/>
              </a:spcBef>
            </a:pPr>
            <a:r>
              <a:rPr lang="en-US" sz="3300">
                <a:solidFill>
                  <a:srgbClr val="FAFA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It's a waterproof suit that keeps the good stuff in and the bad stuff (like germs) out.</a:t>
            </a:r>
          </a:p>
          <a:p>
            <a:pPr algn="just">
              <a:lnSpc>
                <a:spcPts val="3630"/>
              </a:lnSpc>
              <a:spcBef>
                <a:spcPct val="0"/>
              </a:spcBef>
            </a:pPr>
            <a:endParaRPr lang="en-US" sz="3300">
              <a:solidFill>
                <a:srgbClr val="FAFAFF"/>
              </a:solidFill>
              <a:latin typeface="Childos Arabic"/>
              <a:ea typeface="Childos Arabic"/>
              <a:cs typeface="Childos Arabic"/>
              <a:sym typeface="Childos Arabic"/>
            </a:endParaRPr>
          </a:p>
          <a:p>
            <a:pPr algn="just">
              <a:lnSpc>
                <a:spcPts val="4069"/>
              </a:lnSpc>
              <a:spcBef>
                <a:spcPct val="0"/>
              </a:spcBef>
            </a:pPr>
            <a:r>
              <a:rPr lang="en-US" sz="3699">
                <a:solidFill>
                  <a:srgbClr val="FAFA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How to help her?</a:t>
            </a:r>
          </a:p>
          <a:p>
            <a:pPr algn="just">
              <a:lnSpc>
                <a:spcPts val="3630"/>
              </a:lnSpc>
              <a:spcBef>
                <a:spcPct val="0"/>
              </a:spcBef>
            </a:pPr>
            <a:r>
              <a:rPr lang="en-US" sz="3300">
                <a:solidFill>
                  <a:srgbClr val="FAFA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Scratches or dirt can make holes in the shield.</a:t>
            </a:r>
          </a:p>
          <a:p>
            <a:pPr algn="just">
              <a:lnSpc>
                <a:spcPts val="3630"/>
              </a:lnSpc>
              <a:spcBef>
                <a:spcPct val="0"/>
              </a:spcBef>
            </a:pPr>
            <a:r>
              <a:rPr lang="en-US" sz="3300">
                <a:solidFill>
                  <a:srgbClr val="FAFAFF"/>
                </a:solidFill>
                <a:latin typeface="Childos Arabic"/>
                <a:ea typeface="Childos Arabic"/>
                <a:cs typeface="Childos Arabic"/>
                <a:sym typeface="Childos Arabic"/>
              </a:rPr>
              <a:t>Keeping the skin clean repairs the armor and keeps invaders away.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797</Words>
  <Application>Microsoft Office PowerPoint</Application>
  <PresentationFormat>Custom</PresentationFormat>
  <Paragraphs>84</Paragraphs>
  <Slides>18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Open Sans</vt:lpstr>
      <vt:lpstr>Calibri</vt:lpstr>
      <vt:lpstr>Childos Arabic</vt:lpstr>
      <vt:lpstr>Sunday</vt:lpstr>
      <vt:lpstr>เอฟซี เมจิก</vt:lpstr>
      <vt:lpstr>Open Sans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Vera Tkachenko Presentation</dc:title>
  <dc:creator>Vostro</dc:creator>
  <cp:lastModifiedBy>Vostro</cp:lastModifiedBy>
  <cp:revision>2</cp:revision>
  <dcterms:created xsi:type="dcterms:W3CDTF">2006-08-16T00:00:00Z</dcterms:created>
  <dcterms:modified xsi:type="dcterms:W3CDTF">2026-03-06T14:23:17Z</dcterms:modified>
  <dc:identifier>DAHCJdE8XCE</dc:identifier>
</cp:coreProperties>
</file>