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7" r:id="rId5"/>
    <p:sldId id="278" r:id="rId6"/>
    <p:sldId id="279" r:id="rId7"/>
    <p:sldId id="280" r:id="rId8"/>
    <p:sldId id="265" r:id="rId9"/>
    <p:sldId id="266" r:id="rId10"/>
    <p:sldId id="267" r:id="rId11"/>
    <p:sldId id="268" r:id="rId12"/>
    <p:sldId id="25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</a:t>
            </a:r>
            <a:r>
              <a:rPr lang="en-US" dirty="0" smtClean="0"/>
              <a:t>icon</a:t>
            </a:r>
            <a:r>
              <a:rPr lang="en-US" baseline="0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</a:t>
            </a:r>
            <a:r>
              <a:rPr lang="en-US" dirty="0" smtClean="0"/>
              <a:t>icon</a:t>
            </a:r>
            <a:r>
              <a:rPr lang="en-US" baseline="0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</a:t>
            </a:r>
            <a:r>
              <a:rPr lang="en-US" dirty="0" smtClean="0"/>
              <a:t>icon</a:t>
            </a:r>
            <a:r>
              <a:rPr lang="en-US" baseline="0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</a:t>
            </a:r>
            <a:r>
              <a:rPr lang="en-US" dirty="0" smtClean="0"/>
              <a:t>icon</a:t>
            </a:r>
            <a:r>
              <a:rPr lang="en-US" baseline="0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62796"/>
            <a:ext cx="8458200" cy="990600"/>
          </a:xfrm>
        </p:spPr>
        <p:txBody>
          <a:bodyPr>
            <a:normAutofit/>
          </a:bodyPr>
          <a:lstStyle/>
          <a:p>
            <a:r>
              <a:rPr sz="3000">
                <a:latin typeface="Arial"/>
              </a:rPr>
              <a:t>Εγώ και η υγεία μου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752600"/>
            <a:ext cx="5181600" cy="914400"/>
          </a:xfrm>
        </p:spPr>
        <p:txBody>
          <a:bodyPr/>
          <a:lstStyle/>
          <a:p>
            <a:r>
              <a:rPr sz="3000">
                <a:latin typeface="Arial"/>
              </a:rPr>
              <a:t>Καθαρά χέρια, υγιής καρδιά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362200"/>
            <a:ext cx="4794608" cy="2667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1600">
                <a:latin typeface="Arial"/>
              </a:rPr>
              <a:t>«Σταματήστε τα μικρόβια!»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4419600" cy="3810000"/>
          </a:xfrm>
        </p:spPr>
        <p:txBody>
          <a:bodyPr/>
          <a:lstStyle/>
          <a:p>
            <a:r>
              <a:rPr sz="1500">
                <a:latin typeface="Arial"/>
              </a:rPr>
              <a:t>Χειροκροτήστε αν η πράξη σταματά τα μικρόβια.</a:t>
            </a:r>
          </a:p>
          <a:p>
            <a:r>
              <a:rPr sz="1500">
                <a:latin typeface="Arial"/>
              </a:rPr>
              <a:t>Μείνετε σιωπηλοί/ές αν τα μεταδίδει.</a:t>
            </a:r>
          </a:p>
          <a:p>
            <a:r>
              <a:rPr sz="1500">
                <a:latin typeface="Arial"/>
              </a:rPr>
              <a:t>– Πλύσιμο χεριών μετά την τουαλέτα</a:t>
            </a:r>
          </a:p>
          <a:p>
            <a:r>
              <a:rPr sz="1500">
                <a:latin typeface="Arial"/>
              </a:rPr>
              <a:t>– Μοιράζομαι ένα βρόμικο χαρτομάντιλο</a:t>
            </a:r>
          </a:p>
          <a:p>
            <a:r>
              <a:rPr sz="1500">
                <a:latin typeface="Arial"/>
              </a:rPr>
              <a:t>– Καλύπτω το στόμα όταν βήχω</a:t>
            </a:r>
          </a:p>
          <a:p>
            <a:r>
              <a:rPr sz="1500">
                <a:latin typeface="Arial"/>
              </a:rPr>
              <a:t>– Δεν πλένω τα χέρια πριν από το φαγητό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829" y="521898"/>
            <a:ext cx="2644140" cy="2133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289" y="332978"/>
            <a:ext cx="2348608" cy="22296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247" y="2895600"/>
            <a:ext cx="2152650" cy="2152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878" y="3124200"/>
            <a:ext cx="2325091" cy="2932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9829800" cy="2057400"/>
          </a:xfrm>
        </p:spPr>
        <p:txBody>
          <a:bodyPr>
            <a:normAutofit/>
          </a:bodyPr>
          <a:lstStyle/>
          <a:p>
            <a:r>
              <a:rPr sz="1600">
                <a:latin typeface="Arial"/>
              </a:rPr>
              <a:t>Φύλλο εργασίας – «Η καθαρή μου μέρα»</a:t>
            </a:r>
          </a:p>
          <a:p/>
          <a:p>
            <a:r>
              <a:rPr sz="1600">
                <a:latin typeface="Arial"/>
              </a:rPr>
              <a:t>- Χρωμάτισε τις καθαρές συνήθειες</a:t>
            </a:r>
          </a:p>
          <a:p>
            <a:r>
              <a:rPr sz="1600">
                <a:latin typeface="Arial"/>
              </a:rPr>
              <a:t>- Αντιστοίχισε τις εικόνες με «καθαρό» / «όχι καθαρό»</a:t>
            </a:r>
          </a:p>
          <a:p>
            <a:r>
              <a:rPr sz="1600">
                <a:latin typeface="Arial"/>
              </a:rPr>
              <a:t>- Ζωγράφισε τον εαυτό σου να κάνει μία συνήθεια υγιεινής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10000" y="2209800"/>
            <a:ext cx="3810000" cy="3978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bliqueTopRight"/>
            <a:lightRig rig="balanced" dir="t">
              <a:rot lat="0" lon="0" rev="8700000"/>
            </a:lightRig>
          </a:scene3d>
          <a:sp3d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381000"/>
            <a:ext cx="3244128" cy="4199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obliqueTop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457200"/>
            <a:ext cx="4419025" cy="838200"/>
          </a:xfrm>
        </p:spPr>
        <p:txBody>
          <a:bodyPr>
            <a:noAutofit/>
          </a:bodyPr>
          <a:lstStyle/>
          <a:p>
            <a:r>
              <a:rPr sz="1600">
                <a:latin typeface="Arial"/>
              </a:rPr>
              <a:t>Κύκλος αναστοχασμού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600201"/>
            <a:ext cx="5135880" cy="1024465"/>
          </a:xfrm>
        </p:spPr>
        <p:txBody>
          <a:bodyPr>
            <a:normAutofit lnSpcReduction="10000"/>
          </a:bodyPr>
          <a:lstStyle/>
          <a:p>
            <a:r>
              <a:rPr sz="1600">
                <a:latin typeface="Arial"/>
              </a:rPr>
              <a:t>• «Παραμένω υγιής όταν…»</a:t>
            </a:r>
          </a:p>
          <a:p>
            <a:r>
              <a:rPr sz="1600">
                <a:latin typeface="Arial"/>
              </a:rPr>
              <a:t>• «Μία καθαρή συνήθεια που θα κάνω κάθε μέρα είναι…»</a:t>
            </a:r>
          </a:p>
          <a:p/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8115" y="2822758"/>
            <a:ext cx="2922825" cy="1947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1"/>
            <a:ext cx="5455920" cy="1024466"/>
          </a:xfrm>
        </p:spPr>
        <p:txBody>
          <a:bodyPr>
            <a:normAutofit/>
          </a:bodyPr>
          <a:lstStyle/>
          <a:p>
            <a:r>
              <a:rPr sz="1600">
                <a:latin typeface="Arial"/>
              </a:rPr>
              <a:t>Η φροντίδα του σώματός σου είναι ένας τρόπος να σέβεσαι τον εαυτό σου και τους άλλους.</a:t>
            </a:r>
          </a:p>
          <a:p/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330640" y="2533291"/>
            <a:ext cx="2846070" cy="3557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0" y="2537604"/>
            <a:ext cx="2819400" cy="2517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000">
                <a:latin typeface="Arial"/>
              </a:rPr>
              <a:t>Τα βρόμικα χέρια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2310" y="1773766"/>
            <a:ext cx="5136090" cy="969434"/>
          </a:xfrm>
        </p:spPr>
        <p:txBody>
          <a:bodyPr>
            <a:normAutofit fontScale="85000" lnSpcReduction="20000"/>
          </a:bodyPr>
          <a:lstStyle/>
          <a:p>
            <a:r>
              <a:rPr sz="2000">
                <a:latin typeface="Arial"/>
              </a:rPr>
              <a:t>Ένα παιδί δεν έπλυνε τα χέρια του και αρρώστησε.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" y="2895600"/>
            <a:ext cx="1981200" cy="223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1947333"/>
            <a:ext cx="4389120" cy="795867"/>
          </a:xfrm>
        </p:spPr>
        <p:txBody>
          <a:bodyPr/>
          <a:lstStyle/>
          <a:p>
            <a:r>
              <a:rPr sz="2000">
                <a:latin typeface="Arial"/>
              </a:rPr>
              <a:t>Η υγιεινή προστατεύει την υγεία.</a:t>
            </a:r>
          </a:p>
          <a:p/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001000" y="2623130"/>
            <a:ext cx="3856037" cy="1741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039" y="2743200"/>
            <a:ext cx="3193225" cy="1741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856" y="3069166"/>
            <a:ext cx="2214552" cy="2384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000">
                <a:latin typeface="Arial"/>
              </a:rPr>
              <a:t>Το καθαρό πουλί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6617" y="1833113"/>
            <a:ext cx="4389120" cy="942932"/>
          </a:xfrm>
        </p:spPr>
        <p:txBody>
          <a:bodyPr>
            <a:normAutofit/>
          </a:bodyPr>
          <a:lstStyle/>
          <a:p>
            <a:r>
              <a:rPr sz="2000">
                <a:latin typeface="Arial"/>
              </a:rPr>
              <a:t>Ένα πουλί καθάριζε καθημερινά τα φτερά του και έμενε δυνατό.</a:t>
            </a:r>
          </a:p>
          <a:p/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57400" y="2895600"/>
            <a:ext cx="2007393" cy="2676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752600"/>
            <a:ext cx="4389120" cy="876379"/>
          </a:xfrm>
        </p:spPr>
        <p:txBody>
          <a:bodyPr/>
          <a:lstStyle/>
          <a:p>
            <a:r>
              <a:rPr sz="2000">
                <a:latin typeface="Arial"/>
              </a:rPr>
              <a:t>Η φροντίδα φέρνει δύναμη.</a:t>
            </a:r>
          </a:p>
          <a:p/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562600" y="2923109"/>
            <a:ext cx="2745212" cy="2294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2438400"/>
            <a:ext cx="2000250" cy="21541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501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457200"/>
            <a:ext cx="4724400" cy="4724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066800"/>
            <a:ext cx="5181599" cy="4238625"/>
          </a:xfrm>
        </p:spPr>
        <p:txBody>
          <a:bodyPr/>
          <a:lstStyle/>
          <a:p>
            <a:r>
              <a:rPr sz="1500">
                <a:latin typeface="Arial"/>
              </a:rPr>
              <a:t>Η προσωπική υγιεινή είναι πολύ σημαντική και δεν αφορά μόνο ένα πράγμα.</a:t>
            </a:r>
          </a:p>
          <a:p/>
          <a:p>
            <a:r>
              <a:rPr sz="1500">
                <a:latin typeface="Arial"/>
              </a:rPr>
              <a:t>Όταν φροντίζουμε την υγιεινή μας, φροντίζουμε την υγεία μας και την υγεία των άλλων.</a:t>
            </a:r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000">
                <a:latin typeface="Arial"/>
              </a:rPr>
              <a:t>Εκπαιδευτικοί στόχοι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5638800" cy="3429000"/>
          </a:xfrm>
        </p:spPr>
        <p:txBody>
          <a:bodyPr/>
          <a:lstStyle/>
          <a:p>
            <a:r>
              <a:rPr sz="1700">
                <a:latin typeface="Arial"/>
              </a:rPr>
              <a:t>Θα μάθουμε:</a:t>
            </a:r>
          </a:p>
          <a:p>
            <a:r>
              <a:rPr sz="1700">
                <a:latin typeface="Arial"/>
              </a:rPr>
              <a:t>✓ Τι σημαίνουν καθαριότητα και υγιεινή</a:t>
            </a:r>
          </a:p>
          <a:p>
            <a:r>
              <a:rPr sz="1700">
                <a:latin typeface="Arial"/>
              </a:rPr>
              <a:t>✓ Γιατί η προσωπική υγιεινή είναι σημαντική για την υγεία</a:t>
            </a:r>
          </a:p>
          <a:p>
            <a:r>
              <a:rPr sz="1700">
                <a:latin typeface="Arial"/>
              </a:rPr>
              <a:t>✓ Βασικές συνήθειες υγιεινής (πλύσιμο χεριών, βούρτσισμα δοντιών, καθαρά ρούχα)</a:t>
            </a:r>
          </a:p>
          <a:p>
            <a:r>
              <a:rPr sz="1700">
                <a:latin typeface="Arial"/>
              </a:rPr>
              <a:t>✓ Πώς μεταδίδονται τα μικρόβια και πώς προλαμβάνουμε τις ασθένειες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675" y="1508723"/>
            <a:ext cx="1565444" cy="2796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485" y="537360"/>
            <a:ext cx="2597121" cy="2129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237" y="4539947"/>
            <a:ext cx="2779085" cy="156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6336" y="2832089"/>
            <a:ext cx="2271873" cy="2271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91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000">
                <a:latin typeface="Arial"/>
              </a:rPr>
              <a:t>Διαμορφωτικοί στόχοι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6477000" cy="3700445"/>
          </a:xfrm>
        </p:spPr>
        <p:txBody>
          <a:bodyPr>
            <a:normAutofit/>
          </a:bodyPr>
          <a:lstStyle/>
          <a:p>
            <a:r>
              <a:rPr sz="1700">
                <a:latin typeface="Arial"/>
              </a:rPr>
              <a:t>Θα μάθουμε να:</a:t>
            </a:r>
          </a:p>
          <a:p>
            <a:r>
              <a:rPr sz="1700">
                <a:latin typeface="Arial"/>
              </a:rPr>
              <a:t>✓ Αναπτύσσουμε υγιεινές καθημερινές ρουτίνες</a:t>
            </a:r>
          </a:p>
          <a:p>
            <a:r>
              <a:rPr sz="1700">
                <a:latin typeface="Arial"/>
              </a:rPr>
              <a:t>✓ Αναλαμβάνουμε ευθύνη για το σώμα μας</a:t>
            </a:r>
          </a:p>
          <a:p>
            <a:r>
              <a:rPr sz="1700">
                <a:latin typeface="Arial"/>
              </a:rPr>
              <a:t>✓ Σεβόμαστε τους άλλους παραμένοντας καθαροί/ές</a:t>
            </a:r>
          </a:p>
          <a:p>
            <a:r>
              <a:rPr sz="1700">
                <a:latin typeface="Arial"/>
              </a:rPr>
              <a:t>✓ Χτίζουμε συνήθειες αυτοφροντίδας</a:t>
            </a:r>
          </a:p>
          <a:p>
            <a:r>
              <a:rPr sz="1700">
                <a:latin typeface="Arial"/>
              </a:rPr>
              <a:t>✓ Συνδέουμε τη σωματική καθαριότητα με την ευεξία</a:t>
            </a:r>
          </a:p>
          <a:p>
            <a:r>
              <a:rPr sz="1700">
                <a:latin typeface="Arial"/>
              </a:rPr>
              <a:t>✓ Ασκούμε πειθαρχία και υπευθυνότητα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980" y="3733800"/>
            <a:ext cx="2072771" cy="207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579931"/>
            <a:ext cx="3423434" cy="192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536" y="762000"/>
            <a:ext cx="2886222" cy="4078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742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9829800" cy="1082674"/>
          </a:xfrm>
        </p:spPr>
        <p:txBody>
          <a:bodyPr>
            <a:normAutofit/>
          </a:bodyPr>
          <a:lstStyle/>
          <a:p>
            <a:r>
              <a:rPr sz="1600">
                <a:latin typeface="Arial"/>
              </a:rPr>
              <a:t>Βασικοί όροι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439400" cy="3962400"/>
          </a:xfrm>
        </p:spPr>
        <p:txBody>
          <a:bodyPr>
            <a:normAutofit/>
          </a:bodyPr>
          <a:lstStyle/>
          <a:p>
            <a:r>
              <a:rPr sz="1500">
                <a:latin typeface="Arial"/>
              </a:rPr>
              <a:t>Καθαριότητα - η συνήθεια να κρατάμε το σώμα, τα ρούχα και το περιβάλλον μας καθαρά και απαλλαγμένα από βρομιά ή μικρόβια, ώστε να είμαστε υγιείς.</a:t>
            </a:r>
          </a:p>
          <a:p>
            <a:r>
              <a:rPr sz="1500">
                <a:latin typeface="Arial"/>
              </a:rPr>
              <a:t>Υγιεινή - καθημερινές συνήθειες που κρατούν το σώμα καθαρό και υγιές.</a:t>
            </a:r>
          </a:p>
          <a:p>
            <a:r>
              <a:rPr sz="1500">
                <a:latin typeface="Arial"/>
              </a:rPr>
              <a:t>Μικρόβια - πολύ μικροί ζωντανοί οργανισμοί, αόρατοι χωρίς μικροσκόπιο, που υπάρχουν γύρω μας στον αέρα, στο νερό και στις επιφάνειες.</a:t>
            </a:r>
          </a:p>
          <a:p>
            <a:r>
              <a:rPr sz="1500">
                <a:latin typeface="Arial"/>
              </a:rPr>
              <a:t>Υγεία - να νιώθουμε καλά στο σώμα, στο μυαλό και στην ψυχή, όχι μόνο να μην είμαστε άρρωστοι.</a:t>
            </a:r>
          </a:p>
          <a:p>
            <a:r>
              <a:rPr sz="1500">
                <a:latin typeface="Arial"/>
              </a:rPr>
              <a:t>Συνήθεια - συμπεριφορά ή πράξη που επαναλαμβάνουμε τακτικά, συχνά χωρίς να το σκεφτόμαστε.</a:t>
            </a:r>
          </a:p>
          <a:p>
            <a:r>
              <a:rPr sz="1500">
                <a:latin typeface="Arial"/>
              </a:rPr>
              <a:t>Φροντίδα σώματος - καθημερινή πρακτική προσωπικής υγιεινής και σωματικής φροντίδας για την ευεξία.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4936378"/>
            <a:ext cx="114300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3219450"/>
            <a:ext cx="1255183" cy="941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00920"/>
            <a:ext cx="1263871" cy="115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4972141"/>
            <a:ext cx="1107237" cy="110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600" y="4953631"/>
            <a:ext cx="1108494" cy="1108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5516" y="1460050"/>
            <a:ext cx="1124907" cy="1199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08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086600" cy="1082674"/>
          </a:xfrm>
        </p:spPr>
        <p:txBody>
          <a:bodyPr>
            <a:normAutofit/>
          </a:bodyPr>
          <a:lstStyle/>
          <a:p>
            <a:r>
              <a:rPr sz="1600">
                <a:latin typeface="Arial"/>
              </a:rPr>
              <a:t>«Η Μικρή Σταγόνα Σαπουνιού»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629400" y="1595958"/>
            <a:ext cx="5105400" cy="3886200"/>
          </a:xfrm>
        </p:spPr>
        <p:txBody>
          <a:bodyPr>
            <a:noAutofit/>
          </a:bodyPr>
          <a:lstStyle/>
          <a:p>
            <a:r>
              <a:rPr sz="1600">
                <a:latin typeface="Arial"/>
              </a:rPr>
              <a:t>Ιστορία</a:t>
            </a:r>
          </a:p>
          <a:p>
            <a:r>
              <a:rPr sz="1600">
                <a:latin typeface="Arial"/>
              </a:rPr>
              <a:t>Μια μικρή σταγόνα σαπουνιού ζούσε κοντά σε έναν νιπτήρα.</a:t>
            </a:r>
          </a:p>
          <a:p>
            <a:r>
              <a:rPr sz="1600">
                <a:latin typeface="Arial"/>
              </a:rPr>
              <a:t>Μια μέρα είπε: «Είμαι πολύ μικρή. Δεν έχω σημασία.»</a:t>
            </a:r>
          </a:p>
          <a:p>
            <a:r>
              <a:rPr sz="1600">
                <a:latin typeface="Arial"/>
              </a:rPr>
              <a:t>Όμως, όταν τα παιδιά έπλεναν τα χέρια τους, το σαπούνι βοηθούσε να φύγουν τα αόρατα μικρόβια.</a:t>
            </a:r>
          </a:p>
          <a:p>
            <a:r>
              <a:rPr sz="1600">
                <a:latin typeface="Arial"/>
              </a:rPr>
              <a:t>Τα παιδιά έμεναν υγιή και χαρούμενα.</a:t>
            </a:r>
          </a:p>
          <a:p>
            <a:r>
              <a:rPr sz="1600">
                <a:latin typeface="Arial"/>
              </a:rPr>
              <a:t>Το σαπούνι έμαθε ότι ακόμη και οι μικρές συνήθειες προστατεύουν ολόκληρο το σώμα.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2285" b="12285"/>
          <a:stretch>
            <a:fillRect/>
          </a:stretch>
        </p:blipFill>
        <p:spPr>
          <a:xfrm>
            <a:off x="1143000" y="1981200"/>
            <a:ext cx="4708978" cy="2663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415507"/>
            <a:ext cx="1066800" cy="11459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58951" y="5181600"/>
            <a:ext cx="4305419" cy="1371600"/>
          </a:xfrm>
        </p:spPr>
        <p:txBody>
          <a:bodyPr>
            <a:normAutofit lnSpcReduction="10000"/>
          </a:bodyPr>
          <a:lstStyle/>
          <a:p>
            <a:r>
              <a:rPr sz="2000">
                <a:latin typeface="Arial"/>
              </a:rPr>
              <a:t>• Γιατί ήταν σημαντικό το σαπούνι;</a:t>
            </a:r>
          </a:p>
          <a:p>
            <a:r>
              <a:rPr sz="2000">
                <a:latin typeface="Arial"/>
              </a:rPr>
              <a:t>• Μπορούμε να δούμε τα μικρόβια;</a:t>
            </a:r>
          </a:p>
          <a:p/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964370" y="5492151"/>
            <a:ext cx="5177486" cy="984849"/>
          </a:xfrm>
        </p:spPr>
        <p:txBody>
          <a:bodyPr>
            <a:normAutofit/>
          </a:bodyPr>
          <a:lstStyle/>
          <a:p>
            <a:r>
              <a:rPr sz="2000">
                <a:latin typeface="Arial"/>
              </a:rPr>
              <a:t>• Πώς μας βοηθούν οι μικρές συνήθειες να παραμένουμε υγιείς;</a:t>
            </a:r>
          </a:p>
          <a:p/>
          <a:p/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02" r="1502"/>
          <a:stretch>
            <a:fillRect/>
          </a:stretch>
        </p:blipFill>
        <p:spPr>
          <a:xfrm>
            <a:off x="5715000" y="1219200"/>
            <a:ext cx="3355802" cy="34589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297" y="1219200"/>
            <a:ext cx="35147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24600" y="5105400"/>
            <a:ext cx="4191000" cy="1752600"/>
          </a:xfrm>
        </p:spPr>
        <p:txBody>
          <a:bodyPr>
            <a:normAutofit fontScale="90000"/>
          </a:bodyPr>
          <a:lstStyle/>
          <a:p>
            <a:r>
              <a:rPr sz="1700">
                <a:latin typeface="Arial"/>
              </a:rPr>
              <a:t>• Βρόμικα χέρια</a:t>
            </a:r>
          </a:p>
          <a:p>
            <a:r>
              <a:rPr sz="1700">
                <a:latin typeface="Arial"/>
              </a:rPr>
              <a:t>• Φτέρνισμα και βήχας</a:t>
            </a:r>
          </a:p>
          <a:p>
            <a:r>
              <a:rPr sz="1700">
                <a:latin typeface="Arial"/>
              </a:rPr>
              <a:t>• Ακάθαρτες επιφάνειες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999077" y="5181600"/>
            <a:ext cx="4991219" cy="1082675"/>
          </a:xfrm>
        </p:spPr>
        <p:txBody>
          <a:bodyPr>
            <a:normAutofit fontScale="92500" lnSpcReduction="10000"/>
          </a:bodyPr>
          <a:lstStyle/>
          <a:p>
            <a:r>
              <a:rPr sz="2000">
                <a:latin typeface="Arial"/>
              </a:rPr>
              <a:t>Τα μικρόβια είναι πολύ μικροί οργανισμοί που μπορούν να προκαλέσουν ασθένειες.</a:t>
            </a:r>
          </a:p>
          <a:p>
            <a:r>
              <a:rPr sz="2000">
                <a:latin typeface="Arial"/>
              </a:rPr>
              <a:t>Μεταδίδονται μέσω:</a:t>
            </a:r>
          </a:p>
          <a:p/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47800"/>
            <a:ext cx="4326248" cy="2971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1143000"/>
            <a:ext cx="2636109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0154" y="3200400"/>
            <a:ext cx="236220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997074"/>
          </a:xfrm>
        </p:spPr>
        <p:txBody>
          <a:bodyPr>
            <a:normAutofit/>
          </a:bodyPr>
          <a:lstStyle/>
          <a:p>
            <a:r>
              <a:rPr sz="2000">
                <a:latin typeface="Arial"/>
              </a:rPr>
              <a:t>Καθαρό ή όχι καθαρό;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884" b="2884"/>
          <a:stretch>
            <a:fillRect/>
          </a:stretch>
        </p:blipFill>
        <p:spPr>
          <a:xfrm>
            <a:off x="1067005" y="535357"/>
            <a:ext cx="2644578" cy="1525383"/>
          </a:xfrm>
          <a:prstGeom prst="rect">
            <a:avLst/>
          </a:prstGeom>
        </p:spPr>
      </p:pic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7682" b="7682"/>
          <a:stretch>
            <a:fillRect/>
          </a:stretch>
        </p:blipFill>
        <p:spPr>
          <a:xfrm>
            <a:off x="4572000" y="535357"/>
            <a:ext cx="4361617" cy="2459285"/>
          </a:xfrm>
          <a:prstGeom prst="rect">
            <a:avLst/>
          </a:prstGeom>
        </p:spPr>
      </p:pic>
      <p:pic>
        <p:nvPicPr>
          <p:cNvPr id="25" name="Picture Placeholder 24"/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t="2944" b="2944"/>
          <a:stretch>
            <a:fillRect/>
          </a:stretch>
        </p:blipFill>
        <p:spPr>
          <a:xfrm>
            <a:off x="4556185" y="3733800"/>
            <a:ext cx="4411237" cy="2487263"/>
          </a:xfrm>
          <a:prstGeom prst="rect">
            <a:avLst/>
          </a:prstGeom>
        </p:spPr>
      </p:pic>
      <p:pic>
        <p:nvPicPr>
          <p:cNvPr id="24" name="Picture Placeholder 23"/>
          <p:cNvPicPr>
            <a:picLocks noGrp="1" noChangeAspect="1"/>
          </p:cNvPicPr>
          <p:nvPr>
            <p:ph type="pic" sz="quarter" idx="17"/>
          </p:nvPr>
        </p:nvPicPr>
        <p:blipFill>
          <a:blip r:embed="rId6"/>
          <a:srcRect t="14068" b="1406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3" name="Picture Placeholder 22"/>
          <p:cNvPicPr>
            <a:picLocks noGrp="1" noChangeAspect="1"/>
          </p:cNvPicPr>
          <p:nvPr>
            <p:ph type="pic" sz="quarter" idx="16"/>
          </p:nvPr>
        </p:nvPicPr>
        <p:blipFill>
          <a:blip r:embed="rId7"/>
          <a:srcRect t="14740" b="1474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8070018" cy="838200"/>
          </a:xfrm>
        </p:spPr>
        <p:txBody>
          <a:bodyPr>
            <a:noAutofit/>
          </a:bodyPr>
          <a:lstStyle/>
          <a:p>
            <a:r>
              <a:rPr sz="2000">
                <a:latin typeface="Arial"/>
              </a:rPr>
              <a:t>«Πώς πλένουμε σωστά τα χέρια»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600200"/>
            <a:ext cx="5472036" cy="46503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metadata/properties"/>
    <ds:schemaRef ds:uri="40262f94-9f35-4ac3-9a90-690165a166b7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a4f35948-e619-41b3-aa29-22878b09cfd2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Schoolyard kids education presentation, album (widescreen)</Template>
  <TotalTime>3088</TotalTime>
  <Words>557</Words>
  <Application>Microsoft Office PowerPoint</Application>
  <PresentationFormat>Custom</PresentationFormat>
  <Paragraphs>66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Children Friends 16x9</vt:lpstr>
      <vt:lpstr>Me and my health</vt:lpstr>
      <vt:lpstr>Educational Goals</vt:lpstr>
      <vt:lpstr>Formational Goals</vt:lpstr>
      <vt:lpstr>Basic terms</vt:lpstr>
      <vt:lpstr>,,The Little Drop of Soap’’</vt:lpstr>
      <vt:lpstr>PowerPoint Presentation</vt:lpstr>
      <vt:lpstr>     • Dirty hands • Sneezing and coughing • Unclean surfaces  </vt:lpstr>
      <vt:lpstr>Clean or not clean?</vt:lpstr>
      <vt:lpstr>“How to Wash Hands Properly” </vt:lpstr>
      <vt:lpstr>“Stop the Germs!” </vt:lpstr>
      <vt:lpstr>Worksheet -,,My Clean Day’’  -Color the clean habits -Match pictures to ,,clean’’/,,not clean’’ -Draw yourself doing one hygiene habit</vt:lpstr>
      <vt:lpstr>Reflection circle</vt:lpstr>
      <vt:lpstr>  The dirty hands</vt:lpstr>
      <vt:lpstr>The clean bird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health</dc:title>
  <dc:creator>Qna</dc:creator>
  <cp:lastModifiedBy>Vostro</cp:lastModifiedBy>
  <cp:revision>59</cp:revision>
  <dcterms:created xsi:type="dcterms:W3CDTF">2026-02-21T16:51:36Z</dcterms:created>
  <dcterms:modified xsi:type="dcterms:W3CDTF">2026-02-26T16:10:14Z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