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03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19454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04194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66620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5009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31271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9204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и с карти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80664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04748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33065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08826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4502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3314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85798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85503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5528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17260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19782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4778D-7639-41F9-A77C-B99FAF6186BC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7D9B2-585A-4A33-8C61-2F097AD026A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3490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610138" y="2519022"/>
            <a:ext cx="8917389" cy="1567948"/>
          </a:xfrm>
        </p:spPr>
        <p:txBody>
          <a:bodyPr>
            <a:no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Strength of the Heart – Choosing Virtue Over Vice</a:t>
            </a:r>
            <a:endParaRPr lang="bg-B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авоъгълник 3"/>
          <p:cNvSpPr/>
          <p:nvPr/>
        </p:nvSpPr>
        <p:spPr>
          <a:xfrm>
            <a:off x="2488760" y="1542753"/>
            <a:ext cx="63928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FAIRY TALES WITH A MORAL</a:t>
            </a:r>
            <a:endParaRPr lang="bg-BG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66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Envy vs. Generosity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99553" y="3085108"/>
            <a:ext cx="5786562" cy="217070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Generosity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feeling happy for others and sharing what we can.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385" y="2235062"/>
            <a:ext cx="5409208" cy="3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0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Islamic connection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43562" y="3312766"/>
            <a:ext cx="6200030" cy="2600077"/>
          </a:xfrm>
        </p:spPr>
        <p:txBody>
          <a:bodyPr>
            <a:norm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Hasad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(envy)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harms the heart, while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sadaqah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(giving)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purifies it.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592" y="2539502"/>
            <a:ext cx="5588256" cy="289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2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Virtue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Vice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35943" y="3005593"/>
            <a:ext cx="5651390" cy="1677725"/>
          </a:xfrm>
        </p:spPr>
        <p:txBody>
          <a:bodyPr/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Virtue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habits that build good character (kindness, patience, honesty).</a:t>
            </a:r>
            <a:r>
              <a:rPr lang="en-US" dirty="0"/>
              <a:t/>
            </a:r>
            <a:br>
              <a:rPr lang="en-US" dirty="0"/>
            </a:br>
            <a:endParaRPr lang="bg-BG" dirty="0"/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333" y="2157731"/>
            <a:ext cx="5933746" cy="3945941"/>
          </a:xfrm>
          <a:prstGeom prst="rect">
            <a:avLst/>
          </a:prstGeom>
        </p:spPr>
      </p:pic>
      <p:sp>
        <p:nvSpPr>
          <p:cNvPr id="6" name="Правоъгълник 5"/>
          <p:cNvSpPr/>
          <p:nvPr/>
        </p:nvSpPr>
        <p:spPr>
          <a:xfrm>
            <a:off x="606488" y="3704815"/>
            <a:ext cx="36078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Virtue grows with practice. 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46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Virtue and Vice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1847" y="3136293"/>
            <a:ext cx="5858124" cy="1725432"/>
          </a:xfrm>
        </p:spPr>
        <p:txBody>
          <a:bodyPr/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habits that harm the self and others (envy, cruelty, pride).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312" y="2153614"/>
            <a:ext cx="5816339" cy="3976013"/>
          </a:xfrm>
          <a:prstGeom prst="rect">
            <a:avLst/>
          </a:prstGeom>
        </p:spPr>
      </p:pic>
      <p:sp>
        <p:nvSpPr>
          <p:cNvPr id="5" name="Правоъгълник 4"/>
          <p:cNvSpPr/>
          <p:nvPr/>
        </p:nvSpPr>
        <p:spPr>
          <a:xfrm>
            <a:off x="566192" y="3705435"/>
            <a:ext cx="3413883" cy="5871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Vice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grows when ignored.</a:t>
            </a:r>
            <a:endParaRPr lang="bg-BG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93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These Values Matter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685800" y="2663687"/>
            <a:ext cx="10820400" cy="27988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They help solve conflicts peacefully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They strengthen friendships and communities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They support emotional well-being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They prepare students to be responsible citizens in diverse societies</a:t>
            </a: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37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3344" y="2313830"/>
            <a:ext cx="7370858" cy="4301656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601402" y="1067237"/>
            <a:ext cx="7840436" cy="10823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attention! </a:t>
            </a: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only way to have a friend is to be one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Ralph Waldo Emerson</a:t>
            </a:r>
            <a:r>
              <a:rPr kumimoji="0" lang="bg-BG" altLang="bg-BG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287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Fairy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 “The Two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Seeds”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685799" y="1971924"/>
            <a:ext cx="6780476" cy="4500438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Story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seeds lay in the same soil.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seed said, “I want to grow strong and share shade and fruit.”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second seed whispered, “I hope the other seed fails so I can be the only one.”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seed grew patiently, even during storms.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second seed focused only on envy and never grew deep roots.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sun became hot, the strong plant offered shade to others.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weak one dried out.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151" y="2838615"/>
            <a:ext cx="4778734" cy="313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6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Questions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646043" y="2871415"/>
            <a:ext cx="5484413" cy="3570136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seed showed virtue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bg-BG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vice stopped the second seed from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growing?</a:t>
            </a:r>
            <a:endParaRPr lang="bg-BG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our intentions shape 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future?</a:t>
            </a:r>
            <a:endParaRPr lang="bg-BG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envy hurt the person who feels it?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337" y="2464904"/>
            <a:ext cx="5694901" cy="320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1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 CONCEPTS – THEORY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884913" y="2965276"/>
            <a:ext cx="3735125" cy="2099144"/>
          </a:xfrm>
        </p:spPr>
        <p:txBody>
          <a:bodyPr/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Compassion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Forgiveness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vs. Generosity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Virtue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Vice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599" y="2376321"/>
            <a:ext cx="6069456" cy="33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2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895600" y="740519"/>
            <a:ext cx="8610600" cy="129302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Compassion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638093" y="2833875"/>
            <a:ext cx="6136419" cy="402412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Compassion means noticing another person’s pain and wanting to help.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goes beyond feeling sorry, it leads to action.</a:t>
            </a: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878" y="2057401"/>
            <a:ext cx="4815508" cy="420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6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Islamic connection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86470" y="3132815"/>
            <a:ext cx="6414715" cy="2790908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Rahma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(mercy)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central value in Islam and a universal human virtue.</a:t>
            </a: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795" y="2245041"/>
            <a:ext cx="5908931" cy="337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0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Forgiveness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685800" y="2985715"/>
            <a:ext cx="5293581" cy="211107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Forgiveness means letting go of anger and choosing peace instead of revenge.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does not mean forgetting harm, but choosing not to harm back.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398" y="2202512"/>
            <a:ext cx="5496464" cy="366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6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Islamic connection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40249" y="3156667"/>
            <a:ext cx="5110701" cy="1796995"/>
          </a:xfrm>
        </p:spPr>
        <p:txBody>
          <a:bodyPr>
            <a:norm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Afw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(forgiveness)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praised as a sign of strength and wisdom.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950" y="2544417"/>
            <a:ext cx="6676984" cy="273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9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Envy vs. Generosity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88235" y="3164619"/>
            <a:ext cx="6549887" cy="2003729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feeling upset because someone else has something good.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050" y="2218414"/>
            <a:ext cx="5283641" cy="35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Следа от самолет">
  <a:themeElements>
    <a:clrScheme name="Следа от самолет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а от самолет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а от самолет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Следа от самолет</Template>
  <TotalTime>128</TotalTime>
  <Words>249</Words>
  <Application>Microsoft Office PowerPoint</Application>
  <PresentationFormat>Custom</PresentationFormat>
  <Paragraphs>40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Следа от самолет</vt:lpstr>
      <vt:lpstr>The Strength of the Heart – Choosing Virtue Over Vice</vt:lpstr>
      <vt:lpstr>Fairy Tale “The Two Seeds”</vt:lpstr>
      <vt:lpstr>Discussion Questions</vt:lpstr>
      <vt:lpstr>CORE CONCEPTS – THEORY</vt:lpstr>
      <vt:lpstr>Compassion</vt:lpstr>
      <vt:lpstr>Islamic connection</vt:lpstr>
      <vt:lpstr>Forgiveness</vt:lpstr>
      <vt:lpstr>Islamic connection</vt:lpstr>
      <vt:lpstr>Envy vs. Generosity</vt:lpstr>
      <vt:lpstr>Envy vs. Generosity</vt:lpstr>
      <vt:lpstr>Islamic connection</vt:lpstr>
      <vt:lpstr>Virtue and Vice</vt:lpstr>
      <vt:lpstr>Virtue and Vice</vt:lpstr>
      <vt:lpstr>Why These Values Matter</vt:lpstr>
      <vt:lpstr>Thank you for your attention!  “The only way to have a friend is to be one.”  — Ralph Waldo Emerson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</dc:creator>
  <cp:lastModifiedBy>Vostro</cp:lastModifiedBy>
  <cp:revision>15</cp:revision>
  <dcterms:created xsi:type="dcterms:W3CDTF">2026-02-23T16:41:18Z</dcterms:created>
  <dcterms:modified xsi:type="dcterms:W3CDTF">2026-02-26T16:14:59Z</dcterms:modified>
</cp:coreProperties>
</file>