
<file path=[Content_Types].xml><?xml version="1.0" encoding="utf-8"?>
<Types xmlns="http://schemas.openxmlformats.org/package/2006/content-types">
  <Default Extension="bmp" ContentType="image/bmp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bmp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bmp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1845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7600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4358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08799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27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3841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9138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6597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6836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714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859528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395082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3000"/>
              <a:t>Εγώ και η κοινωνία</a:t>
            </a:r>
            <a:endParaRPr lang="bg-BG" sz="5400" dirty="0">
              <a:latin typeface="Bahnschrift SemiBold Condensed" panose="020B0502040204020203" pitchFamily="34" charset="0"/>
            </a:endParaRPr>
          </a:p>
          <a:p>
            <a:r>
              <a:rPr sz="2800"/>
              <a:t>Σεβασμός στη δημόσια περιουσία,</a:t>
            </a:r>
          </a:p>
          <a:p>
            <a:r>
              <a:rPr sz="2800"/>
              <a:t>δικαιώματα και ευθύνες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45665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ΑΣ ΕΞΑΣΚΗΘΟΥΜΕ!</a:t>
            </a:r>
            <a:endParaRPr lang="bg-BG" sz="5400" b="1" u="sng" dirty="0">
              <a:solidFill>
                <a:schemeClr val="accent3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512884" y="2095083"/>
            <a:ext cx="5193323" cy="4218549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US" sz="67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Ώρα για δραστηριότητα</a:t>
            </a:r>
          </a:p>
          <a:p>
            <a:pPr algn="ctr"/>
            <a:r>
              <a:t/>
            </a:r>
            <a:endParaRPr lang="en-US" sz="5000" b="1" u="sng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en-US" sz="6000" dirty="0">
                <a:solidFill>
                  <a:srgbClr val="FFFF00"/>
                </a:solidFill>
              </a:rPr>
              <a:t>Σήμερα θα:</a:t>
            </a:r>
          </a:p>
          <a:p>
            <a:r>
              <a:rPr lang="en-US" sz="6000" dirty="0">
                <a:solidFill>
                  <a:srgbClr val="FFFF00"/>
                </a:solidFill>
              </a:rPr>
              <a:t>- Συζητήσουμε παραδείγματα δημόσιας περιουσίας</a:t>
            </a:r>
          </a:p>
          <a:p>
            <a:r>
              <a:rPr lang="en-US" sz="6000" dirty="0">
                <a:solidFill>
                  <a:srgbClr val="FFFF00"/>
                </a:solidFill>
              </a:rPr>
              <a:t>- Ζωγραφίσουμε εικόνες που δείχνουν σεβασμό</a:t>
            </a:r>
          </a:p>
          <a:p>
            <a:r>
              <a:rPr lang="en-US" sz="6000" dirty="0">
                <a:solidFill>
                  <a:srgbClr val="FFFF00"/>
                </a:solidFill>
              </a:rPr>
              <a:t>- Παίξουμε ρόλους με καταστάσεις της κοινότητας</a:t>
            </a:r>
          </a:p>
          <a:p>
            <a:r>
              <a:rPr lang="en-US" sz="6000" dirty="0">
                <a:solidFill>
                  <a:srgbClr val="FFFF00"/>
                </a:solidFill>
              </a:rPr>
              <a:t>- Δημιουργήσουμε τη δήλωση σεβασμού της τάξης μας</a:t>
            </a:r>
            <a:endParaRPr lang="bg-BG" sz="6000" dirty="0">
              <a:solidFill>
                <a:srgbClr val="FFFF00"/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862690" y="2111912"/>
            <a:ext cx="4754880" cy="3749040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en-US" sz="5900" b="1" u="sng" dirty="0" smtClean="0">
                <a:solidFill>
                  <a:srgbClr val="FF0000"/>
                </a:solidFill>
              </a:rPr>
              <a:t>ΝΑ ΘΥΜΑΣΤΕ!</a:t>
            </a:r>
          </a:p>
          <a:p>
            <a:pPr marL="0" indent="0" algn="ctr">
              <a:buNone/>
            </a:pPr>
            <a:r>
              <a:t/>
            </a:r>
            <a:endParaRPr lang="en-US" sz="5900" b="1" u="sng" dirty="0">
              <a:solidFill>
                <a:srgbClr val="FF0000"/>
              </a:solidFill>
            </a:endParaRPr>
          </a:p>
          <a:p>
            <a:pPr algn="r"/>
            <a:r>
              <a:rPr lang="en-US" sz="5900" dirty="0"/>
              <a:t>💚 Η δημόσια περιουσία ανήκει σε όλους μας</a:t>
            </a:r>
          </a:p>
          <a:p>
            <a:pPr algn="r"/>
            <a:r>
              <a:rPr lang="en-US" sz="5900" dirty="0"/>
              <a:t>💚 Έχουμε δικαιώματα ΚΑΙ ευθύνες</a:t>
            </a:r>
          </a:p>
          <a:p>
            <a:pPr algn="r"/>
            <a:r>
              <a:rPr lang="en-US" sz="5900" dirty="0"/>
              <a:t>💚 Ο σεβασμός και η συνεργασία κάνουν την κοινότητά μας καλύτερη</a:t>
            </a:r>
          </a:p>
          <a:p>
            <a:pPr algn="r"/>
            <a:r>
              <a:rPr lang="en-US" sz="5900" dirty="0"/>
              <a:t>💚 Κάθε μικρή πράξη μετράει!</a:t>
            </a:r>
          </a:p>
          <a:p>
            <a:pPr algn="ctr"/>
            <a:r>
              <a:t/>
            </a:r>
            <a:endParaRPr lang="bg-BG" sz="4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38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3225311" y="2644197"/>
            <a:ext cx="5741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Μαζί κάνουμε την κοινότητά μας καλύτερη!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092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Τι θα μάθουμε σήμερα;</a:t>
            </a:r>
            <a:endParaRPr lang="bg-BG" sz="36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Контейнер за картина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094" r="12094"/>
          <a:stretch>
            <a:fillRect/>
          </a:stretch>
        </p:blipFill>
        <p:spPr>
          <a:xfrm>
            <a:off x="281352" y="228952"/>
            <a:ext cx="8601076" cy="6382512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4237892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>
                <a:solidFill>
                  <a:srgbClr val="FFFF00"/>
                </a:solidFill>
              </a:rPr>
              <a:t>Μάθημα απόκτησης βασικών πολιτειακών και κοινωνικών γνώσεων:</a:t>
            </a:r>
          </a:p>
          <a:p>
            <a:r>
              <a:rPr lang="en-US" sz="1800" dirty="0">
                <a:solidFill>
                  <a:srgbClr val="FFFF00"/>
                </a:solidFill>
              </a:rPr>
              <a:t>- Κατανόηση της δημόσιας περιουσίας</a:t>
            </a:r>
          </a:p>
          <a:p>
            <a:r>
              <a:rPr lang="en-US" sz="1800" dirty="0">
                <a:solidFill>
                  <a:srgbClr val="FFFF00"/>
                </a:solidFill>
              </a:rPr>
              <a:t>- Γνωριμία με βασικά δικαιώματα και ευθύνες</a:t>
            </a:r>
          </a:p>
          <a:p>
            <a:r>
              <a:rPr lang="en-US" sz="1800" dirty="0">
                <a:solidFill>
                  <a:srgbClr val="FFFF00"/>
                </a:solidFill>
              </a:rPr>
              <a:t>- Διαμόρφωση στάσεων σεβασμού προς την κοινοτική ζωή</a:t>
            </a:r>
          </a:p>
          <a:p>
            <a:r>
              <a:rPr lang="en-US" sz="1800" dirty="0">
                <a:solidFill>
                  <a:srgbClr val="FFFF00"/>
                </a:solidFill>
              </a:rPr>
              <a:t>- Ανάπτυξη δεξιοτήτων συνεργασίας</a:t>
            </a:r>
          </a:p>
          <a:p>
            <a:r>
              <a:t/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71372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6800" y="721725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7200" u="sng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Οι πολιτειακές μας αξίες</a:t>
            </a:r>
            <a:endParaRPr lang="bg-BG" sz="7200" u="sng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66800" y="2410851"/>
            <a:ext cx="10058400" cy="393192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1. ΣΕΒΑΣΜΟΣ - προς τους ανθρώπους και την περιουσία</a:t>
            </a:r>
            <a:r>
              <a:rPr lang="en-US" sz="44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/>
            </a:r>
          </a:p>
          <a:p>
            <a:pPr algn="ctr"/>
            <a:r>
              <a:rPr lang="en-US" sz="4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2. ΕΥΘΥΝΗ - φροντίζουμε όσα μοιραζόμαστε</a:t>
            </a:r>
            <a:r>
              <a:rPr lang="en-US" sz="44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/>
            </a:r>
          </a:p>
          <a:p>
            <a:pPr algn="ctr"/>
            <a:r>
              <a:rPr lang="en-US" sz="4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3. ΣΥΝΕΡΓΑΣΙΑ - εργαζόμαστε μαζί</a:t>
            </a:r>
            <a:r>
              <a:rPr lang="en-US" sz="44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/>
            </a:r>
          </a:p>
          <a:p>
            <a:pPr algn="ctr"/>
            <a:r>
              <a:rPr lang="en-US" sz="4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4. ΚΟΙΝΟΙ ΚΑΝΟΝΕΣ - ακολουθούμε τις οδηγίες της κοινότητας</a:t>
            </a:r>
            <a:r>
              <a:rPr lang="en-US" sz="44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/>
            </a:r>
            <a:endParaRPr lang="bg-BG" sz="44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650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</a:rPr>
              <a:t>Τι είναι η δημόσια περιουσία;</a:t>
            </a:r>
            <a:endParaRPr lang="bg-BG" sz="3600" b="1" dirty="0">
              <a:solidFill>
                <a:srgbClr val="00B050"/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486" y="378070"/>
            <a:ext cx="8387860" cy="6110654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296400" y="2505807"/>
            <a:ext cx="2520463" cy="4668715"/>
          </a:xfrm>
        </p:spPr>
        <p:txBody>
          <a:bodyPr>
            <a:normAutofit/>
          </a:bodyPr>
          <a:lstStyle/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δημόσια περιουσία ανήκει σε όλους στην κοινότητά μας:</a:t>
            </a: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Πάρκα και παιδικές χαρές</a:t>
            </a: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Σχολεία και βιβλιοθήκες</a:t>
            </a: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Δρόμοι και πεζοδρόμια</a:t>
            </a: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Δημόσια κτίρια</a:t>
            </a:r>
          </a:p>
          <a:p>
            <a:r>
              <a:t/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559193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6800" y="916159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Τα δικαιώματά μας</a:t>
            </a:r>
            <a:endParaRPr lang="bg-BG" sz="8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66800" y="2287759"/>
            <a:ext cx="10058400" cy="393192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Δικαίωμα χρήσης των δημόσιων χώρων</a:t>
            </a:r>
          </a:p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Δικαίωμα παιχνιδιού στα πάρκα</a:t>
            </a:r>
          </a:p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Δικαίωμα μάθησης στο σχολείο</a:t>
            </a:r>
          </a:p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Δικαίωμα ασφάλειας</a:t>
            </a:r>
          </a:p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Δικαίωμα σεβασμού</a:t>
            </a:r>
            <a:endParaRPr lang="bg-BG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107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083802" y="150876"/>
            <a:ext cx="2857500" cy="182739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ευθύνες μας</a:t>
            </a:r>
            <a:endParaRPr lang="bg-BG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Контейнер за картина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250" r="525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296400" y="2285999"/>
            <a:ext cx="2432304" cy="4255477"/>
          </a:xfrm>
        </p:spPr>
        <p:txBody>
          <a:bodyPr>
            <a:no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✓ Σεβόμαστε τη δημόσια περιουσία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✓ Κρατάμε τους δημόσιους χώρους καθαρούς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✓ Ακολουθούμε τους κανόνες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✓ Είμαστε ευγενικοί με τους άλλους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✓ Βοηθάμε στη φροντίδα των κοινών χώρων</a:t>
            </a:r>
            <a:endParaRPr lang="bg-BG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730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42546" y="1091001"/>
            <a:ext cx="11312769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chemeClr val="tx2">
                    <a:lumMod val="25000"/>
                  </a:schemeClr>
                </a:solidFill>
                <a:latin typeface="Algerian" panose="04020705040A02060702" pitchFamily="82" charset="0"/>
              </a:rPr>
              <a:t>Σεβόμαστε τη δημόσια περιουσία.</a:t>
            </a:r>
            <a:br>
              <a:rPr lang="en-US" sz="6000" b="1" dirty="0" smtClean="0">
                <a:solidFill>
                  <a:schemeClr val="tx2">
                    <a:lumMod val="25000"/>
                  </a:schemeClr>
                </a:solidFill>
                <a:latin typeface="Algerian" panose="04020705040A02060702" pitchFamily="82" charset="0"/>
              </a:rPr>
            </a:br>
            <a:r>
              <a:rPr lang="en-US" sz="6000" b="1" dirty="0" smtClean="0">
                <a:solidFill>
                  <a:schemeClr val="tx2">
                    <a:lumMod val="25000"/>
                  </a:schemeClr>
                </a:solidFill>
                <a:latin typeface="Algerian" panose="04020705040A02060702" pitchFamily="82" charset="0"/>
              </a:rPr>
              <a:t/>
            </a:r>
            <a:r>
              <a:rPr lang="en-US" dirty="0" smtClean="0"/>
              <a:t/>
            </a:r>
            <a:br>
              <a:rPr lang="en-US" dirty="0" smtClean="0"/>
            </a:br>
            <a:endParaRPr lang="bg-BG" dirty="0"/>
          </a:p>
          <a:p>
            <a:r>
              <a:t>Πώς;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69730" y="2462601"/>
            <a:ext cx="10058400" cy="39319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🚫 Δεν καταστρέφουμε ούτε σπάμε πράγματα</a:t>
            </a:r>
          </a:p>
          <a:p>
            <a:pPr algn="ctr"/>
            <a:r>
              <a:rPr lang="en-US" sz="4000" b="1" dirty="0" smtClean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 Βάζουμε τα σκουπίδια στους κάδους</a:t>
            </a:r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</a:p>
          <a:p>
            <a:pPr algn="ctr"/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🎨 Δεν ζωγραφίζουμε σε τοίχους ή παγκάκια</a:t>
            </a:r>
          </a:p>
          <a:p>
            <a:pPr algn="ctr"/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🌳 Φροντίζουμε τα φυτά και τα δέντρα</a:t>
            </a:r>
          </a:p>
          <a:p>
            <a:pPr algn="ctr"/>
            <a:r>
              <a:rPr lang="en-US" sz="4000" b="1" dirty="0" smtClean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 Μοιραζόμαστε τον εξοπλισμό με τους άλλους</a:t>
            </a:r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  <a:endParaRPr lang="bg-BG" sz="4000" b="1" dirty="0">
              <a:solidFill>
                <a:schemeClr val="tx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306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167153" y="156503"/>
            <a:ext cx="2689274" cy="164592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Δουλεύουμε μαζί</a:t>
            </a:r>
            <a:br>
              <a:rPr lang="en-US" b="1" dirty="0" smtClean="0"/>
            </a:br>
            <a:r>
              <a:rPr lang="en-US" b="1" dirty="0" smtClean="0"/>
              <a:t/>
            </a:r>
            <a:endParaRPr lang="bg-BG" b="1" dirty="0"/>
          </a:p>
          <a:p>
            <a:r>
              <a:t>(συνεργασία)</a:t>
            </a: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485" y="378069"/>
            <a:ext cx="8361483" cy="6101861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296400" y="1881555"/>
            <a:ext cx="2430780" cy="466871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sz="3800" b="1" i="1" dirty="0" smtClean="0">
                <a:solidFill>
                  <a:srgbClr val="FF0000"/>
                </a:solidFill>
              </a:rPr>
              <a:t>Η συνεργασία κάνει την κοινότητά μας καλύτερη!</a:t>
            </a:r>
            <a:endParaRPr lang="en-US" sz="3800" b="1" i="1" dirty="0">
              <a:solidFill>
                <a:srgbClr val="FF0000"/>
              </a:solidFill>
            </a:endParaRPr>
          </a:p>
          <a:p>
            <a:pPr algn="ctr"/>
            <a:r>
              <a:t/>
            </a:r>
            <a:endParaRPr lang="en-US" sz="2400" b="1" i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Όταν συνεργαζόμαστε:</a:t>
            </a:r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/>
            </a:r>
          </a:p>
          <a:p>
            <a:pPr algn="ctr"/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- Βοηθάμε ο ένας τον άλλον</a:t>
            </a:r>
          </a:p>
          <a:p>
            <a:pPr algn="ctr"/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- Μοιραζόμαστε δίκαια</a:t>
            </a:r>
          </a:p>
          <a:p>
            <a:pPr algn="ctr"/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- Λύνουμε προβλήματα μαζί</a:t>
            </a:r>
          </a:p>
          <a:p>
            <a:pPr algn="ctr"/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- Κάνουμε την κοινότητά μας καλύτερο μέρος</a:t>
            </a:r>
            <a:endParaRPr lang="bg-BG" sz="2400" b="1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498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6800" y="879986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Κανόνες της τάξης.</a:t>
            </a:r>
            <a:b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/>
            </a:r>
            <a:endParaRPr lang="bg-BG" b="1" dirty="0">
              <a:solidFill>
                <a:srgbClr val="002060"/>
              </a:solidFill>
            </a:endParaRPr>
          </a:p>
          <a:p>
            <a:r>
              <a:t>Οι κανόνες της τάξης και της κοινότητάς μας.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-221273" y="2806504"/>
            <a:ext cx="12634545" cy="39319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1. Να δείχνουμε σεβασμό</a:t>
            </a:r>
          </a:p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2. Να είμαστε υπεύθυνοι</a:t>
            </a:r>
          </a:p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3. Να συνεργαζόμαστε</a:t>
            </a:r>
          </a:p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4. Να είμαστε ασφαλείς</a:t>
            </a:r>
          </a:p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5. Να είμαστε ευγενικοί</a:t>
            </a:r>
            <a:endParaRPr lang="bg-BG" sz="4000" b="1" dirty="0">
              <a:solidFill>
                <a:schemeClr val="accent6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12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ромат">
  <a:themeElements>
    <a:clrScheme name="Аромат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Арома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рома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TM03457510[[fn=Аромат]]</Template>
  <TotalTime>61</TotalTime>
  <Words>319</Words>
  <Application>Microsoft Office PowerPoint</Application>
  <PresentationFormat>Custom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Аромат</vt:lpstr>
      <vt:lpstr>Me and the society.  respecting civic property, rights and responsibilities.</vt:lpstr>
      <vt:lpstr>What we will learn today?</vt:lpstr>
      <vt:lpstr>Our Civic Values</vt:lpstr>
      <vt:lpstr>What is public property?</vt:lpstr>
      <vt:lpstr>Our rights</vt:lpstr>
      <vt:lpstr>Our responsibilities</vt:lpstr>
      <vt:lpstr>Respecting public property.  How? </vt:lpstr>
      <vt:lpstr>Working together (cooperation)</vt:lpstr>
      <vt:lpstr>Classrooms rules.  Our classroom and community rules.</vt:lpstr>
      <vt:lpstr>LET’S PRACTICE!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the society.  respecting civic property, rights and responsibilities.</dc:title>
  <dc:creator>Acer</dc:creator>
  <cp:lastModifiedBy>Vostro</cp:lastModifiedBy>
  <cp:revision>8</cp:revision>
  <dcterms:created xsi:type="dcterms:W3CDTF">2026-02-20T15:27:20Z</dcterms:created>
  <dcterms:modified xsi:type="dcterms:W3CDTF">2026-02-26T15:21:02Z</dcterms:modified>
</cp:coreProperties>
</file>