
<file path=[Content_Types].xml><?xml version="1.0" encoding="utf-8"?>
<Types xmlns="http://schemas.openxmlformats.org/package/2006/content-types">
  <Default Extension="bmp" ContentType="image/bmp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6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 smtClean="0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6C1CB2AC-A5D2-46DA-9531-FE2A793A333A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9E2227-556A-446C-B77E-4AC098270C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18457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1CB2AC-A5D2-46DA-9531-FE2A793A333A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9E2227-556A-446C-B77E-4AC098270C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76005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1CB2AC-A5D2-46DA-9531-FE2A793A333A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9E2227-556A-446C-B77E-4AC098270C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43587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1CB2AC-A5D2-46DA-9531-FE2A793A333A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9E2227-556A-446C-B77E-4AC098270C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08799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C1CB2AC-A5D2-46DA-9531-FE2A793A333A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9E2227-556A-446C-B77E-4AC098270C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4276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1CB2AC-A5D2-46DA-9531-FE2A793A333A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9E2227-556A-446C-B77E-4AC098270C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38414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1CB2AC-A5D2-46DA-9531-FE2A793A333A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9E2227-556A-446C-B77E-4AC098270C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91386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1CB2AC-A5D2-46DA-9531-FE2A793A333A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9E2227-556A-446C-B77E-4AC098270C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36597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1CB2AC-A5D2-46DA-9531-FE2A793A333A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9E2227-556A-446C-B77E-4AC098270C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68360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1CB2AC-A5D2-46DA-9531-FE2A793A333A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09E2227-556A-446C-B77E-4AC098270C43}" type="slidenum">
              <a:rPr lang="bg-BG" smtClean="0"/>
              <a:t>‹#›</a:t>
            </a:fld>
            <a:endParaRPr lang="bg-BG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47143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C1CB2AC-A5D2-46DA-9531-FE2A793A333A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9E2227-556A-446C-B77E-4AC098270C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28595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6C1CB2AC-A5D2-46DA-9531-FE2A793A333A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209E2227-556A-446C-B77E-4AC098270C4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395082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 smtClean="0">
                <a:latin typeface="Bahnschrift SemiBold Condensed" panose="020B0502040204020203" pitchFamily="34" charset="0"/>
              </a:rPr>
              <a:t>Me and the society.</a:t>
            </a:r>
            <a:br>
              <a:rPr lang="en-US" sz="5400" dirty="0" smtClean="0">
                <a:latin typeface="Bahnschrift SemiBold Condensed" panose="020B0502040204020203" pitchFamily="34" charset="0"/>
              </a:rPr>
            </a:br>
            <a:r>
              <a:rPr lang="en-US" sz="5400" dirty="0" smtClean="0">
                <a:latin typeface="Bahnschrift SemiBold Condensed" panose="020B0502040204020203" pitchFamily="34" charset="0"/>
              </a:rPr>
              <a:t> respecting civic property, rights and responsibilities.</a:t>
            </a:r>
            <a:endParaRPr lang="bg-BG" sz="5400" dirty="0">
              <a:latin typeface="Bahnschrift SemiBold Condensed" panose="020B0502040204020203" pitchFamily="34" charset="0"/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5456655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u="sng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rial Black" panose="020B0A04020102020204" pitchFamily="34" charset="0"/>
              </a:rPr>
              <a:t>LET’S PRACTICE! </a:t>
            </a:r>
            <a:endParaRPr lang="bg-BG" sz="5400" b="1" u="sng" dirty="0">
              <a:solidFill>
                <a:schemeClr val="accent3">
                  <a:lumMod val="40000"/>
                  <a:lumOff val="6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512884" y="2095083"/>
            <a:ext cx="5193323" cy="4218549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en-US" sz="6700" b="1" u="sng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Activity time</a:t>
            </a:r>
          </a:p>
          <a:p>
            <a:pPr algn="ctr"/>
            <a:endParaRPr lang="en-US" sz="5000" b="1" u="sng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r>
              <a:rPr lang="en-US" sz="6000" dirty="0">
                <a:solidFill>
                  <a:srgbClr val="FFFF00"/>
                </a:solidFill>
              </a:rPr>
              <a:t>Today we will:</a:t>
            </a:r>
          </a:p>
          <a:p>
            <a:r>
              <a:rPr lang="en-US" sz="6000" dirty="0">
                <a:solidFill>
                  <a:srgbClr val="FFFF00"/>
                </a:solidFill>
              </a:rPr>
              <a:t>- Discuss examples of public property</a:t>
            </a:r>
          </a:p>
          <a:p>
            <a:r>
              <a:rPr lang="en-US" sz="6000" dirty="0">
                <a:solidFill>
                  <a:srgbClr val="FFFF00"/>
                </a:solidFill>
              </a:rPr>
              <a:t>- Draw pictures showing respect</a:t>
            </a:r>
          </a:p>
          <a:p>
            <a:r>
              <a:rPr lang="en-US" sz="6000" dirty="0">
                <a:solidFill>
                  <a:srgbClr val="FFFF00"/>
                </a:solidFill>
              </a:rPr>
              <a:t>- Role-play community situations</a:t>
            </a:r>
          </a:p>
          <a:p>
            <a:r>
              <a:rPr lang="en-US" sz="6000" dirty="0">
                <a:solidFill>
                  <a:srgbClr val="FFFF00"/>
                </a:solidFill>
              </a:rPr>
              <a:t>- Create our class respect pledge</a:t>
            </a:r>
            <a:endParaRPr lang="bg-BG" sz="6000" dirty="0">
              <a:solidFill>
                <a:srgbClr val="FFFF00"/>
              </a:solidFill>
            </a:endParaRP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6862690" y="2111912"/>
            <a:ext cx="4754880" cy="3749040"/>
          </a:xfrm>
        </p:spPr>
        <p:txBody>
          <a:bodyPr>
            <a:normAutofit fontScale="40000" lnSpcReduction="20000"/>
          </a:bodyPr>
          <a:lstStyle/>
          <a:p>
            <a:pPr algn="ctr"/>
            <a:r>
              <a:rPr lang="en-US" sz="5900" b="1" u="sng" dirty="0" smtClean="0">
                <a:solidFill>
                  <a:srgbClr val="FF0000"/>
                </a:solidFill>
              </a:rPr>
              <a:t>REMEMBER!</a:t>
            </a:r>
          </a:p>
          <a:p>
            <a:pPr marL="0" indent="0" algn="ctr">
              <a:buNone/>
            </a:pPr>
            <a:endParaRPr lang="en-US" sz="5900" b="1" u="sng" dirty="0">
              <a:solidFill>
                <a:srgbClr val="FF0000"/>
              </a:solidFill>
            </a:endParaRPr>
          </a:p>
          <a:p>
            <a:pPr algn="r"/>
            <a:r>
              <a:rPr lang="en-US" sz="5900" dirty="0"/>
              <a:t>💚 Public property belongs to all of us</a:t>
            </a:r>
          </a:p>
          <a:p>
            <a:pPr algn="r"/>
            <a:r>
              <a:rPr lang="en-US" sz="5900" dirty="0"/>
              <a:t>💚 We have rights AND responsibilities</a:t>
            </a:r>
          </a:p>
          <a:p>
            <a:pPr algn="r"/>
            <a:r>
              <a:rPr lang="en-US" sz="5900" dirty="0"/>
              <a:t>💚 Respect and cooperation make our community better</a:t>
            </a:r>
          </a:p>
          <a:p>
            <a:pPr algn="r"/>
            <a:r>
              <a:rPr lang="en-US" sz="5900" dirty="0"/>
              <a:t>💚 Every small action counts!</a:t>
            </a:r>
          </a:p>
          <a:p>
            <a:pPr algn="ctr"/>
            <a:endParaRPr lang="bg-BG" sz="48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8387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3225311" y="2644197"/>
            <a:ext cx="57413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accent4">
                    <a:lumMod val="50000"/>
                  </a:schemeClr>
                </a:solidFill>
                <a:latin typeface="Algerian" panose="04020705040A02060702" pitchFamily="82" charset="0"/>
              </a:rPr>
              <a:t>Together We Make Our Community Better!</a:t>
            </a:r>
            <a:endParaRPr lang="en-US" sz="3600" b="1" dirty="0">
              <a:solidFill>
                <a:schemeClr val="accent4">
                  <a:lumMod val="50000"/>
                </a:schemeClr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0929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What we will learn today?</a:t>
            </a:r>
            <a:endParaRPr lang="bg-BG" sz="3600" b="1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Контейнер за картина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2094" r="12094"/>
          <a:stretch>
            <a:fillRect/>
          </a:stretch>
        </p:blipFill>
        <p:spPr>
          <a:xfrm>
            <a:off x="281352" y="228952"/>
            <a:ext cx="8601076" cy="6382512"/>
          </a:xfrm>
          <a:prstGeom prst="rect">
            <a:avLst/>
          </a:prstGeom>
        </p:spPr>
      </p:pic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4237892"/>
          </a:xfrm>
        </p:spPr>
        <p:txBody>
          <a:bodyPr>
            <a:normAutofit fontScale="92500" lnSpcReduction="20000"/>
          </a:bodyPr>
          <a:lstStyle/>
          <a:p>
            <a:r>
              <a:rPr lang="en-US" sz="1800" dirty="0">
                <a:solidFill>
                  <a:srgbClr val="FFFF00"/>
                </a:solidFill>
              </a:rPr>
              <a:t>Lesson for acquiring foundational civic and social knowledge:</a:t>
            </a:r>
          </a:p>
          <a:p>
            <a:r>
              <a:rPr lang="en-US" sz="1800" dirty="0">
                <a:solidFill>
                  <a:srgbClr val="FFFF00"/>
                </a:solidFill>
              </a:rPr>
              <a:t>- Understanding public (civic) property</a:t>
            </a:r>
          </a:p>
          <a:p>
            <a:r>
              <a:rPr lang="en-US" sz="1800" dirty="0">
                <a:solidFill>
                  <a:srgbClr val="FFFF00"/>
                </a:solidFill>
              </a:rPr>
              <a:t>- Learning basic rights and responsibilities</a:t>
            </a:r>
          </a:p>
          <a:p>
            <a:r>
              <a:rPr lang="en-US" sz="1800" dirty="0">
                <a:solidFill>
                  <a:srgbClr val="FFFF00"/>
                </a:solidFill>
              </a:rPr>
              <a:t>- Forming respectful attitudes toward community life</a:t>
            </a:r>
          </a:p>
          <a:p>
            <a:r>
              <a:rPr lang="en-US" sz="1800" dirty="0">
                <a:solidFill>
                  <a:srgbClr val="FFFF00"/>
                </a:solidFill>
              </a:rPr>
              <a:t>- Developing cooperation skills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1713720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066800" y="721725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sz="7200" u="sng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Our Civic Values</a:t>
            </a:r>
            <a:endParaRPr lang="bg-BG" sz="7200" u="sng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066800" y="2410851"/>
            <a:ext cx="10058400" cy="393192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1. RESPECT- </a:t>
            </a:r>
            <a:r>
              <a:rPr lang="en-US" sz="4400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for people and property</a:t>
            </a:r>
          </a:p>
          <a:p>
            <a:pPr algn="ctr"/>
            <a:r>
              <a:rPr lang="en-US" sz="44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2. RESPONSIBILITY- </a:t>
            </a:r>
            <a:r>
              <a:rPr lang="en-US" sz="4400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taking care of what we share</a:t>
            </a:r>
          </a:p>
          <a:p>
            <a:pPr algn="ctr"/>
            <a:r>
              <a:rPr lang="en-US" sz="44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3. COOPERATION- </a:t>
            </a:r>
            <a:r>
              <a:rPr lang="en-US" sz="4400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working together</a:t>
            </a:r>
          </a:p>
          <a:p>
            <a:pPr algn="ctr"/>
            <a:r>
              <a:rPr lang="en-US" sz="44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4. SHARED RULES- </a:t>
            </a:r>
            <a:r>
              <a:rPr lang="en-US" sz="4400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following community guidelines  </a:t>
            </a:r>
            <a:endParaRPr lang="bg-BG" sz="4400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6504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00B050"/>
                </a:solidFill>
              </a:rPr>
              <a:t>What is public property?</a:t>
            </a:r>
            <a:endParaRPr lang="bg-BG" sz="3600" b="1" dirty="0">
              <a:solidFill>
                <a:srgbClr val="00B050"/>
              </a:solidFill>
            </a:endParaRPr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0486" y="378070"/>
            <a:ext cx="8387860" cy="6110654"/>
          </a:xfrm>
          <a:prstGeom prst="rect">
            <a:avLst/>
          </a:prstGeom>
        </p:spPr>
      </p:pic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9296400" y="2505807"/>
            <a:ext cx="2520463" cy="4668715"/>
          </a:xfrm>
        </p:spPr>
        <p:txBody>
          <a:bodyPr>
            <a:normAutofit/>
          </a:bodyPr>
          <a:lstStyle/>
          <a:p>
            <a:pPr algn="ctr"/>
            <a:r>
              <a:rPr lang="en-US" sz="1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Public property belongs to everyone in our community:</a:t>
            </a:r>
          </a:p>
          <a:p>
            <a:pPr algn="ctr"/>
            <a:r>
              <a:rPr lang="en-US" sz="1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Parks and playgrounds</a:t>
            </a:r>
          </a:p>
          <a:p>
            <a:pPr algn="ctr"/>
            <a:r>
              <a:rPr lang="en-US" sz="1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Schools and libraries</a:t>
            </a:r>
          </a:p>
          <a:p>
            <a:pPr algn="ctr"/>
            <a:r>
              <a:rPr lang="en-US" sz="1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Streets and sidewalks</a:t>
            </a:r>
          </a:p>
          <a:p>
            <a:pPr algn="ctr"/>
            <a:r>
              <a:rPr lang="en-US" sz="18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Public buildings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0559193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066800" y="916159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sz="80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Our rights</a:t>
            </a:r>
            <a:endParaRPr lang="bg-BG" sz="80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066800" y="2287759"/>
            <a:ext cx="10058400" cy="393192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✓Right to use public spaces</a:t>
            </a:r>
          </a:p>
          <a:p>
            <a:pPr algn="ctr"/>
            <a:r>
              <a:rPr lang="en-US" sz="4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✓ Right to play in parks</a:t>
            </a:r>
          </a:p>
          <a:p>
            <a:pPr algn="ctr"/>
            <a:r>
              <a:rPr lang="en-US" sz="4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✓ Right to learn in school</a:t>
            </a:r>
          </a:p>
          <a:p>
            <a:pPr algn="ctr"/>
            <a:r>
              <a:rPr lang="en-US" sz="4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✓ Right to be safe</a:t>
            </a:r>
          </a:p>
          <a:p>
            <a:pPr algn="ctr"/>
            <a:r>
              <a:rPr lang="en-US" sz="4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Condensed" panose="020B0502040204020203" pitchFamily="34" charset="0"/>
              </a:rPr>
              <a:t>✓ Right to be respected</a:t>
            </a:r>
            <a:endParaRPr lang="bg-BG" sz="4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1073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9083802" y="150876"/>
            <a:ext cx="2857500" cy="1827393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Our responsibilities</a:t>
            </a:r>
            <a:endParaRPr lang="bg-BG" b="1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Контейнер за картина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5250" r="525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9296400" y="2285999"/>
            <a:ext cx="2432304" cy="4255477"/>
          </a:xfrm>
        </p:spPr>
        <p:txBody>
          <a:bodyPr>
            <a:noAutofit/>
          </a:bodyPr>
          <a:lstStyle/>
          <a:p>
            <a:pPr algn="ctr"/>
            <a:r>
              <a:rPr lang="en-US" sz="2000" dirty="0">
                <a:solidFill>
                  <a:srgbClr val="FFFF00"/>
                </a:solidFill>
              </a:rPr>
              <a:t>✓ Respect public property</a:t>
            </a:r>
          </a:p>
          <a:p>
            <a:pPr algn="ctr"/>
            <a:r>
              <a:rPr lang="en-US" sz="2000" dirty="0">
                <a:solidFill>
                  <a:srgbClr val="FFFF00"/>
                </a:solidFill>
              </a:rPr>
              <a:t>✓ Keep public spaces clean</a:t>
            </a:r>
          </a:p>
          <a:p>
            <a:pPr algn="ctr"/>
            <a:r>
              <a:rPr lang="en-US" sz="2000" dirty="0">
                <a:solidFill>
                  <a:srgbClr val="FFFF00"/>
                </a:solidFill>
              </a:rPr>
              <a:t>✓ Follow the rules</a:t>
            </a:r>
          </a:p>
          <a:p>
            <a:pPr algn="ctr"/>
            <a:r>
              <a:rPr lang="en-US" sz="2000" dirty="0">
                <a:solidFill>
                  <a:srgbClr val="FFFF00"/>
                </a:solidFill>
              </a:rPr>
              <a:t>✓ Be kind to others</a:t>
            </a:r>
          </a:p>
          <a:p>
            <a:pPr algn="ctr"/>
            <a:r>
              <a:rPr lang="en-US" sz="2000" dirty="0">
                <a:solidFill>
                  <a:srgbClr val="FFFF00"/>
                </a:solidFill>
              </a:rPr>
              <a:t>✓ Help take care of shared spaces</a:t>
            </a:r>
            <a:endParaRPr lang="bg-BG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7305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42546" y="1091001"/>
            <a:ext cx="11312769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b="1" dirty="0" smtClean="0">
                <a:solidFill>
                  <a:schemeClr val="tx2">
                    <a:lumMod val="25000"/>
                  </a:schemeClr>
                </a:solidFill>
                <a:latin typeface="Algerian" panose="04020705040A02060702" pitchFamily="82" charset="0"/>
              </a:rPr>
              <a:t>Respecting public property. </a:t>
            </a:r>
            <a:br>
              <a:rPr lang="en-US" sz="6000" b="1" dirty="0" smtClean="0">
                <a:solidFill>
                  <a:schemeClr val="tx2">
                    <a:lumMod val="25000"/>
                  </a:schemeClr>
                </a:solidFill>
                <a:latin typeface="Algerian" panose="04020705040A02060702" pitchFamily="82" charset="0"/>
              </a:rPr>
            </a:br>
            <a:r>
              <a:rPr lang="en-US" sz="6000" b="1" dirty="0" smtClean="0">
                <a:solidFill>
                  <a:schemeClr val="tx2">
                    <a:lumMod val="25000"/>
                  </a:schemeClr>
                </a:solidFill>
                <a:latin typeface="Algerian" panose="04020705040A02060702" pitchFamily="82" charset="0"/>
              </a:rPr>
              <a:t>How?</a:t>
            </a:r>
            <a:r>
              <a:rPr lang="en-US" dirty="0" smtClean="0"/>
              <a:t/>
            </a:r>
            <a:br>
              <a:rPr lang="en-US" dirty="0" smtClean="0"/>
            </a:b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069730" y="2462601"/>
            <a:ext cx="10058400" cy="393192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2">
                    <a:lumMod val="10000"/>
                  </a:schemeClr>
                </a:solidFill>
                <a:latin typeface="Bahnschrift Condensed" panose="020B0502040204020203" pitchFamily="34" charset="0"/>
              </a:rPr>
              <a:t>🚫 Don't damage or break things</a:t>
            </a:r>
          </a:p>
          <a:p>
            <a:pPr algn="ctr"/>
            <a:r>
              <a:rPr lang="en-US" sz="4000" b="1" dirty="0" smtClean="0">
                <a:solidFill>
                  <a:schemeClr val="tx2">
                    <a:lumMod val="1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4000" b="1" dirty="0">
                <a:solidFill>
                  <a:schemeClr val="tx2">
                    <a:lumMod val="10000"/>
                  </a:schemeClr>
                </a:solidFill>
                <a:latin typeface="Bahnschrift Condensed" panose="020B0502040204020203" pitchFamily="34" charset="0"/>
              </a:rPr>
              <a:t>Put trash in bins</a:t>
            </a:r>
          </a:p>
          <a:p>
            <a:pPr algn="ctr"/>
            <a:r>
              <a:rPr lang="en-US" sz="4000" b="1" dirty="0">
                <a:solidFill>
                  <a:schemeClr val="tx2">
                    <a:lumMod val="10000"/>
                  </a:schemeClr>
                </a:solidFill>
                <a:latin typeface="Bahnschrift Condensed" panose="020B0502040204020203" pitchFamily="34" charset="0"/>
              </a:rPr>
              <a:t>🎨 Don't draw on walls or benches</a:t>
            </a:r>
          </a:p>
          <a:p>
            <a:pPr algn="ctr"/>
            <a:r>
              <a:rPr lang="en-US" sz="4000" b="1" dirty="0">
                <a:solidFill>
                  <a:schemeClr val="tx2">
                    <a:lumMod val="10000"/>
                  </a:schemeClr>
                </a:solidFill>
                <a:latin typeface="Bahnschrift Condensed" panose="020B0502040204020203" pitchFamily="34" charset="0"/>
              </a:rPr>
              <a:t>🌳 Take care of plants and trees</a:t>
            </a:r>
          </a:p>
          <a:p>
            <a:pPr algn="ctr"/>
            <a:r>
              <a:rPr lang="en-US" sz="4000" b="1" dirty="0" smtClean="0">
                <a:solidFill>
                  <a:schemeClr val="tx2">
                    <a:lumMod val="1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en-US" sz="4000" b="1" dirty="0">
                <a:solidFill>
                  <a:schemeClr val="tx2">
                    <a:lumMod val="10000"/>
                  </a:schemeClr>
                </a:solidFill>
                <a:latin typeface="Bahnschrift Condensed" panose="020B0502040204020203" pitchFamily="34" charset="0"/>
              </a:rPr>
              <a:t>Share equipment with others</a:t>
            </a:r>
            <a:endParaRPr lang="bg-BG" sz="4000" b="1" dirty="0">
              <a:solidFill>
                <a:schemeClr val="tx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2306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9167153" y="156503"/>
            <a:ext cx="2689274" cy="164592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Working together</a:t>
            </a:r>
            <a:br>
              <a:rPr lang="en-US" b="1" dirty="0" smtClean="0"/>
            </a:br>
            <a:r>
              <a:rPr lang="en-US" b="1" dirty="0" smtClean="0"/>
              <a:t>(cooperation)</a:t>
            </a:r>
            <a:endParaRPr lang="bg-BG" b="1" dirty="0"/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0485" y="378069"/>
            <a:ext cx="8361483" cy="6101861"/>
          </a:xfrm>
          <a:prstGeom prst="rect">
            <a:avLst/>
          </a:prstGeom>
        </p:spPr>
      </p:pic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9296400" y="1881555"/>
            <a:ext cx="2430780" cy="4668714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en-US" sz="3800" b="1" i="1" dirty="0" smtClean="0">
                <a:solidFill>
                  <a:srgbClr val="FF0000"/>
                </a:solidFill>
              </a:rPr>
              <a:t>Cooperation makes our community better!</a:t>
            </a:r>
            <a:endParaRPr lang="en-US" sz="3800" b="1" i="1" dirty="0">
              <a:solidFill>
                <a:srgbClr val="FF0000"/>
              </a:solidFill>
            </a:endParaRPr>
          </a:p>
          <a:p>
            <a:pPr algn="ctr"/>
            <a:endParaRPr lang="en-US" sz="2400" b="1" i="1" dirty="0" smtClean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US" sz="2400" b="1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When </a:t>
            </a:r>
            <a:r>
              <a:rPr lang="en-US" sz="2400" b="1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we cooperate:</a:t>
            </a:r>
          </a:p>
          <a:p>
            <a:pPr algn="ctr"/>
            <a:r>
              <a:rPr lang="en-US" sz="2400" b="1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- We help each other</a:t>
            </a:r>
          </a:p>
          <a:p>
            <a:pPr algn="ctr"/>
            <a:r>
              <a:rPr lang="en-US" sz="2400" b="1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- We share fairly</a:t>
            </a:r>
          </a:p>
          <a:p>
            <a:pPr algn="ctr"/>
            <a:r>
              <a:rPr lang="en-US" sz="2400" b="1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- We solve problems together</a:t>
            </a:r>
          </a:p>
          <a:p>
            <a:pPr algn="ctr"/>
            <a:r>
              <a:rPr lang="en-US" sz="2400" b="1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- We make our community a better place</a:t>
            </a:r>
            <a:endParaRPr lang="bg-BG" sz="2400" b="1" i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4983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066800" y="879986"/>
            <a:ext cx="100584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Classrooms rules.</a:t>
            </a:r>
            <a:br>
              <a:rPr lang="en-US" b="1" dirty="0" smtClean="0">
                <a:solidFill>
                  <a:srgbClr val="002060"/>
                </a:solidFill>
                <a:latin typeface="Algerian" panose="04020705040A02060702" pitchFamily="82" charset="0"/>
              </a:rPr>
            </a:br>
            <a:r>
              <a:rPr lang="en-US" b="1" dirty="0" smtClean="0">
                <a:solidFill>
                  <a:srgbClr val="002060"/>
                </a:solidFill>
                <a:latin typeface="Algerian" panose="04020705040A02060702" pitchFamily="82" charset="0"/>
              </a:rPr>
              <a:t> Our classroom and community rules.</a:t>
            </a:r>
            <a:endParaRPr lang="bg-BG" b="1" dirty="0">
              <a:solidFill>
                <a:srgbClr val="002060"/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-221273" y="2806504"/>
            <a:ext cx="12634545" cy="393192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1. Be respectful</a:t>
            </a:r>
          </a:p>
          <a:p>
            <a:pPr algn="ctr"/>
            <a:r>
              <a:rPr lang="en-US" sz="4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2. Be responsible</a:t>
            </a:r>
          </a:p>
          <a:p>
            <a:pPr algn="ctr"/>
            <a:r>
              <a:rPr lang="en-US" sz="4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3. Be cooperative</a:t>
            </a:r>
          </a:p>
          <a:p>
            <a:pPr algn="ctr"/>
            <a:r>
              <a:rPr lang="en-US" sz="4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4. Be safe</a:t>
            </a:r>
          </a:p>
          <a:p>
            <a:pPr algn="ctr"/>
            <a:r>
              <a:rPr lang="en-US" sz="4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5. Be kind</a:t>
            </a:r>
            <a:endParaRPr lang="bg-BG" sz="4000" b="1" dirty="0">
              <a:solidFill>
                <a:schemeClr val="accent6">
                  <a:lumMod val="60000"/>
                  <a:lumOff val="4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5124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ромат">
  <a:themeElements>
    <a:clrScheme name="Аромат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Аромат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ромат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TM03457510[[fn=Аромат]]</Template>
  <TotalTime>61</TotalTime>
  <Words>319</Words>
  <Application>Microsoft Office PowerPoint</Application>
  <PresentationFormat>Custom</PresentationFormat>
  <Paragraphs>65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Аромат</vt:lpstr>
      <vt:lpstr>Me and the society.  respecting civic property, rights and responsibilities.</vt:lpstr>
      <vt:lpstr>What we will learn today?</vt:lpstr>
      <vt:lpstr>Our Civic Values</vt:lpstr>
      <vt:lpstr>What is public property?</vt:lpstr>
      <vt:lpstr>Our rights</vt:lpstr>
      <vt:lpstr>Our responsibilities</vt:lpstr>
      <vt:lpstr>Respecting public property.  How? </vt:lpstr>
      <vt:lpstr>Working together (cooperation)</vt:lpstr>
      <vt:lpstr>Classrooms rules.  Our classroom and community rules.</vt:lpstr>
      <vt:lpstr>LET’S PRACTICE!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 and the society.  respecting civic property, rights and responsibilities.</dc:title>
  <dc:creator>Acer</dc:creator>
  <cp:lastModifiedBy>Vostro</cp:lastModifiedBy>
  <cp:revision>8</cp:revision>
  <dcterms:created xsi:type="dcterms:W3CDTF">2026-02-20T15:27:20Z</dcterms:created>
  <dcterms:modified xsi:type="dcterms:W3CDTF">2026-02-26T15:21:02Z</dcterms:modified>
</cp:coreProperties>
</file>