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61" r:id="rId15"/>
  </p:sldIdLst>
  <p:sldSz cx="12192000" cy="6858000"/>
  <p:notesSz cx="6858000" cy="9144000"/>
  <p:defaultTextStyle>
    <a:defPPr>
      <a:defRPr lang="en-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52"/>
    <p:restoredTop sz="94646"/>
  </p:normalViewPr>
  <p:slideViewPr>
    <p:cSldViewPr snapToGrid="0">
      <p:cViewPr varScale="1">
        <p:scale>
          <a:sx n="103" d="100"/>
          <a:sy n="103" d="100"/>
        </p:scale>
        <p:origin x="80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90AD11-8E89-4F90-BA99-6CFB2D12AA8E}"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6E11E394-6245-4A3E-82B9-DACE24DBEFCC}">
      <dgm:prSet/>
      <dgm:spPr/>
      <dgm:t>
        <a:bodyPr/>
        <a:lstStyle/>
        <a:p>
          <a:r>
            <a:rPr lang="el-GR"/>
            <a:t>Ορισμένοι πολιτισμοί (όπως οι ΗΠΑ ή η Λατινική Αμερική) μοιράζονται ανοιχτά προσωπικά στοιχεία, ενώ άλλοι (όπως η Φινλανδία ή η Ιαπωνία) προτιμούν να κρατούν τα προσωπικά τους ζητήματα ιδιωτικά.</a:t>
          </a:r>
          <a:endParaRPr lang="en-US"/>
        </a:p>
      </dgm:t>
    </dgm:pt>
    <dgm:pt modelId="{7ACBD05C-0A14-481B-945E-A6DE483E1F25}" type="parTrans" cxnId="{A28166D9-686C-4C13-80F7-ADDBD3115A45}">
      <dgm:prSet/>
      <dgm:spPr/>
      <dgm:t>
        <a:bodyPr/>
        <a:lstStyle/>
        <a:p>
          <a:endParaRPr lang="en-US"/>
        </a:p>
      </dgm:t>
    </dgm:pt>
    <dgm:pt modelId="{4DBC4398-8503-47C2-9EE7-DE90B6A3BD14}" type="sibTrans" cxnId="{A28166D9-686C-4C13-80F7-ADDBD3115A45}">
      <dgm:prSet/>
      <dgm:spPr/>
      <dgm:t>
        <a:bodyPr/>
        <a:lstStyle/>
        <a:p>
          <a:endParaRPr lang="en-US"/>
        </a:p>
      </dgm:t>
    </dgm:pt>
    <dgm:pt modelId="{8EF8EEF6-4800-49BB-ADF3-855861485D5F}">
      <dgm:prSet/>
      <dgm:spPr/>
      <dgm:t>
        <a:bodyPr/>
        <a:lstStyle/>
        <a:p>
          <a:r>
            <a:rPr lang="el-GR"/>
            <a:t>Αυτό που φαίνεται ευγενικό σε έναν πολιτισμό μπορεί να φαίνεται αγενές σε έναν άλλο, και τα γλωσσικά εμπόδια μπορούν να δημιουργήσουν ανάμεικτα μηνύματα μεταξύ των ανθρώπων.</a:t>
          </a:r>
          <a:endParaRPr lang="en-US"/>
        </a:p>
      </dgm:t>
    </dgm:pt>
    <dgm:pt modelId="{2E09BA69-C6FA-4D49-85B6-0B552A866DE3}" type="parTrans" cxnId="{4E6CEDCB-C3F7-4717-A097-F3645E77085F}">
      <dgm:prSet/>
      <dgm:spPr/>
      <dgm:t>
        <a:bodyPr/>
        <a:lstStyle/>
        <a:p>
          <a:endParaRPr lang="en-US"/>
        </a:p>
      </dgm:t>
    </dgm:pt>
    <dgm:pt modelId="{AFD46952-511E-4CFD-A2D6-4D4D90E0CF05}" type="sibTrans" cxnId="{4E6CEDCB-C3F7-4717-A097-F3645E77085F}">
      <dgm:prSet/>
      <dgm:spPr/>
      <dgm:t>
        <a:bodyPr/>
        <a:lstStyle/>
        <a:p>
          <a:endParaRPr lang="en-US"/>
        </a:p>
      </dgm:t>
    </dgm:pt>
    <dgm:pt modelId="{F84E7B38-8B2E-4448-9105-87EE78FF3BF3}">
      <dgm:prSet/>
      <dgm:spPr/>
      <dgm:t>
        <a:bodyPr/>
        <a:lstStyle/>
        <a:p>
          <a:r>
            <a:rPr lang="el-GR"/>
            <a:t>Η προσεκτική ακρόαση και το ανοιχτό μυαλό μας βοηθούν να επικοινωνούμε καλύτερα με ανθρώπους από όλους τους πολιτισμούς, συμπεριλαμβανομένου του δικού μας.</a:t>
          </a:r>
          <a:endParaRPr lang="en-US"/>
        </a:p>
      </dgm:t>
    </dgm:pt>
    <dgm:pt modelId="{2F8F22A6-01FF-45BA-BA59-CEBA0E8E7800}" type="parTrans" cxnId="{684524C9-E27B-4482-9B50-F60AA74A2210}">
      <dgm:prSet/>
      <dgm:spPr/>
      <dgm:t>
        <a:bodyPr/>
        <a:lstStyle/>
        <a:p>
          <a:endParaRPr lang="en-US"/>
        </a:p>
      </dgm:t>
    </dgm:pt>
    <dgm:pt modelId="{EF191328-E4FC-4781-9C46-D548EBA0CC33}" type="sibTrans" cxnId="{684524C9-E27B-4482-9B50-F60AA74A2210}">
      <dgm:prSet/>
      <dgm:spPr/>
      <dgm:t>
        <a:bodyPr/>
        <a:lstStyle/>
        <a:p>
          <a:endParaRPr lang="en-US"/>
        </a:p>
      </dgm:t>
    </dgm:pt>
    <dgm:pt modelId="{74893BDB-1CCA-4447-9AE4-C7F9D7024B70}" type="pres">
      <dgm:prSet presAssocID="{6F90AD11-8E89-4F90-BA99-6CFB2D12AA8E}" presName="outerComposite" presStyleCnt="0">
        <dgm:presLayoutVars>
          <dgm:chMax val="5"/>
          <dgm:dir/>
          <dgm:resizeHandles val="exact"/>
        </dgm:presLayoutVars>
      </dgm:prSet>
      <dgm:spPr/>
    </dgm:pt>
    <dgm:pt modelId="{042D2990-3E92-924C-B82C-AFB4B0F4518C}" type="pres">
      <dgm:prSet presAssocID="{6F90AD11-8E89-4F90-BA99-6CFB2D12AA8E}" presName="dummyMaxCanvas" presStyleCnt="0">
        <dgm:presLayoutVars/>
      </dgm:prSet>
      <dgm:spPr/>
    </dgm:pt>
    <dgm:pt modelId="{11EEAA53-B1F5-4B41-9AE9-A64B9391A105}" type="pres">
      <dgm:prSet presAssocID="{6F90AD11-8E89-4F90-BA99-6CFB2D12AA8E}" presName="ThreeNodes_1" presStyleLbl="node1" presStyleIdx="0" presStyleCnt="3">
        <dgm:presLayoutVars>
          <dgm:bulletEnabled val="1"/>
        </dgm:presLayoutVars>
      </dgm:prSet>
      <dgm:spPr/>
    </dgm:pt>
    <dgm:pt modelId="{29B13742-4379-EF4B-8372-97D31DF6AEDF}" type="pres">
      <dgm:prSet presAssocID="{6F90AD11-8E89-4F90-BA99-6CFB2D12AA8E}" presName="ThreeNodes_2" presStyleLbl="node1" presStyleIdx="1" presStyleCnt="3">
        <dgm:presLayoutVars>
          <dgm:bulletEnabled val="1"/>
        </dgm:presLayoutVars>
      </dgm:prSet>
      <dgm:spPr/>
    </dgm:pt>
    <dgm:pt modelId="{E113B67D-D537-8148-9FC1-F18E85BF85E5}" type="pres">
      <dgm:prSet presAssocID="{6F90AD11-8E89-4F90-BA99-6CFB2D12AA8E}" presName="ThreeNodes_3" presStyleLbl="node1" presStyleIdx="2" presStyleCnt="3">
        <dgm:presLayoutVars>
          <dgm:bulletEnabled val="1"/>
        </dgm:presLayoutVars>
      </dgm:prSet>
      <dgm:spPr/>
    </dgm:pt>
    <dgm:pt modelId="{22EFE220-03D8-5042-A6EA-BBDF3B2893C0}" type="pres">
      <dgm:prSet presAssocID="{6F90AD11-8E89-4F90-BA99-6CFB2D12AA8E}" presName="ThreeConn_1-2" presStyleLbl="fgAccFollowNode1" presStyleIdx="0" presStyleCnt="2">
        <dgm:presLayoutVars>
          <dgm:bulletEnabled val="1"/>
        </dgm:presLayoutVars>
      </dgm:prSet>
      <dgm:spPr/>
    </dgm:pt>
    <dgm:pt modelId="{A2994457-E318-7846-A22E-2AE772C3EEE4}" type="pres">
      <dgm:prSet presAssocID="{6F90AD11-8E89-4F90-BA99-6CFB2D12AA8E}" presName="ThreeConn_2-3" presStyleLbl="fgAccFollowNode1" presStyleIdx="1" presStyleCnt="2">
        <dgm:presLayoutVars>
          <dgm:bulletEnabled val="1"/>
        </dgm:presLayoutVars>
      </dgm:prSet>
      <dgm:spPr/>
    </dgm:pt>
    <dgm:pt modelId="{1F8995C7-2A56-7741-B82E-75C8DD3B5A92}" type="pres">
      <dgm:prSet presAssocID="{6F90AD11-8E89-4F90-BA99-6CFB2D12AA8E}" presName="ThreeNodes_1_text" presStyleLbl="node1" presStyleIdx="2" presStyleCnt="3">
        <dgm:presLayoutVars>
          <dgm:bulletEnabled val="1"/>
        </dgm:presLayoutVars>
      </dgm:prSet>
      <dgm:spPr/>
    </dgm:pt>
    <dgm:pt modelId="{D161494B-AE89-E64B-92D0-9438C0DD6CA9}" type="pres">
      <dgm:prSet presAssocID="{6F90AD11-8E89-4F90-BA99-6CFB2D12AA8E}" presName="ThreeNodes_2_text" presStyleLbl="node1" presStyleIdx="2" presStyleCnt="3">
        <dgm:presLayoutVars>
          <dgm:bulletEnabled val="1"/>
        </dgm:presLayoutVars>
      </dgm:prSet>
      <dgm:spPr/>
    </dgm:pt>
    <dgm:pt modelId="{BEEA45FB-DC4F-3249-B06A-2FA476EA06E0}" type="pres">
      <dgm:prSet presAssocID="{6F90AD11-8E89-4F90-BA99-6CFB2D12AA8E}" presName="ThreeNodes_3_text" presStyleLbl="node1" presStyleIdx="2" presStyleCnt="3">
        <dgm:presLayoutVars>
          <dgm:bulletEnabled val="1"/>
        </dgm:presLayoutVars>
      </dgm:prSet>
      <dgm:spPr/>
    </dgm:pt>
  </dgm:ptLst>
  <dgm:cxnLst>
    <dgm:cxn modelId="{3AD62724-2875-CE4A-B82E-2F43589771EF}" type="presOf" srcId="{8EF8EEF6-4800-49BB-ADF3-855861485D5F}" destId="{29B13742-4379-EF4B-8372-97D31DF6AEDF}" srcOrd="0" destOrd="0" presId="urn:microsoft.com/office/officeart/2005/8/layout/vProcess5"/>
    <dgm:cxn modelId="{321C3434-226E-6C4E-8930-CBFB4FDE7A06}" type="presOf" srcId="{F84E7B38-8B2E-4448-9105-87EE78FF3BF3}" destId="{E113B67D-D537-8148-9FC1-F18E85BF85E5}" srcOrd="0" destOrd="0" presId="urn:microsoft.com/office/officeart/2005/8/layout/vProcess5"/>
    <dgm:cxn modelId="{D5A96935-A965-A44E-B18C-2D70868F7126}" type="presOf" srcId="{8EF8EEF6-4800-49BB-ADF3-855861485D5F}" destId="{D161494B-AE89-E64B-92D0-9438C0DD6CA9}" srcOrd="1" destOrd="0" presId="urn:microsoft.com/office/officeart/2005/8/layout/vProcess5"/>
    <dgm:cxn modelId="{85EED25B-1FA1-8D48-AFA4-1EC1AD71D6B7}" type="presOf" srcId="{AFD46952-511E-4CFD-A2D6-4D4D90E0CF05}" destId="{A2994457-E318-7846-A22E-2AE772C3EEE4}" srcOrd="0" destOrd="0" presId="urn:microsoft.com/office/officeart/2005/8/layout/vProcess5"/>
    <dgm:cxn modelId="{5924A9A1-5A08-8045-97D5-23464D283087}" type="presOf" srcId="{6E11E394-6245-4A3E-82B9-DACE24DBEFCC}" destId="{1F8995C7-2A56-7741-B82E-75C8DD3B5A92}" srcOrd="1" destOrd="0" presId="urn:microsoft.com/office/officeart/2005/8/layout/vProcess5"/>
    <dgm:cxn modelId="{5D21A6B7-EE8D-954C-AD33-6826070F0ED7}" type="presOf" srcId="{6F90AD11-8E89-4F90-BA99-6CFB2D12AA8E}" destId="{74893BDB-1CCA-4447-9AE4-C7F9D7024B70}" srcOrd="0" destOrd="0" presId="urn:microsoft.com/office/officeart/2005/8/layout/vProcess5"/>
    <dgm:cxn modelId="{0D8F45C7-4113-EA42-8271-722DDB53DFB3}" type="presOf" srcId="{4DBC4398-8503-47C2-9EE7-DE90B6A3BD14}" destId="{22EFE220-03D8-5042-A6EA-BBDF3B2893C0}" srcOrd="0" destOrd="0" presId="urn:microsoft.com/office/officeart/2005/8/layout/vProcess5"/>
    <dgm:cxn modelId="{684524C9-E27B-4482-9B50-F60AA74A2210}" srcId="{6F90AD11-8E89-4F90-BA99-6CFB2D12AA8E}" destId="{F84E7B38-8B2E-4448-9105-87EE78FF3BF3}" srcOrd="2" destOrd="0" parTransId="{2F8F22A6-01FF-45BA-BA59-CEBA0E8E7800}" sibTransId="{EF191328-E4FC-4781-9C46-D548EBA0CC33}"/>
    <dgm:cxn modelId="{4E6CEDCB-C3F7-4717-A097-F3645E77085F}" srcId="{6F90AD11-8E89-4F90-BA99-6CFB2D12AA8E}" destId="{8EF8EEF6-4800-49BB-ADF3-855861485D5F}" srcOrd="1" destOrd="0" parTransId="{2E09BA69-C6FA-4D49-85B6-0B552A866DE3}" sibTransId="{AFD46952-511E-4CFD-A2D6-4D4D90E0CF05}"/>
    <dgm:cxn modelId="{A28166D9-686C-4C13-80F7-ADDBD3115A45}" srcId="{6F90AD11-8E89-4F90-BA99-6CFB2D12AA8E}" destId="{6E11E394-6245-4A3E-82B9-DACE24DBEFCC}" srcOrd="0" destOrd="0" parTransId="{7ACBD05C-0A14-481B-945E-A6DE483E1F25}" sibTransId="{4DBC4398-8503-47C2-9EE7-DE90B6A3BD14}"/>
    <dgm:cxn modelId="{15D5E7E2-D789-7A4F-9D00-5657E2A7D800}" type="presOf" srcId="{F84E7B38-8B2E-4448-9105-87EE78FF3BF3}" destId="{BEEA45FB-DC4F-3249-B06A-2FA476EA06E0}" srcOrd="1" destOrd="0" presId="urn:microsoft.com/office/officeart/2005/8/layout/vProcess5"/>
    <dgm:cxn modelId="{2D56DFF2-3E74-4C4D-85E4-AE17C094112E}" type="presOf" srcId="{6E11E394-6245-4A3E-82B9-DACE24DBEFCC}" destId="{11EEAA53-B1F5-4B41-9AE9-A64B9391A105}" srcOrd="0" destOrd="0" presId="urn:microsoft.com/office/officeart/2005/8/layout/vProcess5"/>
    <dgm:cxn modelId="{A13C1B8C-30E0-314E-AB2D-21598783776A}" type="presParOf" srcId="{74893BDB-1CCA-4447-9AE4-C7F9D7024B70}" destId="{042D2990-3E92-924C-B82C-AFB4B0F4518C}" srcOrd="0" destOrd="0" presId="urn:microsoft.com/office/officeart/2005/8/layout/vProcess5"/>
    <dgm:cxn modelId="{876332FA-1E2F-664E-A74B-D761170E6329}" type="presParOf" srcId="{74893BDB-1CCA-4447-9AE4-C7F9D7024B70}" destId="{11EEAA53-B1F5-4B41-9AE9-A64B9391A105}" srcOrd="1" destOrd="0" presId="urn:microsoft.com/office/officeart/2005/8/layout/vProcess5"/>
    <dgm:cxn modelId="{3FCC740D-A869-C449-AB0C-12A04AD29417}" type="presParOf" srcId="{74893BDB-1CCA-4447-9AE4-C7F9D7024B70}" destId="{29B13742-4379-EF4B-8372-97D31DF6AEDF}" srcOrd="2" destOrd="0" presId="urn:microsoft.com/office/officeart/2005/8/layout/vProcess5"/>
    <dgm:cxn modelId="{5DEC3499-1E5A-F047-BA29-40455694AF72}" type="presParOf" srcId="{74893BDB-1CCA-4447-9AE4-C7F9D7024B70}" destId="{E113B67D-D537-8148-9FC1-F18E85BF85E5}" srcOrd="3" destOrd="0" presId="urn:microsoft.com/office/officeart/2005/8/layout/vProcess5"/>
    <dgm:cxn modelId="{99717937-3BDC-324F-AAA9-D411B850AD8F}" type="presParOf" srcId="{74893BDB-1CCA-4447-9AE4-C7F9D7024B70}" destId="{22EFE220-03D8-5042-A6EA-BBDF3B2893C0}" srcOrd="4" destOrd="0" presId="urn:microsoft.com/office/officeart/2005/8/layout/vProcess5"/>
    <dgm:cxn modelId="{41ECAC52-7C6F-C347-822F-A02FB87E3FA6}" type="presParOf" srcId="{74893BDB-1CCA-4447-9AE4-C7F9D7024B70}" destId="{A2994457-E318-7846-A22E-2AE772C3EEE4}" srcOrd="5" destOrd="0" presId="urn:microsoft.com/office/officeart/2005/8/layout/vProcess5"/>
    <dgm:cxn modelId="{4BEE4427-A269-1C4E-8DAE-3B5B7816D9A2}" type="presParOf" srcId="{74893BDB-1CCA-4447-9AE4-C7F9D7024B70}" destId="{1F8995C7-2A56-7741-B82E-75C8DD3B5A92}" srcOrd="6" destOrd="0" presId="urn:microsoft.com/office/officeart/2005/8/layout/vProcess5"/>
    <dgm:cxn modelId="{E7201B60-DC5E-ED4D-8D95-3A7DFADE1A08}" type="presParOf" srcId="{74893BDB-1CCA-4447-9AE4-C7F9D7024B70}" destId="{D161494B-AE89-E64B-92D0-9438C0DD6CA9}" srcOrd="7" destOrd="0" presId="urn:microsoft.com/office/officeart/2005/8/layout/vProcess5"/>
    <dgm:cxn modelId="{3C7F189A-3936-1943-95C7-0740B57B41B7}" type="presParOf" srcId="{74893BDB-1CCA-4447-9AE4-C7F9D7024B70}" destId="{BEEA45FB-DC4F-3249-B06A-2FA476EA06E0}"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EEAA53-B1F5-4B41-9AE9-A64B9391A105}">
      <dsp:nvSpPr>
        <dsp:cNvPr id="0" name=""/>
        <dsp:cNvSpPr/>
      </dsp:nvSpPr>
      <dsp:spPr>
        <a:xfrm>
          <a:off x="0" y="0"/>
          <a:ext cx="9088040" cy="112204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l-GR" sz="1900" kern="1200"/>
            <a:t>Ορισμένοι πολιτισμοί (όπως οι ΗΠΑ ή η Λατινική Αμερική) μοιράζονται ανοιχτά προσωπικά στοιχεία, ενώ άλλοι (όπως η Φινλανδία ή η Ιαπωνία) προτιμούν να κρατούν τα προσωπικά τους ζητήματα ιδιωτικά.</a:t>
          </a:r>
          <a:endParaRPr lang="en-US" sz="1900" kern="1200"/>
        </a:p>
      </dsp:txBody>
      <dsp:txXfrm>
        <a:off x="32864" y="32864"/>
        <a:ext cx="7877265" cy="1056316"/>
      </dsp:txXfrm>
    </dsp:sp>
    <dsp:sp modelId="{29B13742-4379-EF4B-8372-97D31DF6AEDF}">
      <dsp:nvSpPr>
        <dsp:cNvPr id="0" name=""/>
        <dsp:cNvSpPr/>
      </dsp:nvSpPr>
      <dsp:spPr>
        <a:xfrm>
          <a:off x="801885" y="1309052"/>
          <a:ext cx="9088040" cy="112204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l-GR" sz="1900" kern="1200"/>
            <a:t>Αυτό που φαίνεται ευγενικό σε έναν πολιτισμό μπορεί να φαίνεται αγενές σε έναν άλλο, και τα γλωσσικά εμπόδια μπορούν να δημιουργήσουν ανάμεικτα μηνύματα μεταξύ των ανθρώπων.</a:t>
          </a:r>
          <a:endParaRPr lang="en-US" sz="1900" kern="1200"/>
        </a:p>
      </dsp:txBody>
      <dsp:txXfrm>
        <a:off x="834749" y="1341916"/>
        <a:ext cx="7491097" cy="1056316"/>
      </dsp:txXfrm>
    </dsp:sp>
    <dsp:sp modelId="{E113B67D-D537-8148-9FC1-F18E85BF85E5}">
      <dsp:nvSpPr>
        <dsp:cNvPr id="0" name=""/>
        <dsp:cNvSpPr/>
      </dsp:nvSpPr>
      <dsp:spPr>
        <a:xfrm>
          <a:off x="1603771" y="2618105"/>
          <a:ext cx="9088040" cy="112204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l-GR" sz="1900" kern="1200"/>
            <a:t>Η προσεκτική ακρόαση και το ανοιχτό μυαλό μας βοηθούν να επικοινωνούμε καλύτερα με ανθρώπους από όλους τους πολιτισμούς, συμπεριλαμβανομένου του δικού μας.</a:t>
          </a:r>
          <a:endParaRPr lang="en-US" sz="1900" kern="1200"/>
        </a:p>
      </dsp:txBody>
      <dsp:txXfrm>
        <a:off x="1636635" y="2650969"/>
        <a:ext cx="7491097" cy="1056316"/>
      </dsp:txXfrm>
    </dsp:sp>
    <dsp:sp modelId="{22EFE220-03D8-5042-A6EA-BBDF3B2893C0}">
      <dsp:nvSpPr>
        <dsp:cNvPr id="0" name=""/>
        <dsp:cNvSpPr/>
      </dsp:nvSpPr>
      <dsp:spPr>
        <a:xfrm>
          <a:off x="8358710" y="850884"/>
          <a:ext cx="729329" cy="729329"/>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8522809" y="850884"/>
        <a:ext cx="401131" cy="548820"/>
      </dsp:txXfrm>
    </dsp:sp>
    <dsp:sp modelId="{A2994457-E318-7846-A22E-2AE772C3EEE4}">
      <dsp:nvSpPr>
        <dsp:cNvPr id="0" name=""/>
        <dsp:cNvSpPr/>
      </dsp:nvSpPr>
      <dsp:spPr>
        <a:xfrm>
          <a:off x="9160596" y="2152456"/>
          <a:ext cx="729329" cy="729329"/>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9324695" y="2152456"/>
        <a:ext cx="401131" cy="54882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8/18/25</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966996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8/18/25</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870162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8/18/25</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314926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8/18/25</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281447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8/18/25</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73264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8/18/25</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001903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8/18/25</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620589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8/18/25</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778560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8/18/25</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020370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8/18/25</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089799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8/18/25</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618962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8/18/25</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262895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unsplash.com/photos/two-people-shaking-hands-over-a-book-on-a-table-D7CZLMJtdZM?utm_content=creditCopyText&amp;utm_medium=referral&amp;utm_source=unsplash" TargetMode="External"/><Relationship Id="rId2" Type="http://schemas.openxmlformats.org/officeDocument/2006/relationships/hyperlink" Target="https://unsplash.com/@masjidmaba?utm_content=creditCopyText&amp;utm_medium=referral&amp;utm_source=unsplash" TargetMode="External"/><Relationship Id="rId1" Type="http://schemas.openxmlformats.org/officeDocument/2006/relationships/slideLayout" Target="../slideLayouts/slideLayout2.xml"/><Relationship Id="rId6" Type="http://schemas.openxmlformats.org/officeDocument/2006/relationships/hyperlink" Target="https://unsplash.com/photos/people-raiding-their-hands-5hz5hpjFIro?utm_content=creditCopyText&amp;utm_medium=referral&amp;utm_source=unsplash" TargetMode="External"/><Relationship Id="rId5" Type="http://schemas.openxmlformats.org/officeDocument/2006/relationships/hyperlink" Target="https://unsplash.com/@zhouyudesign?utm_content=creditCopyText&amp;utm_medium=referral&amp;utm_source=unsplash" TargetMode="External"/><Relationship Id="rId4" Type="http://schemas.openxmlformats.org/officeDocument/2006/relationships/hyperlink" Target="https://commons.wikimedia.org/w/index.php?curid=44353736"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0EECA69B-4C2A-7F31-8019-E90DB3BD49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pic>
        <p:nvPicPr>
          <p:cNvPr id="4" name="Picture 3" descr="A close-up of a network&#10;&#10;AI-generated content may be incorrect.">
            <a:extLst>
              <a:ext uri="{FF2B5EF4-FFF2-40B4-BE49-F238E27FC236}">
                <a16:creationId xmlns:a16="http://schemas.microsoft.com/office/drawing/2014/main" id="{10A338A0-F0A8-9650-59CD-889292915446}"/>
              </a:ext>
            </a:extLst>
          </p:cNvPr>
          <p:cNvPicPr>
            <a:picLocks noChangeAspect="1"/>
          </p:cNvPicPr>
          <p:nvPr/>
        </p:nvPicPr>
        <p:blipFill>
          <a:blip r:embed="rId2"/>
          <a:srcRect l="9091" t="36079"/>
          <a:stretch>
            <a:fillRect/>
          </a:stretch>
        </p:blipFill>
        <p:spPr>
          <a:xfrm>
            <a:off x="20" y="10"/>
            <a:ext cx="12191979" cy="6857990"/>
          </a:xfrm>
          <a:prstGeom prst="rect">
            <a:avLst/>
          </a:prstGeom>
        </p:spPr>
      </p:pic>
      <p:sp>
        <p:nvSpPr>
          <p:cNvPr id="22" name="Rectangle 21">
            <a:extLst>
              <a:ext uri="{FF2B5EF4-FFF2-40B4-BE49-F238E27FC236}">
                <a16:creationId xmlns:a16="http://schemas.microsoft.com/office/drawing/2014/main" id="{857DEAC1-B3AA-6569-0A44-A191DF2F3C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1"/>
            <a:ext cx="12191999" cy="1371600"/>
          </a:xfrm>
          <a:prstGeom prst="rect">
            <a:avLst/>
          </a:pr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C645A1D0-7248-5B62-11D2-CCECB7E27155}"/>
              </a:ext>
            </a:extLst>
          </p:cNvPr>
          <p:cNvSpPr>
            <a:spLocks noGrp="1"/>
          </p:cNvSpPr>
          <p:nvPr>
            <p:ph type="ctrTitle"/>
          </p:nvPr>
        </p:nvSpPr>
        <p:spPr>
          <a:xfrm>
            <a:off x="320040" y="5715007"/>
            <a:ext cx="7983070" cy="958655"/>
          </a:xfrm>
          <a:ln>
            <a:noFill/>
          </a:ln>
        </p:spPr>
        <p:txBody>
          <a:bodyPr anchor="ctr">
            <a:normAutofit/>
          </a:bodyPr>
          <a:lstStyle/>
          <a:p>
            <a:r>
              <a:rPr lang="el-GR" sz="3600" dirty="0"/>
              <a:t>Εγώ και ο κόσμος</a:t>
            </a:r>
            <a:endParaRPr lang="en-BG" sz="3600" dirty="0"/>
          </a:p>
        </p:txBody>
      </p:sp>
      <p:sp>
        <p:nvSpPr>
          <p:cNvPr id="3" name="Subtitle 2">
            <a:extLst>
              <a:ext uri="{FF2B5EF4-FFF2-40B4-BE49-F238E27FC236}">
                <a16:creationId xmlns:a16="http://schemas.microsoft.com/office/drawing/2014/main" id="{4AC5CD95-0B2C-EAC3-4BA7-F9F4CA4BA944}"/>
              </a:ext>
            </a:extLst>
          </p:cNvPr>
          <p:cNvSpPr>
            <a:spLocks noGrp="1"/>
          </p:cNvSpPr>
          <p:nvPr>
            <p:ph type="subTitle" idx="1"/>
          </p:nvPr>
        </p:nvSpPr>
        <p:spPr>
          <a:xfrm>
            <a:off x="8303110" y="5715007"/>
            <a:ext cx="3633533" cy="958655"/>
          </a:xfrm>
        </p:spPr>
        <p:txBody>
          <a:bodyPr anchor="ctr">
            <a:normAutofit/>
          </a:bodyPr>
          <a:lstStyle/>
          <a:p>
            <a:pPr algn="r"/>
            <a:r>
              <a:rPr lang="el-GR" sz="2800" dirty="0"/>
              <a:t>Επικοινωνία και φιλία</a:t>
            </a:r>
            <a:endParaRPr lang="en-BG" sz="2800" dirty="0"/>
          </a:p>
        </p:txBody>
      </p:sp>
    </p:spTree>
    <p:extLst>
      <p:ext uri="{BB962C8B-B14F-4D97-AF65-F5344CB8AC3E}">
        <p14:creationId xmlns:p14="http://schemas.microsoft.com/office/powerpoint/2010/main" val="366584746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7" name="Rectangle 26">
            <a:extLst>
              <a:ext uri="{FF2B5EF4-FFF2-40B4-BE49-F238E27FC236}">
                <a16:creationId xmlns:a16="http://schemas.microsoft.com/office/drawing/2014/main" id="{2B692957-EB5C-4A98-B495-7D058D787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387C2D-00BF-FB28-D0CA-AA5DCC132218}"/>
              </a:ext>
            </a:extLst>
          </p:cNvPr>
          <p:cNvSpPr>
            <a:spLocks noGrp="1"/>
          </p:cNvSpPr>
          <p:nvPr>
            <p:ph type="title"/>
          </p:nvPr>
        </p:nvSpPr>
        <p:spPr>
          <a:xfrm>
            <a:off x="695325" y="1105000"/>
            <a:ext cx="10696575" cy="1040338"/>
          </a:xfrm>
        </p:spPr>
        <p:txBody>
          <a:bodyPr vert="horz" lIns="91440" tIns="45720" rIns="91440" bIns="45720" rtlCol="0" anchor="t">
            <a:noAutofit/>
          </a:bodyPr>
          <a:lstStyle/>
          <a:p>
            <a:r>
              <a:rPr lang="en-US" sz="4800" dirty="0" err="1"/>
              <a:t>Χειρονομίες</a:t>
            </a:r>
            <a:endParaRPr lang="en-US" sz="4800" dirty="0"/>
          </a:p>
        </p:txBody>
      </p:sp>
      <p:cxnSp>
        <p:nvCxnSpPr>
          <p:cNvPr id="29" name="Straight Connector 28">
            <a:extLst>
              <a:ext uri="{FF2B5EF4-FFF2-40B4-BE49-F238E27FC236}">
                <a16:creationId xmlns:a16="http://schemas.microsoft.com/office/drawing/2014/main" id="{EADFE7DF-2727-4F3E-B6CE-8DA0A70FCB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44818"/>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descr="A group of kids pointing at a tree&#10;&#10;AI-generated content may be incorrect.">
            <a:extLst>
              <a:ext uri="{FF2B5EF4-FFF2-40B4-BE49-F238E27FC236}">
                <a16:creationId xmlns:a16="http://schemas.microsoft.com/office/drawing/2014/main" id="{C226BD6F-F670-434B-D14C-1A6AFF6B4563}"/>
              </a:ext>
            </a:extLst>
          </p:cNvPr>
          <p:cNvPicPr>
            <a:picLocks noChangeAspect="1"/>
          </p:cNvPicPr>
          <p:nvPr/>
        </p:nvPicPr>
        <p:blipFill>
          <a:blip r:embed="rId2"/>
          <a:srcRect t="8044" b="4276"/>
          <a:stretch>
            <a:fillRect/>
          </a:stretch>
        </p:blipFill>
        <p:spPr>
          <a:xfrm>
            <a:off x="-1" y="2665508"/>
            <a:ext cx="4136091" cy="4192494"/>
          </a:xfrm>
          <a:prstGeom prst="rect">
            <a:avLst/>
          </a:prstGeom>
        </p:spPr>
      </p:pic>
      <p:pic>
        <p:nvPicPr>
          <p:cNvPr id="7" name="Picture 6" descr="A hand making a hand gesture&#10;&#10;AI-generated content may be incorrect.">
            <a:extLst>
              <a:ext uri="{FF2B5EF4-FFF2-40B4-BE49-F238E27FC236}">
                <a16:creationId xmlns:a16="http://schemas.microsoft.com/office/drawing/2014/main" id="{56E9D385-BF93-473A-C7A6-EF71A8D46FF5}"/>
              </a:ext>
            </a:extLst>
          </p:cNvPr>
          <p:cNvPicPr>
            <a:picLocks noChangeAspect="1"/>
          </p:cNvPicPr>
          <p:nvPr/>
        </p:nvPicPr>
        <p:blipFill>
          <a:blip r:embed="rId3"/>
          <a:srcRect r="2867" b="-2"/>
          <a:stretch>
            <a:fillRect/>
          </a:stretch>
        </p:blipFill>
        <p:spPr>
          <a:xfrm>
            <a:off x="4136091" y="2665508"/>
            <a:ext cx="4072218" cy="4192494"/>
          </a:xfrm>
          <a:prstGeom prst="rect">
            <a:avLst/>
          </a:prstGeom>
        </p:spPr>
      </p:pic>
      <p:pic>
        <p:nvPicPr>
          <p:cNvPr id="4" name="Content Placeholder 3" descr="Head and shoulders of person with short hair wearing framed glasses and T-shirt, facing forwards and laughing">
            <a:extLst>
              <a:ext uri="{FF2B5EF4-FFF2-40B4-BE49-F238E27FC236}">
                <a16:creationId xmlns:a16="http://schemas.microsoft.com/office/drawing/2014/main" id="{CF2B3745-A0CF-0818-B003-8635984BE633}"/>
              </a:ext>
            </a:extLst>
          </p:cNvPr>
          <p:cNvPicPr>
            <a:picLocks noGrp="1" noChangeAspect="1"/>
          </p:cNvPicPr>
          <p:nvPr>
            <p:ph idx="1"/>
          </p:nvPr>
        </p:nvPicPr>
        <p:blipFill>
          <a:blip r:embed="rId4"/>
          <a:srcRect l="16654" r="19652" b="-1"/>
          <a:stretch>
            <a:fillRect/>
          </a:stretch>
        </p:blipFill>
        <p:spPr>
          <a:xfrm>
            <a:off x="8191500" y="2665507"/>
            <a:ext cx="4000500" cy="4192494"/>
          </a:xfrm>
          <a:prstGeom prst="rect">
            <a:avLst/>
          </a:prstGeom>
        </p:spPr>
      </p:pic>
    </p:spTree>
    <p:extLst>
      <p:ext uri="{BB962C8B-B14F-4D97-AF65-F5344CB8AC3E}">
        <p14:creationId xmlns:p14="http://schemas.microsoft.com/office/powerpoint/2010/main" val="1330604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98A3E7-668A-DD85-212E-E4CEDB4C4B4A}"/>
              </a:ext>
            </a:extLst>
          </p:cNvPr>
          <p:cNvSpPr>
            <a:spLocks noGrp="1"/>
          </p:cNvSpPr>
          <p:nvPr>
            <p:ph type="title"/>
          </p:nvPr>
        </p:nvSpPr>
        <p:spPr>
          <a:xfrm>
            <a:off x="700087" y="909638"/>
            <a:ext cx="10691813" cy="1155618"/>
          </a:xfrm>
        </p:spPr>
        <p:txBody>
          <a:bodyPr>
            <a:normAutofit/>
          </a:bodyPr>
          <a:lstStyle/>
          <a:p>
            <a:r>
              <a:rPr lang="el-GR" dirty="0"/>
              <a:t>Πολιτισμικές Διαφορές στην Επικοινωνία</a:t>
            </a:r>
            <a:endParaRPr lang="en-BG" dirty="0"/>
          </a:p>
        </p:txBody>
      </p:sp>
      <p:cxnSp>
        <p:nvCxnSpPr>
          <p:cNvPr id="11" name="Straight Connector 10">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D408566A-EC71-B221-B8B4-C55BC49BF961}"/>
              </a:ext>
            </a:extLst>
          </p:cNvPr>
          <p:cNvGraphicFramePr>
            <a:graphicFrameLocks noGrp="1"/>
          </p:cNvGraphicFramePr>
          <p:nvPr>
            <p:ph idx="1"/>
            <p:extLst>
              <p:ext uri="{D42A27DB-BD31-4B8C-83A1-F6EECF244321}">
                <p14:modId xmlns:p14="http://schemas.microsoft.com/office/powerpoint/2010/main" val="566643445"/>
              </p:ext>
            </p:extLst>
          </p:nvPr>
        </p:nvGraphicFramePr>
        <p:xfrm>
          <a:off x="700088" y="2222500"/>
          <a:ext cx="10691812" cy="374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2964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18DC99-3D8E-6D50-83B7-9CF7156B3F66}"/>
              </a:ext>
            </a:extLst>
          </p:cNvPr>
          <p:cNvSpPr>
            <a:spLocks noGrp="1"/>
          </p:cNvSpPr>
          <p:nvPr>
            <p:ph type="title"/>
          </p:nvPr>
        </p:nvSpPr>
        <p:spPr>
          <a:xfrm>
            <a:off x="5186872" y="826918"/>
            <a:ext cx="6236208" cy="617835"/>
          </a:xfrm>
        </p:spPr>
        <p:txBody>
          <a:bodyPr>
            <a:normAutofit fontScale="90000"/>
          </a:bodyPr>
          <a:lstStyle/>
          <a:p>
            <a:r>
              <a:rPr lang="el-GR" dirty="0"/>
              <a:t>Θρησκευτική επικοινωνία</a:t>
            </a:r>
            <a:endParaRPr lang="en-BG" dirty="0"/>
          </a:p>
        </p:txBody>
      </p:sp>
      <p:pic>
        <p:nvPicPr>
          <p:cNvPr id="7" name="Picture 6" descr="A group of people standing on a beach&#10;&#10;AI-generated content may be incorrect.">
            <a:extLst>
              <a:ext uri="{FF2B5EF4-FFF2-40B4-BE49-F238E27FC236}">
                <a16:creationId xmlns:a16="http://schemas.microsoft.com/office/drawing/2014/main" id="{DBE8C35F-48A3-8FA0-F36C-6418C5170AC6}"/>
              </a:ext>
            </a:extLst>
          </p:cNvPr>
          <p:cNvPicPr>
            <a:picLocks noChangeAspect="1"/>
          </p:cNvPicPr>
          <p:nvPr/>
        </p:nvPicPr>
        <p:blipFill>
          <a:blip r:embed="rId2"/>
          <a:srcRect l="24680" r="37070"/>
          <a:stretch>
            <a:fillRect/>
          </a:stretch>
        </p:blipFill>
        <p:spPr>
          <a:xfrm>
            <a:off x="20" y="-1"/>
            <a:ext cx="4663420" cy="6858001"/>
          </a:xfrm>
          <a:prstGeom prst="rect">
            <a:avLst/>
          </a:prstGeom>
        </p:spPr>
      </p:pic>
      <p:cxnSp>
        <p:nvCxnSpPr>
          <p:cNvPr id="18" name="Straight Connector 17">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46871"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BBE032D-6106-BB4E-D859-72F516A6AD3B}"/>
              </a:ext>
            </a:extLst>
          </p:cNvPr>
          <p:cNvSpPr>
            <a:spLocks noGrp="1"/>
          </p:cNvSpPr>
          <p:nvPr>
            <p:ph idx="1"/>
          </p:nvPr>
        </p:nvSpPr>
        <p:spPr>
          <a:xfrm>
            <a:off x="4893276" y="1655805"/>
            <a:ext cx="7154562" cy="5103341"/>
          </a:xfrm>
        </p:spPr>
        <p:txBody>
          <a:bodyPr>
            <a:noAutofit/>
          </a:bodyPr>
          <a:lstStyle/>
          <a:p>
            <a:pPr>
              <a:lnSpc>
                <a:spcPct val="100000"/>
              </a:lnSpc>
            </a:pPr>
            <a:r>
              <a:rPr lang="el-GR" dirty="0"/>
              <a:t>Υπάρχουν κοινές πρακτικές: Παρά τις πολιτισμικές διαφορές, όλες οι θρησκείες χρησιμοποιούν παρόμοιες μορφές επικοινωνίας, όπως προσευχή, κήρυγμα, λατρεία, ανάγνωση ιερών κειμένων, τραγούδι και τελετουργικές πρακτικές.</a:t>
            </a:r>
          </a:p>
          <a:p>
            <a:pPr>
              <a:lnSpc>
                <a:spcPct val="100000"/>
              </a:lnSpc>
            </a:pPr>
            <a:endParaRPr lang="el-GR" dirty="0"/>
          </a:p>
          <a:p>
            <a:pPr>
              <a:lnSpc>
                <a:spcPct val="100000"/>
              </a:lnSpc>
            </a:pPr>
            <a:r>
              <a:rPr lang="el-GR" dirty="0"/>
              <a:t>Σύνδεση με το θείο: Η θρησκευτική επικοινωνία παρέχει ένα άμεσο κανάλι για σύνδεση με τον Θεό ή το ιερό μέσω προσευχής, διαλογισμού, ψαλμωδίας και τελετουργικού λόγου για λατρεία, ευγνωμοσύνη και καθοδήγηση.</a:t>
            </a:r>
          </a:p>
          <a:p>
            <a:pPr>
              <a:lnSpc>
                <a:spcPct val="100000"/>
              </a:lnSpc>
            </a:pPr>
            <a:endParaRPr lang="el-GR" dirty="0"/>
          </a:p>
          <a:p>
            <a:pPr>
              <a:lnSpc>
                <a:spcPct val="100000"/>
              </a:lnSpc>
            </a:pPr>
            <a:r>
              <a:rPr lang="el-GR" dirty="0"/>
              <a:t>Χτίζοντας κοινοτικούς δεσμούς: Οι κοινές τελετουργίες, ιστορίες και διδασκαλίες που μεταδίδονται από γενιά σε γενιά ενισχύουν τις σχέσεις μεταξύ των πιστών και δημιουργούν μια κοινότητα.</a:t>
            </a:r>
            <a:endParaRPr lang="en-BG" dirty="0"/>
          </a:p>
        </p:txBody>
      </p:sp>
    </p:spTree>
    <p:extLst>
      <p:ext uri="{BB962C8B-B14F-4D97-AF65-F5344CB8AC3E}">
        <p14:creationId xmlns:p14="http://schemas.microsoft.com/office/powerpoint/2010/main" val="2961744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A6C90A-D639-C855-002F-D3B4FB8387F8}"/>
              </a:ext>
            </a:extLst>
          </p:cNvPr>
          <p:cNvSpPr>
            <a:spLocks noGrp="1"/>
          </p:cNvSpPr>
          <p:nvPr>
            <p:ph type="title"/>
          </p:nvPr>
        </p:nvSpPr>
        <p:spPr>
          <a:xfrm>
            <a:off x="704088" y="914400"/>
            <a:ext cx="10780776" cy="1180210"/>
          </a:xfrm>
        </p:spPr>
        <p:txBody>
          <a:bodyPr>
            <a:normAutofit/>
          </a:bodyPr>
          <a:lstStyle/>
          <a:p>
            <a:r>
              <a:rPr lang="el-GR" dirty="0"/>
              <a:t>Θρησκευτική επικοινωνία</a:t>
            </a:r>
            <a:endParaRPr lang="en-BG" dirty="0"/>
          </a:p>
        </p:txBody>
      </p:sp>
      <p:cxnSp>
        <p:nvCxnSpPr>
          <p:cNvPr id="12" name="Straight Connector 11">
            <a:extLst>
              <a:ext uri="{FF2B5EF4-FFF2-40B4-BE49-F238E27FC236}">
                <a16:creationId xmlns:a16="http://schemas.microsoft.com/office/drawing/2014/main" id="{DD2C5D32-F3AB-467B-1AB6-2A9F325DA5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descr="People touching hands">
            <a:extLst>
              <a:ext uri="{FF2B5EF4-FFF2-40B4-BE49-F238E27FC236}">
                <a16:creationId xmlns:a16="http://schemas.microsoft.com/office/drawing/2014/main" id="{5E08459B-D6DE-C575-9B00-E4A8A649BEE5}"/>
              </a:ext>
            </a:extLst>
          </p:cNvPr>
          <p:cNvPicPr>
            <a:picLocks noChangeAspect="1"/>
          </p:cNvPicPr>
          <p:nvPr/>
        </p:nvPicPr>
        <p:blipFill>
          <a:blip r:embed="rId2"/>
          <a:srcRect l="27821" r="15103" b="-1"/>
          <a:stretch>
            <a:fillRect/>
          </a:stretch>
        </p:blipFill>
        <p:spPr>
          <a:xfrm>
            <a:off x="800099" y="2281084"/>
            <a:ext cx="3319319" cy="3881970"/>
          </a:xfrm>
          <a:prstGeom prst="rect">
            <a:avLst/>
          </a:prstGeom>
        </p:spPr>
      </p:pic>
      <p:sp>
        <p:nvSpPr>
          <p:cNvPr id="3" name="Content Placeholder 2">
            <a:extLst>
              <a:ext uri="{FF2B5EF4-FFF2-40B4-BE49-F238E27FC236}">
                <a16:creationId xmlns:a16="http://schemas.microsoft.com/office/drawing/2014/main" id="{FD25EAD5-1606-6C07-8732-DE9A466F1117}"/>
              </a:ext>
            </a:extLst>
          </p:cNvPr>
          <p:cNvSpPr>
            <a:spLocks noGrp="1"/>
          </p:cNvSpPr>
          <p:nvPr>
            <p:ph idx="1"/>
          </p:nvPr>
        </p:nvSpPr>
        <p:spPr>
          <a:xfrm>
            <a:off x="4479636" y="2249424"/>
            <a:ext cx="7014752" cy="3913632"/>
          </a:xfrm>
        </p:spPr>
        <p:txBody>
          <a:bodyPr>
            <a:normAutofit/>
          </a:bodyPr>
          <a:lstStyle/>
          <a:p>
            <a:pPr>
              <a:lnSpc>
                <a:spcPct val="100000"/>
              </a:lnSpc>
            </a:pPr>
            <a:r>
              <a:rPr lang="el-GR" sz="1600"/>
              <a:t>Διαφορετικές μορφές, ίδιος σκοπός: Ενώ οι πρακτικές ποικίλλουν (σταυρωμένα χέρια έναντι υψωμένων χεριών, σταυρωμένα έναντι μη χειρονομιών), ο βασικός στόχος παραμένει ο ίδιος - η επικοινωνία με το θείο και η ένωση των ανθρώπων.</a:t>
            </a:r>
          </a:p>
          <a:p>
            <a:pPr>
              <a:lnSpc>
                <a:spcPct val="100000"/>
              </a:lnSpc>
            </a:pPr>
            <a:endParaRPr lang="el-GR" sz="1600"/>
          </a:p>
          <a:p>
            <a:pPr>
              <a:lnSpc>
                <a:spcPct val="100000"/>
              </a:lnSpc>
            </a:pPr>
            <a:r>
              <a:rPr lang="el-GR" sz="1600"/>
              <a:t>Δημιουργία ιερού χώρου: Είτε μέσω χριστιανικής προσευχής, ισλαμικού </a:t>
            </a:r>
            <a:r>
              <a:rPr lang="en-GB" sz="1600"/>
              <a:t>dhikr, </a:t>
            </a:r>
            <a:r>
              <a:rPr lang="el-GR" sz="1600"/>
              <a:t>βουδιστικών μάντρα ή εβραϊκού ραντεβού, αυτές οι πρακτικές καθιερώνουν έναν ιδιαίτερο χρόνο και χώρο για πνευματική ανάπτυξη.</a:t>
            </a:r>
          </a:p>
          <a:p>
            <a:pPr>
              <a:lnSpc>
                <a:spcPct val="100000"/>
              </a:lnSpc>
            </a:pPr>
            <a:endParaRPr lang="el-GR" sz="1600"/>
          </a:p>
          <a:p>
            <a:pPr>
              <a:lnSpc>
                <a:spcPct val="100000"/>
              </a:lnSpc>
            </a:pPr>
            <a:r>
              <a:rPr lang="el-GR" sz="1600"/>
              <a:t>Παγκόσμια ανθρώπινη ανάγκη: Η θρησκευτική επικοινωνία αντιμετωπίζει τη θεμελιώδη επιθυμία για νόημα, κοινότητα και σύνδεση που υπάρχει σε όλους τους πολιτισμούς και τις θρησκευτικές παραδόσεις.</a:t>
            </a:r>
            <a:endParaRPr lang="en-BG" sz="1600"/>
          </a:p>
        </p:txBody>
      </p:sp>
    </p:spTree>
    <p:extLst>
      <p:ext uri="{BB962C8B-B14F-4D97-AF65-F5344CB8AC3E}">
        <p14:creationId xmlns:p14="http://schemas.microsoft.com/office/powerpoint/2010/main" val="3218008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EF92585-7A99-6108-9663-8C59032742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2" name="Title 1">
            <a:extLst>
              <a:ext uri="{FF2B5EF4-FFF2-40B4-BE49-F238E27FC236}">
                <a16:creationId xmlns:a16="http://schemas.microsoft.com/office/drawing/2014/main" id="{3FCBE712-4984-A6D1-DEFB-12976EDD4592}"/>
              </a:ext>
            </a:extLst>
          </p:cNvPr>
          <p:cNvSpPr>
            <a:spLocks noGrp="1"/>
          </p:cNvSpPr>
          <p:nvPr>
            <p:ph type="title"/>
          </p:nvPr>
        </p:nvSpPr>
        <p:spPr>
          <a:xfrm>
            <a:off x="954823" y="1705460"/>
            <a:ext cx="4265763" cy="1593185"/>
          </a:xfrm>
        </p:spPr>
        <p:txBody>
          <a:bodyPr anchor="t">
            <a:normAutofit/>
          </a:bodyPr>
          <a:lstStyle/>
          <a:p>
            <a:r>
              <a:rPr lang="el-GR" sz="4200"/>
              <a:t>Πηγές</a:t>
            </a:r>
            <a:endParaRPr lang="en-BG" sz="4200"/>
          </a:p>
        </p:txBody>
      </p:sp>
      <p:sp>
        <p:nvSpPr>
          <p:cNvPr id="3" name="Content Placeholder 2">
            <a:extLst>
              <a:ext uri="{FF2B5EF4-FFF2-40B4-BE49-F238E27FC236}">
                <a16:creationId xmlns:a16="http://schemas.microsoft.com/office/drawing/2014/main" id="{B4230666-8204-E5D4-8BD4-7AAE401FECD7}"/>
              </a:ext>
            </a:extLst>
          </p:cNvPr>
          <p:cNvSpPr>
            <a:spLocks noGrp="1"/>
          </p:cNvSpPr>
          <p:nvPr>
            <p:ph idx="1"/>
          </p:nvPr>
        </p:nvSpPr>
        <p:spPr>
          <a:xfrm>
            <a:off x="5871353" y="1796458"/>
            <a:ext cx="5483190" cy="4457453"/>
          </a:xfrm>
        </p:spPr>
        <p:txBody>
          <a:bodyPr>
            <a:normAutofit/>
          </a:bodyPr>
          <a:lstStyle/>
          <a:p>
            <a:pPr>
              <a:lnSpc>
                <a:spcPct val="100000"/>
              </a:lnSpc>
            </a:pPr>
            <a:r>
              <a:rPr lang="en-BG" sz="1700"/>
              <a:t>Handshake, </a:t>
            </a:r>
            <a:r>
              <a:rPr lang="en-GB" sz="1700"/>
              <a:t>Photo by </a:t>
            </a:r>
            <a:r>
              <a:rPr lang="en-GB" sz="1700">
                <a:hlinkClick r:id="rId2"/>
              </a:rPr>
              <a:t>Masjid MABA</a:t>
            </a:r>
            <a:r>
              <a:rPr lang="en-GB" sz="1700"/>
              <a:t> on </a:t>
            </a:r>
            <a:r>
              <a:rPr lang="en-GB" sz="1700">
                <a:hlinkClick r:id="rId3"/>
              </a:rPr>
              <a:t>Unsplash</a:t>
            </a:r>
            <a:endParaRPr lang="en-GB" sz="1700"/>
          </a:p>
          <a:p>
            <a:pPr>
              <a:lnSpc>
                <a:spcPct val="100000"/>
              </a:lnSpc>
            </a:pPr>
            <a:r>
              <a:rPr lang="en-GB" sz="1700"/>
              <a:t>Bowing, Photo by Jean-Pierre </a:t>
            </a:r>
            <a:r>
              <a:rPr lang="en-GB" sz="1700" err="1"/>
              <a:t>Dalbéra</a:t>
            </a:r>
            <a:r>
              <a:rPr lang="en-GB" sz="1700"/>
              <a:t> from Paris, France, CC BY 2.0 &lt;https://</a:t>
            </a:r>
            <a:r>
              <a:rPr lang="en-GB" sz="1700" err="1"/>
              <a:t>creativecommons.org</a:t>
            </a:r>
            <a:r>
              <a:rPr lang="en-GB" sz="1700"/>
              <a:t>/licenses/by/2.0&gt;, via Wikimedia Commons</a:t>
            </a:r>
          </a:p>
          <a:p>
            <a:pPr>
              <a:lnSpc>
                <a:spcPct val="100000"/>
              </a:lnSpc>
            </a:pPr>
            <a:r>
              <a:rPr lang="en-GB" sz="1700"/>
              <a:t> Index finger pointing gesture, Photo by National Park Service, Public domain, via Wikimedia Commons</a:t>
            </a:r>
          </a:p>
          <a:p>
            <a:pPr>
              <a:lnSpc>
                <a:spcPct val="100000"/>
              </a:lnSpc>
            </a:pPr>
            <a:r>
              <a:rPr lang="en-GB" sz="1700"/>
              <a:t>The Corona hand gesture, Photo by By </a:t>
            </a:r>
            <a:r>
              <a:rPr lang="en-GB" sz="1700" err="1"/>
              <a:t>Pogrebnoj-Alexandroff</a:t>
            </a:r>
            <a:r>
              <a:rPr lang="en-GB" sz="1700"/>
              <a:t> - open free </a:t>
            </a:r>
            <a:r>
              <a:rPr lang="en-GB" sz="1700" err="1"/>
              <a:t>cources</a:t>
            </a:r>
            <a:r>
              <a:rPr lang="en-GB" sz="1700"/>
              <a:t>, CC BY-SA 3.0, </a:t>
            </a:r>
            <a:r>
              <a:rPr lang="en-GB" sz="1700">
                <a:hlinkClick r:id="rId4"/>
              </a:rPr>
              <a:t>https://commons.wikimedia.org/w/index.php?curid=44353736</a:t>
            </a:r>
            <a:endParaRPr lang="en-GB" sz="1700"/>
          </a:p>
          <a:p>
            <a:pPr>
              <a:lnSpc>
                <a:spcPct val="100000"/>
              </a:lnSpc>
            </a:pPr>
            <a:r>
              <a:rPr lang="en-GB" sz="1700"/>
              <a:t>People together, Photo by </a:t>
            </a:r>
            <a:r>
              <a:rPr lang="en-GB" sz="1700">
                <a:hlinkClick r:id="rId5"/>
              </a:rPr>
              <a:t>Eean Chen</a:t>
            </a:r>
            <a:r>
              <a:rPr lang="en-GB" sz="1700"/>
              <a:t> on </a:t>
            </a:r>
            <a:r>
              <a:rPr lang="en-GB" sz="1700">
                <a:hlinkClick r:id="rId6"/>
              </a:rPr>
              <a:t>Unsplash</a:t>
            </a:r>
            <a:r>
              <a:rPr lang="en-GB" sz="1700"/>
              <a:t> </a:t>
            </a:r>
          </a:p>
          <a:p>
            <a:pPr>
              <a:lnSpc>
                <a:spcPct val="100000"/>
              </a:lnSpc>
            </a:pPr>
            <a:endParaRPr lang="en-GB" sz="1700"/>
          </a:p>
          <a:p>
            <a:pPr>
              <a:lnSpc>
                <a:spcPct val="100000"/>
              </a:lnSpc>
            </a:pPr>
            <a:endParaRPr lang="en-BG" sz="1700"/>
          </a:p>
        </p:txBody>
      </p:sp>
      <p:cxnSp>
        <p:nvCxnSpPr>
          <p:cNvPr id="10" name="Straight Connector 9">
            <a:extLst>
              <a:ext uri="{FF2B5EF4-FFF2-40B4-BE49-F238E27FC236}">
                <a16:creationId xmlns:a16="http://schemas.microsoft.com/office/drawing/2014/main" id="{F6DB4BEA-22D1-9BE0-1F06-BAFE567B5E6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50816" y="3435170"/>
            <a:ext cx="402336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3251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E53615EE-C559-4E03-999B-5477F1626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39B7F9-CBF5-13D6-7ECF-B3CE41ACD9C9}"/>
              </a:ext>
            </a:extLst>
          </p:cNvPr>
          <p:cNvSpPr>
            <a:spLocks noGrp="1"/>
          </p:cNvSpPr>
          <p:nvPr>
            <p:ph type="title"/>
          </p:nvPr>
        </p:nvSpPr>
        <p:spPr>
          <a:xfrm>
            <a:off x="704088" y="909637"/>
            <a:ext cx="6119812" cy="1316736"/>
          </a:xfrm>
        </p:spPr>
        <p:txBody>
          <a:bodyPr>
            <a:normAutofit/>
          </a:bodyPr>
          <a:lstStyle/>
          <a:p>
            <a:r>
              <a:rPr lang="el-GR"/>
              <a:t>Επικοινωνία και φιλία</a:t>
            </a:r>
            <a:br>
              <a:rPr lang="en-BG"/>
            </a:br>
            <a:endParaRPr lang="en-BG"/>
          </a:p>
        </p:txBody>
      </p:sp>
      <p:cxnSp>
        <p:nvCxnSpPr>
          <p:cNvPr id="23" name="Straight Connector 22">
            <a:extLst>
              <a:ext uri="{FF2B5EF4-FFF2-40B4-BE49-F238E27FC236}">
                <a16:creationId xmlns:a16="http://schemas.microsoft.com/office/drawing/2014/main" id="{986D0DB0-CC82-4868-9E40-44D1164BD6B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ED96E53-6128-6674-419D-1CD2DAC06277}"/>
              </a:ext>
            </a:extLst>
          </p:cNvPr>
          <p:cNvSpPr>
            <a:spLocks noGrp="1"/>
          </p:cNvSpPr>
          <p:nvPr>
            <p:ph idx="1"/>
          </p:nvPr>
        </p:nvSpPr>
        <p:spPr>
          <a:xfrm>
            <a:off x="704088" y="2014151"/>
            <a:ext cx="6119812" cy="3815433"/>
          </a:xfrm>
        </p:spPr>
        <p:txBody>
          <a:bodyPr>
            <a:noAutofit/>
          </a:bodyPr>
          <a:lstStyle/>
          <a:p>
            <a:pPr>
              <a:lnSpc>
                <a:spcPct val="100000"/>
              </a:lnSpc>
            </a:pPr>
            <a:r>
              <a:rPr lang="el-GR" dirty="0"/>
              <a:t>Η επικοινωνία είναι η διαδικασία με την οποία οι άνθρωποι μοιράζονται σκέψεις, συναισθήματα και ιδέες μέσω της ομιλίας, της ακρόασης, της γραφής, της γλώσσας του σώματος και των εκφράσεων του προσώπου.</a:t>
            </a:r>
          </a:p>
          <a:p>
            <a:pPr>
              <a:lnSpc>
                <a:spcPct val="100000"/>
              </a:lnSpc>
            </a:pPr>
            <a:r>
              <a:rPr lang="el-GR" dirty="0"/>
              <a:t>Η καλή επικοινωνία μας βοηθά να κατανοούμε τους άλλους, να λύνουμε προβλήματα, να εκφράζουμε συναισθήματα και να χτίζουμε ισχυρότερες σχέσεις.</a:t>
            </a:r>
          </a:p>
          <a:p>
            <a:pPr>
              <a:lnSpc>
                <a:spcPct val="100000"/>
              </a:lnSpc>
            </a:pPr>
            <a:r>
              <a:rPr lang="el-GR" dirty="0"/>
              <a:t>Η αποτελεσματική επικοινωνία είναι σαφής, σεβαστή και περιλαμβάνει τόσο την ομιλία όσο και την ακρόαση.</a:t>
            </a:r>
            <a:endParaRPr lang="en-BG" dirty="0"/>
          </a:p>
        </p:txBody>
      </p:sp>
      <p:pic>
        <p:nvPicPr>
          <p:cNvPr id="7" name="Picture 6" descr="Kids playing and drawing on the earth">
            <a:extLst>
              <a:ext uri="{FF2B5EF4-FFF2-40B4-BE49-F238E27FC236}">
                <a16:creationId xmlns:a16="http://schemas.microsoft.com/office/drawing/2014/main" id="{C12D6EDE-EE14-D623-E0DE-7A1E887917F7}"/>
              </a:ext>
            </a:extLst>
          </p:cNvPr>
          <p:cNvPicPr>
            <a:picLocks noChangeAspect="1"/>
          </p:cNvPicPr>
          <p:nvPr/>
        </p:nvPicPr>
        <p:blipFill>
          <a:blip r:embed="rId2"/>
          <a:srcRect t="7914" r="2" b="9029"/>
          <a:stretch>
            <a:fillRect/>
          </a:stretch>
        </p:blipFill>
        <p:spPr>
          <a:xfrm>
            <a:off x="7315200" y="1066798"/>
            <a:ext cx="4076700" cy="2277118"/>
          </a:xfrm>
          <a:prstGeom prst="rect">
            <a:avLst/>
          </a:prstGeom>
        </p:spPr>
      </p:pic>
      <p:pic>
        <p:nvPicPr>
          <p:cNvPr id="9" name="Picture 8" descr="Children running outside">
            <a:extLst>
              <a:ext uri="{FF2B5EF4-FFF2-40B4-BE49-F238E27FC236}">
                <a16:creationId xmlns:a16="http://schemas.microsoft.com/office/drawing/2014/main" id="{2CC00331-923D-57A5-E88F-8A95B491667E}"/>
              </a:ext>
            </a:extLst>
          </p:cNvPr>
          <p:cNvPicPr>
            <a:picLocks noChangeAspect="1"/>
          </p:cNvPicPr>
          <p:nvPr/>
        </p:nvPicPr>
        <p:blipFill>
          <a:blip r:embed="rId3"/>
          <a:srcRect r="2" b="4747"/>
          <a:stretch>
            <a:fillRect/>
          </a:stretch>
        </p:blipFill>
        <p:spPr>
          <a:xfrm>
            <a:off x="7315200" y="3548609"/>
            <a:ext cx="4076700" cy="2242593"/>
          </a:xfrm>
          <a:prstGeom prst="rect">
            <a:avLst/>
          </a:prstGeom>
        </p:spPr>
      </p:pic>
      <p:cxnSp>
        <p:nvCxnSpPr>
          <p:cNvPr id="25" name="Straight Connector 24">
            <a:extLst>
              <a:ext uri="{FF2B5EF4-FFF2-40B4-BE49-F238E27FC236}">
                <a16:creationId xmlns:a16="http://schemas.microsoft.com/office/drawing/2014/main" id="{E9879F10-54E5-4F60-A54F-91F348A6C7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0996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9FCD29-3135-DEC7-E8EB-F10C3327FC15}"/>
              </a:ext>
            </a:extLst>
          </p:cNvPr>
          <p:cNvSpPr>
            <a:spLocks noGrp="1"/>
          </p:cNvSpPr>
          <p:nvPr>
            <p:ph type="title"/>
          </p:nvPr>
        </p:nvSpPr>
        <p:spPr>
          <a:xfrm>
            <a:off x="4771789" y="909637"/>
            <a:ext cx="6714698" cy="1316736"/>
          </a:xfrm>
        </p:spPr>
        <p:txBody>
          <a:bodyPr>
            <a:normAutofit/>
          </a:bodyPr>
          <a:lstStyle/>
          <a:p>
            <a:r>
              <a:rPr lang="el-GR"/>
              <a:t>Επικοινωνία και φιλία</a:t>
            </a:r>
            <a:br>
              <a:rPr lang="en-BG"/>
            </a:br>
            <a:endParaRPr lang="en-BG" dirty="0"/>
          </a:p>
        </p:txBody>
      </p:sp>
      <p:pic>
        <p:nvPicPr>
          <p:cNvPr id="5" name="Picture 4" descr="Children blowing bubbles">
            <a:extLst>
              <a:ext uri="{FF2B5EF4-FFF2-40B4-BE49-F238E27FC236}">
                <a16:creationId xmlns:a16="http://schemas.microsoft.com/office/drawing/2014/main" id="{C7250D7F-31E9-5796-76AD-FA480824595C}"/>
              </a:ext>
            </a:extLst>
          </p:cNvPr>
          <p:cNvPicPr>
            <a:picLocks noChangeAspect="1"/>
          </p:cNvPicPr>
          <p:nvPr/>
        </p:nvPicPr>
        <p:blipFill>
          <a:blip r:embed="rId2"/>
          <a:srcRect r="21231" b="2"/>
          <a:stretch>
            <a:fillRect/>
          </a:stretch>
        </p:blipFill>
        <p:spPr>
          <a:xfrm>
            <a:off x="20" y="2"/>
            <a:ext cx="4046541" cy="3428998"/>
          </a:xfrm>
          <a:prstGeom prst="rect">
            <a:avLst/>
          </a:prstGeom>
        </p:spPr>
      </p:pic>
      <p:cxnSp>
        <p:nvCxnSpPr>
          <p:cNvPr id="19" name="Straight Connector 18">
            <a:extLst>
              <a:ext uri="{FF2B5EF4-FFF2-40B4-BE49-F238E27FC236}">
                <a16:creationId xmlns:a16="http://schemas.microsoft.com/office/drawing/2014/main" id="{D57D541F-8B1D-4D6A-969A-B9D7473AD98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51399" y="723900"/>
            <a:ext cx="65151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descr="Group of smiling children at school">
            <a:extLst>
              <a:ext uri="{FF2B5EF4-FFF2-40B4-BE49-F238E27FC236}">
                <a16:creationId xmlns:a16="http://schemas.microsoft.com/office/drawing/2014/main" id="{DF60458E-7B2C-BAA4-D4B4-E0A625B0DA7D}"/>
              </a:ext>
            </a:extLst>
          </p:cNvPr>
          <p:cNvPicPr>
            <a:picLocks noChangeAspect="1"/>
          </p:cNvPicPr>
          <p:nvPr/>
        </p:nvPicPr>
        <p:blipFill>
          <a:blip r:embed="rId3"/>
          <a:srcRect l="10979" r="10251" b="2"/>
          <a:stretch>
            <a:fillRect/>
          </a:stretch>
        </p:blipFill>
        <p:spPr>
          <a:xfrm>
            <a:off x="20" y="3429000"/>
            <a:ext cx="4046541" cy="3428998"/>
          </a:xfrm>
          <a:prstGeom prst="rect">
            <a:avLst/>
          </a:prstGeom>
        </p:spPr>
      </p:pic>
      <p:sp>
        <p:nvSpPr>
          <p:cNvPr id="3" name="Content Placeholder 2">
            <a:extLst>
              <a:ext uri="{FF2B5EF4-FFF2-40B4-BE49-F238E27FC236}">
                <a16:creationId xmlns:a16="http://schemas.microsoft.com/office/drawing/2014/main" id="{58B0051F-55EA-7288-B7F1-CC2B4255C9CF}"/>
              </a:ext>
            </a:extLst>
          </p:cNvPr>
          <p:cNvSpPr>
            <a:spLocks noGrp="1"/>
          </p:cNvSpPr>
          <p:nvPr>
            <p:ph idx="1"/>
          </p:nvPr>
        </p:nvSpPr>
        <p:spPr>
          <a:xfrm>
            <a:off x="4771788" y="1989440"/>
            <a:ext cx="6714698" cy="3840144"/>
          </a:xfrm>
        </p:spPr>
        <p:txBody>
          <a:bodyPr>
            <a:noAutofit/>
          </a:bodyPr>
          <a:lstStyle/>
          <a:p>
            <a:pPr>
              <a:lnSpc>
                <a:spcPct val="100000"/>
              </a:lnSpc>
            </a:pPr>
            <a:r>
              <a:rPr lang="el-GR" dirty="0"/>
              <a:t>Η φιλία είναι μια ιδιαίτερη σχέση μεταξύ ανθρώπων που νοιάζονται και εμπιστεύονται ο ένας τον άλλον, χτισμένη στην υποστήριξη, την καλοσύνη και τον κοινό χρόνο.</a:t>
            </a:r>
          </a:p>
          <a:p>
            <a:pPr>
              <a:lnSpc>
                <a:spcPct val="100000"/>
              </a:lnSpc>
            </a:pPr>
            <a:r>
              <a:rPr lang="el-GR" dirty="0"/>
              <a:t>Η αληθινή φιλία περιλαμβάνει ειλικρίνεια, αφοσίωση, σεβασμό και διασκέδαση</a:t>
            </a:r>
            <a:r>
              <a:rPr lang="en-US" dirty="0"/>
              <a:t> – </a:t>
            </a:r>
            <a:r>
              <a:rPr lang="el-GR" dirty="0"/>
              <a:t>οι φίλοι κάνουν ο ένας τον άλλον να νιώθει ασφαλής και πολύτιμος ενώ απολαμβάνουν χρόνο μαζί.</a:t>
            </a:r>
          </a:p>
          <a:p>
            <a:pPr>
              <a:lnSpc>
                <a:spcPct val="100000"/>
              </a:lnSpc>
            </a:pPr>
            <a:r>
              <a:rPr lang="el-GR" dirty="0"/>
              <a:t>Η φιλία ενισχύεται μέσω της καλής επικοινωνίας, της ανοιχτής συζήτησης, της ενεργητικής ακρόασης και της αμοιβαίας κατανόησης τόσο στις καλές όσο και στις κακές στιγμές.</a:t>
            </a:r>
            <a:endParaRPr lang="en-BG" dirty="0"/>
          </a:p>
        </p:txBody>
      </p:sp>
      <p:cxnSp>
        <p:nvCxnSpPr>
          <p:cNvPr id="20" name="Straight Connector 19">
            <a:extLst>
              <a:ext uri="{FF2B5EF4-FFF2-40B4-BE49-F238E27FC236}">
                <a16:creationId xmlns:a16="http://schemas.microsoft.com/office/drawing/2014/main" id="{E6523A9E-CB4E-4FB6-AF68-C947B50864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51399" y="6134100"/>
            <a:ext cx="65151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6768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5D1192-6C50-BE87-AFEE-405974EBDDCA}"/>
              </a:ext>
            </a:extLst>
          </p:cNvPr>
          <p:cNvSpPr>
            <a:spLocks noGrp="1"/>
          </p:cNvSpPr>
          <p:nvPr>
            <p:ph type="title"/>
          </p:nvPr>
        </p:nvSpPr>
        <p:spPr>
          <a:xfrm>
            <a:off x="704088" y="914400"/>
            <a:ext cx="3799763" cy="1473200"/>
          </a:xfrm>
        </p:spPr>
        <p:txBody>
          <a:bodyPr>
            <a:normAutofit/>
          </a:bodyPr>
          <a:lstStyle/>
          <a:p>
            <a:r>
              <a:rPr lang="el-GR" sz="3600"/>
              <a:t>Χαιρετίσματα</a:t>
            </a:r>
            <a:endParaRPr lang="en-BG" sz="3600"/>
          </a:p>
        </p:txBody>
      </p:sp>
      <p:cxnSp>
        <p:nvCxnSpPr>
          <p:cNvPr id="12" name="Straight Connector 11">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1A21B01-9AA8-8555-7520-54994D240F66}"/>
              </a:ext>
            </a:extLst>
          </p:cNvPr>
          <p:cNvSpPr>
            <a:spLocks noGrp="1"/>
          </p:cNvSpPr>
          <p:nvPr>
            <p:ph idx="1"/>
          </p:nvPr>
        </p:nvSpPr>
        <p:spPr>
          <a:xfrm>
            <a:off x="469558" y="2387600"/>
            <a:ext cx="4034294" cy="3767328"/>
          </a:xfrm>
        </p:spPr>
        <p:txBody>
          <a:bodyPr>
            <a:normAutofit/>
          </a:bodyPr>
          <a:lstStyle/>
          <a:p>
            <a:pPr marL="0" indent="0">
              <a:lnSpc>
                <a:spcPct val="100000"/>
              </a:lnSpc>
              <a:buNone/>
            </a:pPr>
            <a:r>
              <a:rPr lang="el-GR" dirty="0"/>
              <a:t>Οι άνθρωποι σε όλο τον κόσμο επικοινωνούν με πολλούς τρόπους και αυτές οι διαφορές συχνά αντανακλούν τον πολιτισμό και τις παραδόσεις τους. Για παράδειγμα, σε ορισμένους πολιτισμούς οι άνθρωποι χαιρετούν με χειραψία, ενώ σε άλλους υποκλίνονται, χαμογελούν ή ακόμα και χρησιμοποιούν τη σιωπή για να δείξουν σεβασμό.</a:t>
            </a:r>
            <a:endParaRPr lang="en-BG" dirty="0"/>
          </a:p>
        </p:txBody>
      </p:sp>
      <p:pic>
        <p:nvPicPr>
          <p:cNvPr id="5" name="Picture 4" descr="Children looking out of small square open windows, smiling and waving">
            <a:extLst>
              <a:ext uri="{FF2B5EF4-FFF2-40B4-BE49-F238E27FC236}">
                <a16:creationId xmlns:a16="http://schemas.microsoft.com/office/drawing/2014/main" id="{E10FE339-FD02-D8C8-5B1C-1D4C74AB3EF1}"/>
              </a:ext>
            </a:extLst>
          </p:cNvPr>
          <p:cNvPicPr>
            <a:picLocks noChangeAspect="1"/>
          </p:cNvPicPr>
          <p:nvPr/>
        </p:nvPicPr>
        <p:blipFill>
          <a:blip r:embed="rId2"/>
          <a:srcRect l="18665" r="1339" b="-1"/>
          <a:stretch>
            <a:fillRect/>
          </a:stretch>
        </p:blipFill>
        <p:spPr>
          <a:xfrm>
            <a:off x="4981575" y="735286"/>
            <a:ext cx="6495042" cy="5419642"/>
          </a:xfrm>
          <a:prstGeom prst="rect">
            <a:avLst/>
          </a:prstGeom>
        </p:spPr>
      </p:pic>
    </p:spTree>
    <p:extLst>
      <p:ext uri="{BB962C8B-B14F-4D97-AF65-F5344CB8AC3E}">
        <p14:creationId xmlns:p14="http://schemas.microsoft.com/office/powerpoint/2010/main" val="840740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2F550E-C821-5162-B630-60417859E26E}"/>
              </a:ext>
            </a:extLst>
          </p:cNvPr>
          <p:cNvSpPr>
            <a:spLocks noGrp="1"/>
          </p:cNvSpPr>
          <p:nvPr>
            <p:ph type="title"/>
          </p:nvPr>
        </p:nvSpPr>
        <p:spPr>
          <a:xfrm>
            <a:off x="704088" y="914400"/>
            <a:ext cx="10780776" cy="1180210"/>
          </a:xfrm>
        </p:spPr>
        <p:txBody>
          <a:bodyPr>
            <a:normAutofit/>
          </a:bodyPr>
          <a:lstStyle/>
          <a:p>
            <a:r>
              <a:rPr lang="el-GR" dirty="0"/>
              <a:t>Η χειραψία</a:t>
            </a:r>
            <a:endParaRPr lang="en-BG" dirty="0"/>
          </a:p>
        </p:txBody>
      </p:sp>
      <p:cxnSp>
        <p:nvCxnSpPr>
          <p:cNvPr id="14" name="Straight Connector 13">
            <a:extLst>
              <a:ext uri="{FF2B5EF4-FFF2-40B4-BE49-F238E27FC236}">
                <a16:creationId xmlns:a16="http://schemas.microsoft.com/office/drawing/2014/main" id="{4E495065-8864-87FB-2BCC-254769963E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descr="A person shaking hands with a book&#10;&#10;AI-generated content may be incorrect.">
            <a:extLst>
              <a:ext uri="{FF2B5EF4-FFF2-40B4-BE49-F238E27FC236}">
                <a16:creationId xmlns:a16="http://schemas.microsoft.com/office/drawing/2014/main" id="{60D092A2-2EE5-C9DA-E5BA-DCF01E9CCC19}"/>
              </a:ext>
            </a:extLst>
          </p:cNvPr>
          <p:cNvPicPr>
            <a:picLocks noChangeAspect="1"/>
          </p:cNvPicPr>
          <p:nvPr/>
        </p:nvPicPr>
        <p:blipFill>
          <a:blip r:embed="rId2"/>
          <a:srcRect l="4706" r="-3" b="-3"/>
          <a:stretch>
            <a:fillRect/>
          </a:stretch>
        </p:blipFill>
        <p:spPr>
          <a:xfrm>
            <a:off x="800099" y="2249423"/>
            <a:ext cx="4972627" cy="3913631"/>
          </a:xfrm>
          <a:prstGeom prst="rect">
            <a:avLst/>
          </a:prstGeom>
        </p:spPr>
      </p:pic>
      <p:sp>
        <p:nvSpPr>
          <p:cNvPr id="3" name="Content Placeholder 2">
            <a:extLst>
              <a:ext uri="{FF2B5EF4-FFF2-40B4-BE49-F238E27FC236}">
                <a16:creationId xmlns:a16="http://schemas.microsoft.com/office/drawing/2014/main" id="{F8C1B6AF-F35D-36BD-0504-9D2F98135874}"/>
              </a:ext>
            </a:extLst>
          </p:cNvPr>
          <p:cNvSpPr>
            <a:spLocks noGrp="1"/>
          </p:cNvSpPr>
          <p:nvPr>
            <p:ph idx="1"/>
          </p:nvPr>
        </p:nvSpPr>
        <p:spPr>
          <a:xfrm>
            <a:off x="6096000" y="2249424"/>
            <a:ext cx="5394960" cy="3913632"/>
          </a:xfrm>
        </p:spPr>
        <p:txBody>
          <a:bodyPr>
            <a:normAutofit/>
          </a:bodyPr>
          <a:lstStyle/>
          <a:p>
            <a:r>
              <a:rPr lang="el-GR" dirty="0"/>
              <a:t>Δημοφιλές σε χώρες όπως οι ΗΠΑ, ο Καναδάς, το Ηνωμένο Βασίλειο, η Κίνα, η Αυστραλία, η Μέση Ανατολή, η Γερμανία, η Ζάμπια, η Ρουάντα, η Μποτσουάνα και άλλες</a:t>
            </a:r>
            <a:r>
              <a:rPr lang="en-US" dirty="0"/>
              <a:t>.</a:t>
            </a:r>
            <a:endParaRPr lang="el-GR" dirty="0"/>
          </a:p>
          <a:p>
            <a:r>
              <a:rPr lang="el-GR" dirty="0"/>
              <a:t>Οι περισσότεροι άνθρωποι χρησιμοποιούν το δεξί τους χέρι</a:t>
            </a:r>
            <a:r>
              <a:rPr lang="en-US" dirty="0"/>
              <a:t>.</a:t>
            </a:r>
            <a:endParaRPr lang="el-GR" dirty="0"/>
          </a:p>
          <a:p>
            <a:r>
              <a:rPr lang="el-GR" dirty="0"/>
              <a:t>Το στυλ ποικίλλει</a:t>
            </a:r>
            <a:r>
              <a:rPr lang="en-US" dirty="0"/>
              <a:t>.</a:t>
            </a:r>
            <a:endParaRPr lang="en-BG" dirty="0"/>
          </a:p>
        </p:txBody>
      </p:sp>
    </p:spTree>
    <p:extLst>
      <p:ext uri="{BB962C8B-B14F-4D97-AF65-F5344CB8AC3E}">
        <p14:creationId xmlns:p14="http://schemas.microsoft.com/office/powerpoint/2010/main" val="2847051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D85DBE-4883-2B3C-FF15-303FBA149192}"/>
              </a:ext>
            </a:extLst>
          </p:cNvPr>
          <p:cNvSpPr>
            <a:spLocks noGrp="1"/>
          </p:cNvSpPr>
          <p:nvPr>
            <p:ph type="title"/>
          </p:nvPr>
        </p:nvSpPr>
        <p:spPr>
          <a:xfrm>
            <a:off x="704088" y="914400"/>
            <a:ext cx="10780776" cy="1180210"/>
          </a:xfrm>
        </p:spPr>
        <p:txBody>
          <a:bodyPr>
            <a:normAutofit/>
          </a:bodyPr>
          <a:lstStyle/>
          <a:p>
            <a:r>
              <a:rPr lang="el-GR"/>
              <a:t>Η υπόκλιση</a:t>
            </a:r>
            <a:endParaRPr lang="en-BG" dirty="0"/>
          </a:p>
        </p:txBody>
      </p:sp>
      <p:cxnSp>
        <p:nvCxnSpPr>
          <p:cNvPr id="15" name="Straight Connector 14">
            <a:extLst>
              <a:ext uri="{FF2B5EF4-FFF2-40B4-BE49-F238E27FC236}">
                <a16:creationId xmlns:a16="http://schemas.microsoft.com/office/drawing/2014/main" id="{4E495065-8864-87FB-2BCC-254769963E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descr="A group of women performing on stage&#10;&#10;AI-generated content may be incorrect.">
            <a:extLst>
              <a:ext uri="{FF2B5EF4-FFF2-40B4-BE49-F238E27FC236}">
                <a16:creationId xmlns:a16="http://schemas.microsoft.com/office/drawing/2014/main" id="{B1F6000F-174A-E0C3-2B67-AB7D6A224811}"/>
              </a:ext>
            </a:extLst>
          </p:cNvPr>
          <p:cNvPicPr>
            <a:picLocks noChangeAspect="1"/>
          </p:cNvPicPr>
          <p:nvPr/>
        </p:nvPicPr>
        <p:blipFill>
          <a:blip r:embed="rId2"/>
          <a:srcRect l="4706" r="-3" b="-3"/>
          <a:stretch>
            <a:fillRect/>
          </a:stretch>
        </p:blipFill>
        <p:spPr>
          <a:xfrm>
            <a:off x="800099" y="2249423"/>
            <a:ext cx="4972627" cy="3913631"/>
          </a:xfrm>
          <a:prstGeom prst="rect">
            <a:avLst/>
          </a:prstGeom>
        </p:spPr>
      </p:pic>
      <p:sp>
        <p:nvSpPr>
          <p:cNvPr id="3" name="Content Placeholder 2">
            <a:extLst>
              <a:ext uri="{FF2B5EF4-FFF2-40B4-BE49-F238E27FC236}">
                <a16:creationId xmlns:a16="http://schemas.microsoft.com/office/drawing/2014/main" id="{A2644CBD-8847-79D7-F32C-417DB212D3D4}"/>
              </a:ext>
            </a:extLst>
          </p:cNvPr>
          <p:cNvSpPr>
            <a:spLocks noGrp="1"/>
          </p:cNvSpPr>
          <p:nvPr>
            <p:ph idx="1"/>
          </p:nvPr>
        </p:nvSpPr>
        <p:spPr>
          <a:xfrm>
            <a:off x="6094476" y="1940505"/>
            <a:ext cx="5394960" cy="3913632"/>
          </a:xfrm>
        </p:spPr>
        <p:txBody>
          <a:bodyPr>
            <a:noAutofit/>
          </a:bodyPr>
          <a:lstStyle/>
          <a:p>
            <a:pPr>
              <a:lnSpc>
                <a:spcPct val="100000"/>
              </a:lnSpc>
            </a:pPr>
            <a:r>
              <a:rPr lang="el-GR" dirty="0"/>
              <a:t>Η υπόκλιση είναι μια κοινή πρακτική χαιρετισμού στην Ιαπωνία, την Ταϊλάνδη, την Ινδία, την Καμπότζη, το Λάος και το Νεπάλ που δείχνει σεβασμό και ευγένεια.</a:t>
            </a:r>
          </a:p>
          <a:p>
            <a:pPr marL="0" indent="0">
              <a:lnSpc>
                <a:spcPct val="100000"/>
              </a:lnSpc>
              <a:buNone/>
            </a:pPr>
            <a:endParaRPr lang="el-GR" dirty="0"/>
          </a:p>
          <a:p>
            <a:pPr>
              <a:lnSpc>
                <a:spcPct val="100000"/>
              </a:lnSpc>
            </a:pPr>
            <a:r>
              <a:rPr lang="el-GR" dirty="0"/>
              <a:t>Στο Νεπάλ, την Καμπότζη, το Λάος και την Ταϊλάνδη, οι άνθρωποι πιέζουν τις παλάμες μεταξύ τους στο ύψος του στήθους και υποκλίνονται ελαφρά.</a:t>
            </a:r>
          </a:p>
          <a:p>
            <a:pPr>
              <a:lnSpc>
                <a:spcPct val="100000"/>
              </a:lnSpc>
            </a:pPr>
            <a:r>
              <a:rPr lang="el-GR" dirty="0"/>
              <a:t>Στην Ιαπωνία, οι άνθρωποι υποκλίνονται χωρίς ενωμένα χέρια και εξετάζουν το ενδεχόμενο βαθύτερων υποκλίσεων για να δείξουν περισσότερο σεβασμό.</a:t>
            </a:r>
            <a:endParaRPr lang="en-BG" dirty="0"/>
          </a:p>
        </p:txBody>
      </p:sp>
    </p:spTree>
    <p:extLst>
      <p:ext uri="{BB962C8B-B14F-4D97-AF65-F5344CB8AC3E}">
        <p14:creationId xmlns:p14="http://schemas.microsoft.com/office/powerpoint/2010/main" val="869485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244F38-097D-8BF1-955B-BB34306D7F21}"/>
              </a:ext>
            </a:extLst>
          </p:cNvPr>
          <p:cNvSpPr>
            <a:spLocks noGrp="1"/>
          </p:cNvSpPr>
          <p:nvPr>
            <p:ph type="title"/>
          </p:nvPr>
        </p:nvSpPr>
        <p:spPr>
          <a:xfrm>
            <a:off x="704088" y="914400"/>
            <a:ext cx="5195889" cy="1316736"/>
          </a:xfrm>
        </p:spPr>
        <p:txBody>
          <a:bodyPr>
            <a:normAutofit/>
          </a:bodyPr>
          <a:lstStyle/>
          <a:p>
            <a:r>
              <a:rPr lang="el-GR" dirty="0"/>
              <a:t>χτυπώντας τις μύτες μεταξύ τους</a:t>
            </a:r>
            <a:endParaRPr lang="en-BG" dirty="0"/>
          </a:p>
        </p:txBody>
      </p:sp>
      <p:cxnSp>
        <p:nvCxnSpPr>
          <p:cNvPr id="15" name="Straight Connector 14">
            <a:extLst>
              <a:ext uri="{FF2B5EF4-FFF2-40B4-BE49-F238E27FC236}">
                <a16:creationId xmlns:a16="http://schemas.microsoft.com/office/drawing/2014/main" id="{4583FD9E-C5A7-96F7-951D-7D292013CD5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D672990-7F15-8B05-4EFF-6035D6BB9AD6}"/>
              </a:ext>
            </a:extLst>
          </p:cNvPr>
          <p:cNvSpPr>
            <a:spLocks noGrp="1"/>
          </p:cNvSpPr>
          <p:nvPr>
            <p:ph idx="1"/>
          </p:nvPr>
        </p:nvSpPr>
        <p:spPr>
          <a:xfrm>
            <a:off x="704088" y="2404872"/>
            <a:ext cx="5195889" cy="4268518"/>
          </a:xfrm>
        </p:spPr>
        <p:txBody>
          <a:bodyPr>
            <a:noAutofit/>
          </a:bodyPr>
          <a:lstStyle/>
          <a:p>
            <a:pPr>
              <a:lnSpc>
                <a:spcPct val="100000"/>
              </a:lnSpc>
            </a:pPr>
            <a:r>
              <a:rPr lang="el-GR" dirty="0"/>
              <a:t>Το χτύπημα με τη μύτη προτιμάται στο Ομάν, το Κατάρ, τα Ηνωμένα Αραβικά Εμιράτα, την Υεμένη και άλλες χώρες του Κόλπου.</a:t>
            </a:r>
          </a:p>
          <a:p>
            <a:pPr>
              <a:lnSpc>
                <a:spcPct val="100000"/>
              </a:lnSpc>
            </a:pPr>
            <a:r>
              <a:rPr lang="el-GR" dirty="0"/>
              <a:t>Είναι γνωστό ως χαιρετισμός </a:t>
            </a:r>
            <a:r>
              <a:rPr lang="en-US" dirty="0"/>
              <a:t>“</a:t>
            </a:r>
            <a:r>
              <a:rPr lang="en-GB" dirty="0" err="1"/>
              <a:t>Khashm-makh</a:t>
            </a:r>
            <a:r>
              <a:rPr lang="en-GB" dirty="0"/>
              <a:t>” </a:t>
            </a:r>
            <a:r>
              <a:rPr lang="el-GR" dirty="0"/>
              <a:t>και χρησιμοποιείται από τους άνδρες - χτυπούν τις μύτες τους μεταξύ τους και μερικές φορές ακολουθεί χειραψία με το δεξί χέρι.</a:t>
            </a:r>
          </a:p>
          <a:p>
            <a:pPr>
              <a:lnSpc>
                <a:spcPct val="100000"/>
              </a:lnSpc>
            </a:pPr>
            <a:r>
              <a:rPr lang="el-GR" dirty="0"/>
              <a:t>Λόγω θρησκευτικών κανόνων, οι γυναίκες χαιρετούν με αυτόν τον τρόπο μόνο άλλες γυναίκες και συνήθως σε ιδιωτικό χώρο.</a:t>
            </a:r>
            <a:endParaRPr lang="en-BG" dirty="0"/>
          </a:p>
        </p:txBody>
      </p:sp>
      <p:pic>
        <p:nvPicPr>
          <p:cNvPr id="5" name="Picture 4" descr="A person and child in white clothes&#10;&#10;AI-generated content may be incorrect.">
            <a:extLst>
              <a:ext uri="{FF2B5EF4-FFF2-40B4-BE49-F238E27FC236}">
                <a16:creationId xmlns:a16="http://schemas.microsoft.com/office/drawing/2014/main" id="{01D43450-F300-4348-150B-DD533E6D3A1A}"/>
              </a:ext>
            </a:extLst>
          </p:cNvPr>
          <p:cNvPicPr>
            <a:picLocks noChangeAspect="1"/>
          </p:cNvPicPr>
          <p:nvPr/>
        </p:nvPicPr>
        <p:blipFill>
          <a:blip r:embed="rId2"/>
          <a:srcRect l="6759"/>
          <a:stretch>
            <a:fillRect/>
          </a:stretch>
        </p:blipFill>
        <p:spPr>
          <a:xfrm>
            <a:off x="6420752" y="731520"/>
            <a:ext cx="5055865" cy="5422392"/>
          </a:xfrm>
          <a:prstGeom prst="rect">
            <a:avLst/>
          </a:prstGeom>
        </p:spPr>
      </p:pic>
    </p:spTree>
    <p:extLst>
      <p:ext uri="{BB962C8B-B14F-4D97-AF65-F5344CB8AC3E}">
        <p14:creationId xmlns:p14="http://schemas.microsoft.com/office/powerpoint/2010/main" val="1945949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35DFDB-22DA-63D8-C3A8-F54DD35FF647}"/>
              </a:ext>
            </a:extLst>
          </p:cNvPr>
          <p:cNvSpPr>
            <a:spLocks noGrp="1"/>
          </p:cNvSpPr>
          <p:nvPr>
            <p:ph type="title"/>
          </p:nvPr>
        </p:nvSpPr>
        <p:spPr>
          <a:xfrm>
            <a:off x="6284749" y="909638"/>
            <a:ext cx="5201121" cy="1318062"/>
          </a:xfrm>
        </p:spPr>
        <p:txBody>
          <a:bodyPr>
            <a:normAutofit/>
          </a:bodyPr>
          <a:lstStyle/>
          <a:p>
            <a:pPr algn="ctr"/>
            <a:r>
              <a:rPr lang="el-GR" dirty="0"/>
              <a:t>Φιλί στον αέρα</a:t>
            </a:r>
            <a:endParaRPr lang="en-BG" dirty="0"/>
          </a:p>
        </p:txBody>
      </p:sp>
      <p:pic>
        <p:nvPicPr>
          <p:cNvPr id="5" name="Picture 4" descr="Women hugging">
            <a:extLst>
              <a:ext uri="{FF2B5EF4-FFF2-40B4-BE49-F238E27FC236}">
                <a16:creationId xmlns:a16="http://schemas.microsoft.com/office/drawing/2014/main" id="{7AA3A471-2B64-2BB2-0B98-A7C8814C7E3A}"/>
              </a:ext>
            </a:extLst>
          </p:cNvPr>
          <p:cNvPicPr>
            <a:picLocks noChangeAspect="1"/>
          </p:cNvPicPr>
          <p:nvPr/>
        </p:nvPicPr>
        <p:blipFill>
          <a:blip r:embed="rId2"/>
          <a:srcRect l="19326" r="19574" b="-1"/>
          <a:stretch>
            <a:fillRect/>
          </a:stretch>
        </p:blipFill>
        <p:spPr>
          <a:xfrm>
            <a:off x="465182" y="909638"/>
            <a:ext cx="4976888" cy="5437244"/>
          </a:xfrm>
          <a:prstGeom prst="rect">
            <a:avLst/>
          </a:prstGeom>
        </p:spPr>
      </p:pic>
      <p:cxnSp>
        <p:nvCxnSpPr>
          <p:cNvPr id="12" name="Straight Connector 11">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22739" y="722376"/>
            <a:ext cx="16002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92E545E-8EE1-AEEB-7015-0F80A8C3D388}"/>
              </a:ext>
            </a:extLst>
          </p:cNvPr>
          <p:cNvSpPr>
            <a:spLocks noGrp="1"/>
          </p:cNvSpPr>
          <p:nvPr>
            <p:ph idx="1"/>
          </p:nvPr>
        </p:nvSpPr>
        <p:spPr>
          <a:xfrm>
            <a:off x="5671752" y="1779373"/>
            <a:ext cx="6412108" cy="4389390"/>
          </a:xfrm>
        </p:spPr>
        <p:txBody>
          <a:bodyPr>
            <a:noAutofit/>
          </a:bodyPr>
          <a:lstStyle/>
          <a:p>
            <a:pPr>
              <a:lnSpc>
                <a:spcPct val="100000"/>
              </a:lnSpc>
            </a:pPr>
            <a:r>
              <a:rPr lang="el-GR" dirty="0"/>
              <a:t>Τα φιλιά στον αέρα στο μάγουλο είναι ένας συνηθισμένος χαιρετισμός στη Γαλλία, την Ιταλία, την Ισπανία, το Βέλγιο, την Πορτογαλία, τη Λατινική Αμερική, το Κεμπέκ, τη Ρωσία και την Ουκρανία.</a:t>
            </a:r>
          </a:p>
          <a:p>
            <a:pPr>
              <a:lnSpc>
                <a:spcPct val="100000"/>
              </a:lnSpc>
            </a:pPr>
            <a:endParaRPr lang="el-GR" dirty="0"/>
          </a:p>
          <a:p>
            <a:pPr>
              <a:lnSpc>
                <a:spcPct val="100000"/>
              </a:lnSpc>
            </a:pPr>
            <a:r>
              <a:rPr lang="el-GR" dirty="0"/>
              <a:t>Ο αριθμός των φιλιών ποικίλλει: ένα ανά μάγουλο στη Γαλλία και σε μεγάλο μέρος της Λατινικής Αμερικής, δύο στην Ισπανία, την Πορτογαλία, την Ιταλία και το Κεμπέκ, και τρία στη Ρωσία και την Ουκρανία.</a:t>
            </a:r>
          </a:p>
          <a:p>
            <a:pPr>
              <a:lnSpc>
                <a:spcPct val="100000"/>
              </a:lnSpc>
            </a:pPr>
            <a:endParaRPr lang="el-GR" dirty="0"/>
          </a:p>
          <a:p>
            <a:pPr>
              <a:lnSpc>
                <a:spcPct val="100000"/>
              </a:lnSpc>
            </a:pPr>
            <a:r>
              <a:rPr lang="el-GR" dirty="0"/>
              <a:t>Δεν είναι πραγματικό φιλί—οι άνθρωποι φιλούν στον αέρα δίπλα στο μάγουλο.</a:t>
            </a:r>
            <a:endParaRPr lang="en-BG" dirty="0"/>
          </a:p>
        </p:txBody>
      </p:sp>
    </p:spTree>
    <p:extLst>
      <p:ext uri="{BB962C8B-B14F-4D97-AF65-F5344CB8AC3E}">
        <p14:creationId xmlns:p14="http://schemas.microsoft.com/office/powerpoint/2010/main" val="2634873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8" name="Rectangle 17">
            <a:extLst>
              <a:ext uri="{FF2B5EF4-FFF2-40B4-BE49-F238E27FC236}">
                <a16:creationId xmlns:a16="http://schemas.microsoft.com/office/drawing/2014/main" id="{74ABF6B1-3A9A-4CEE-889E-0D96AB03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6094E6-B94F-D92E-0418-59620559D024}"/>
              </a:ext>
            </a:extLst>
          </p:cNvPr>
          <p:cNvSpPr>
            <a:spLocks noGrp="1"/>
          </p:cNvSpPr>
          <p:nvPr>
            <p:ph type="title"/>
          </p:nvPr>
        </p:nvSpPr>
        <p:spPr>
          <a:xfrm>
            <a:off x="678733" y="1447801"/>
            <a:ext cx="10706984" cy="1472858"/>
          </a:xfrm>
        </p:spPr>
        <p:txBody>
          <a:bodyPr vert="horz" lIns="91440" tIns="45720" rIns="91440" bIns="45720" rtlCol="0" anchor="t">
            <a:normAutofit/>
          </a:bodyPr>
          <a:lstStyle/>
          <a:p>
            <a:r>
              <a:rPr lang="en-US" sz="5400" dirty="0" err="1"/>
              <a:t>Χειρονομίες</a:t>
            </a:r>
            <a:endParaRPr lang="en-US" sz="5400" dirty="0"/>
          </a:p>
        </p:txBody>
      </p:sp>
      <p:cxnSp>
        <p:nvCxnSpPr>
          <p:cNvPr id="20" name="Straight Connector 19">
            <a:extLst>
              <a:ext uri="{FF2B5EF4-FFF2-40B4-BE49-F238E27FC236}">
                <a16:creationId xmlns:a16="http://schemas.microsoft.com/office/drawing/2014/main" id="{FA3B1AA1-E3FF-4079-8312-680006C2E0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Content Placeholder 4" descr="Laughing girl thumbs up">
            <a:extLst>
              <a:ext uri="{FF2B5EF4-FFF2-40B4-BE49-F238E27FC236}">
                <a16:creationId xmlns:a16="http://schemas.microsoft.com/office/drawing/2014/main" id="{47E6E435-1239-D193-4537-2AD39E087F32}"/>
              </a:ext>
            </a:extLst>
          </p:cNvPr>
          <p:cNvPicPr>
            <a:picLocks noGrp="1" noChangeAspect="1"/>
          </p:cNvPicPr>
          <p:nvPr>
            <p:ph idx="1"/>
          </p:nvPr>
        </p:nvPicPr>
        <p:blipFill>
          <a:blip r:embed="rId2"/>
          <a:srcRect l="2101" r="3598" b="-3"/>
          <a:stretch>
            <a:fillRect/>
          </a:stretch>
        </p:blipFill>
        <p:spPr>
          <a:xfrm>
            <a:off x="800100" y="3408760"/>
            <a:ext cx="3429884" cy="2382440"/>
          </a:xfrm>
          <a:prstGeom prst="rect">
            <a:avLst/>
          </a:prstGeom>
        </p:spPr>
      </p:pic>
      <p:pic>
        <p:nvPicPr>
          <p:cNvPr id="7" name="Picture 6" descr="Peace hand gesture">
            <a:extLst>
              <a:ext uri="{FF2B5EF4-FFF2-40B4-BE49-F238E27FC236}">
                <a16:creationId xmlns:a16="http://schemas.microsoft.com/office/drawing/2014/main" id="{AD8F9F81-F7C0-3C7B-049C-CD2DD02649E4}"/>
              </a:ext>
            </a:extLst>
          </p:cNvPr>
          <p:cNvPicPr>
            <a:picLocks noChangeAspect="1"/>
          </p:cNvPicPr>
          <p:nvPr/>
        </p:nvPicPr>
        <p:blipFill>
          <a:blip r:embed="rId3"/>
          <a:srcRect t="16634" r="3" b="30451"/>
          <a:stretch>
            <a:fillRect/>
          </a:stretch>
        </p:blipFill>
        <p:spPr>
          <a:xfrm>
            <a:off x="4416633" y="3423024"/>
            <a:ext cx="3376705" cy="2382440"/>
          </a:xfrm>
          <a:prstGeom prst="rect">
            <a:avLst/>
          </a:prstGeom>
        </p:spPr>
      </p:pic>
      <p:pic>
        <p:nvPicPr>
          <p:cNvPr id="9" name="Picture 8" descr="A pair of hands making a gesture&#10;&#10;AI-generated content may be incorrect.">
            <a:extLst>
              <a:ext uri="{FF2B5EF4-FFF2-40B4-BE49-F238E27FC236}">
                <a16:creationId xmlns:a16="http://schemas.microsoft.com/office/drawing/2014/main" id="{B3F743F0-93EE-8F0A-3262-563E64FA8CA1}"/>
              </a:ext>
            </a:extLst>
          </p:cNvPr>
          <p:cNvPicPr>
            <a:picLocks noChangeAspect="1"/>
          </p:cNvPicPr>
          <p:nvPr/>
        </p:nvPicPr>
        <p:blipFill>
          <a:blip r:embed="rId4"/>
          <a:srcRect l="2075" r="2867" b="5"/>
          <a:stretch>
            <a:fillRect/>
          </a:stretch>
        </p:blipFill>
        <p:spPr>
          <a:xfrm>
            <a:off x="7979987" y="3429000"/>
            <a:ext cx="3405730" cy="2382440"/>
          </a:xfrm>
          <a:prstGeom prst="rect">
            <a:avLst/>
          </a:prstGeom>
        </p:spPr>
      </p:pic>
      <p:cxnSp>
        <p:nvCxnSpPr>
          <p:cNvPr id="22" name="Straight Connector 21">
            <a:extLst>
              <a:ext uri="{FF2B5EF4-FFF2-40B4-BE49-F238E27FC236}">
                <a16:creationId xmlns:a16="http://schemas.microsoft.com/office/drawing/2014/main" id="{4A0388DE-CBA1-408E-BECE-8BCDD80FD5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6151702"/>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docProps/app.xml><?xml version="1.0" encoding="utf-8"?>
<Properties xmlns="http://schemas.openxmlformats.org/officeDocument/2006/extended-properties" xmlns:vt="http://schemas.openxmlformats.org/officeDocument/2006/docPropsVTypes">
  <TotalTime>121</TotalTime>
  <Words>930</Words>
  <Application>Microsoft Macintosh PowerPoint</Application>
  <PresentationFormat>Widescreen</PresentationFormat>
  <Paragraphs>55</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Bierstadt</vt:lpstr>
      <vt:lpstr>Calisto MT</vt:lpstr>
      <vt:lpstr>Univers Condensed</vt:lpstr>
      <vt:lpstr>ChronicleVTI</vt:lpstr>
      <vt:lpstr>Εγώ και ο κόσμος</vt:lpstr>
      <vt:lpstr>Επικοινωνία και φιλία </vt:lpstr>
      <vt:lpstr>Επικοινωνία και φιλία </vt:lpstr>
      <vt:lpstr>Χαιρετίσματα</vt:lpstr>
      <vt:lpstr>Η χειραψία</vt:lpstr>
      <vt:lpstr>Η υπόκλιση</vt:lpstr>
      <vt:lpstr>χτυπώντας τις μύτες μεταξύ τους</vt:lpstr>
      <vt:lpstr>Φιλί στον αέρα</vt:lpstr>
      <vt:lpstr>Χειρονομίες</vt:lpstr>
      <vt:lpstr>Χειρονομίες</vt:lpstr>
      <vt:lpstr>Πολιτισμικές Διαφορές στην Επικοινωνία</vt:lpstr>
      <vt:lpstr>Θρησκευτική επικοινωνία</vt:lpstr>
      <vt:lpstr>Θρησκευτική επικοινωνία</vt:lpstr>
      <vt:lpstr>Πηγές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Ekaterina Tomova</dc:creator>
  <cp:lastModifiedBy>Ekaterina Tomova</cp:lastModifiedBy>
  <cp:revision>1</cp:revision>
  <dcterms:created xsi:type="dcterms:W3CDTF">2025-08-18T12:35:21Z</dcterms:created>
  <dcterms:modified xsi:type="dcterms:W3CDTF">2025-08-18T14:37:09Z</dcterms:modified>
</cp:coreProperties>
</file>