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4" r:id="rId3"/>
    <p:sldMasterId id="2147483659" r:id="rId4"/>
  </p:sldMasterIdLst>
  <p:sldIdLst>
    <p:sldId id="256" r:id="rId5"/>
    <p:sldId id="270" r:id="rId6"/>
    <p:sldId id="257" r:id="rId7"/>
    <p:sldId id="258" r:id="rId8"/>
    <p:sldId id="259" r:id="rId9"/>
    <p:sldId id="292" r:id="rId10"/>
    <p:sldId id="293" r:id="rId11"/>
    <p:sldId id="260" r:id="rId12"/>
    <p:sldId id="294" r:id="rId13"/>
    <p:sldId id="295" r:id="rId14"/>
    <p:sldId id="296" r:id="rId15"/>
    <p:sldId id="262" r:id="rId16"/>
    <p:sldId id="297" r:id="rId17"/>
    <p:sldId id="263" r:id="rId18"/>
    <p:sldId id="298" r:id="rId19"/>
    <p:sldId id="264" r:id="rId20"/>
    <p:sldId id="299" r:id="rId21"/>
    <p:sldId id="300" r:id="rId22"/>
    <p:sldId id="301" r:id="rId23"/>
    <p:sldId id="303" r:id="rId24"/>
    <p:sldId id="266" r:id="rId25"/>
    <p:sldId id="267" r:id="rId26"/>
    <p:sldId id="268" r:id="rId27"/>
    <p:sldId id="275" r:id="rId28"/>
    <p:sldId id="276" r:id="rId29"/>
    <p:sldId id="277" r:id="rId30"/>
    <p:sldId id="278" r:id="rId31"/>
    <p:sldId id="279" r:id="rId32"/>
    <p:sldId id="280" r:id="rId33"/>
    <p:sldId id="284" r:id="rId34"/>
    <p:sldId id="283" r:id="rId35"/>
    <p:sldId id="312" r:id="rId36"/>
    <p:sldId id="282" r:id="rId37"/>
    <p:sldId id="281" r:id="rId38"/>
    <p:sldId id="286" r:id="rId39"/>
    <p:sldId id="285" r:id="rId40"/>
    <p:sldId id="289" r:id="rId41"/>
    <p:sldId id="288" r:id="rId42"/>
    <p:sldId id="313" r:id="rId43"/>
    <p:sldId id="291" r:id="rId44"/>
    <p:sldId id="290" r:id="rId45"/>
    <p:sldId id="305" r:id="rId46"/>
    <p:sldId id="306" r:id="rId47"/>
    <p:sldId id="311" r:id="rId48"/>
    <p:sldId id="310" r:id="rId49"/>
    <p:sldId id="309" r:id="rId50"/>
    <p:sldId id="308" r:id="rId51"/>
    <p:sldId id="307" r:id="rId52"/>
    <p:sldId id="314" r:id="rId53"/>
    <p:sldId id="269" r:id="rId54"/>
  </p:sldIdLst>
  <p:sldSz cx="9144000" cy="6858000" type="screen4x3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3A2C26D-97EB-4BCF-9B3B-EEFA8E950DF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2DF4643-E52A-4AA0-9CFD-B6F8F587555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6834E17-5D3C-4F67-8E24-0B6D17265C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20EF485-FC85-471D-A53A-5178978217A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03CBE448-D34A-455D-89ED-C30098F2167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4152FE8-E912-4B5F-A651-0526590F5D8C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1E1B71-5067-4D79-ADDF-421E2F4B5047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43659F6-E740-4BEA-90F9-FAAE474F7DD4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DDC6924-612E-4F73-81FF-1174EFFA206C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2"/>
          <p:cNvPicPr/>
          <p:nvPr/>
        </p:nvPicPr>
        <p:blipFill>
          <a:blip r:embed="rId2">
            <a:lum bright="20000"/>
          </a:blip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object 3"/>
          <p:cNvSpPr/>
          <p:nvPr/>
        </p:nvSpPr>
        <p:spPr>
          <a:xfrm>
            <a:off x="6400800" y="6095880"/>
            <a:ext cx="2494800" cy="37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l-GR" sz="2400" b="1" u="none" strike="noStrike" spc="-6">
                <a:solidFill>
                  <a:srgbClr val="006FC0"/>
                </a:solidFill>
                <a:uFillTx/>
                <a:latin typeface="Calibri"/>
              </a:rPr>
              <a:t>Ιωάννα</a:t>
            </a:r>
            <a:r>
              <a:rPr lang="el-GR" sz="2400" b="1" u="none" strike="noStrike" spc="-40">
                <a:solidFill>
                  <a:srgbClr val="006FC0"/>
                </a:solidFill>
                <a:uFillTx/>
                <a:latin typeface="Calibri"/>
              </a:rPr>
              <a:t> </a:t>
            </a:r>
            <a:r>
              <a:rPr lang="el-GR" sz="2400" b="1" u="none" strike="noStrike" spc="-14">
                <a:solidFill>
                  <a:srgbClr val="006FC0"/>
                </a:solidFill>
                <a:uFillTx/>
                <a:latin typeface="Calibri"/>
              </a:rPr>
              <a:t>Κομνηνού</a:t>
            </a:r>
            <a:endParaRPr lang="el-GR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"/>
          <p:cNvSpPr/>
          <p:nvPr/>
        </p:nvSpPr>
        <p:spPr>
          <a:xfrm>
            <a:off x="0" y="2604240"/>
            <a:ext cx="9143280" cy="440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el-GR" sz="2800" b="1" u="none" strike="noStrike">
                <a:solidFill>
                  <a:srgbClr val="0070C0"/>
                </a:solidFill>
                <a:uFillTx/>
                <a:latin typeface="Calibri"/>
              </a:rPr>
              <a:t>Σχολές Μαθητείας Υποψήφιων Κληρικών (ΣΜΥΚ)</a:t>
            </a:r>
            <a:endParaRPr lang="el-GR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7 - Ορθογώνιο"/>
          <p:cNvSpPr/>
          <p:nvPr/>
        </p:nvSpPr>
        <p:spPr>
          <a:xfrm>
            <a:off x="304920" y="3733920"/>
            <a:ext cx="868608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el-GR" sz="3200" b="1" u="none" strike="noStrike" dirty="0">
                <a:solidFill>
                  <a:schemeClr val="lt1"/>
                </a:solidFill>
                <a:uFillTx/>
                <a:latin typeface="Calibri"/>
              </a:rPr>
              <a:t>Κατηχητική και Χριστιανική Παιδαγωγική</a:t>
            </a:r>
            <a:endParaRPr lang="el-GR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l-GR" sz="4000" b="1" dirty="0">
                <a:solidFill>
                  <a:srgbClr val="90C226"/>
                </a:solidFill>
                <a:latin typeface="Trebuchet MS" panose="020B0603020202020204"/>
                <a:ea typeface="+mj-ea"/>
                <a:cs typeface="+mj-cs"/>
              </a:rPr>
              <a:t>ΜΕΡΟΣ Β</a:t>
            </a: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΄  </a:t>
            </a:r>
          </a:p>
          <a:p>
            <a:pPr algn="ctr" defTabSz="914400">
              <a:lnSpc>
                <a:spcPct val="100000"/>
              </a:lnSpc>
            </a:pPr>
            <a:r>
              <a:rPr lang="el-GR" sz="2400" dirty="0">
                <a:solidFill>
                  <a:srgbClr val="00B0F0"/>
                </a:solidFill>
                <a:latin typeface="Trebuchet MS" panose="020B0603020202020204"/>
                <a:ea typeface="+mj-ea"/>
                <a:cs typeface="+mj-cs"/>
              </a:rPr>
              <a:t>7</a:t>
            </a:r>
            <a:r>
              <a:rPr lang="el-GR" sz="2400" baseline="30000" dirty="0">
                <a:solidFill>
                  <a:srgbClr val="00B0F0"/>
                </a:solidFill>
                <a:latin typeface="Trebuchet MS" panose="020B0603020202020204"/>
                <a:ea typeface="+mj-ea"/>
                <a:cs typeface="+mj-cs"/>
              </a:rPr>
              <a:t>ο</a:t>
            </a:r>
            <a:r>
              <a:rPr lang="el-GR" sz="2400" dirty="0">
                <a:solidFill>
                  <a:srgbClr val="00B0F0"/>
                </a:solidFill>
                <a:latin typeface="Trebuchet MS" panose="020B0603020202020204"/>
                <a:ea typeface="+mj-ea"/>
                <a:cs typeface="+mj-cs"/>
              </a:rPr>
              <a:t> Μάθημα</a:t>
            </a:r>
            <a:endParaRPr lang="el-GR" sz="2400" b="0" u="none" strike="noStrike" dirty="0">
              <a:solidFill>
                <a:srgbClr val="00B0F0"/>
              </a:solidFill>
              <a:uFillTx/>
              <a:latin typeface="Arial"/>
            </a:endParaRPr>
          </a:p>
        </p:txBody>
      </p:sp>
      <p:pic>
        <p:nvPicPr>
          <p:cNvPr id="48" name="Εικόνα 47"/>
          <p:cNvPicPr/>
          <p:nvPr/>
        </p:nvPicPr>
        <p:blipFill>
          <a:blip r:embed="rId3"/>
          <a:stretch/>
        </p:blipFill>
        <p:spPr>
          <a:xfrm>
            <a:off x="3060000" y="900000"/>
            <a:ext cx="2541600" cy="144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Εικόνα 48"/>
          <p:cNvPicPr/>
          <p:nvPr/>
        </p:nvPicPr>
        <p:blipFill>
          <a:blip r:embed="rId4"/>
          <a:stretch/>
        </p:blipFill>
        <p:spPr>
          <a:xfrm>
            <a:off x="21960" y="900000"/>
            <a:ext cx="2908080" cy="144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Εικόνα 49"/>
          <p:cNvPicPr/>
          <p:nvPr/>
        </p:nvPicPr>
        <p:blipFill>
          <a:blip r:embed="rId5"/>
          <a:stretch/>
        </p:blipFill>
        <p:spPr>
          <a:xfrm>
            <a:off x="5789880" y="900000"/>
            <a:ext cx="3030120" cy="151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Εικόνα 50"/>
          <p:cNvPicPr/>
          <p:nvPr/>
        </p:nvPicPr>
        <p:blipFill>
          <a:blip r:embed="rId6"/>
          <a:stretch/>
        </p:blipFill>
        <p:spPr>
          <a:xfrm>
            <a:off x="21960" y="5040"/>
            <a:ext cx="5086080" cy="8949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303C-0AE3-4E75-F915-59241ED09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>
            <a:extLst>
              <a:ext uri="{FF2B5EF4-FFF2-40B4-BE49-F238E27FC236}">
                <a16:creationId xmlns:a16="http://schemas.microsoft.com/office/drawing/2014/main" id="{2E3971BE-8700-E5FB-CBC1-2EED327A82A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>
            <a:extLst>
              <a:ext uri="{FF2B5EF4-FFF2-40B4-BE49-F238E27FC236}">
                <a16:creationId xmlns:a16="http://schemas.microsoft.com/office/drawing/2014/main" id="{0B78B7E2-2DD4-92EE-3EE4-6B365D09F59C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8E6042D-2475-3F98-444E-62340AB11D3C}"/>
              </a:ext>
            </a:extLst>
          </p:cNvPr>
          <p:cNvSpPr txBox="1"/>
          <p:nvPr/>
        </p:nvSpPr>
        <p:spPr>
          <a:xfrm>
            <a:off x="14400" y="52864"/>
            <a:ext cx="9106200" cy="96704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Calibri"/>
              </a:rPr>
              <a:t>4. Διαδικτυακός εκφοβισμός και παρενόχληση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01C34EE-7F38-EB7D-3F42-B1D619C322A5}"/>
              </a:ext>
            </a:extLst>
          </p:cNvPr>
          <p:cNvSpPr txBox="1"/>
          <p:nvPr/>
        </p:nvSpPr>
        <p:spPr>
          <a:xfrm>
            <a:off x="0" y="1105161"/>
            <a:ext cx="9135000" cy="545976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b="1" dirty="0">
                <a:solidFill>
                  <a:srgbClr val="7030A0"/>
                </a:solidFill>
              </a:rPr>
              <a:t>Ε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κφοβισμός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από ηλεκτρονικά μέσα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(Cyberbullying)</a:t>
            </a:r>
            <a:r>
              <a:rPr lang="en-US" altLang="el-GR" sz="2400" dirty="0">
                <a:solidFill>
                  <a:srgbClr val="7030A0"/>
                </a:solidFill>
              </a:rPr>
              <a:t>=</a:t>
            </a:r>
            <a:endParaRPr lang="el-GR" altLang="el-GR" sz="2400" dirty="0">
              <a:solidFill>
                <a:srgbClr val="7030A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lang="en-US" altLang="el-GR" sz="2400" dirty="0">
              <a:solidFill>
                <a:srgbClr val="7030A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εκούσια εκδήλωση επιθετικής συμπεριφοράς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κατ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΄ επανάληψη </a:t>
            </a: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επιβολή εξουσιαστικής σχέσης σε κάποιον από κάποιον άλλον</a:t>
            </a:r>
            <a:r>
              <a:rPr lang="el-GR" altLang="el-GR" sz="2400" dirty="0">
                <a:solidFill>
                  <a:srgbClr val="0070C0"/>
                </a:solidFill>
              </a:rPr>
              <a:t> ή από μια ομάδα.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απειλητική διάθεση </a:t>
            </a:r>
            <a:endParaRPr lang="el-GR" altLang="el-GR" sz="2400" dirty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Σκοπός: ταπείνωση, προσβολή</a:t>
            </a:r>
            <a:r>
              <a:rPr lang="el-GR" altLang="el-GR" sz="2400" dirty="0">
                <a:solidFill>
                  <a:srgbClr val="0070C0"/>
                </a:solidFill>
              </a:rPr>
              <a:t>, παρενόχληση παιδιών, </a:t>
            </a:r>
            <a:r>
              <a:rPr lang="el-GR" altLang="el-GR" sz="2400" dirty="0" err="1">
                <a:solidFill>
                  <a:srgbClr val="0070C0"/>
                </a:solidFill>
              </a:rPr>
              <a:t>προεφήβων</a:t>
            </a:r>
            <a:r>
              <a:rPr lang="el-GR" altLang="el-GR" sz="2400" dirty="0">
                <a:solidFill>
                  <a:srgbClr val="0070C0"/>
                </a:solidFill>
              </a:rPr>
              <a:t>, εφήβων.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Θύματα = κυρίως πρόσωπα με χαμηλή αυτοεκτίμηση, με δυσκολίες στην υπεράσπιση διαδικτυακής ταυτότητας και  στην προστασία της προσωπικής υπόστασης και ακεραιότητας. </a:t>
            </a:r>
          </a:p>
        </p:txBody>
      </p:sp>
    </p:spTree>
    <p:extLst>
      <p:ext uri="{BB962C8B-B14F-4D97-AF65-F5344CB8AC3E}">
        <p14:creationId xmlns:p14="http://schemas.microsoft.com/office/powerpoint/2010/main" val="38821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CF729-7E58-0195-6DC8-BAF89375C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>
            <a:extLst>
              <a:ext uri="{FF2B5EF4-FFF2-40B4-BE49-F238E27FC236}">
                <a16:creationId xmlns:a16="http://schemas.microsoft.com/office/drawing/2014/main" id="{93EF174C-F2DE-B1CE-3A61-16D0286D9C2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>
            <a:extLst>
              <a:ext uri="{FF2B5EF4-FFF2-40B4-BE49-F238E27FC236}">
                <a16:creationId xmlns:a16="http://schemas.microsoft.com/office/drawing/2014/main" id="{9DA4E8EC-A205-1D7A-D0A8-B31BAF7CBBF6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38ED233-8307-DF10-56CB-76711444C833}"/>
              </a:ext>
            </a:extLst>
          </p:cNvPr>
          <p:cNvSpPr txBox="1"/>
          <p:nvPr/>
        </p:nvSpPr>
        <p:spPr>
          <a:xfrm>
            <a:off x="32940" y="97695"/>
            <a:ext cx="9106200" cy="82523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 Διαδικτυακός εκφοβισμός και παρενόχληση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0E21710-B886-5B90-11E4-8A24CBAAC964}"/>
              </a:ext>
            </a:extLst>
          </p:cNvPr>
          <p:cNvSpPr txBox="1"/>
          <p:nvPr/>
        </p:nvSpPr>
        <p:spPr>
          <a:xfrm>
            <a:off x="32940" y="1244556"/>
            <a:ext cx="9135000" cy="556988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Παρατηρείται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εντατικοποίηση προσπαθειών θύτη για προσβολή και υποβιβασμό του θύματος 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-&gt; ανεξέλεγκτη κατάσταση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κάμψη αυτοεκτίμησης θύματος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σταδιακή απομόνωσή του από το κοινωνικό περιβάλλον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καλλιέργεια καχυποψίας από συνομήλικους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αποχή από το σχολείο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συστηματική παρενόχληση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Εγκλωβισμός – εκούσιος εγκλεισμός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Αυτοκτονία= η επικρατέστερη λύση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Όποιος δέχθηκε μια φορά στη ζωή του συστηματικό διαδικτυακό εγκλωβισμό, ενδέχεται μελλοντικά να εμφανίσει προβλήματα στις διαπροσωπικές του σχέσεις και να επιλέξει άλλη μια φορά κοινωνική απομόνωση.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503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11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11 - TextBox 6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88259" y="58436"/>
            <a:ext cx="8955021" cy="103162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Calibri"/>
              </a:rPr>
              <a:t>5. Σεξουαλική παρενόχληση-παιδική πορνογραφία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-30600" y="1266212"/>
            <a:ext cx="9135000" cy="55919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</a:t>
            </a:r>
            <a:r>
              <a:rPr lang="el-GR" altLang="el-GR" sz="2400" b="1" dirty="0">
                <a:solidFill>
                  <a:srgbClr val="0070C0"/>
                </a:solidFill>
              </a:rPr>
              <a:t>Σεξουαλική παρενόχληση</a:t>
            </a:r>
            <a:r>
              <a:rPr lang="el-GR" altLang="el-GR" sz="2400" dirty="0">
                <a:solidFill>
                  <a:srgbClr val="0070C0"/>
                </a:solidFill>
              </a:rPr>
              <a:t> = πιθανή συνέπεια διαδικτυακής επικοινωνίας με: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απαραίτητη προϋπόθεση την προσωπική συνάντηση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όταν δεν υπάρχει συγκατάθεση ενός από τους δύο εμπλεκόμενους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b="1" dirty="0">
                <a:solidFill>
                  <a:srgbClr val="0070C0"/>
                </a:solidFill>
              </a:rPr>
              <a:t>Παιδόφιλος</a:t>
            </a:r>
            <a:r>
              <a:rPr lang="el-GR" altLang="el-GR" sz="2400" dirty="0">
                <a:solidFill>
                  <a:srgbClr val="0070C0"/>
                </a:solidFill>
              </a:rPr>
              <a:t> = ο ενήλικας θύτης ανήλικου θύματος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φαινόμενο που οξύνεται από το διαδίκτυο με ύπαρξη πολλών σχετικών  ιστοσελίδων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επεξεργασία εικόνων από ηλεκτρονικό υπολογιστή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παιδική πορνογραφία = έγκλημα, υπόκειται σε ποινικές κυρώσεις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014A8-35E2-3B72-9732-2AD55495B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11">
            <a:extLst>
              <a:ext uri="{FF2B5EF4-FFF2-40B4-BE49-F238E27FC236}">
                <a16:creationId xmlns:a16="http://schemas.microsoft.com/office/drawing/2014/main" id="{34C1C761-913D-45C5-0B6B-8A9A7383B98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11 - TextBox 6">
            <a:extLst>
              <a:ext uri="{FF2B5EF4-FFF2-40B4-BE49-F238E27FC236}">
                <a16:creationId xmlns:a16="http://schemas.microsoft.com/office/drawing/2014/main" id="{F596BC78-A3B4-74CD-C8E4-4956F1761218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F91F511-AAC2-B27E-FA78-FB79927B34E8}"/>
              </a:ext>
            </a:extLst>
          </p:cNvPr>
          <p:cNvSpPr txBox="1"/>
          <p:nvPr/>
        </p:nvSpPr>
        <p:spPr>
          <a:xfrm>
            <a:off x="188258" y="0"/>
            <a:ext cx="8955021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dirty="0">
                <a:solidFill>
                  <a:srgbClr val="EEECE1"/>
                </a:solidFill>
                <a:latin typeface="Calibri"/>
              </a:rPr>
              <a:t>6. Υποκλοπή προσωπικών δεδομένων – πνευματικά δικαιώματα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0A0D308-13CB-FEB1-6985-8F3844545737}"/>
              </a:ext>
            </a:extLst>
          </p:cNvPr>
          <p:cNvSpPr txBox="1"/>
          <p:nvPr/>
        </p:nvSpPr>
        <p:spPr>
          <a:xfrm>
            <a:off x="4500" y="1126282"/>
            <a:ext cx="9135000" cy="539261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Υποκλοπή προσωπικών δεδομένων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= ψάρεμα 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(fishing)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με στόχο την εκμετάλλευση: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Ανεπιθύμητη αλληλογραφία (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spam mail)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Πλαστές ιστοσελίδες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Στόχος η εκμαίευση προσωπικών πληροφοριών (όνομα, διεύθυνση, κωδικοί και αριθμοί λογαριασμών και καρτών)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Υποκλοπή διενεργείται μέσω 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ηλεκτρονικών μηνυμάτων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περιήγησης σε μολυσμένη η πλαστή ιστοσελίδα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χρήση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φυλλομετρητή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διαδικτύου μολυσμένου με πρόγραμμα καταγραφής προσωπικών δεδομένων του χρήστη.</a:t>
            </a:r>
          </a:p>
        </p:txBody>
      </p:sp>
    </p:spTree>
    <p:extLst>
      <p:ext uri="{BB962C8B-B14F-4D97-AF65-F5344CB8AC3E}">
        <p14:creationId xmlns:p14="http://schemas.microsoft.com/office/powerpoint/2010/main" val="3442356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1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11 - TextBox 7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-16201" y="26041"/>
            <a:ext cx="9106200" cy="1186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Calibri"/>
              </a:rPr>
              <a:t>7. Διαδικτυακός εθισμός </a:t>
            </a: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87569" y="1091961"/>
            <a:ext cx="8902430" cy="561363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7030A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b="1" dirty="0">
                <a:solidFill>
                  <a:srgbClr val="7030A0"/>
                </a:solidFill>
              </a:rPr>
              <a:t>Υ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περβολική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ενασχόληση με το διαδίκτυο =&gt; εθισμός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αρνητικές επιπτώσεις στην ψυχοσωματική υγεία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το διαδίκτυο γίνεται καθημερινή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προτεραιότητα Έναντι υποχρεώσεων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εθισμός με τυχερά παιχνίδια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Απόσυρση =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Ψυχοκινητική διέγερση: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εκούσια ή ακούσια κίνηση δακτυλογράφησης από άγχος</a:t>
            </a:r>
            <a:r>
              <a:rPr lang="el-GR" altLang="el-GR" sz="2400" dirty="0">
                <a:solidFill>
                  <a:srgbClr val="0070C0"/>
                </a:solidFill>
              </a:rPr>
              <a:t>, έμμονη σκέψη για το ίντερνετ, όνειρα για το ίντερνετ)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76F4B-7417-11BB-AA0E-3DEFBC752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12">
            <a:extLst>
              <a:ext uri="{FF2B5EF4-FFF2-40B4-BE49-F238E27FC236}">
                <a16:creationId xmlns:a16="http://schemas.microsoft.com/office/drawing/2014/main" id="{2A5835CB-CB0A-F939-0B6A-063E28746A6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11 - TextBox 7">
            <a:extLst>
              <a:ext uri="{FF2B5EF4-FFF2-40B4-BE49-F238E27FC236}">
                <a16:creationId xmlns:a16="http://schemas.microsoft.com/office/drawing/2014/main" id="{5FA67954-9772-B505-B053-40857E4AB8FD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8DC7443-4555-CCB0-D17D-39E3DA6E2D39}"/>
              </a:ext>
            </a:extLst>
          </p:cNvPr>
          <p:cNvSpPr txBox="1"/>
          <p:nvPr/>
        </p:nvSpPr>
        <p:spPr>
          <a:xfrm>
            <a:off x="37800" y="110687"/>
            <a:ext cx="8805585" cy="86139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7. Διαδικτυακός εθισμός</a:t>
            </a:r>
            <a:endParaRPr lang="el-GR" sz="2400" b="1" dirty="0">
              <a:solidFill>
                <a:srgbClr val="EEECE1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066701E-039F-7377-1161-25DEA85C9B2A}"/>
              </a:ext>
            </a:extLst>
          </p:cNvPr>
          <p:cNvSpPr txBox="1"/>
          <p:nvPr/>
        </p:nvSpPr>
        <p:spPr>
          <a:xfrm>
            <a:off x="0" y="972081"/>
            <a:ext cx="9106199" cy="559284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Έκπτωση λειτουργικότητας του ανθρώπου σε επίπεδο: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κοινωνικής συναναστροφής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προσωπικής φροντίδας και υγιεινής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σ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υμπεριφοράς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σχολικών επιδόσεων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Συνέπειες: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κοινωνική φοβία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διαταραχή ελέγχου των παρορμήσεων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διαταραχή ελλειμματικής προσοχής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Κατάθλιψη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Φ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αινόμενο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που επηρεάζει άμεσα το οικογενειακό περιβάλλον.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Γονείς απροετοίμαστοι ή μη επαρκώς καταρτισμένοι μπροστά στην πρόκληση του εθισμού στο διαδίκτυο.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E384A2-C589-D30A-F639-B0EC32625488}"/>
              </a:ext>
            </a:extLst>
          </p:cNvPr>
          <p:cNvSpPr txBox="1"/>
          <p:nvPr/>
        </p:nvSpPr>
        <p:spPr>
          <a:xfrm>
            <a:off x="2022231" y="2947573"/>
            <a:ext cx="4747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l-GR" sz="1800" dirty="0">
                <a:solidFill>
                  <a:srgbClr val="EEECE1"/>
                </a:solidFill>
              </a:rPr>
              <a:t>χρήσης διαδικτύου</a:t>
            </a:r>
          </a:p>
          <a:p>
            <a:pPr lvl="0" algn="ctr">
              <a:defRPr/>
            </a:pPr>
            <a:r>
              <a:rPr lang="el-GR" sz="1800" dirty="0">
                <a:solidFill>
                  <a:srgbClr val="EEECE1"/>
                </a:solidFill>
              </a:rPr>
              <a:t>7. Διαδικτυακός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2091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/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4160" y="73636"/>
            <a:ext cx="9106200" cy="105177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 Η εκκλησία στο πλαίσιο από την κοινωνία της ενημέρωσης στην κοινωνία του διαδικτύου 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00385" y="1364307"/>
            <a:ext cx="8979975" cy="533653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Παρατηρείται επαναστατικό άλμα στην επικοινωνία.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n-US" altLang="el-GR" sz="2400" dirty="0">
                <a:solidFill>
                  <a:srgbClr val="0070C0"/>
                </a:solidFill>
              </a:rPr>
              <a:t>Social networks (</a:t>
            </a:r>
            <a:r>
              <a:rPr lang="en-US" altLang="el-GR" sz="2400" dirty="0" err="1">
                <a:solidFill>
                  <a:srgbClr val="0070C0"/>
                </a:solidFill>
              </a:rPr>
              <a:t>facebook</a:t>
            </a:r>
            <a:r>
              <a:rPr lang="en-US" altLang="el-GR" sz="2400" dirty="0">
                <a:solidFill>
                  <a:srgbClr val="0070C0"/>
                </a:solidFill>
              </a:rPr>
              <a:t>, </a:t>
            </a:r>
            <a:r>
              <a:rPr lang="en-US" altLang="el-GR" sz="2400" dirty="0" err="1">
                <a:solidFill>
                  <a:srgbClr val="0070C0"/>
                </a:solidFill>
              </a:rPr>
              <a:t>youtube</a:t>
            </a:r>
            <a:r>
              <a:rPr lang="en-US" altLang="el-GR" sz="2400" dirty="0">
                <a:solidFill>
                  <a:srgbClr val="0070C0"/>
                </a:solidFill>
              </a:rPr>
              <a:t>, myspace</a:t>
            </a:r>
            <a:r>
              <a:rPr lang="el-GR" altLang="el-GR" sz="2400" dirty="0">
                <a:solidFill>
                  <a:srgbClr val="0070C0"/>
                </a:solidFill>
              </a:rPr>
              <a:t>,  </a:t>
            </a:r>
            <a:r>
              <a:rPr lang="el-GR" altLang="el-GR" sz="2400" dirty="0" err="1">
                <a:solidFill>
                  <a:srgbClr val="0070C0"/>
                </a:solidFill>
              </a:rPr>
              <a:t>κλπ</a:t>
            </a:r>
            <a:r>
              <a:rPr lang="el-GR" altLang="el-GR" sz="2400" dirty="0">
                <a:solidFill>
                  <a:srgbClr val="0070C0"/>
                </a:solidFill>
              </a:rPr>
              <a:t>)=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Δίκτυα δυνατοτήτων επικοινωνίας των ανθρώπων.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b="1" dirty="0">
                <a:solidFill>
                  <a:srgbClr val="7030A0"/>
                </a:solidFill>
              </a:rPr>
              <a:t>α) Νεανική ποιμαντική φροντίδα</a:t>
            </a:r>
            <a:r>
              <a:rPr lang="el-GR" altLang="el-GR" sz="2400" dirty="0">
                <a:solidFill>
                  <a:srgbClr val="0070C0"/>
                </a:solidFill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αρχές δεκαετίας 1990 οι νέοι γεννιούνται σε περιβάλλον σταδιακής ψηφιακής επικοινωνίας.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μ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ετά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το 1990 γενεές «ψηφιακές εκ γενετής»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 networks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ανάγκη αποδοχής νέας ποιμαντικής αγωγής νέων που ανταποκρίνονται στις νέες μορφές επικοινωνίας.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Οι νέοι πλέον έχουν πρόσβαση στο διαδίκτυο.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33FAC-303F-1E55-61D1-DFFE25020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>
            <a:extLst>
              <a:ext uri="{FF2B5EF4-FFF2-40B4-BE49-F238E27FC236}">
                <a16:creationId xmlns:a16="http://schemas.microsoft.com/office/drawing/2014/main" id="{9D3EF9B8-6EB1-364D-8097-EF409056F21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>
            <a:extLst>
              <a:ext uri="{FF2B5EF4-FFF2-40B4-BE49-F238E27FC236}">
                <a16:creationId xmlns:a16="http://schemas.microsoft.com/office/drawing/2014/main" id="{7334F349-C85D-6554-8E85-8BCC2CF286DE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9F39DE9-5AEF-7835-1454-DF8704E3EF9B}"/>
              </a:ext>
            </a:extLst>
          </p:cNvPr>
          <p:cNvSpPr txBox="1"/>
          <p:nvPr/>
        </p:nvSpPr>
        <p:spPr>
          <a:xfrm>
            <a:off x="111240" y="104042"/>
            <a:ext cx="9106200" cy="92714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solidFill>
                  <a:srgbClr val="EEECE1"/>
                </a:solidFill>
                <a:latin typeface="+mj-lt"/>
              </a:rPr>
              <a:t>β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Η αμηχανία της εκκλησίας έναντι των καινοτόμων μορφών επικοινωνίας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167CC0-558F-8A73-89C1-DE1D3D59AC34}"/>
              </a:ext>
            </a:extLst>
          </p:cNvPr>
          <p:cNvSpPr txBox="1"/>
          <p:nvPr/>
        </p:nvSpPr>
        <p:spPr>
          <a:xfrm>
            <a:off x="-18180" y="1172308"/>
            <a:ext cx="9180360" cy="568569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κάθε καινοτομία για την Εκκλησία κρίνεται.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Εκκλησία οφείλει να αναλογίζεται τις συνέπειες κάθε καινοτομίας στις ανθρώπινες συμπεριφορές.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«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Γκουγκλοποίηση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» της πίστης = επιφανειακή, λόγω αδυναμίας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του </a:t>
            </a:r>
            <a:r>
              <a:rPr lang="en-US" altLang="el-GR" sz="2400" dirty="0">
                <a:solidFill>
                  <a:srgbClr val="0070C0"/>
                </a:solidFill>
              </a:rPr>
              <a:t>Google</a:t>
            </a:r>
            <a:r>
              <a:rPr lang="el-GR" altLang="el-GR" sz="2400" dirty="0">
                <a:solidFill>
                  <a:srgbClr val="0070C0"/>
                </a:solidFill>
              </a:rPr>
              <a:t> να προσδιορίσει το περιβάλλον στο οποίο χρησιμοποιείται η λέξη.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Αναγκαία η προσφορά βοήθειας της εκκλησίας για παροχή πνευματικής πυξίδας.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754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58592-EC93-B6DA-0845-8CA84BCF5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>
            <a:extLst>
              <a:ext uri="{FF2B5EF4-FFF2-40B4-BE49-F238E27FC236}">
                <a16:creationId xmlns:a16="http://schemas.microsoft.com/office/drawing/2014/main" id="{650F92AE-1950-24A1-16F9-0A3BD2D1FB7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>
            <a:extLst>
              <a:ext uri="{FF2B5EF4-FFF2-40B4-BE49-F238E27FC236}">
                <a16:creationId xmlns:a16="http://schemas.microsoft.com/office/drawing/2014/main" id="{B9FDEDAC-D03D-4997-C678-02F2E3EB7F07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1283595-77D0-062E-2D05-24D64ECB81E1}"/>
              </a:ext>
            </a:extLst>
          </p:cNvPr>
          <p:cNvSpPr txBox="1"/>
          <p:nvPr/>
        </p:nvSpPr>
        <p:spPr>
          <a:xfrm>
            <a:off x="111240" y="157163"/>
            <a:ext cx="9106200" cy="92714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3. Ενοριακή κατήχηση, χριστιανική αγωγή και διαδίκτυο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472A660-1F3F-C07E-B644-7CC51B1BCB7B}"/>
              </a:ext>
            </a:extLst>
          </p:cNvPr>
          <p:cNvSpPr txBox="1"/>
          <p:nvPr/>
        </p:nvSpPr>
        <p:spPr>
          <a:xfrm>
            <a:off x="0" y="1277817"/>
            <a:ext cx="9180360" cy="533653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Επιτακτική η χρήση του διαδικτύου: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π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αρακολούθηση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μαθημάτων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διατύπωση προβληματισμών/ερωτημάτων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διατύπωση παρατηρήσεων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ιτιολόγηση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προσωπικής τοποθέτησης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π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ροβολή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βίντεο Κατηχητικής και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Χριστιανοπαιδαγωγικής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κατάρτισης </a:t>
            </a:r>
          </a:p>
        </p:txBody>
      </p:sp>
    </p:spTree>
    <p:extLst>
      <p:ext uri="{BB962C8B-B14F-4D97-AF65-F5344CB8AC3E}">
        <p14:creationId xmlns:p14="http://schemas.microsoft.com/office/powerpoint/2010/main" val="3823978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6AE33-767D-5C76-FA92-A0C87A8E0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>
            <a:extLst>
              <a:ext uri="{FF2B5EF4-FFF2-40B4-BE49-F238E27FC236}">
                <a16:creationId xmlns:a16="http://schemas.microsoft.com/office/drawing/2014/main" id="{354B12E2-441F-E0E0-DA75-708BD84FDA6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>
            <a:extLst>
              <a:ext uri="{FF2B5EF4-FFF2-40B4-BE49-F238E27FC236}">
                <a16:creationId xmlns:a16="http://schemas.microsoft.com/office/drawing/2014/main" id="{FDA63BD7-DB15-876E-BAB3-4645C15381D5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D4B1526-4EB1-6663-A721-DD2520440A5D}"/>
              </a:ext>
            </a:extLst>
          </p:cNvPr>
          <p:cNvSpPr txBox="1"/>
          <p:nvPr/>
        </p:nvSpPr>
        <p:spPr>
          <a:xfrm>
            <a:off x="111240" y="208484"/>
            <a:ext cx="9106200" cy="92714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Ενοριακή κατήχηση, χριστιανική αγωγή και διαδίκτυο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728AEB6-3717-28FD-E99A-6AC2154635DD}"/>
              </a:ext>
            </a:extLst>
          </p:cNvPr>
          <p:cNvSpPr txBox="1"/>
          <p:nvPr/>
        </p:nvSpPr>
        <p:spPr>
          <a:xfrm>
            <a:off x="0" y="1312986"/>
            <a:ext cx="9180360" cy="533653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Ενοριακό ηλεκτρονικό  κατηχητικό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έντυπο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Κατηχητικό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ηλεκτρονικό υλικό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από ειδικά καταρτισμένο προσωπικό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γ) Ενοριακό κατηχητικό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ηλεκτρονικό ταχυδρομείο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δ) Κατηχητικές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τηλεδιασκέψεις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MSN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και 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Skype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ε) Κατηχητικό διαδικτυακό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ημερολόγιο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blog)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που  περιέχει:</a:t>
            </a: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7030A0"/>
                </a:solidFill>
                <a:latin typeface="Calibri"/>
              </a:rPr>
              <a:t> </a:t>
            </a:r>
            <a:r>
              <a:rPr lang="en-US" altLang="el-GR" sz="2400" dirty="0">
                <a:solidFill>
                  <a:srgbClr val="7030A0"/>
                </a:solidFill>
                <a:latin typeface="Calibri"/>
              </a:rPr>
              <a:t>        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κείμενα εμπλουτισμένα με εικόνες</a:t>
            </a:r>
            <a:r>
              <a:rPr lang="en-US" altLang="el-GR" sz="2400" dirty="0">
                <a:solidFill>
                  <a:srgbClr val="0070C0"/>
                </a:solidFill>
                <a:latin typeface="Calibri"/>
              </a:rPr>
              <a:t>, 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ευαγγελικά και πατερικά κείμενα</a:t>
            </a:r>
            <a:r>
              <a:rPr lang="en-US" altLang="el-GR" sz="2400" dirty="0">
                <a:solidFill>
                  <a:srgbClr val="0070C0"/>
                </a:solidFill>
                <a:latin typeface="Calibri"/>
              </a:rPr>
              <a:t>,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 θέματα λατρευτικής ζωής</a:t>
            </a:r>
            <a:r>
              <a:rPr lang="en-US" altLang="el-GR" sz="2400" dirty="0">
                <a:solidFill>
                  <a:srgbClr val="0070C0"/>
                </a:solidFill>
                <a:latin typeface="Calibri"/>
              </a:rPr>
              <a:t>, 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προβληματισμούς νέων, παιχνίδια γνώσεων, κουίζ,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προτεινόμενη βιβλιογραφία για νέους και εφήβους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εποικοδομητικό υλικό για επίλυση αποριών και απάντηση 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σε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προβληματισμούς.</a:t>
            </a: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n-US" altLang="el-GR" sz="2400" dirty="0">
              <a:solidFill>
                <a:srgbClr val="7030A0"/>
              </a:solidFill>
              <a:latin typeface="Calibri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8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FE607C-45F4-0E00-DE1B-474B9D2E1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3475"/>
            <a:ext cx="8193960" cy="625320"/>
          </a:xfrm>
        </p:spPr>
        <p:txBody>
          <a:bodyPr/>
          <a:lstStyle/>
          <a:p>
            <a:pPr algn="ctr"/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ΚΕΦΑΛΑΙΟ </a:t>
            </a:r>
            <a:r>
              <a:rPr lang="el-GR" sz="4000" dirty="0">
                <a:solidFill>
                  <a:srgbClr val="90C226"/>
                </a:solidFill>
                <a:latin typeface="Trebuchet MS" panose="020B0603020202020204"/>
              </a:rPr>
              <a:t>Θ</a:t>
            </a: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΄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4BB69B-CE17-84F4-FC99-7F5BE8284E8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198795"/>
            <a:ext cx="8228880" cy="2460411"/>
          </a:xfrm>
        </p:spPr>
        <p:txBody>
          <a:bodyPr/>
          <a:lstStyle/>
          <a:p>
            <a:pPr algn="ctr"/>
            <a:r>
              <a:rPr lang="el-GR" sz="3200" b="1" dirty="0">
                <a:solidFill>
                  <a:srgbClr val="0070C0"/>
                </a:solidFill>
              </a:rPr>
              <a:t>Κατήχηση, Χριστιανική αγωγή </a:t>
            </a:r>
          </a:p>
          <a:p>
            <a:pPr algn="ctr"/>
            <a:r>
              <a:rPr lang="el-GR" sz="3200" b="1" dirty="0">
                <a:solidFill>
                  <a:srgbClr val="0070C0"/>
                </a:solidFill>
              </a:rPr>
              <a:t>και Διαδίκτυο </a:t>
            </a:r>
          </a:p>
        </p:txBody>
      </p:sp>
    </p:spTree>
    <p:extLst>
      <p:ext uri="{BB962C8B-B14F-4D97-AF65-F5344CB8AC3E}">
        <p14:creationId xmlns:p14="http://schemas.microsoft.com/office/powerpoint/2010/main" val="2539672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69E32-C878-A57F-B488-4598D1C74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object 14">
            <a:extLst>
              <a:ext uri="{FF2B5EF4-FFF2-40B4-BE49-F238E27FC236}">
                <a16:creationId xmlns:a16="http://schemas.microsoft.com/office/drawing/2014/main" id="{86692FEF-E6BD-D00D-1A24-81EFA9612D9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11 - TextBox 1">
            <a:extLst>
              <a:ext uri="{FF2B5EF4-FFF2-40B4-BE49-F238E27FC236}">
                <a16:creationId xmlns:a16="http://schemas.microsoft.com/office/drawing/2014/main" id="{6C86C9D1-E487-CCCA-5FDF-BC4177258066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B0BBEE8-4C2E-05B3-0C74-4D490B30284E}"/>
              </a:ext>
            </a:extLst>
          </p:cNvPr>
          <p:cNvSpPr txBox="1"/>
          <p:nvPr/>
        </p:nvSpPr>
        <p:spPr>
          <a:xfrm>
            <a:off x="40680" y="996461"/>
            <a:ext cx="9135000" cy="556846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lang="el-GR" sz="2200" dirty="0">
              <a:solidFill>
                <a:srgbClr val="7030A0"/>
              </a:solidFill>
              <a:latin typeface="Palatino Linotype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Κεφάλαιο </a:t>
            </a:r>
            <a:r>
              <a:rPr lang="el-GR" sz="2800" b="1" dirty="0">
                <a:solidFill>
                  <a:srgbClr val="92D050"/>
                </a:solidFill>
                <a:latin typeface="+mj-lt"/>
              </a:rPr>
              <a:t>Ι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΄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800" b="1" dirty="0">
                <a:solidFill>
                  <a:srgbClr val="7030A0"/>
                </a:solidFill>
                <a:latin typeface="+mj-lt"/>
              </a:rPr>
              <a:t>Κ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ατήχηση</a:t>
            </a:r>
            <a:r>
              <a:rPr lang="el-GR" sz="2800" b="1" dirty="0">
                <a:solidFill>
                  <a:srgbClr val="7030A0"/>
                </a:solidFill>
                <a:latin typeface="+mj-lt"/>
              </a:rPr>
              <a:t>,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Χριστιανική αγωγή </a:t>
            </a:r>
            <a:r>
              <a:rPr lang="el-GR" sz="2800" b="1" dirty="0">
                <a:solidFill>
                  <a:srgbClr val="7030A0"/>
                </a:solidFill>
                <a:latin typeface="+mj-lt"/>
              </a:rPr>
              <a:t>και Διαπολιτισμική εκπαίδευση, </a:t>
            </a:r>
            <a:r>
              <a:rPr lang="el-GR" sz="2800" b="1" dirty="0" err="1">
                <a:solidFill>
                  <a:srgbClr val="7030A0"/>
                </a:solidFill>
                <a:latin typeface="+mj-lt"/>
              </a:rPr>
              <a:t>Διομολογιακή</a:t>
            </a:r>
            <a:r>
              <a:rPr lang="el-GR" sz="2800" b="1" dirty="0">
                <a:solidFill>
                  <a:srgbClr val="7030A0"/>
                </a:solidFill>
                <a:latin typeface="+mj-lt"/>
              </a:rPr>
              <a:t> και </a:t>
            </a:r>
            <a:r>
              <a:rPr lang="el-GR" sz="2800" b="1" dirty="0" err="1">
                <a:solidFill>
                  <a:srgbClr val="7030A0"/>
                </a:solidFill>
                <a:latin typeface="+mj-lt"/>
              </a:rPr>
              <a:t>Διαθρησκειακή</a:t>
            </a:r>
            <a:r>
              <a:rPr lang="el-GR" sz="2800" b="1" dirty="0">
                <a:solidFill>
                  <a:srgbClr val="7030A0"/>
                </a:solidFill>
                <a:latin typeface="+mj-lt"/>
              </a:rPr>
              <a:t> μάθηση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861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15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11 - TextBox 9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0" y="60918"/>
            <a:ext cx="9106200" cy="89445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altLang="el-GR" sz="2400" dirty="0">
                <a:solidFill>
                  <a:srgbClr val="FFFFFF"/>
                </a:solidFill>
                <a:latin typeface="+mj-lt"/>
              </a:rPr>
              <a:t>α) Β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ασικά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προβλήματα πολυπολιτισμικής κοινωνίας και διαπολιτισμικής αγωγής 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-28800" y="1146960"/>
            <a:ext cx="9135000" cy="516987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Ευρώπη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στον αιώνα μας: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προσέλευση ξένου εργατικού δυναμικού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εγκατάσταση μεταναστών από ανατολικά κράτη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Συνεχής αναζήτηση ταυτότητας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της Ευρώπης και τρόπου συνέχισης της πορείας της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Κύρια μελήματα της Ευρώπης: ατομισμός, πλουραλισμός, αναζήτηση κατευθύνσεων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Η ενωμένη Ευρώπη: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έφερε πιο κοντά πολλούς λαούς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Δημιούργησε συμβιώσεις λαών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Ενίσχυσε ενωτικό και συλλογικό κλίμα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Προβληματική η συμβολή της Για ελευθερία προσωπικών επιλογών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object 16"/>
          <p:cNvPicPr/>
          <p:nvPr/>
        </p:nvPicPr>
        <p:blipFill>
          <a:blip r:embed="rId2"/>
          <a:stretch/>
        </p:blipFill>
        <p:spPr>
          <a:xfrm>
            <a:off x="0" y="-105508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11 - TextBox 10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7080" y="0"/>
            <a:ext cx="9106200" cy="97952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Βασικά προβλήματα πολυπολιτισμικής κοινωνίας και διαπολιτισμικής αγωγής 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7080" y="896363"/>
            <a:ext cx="9135000" cy="570214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Βαλκανική χερσόνησος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alt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διάνοιξη συνόρων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alt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Ελεύθερη μετακίνηση ανθρώπων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από διαφορετικές εθνότητες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alt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απρόσκοπτη διακίνηση εμπορίου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altLang="el-GR" sz="2400" b="0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Ελλειπής</a:t>
            </a:r>
            <a:r>
              <a:rPr kumimoji="0" lang="el-GR" alt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πρόνοια κινδύνων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  <a:sym typeface="Wingdings" panose="05000000000000000000" pitchFamily="2" charset="2"/>
              </a:rPr>
              <a:t>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  <a:sym typeface="Wingdings" panose="05000000000000000000" pitchFamily="2" charset="2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1.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χειραγώγηση εθνολογικών, θρησκευτικών, γλωσσικών ομάδων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2.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μελλοντική διάλυση κρατών με συντονισμένες προσπάθειες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απεθνικοποίησης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/Αμφισβήτηση εθνικής προέλευσης λαών /εχθρική στάση απέναντι στη θρησκεία, γλώσσα</a:t>
            </a:r>
            <a:r>
              <a:rPr lang="el-GR" altLang="el-GR" sz="2400" dirty="0">
                <a:solidFill>
                  <a:srgbClr val="0070C0"/>
                </a:solidFill>
              </a:rPr>
              <a:t>, πολιτισμό.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3.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Θρησκευτικές συγκρούσεις, φανατισμός, ρατσισμός, ξενοφοβία =&gt;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δημιουργία κλίματος κοινωνικής αστάθειας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για αποδυνάμωση κάθε είδους αντίδρασης 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7080" y="0"/>
            <a:ext cx="9106200" cy="10199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Βασικά προβλήματα πολυπολιτισμικής κοινωνίας και διαπολιτισμικής αγωγής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7080" y="1019908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Τάση δημιουργίας ενιαίου ανθρώπου μέσα από την παιδεία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ingdings" panose="05000000000000000000" pitchFamily="2" charset="2"/>
              </a:rPr>
              <a:t>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κίνδυνος σταδιακής απορρόφησης μικρότερων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Στην Ευρώπη επιμέρους κοινωνικές ομάδες: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δημιούργησαν πολιτισμική ποικιλία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σ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υνέβαλαν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στη διαιρεμένη πολυπολιτισμικά κοινωνία και στην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ανάπτυξη διαπολιτισμικής κοινωνίας 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029D8-558A-9AA3-62E0-D73F8329B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A3065069-13FC-5C15-55E3-3A0CA7DF50D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3B6B70E3-12EA-A854-EE55-8CF3C4A4C969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7D5C2A5-8CB3-B21D-A849-C8BF34890F58}"/>
              </a:ext>
            </a:extLst>
          </p:cNvPr>
          <p:cNvSpPr txBox="1"/>
          <p:nvPr/>
        </p:nvSpPr>
        <p:spPr>
          <a:xfrm>
            <a:off x="67680" y="0"/>
            <a:ext cx="9106200" cy="98473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Βασικά προβλήματα πολυπολιτισμικής κοινωνίας και διαπολιτισμικής αγωγής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31E4565-AF1D-2512-F72A-B6FD033D748E}"/>
              </a:ext>
            </a:extLst>
          </p:cNvPr>
          <p:cNvSpPr txBox="1"/>
          <p:nvPr/>
        </p:nvSpPr>
        <p:spPr>
          <a:xfrm>
            <a:off x="153453" y="1148861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b="1" dirty="0">
                <a:solidFill>
                  <a:srgbClr val="0070C0"/>
                </a:solidFill>
              </a:rPr>
              <a:t>Ορθόδοξοι Έλληνες</a:t>
            </a:r>
            <a:r>
              <a:rPr lang="el-GR" sz="2400" dirty="0">
                <a:solidFill>
                  <a:srgbClr val="0070C0"/>
                </a:solidFill>
              </a:rPr>
              <a:t>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φορείς εκκλησιαστικής εμπειρίας που συνδέεται με οικουμενική ρωμαίικη </a:t>
            </a:r>
            <a:r>
              <a:rPr lang="el-GR" sz="2400" dirty="0" err="1">
                <a:solidFill>
                  <a:srgbClr val="0070C0"/>
                </a:solidFill>
              </a:rPr>
              <a:t>πολυεθνικότητα</a:t>
            </a:r>
            <a:r>
              <a:rPr lang="el-GR" sz="2400" dirty="0">
                <a:solidFill>
                  <a:srgbClr val="0070C0"/>
                </a:solidFill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προσβλέπουν στην ευρωπαϊκή ενότητα κατά το πρότυπο της ρωμαϊκής αυτοκρατορίας της Κωνσταντινούπολης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</a:t>
            </a:r>
            <a:r>
              <a:rPr lang="el-GR" sz="2400" dirty="0" err="1">
                <a:solidFill>
                  <a:srgbClr val="0070C0"/>
                </a:solidFill>
              </a:rPr>
              <a:t>πολυπολιτισμικότητα</a:t>
            </a:r>
            <a:r>
              <a:rPr lang="el-GR" sz="2400" dirty="0">
                <a:solidFill>
                  <a:srgbClr val="0070C0"/>
                </a:solidFill>
              </a:rPr>
              <a:t> ταυτίζεται με συνύπαρξη και τάξη εν αταξία.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lang="el-GR" sz="2400" dirty="0">
              <a:solidFill>
                <a:srgbClr val="0070C0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b="1" dirty="0" err="1">
                <a:solidFill>
                  <a:srgbClr val="C00000"/>
                </a:solidFill>
              </a:rPr>
              <a:t>Πολυπολιτισμικότητα</a:t>
            </a:r>
            <a:r>
              <a:rPr lang="el-GR" sz="2400" dirty="0">
                <a:solidFill>
                  <a:srgbClr val="0070C0"/>
                </a:solidFill>
              </a:rPr>
              <a:t> = φαινόμενο συνύπαρξης ποικιλίας πολιτισμών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διερευνά την ουσία του φαινομένου και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της σχέσης μεταξύ εθνικών ομάδων στον ίδιο γεωγραφικό χώρο,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ώστε να οργανωθούν σε κοινότητες με αλληλεγγύη.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3709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8A01-E023-A190-49BA-4217F1E91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E7C23D7B-4B5F-AFE3-BDD6-D36157B1AEE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1400BB40-4ACE-E2FB-0A6D-3079AE5E58EC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1BAF172-D2B5-D0D0-6382-C9D35CD2BA56}"/>
              </a:ext>
            </a:extLst>
          </p:cNvPr>
          <p:cNvSpPr txBox="1"/>
          <p:nvPr/>
        </p:nvSpPr>
        <p:spPr>
          <a:xfrm>
            <a:off x="-16200" y="15721"/>
            <a:ext cx="9106200" cy="10316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Βασικά προβλήματα πολυπολιτισμικής κοινωνίας και διαπολιτισμικής αγωγής 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D421553-0180-C6BF-EFFA-A4420E0A39B5}"/>
              </a:ext>
            </a:extLst>
          </p:cNvPr>
          <p:cNvSpPr txBox="1"/>
          <p:nvPr/>
        </p:nvSpPr>
        <p:spPr>
          <a:xfrm>
            <a:off x="9000" y="1063073"/>
            <a:ext cx="9135000" cy="542345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Πολυπολιτισμικότητα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Προϋποθέτει συνύπαρξη με σεβασμό στην ιδιαιτερότητα του άλλου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Εγγυάται προοπτικές στην πολιτική ζωή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οραματίζεται κοινωνική ένταξη ως  σχέδιο ζωής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Σέβεται εθνική ταυτότητα, ηθικές αξίες, θρησκεία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απαιτεί στήριξη εκπαιδευτικής διαδικασίας =&gt; 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   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διαπολιτισμική εκπαίδευση 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3272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86195-F021-9C82-AF50-F14CAFC02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46C566D2-904D-DAF6-CDC7-C124147D387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931411EF-0822-CF07-F113-0AD225C1000D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B4C3CA5-4D71-CE6F-E2D2-DEA14259E5B6}"/>
              </a:ext>
            </a:extLst>
          </p:cNvPr>
          <p:cNvSpPr txBox="1"/>
          <p:nvPr/>
        </p:nvSpPr>
        <p:spPr>
          <a:xfrm>
            <a:off x="37080" y="0"/>
            <a:ext cx="9106200" cy="9612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+mj-lt"/>
              </a:rPr>
              <a:t>β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Διαπολιτισμικότητα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και ελληνορθόδοξη παράδοση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D933D85-B2C8-C255-DA5A-806802FB414F}"/>
              </a:ext>
            </a:extLst>
          </p:cNvPr>
          <p:cNvSpPr txBox="1"/>
          <p:nvPr/>
        </p:nvSpPr>
        <p:spPr>
          <a:xfrm>
            <a:off x="85111" y="850081"/>
            <a:ext cx="9135000" cy="566662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b="1" dirty="0">
                <a:solidFill>
                  <a:srgbClr val="7030A0"/>
                </a:solidFill>
              </a:rPr>
              <a:t>Σ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ύγχρονες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πολυπολιτισμικές συνθήκες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(αντίφαση)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τάση αναζήτησης πολιτισμικής ταυτότητας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παραγωγή διεθνούς σύγχρονης μαζικής κουλτούρας με τάση παγκοσμιοποίησης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Ελληνορθόδοξη παράδοση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στηρίζεται στον εθνοκεντρισμό,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εθνοφυλετισμό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και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ομογενοποίηση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της κοινωνίας βοηθάει: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στον τρόπο θεώρησης της διαπολιτισμικής αντίληψης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σ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υμβάλλει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στην άρση παρεξηγήσεων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Ε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ίσοδος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el-GR" sz="2400" dirty="0">
                <a:solidFill>
                  <a:srgbClr val="0070C0"/>
                </a:solidFill>
              </a:rPr>
              <a:t>Α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κτίστου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στην ιστορία με σκοπό τη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θέωση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του ανθρώπου και τον αγιασμό της κτίσης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τομή στην παγκόσμια ιστορία η σύνδεσή της με τον ελληνισμό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  <a:sym typeface="Wingdings" panose="05000000000000000000" pitchFamily="2" charset="2"/>
              </a:rPr>
              <a:t></a:t>
            </a: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   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Καθολική αναζήτηση της αλήθειας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03914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18AD9-1996-AF9E-8701-AD0B222CB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8CDEBADD-F0D3-6312-AF62-15FE60BCE47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79E57EF4-735A-1442-4466-E9C30B05EA30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7B0C536-004B-620A-BFC6-DC89315CB651}"/>
              </a:ext>
            </a:extLst>
          </p:cNvPr>
          <p:cNvSpPr txBox="1"/>
          <p:nvPr/>
        </p:nvSpPr>
        <p:spPr>
          <a:xfrm>
            <a:off x="37080" y="0"/>
            <a:ext cx="9106200" cy="97634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Διαπολιτισμικότητα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και ελληνορθόδοξη παράδοση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523BC94-E258-7290-9D3E-8A334A8BA9C0}"/>
              </a:ext>
            </a:extLst>
          </p:cNvPr>
          <p:cNvSpPr txBox="1"/>
          <p:nvPr/>
        </p:nvSpPr>
        <p:spPr>
          <a:xfrm>
            <a:off x="-59400" y="976342"/>
            <a:ext cx="9135000" cy="552996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b="1" dirty="0">
                <a:solidFill>
                  <a:srgbClr val="7030A0"/>
                </a:solidFill>
              </a:rPr>
              <a:t> Έννοια «έθνους» ως συλλογικού υποκειμένου: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διακρίνεται η κεντρική παράδοση που καθορίζει πρότυπα,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καταξιώνει το έθνος ως συλλογικό πρόσωπο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Ε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λληνικός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χώρος: κεντρική παράδοση = η Ορθόδοξη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Η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παραχάραξή της οδηγεί στην αλλοτρίωση/εθνική αλλοτρίωση.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Ο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εκδυτικισμένος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ορθόδοξος δεν είναι ούτε γνήσια δυτικός, ούτε γνήσια ορθόδοξος.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Ελληνισμός και Ορθοδοξία προβάλλουν το Οικουμενικό πνεύμα: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Ισοκράτης «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έλληνας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καλείσθαι τους της παιδεύσεως της ημετέρας μετέχοντας» (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Ισοκρ</a:t>
            </a:r>
            <a:r>
              <a:rPr lang="el-GR" altLang="el-GR" sz="2400" dirty="0">
                <a:solidFill>
                  <a:srgbClr val="0070C0"/>
                </a:solidFill>
              </a:rPr>
              <a:t>. 51</a:t>
            </a:r>
            <a:r>
              <a:rPr lang="el-GR" altLang="el-GR" sz="2400" baseline="30000" dirty="0">
                <a:solidFill>
                  <a:srgbClr val="0070C0"/>
                </a:solidFill>
              </a:rPr>
              <a:t>α</a:t>
            </a:r>
            <a:r>
              <a:rPr lang="el-GR" altLang="el-GR" sz="2400" dirty="0">
                <a:solidFill>
                  <a:srgbClr val="0070C0"/>
                </a:solidFill>
              </a:rPr>
              <a:t>).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 err="1">
                <a:solidFill>
                  <a:srgbClr val="0070C0"/>
                </a:solidFill>
              </a:rPr>
              <a:t>Απ</a:t>
            </a:r>
            <a:r>
              <a:rPr lang="el-GR" altLang="el-GR" sz="2400" dirty="0">
                <a:solidFill>
                  <a:srgbClr val="0070C0"/>
                </a:solidFill>
              </a:rPr>
              <a:t>. Παύλος «ουκ </a:t>
            </a:r>
            <a:r>
              <a:rPr lang="el-GR" altLang="el-GR" sz="2400" dirty="0" err="1">
                <a:solidFill>
                  <a:srgbClr val="0070C0"/>
                </a:solidFill>
              </a:rPr>
              <a:t>ένι</a:t>
            </a:r>
            <a:r>
              <a:rPr lang="el-GR" altLang="el-GR" sz="2400" dirty="0">
                <a:solidFill>
                  <a:srgbClr val="0070C0"/>
                </a:solidFill>
              </a:rPr>
              <a:t> ιουδαίος ουδέ </a:t>
            </a:r>
            <a:r>
              <a:rPr lang="el-GR" altLang="el-GR" sz="2400" dirty="0" err="1">
                <a:solidFill>
                  <a:srgbClr val="0070C0"/>
                </a:solidFill>
              </a:rPr>
              <a:t>έλλην</a:t>
            </a:r>
            <a:r>
              <a:rPr lang="el-GR" altLang="el-GR" sz="2400" dirty="0">
                <a:solidFill>
                  <a:srgbClr val="0070C0"/>
                </a:solidFill>
              </a:rPr>
              <a:t>, …» 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(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Γαλ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. 3,28)</a:t>
            </a:r>
          </a:p>
        </p:txBody>
      </p:sp>
    </p:spTree>
    <p:extLst>
      <p:ext uri="{BB962C8B-B14F-4D97-AF65-F5344CB8AC3E}">
        <p14:creationId xmlns:p14="http://schemas.microsoft.com/office/powerpoint/2010/main" val="162661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A3A0B-BD41-52E6-CF8F-DA07D1394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7C93D437-4406-2009-F54D-A245DEEE9AE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03CEDB64-5E36-9335-DDB6-B3756AB6585F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B88AF64-42F7-062C-56E2-B3E43D833B56}"/>
              </a:ext>
            </a:extLst>
          </p:cNvPr>
          <p:cNvSpPr txBox="1"/>
          <p:nvPr/>
        </p:nvSpPr>
        <p:spPr>
          <a:xfrm>
            <a:off x="37080" y="-1"/>
            <a:ext cx="9106200" cy="102653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Διαπολιτισμικότητα και ελληνορθόδοξη παράδοση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C57C69D-1378-F9BE-9261-8500CCED6F37}"/>
              </a:ext>
            </a:extLst>
          </p:cNvPr>
          <p:cNvSpPr txBox="1"/>
          <p:nvPr/>
        </p:nvSpPr>
        <p:spPr>
          <a:xfrm>
            <a:off x="0" y="1026532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17</a:t>
            </a:r>
            <a:r>
              <a:rPr kumimoji="0" lang="el-GR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αι. </a:t>
            </a:r>
            <a:r>
              <a:rPr lang="el-GR" sz="2400" dirty="0">
                <a:solidFill>
                  <a:srgbClr val="0070C0"/>
                </a:solidFill>
              </a:rPr>
              <a:t>Δ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ιαφωτισμός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Δημιουργία εθνικών κρατών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Ορθοδοξία : δημιουργία εθνικών εκκλησιών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Γεγονότα στην εκκλησία της Βουλγαρίας =&gt;1972 τοπική σύνοδος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το Οικουμενικό Πατριαρχείο: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καταδίκασε </a:t>
            </a:r>
            <a:r>
              <a:rPr lang="el-GR" sz="2400" dirty="0" err="1">
                <a:solidFill>
                  <a:srgbClr val="0070C0"/>
                </a:solidFill>
              </a:rPr>
              <a:t>εθνοφυλετισμό</a:t>
            </a:r>
            <a:r>
              <a:rPr lang="el-GR" sz="2400" dirty="0">
                <a:solidFill>
                  <a:srgbClr val="0070C0"/>
                </a:solidFill>
              </a:rPr>
              <a:t>, φυλετικές διακρίσεις, εθνικές έριδες στην εκκλησία.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πρόλαβε οδυνηρές συνέπειες φαινομένου εθνοκάθαρσης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8029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93D04-2C68-3DB6-EEC6-6AC44005B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A42F1E9E-A5DA-7809-44A2-D3218D2C895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0582E8DF-08BF-7D2B-E293-E82D0BCC1FE3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8D55260-E5D2-A517-511B-909E82192273}"/>
              </a:ext>
            </a:extLst>
          </p:cNvPr>
          <p:cNvSpPr txBox="1"/>
          <p:nvPr/>
        </p:nvSpPr>
        <p:spPr>
          <a:xfrm>
            <a:off x="-30600" y="-1"/>
            <a:ext cx="9106200" cy="90516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chemeClr val="bg1"/>
                </a:solidFill>
                <a:latin typeface="+mj-lt"/>
              </a:rPr>
              <a:t>γ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Διαπολιτισμικότητα</a:t>
            </a:r>
            <a:r>
              <a:rPr lang="el-GR" sz="2800" dirty="0">
                <a:solidFill>
                  <a:schemeClr val="bg1"/>
                </a:solidFill>
                <a:latin typeface="+mj-lt"/>
              </a:rPr>
              <a:t>, Παγκοσμιότητα και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chemeClr val="bg1"/>
                </a:solidFill>
                <a:latin typeface="+mj-lt"/>
              </a:rPr>
              <a:t>Παγκοσμιοποίηση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AA6ED23-A8A6-275E-21F2-7313959BFB5F}"/>
              </a:ext>
            </a:extLst>
          </p:cNvPr>
          <p:cNvSpPr txBox="1"/>
          <p:nvPr/>
        </p:nvSpPr>
        <p:spPr>
          <a:xfrm>
            <a:off x="-30600" y="1019690"/>
            <a:ext cx="9135000" cy="595211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Τ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άση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επικράτησης σε πολιτισμούς και θρησκείες για επέκταση.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Χριστός «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Πορευθέντες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μαθητεύσατε πάντα τα έθνη …» (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Μθ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. 25, 19)=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παγκοσμιότητα στον χριστιανισμό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συμμετοχή του καινού ανθρώπου στο ενιαίο ιεραρχικό σώμα του τριαδικού θεού με ανιδιοτελή αγάπη.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παγκοσμιότητα σύγχρονων κοινωνιών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= τάση να εξουσιάζουν τα πάντα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dirty="0">
              <a:solidFill>
                <a:srgbClr val="0070C0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Παγκοσμιοποίηση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στον αντίποδα της παγκοσμιότητας: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ομογενοποίηση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πολιτισμών, εξάλειψη  εθνικών ταυτοτήτων, επιβολή θρησκευτικού συγκρητισμού, αφανισμός </a:t>
            </a:r>
            <a:r>
              <a:rPr lang="el-GR" sz="2400" dirty="0">
                <a:solidFill>
                  <a:srgbClr val="0070C0"/>
                </a:solidFill>
              </a:rPr>
              <a:t>α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νθρώπου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ως προσώπου με απρόσωπη εξουσία που ελέγχεται από «άγνωστα» κέντρα.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Στόχος η εξασφάλιση παγκόσμιας κυριαρχίας, ισοπέδωση πολιτιστικών ιδιαιτεροτήτων,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ομογενοποίηση</a:t>
            </a:r>
            <a:r>
              <a:rPr lang="el-GR" sz="2400" dirty="0">
                <a:solidFill>
                  <a:srgbClr val="0070C0"/>
                </a:solidFill>
              </a:rPr>
              <a:t>, κατάργηση </a:t>
            </a:r>
            <a:r>
              <a:rPr lang="el-GR" sz="2400" dirty="0" err="1">
                <a:solidFill>
                  <a:srgbClr val="0070C0"/>
                </a:solidFill>
              </a:rPr>
              <a:t>διαπολιτισμικότητας</a:t>
            </a:r>
            <a:r>
              <a:rPr lang="el-GR" sz="2400" dirty="0">
                <a:solidFill>
                  <a:srgbClr val="0070C0"/>
                </a:solidFill>
              </a:rPr>
              <a:t>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63577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object 1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11 - TextBox 2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48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r>
              <a:rPr lang="el-GR" sz="2800" dirty="0">
                <a:solidFill>
                  <a:schemeClr val="bg2"/>
                </a:solidFill>
                <a:latin typeface="Trebuchet MS" panose="020B0603020202020204"/>
                <a:ea typeface="+mj-ea"/>
                <a:cs typeface="+mj-cs"/>
              </a:rPr>
              <a:t>1. Το διαδίκτυο και ο γενικότερος προβληματισμός </a:t>
            </a:r>
            <a:endParaRPr lang="el-GR" sz="2800" b="1" u="none" strike="noStrike" dirty="0">
              <a:solidFill>
                <a:schemeClr val="bg2"/>
              </a:solidFill>
              <a:uFillTx/>
              <a:latin typeface="Aria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7080" y="1288259"/>
            <a:ext cx="9135000" cy="537471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Διαδίκτυο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(ίντερνετ) = μέσο μαζικής επικοινωνίας (ΜΜΕ).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Αποτελείται από συνδυασμό δικτύων βασισμένο σε συγκεκριμένο λογισμικό και υλικό.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Δηλώνει τους τεχνικούς, πληροφοριακούς και ανθρώπινους πόρους που συντελούν στην πρόσβαση σε κάθε είδους πληροφορία (κείμενα, δεδομένα, ήχοι, εικόνες, βίντεο, εφαρμογές, κλπ.)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l-GR" sz="2400" dirty="0">
              <a:solidFill>
                <a:srgbClr val="0070C0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www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(world wide web)= </a:t>
            </a:r>
            <a:r>
              <a:rPr lang="el-GR" sz="2400" dirty="0">
                <a:solidFill>
                  <a:srgbClr val="0070C0"/>
                </a:solidFill>
              </a:rPr>
              <a:t>υ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πηρεσία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αναζήτησης πληροφοριών του διαδικτύου</a:t>
            </a:r>
            <a:r>
              <a:rPr lang="el-GR" sz="2400" dirty="0">
                <a:solidFill>
                  <a:srgbClr val="0070C0"/>
                </a:solidFill>
              </a:rPr>
              <a:t>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Διαδίκτυο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lang="el-GR" sz="2400" dirty="0">
                <a:solidFill>
                  <a:srgbClr val="0070C0"/>
                </a:solidFill>
                <a:latin typeface="Calibri"/>
              </a:rPr>
              <a:t>υ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περμέσο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δηλαδή παρέχει δυνατότητα ακρόασης ήχων, παρακολούθησης εικόνων, κινούμενων εικόνων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(animation)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και βίντεο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lang="el-GR" sz="2400" dirty="0">
                <a:solidFill>
                  <a:srgbClr val="0070C0"/>
                </a:solidFill>
                <a:latin typeface="Calibri"/>
              </a:rPr>
              <a:t>Κ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όμης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2004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σ. 215).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E4A70-D84F-D5D9-26C2-45CA32CA5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D5A559FE-2356-FCB8-FFE8-C17DD3AF12E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3C4823F6-DE5F-B388-BC8A-316EC04B64C8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E9E8F30-7E70-A445-591D-1AB2C8527810}"/>
              </a:ext>
            </a:extLst>
          </p:cNvPr>
          <p:cNvSpPr txBox="1"/>
          <p:nvPr/>
        </p:nvSpPr>
        <p:spPr>
          <a:xfrm>
            <a:off x="18540" y="61155"/>
            <a:ext cx="9106200" cy="9347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FFFFFF"/>
                </a:solidFill>
                <a:latin typeface="Calibri"/>
              </a:rPr>
              <a:t>δ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Διαπολιτισμική εκπαιδευτική διαδικασία στο χώρο της κατήχησης και χριστιανικής αγωγής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3469058-B264-ED8D-145A-711860A6D904}"/>
              </a:ext>
            </a:extLst>
          </p:cNvPr>
          <p:cNvSpPr txBox="1"/>
          <p:nvPr/>
        </p:nvSpPr>
        <p:spPr>
          <a:xfrm>
            <a:off x="127991" y="1021314"/>
            <a:ext cx="8817818" cy="548696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Η Εκκλησία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δεν ταυτίστηκε με κάποιον πολιτισμό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δ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εν ανταγωνίστηκε πολιτισμούς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σεβάστηκε και έδωσε πνοή ζωής (σλαβικός λαός, ελληνισμός)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Δεν είναι πάντα σύμφωνη με τον πολιτισμό του κόσμου για να μην αλλοιωθεί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θεραπεύει τον πολιτισμό του κόσμου ανεχόμενοι αυτών και συγχρόνως παράγοντας δικό της πολιτισμό (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ατσούκας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, 1999).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6170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836F3-3218-815F-9AA6-3123E5CAE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75F062A9-40D0-6E11-BD2B-009C6B3FAB9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D46B79CB-DF49-9363-1472-0C31AE9F6F28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79B71D3-2307-3A2F-EE2F-06B1C3268D84}"/>
              </a:ext>
            </a:extLst>
          </p:cNvPr>
          <p:cNvSpPr txBox="1"/>
          <p:nvPr/>
        </p:nvSpPr>
        <p:spPr>
          <a:xfrm>
            <a:off x="37080" y="89634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Κατήχηση, </a:t>
            </a:r>
            <a:r>
              <a:rPr lang="el-GR" sz="2800" dirty="0">
                <a:solidFill>
                  <a:srgbClr val="FFFFFF"/>
                </a:solidFill>
                <a:latin typeface="Calibri"/>
              </a:rPr>
              <a:t>Χ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ριστιανική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αγωγή και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διομολογιακή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μάθηση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A0D544A-BCF3-2AC6-478C-532FA287935A}"/>
              </a:ext>
            </a:extLst>
          </p:cNvPr>
          <p:cNvSpPr txBox="1"/>
          <p:nvPr/>
        </p:nvSpPr>
        <p:spPr>
          <a:xfrm>
            <a:off x="37080" y="1043354"/>
            <a:ext cx="9135000" cy="590319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b="1" dirty="0">
                <a:solidFill>
                  <a:srgbClr val="7030A0"/>
                </a:solidFill>
              </a:rPr>
              <a:t>α) Οι κυριότερες επιδράσεις στον προσανατολισμό και το περιεχόμενο του μαθήματος των θρησκευτικών από τη σύσταση του ελληνικού κράτους και </a:t>
            </a:r>
            <a:r>
              <a:rPr lang="el-GR" sz="2200" b="1" dirty="0" err="1">
                <a:solidFill>
                  <a:srgbClr val="7030A0"/>
                </a:solidFill>
              </a:rPr>
              <a:t>διομολογιακή</a:t>
            </a:r>
            <a:r>
              <a:rPr lang="el-GR" sz="2200" b="1" dirty="0">
                <a:solidFill>
                  <a:srgbClr val="7030A0"/>
                </a:solidFill>
              </a:rPr>
              <a:t> μάθηση 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Από το 1834 μέχρι την εκπαιδευτική μεταρρύθμιση 1929 :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Δανεισμός ξένων εκπαιδευτικών προτύπων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b="1" dirty="0">
                <a:solidFill>
                  <a:srgbClr val="0070C0"/>
                </a:solidFill>
              </a:rPr>
              <a:t>1834</a:t>
            </a:r>
            <a:r>
              <a:rPr lang="el-GR" sz="2200" dirty="0">
                <a:solidFill>
                  <a:srgbClr val="0070C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“</a:t>
            </a:r>
            <a:r>
              <a:rPr lang="el-GR" sz="2200" dirty="0">
                <a:solidFill>
                  <a:srgbClr val="0070C0"/>
                </a:solidFill>
              </a:rPr>
              <a:t>νόμος περί δημοτικών σχολείων</a:t>
            </a:r>
            <a:r>
              <a:rPr lang="en-US" sz="2200" dirty="0">
                <a:solidFill>
                  <a:srgbClr val="0070C0"/>
                </a:solidFill>
              </a:rPr>
              <a:t>”</a:t>
            </a:r>
            <a:r>
              <a:rPr lang="el-GR" sz="2200" dirty="0">
                <a:solidFill>
                  <a:srgbClr val="0070C0"/>
                </a:solidFill>
              </a:rPr>
              <a:t> μοιάζει με τον γαλλικό νόμο </a:t>
            </a:r>
            <a:r>
              <a:rPr lang="en-US" sz="2200" dirty="0">
                <a:solidFill>
                  <a:srgbClr val="0070C0"/>
                </a:solidFill>
              </a:rPr>
              <a:t>Guizot</a:t>
            </a:r>
            <a:endParaRPr lang="el-GR" sz="2200" dirty="0">
              <a:solidFill>
                <a:srgbClr val="0070C0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επηρεασμένος από πρωσικό σύστημα παιδείας και βαυαρικά διατάγματα.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b="1" dirty="0">
                <a:solidFill>
                  <a:srgbClr val="0070C0"/>
                </a:solidFill>
              </a:rPr>
              <a:t>1836</a:t>
            </a:r>
            <a:r>
              <a:rPr lang="el-GR" sz="2200" dirty="0">
                <a:solidFill>
                  <a:srgbClr val="0070C0"/>
                </a:solidFill>
              </a:rPr>
              <a:t> «διάταγμα περί του </a:t>
            </a:r>
            <a:r>
              <a:rPr lang="el-GR" sz="2200" dirty="0" err="1">
                <a:solidFill>
                  <a:srgbClr val="0070C0"/>
                </a:solidFill>
              </a:rPr>
              <a:t>διοργανισμού</a:t>
            </a:r>
            <a:r>
              <a:rPr lang="el-GR" sz="2200" dirty="0">
                <a:solidFill>
                  <a:srgbClr val="0070C0"/>
                </a:solidFill>
              </a:rPr>
              <a:t> και της τάξεως των μαθημάτων των ελληνικών σχολείων και γυμνασίων» σύμφωνα με τα βαυαρικά πρότυπα: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αποστασιοποίηση από την ελληνορθόδοξη παράδοση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ενσυνείδητα αντικαθιστούσαν την </a:t>
            </a:r>
            <a:r>
              <a:rPr lang="el-GR" sz="2200" dirty="0" err="1">
                <a:solidFill>
                  <a:srgbClr val="0070C0"/>
                </a:solidFill>
              </a:rPr>
              <a:t>εκκλησιαστικότητα</a:t>
            </a:r>
            <a:r>
              <a:rPr lang="el-GR" sz="2200" dirty="0">
                <a:solidFill>
                  <a:srgbClr val="0070C0"/>
                </a:solidFill>
              </a:rPr>
              <a:t> με τη θρησκευτικότητα.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endParaRPr lang="el-GR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3556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54F43-F659-44ED-5197-C84AE9E67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167AEECF-F5F6-55BE-2A44-CF3139620D0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41090E21-2347-6FBB-ED36-C6FFB0C8F0D9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0891F01-DEE7-5AA2-4E36-743D4A17B993}"/>
              </a:ext>
            </a:extLst>
          </p:cNvPr>
          <p:cNvSpPr txBox="1"/>
          <p:nvPr/>
        </p:nvSpPr>
        <p:spPr>
          <a:xfrm>
            <a:off x="37080" y="89634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Κατήχηση, Χριστιανική αγωγή και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διομολογιακή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μάθηση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4FB794B-4809-644B-7389-617E8C4A08DA}"/>
              </a:ext>
            </a:extLst>
          </p:cNvPr>
          <p:cNvSpPr txBox="1"/>
          <p:nvPr/>
        </p:nvSpPr>
        <p:spPr>
          <a:xfrm>
            <a:off x="37080" y="1043354"/>
            <a:ext cx="9135000" cy="590319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Αίτια σύγχυσης: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 Οι </a:t>
            </a:r>
            <a:r>
              <a:rPr kumimoji="0" lang="el-GR" sz="22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μισσιονάριοι</a:t>
            </a: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ζήτησαν να οδηγήσουν στις δικές τους ομολογίες όσους </a:t>
            </a:r>
            <a:r>
              <a:rPr kumimoji="0" lang="el-GR" sz="22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βοηθούσαν.είχαν</a:t>
            </a: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στην εποπτεία τους μεγάλο αριθμό σχολείων στα οποία αρνούνταν την παρουσία ορθόδοξου ιερέα.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200" dirty="0">
                <a:solidFill>
                  <a:srgbClr val="0070C0"/>
                </a:solidFill>
                <a:latin typeface="Calibri"/>
              </a:rPr>
              <a:t>2. Οι υπεύθυνοι της εκπαίδευσης επηρεασμένοι από το διαφωτισμό αδιαφορούσαν για τη θρησκευτική κατάρτιση των μαθητών=&gt; </a:t>
            </a:r>
            <a:r>
              <a:rPr lang="el-GR" sz="2200" dirty="0" err="1">
                <a:solidFill>
                  <a:srgbClr val="0070C0"/>
                </a:solidFill>
                <a:latin typeface="Calibri"/>
              </a:rPr>
              <a:t>παραμελημένο</a:t>
            </a:r>
            <a:r>
              <a:rPr lang="el-GR" sz="2200" dirty="0">
                <a:solidFill>
                  <a:srgbClr val="0070C0"/>
                </a:solidFill>
                <a:latin typeface="Calibri"/>
              </a:rPr>
              <a:t>  το μάθημα των θρησκευτικών.</a:t>
            </a:r>
            <a:r>
              <a:rPr lang="el-GR" sz="2200" b="1" dirty="0">
                <a:solidFill>
                  <a:srgbClr val="0070C0"/>
                </a:solidFill>
                <a:latin typeface="Calibri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η Θεολογική </a:t>
            </a:r>
            <a:r>
              <a:rPr lang="el-GR" sz="2200" dirty="0">
                <a:solidFill>
                  <a:srgbClr val="0070C0"/>
                </a:solidFill>
                <a:latin typeface="Calibri"/>
              </a:rPr>
              <a:t>Σ</a:t>
            </a: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χολή του Πανεπιστημίου </a:t>
            </a:r>
            <a:r>
              <a:rPr lang="el-GR" sz="2200" dirty="0">
                <a:solidFill>
                  <a:srgbClr val="0070C0"/>
                </a:solidFill>
                <a:latin typeface="Calibri"/>
              </a:rPr>
              <a:t>Α</a:t>
            </a:r>
            <a:r>
              <a:rPr kumimoji="0" lang="el-GR" sz="22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θηνών</a:t>
            </a: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επί δεκαετίες δεν μπόρεσε να βοηθήσει ουσιαστικά.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200" dirty="0">
                <a:solidFill>
                  <a:srgbClr val="0070C0"/>
                </a:solidFill>
                <a:latin typeface="Calibri"/>
              </a:rPr>
              <a:t>4. Η ελληνική κοινωνία δέχτηκε επιδράσεις από τη θρησκευτικότητα στη δύση (χριστουγεννιάτικο δέντρο, αγγλόφωνα χριστουγεννιάτικα τραγούδια, ευχετήριες κάρτες, γαλοπούλα, Άγιος Βασίλειος, Άγιος Νικόλαος, υλιστική νοοτροπία) 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sz="2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54985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4FCD9-E5D5-3BEF-628F-F7C095419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91466217-D919-7961-B92B-6B86EF1906C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2DBEEEB9-9881-6D38-D498-DCB10579AF2E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8F32A50-1C2F-7780-B1F6-3F88BD15C5C4}"/>
              </a:ext>
            </a:extLst>
          </p:cNvPr>
          <p:cNvSpPr txBox="1"/>
          <p:nvPr/>
        </p:nvSpPr>
        <p:spPr>
          <a:xfrm>
            <a:off x="37080" y="-1"/>
            <a:ext cx="9106200" cy="100012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Κατήχηση, Χριστιανική αγωγή και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διομολογιακή μάθηση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C903862-F1C6-AD48-1CF7-1A41B2F10111}"/>
              </a:ext>
            </a:extLst>
          </p:cNvPr>
          <p:cNvSpPr txBox="1"/>
          <p:nvPr/>
        </p:nvSpPr>
        <p:spPr>
          <a:xfrm>
            <a:off x="1" y="1000125"/>
            <a:ext cx="9106200" cy="529519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β) 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Διομολογιακή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μάθηση στο μάθημα των θρησκευτικών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Σ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τις δύο πρώτες τάξεις του Γυμνασίου που διδάσκονταν θέματα από την παλαιά και καινή διαθήκη ήδη ομολογιακή μάθηση περιοριζόταν στις εικόνες και τα κείμενα.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Στις επόμενες τάξεις γίνεται αναφορά στη λατρεία της ρωμαιοκαθολικής εκκλησίας, παπικό πρωτείο, μεταρρύθμιση, τέχνη  χωρίς χαρακτηρισμούς.    </a:t>
            </a:r>
          </a:p>
        </p:txBody>
      </p:sp>
    </p:spTree>
    <p:extLst>
      <p:ext uri="{BB962C8B-B14F-4D97-AF65-F5344CB8AC3E}">
        <p14:creationId xmlns:p14="http://schemas.microsoft.com/office/powerpoint/2010/main" val="11677368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F0E0F-8D77-9716-A60E-0E2691644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53EEBE2C-022F-8C05-0292-0978F0322CB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4BE499FE-F3A6-E9E4-27F7-53BED98A0E97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393F6C9-A9CF-15FB-190D-64DC596385D3}"/>
              </a:ext>
            </a:extLst>
          </p:cNvPr>
          <p:cNvSpPr txBox="1"/>
          <p:nvPr/>
        </p:nvSpPr>
        <p:spPr>
          <a:xfrm>
            <a:off x="37080" y="0"/>
            <a:ext cx="9106200" cy="99646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Κατήχηση,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ριστιανική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αγωγή και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διαθρησκειακή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μάθηση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0BFE0E1-74C8-B18B-692A-F270F54BE28A}"/>
              </a:ext>
            </a:extLst>
          </p:cNvPr>
          <p:cNvSpPr txBox="1"/>
          <p:nvPr/>
        </p:nvSpPr>
        <p:spPr>
          <a:xfrm>
            <a:off x="37080" y="1090642"/>
            <a:ext cx="9135000" cy="56618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Προσπάθεια ένταξης της ανθρωπότητας σε ένα παγκόσμιο σύστημα πολιτικής και αξιών =&gt; 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Καλλιέργεια θρησκευτικής σύγκλισης = </a:t>
            </a:r>
            <a:r>
              <a:rPr lang="el-GR" sz="2200" dirty="0" err="1">
                <a:solidFill>
                  <a:srgbClr val="0070C0"/>
                </a:solidFill>
              </a:rPr>
              <a:t>πανθρησκείας</a:t>
            </a:r>
            <a:r>
              <a:rPr lang="el-GR" sz="2200" dirty="0">
                <a:solidFill>
                  <a:srgbClr val="0070C0"/>
                </a:solidFill>
              </a:rPr>
              <a:t>, πανθεϊσμού (ισοπέδωσης όλων των θρησκειών)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200" b="1" dirty="0">
                <a:solidFill>
                  <a:srgbClr val="7030A0"/>
                </a:solidFill>
              </a:rPr>
              <a:t>Νέα εποχή</a:t>
            </a:r>
            <a:r>
              <a:rPr lang="el-GR" sz="2200" dirty="0">
                <a:solidFill>
                  <a:srgbClr val="0070C0"/>
                </a:solidFill>
              </a:rPr>
              <a:t>: αθετείται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η μοναδικότητα του θεανθρώπου χριστού στη δυνατότητα σωτηρίας του ανθρώπου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Η θέση της Ορθοδοξίας στον σύγχρονο κόσμο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κοινωνιολόγοι (</a:t>
            </a:r>
            <a:r>
              <a:rPr lang="el-GR" sz="2200" dirty="0" err="1">
                <a:solidFill>
                  <a:srgbClr val="0070C0"/>
                </a:solidFill>
              </a:rPr>
              <a:t>Χάντιγκτον</a:t>
            </a:r>
            <a:r>
              <a:rPr lang="el-GR" sz="2200" dirty="0">
                <a:solidFill>
                  <a:srgbClr val="0070C0"/>
                </a:solidFill>
              </a:rPr>
              <a:t>, </a:t>
            </a:r>
            <a:r>
              <a:rPr lang="el-GR" sz="2200" dirty="0" err="1">
                <a:solidFill>
                  <a:srgbClr val="0070C0"/>
                </a:solidFill>
              </a:rPr>
              <a:t>Ετζιόνι</a:t>
            </a:r>
            <a:r>
              <a:rPr lang="el-GR" sz="2200" dirty="0">
                <a:solidFill>
                  <a:srgbClr val="0070C0"/>
                </a:solidFill>
              </a:rPr>
              <a:t>) Εκλαμβάνουν τη διαφοροποίηση του δυτικού πολιτισμού από την ορθοδοξία και το ισλάμ ως επερχόμενη μελλοντική σύγκρουση.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rgbClr val="0070C0"/>
                </a:solidFill>
              </a:rPr>
              <a:t>Ισίδωρος </a:t>
            </a:r>
            <a:r>
              <a:rPr lang="el-GR" sz="2200" dirty="0" err="1">
                <a:solidFill>
                  <a:srgbClr val="0070C0"/>
                </a:solidFill>
              </a:rPr>
              <a:t>Πηλουσιώτης</a:t>
            </a:r>
            <a:r>
              <a:rPr lang="el-GR" sz="2200" dirty="0">
                <a:solidFill>
                  <a:srgbClr val="0070C0"/>
                </a:solidFill>
              </a:rPr>
              <a:t> προς Κύριλλο </a:t>
            </a:r>
            <a:r>
              <a:rPr lang="el-GR" sz="2200" dirty="0" err="1">
                <a:solidFill>
                  <a:srgbClr val="0070C0"/>
                </a:solidFill>
              </a:rPr>
              <a:t>Αλεξανδρείας</a:t>
            </a:r>
            <a:r>
              <a:rPr lang="el-GR" sz="2200" dirty="0">
                <a:solidFill>
                  <a:srgbClr val="0070C0"/>
                </a:solidFill>
              </a:rPr>
              <a:t> να καταπαύσει τις έριδες και να μην απεργάζεται αιώνια διχόνοια στην εκκλησία κάτω από το προσωπείο της ευσέβειας (</a:t>
            </a:r>
            <a:r>
              <a:rPr lang="en-US" sz="2200" dirty="0">
                <a:solidFill>
                  <a:srgbClr val="0070C0"/>
                </a:solidFill>
              </a:rPr>
              <a:t>PG 78, 392).</a:t>
            </a:r>
            <a:endParaRPr lang="el-GR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4195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B904B-929F-4EF5-EC68-A9B0354A3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A0C4828F-26F2-67F9-5A6C-30492769E10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5B9EFD37-0DC5-A742-8303-C9C411712286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249B2AE-863A-2138-EEF1-0D6EF7762382}"/>
              </a:ext>
            </a:extLst>
          </p:cNvPr>
          <p:cNvSpPr txBox="1"/>
          <p:nvPr/>
        </p:nvSpPr>
        <p:spPr>
          <a:xfrm>
            <a:off x="-16200" y="61155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B2E68D4-A1CE-875C-C54D-FAA2DF616A28}"/>
              </a:ext>
            </a:extLst>
          </p:cNvPr>
          <p:cNvSpPr txBox="1"/>
          <p:nvPr/>
        </p:nvSpPr>
        <p:spPr>
          <a:xfrm>
            <a:off x="-16200" y="1155486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dirty="0">
              <a:solidFill>
                <a:srgbClr val="0070C0"/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ΜΕΡΟΣ Γ΄</a:t>
            </a:r>
          </a:p>
          <a:p>
            <a:pPr marR="0" lvl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Κατηχητική θεωρία και πράξη για τους εντός και εκτός της εκκλησίας ενήλικες </a:t>
            </a:r>
          </a:p>
        </p:txBody>
      </p:sp>
    </p:spTree>
    <p:extLst>
      <p:ext uri="{BB962C8B-B14F-4D97-AF65-F5344CB8AC3E}">
        <p14:creationId xmlns:p14="http://schemas.microsoft.com/office/powerpoint/2010/main" val="13332123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646DC-5C13-4F5C-C051-8BAE608FD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F89AE54A-266D-09C5-9300-2E4E59B9EF2B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B79B3B0E-7EA7-3758-452C-67C23F564F34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10E5B16-7B1D-0999-B11D-070B35EFF524}"/>
              </a:ext>
            </a:extLst>
          </p:cNvPr>
          <p:cNvSpPr txBox="1"/>
          <p:nvPr/>
        </p:nvSpPr>
        <p:spPr>
          <a:xfrm>
            <a:off x="37080" y="0"/>
            <a:ext cx="9106200" cy="99646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Κατηχητική θεωρία και πράξη για τους εντός και εκτός της Εκκλησίας ενήλικες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65929C9-F6AA-04C5-6C8C-BD3135926F5D}"/>
              </a:ext>
            </a:extLst>
          </p:cNvPr>
          <p:cNvSpPr txBox="1"/>
          <p:nvPr/>
        </p:nvSpPr>
        <p:spPr>
          <a:xfrm>
            <a:off x="0" y="1225824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Ορθόδοξη θεολογία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δεν συνδέεται με τη μεταφυσική, ούτε με την ιδεολογία και το φιλοσοφικό στοχασμό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ασχολείται με τη θεραπεία κάθε ανθρώπου που ζητά τη βοήθεια της Εκκλησίας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διαμορφώνει κατηχητική διακονία με βάση το εκκλησιαστικό δίπολο «πρόσωπο-κοινότητα» και το τρίπτυχο «λατρεία με κέντρο την θεία ευχαριστία-διδασκαλία-άσκηση»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καλύπτει τις ελλείψεις των ακατήχητων μελών της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συμβάλει στο να ανακαλύψουν και οι εκτός της Εκκλησίας τον αυθεντικό προσανατολισμό της ζωής.</a:t>
            </a:r>
          </a:p>
        </p:txBody>
      </p:sp>
    </p:spTree>
    <p:extLst>
      <p:ext uri="{BB962C8B-B14F-4D97-AF65-F5344CB8AC3E}">
        <p14:creationId xmlns:p14="http://schemas.microsoft.com/office/powerpoint/2010/main" val="24626683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BD404-A912-F6F9-DFCB-C07ED9C4E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5D179181-B9D9-7863-902A-7B5AEA77F26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FAB2F341-7725-0790-F008-0431C08BE898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3BAB06B-A27E-E9A3-31F9-0210EDF30CA0}"/>
              </a:ext>
            </a:extLst>
          </p:cNvPr>
          <p:cNvSpPr txBox="1"/>
          <p:nvPr/>
        </p:nvSpPr>
        <p:spPr>
          <a:xfrm>
            <a:off x="37080" y="-1"/>
            <a:ext cx="9106200" cy="97963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Κατηχητική θεωρία και πράξη για τους εντός και εκτός της Εκκλησίας ενήλικες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4F78098-3F4B-88D3-2F55-EDBE81EE28A9}"/>
              </a:ext>
            </a:extLst>
          </p:cNvPr>
          <p:cNvSpPr txBox="1"/>
          <p:nvPr/>
        </p:nvSpPr>
        <p:spPr>
          <a:xfrm>
            <a:off x="37080" y="979638"/>
            <a:ext cx="9135000" cy="557356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b="1" dirty="0" err="1">
                <a:solidFill>
                  <a:srgbClr val="C00000"/>
                </a:solidFill>
              </a:rPr>
              <a:t>Ανδραγωγική</a:t>
            </a:r>
            <a:r>
              <a:rPr lang="el-GR" sz="2400" b="1" dirty="0">
                <a:solidFill>
                  <a:srgbClr val="C00000"/>
                </a:solidFill>
              </a:rPr>
              <a:t>:</a:t>
            </a:r>
            <a:r>
              <a:rPr lang="el-GR" sz="2400" dirty="0">
                <a:solidFill>
                  <a:srgbClr val="0070C0"/>
                </a:solidFill>
              </a:rPr>
              <a:t> Παιδαγωγικός κλάδος που αφορά την εκπαίδευση ενηλίκων (</a:t>
            </a:r>
            <a:r>
              <a:rPr lang="en-US" sz="2400" dirty="0">
                <a:solidFill>
                  <a:srgbClr val="0070C0"/>
                </a:solidFill>
              </a:rPr>
              <a:t>Knowles, </a:t>
            </a:r>
            <a:r>
              <a:rPr lang="el-GR" sz="2400" dirty="0">
                <a:solidFill>
                  <a:srgbClr val="0070C0"/>
                </a:solidFill>
              </a:rPr>
              <a:t>1980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l-GR" sz="2400" dirty="0">
                <a:solidFill>
                  <a:srgbClr val="0070C0"/>
                </a:solidFill>
              </a:rPr>
              <a:t>1989</a:t>
            </a:r>
            <a:r>
              <a:rPr lang="en-US" sz="2400" dirty="0">
                <a:solidFill>
                  <a:srgbClr val="0070C0"/>
                </a:solidFill>
              </a:rPr>
              <a:t>), (Mezirow </a:t>
            </a:r>
            <a:r>
              <a:rPr lang="el-GR" sz="2400" dirty="0">
                <a:solidFill>
                  <a:srgbClr val="0070C0"/>
                </a:solidFill>
              </a:rPr>
              <a:t>1981</a:t>
            </a:r>
            <a:r>
              <a:rPr lang="en-US" sz="2400" dirty="0">
                <a:solidFill>
                  <a:srgbClr val="0070C0"/>
                </a:solidFill>
              </a:rPr>
              <a:t>, 2000).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Knowles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  <a:latin typeface="Calibri"/>
              </a:rPr>
              <a:t>Π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αιδαγωγική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(παιδί +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αγω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σημαίνει την τέχνη και επιστήμη της διδασκαλίας των παιδιών, όχι των ενηλίκων.</a:t>
            </a:r>
            <a:endParaRPr lang="el-GR" sz="2400" dirty="0">
              <a:solidFill>
                <a:srgbClr val="0070C0"/>
              </a:solidFill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Οι ενήλικες διαφέρουν σε 3 τομείς, βιολογικό, νομικό, ψυχολογικό.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 err="1">
                <a:solidFill>
                  <a:srgbClr val="0070C0"/>
                </a:solidFill>
              </a:rPr>
              <a:t>Ανδραγωγική</a:t>
            </a:r>
            <a:r>
              <a:rPr lang="el-GR" sz="2400" dirty="0">
                <a:solidFill>
                  <a:srgbClr val="0070C0"/>
                </a:solidFill>
              </a:rPr>
              <a:t>= τέχνη και επιστήμη διευκόλυνσης  ενηλίκων στην πορεία της μάθησης με έμφαση στο ρόλο του μαθητή, που </a:t>
            </a:r>
            <a:r>
              <a:rPr lang="el-GR" sz="2400" dirty="0" err="1">
                <a:solidFill>
                  <a:srgbClr val="0070C0"/>
                </a:solidFill>
              </a:rPr>
              <a:t>αυτοκατευθύνει</a:t>
            </a:r>
            <a:r>
              <a:rPr lang="el-GR" sz="2400" dirty="0">
                <a:solidFill>
                  <a:srgbClr val="0070C0"/>
                </a:solidFill>
              </a:rPr>
              <a:t> τη μάθησή του.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Καψάλης και </a:t>
            </a:r>
            <a:r>
              <a:rPr lang="el-GR" sz="2400" dirty="0" err="1">
                <a:solidFill>
                  <a:srgbClr val="0070C0"/>
                </a:solidFill>
              </a:rPr>
              <a:t>Παπασταμάτης</a:t>
            </a:r>
            <a:r>
              <a:rPr lang="el-GR" sz="2400" dirty="0">
                <a:solidFill>
                  <a:srgbClr val="0070C0"/>
                </a:solidFill>
              </a:rPr>
              <a:t>  (2000, 2010) Χρησιμοποιούν τον όρο </a:t>
            </a:r>
            <a:r>
              <a:rPr lang="el-GR" sz="2400" b="1" dirty="0">
                <a:solidFill>
                  <a:srgbClr val="C00000"/>
                </a:solidFill>
              </a:rPr>
              <a:t>Εκπαίδευση Ενηλίκων. </a:t>
            </a:r>
          </a:p>
        </p:txBody>
      </p:sp>
    </p:spTree>
    <p:extLst>
      <p:ext uri="{BB962C8B-B14F-4D97-AF65-F5344CB8AC3E}">
        <p14:creationId xmlns:p14="http://schemas.microsoft.com/office/powerpoint/2010/main" val="10971329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A3837-BAA2-A3D3-5150-7DF12BD6F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B95D2589-F03A-7DEE-278B-55EE6DDA8C2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EAC685D2-4C3E-9C3F-E77B-63A93F5C6783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E28962A-5ECC-B9AF-CF54-BA574E5844E7}"/>
              </a:ext>
            </a:extLst>
          </p:cNvPr>
          <p:cNvSpPr txBox="1"/>
          <p:nvPr/>
        </p:nvSpPr>
        <p:spPr>
          <a:xfrm>
            <a:off x="37080" y="-1"/>
            <a:ext cx="9106200" cy="105507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Κατηχητική θεωρία και πράξη για τους εντός και εκτός της Εκκλησίας ενήλικες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74CFFBA-677D-EAA1-7E00-66FD5A3675A1}"/>
              </a:ext>
            </a:extLst>
          </p:cNvPr>
          <p:cNvSpPr txBox="1"/>
          <p:nvPr/>
        </p:nvSpPr>
        <p:spPr>
          <a:xfrm>
            <a:off x="-30600" y="1055076"/>
            <a:ext cx="9135000" cy="560363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Ενήλικοι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Αισθάνονται την ανάγκη μάθησης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ενεργούν ως ανεξάρτητα άτομα με συσσωρευμένες εμπειρίες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Ενδιαφέρονται για πράγματα χρήσιμα στη ζωή τους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Brookfield (1986), Darbyshire (1993), Houle (1972), London (1973)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δ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εν υπάρχουν δεδομένα περί διαφορετικού τρόπου μάθησης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δ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ιαφωνούν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με τη διχοτομία </a:t>
            </a:r>
            <a:r>
              <a:rPr lang="el-GR" sz="2400" dirty="0">
                <a:solidFill>
                  <a:srgbClr val="0070C0"/>
                </a:solidFill>
              </a:rPr>
              <a:t>Α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νδραγωγική</a:t>
            </a:r>
            <a:r>
              <a:rPr lang="el-GR" sz="2400" dirty="0">
                <a:solidFill>
                  <a:srgbClr val="0070C0"/>
                </a:solidFill>
              </a:rPr>
              <a:t>-Παιδαγωγική</a:t>
            </a: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0408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7EBD2-5B28-97DA-6BFF-5A66007F0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C12F3211-13ED-29F1-3AD1-A94E2CEDC23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F25913E2-5D45-CC6A-A069-7EB209FB4A4D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6F625E5-B3A9-2C74-B75D-4032167EB233}"/>
              </a:ext>
            </a:extLst>
          </p:cNvPr>
          <p:cNvSpPr txBox="1"/>
          <p:nvPr/>
        </p:nvSpPr>
        <p:spPr>
          <a:xfrm>
            <a:off x="67680" y="-11724"/>
            <a:ext cx="9106200" cy="111082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Κατηχητική θεωρία και πράξη για τους εντός και εκτός της Εκκλησίας ενήλικες 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0F5A84D-4B33-215A-76FD-CEB98926095C}"/>
              </a:ext>
            </a:extLst>
          </p:cNvPr>
          <p:cNvSpPr txBox="1"/>
          <p:nvPr/>
        </p:nvSpPr>
        <p:spPr>
          <a:xfrm>
            <a:off x="-30600" y="1099104"/>
            <a:ext cx="9135000" cy="55088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Σύγχρονη θέση που κυριαρχεί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Παιδιά και ενήλικοι μαθαίνουν με τον ίδιο τρόπο, άλλοι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αυτοκατευθυνόμενοι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και άλλοι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ετεροκατευθυνόμενοι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Διαφοροποίηση εκπαίδευσης ενηλίκων-παιδιών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έγκειται στη Διαμόρφωση περιβάλλοντος μάθησης ενηλίκων και όχι στη διαδικασία μάθησης.</a:t>
            </a:r>
            <a:endParaRPr lang="el-GR" sz="2400" dirty="0">
              <a:solidFill>
                <a:srgbClr val="0070C0"/>
              </a:solidFill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sz="2400" dirty="0">
                <a:solidFill>
                  <a:srgbClr val="C00000"/>
                </a:solidFill>
                <a:latin typeface="Calibri"/>
              </a:rPr>
              <a:t>Π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αράγοντες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που επηρεάζουν τη μάθηση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lang="el-GR" sz="2400" dirty="0">
                <a:solidFill>
                  <a:srgbClr val="0070C0"/>
                </a:solidFill>
                <a:latin typeface="Calibri"/>
              </a:rPr>
              <a:t>βιολογικοί και περιβαλλοντικοί (σωματική ανάπτυξη, κοινωνικοποίηση, εκπαίδευση)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Ιστορικοί (Καταστάσεις παρελθόντος: επιδημίες, πόλεμοι)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Προσωπικά γεγονότα (πένθος, οικογενειακή κατάσταση, κλπ.)</a:t>
            </a:r>
          </a:p>
        </p:txBody>
      </p:sp>
    </p:spTree>
    <p:extLst>
      <p:ext uri="{BB962C8B-B14F-4D97-AF65-F5344CB8AC3E}">
        <p14:creationId xmlns:p14="http://schemas.microsoft.com/office/powerpoint/2010/main" val="3973017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object 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11 - TextBox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68940" y="134470"/>
            <a:ext cx="8874339" cy="72376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endParaRPr lang="el-GR" sz="2400" b="1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38609" y="1219200"/>
            <a:ext cx="8874339" cy="518159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Νέες διέξοδοι σε κάθε πολίτη</a:t>
            </a:r>
            <a:r>
              <a:rPr lang="el-GR" altLang="el-GR" sz="2400" b="1" dirty="0">
                <a:solidFill>
                  <a:srgbClr val="7030A0"/>
                </a:solidFill>
              </a:rPr>
              <a:t>: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δυνατότητα απασχόλησης στον ψηφιακό κόσμο χωρίς διακρίσεις (πχ φύλο, υπηκοότητα, κλπ.)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ανταλλαγή απόψεων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 χρήστης πληροφορεί ή πληροφορείται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συμμετοχικότερος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δίαυλος επικοινωνίας, αλλά λιγότερο ελεγχόμενος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Νέοι τρόποι επικοινωνίας μέσω διαδικτύου (τηλεφωνικές κλήσεις,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βιντεοκλήσεις</a:t>
            </a:r>
            <a:r>
              <a:rPr lang="el-GR" altLang="el-GR" sz="2400" dirty="0">
                <a:solidFill>
                  <a:srgbClr val="0070C0"/>
                </a:solidFill>
              </a:rPr>
              <a:t>, ηλεκτρονικό ταχυδρομείο (</a:t>
            </a:r>
            <a:r>
              <a:rPr lang="en-US" altLang="el-GR" sz="2400" dirty="0">
                <a:solidFill>
                  <a:srgbClr val="0070C0"/>
                </a:solidFill>
              </a:rPr>
              <a:t>e-mail), </a:t>
            </a:r>
            <a:r>
              <a:rPr lang="el-GR" altLang="el-GR" sz="2400" dirty="0">
                <a:solidFill>
                  <a:srgbClr val="0070C0"/>
                </a:solidFill>
              </a:rPr>
              <a:t>συμμετοχή σε </a:t>
            </a:r>
            <a:r>
              <a:rPr lang="el-GR" altLang="el-GR" sz="2400" dirty="0" err="1">
                <a:solidFill>
                  <a:srgbClr val="0070C0"/>
                </a:solidFill>
              </a:rPr>
              <a:t>ιστολόγια</a:t>
            </a:r>
            <a:r>
              <a:rPr lang="el-GR" altLang="el-GR" sz="2400" dirty="0">
                <a:solidFill>
                  <a:srgbClr val="0070C0"/>
                </a:solidFill>
              </a:rPr>
              <a:t>,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Ανταλλαγή γραπτών μηνυμάτων και μέσω εφαρμογών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718996-DE1B-7660-223C-69170310A552}"/>
              </a:ext>
            </a:extLst>
          </p:cNvPr>
          <p:cNvSpPr txBox="1"/>
          <p:nvPr/>
        </p:nvSpPr>
        <p:spPr>
          <a:xfrm>
            <a:off x="268939" y="241933"/>
            <a:ext cx="799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+mj-lt"/>
              </a:rPr>
              <a:t>α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Πλεονεκτήματα χρήσης διαδικτύου</a:t>
            </a: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482DF-8F69-AC71-AF68-E48CB7526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876B0D35-0152-6A44-EE2A-643BF141023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498E8665-C6E8-B557-0ABC-6A7059DEBF05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27E7532-219D-5615-7D08-5764FDAB8B78}"/>
              </a:ext>
            </a:extLst>
          </p:cNvPr>
          <p:cNvSpPr txBox="1"/>
          <p:nvPr/>
        </p:nvSpPr>
        <p:spPr>
          <a:xfrm>
            <a:off x="67680" y="0"/>
            <a:ext cx="9106200" cy="98473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800" b="1" dirty="0">
                <a:solidFill>
                  <a:srgbClr val="FFFFFF"/>
                </a:solidFill>
                <a:latin typeface="Calibri"/>
              </a:rPr>
              <a:t>Η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και ο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επανευαγγελισμός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βαπτισμένων ενηλίκων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78A518D-E940-885A-B382-89BF8AAFF543}"/>
              </a:ext>
            </a:extLst>
          </p:cNvPr>
          <p:cNvSpPr txBox="1"/>
          <p:nvPr/>
        </p:nvSpPr>
        <p:spPr>
          <a:xfrm>
            <a:off x="-30600" y="1099104"/>
            <a:ext cx="9135000" cy="55088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b="1" dirty="0">
              <a:solidFill>
                <a:srgbClr val="7030A0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b="1" dirty="0">
                <a:solidFill>
                  <a:srgbClr val="7030A0"/>
                </a:solidFill>
              </a:rPr>
              <a:t>Σ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ύγχρονος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ορθόδοξος χριστιανός (Ρωμαίος</a:t>
            </a:r>
            <a:r>
              <a:rPr lang="el-GR" sz="2400" b="1" dirty="0">
                <a:solidFill>
                  <a:srgbClr val="7030A0"/>
                </a:solidFill>
              </a:rPr>
              <a:t>, 1991)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νηπιοβαπτισμένος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Ακατήχητος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ζει με την άγνοια της ζώσης πίστεως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Πεθαίνει με συγκεχυμένες και αόριστες ελπίδες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Εμπειρική θρησκοληψία ή αντιδραστικό αθεϊστικό αρνητισμό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αντικληρικό μίσος ή 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ψυχοτραυματική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πικρία 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è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  <a:sym typeface="Wingdings" panose="05000000000000000000" pitchFamily="2" charset="2"/>
              </a:rPr>
              <a:t>Ουσιαστική απουσία κατηχητικής διακονίας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το έργο της ορθόδοξης εκκλησίας αφορά όλα τα μέλη.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το ιεραποστολικό έργο απευθύνεται σε όλους τους ανθρώπους.  </a:t>
            </a:r>
          </a:p>
        </p:txBody>
      </p:sp>
    </p:spTree>
    <p:extLst>
      <p:ext uri="{BB962C8B-B14F-4D97-AF65-F5344CB8AC3E}">
        <p14:creationId xmlns:p14="http://schemas.microsoft.com/office/powerpoint/2010/main" val="198789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4CFED-BF46-6EC3-38E7-AFD4E40D3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79E2FB9C-3D08-D09E-7EEC-3D19A14F5FE9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08561FFA-2E91-7204-31CD-C4E75AB50F65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FA7F73D-55F2-5DFC-CB74-51A542DFCA4A}"/>
              </a:ext>
            </a:extLst>
          </p:cNvPr>
          <p:cNvSpPr txBox="1"/>
          <p:nvPr/>
        </p:nvSpPr>
        <p:spPr>
          <a:xfrm>
            <a:off x="0" y="211657"/>
            <a:ext cx="9106200" cy="68234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2C2ED49-31CC-C3F0-1300-DA35C8F0055F}"/>
              </a:ext>
            </a:extLst>
          </p:cNvPr>
          <p:cNvSpPr txBox="1"/>
          <p:nvPr/>
        </p:nvSpPr>
        <p:spPr>
          <a:xfrm>
            <a:off x="9000" y="1085269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dirty="0">
              <a:solidFill>
                <a:srgbClr val="7030A0"/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dirty="0">
              <a:solidFill>
                <a:srgbClr val="7030A0"/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dirty="0">
              <a:solidFill>
                <a:srgbClr val="7030A0"/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3200" b="1" dirty="0">
                <a:solidFill>
                  <a:srgbClr val="00B050"/>
                </a:solidFill>
              </a:rPr>
              <a:t>Κεφάλαιο Α΄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800" dirty="0">
                <a:solidFill>
                  <a:srgbClr val="7030A0"/>
                </a:solidFill>
              </a:rPr>
              <a:t>Η Κατήχηση στο πλαίσιο της παιδευτικής διαδικασίας </a:t>
            </a:r>
            <a:r>
              <a:rPr lang="el-GR" sz="2800" dirty="0" err="1">
                <a:solidFill>
                  <a:srgbClr val="7030A0"/>
                </a:solidFill>
              </a:rPr>
              <a:t>επανακατήχησης</a:t>
            </a:r>
            <a:r>
              <a:rPr lang="el-GR" sz="2800" dirty="0">
                <a:solidFill>
                  <a:srgbClr val="7030A0"/>
                </a:solidFill>
              </a:rPr>
              <a:t> των εντός της Εκκλησίας ενηλίκων </a:t>
            </a:r>
          </a:p>
        </p:txBody>
      </p:sp>
    </p:spTree>
    <p:extLst>
      <p:ext uri="{BB962C8B-B14F-4D97-AF65-F5344CB8AC3E}">
        <p14:creationId xmlns:p14="http://schemas.microsoft.com/office/powerpoint/2010/main" val="4183208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47CEB-8D45-6B11-405D-9D41A2E1F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E7D55937-76DB-68A7-8E8F-A23D831D65C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618B0C27-A0E4-7814-EB11-438086AE3605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A400C33-7E1D-F311-E7CA-706622EBCD8A}"/>
              </a:ext>
            </a:extLst>
          </p:cNvPr>
          <p:cNvSpPr txBox="1"/>
          <p:nvPr/>
        </p:nvSpPr>
        <p:spPr>
          <a:xfrm>
            <a:off x="37080" y="-1"/>
            <a:ext cx="9106200" cy="105507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1. Η παγκόσμια εικόνα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αποϊεροποίησης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και περιθωριοποίησης του Χριστιανισμού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040DE97-FE61-A985-4BD5-4BE91D1DA01D}"/>
              </a:ext>
            </a:extLst>
          </p:cNvPr>
          <p:cNvSpPr txBox="1"/>
          <p:nvPr/>
        </p:nvSpPr>
        <p:spPr>
          <a:xfrm>
            <a:off x="37080" y="1188731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Διαφωτισμός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ο χριστιανισμός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πολεμήθηκε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και περιθωριοποιήθηκε.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Καπιταλισμός &amp; μαρξισμός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απαξίωσαν την έννοια της ανθρώπινης ύπαρξης, έλλειψη ανθρωπιάς.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400" dirty="0">
                <a:solidFill>
                  <a:srgbClr val="C00000"/>
                </a:solidFill>
              </a:rPr>
              <a:t>α) Η εξορία του Χριστού από τα κατ’ όνομα χριστιανικά κράτη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Θρησκευτική Μεταρρύθμιση, Διαφωτισμός, Γαλλική </a:t>
            </a:r>
            <a:r>
              <a:rPr lang="el-GR" sz="2400" dirty="0">
                <a:solidFill>
                  <a:srgbClr val="0070C0"/>
                </a:solidFill>
              </a:rPr>
              <a:t>Ε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πανάσταση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(16</a:t>
            </a:r>
            <a:r>
              <a:rPr kumimoji="0" lang="el-GR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-18</a:t>
            </a:r>
            <a:r>
              <a:rPr kumimoji="0" lang="el-GR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αι.) =&gt;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Εκκοσμίκευση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= αμφισβήτηση εκκλησιαστικής και θρησκευτικής αυθεντίας 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Αποϊεροποίηση</a:t>
            </a:r>
            <a:r>
              <a:rPr lang="el-GR" sz="2400" b="1" dirty="0">
                <a:solidFill>
                  <a:srgbClr val="00B050"/>
                </a:solidFill>
              </a:rPr>
              <a:t> </a:t>
            </a:r>
            <a:r>
              <a:rPr lang="el-GR" sz="2400" dirty="0">
                <a:solidFill>
                  <a:srgbClr val="0070C0"/>
                </a:solidFill>
              </a:rPr>
              <a:t>Των κοινωνιών και περιορισμό της θρησκευτικότητας =&gt; ατομοκρατία, Η ικανοποίηση απεριόριστων ανθρώπινων επιθυμιών και φιλοδοξιών =&gt; άκρατος οικονομικός νεοφιλελευθερισμός ,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νέος τύπος κοινωνικού δαρβινισμού, </a:t>
            </a:r>
            <a:r>
              <a:rPr lang="el-GR" sz="2400" dirty="0">
                <a:solidFill>
                  <a:srgbClr val="0070C0"/>
                </a:solidFill>
              </a:rPr>
              <a:t>π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αραγωγισμός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, βιομηχανισμός.</a:t>
            </a:r>
          </a:p>
        </p:txBody>
      </p:sp>
    </p:spTree>
    <p:extLst>
      <p:ext uri="{BB962C8B-B14F-4D97-AF65-F5344CB8AC3E}">
        <p14:creationId xmlns:p14="http://schemas.microsoft.com/office/powerpoint/2010/main" val="21688730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70145-1FD5-68FA-183A-23C0D944C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BB98441E-20A9-F022-6A5C-DDDB3FBAA16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236BE1D3-1CE8-1400-76C3-81C269AC4D01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A1FAA39-8268-ACE0-9FAC-E91E3DFC9EE0}"/>
              </a:ext>
            </a:extLst>
          </p:cNvPr>
          <p:cNvSpPr txBox="1"/>
          <p:nvPr/>
        </p:nvSpPr>
        <p:spPr>
          <a:xfrm>
            <a:off x="37080" y="-1"/>
            <a:ext cx="9106200" cy="102509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400" dirty="0">
                <a:solidFill>
                  <a:schemeClr val="bg1"/>
                </a:solidFill>
                <a:latin typeface="Calibri"/>
              </a:rPr>
              <a:t>  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Η εξορία του Χριστού από τα κατ’ όνομα χριστιανικά κράτη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3F546F74-AE51-F10D-5CB2-A1DC16DAB321}"/>
              </a:ext>
            </a:extLst>
          </p:cNvPr>
          <p:cNvSpPr txBox="1"/>
          <p:nvPr/>
        </p:nvSpPr>
        <p:spPr>
          <a:xfrm>
            <a:off x="37080" y="1118161"/>
            <a:ext cx="9135000" cy="564605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Δυτική εκκλησία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Αποβαπτίσεις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Πωλήσεις ή εκμισθώσεις ναών (αλλαγή χρήσης)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Αύξηση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παραθρησκευτικών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κινημάτων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Συνέπειες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αλαζονεία, αίσθηση αυτάρκειας,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συγκρητιστικά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σχήματα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ετάλλαξη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χριστιανικής έννοιας όρων: ειρήνη</a:t>
            </a:r>
            <a:r>
              <a:rPr lang="el-GR" sz="2400" dirty="0">
                <a:solidFill>
                  <a:srgbClr val="0070C0"/>
                </a:solidFill>
              </a:rPr>
              <a:t>, </a:t>
            </a:r>
            <a:r>
              <a:rPr lang="el-GR" sz="2400" dirty="0" err="1">
                <a:solidFill>
                  <a:srgbClr val="0070C0"/>
                </a:solidFill>
              </a:rPr>
              <a:t>καταλλαγή</a:t>
            </a:r>
            <a:r>
              <a:rPr lang="el-GR" sz="2400" dirty="0">
                <a:solidFill>
                  <a:srgbClr val="0070C0"/>
                </a:solidFill>
              </a:rPr>
              <a:t>, αλληλεγγύη, μη χρήση βίας.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σ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υμβιβασμοί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, υποχωρήσεις, αλλοτριωμένη ανθρώπινη εικόνα πχ ευρωπαϊκή συνταγματική συνθήκη: ο ευρωπαϊκός νομοθέτης αγνόησε τη χριστιανική κληρονομιά της Ευρώπης (απομάκρυνση εκκλησιαστικών συμβόλων από δημόσιους χώρους, αποσύνδεση εκκλησιαστικών εορτών ως επίσημες αργίες, οπισθοδρομικότητα). </a:t>
            </a:r>
          </a:p>
        </p:txBody>
      </p:sp>
    </p:spTree>
    <p:extLst>
      <p:ext uri="{BB962C8B-B14F-4D97-AF65-F5344CB8AC3E}">
        <p14:creationId xmlns:p14="http://schemas.microsoft.com/office/powerpoint/2010/main" val="42525146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507E3-FDEE-E36B-F760-AA3C2D510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911177DD-280C-F1F3-9059-CCE98097E20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EB5727D9-1950-7520-F4E1-D6AB3CC2D59C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AE7BB18-9C5A-2F72-4A6F-91D69B6E79DF}"/>
              </a:ext>
            </a:extLst>
          </p:cNvPr>
          <p:cNvSpPr txBox="1"/>
          <p:nvPr/>
        </p:nvSpPr>
        <p:spPr>
          <a:xfrm>
            <a:off x="37080" y="-1"/>
            <a:ext cx="9106200" cy="102509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Κύρια αίτια αποστασιοποίησης ενηλίκων ως προς την πίστη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και την εκκλησιαστική ζωή 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288F753-3FA6-8324-59A5-C796FED694E7}"/>
              </a:ext>
            </a:extLst>
          </p:cNvPr>
          <p:cNvSpPr txBox="1"/>
          <p:nvPr/>
        </p:nvSpPr>
        <p:spPr>
          <a:xfrm>
            <a:off x="37080" y="1118161"/>
            <a:ext cx="9135000" cy="564605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Ευδαιμονισμός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Αμοραλισμός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Λογικοκρατία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Αγνωστικισμός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è"/>
              <a:tabLst/>
              <a:defRPr/>
            </a:pPr>
            <a:r>
              <a:rPr lang="el-GR" sz="2400" dirty="0">
                <a:solidFill>
                  <a:srgbClr val="0070C0"/>
                </a:solidFill>
                <a:sym typeface="Wingdings" panose="05000000000000000000" pitchFamily="2" charset="2"/>
              </a:rPr>
              <a:t>Ο δυτικός άνθρωπος είναι άτομο και σύγχρονος αριθμός, λησμονεί  εντός του την ύπαρξη του πνεύματος του Θεού.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α) </a:t>
            </a:r>
            <a:r>
              <a:rPr lang="el-GR" sz="2400" b="1" dirty="0">
                <a:solidFill>
                  <a:srgbClr val="7030A0"/>
                </a:solidFill>
              </a:rPr>
              <a:t>Η φθορά της έννοιας «Εκκλησία» </a:t>
            </a:r>
            <a:r>
              <a:rPr lang="el-GR" sz="2400" dirty="0">
                <a:solidFill>
                  <a:srgbClr val="0070C0"/>
                </a:solidFill>
              </a:rPr>
              <a:t>ως η αιτία αρνητισμού των λαϊκών μελών της (συντηρητική, οπισθοδρόμηση, εχθρός της προόδου, της επιστήμης της τέχνης και της τεχνολογίας). 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08450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1A94C-6F51-6FCE-6866-8057469CA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8E49737C-16FB-E752-DEFF-B2B09693D8D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6B1C84C1-C71A-37B2-AD83-6DE818A5FC92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4772044-E093-4A0A-0C7B-13D27BCFB166}"/>
              </a:ext>
            </a:extLst>
          </p:cNvPr>
          <p:cNvSpPr txBox="1"/>
          <p:nvPr/>
        </p:nvSpPr>
        <p:spPr>
          <a:xfrm>
            <a:off x="37080" y="-1"/>
            <a:ext cx="9106200" cy="97820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Κύρια αίτια αποστασιοποίησης ενηλίκων ως προς την πίστη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και την εκκλησιαστική ζωή 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4B63060-B41F-6CA6-4658-E167CB4FD48B}"/>
              </a:ext>
            </a:extLst>
          </p:cNvPr>
          <p:cNvSpPr txBox="1"/>
          <p:nvPr/>
        </p:nvSpPr>
        <p:spPr>
          <a:xfrm>
            <a:off x="37080" y="1094715"/>
            <a:ext cx="9135000" cy="564605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endParaRPr lang="el-GR" sz="2400" dirty="0">
              <a:solidFill>
                <a:srgbClr val="0070C0"/>
              </a:solidFill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Εκκλησία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κλειστό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ευσεβιστικό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σώμα των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αυτοδικαιωμένων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Αιτία αρνητισμού και απομάκρυνσης των μελών της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μεταλλαγμένη εικόνα της εκκλησίας σε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εκκοσμικευμένο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οργανισμό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Κλήρος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Γενικότερη ευθύνη κλήρου και λαϊκών εργαζομένων στην εκκλησία για την αποστασιοποίηση των μελών της (σκάνδαλα</a:t>
            </a:r>
            <a:r>
              <a:rPr lang="el-GR" sz="2400" dirty="0">
                <a:solidFill>
                  <a:srgbClr val="0070C0"/>
                </a:solidFill>
                <a:latin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171336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D5CF2-7CC0-2132-75AE-42B4A36C1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0B18FBAC-41E6-6A65-BA8D-CF9569AE58A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E4A2D181-D9E6-92B5-297F-2EC38E259156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14D3A45-6D99-4A15-2E40-01C0CCEEBD90}"/>
              </a:ext>
            </a:extLst>
          </p:cNvPr>
          <p:cNvSpPr txBox="1"/>
          <p:nvPr/>
        </p:nvSpPr>
        <p:spPr>
          <a:xfrm>
            <a:off x="37080" y="-1"/>
            <a:ext cx="9106200" cy="102509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Το </a:t>
            </a:r>
            <a:r>
              <a:rPr lang="el-GR" sz="2400" dirty="0">
                <a:solidFill>
                  <a:srgbClr val="FFFFFF"/>
                </a:solidFill>
                <a:latin typeface="Calibri"/>
              </a:rPr>
              <a:t>α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ντιεκκλησιαστικό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πνεύμα και η επίδρασή του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στον αρνητισμό των λαϊκών μελών της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F56E380-6572-D07D-0C5E-D1D79059CB2B}"/>
              </a:ext>
            </a:extLst>
          </p:cNvPr>
          <p:cNvSpPr txBox="1"/>
          <p:nvPr/>
        </p:nvSpPr>
        <p:spPr>
          <a:xfrm>
            <a:off x="9000" y="1130005"/>
            <a:ext cx="9135000" cy="564605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lang="el-GR" sz="2400" dirty="0">
              <a:solidFill>
                <a:srgbClr val="0070C0"/>
              </a:solidFill>
              <a:latin typeface="Calibri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Σύγχρονες εκδηλώσεις αντιεκκλησιαστικού πνεύματος από διανοούμενους, πολιτικούς, δημοσιογράφους, καλλιτέχνες,  γίνονται αιτία απομάκρυνσης των μελών από το σώμα της Εκκλησίας.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Προσπάθεια κατασπάραξης θησαυρού ορθόδοξης πίστης και ζωής σε Ανατολή και Δύση.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lang="el-GR" sz="2400" dirty="0">
                <a:solidFill>
                  <a:srgbClr val="0070C0"/>
                </a:solidFill>
                <a:latin typeface="Calibri"/>
              </a:rPr>
              <a:t>Ε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πανατοποθέτηση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ενηλίκων ως προς την πίστη και την εκκλησιαστική ζωή (Κρίση στην κατηχητική διακονία).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ο εντός του σώματος της εκκλησίας άνθρωπος παιδεία και κοσμημένος και η κατηχητική διακονία χάρη των ενηλίκων.</a:t>
            </a:r>
          </a:p>
        </p:txBody>
      </p:sp>
    </p:spTree>
    <p:extLst>
      <p:ext uri="{BB962C8B-B14F-4D97-AF65-F5344CB8AC3E}">
        <p14:creationId xmlns:p14="http://schemas.microsoft.com/office/powerpoint/2010/main" val="35423559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14223-013F-21FF-D237-332A45728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39397E38-0B53-8C91-BE24-B14B0E2A5B9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6877D3FB-83CF-51C8-BB66-46BC0A0610B0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5CA4FA1-1DDD-E3D0-D6EF-DBDF5EA147E7}"/>
              </a:ext>
            </a:extLst>
          </p:cNvPr>
          <p:cNvSpPr txBox="1"/>
          <p:nvPr/>
        </p:nvSpPr>
        <p:spPr>
          <a:xfrm>
            <a:off x="18900" y="0"/>
            <a:ext cx="9106200" cy="102509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dirty="0">
                <a:solidFill>
                  <a:srgbClr val="FFFFFF"/>
                </a:solidFill>
                <a:latin typeface="Calibri"/>
              </a:rPr>
              <a:t>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κατηχητική διακονία χάρη των ενηλίκων και οι προσπάθειες μετάλλαξης της ταυτότητας του Νεοέλληνα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71CAACE-2A90-6CBC-34BB-B364FC43D4A5}"/>
              </a:ext>
            </a:extLst>
          </p:cNvPr>
          <p:cNvSpPr txBox="1"/>
          <p:nvPr/>
        </p:nvSpPr>
        <p:spPr>
          <a:xfrm>
            <a:off x="37080" y="1118161"/>
            <a:ext cx="9135000" cy="564605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Σύγχυση, προβληματισμός, εξυπηρέτηση πολιτικών τάσεων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400" dirty="0">
                <a:solidFill>
                  <a:srgbClr val="7030A0"/>
                </a:solidFill>
                <a:latin typeface="Calibri"/>
              </a:rPr>
              <a:t>Σ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βορώνος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(1976): το βυζαντινό ορθόδοξο πνεύμα είναι αντίθετο προς το αρχαιοελληνικό και το αναγεννητικό πνεύμα της Δύσης.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Σκαρίμπας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(1975): Ο </a:t>
            </a:r>
            <a:r>
              <a:rPr lang="el-GR" sz="2400" dirty="0">
                <a:solidFill>
                  <a:srgbClr val="0070C0"/>
                </a:solidFill>
                <a:latin typeface="Calibri"/>
              </a:rPr>
              <a:t>Κ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ων. </a:t>
            </a:r>
            <a:r>
              <a:rPr lang="el-GR" sz="2400" dirty="0">
                <a:solidFill>
                  <a:srgbClr val="0070C0"/>
                </a:solidFill>
                <a:latin typeface="Calibri"/>
              </a:rPr>
              <a:t>Π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αλαιολόγος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και ο Μ. Αλέξανδρος δεν έχουν καμία φυλετική συγγένεια με τους νεοέλληνες ήταν και οι δύο κατακτητές μας.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Κογκούλης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(2010): Γλώσσα και ορθόδοξη πίστη υπήρξαν βασικά γνωρίσματα της ελληνικής ταυτότητας του σκλαβωμένου λαού κατά τη μακραίωνη δουλεία, σημείο μνήμης και αναφοράς για την απελευθέρωσή του…Δυστυχώς στον ελλαδικό χώρο προωθείται άμεσα ή έμμεσα η διαδικασία της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αποϊεροποίησης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…στο όνομα δήθεν της ανεξιθρησκίας και των ανθρωπίνων δικαιωμάτων επιχειρείται η αυτονόμηση από τον Θεό. </a:t>
            </a:r>
          </a:p>
        </p:txBody>
      </p:sp>
    </p:spTree>
    <p:extLst>
      <p:ext uri="{BB962C8B-B14F-4D97-AF65-F5344CB8AC3E}">
        <p14:creationId xmlns:p14="http://schemas.microsoft.com/office/powerpoint/2010/main" val="20929994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9D788-ACFC-FE08-B315-6EBC7106A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49D1F4F6-07A6-0601-DF37-2975D3A9A1A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7B7F806C-7F4D-B286-BBAB-8F1AED29F68F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1E38518-D428-EB4B-6F53-DC02399BE0D6}"/>
              </a:ext>
            </a:extLst>
          </p:cNvPr>
          <p:cNvSpPr txBox="1"/>
          <p:nvPr/>
        </p:nvSpPr>
        <p:spPr>
          <a:xfrm>
            <a:off x="37080" y="-1"/>
            <a:ext cx="9106200" cy="102509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Ποικίλες θρησκευτικές αιρέσεις και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αποκρυφιστικά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κινήματα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763EFCD-F544-D0AF-2B70-E757B71902B9}"/>
              </a:ext>
            </a:extLst>
          </p:cNvPr>
          <p:cNvSpPr txBox="1"/>
          <p:nvPr/>
        </p:nvSpPr>
        <p:spPr>
          <a:xfrm>
            <a:off x="37080" y="1118161"/>
            <a:ext cx="9135000" cy="564605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Ουνία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Προτεσταντικές ομολογίες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Αποκρυφιστικές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κινήσεις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σύγχρονοι μεσσίες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κίνημα νέας εποχής 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35906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231D9-F182-752A-C478-E98D73A03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9D641A47-AE8A-59B9-2801-EA34548C742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AF915361-5482-29CD-65B0-080A3A2DEA6C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CDC2B53-D837-6E40-7E1F-199D9DBA4D98}"/>
              </a:ext>
            </a:extLst>
          </p:cNvPr>
          <p:cNvSpPr txBox="1"/>
          <p:nvPr/>
        </p:nvSpPr>
        <p:spPr>
          <a:xfrm>
            <a:off x="37080" y="0"/>
            <a:ext cx="9106200" cy="75027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dirty="0">
                <a:solidFill>
                  <a:srgbClr val="FFFFFF"/>
                </a:solidFill>
                <a:latin typeface="Calibri"/>
              </a:rPr>
              <a:t>Β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ασική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διάκριση ως προς την επανατοποθέτηση των ενηλίκων στην πίστη και εκκλησιαστική ζωή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DF30E51-E664-F0C1-FACD-346028B5F20D}"/>
              </a:ext>
            </a:extLst>
          </p:cNvPr>
          <p:cNvSpPr txBox="1"/>
          <p:nvPr/>
        </p:nvSpPr>
        <p:spPr>
          <a:xfrm>
            <a:off x="37080" y="1118161"/>
            <a:ext cx="9135000" cy="564605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Κατήχηση ενηλίκων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λειτουργική παιδευτική διαδικασία για την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βαπτισμένων χριστιανών που απέχουν από τη λατρεία, δεν τοποθετούνται με συνέπεια έναντι του εκκλησιαστικού ήθους.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κατηχητική προετοιμασία για την ένταξή τους στο σώμα της Εκκλησίας μέσω του βαπτίσματος και των μυστηρίων.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b="1" dirty="0">
                <a:solidFill>
                  <a:srgbClr val="7030A0"/>
                </a:solidFill>
                <a:latin typeface="Calibri"/>
              </a:rPr>
              <a:t>Τρεις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τύποι κατήχησης ενηλίκων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  <a:latin typeface="Calibri"/>
              </a:rPr>
              <a:t>1. Η κατήχηση οδηγεί στην επανατοποθέτηση ως ενήλικα προς την πίστη και την εκκλησιαστική ζωή σε μια π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ροσπάθεια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εξάλειψης των μειονεκτημάτων της αρχικής κατάστασης.</a:t>
            </a:r>
            <a:endParaRPr lang="el-GR" sz="2400" dirty="0">
              <a:solidFill>
                <a:srgbClr val="0070C0"/>
              </a:solidFill>
              <a:latin typeface="Calibri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dirty="0">
                <a:solidFill>
                  <a:srgbClr val="0070C0"/>
                </a:solidFill>
                <a:latin typeface="Calibri"/>
              </a:rPr>
              <a:t>2. Η κατήχηση οδηγεί σε μια νέα πνευματική κατάσταση.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</a:t>
            </a:r>
            <a:r>
              <a:rPr lang="el-GR" sz="2400" dirty="0">
                <a:solidFill>
                  <a:srgbClr val="0070C0"/>
                </a:solidFill>
                <a:latin typeface="Calibri"/>
              </a:rPr>
              <a:t>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κατήχηση αφορά προσπάθεια διόρθωσης αποτυχημένης πνευματικής πορείας.</a:t>
            </a:r>
          </a:p>
        </p:txBody>
      </p:sp>
    </p:spTree>
    <p:extLst>
      <p:ext uri="{BB962C8B-B14F-4D97-AF65-F5344CB8AC3E}">
        <p14:creationId xmlns:p14="http://schemas.microsoft.com/office/powerpoint/2010/main" val="346182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ject 8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11 - TextBox 3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7800" y="98852"/>
            <a:ext cx="9106200" cy="9570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Πλεονεκτήματα χρήσης διαδικτύου</a:t>
            </a: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000" y="938713"/>
            <a:ext cx="9135000" cy="56036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Ψυχαγωγία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Το διαδίκτυο προσφέρει τη δυνατότητα παρακολούθησης: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κινηματογραφικών ταινιών, σειρών,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ενημερωτικών η ψυχαγωγικών βίντεο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συναυλιών</a:t>
            </a:r>
            <a:endParaRPr lang="el-GR" altLang="el-GR" sz="2400" dirty="0">
              <a:solidFill>
                <a:srgbClr val="0070C0"/>
              </a:solidFill>
            </a:endParaRPr>
          </a:p>
          <a:p>
            <a:pPr marL="342900" lvl="0" indent="-34290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θεατρικών παραστάσεων </a:t>
            </a:r>
          </a:p>
          <a:p>
            <a:pPr marL="342900" lvl="0" indent="-34290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ψυχαγωγικών εκδηλώσεων </a:t>
            </a:r>
          </a:p>
          <a:p>
            <a:pPr marL="342900" lvl="0" indent="-34290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αθλητικών διοργανώσεων (</a:t>
            </a:r>
            <a:r>
              <a:rPr lang="en-US" altLang="el-GR" sz="2400" dirty="0">
                <a:solidFill>
                  <a:srgbClr val="0070C0"/>
                </a:solidFill>
              </a:rPr>
              <a:t>livestreaming</a:t>
            </a:r>
            <a:endParaRPr lang="el-GR" altLang="el-GR" sz="2400" dirty="0">
              <a:solidFill>
                <a:srgbClr val="0070C0"/>
              </a:solidFill>
            </a:endParaRPr>
          </a:p>
          <a:p>
            <a:pPr marL="342900" lvl="0" indent="-34290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lvl="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Αλληλεπίδραση και διάλογος με το κοινό :</a:t>
            </a:r>
          </a:p>
          <a:p>
            <a:pPr marL="342900" lvl="0" indent="-34290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ηλεκτρονική ψήφος </a:t>
            </a:r>
          </a:p>
          <a:p>
            <a:pPr marL="342900" lvl="0" indent="-34290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defRPr/>
            </a:pP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Τηλε</a:t>
            </a:r>
            <a:r>
              <a:rPr lang="el-GR" altLang="el-GR" sz="2400" dirty="0">
                <a:solidFill>
                  <a:srgbClr val="0070C0"/>
                </a:solidFill>
              </a:rPr>
              <a:t>-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εργασία </a:t>
            </a:r>
          </a:p>
          <a:p>
            <a:pPr marL="342900" lvl="0" indent="-342900" fontAlgn="base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εικονικές περιηγήσεις ( </a:t>
            </a:r>
            <a:r>
              <a:rPr kumimoji="0" lang="en-US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Buckingam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, 2008)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object 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50880" y="2978640"/>
            <a:ext cx="8187480" cy="62820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l-GR" sz="4000" b="0" u="none" strike="noStrike">
                <a:solidFill>
                  <a:srgbClr val="0070C0"/>
                </a:solidFill>
                <a:uFillTx/>
                <a:latin typeface="Calibri"/>
              </a:rPr>
              <a:t>Σας ευχαριστώ για την προσοχή σας!</a:t>
            </a:r>
            <a:endParaRPr lang="el-GR" sz="4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01E40-6DF5-9E84-8591-DBB3AC655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ject 8">
            <a:extLst>
              <a:ext uri="{FF2B5EF4-FFF2-40B4-BE49-F238E27FC236}">
                <a16:creationId xmlns:a16="http://schemas.microsoft.com/office/drawing/2014/main" id="{C03803FE-F5FA-74D6-CC66-CDE88A5CEC0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11 - TextBox 3">
            <a:extLst>
              <a:ext uri="{FF2B5EF4-FFF2-40B4-BE49-F238E27FC236}">
                <a16:creationId xmlns:a16="http://schemas.microsoft.com/office/drawing/2014/main" id="{70E8F8F6-2807-EB48-D8C8-1CFF01ABC94E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87B0B5F-6E42-B231-EA12-7BB5412F6D6A}"/>
              </a:ext>
            </a:extLst>
          </p:cNvPr>
          <p:cNvSpPr txBox="1"/>
          <p:nvPr/>
        </p:nvSpPr>
        <p:spPr>
          <a:xfrm>
            <a:off x="52200" y="98852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α) Πλεονεκτήματα χρήσης διαδικτύου</a:t>
            </a: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2519EB1-EE93-CE7F-E5DC-4659A9F9C508}"/>
              </a:ext>
            </a:extLst>
          </p:cNvPr>
          <p:cNvSpPr txBox="1"/>
          <p:nvPr/>
        </p:nvSpPr>
        <p:spPr>
          <a:xfrm>
            <a:off x="52200" y="1155517"/>
            <a:ext cx="9135000" cy="56036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Χρήση πλήθους γραπτών κειμένων και μηνυμάτων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εμπλουτισμένα με: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εικόνες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βίντεο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ηχογραφημένα μηνύματα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Γραφήματα, κλπ.</a:t>
            </a: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ανάγνωση όπως και το ταξίδι ικανοποιούν τη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φιλ</a:t>
            </a:r>
            <a:r>
              <a:rPr lang="el-GR" altLang="el-GR" sz="2400" dirty="0" err="1">
                <a:solidFill>
                  <a:srgbClr val="0070C0"/>
                </a:solidFill>
              </a:rPr>
              <a:t>όμυθη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και φιλοπερίεργη διάθεση του ανθρώπου, την επιθυμία να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προσ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οικειωθεί το αλλότριο και να προσεγγίσει το μακρινό, Να καλύψει τις αποστάσεις ανάμεσα στο εδώ και το αλλού, το οικείο και το ξένο το ιθαγενές και το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οθώνειον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(Καλογήρου, 2008, σ.37 ).  </a:t>
            </a:r>
          </a:p>
        </p:txBody>
      </p:sp>
    </p:spTree>
    <p:extLst>
      <p:ext uri="{BB962C8B-B14F-4D97-AF65-F5344CB8AC3E}">
        <p14:creationId xmlns:p14="http://schemas.microsoft.com/office/powerpoint/2010/main" val="324399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E21E-3E54-43F0-1F71-4B33933CB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ject 8">
            <a:extLst>
              <a:ext uri="{FF2B5EF4-FFF2-40B4-BE49-F238E27FC236}">
                <a16:creationId xmlns:a16="http://schemas.microsoft.com/office/drawing/2014/main" id="{B8DE7DEF-3E12-F0E5-FF4D-7264DA65E4E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11 - TextBox 3">
            <a:extLst>
              <a:ext uri="{FF2B5EF4-FFF2-40B4-BE49-F238E27FC236}">
                <a16:creationId xmlns:a16="http://schemas.microsoft.com/office/drawing/2014/main" id="{8CA244C5-1412-18D6-9709-06E0AB2006FF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EC4A11B-065E-981A-C1E0-07F96F632EAF}"/>
              </a:ext>
            </a:extLst>
          </p:cNvPr>
          <p:cNvSpPr txBox="1"/>
          <p:nvPr/>
        </p:nvSpPr>
        <p:spPr>
          <a:xfrm>
            <a:off x="37800" y="98852"/>
            <a:ext cx="9106200" cy="9570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+mj-lt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+mj-lt"/>
              </a:rPr>
              <a:t>1. Κοινωνικός αποκλεισμός 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8E6398F-8B4A-CE85-9E4B-852C0B65B486}"/>
              </a:ext>
            </a:extLst>
          </p:cNvPr>
          <p:cNvSpPr txBox="1"/>
          <p:nvPr/>
        </p:nvSpPr>
        <p:spPr>
          <a:xfrm>
            <a:off x="23400" y="1055944"/>
            <a:ext cx="9135000" cy="56036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n-US" altLang="el-GR" sz="2400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υλική υστέρηση φτωχών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    (υλικός εξοπλισμός: ηλεκτρονικός υπολογιστής, </a:t>
            </a:r>
            <a:r>
              <a:rPr lang="en-US" altLang="el-GR" sz="2400" dirty="0">
                <a:solidFill>
                  <a:srgbClr val="0070C0"/>
                </a:solidFill>
              </a:rPr>
              <a:t>modem</a:t>
            </a: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     συνδεσιμότητα στο διαδίκτυο: </a:t>
            </a:r>
            <a:r>
              <a:rPr lang="el-GR" altLang="el-GR" sz="2400" dirty="0" err="1">
                <a:solidFill>
                  <a:srgbClr val="0070C0"/>
                </a:solidFill>
              </a:rPr>
              <a:t>πάροχος</a:t>
            </a:r>
            <a:r>
              <a:rPr lang="el-GR" altLang="el-GR" sz="2400" dirty="0">
                <a:solidFill>
                  <a:srgbClr val="0070C0"/>
                </a:solidFill>
              </a:rPr>
              <a:t> κινητής τηλεφωνίας 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     έλλειψη τεχνολογικών γνώσεων)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ανικανότητα άσκησης κοινωνικών, πολιτισμικών, πολιτικών δικαιωμάτων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διάρρηξη κοινωνικής συνοχής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l-GR" altLang="el-GR" sz="2400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466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4680" y="24146"/>
            <a:ext cx="9106200" cy="98403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Calibri"/>
              </a:rPr>
              <a:t>2. Ρατσισμός – σεξισμός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0280" y="1132520"/>
            <a:ext cx="8911320" cy="505726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b="1" dirty="0">
                <a:solidFill>
                  <a:srgbClr val="7030A0"/>
                </a:solidFill>
              </a:rPr>
              <a:t>Οι αποκλίνουσες συμπεριφορές επεκτείνονται και στον κόσμο Του διαδικτύου</a:t>
            </a:r>
            <a:r>
              <a:rPr lang="el-GR" altLang="el-GR" sz="2400" dirty="0">
                <a:solidFill>
                  <a:srgbClr val="0070C0"/>
                </a:solidFill>
              </a:rPr>
              <a:t>: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Προβολή ακατάλληλου υλικού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altLang="el-GR" sz="2400" dirty="0" err="1">
                <a:solidFill>
                  <a:srgbClr val="0070C0"/>
                </a:solidFill>
              </a:rPr>
              <a:t>έμφυλες</a:t>
            </a:r>
            <a:r>
              <a:rPr lang="el-GR" altLang="el-GR" sz="2400" dirty="0">
                <a:solidFill>
                  <a:srgbClr val="0070C0"/>
                </a:solidFill>
              </a:rPr>
              <a:t> και </a:t>
            </a:r>
            <a:r>
              <a:rPr lang="el-GR" altLang="el-GR" sz="2400" dirty="0" err="1">
                <a:solidFill>
                  <a:srgbClr val="0070C0"/>
                </a:solidFill>
              </a:rPr>
              <a:t>διαφυλικές</a:t>
            </a:r>
            <a:r>
              <a:rPr lang="el-GR" altLang="el-GR" sz="2400" dirty="0">
                <a:solidFill>
                  <a:srgbClr val="0070C0"/>
                </a:solidFill>
              </a:rPr>
              <a:t> συγκρούσεις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το διαδίκτυο μετατρέπεται σε εργαστήριο ρατσισμού και σεξισμού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χρησιμοποιούν την πειθώ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Αποσκοπούν στον στιγματισμό κοινωνικών ομάδων και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στρατολόγηση οπαδών ( Μητροπούλου, 2007)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D692C-A28F-1179-6A3F-FC094AF58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>
            <a:extLst>
              <a:ext uri="{FF2B5EF4-FFF2-40B4-BE49-F238E27FC236}">
                <a16:creationId xmlns:a16="http://schemas.microsoft.com/office/drawing/2014/main" id="{DFCC5440-0A0C-AF2A-B557-49F275E22F7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>
            <a:extLst>
              <a:ext uri="{FF2B5EF4-FFF2-40B4-BE49-F238E27FC236}">
                <a16:creationId xmlns:a16="http://schemas.microsoft.com/office/drawing/2014/main" id="{0C41BC2F-5434-C7A4-2433-4C9E570CEBBA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51C4C7F-84E5-B910-8442-4AA1AF93D4A8}"/>
              </a:ext>
            </a:extLst>
          </p:cNvPr>
          <p:cNvSpPr txBox="1"/>
          <p:nvPr/>
        </p:nvSpPr>
        <p:spPr>
          <a:xfrm>
            <a:off x="32940" y="1"/>
            <a:ext cx="9106200" cy="84725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Μειονεκτήματα χρήσης διαδικτύου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EEECE1"/>
                </a:solidFill>
                <a:latin typeface="Calibri"/>
              </a:rPr>
              <a:t>3. Παραπλάνηση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753666D-9287-69B3-9228-88EF36B3C01B}"/>
              </a:ext>
            </a:extLst>
          </p:cNvPr>
          <p:cNvSpPr txBox="1"/>
          <p:nvPr/>
        </p:nvSpPr>
        <p:spPr>
          <a:xfrm>
            <a:off x="0" y="1242646"/>
            <a:ext cx="9135000" cy="49549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Το διαδίκτυο στερείται επίβλεψης από επίσημο φορέα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έλλειψη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διαχείρισης όγκου και εγκυρότητας πληροφοριών =&gt;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έ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λλειψη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αξιολόγησης πληροφοριών  και προστασίας των χρηστών,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φ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θίνει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η αυθεντική γνώση + αναξιόπιστη πληροφορία = Παραπληροφόρηση των χρηστών το διαδικτύου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π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χ Ιστοσελίδες φαινομενικά ακριβείς με αναφορά σε αξιόπιστες πηγές, αλλά με υστερόβουλο κίνητρο των δημιουργών τους (ενοχλητικές πληροφορίες, προσβλητικές, ανούσιες)</a:t>
            </a:r>
          </a:p>
        </p:txBody>
      </p:sp>
    </p:spTree>
    <p:extLst>
      <p:ext uri="{BB962C8B-B14F-4D97-AF65-F5344CB8AC3E}">
        <p14:creationId xmlns:p14="http://schemas.microsoft.com/office/powerpoint/2010/main" val="2748635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4899</TotalTime>
  <Words>3401</Words>
  <Application>Microsoft Office PowerPoint</Application>
  <PresentationFormat>Προβολή στην οθόνη (4:3)</PresentationFormat>
  <Paragraphs>560</Paragraphs>
  <Slides>50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50</vt:i4>
      </vt:variant>
    </vt:vector>
  </HeadingPairs>
  <TitlesOfParts>
    <vt:vector size="61" baseType="lpstr">
      <vt:lpstr>Arial</vt:lpstr>
      <vt:lpstr>Calibri</vt:lpstr>
      <vt:lpstr>Palatino Linotype</vt:lpstr>
      <vt:lpstr>Symbol</vt:lpstr>
      <vt:lpstr>Times New Roman</vt:lpstr>
      <vt:lpstr>Trebuchet MS</vt:lpstr>
      <vt:lpstr>Wingdings</vt:lpstr>
      <vt:lpstr>Office Theme</vt:lpstr>
      <vt:lpstr>Office Theme</vt:lpstr>
      <vt:lpstr>Office Theme</vt:lpstr>
      <vt:lpstr>Office Theme</vt:lpstr>
      <vt:lpstr>Παρουσίαση του PowerPoint</vt:lpstr>
      <vt:lpstr>ΚΕΦΑΛΑΙΟ Θ΄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Σας ευχαριστώ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Mariajose</dc:creator>
  <dc:description/>
  <cp:lastModifiedBy>ΚΥΡΙΑΚΗ ΜΥΣΤΑΚΙΔΟΥ</cp:lastModifiedBy>
  <cp:revision>172</cp:revision>
  <dcterms:created xsi:type="dcterms:W3CDTF">2022-04-04T18:18:37Z</dcterms:created>
  <dcterms:modified xsi:type="dcterms:W3CDTF">2025-06-10T13:21:06Z</dcterms:modified>
  <dc:language>el-GR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2022-04-04T00:00:00Z</vt:filetime>
  </property>
  <property fmtid="{D5CDD505-2E9C-101B-9397-08002B2CF9AE}" pid="5" name="PresentationFormat">
    <vt:lpwstr>Προβολή στην οθόνη (4:3)</vt:lpwstr>
  </property>
  <property fmtid="{D5CDD505-2E9C-101B-9397-08002B2CF9AE}" pid="6" name="Slides">
    <vt:i4>21</vt:i4>
  </property>
</Properties>
</file>