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3.xml" ContentType="application/vnd.openxmlformats-officedocument.theme+xml"/>
  <Override PartName="/ppt/slideLayouts/slideLayout5.xml" ContentType="application/vnd.openxmlformats-officedocument.presentationml.slideLayout+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2" r:id="rId2"/>
    <p:sldMasterId id="2147483654" r:id="rId3"/>
    <p:sldMasterId id="2147483659" r:id="rId4"/>
  </p:sldMasterIdLst>
  <p:sldIdLst>
    <p:sldId id="256" r:id="rId5"/>
    <p:sldId id="270" r:id="rId6"/>
    <p:sldId id="257" r:id="rId7"/>
    <p:sldId id="258" r:id="rId8"/>
    <p:sldId id="259" r:id="rId9"/>
    <p:sldId id="292" r:id="rId10"/>
    <p:sldId id="293" r:id="rId11"/>
    <p:sldId id="260" r:id="rId12"/>
    <p:sldId id="294" r:id="rId13"/>
    <p:sldId id="295" r:id="rId14"/>
    <p:sldId id="296" r:id="rId15"/>
    <p:sldId id="262" r:id="rId16"/>
    <p:sldId id="297" r:id="rId17"/>
    <p:sldId id="263" r:id="rId18"/>
    <p:sldId id="298" r:id="rId19"/>
    <p:sldId id="264" r:id="rId20"/>
    <p:sldId id="299" r:id="rId21"/>
    <p:sldId id="300" r:id="rId22"/>
    <p:sldId id="301" r:id="rId23"/>
    <p:sldId id="302" r:id="rId24"/>
    <p:sldId id="265" r:id="rId25"/>
    <p:sldId id="303" r:id="rId26"/>
    <p:sldId id="266" r:id="rId27"/>
    <p:sldId id="267" r:id="rId28"/>
    <p:sldId id="268" r:id="rId29"/>
    <p:sldId id="275" r:id="rId30"/>
    <p:sldId id="276" r:id="rId31"/>
    <p:sldId id="277" r:id="rId32"/>
    <p:sldId id="278" r:id="rId33"/>
    <p:sldId id="279" r:id="rId34"/>
    <p:sldId id="280" r:id="rId35"/>
    <p:sldId id="284" r:id="rId36"/>
    <p:sldId id="283" r:id="rId37"/>
    <p:sldId id="312" r:id="rId38"/>
    <p:sldId id="282" r:id="rId39"/>
    <p:sldId id="281" r:id="rId40"/>
    <p:sldId id="286" r:id="rId41"/>
    <p:sldId id="285" r:id="rId42"/>
    <p:sldId id="289" r:id="rId43"/>
    <p:sldId id="288" r:id="rId44"/>
    <p:sldId id="313" r:id="rId45"/>
    <p:sldId id="291" r:id="rId46"/>
    <p:sldId id="290" r:id="rId47"/>
    <p:sldId id="305" r:id="rId48"/>
    <p:sldId id="306" r:id="rId49"/>
    <p:sldId id="311" r:id="rId50"/>
    <p:sldId id="310" r:id="rId51"/>
    <p:sldId id="309" r:id="rId52"/>
    <p:sldId id="308" r:id="rId53"/>
    <p:sldId id="307" r:id="rId54"/>
    <p:sldId id="314" r:id="rId55"/>
    <p:sldId id="269" r:id="rId56"/>
  </p:sldIdLst>
  <p:sldSz cx="9144000" cy="6858000" type="screen4x3"/>
  <p:notesSz cx="7559675" cy="10691813"/>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2" d="100"/>
          <a:sy n="82" d="100"/>
        </p:scale>
        <p:origin x="164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7" Type="http://schemas.openxmlformats.org/officeDocument/2006/relationships/slide" Target="slides/slide3.xml"/><Relationship Id="rId2" Type="http://schemas.openxmlformats.org/officeDocument/2006/relationships/slideMaster" Target="slideMasters/slideMaster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viewProps" Target="viewProps.xml"/><Relationship Id="rId5" Type="http://schemas.openxmlformats.org/officeDocument/2006/relationships/slide" Target="slides/slide1.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theme" Target="theme/theme1.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1" Type="http://schemas.openxmlformats.org/officeDocument/2006/relationships/slideMaster" Target="slideMasters/slideMaster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presProps" Target="presProps.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474840" y="363240"/>
            <a:ext cx="8193960" cy="625320"/>
          </a:xfrm>
          <a:prstGeom prst="rect">
            <a:avLst/>
          </a:prstGeom>
          <a:noFill/>
          <a:ln w="0">
            <a:noFill/>
          </a:ln>
        </p:spPr>
        <p:txBody>
          <a:bodyPr lIns="0" tIns="0" rIns="0" bIns="0" anchor="ctr">
            <a:noAutofit/>
          </a:bodyPr>
          <a:lstStyle/>
          <a:p>
            <a:pPr indent="0" algn="ctr">
              <a:buNone/>
            </a:pPr>
            <a:endParaRPr lang="el-GR" sz="4400" b="0" u="none" strike="noStrike">
              <a:solidFill>
                <a:srgbClr val="000000"/>
              </a:solidFill>
              <a:uFillTx/>
              <a:latin typeface="Arial"/>
            </a:endParaRPr>
          </a:p>
        </p:txBody>
      </p:sp>
      <p:sp>
        <p:nvSpPr>
          <p:cNvPr id="6" name="PlaceHolder 2"/>
          <p:cNvSpPr>
            <a:spLocks noGrp="1"/>
          </p:cNvSpPr>
          <p:nvPr>
            <p:ph/>
          </p:nvPr>
        </p:nvSpPr>
        <p:spPr>
          <a:xfrm>
            <a:off x="457200" y="1604520"/>
            <a:ext cx="8228880" cy="3976920"/>
          </a:xfrm>
          <a:prstGeom prst="rect">
            <a:avLst/>
          </a:prstGeom>
          <a:noFill/>
          <a:ln w="0">
            <a:noFill/>
          </a:ln>
        </p:spPr>
        <p:txBody>
          <a:bodyPr lIns="0" tIns="0" rIns="0" bIns="0" anchor="t">
            <a:normAutofit/>
          </a:bodyPr>
          <a:lstStyle/>
          <a:p>
            <a:pPr indent="0">
              <a:spcBef>
                <a:spcPts val="1417"/>
              </a:spcBef>
              <a:buNone/>
            </a:pPr>
            <a:endParaRPr lang="el-GR" sz="3200" b="0" u="none" strike="noStrike">
              <a:solidFill>
                <a:srgbClr val="000000"/>
              </a:solidFill>
              <a:uFillTx/>
              <a:latin typeface="Arial"/>
            </a:endParaRPr>
          </a:p>
        </p:txBody>
      </p:sp>
      <p:sp>
        <p:nvSpPr>
          <p:cNvPr id="4" name="PlaceHolder 3"/>
          <p:cNvSpPr>
            <a:spLocks noGrp="1"/>
          </p:cNvSpPr>
          <p:nvPr>
            <p:ph type="ftr" idx="1"/>
          </p:nvPr>
        </p:nvSpPr>
        <p:spPr/>
        <p:txBody>
          <a:bodyPr/>
          <a:lstStyle/>
          <a:p>
            <a:r>
              <a:t>Footer</a:t>
            </a:r>
          </a:p>
        </p:txBody>
      </p:sp>
      <p:sp>
        <p:nvSpPr>
          <p:cNvPr id="2" name="PlaceHolder 4"/>
          <p:cNvSpPr>
            <a:spLocks noGrp="1"/>
          </p:cNvSpPr>
          <p:nvPr>
            <p:ph type="sldNum" idx="2"/>
          </p:nvPr>
        </p:nvSpPr>
        <p:spPr/>
        <p:txBody>
          <a:bodyPr/>
          <a:lstStyle/>
          <a:p>
            <a:fld id="{43A2C26D-97EB-4BCF-9B3B-EEFA8E950DF8}" type="slidenum">
              <a:t>‹#›</a:t>
            </a:fld>
            <a:endParaRPr/>
          </a:p>
        </p:txBody>
      </p:sp>
      <p:sp>
        <p:nvSpPr>
          <p:cNvPr id="3" name="PlaceHolder 5"/>
          <p:cNvSpPr>
            <a:spLocks noGrp="1"/>
          </p:cNvSpPr>
          <p:nvPr>
            <p:ph type="dt" idx="3"/>
          </p:nvPr>
        </p:nvSpPr>
        <p:spPr/>
        <p:txBody>
          <a:body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74840" y="363240"/>
            <a:ext cx="8193960" cy="625320"/>
          </a:xfrm>
          <a:prstGeom prst="rect">
            <a:avLst/>
          </a:prstGeom>
          <a:noFill/>
          <a:ln w="0">
            <a:noFill/>
          </a:ln>
        </p:spPr>
        <p:txBody>
          <a:bodyPr lIns="0" tIns="0" rIns="0" bIns="0" anchor="ctr">
            <a:noAutofit/>
          </a:bodyPr>
          <a:lstStyle/>
          <a:p>
            <a:pPr indent="0" algn="ctr">
              <a:buNone/>
            </a:pPr>
            <a:endParaRPr lang="el-GR" sz="4400" b="0" u="none" strike="noStrike">
              <a:solidFill>
                <a:srgbClr val="000000"/>
              </a:solidFill>
              <a:uFillTx/>
              <a:latin typeface="Arial"/>
            </a:endParaRPr>
          </a:p>
        </p:txBody>
      </p:sp>
      <p:sp>
        <p:nvSpPr>
          <p:cNvPr id="20" name="PlaceHolder 2"/>
          <p:cNvSpPr>
            <a:spLocks noGrp="1"/>
          </p:cNvSpPr>
          <p:nvPr>
            <p:ph/>
          </p:nvPr>
        </p:nvSpPr>
        <p:spPr>
          <a:xfrm>
            <a:off x="457200" y="1604520"/>
            <a:ext cx="8228880" cy="3976920"/>
          </a:xfrm>
          <a:prstGeom prst="rect">
            <a:avLst/>
          </a:prstGeom>
          <a:noFill/>
          <a:ln w="0">
            <a:noFill/>
          </a:ln>
        </p:spPr>
        <p:txBody>
          <a:bodyPr lIns="0" tIns="0" rIns="0" bIns="0" anchor="t">
            <a:normAutofit/>
          </a:bodyPr>
          <a:lstStyle/>
          <a:p>
            <a:pPr indent="0">
              <a:spcBef>
                <a:spcPts val="1417"/>
              </a:spcBef>
              <a:buNone/>
            </a:pPr>
            <a:endParaRPr lang="el-GR" sz="3200" b="0" u="none" strike="noStrike">
              <a:solidFill>
                <a:srgbClr val="000000"/>
              </a:solidFill>
              <a:uFillTx/>
              <a:latin typeface="Arial"/>
            </a:endParaRPr>
          </a:p>
        </p:txBody>
      </p:sp>
      <p:sp>
        <p:nvSpPr>
          <p:cNvPr id="4" name="PlaceHolder 3"/>
          <p:cNvSpPr>
            <a:spLocks noGrp="1"/>
          </p:cNvSpPr>
          <p:nvPr>
            <p:ph type="ftr" idx="7"/>
          </p:nvPr>
        </p:nvSpPr>
        <p:spPr/>
        <p:txBody>
          <a:bodyPr/>
          <a:lstStyle/>
          <a:p>
            <a:r>
              <a:t>Footer</a:t>
            </a:r>
          </a:p>
        </p:txBody>
      </p:sp>
      <p:sp>
        <p:nvSpPr>
          <p:cNvPr id="5" name="PlaceHolder 4"/>
          <p:cNvSpPr>
            <a:spLocks noGrp="1"/>
          </p:cNvSpPr>
          <p:nvPr>
            <p:ph type="sldNum" idx="8"/>
          </p:nvPr>
        </p:nvSpPr>
        <p:spPr/>
        <p:txBody>
          <a:bodyPr/>
          <a:lstStyle/>
          <a:p>
            <a:fld id="{52DF4643-E52A-4AA0-9CFD-B6F8F5875557}" type="slidenum">
              <a:t>‹#›</a:t>
            </a:fld>
            <a:endParaRPr/>
          </a:p>
        </p:txBody>
      </p:sp>
      <p:sp>
        <p:nvSpPr>
          <p:cNvPr id="6" name="PlaceHolder 5"/>
          <p:cNvSpPr>
            <a:spLocks noGrp="1"/>
          </p:cNvSpPr>
          <p:nvPr>
            <p:ph type="dt" idx="9"/>
          </p:nvPr>
        </p:nvSpPr>
        <p:spPr/>
        <p:txBody>
          <a:body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6" name="PlaceHolder 1"/>
          <p:cNvSpPr>
            <a:spLocks noGrp="1"/>
          </p:cNvSpPr>
          <p:nvPr>
            <p:ph type="title"/>
          </p:nvPr>
        </p:nvSpPr>
        <p:spPr>
          <a:xfrm>
            <a:off x="474840" y="363240"/>
            <a:ext cx="8193960" cy="625320"/>
          </a:xfrm>
          <a:prstGeom prst="rect">
            <a:avLst/>
          </a:prstGeom>
          <a:noFill/>
          <a:ln w="0">
            <a:noFill/>
          </a:ln>
        </p:spPr>
        <p:txBody>
          <a:bodyPr lIns="0" tIns="0" rIns="0" bIns="0" anchor="ctr">
            <a:noAutofit/>
          </a:bodyPr>
          <a:lstStyle/>
          <a:p>
            <a:pPr indent="0" algn="ctr">
              <a:buNone/>
            </a:pPr>
            <a:endParaRPr lang="el-GR" sz="4400" b="0" u="none" strike="noStrike">
              <a:solidFill>
                <a:srgbClr val="000000"/>
              </a:solidFill>
              <a:uFillTx/>
              <a:latin typeface="Arial"/>
            </a:endParaRPr>
          </a:p>
        </p:txBody>
      </p:sp>
      <p:sp>
        <p:nvSpPr>
          <p:cNvPr id="27" name="PlaceHolder 2"/>
          <p:cNvSpPr>
            <a:spLocks noGrp="1"/>
          </p:cNvSpPr>
          <p:nvPr>
            <p:ph/>
          </p:nvPr>
        </p:nvSpPr>
        <p:spPr>
          <a:xfrm>
            <a:off x="457200" y="1604520"/>
            <a:ext cx="8228880" cy="3976920"/>
          </a:xfrm>
          <a:prstGeom prst="rect">
            <a:avLst/>
          </a:prstGeom>
          <a:noFill/>
          <a:ln w="0">
            <a:noFill/>
          </a:ln>
        </p:spPr>
        <p:txBody>
          <a:bodyPr lIns="0" tIns="0" rIns="0" bIns="0" anchor="t">
            <a:normAutofit/>
          </a:bodyPr>
          <a:lstStyle/>
          <a:p>
            <a:pPr indent="0">
              <a:spcBef>
                <a:spcPts val="1417"/>
              </a:spcBef>
              <a:buNone/>
            </a:pPr>
            <a:endParaRPr lang="el-GR" sz="3200" b="0" u="none" strike="noStrike">
              <a:solidFill>
                <a:srgbClr val="000000"/>
              </a:solidFill>
              <a:uFillTx/>
              <a:latin typeface="Arial"/>
            </a:endParaRPr>
          </a:p>
        </p:txBody>
      </p:sp>
      <p:sp>
        <p:nvSpPr>
          <p:cNvPr id="4" name="PlaceHolder 3"/>
          <p:cNvSpPr>
            <a:spLocks noGrp="1"/>
          </p:cNvSpPr>
          <p:nvPr>
            <p:ph type="ftr" idx="10"/>
          </p:nvPr>
        </p:nvSpPr>
        <p:spPr/>
        <p:txBody>
          <a:bodyPr/>
          <a:lstStyle/>
          <a:p>
            <a:r>
              <a:t>Footer</a:t>
            </a:r>
          </a:p>
        </p:txBody>
      </p:sp>
      <p:sp>
        <p:nvSpPr>
          <p:cNvPr id="5" name="PlaceHolder 4"/>
          <p:cNvSpPr>
            <a:spLocks noGrp="1"/>
          </p:cNvSpPr>
          <p:nvPr>
            <p:ph type="sldNum" idx="11"/>
          </p:nvPr>
        </p:nvSpPr>
        <p:spPr/>
        <p:txBody>
          <a:bodyPr/>
          <a:lstStyle/>
          <a:p>
            <a:fld id="{E6834E17-5D3C-4F67-8E24-0B6D17265CEE}" type="slidenum">
              <a:t>‹#›</a:t>
            </a:fld>
            <a:endParaRPr/>
          </a:p>
        </p:txBody>
      </p:sp>
      <p:sp>
        <p:nvSpPr>
          <p:cNvPr id="6" name="PlaceHolder 5"/>
          <p:cNvSpPr>
            <a:spLocks noGrp="1"/>
          </p:cNvSpPr>
          <p:nvPr>
            <p:ph type="dt" idx="12"/>
          </p:nvPr>
        </p:nvSpPr>
        <p:spPr/>
        <p:txBody>
          <a:body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x" preserve="1">
  <p:cSld name="Title Only">
    <p:spTree>
      <p:nvGrpSpPr>
        <p:cNvPr id="1" name=""/>
        <p:cNvGrpSpPr/>
        <p:nvPr/>
      </p:nvGrpSpPr>
      <p:grpSpPr>
        <a:xfrm>
          <a:off x="0" y="0"/>
          <a:ext cx="0" cy="0"/>
          <a:chOff x="0" y="0"/>
          <a:chExt cx="0" cy="0"/>
        </a:xfrm>
      </p:grpSpPr>
      <p:sp>
        <p:nvSpPr>
          <p:cNvPr id="28" name="PlaceHolder 1"/>
          <p:cNvSpPr>
            <a:spLocks noGrp="1"/>
          </p:cNvSpPr>
          <p:nvPr>
            <p:ph type="title"/>
          </p:nvPr>
        </p:nvSpPr>
        <p:spPr>
          <a:xfrm>
            <a:off x="474840" y="363240"/>
            <a:ext cx="8193960" cy="625320"/>
          </a:xfrm>
          <a:prstGeom prst="rect">
            <a:avLst/>
          </a:prstGeom>
          <a:noFill/>
          <a:ln w="0">
            <a:noFill/>
          </a:ln>
        </p:spPr>
        <p:txBody>
          <a:bodyPr lIns="0" tIns="0" rIns="0" bIns="0" anchor="ctr">
            <a:noAutofit/>
          </a:bodyPr>
          <a:lstStyle/>
          <a:p>
            <a:pPr indent="0" algn="ctr">
              <a:buNone/>
            </a:pPr>
            <a:endParaRPr lang="el-GR" sz="4400" b="0" u="none" strike="noStrike">
              <a:solidFill>
                <a:srgbClr val="000000"/>
              </a:solidFill>
              <a:uFillTx/>
              <a:latin typeface="Arial"/>
            </a:endParaRPr>
          </a:p>
        </p:txBody>
      </p:sp>
      <p:sp>
        <p:nvSpPr>
          <p:cNvPr id="29" name="PlaceHolder 2"/>
          <p:cNvSpPr>
            <a:spLocks noGrp="1"/>
          </p:cNvSpPr>
          <p:nvPr>
            <p:ph/>
          </p:nvPr>
        </p:nvSpPr>
        <p:spPr>
          <a:xfrm>
            <a:off x="457200" y="1604520"/>
            <a:ext cx="8228880" cy="3976920"/>
          </a:xfrm>
          <a:prstGeom prst="rect">
            <a:avLst/>
          </a:prstGeom>
          <a:noFill/>
          <a:ln w="0">
            <a:noFill/>
          </a:ln>
        </p:spPr>
        <p:txBody>
          <a:bodyPr lIns="0" tIns="0" rIns="0" bIns="0" anchor="t">
            <a:normAutofit/>
          </a:bodyPr>
          <a:lstStyle/>
          <a:p>
            <a:pPr indent="0">
              <a:spcBef>
                <a:spcPts val="1417"/>
              </a:spcBef>
              <a:buNone/>
            </a:pPr>
            <a:endParaRPr lang="el-GR" sz="3200" b="0" u="none" strike="noStrike">
              <a:solidFill>
                <a:srgbClr val="000000"/>
              </a:solidFill>
              <a:uFillTx/>
              <a:latin typeface="Arial"/>
            </a:endParaRPr>
          </a:p>
        </p:txBody>
      </p:sp>
      <p:sp>
        <p:nvSpPr>
          <p:cNvPr id="4" name="PlaceHolder 3"/>
          <p:cNvSpPr>
            <a:spLocks noGrp="1"/>
          </p:cNvSpPr>
          <p:nvPr>
            <p:ph type="ftr" idx="10"/>
          </p:nvPr>
        </p:nvSpPr>
        <p:spPr/>
        <p:txBody>
          <a:bodyPr/>
          <a:lstStyle/>
          <a:p>
            <a:r>
              <a:t>Footer</a:t>
            </a:r>
          </a:p>
        </p:txBody>
      </p:sp>
      <p:sp>
        <p:nvSpPr>
          <p:cNvPr id="5" name="PlaceHolder 4"/>
          <p:cNvSpPr>
            <a:spLocks noGrp="1"/>
          </p:cNvSpPr>
          <p:nvPr>
            <p:ph type="sldNum" idx="11"/>
          </p:nvPr>
        </p:nvSpPr>
        <p:spPr/>
        <p:txBody>
          <a:bodyPr/>
          <a:lstStyle/>
          <a:p>
            <a:fld id="{D20EF485-FC85-471D-A53A-5178978217A2}" type="slidenum">
              <a:t>‹#›</a:t>
            </a:fld>
            <a:endParaRPr/>
          </a:p>
        </p:txBody>
      </p:sp>
      <p:sp>
        <p:nvSpPr>
          <p:cNvPr id="6" name="PlaceHolder 5"/>
          <p:cNvSpPr>
            <a:spLocks noGrp="1"/>
          </p:cNvSpPr>
          <p:nvPr>
            <p:ph type="dt" idx="12"/>
          </p:nvPr>
        </p:nvSpPr>
        <p:spPr/>
        <p:txBody>
          <a:body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42" name="PlaceHolder 1"/>
          <p:cNvSpPr>
            <a:spLocks noGrp="1"/>
          </p:cNvSpPr>
          <p:nvPr>
            <p:ph type="title"/>
          </p:nvPr>
        </p:nvSpPr>
        <p:spPr>
          <a:xfrm>
            <a:off x="474840" y="363240"/>
            <a:ext cx="8193960" cy="625320"/>
          </a:xfrm>
          <a:prstGeom prst="rect">
            <a:avLst/>
          </a:prstGeom>
          <a:noFill/>
          <a:ln w="0">
            <a:noFill/>
          </a:ln>
        </p:spPr>
        <p:txBody>
          <a:bodyPr lIns="0" tIns="0" rIns="0" bIns="0" anchor="ctr">
            <a:noAutofit/>
          </a:bodyPr>
          <a:lstStyle/>
          <a:p>
            <a:pPr indent="0" algn="ctr">
              <a:buNone/>
            </a:pPr>
            <a:endParaRPr lang="el-GR" sz="4400" b="0" u="none" strike="noStrike">
              <a:solidFill>
                <a:srgbClr val="000000"/>
              </a:solidFill>
              <a:uFillTx/>
              <a:latin typeface="Arial"/>
            </a:endParaRPr>
          </a:p>
        </p:txBody>
      </p:sp>
      <p:sp>
        <p:nvSpPr>
          <p:cNvPr id="43" name="PlaceHolder 2"/>
          <p:cNvSpPr>
            <a:spLocks noGrp="1"/>
          </p:cNvSpPr>
          <p:nvPr>
            <p:ph/>
          </p:nvPr>
        </p:nvSpPr>
        <p:spPr>
          <a:xfrm>
            <a:off x="457200" y="1604520"/>
            <a:ext cx="8228880" cy="3976920"/>
          </a:xfrm>
          <a:prstGeom prst="rect">
            <a:avLst/>
          </a:prstGeom>
          <a:noFill/>
          <a:ln w="0">
            <a:noFill/>
          </a:ln>
        </p:spPr>
        <p:txBody>
          <a:bodyPr lIns="0" tIns="0" rIns="0" bIns="0" anchor="t">
            <a:normAutofit/>
          </a:bodyPr>
          <a:lstStyle/>
          <a:p>
            <a:pPr indent="0">
              <a:spcBef>
                <a:spcPts val="1417"/>
              </a:spcBef>
              <a:buNone/>
            </a:pPr>
            <a:endParaRPr lang="el-GR" sz="3200" b="0" u="none" strike="noStrike">
              <a:solidFill>
                <a:srgbClr val="000000"/>
              </a:solidFill>
              <a:uFillTx/>
              <a:latin typeface="Arial"/>
            </a:endParaRPr>
          </a:p>
        </p:txBody>
      </p:sp>
      <p:sp>
        <p:nvSpPr>
          <p:cNvPr id="4" name="PlaceHolder 3"/>
          <p:cNvSpPr>
            <a:spLocks noGrp="1"/>
          </p:cNvSpPr>
          <p:nvPr>
            <p:ph type="ftr" idx="16"/>
          </p:nvPr>
        </p:nvSpPr>
        <p:spPr/>
        <p:txBody>
          <a:bodyPr/>
          <a:lstStyle/>
          <a:p>
            <a:r>
              <a:t>Footer</a:t>
            </a:r>
          </a:p>
        </p:txBody>
      </p:sp>
      <p:sp>
        <p:nvSpPr>
          <p:cNvPr id="5" name="PlaceHolder 4"/>
          <p:cNvSpPr>
            <a:spLocks noGrp="1"/>
          </p:cNvSpPr>
          <p:nvPr>
            <p:ph type="sldNum" idx="17"/>
          </p:nvPr>
        </p:nvSpPr>
        <p:spPr/>
        <p:txBody>
          <a:bodyPr/>
          <a:lstStyle/>
          <a:p>
            <a:fld id="{03CBE448-D34A-455D-89ED-C30098F2167A}" type="slidenum">
              <a:t>‹#›</a:t>
            </a:fld>
            <a:endParaRPr/>
          </a:p>
        </p:txBody>
      </p:sp>
      <p:sp>
        <p:nvSpPr>
          <p:cNvPr id="6" name="PlaceHolder 5"/>
          <p:cNvSpPr>
            <a:spLocks noGrp="1"/>
          </p:cNvSpPr>
          <p:nvPr>
            <p:ph type="dt" idx="18"/>
          </p:nvPr>
        </p:nvSpPr>
        <p:spPr/>
        <p:txBody>
          <a:body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4.xml"/><Relationship Id="rId1" Type="http://schemas.openxmlformats.org/officeDocument/2006/relationships/slideLayout" Target="../slideLayouts/slideLayout3.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474840" y="388800"/>
            <a:ext cx="8193960" cy="573840"/>
          </a:xfrm>
          <a:prstGeom prst="rect">
            <a:avLst/>
          </a:prstGeom>
          <a:noFill/>
          <a:ln w="0">
            <a:noFill/>
          </a:ln>
        </p:spPr>
        <p:txBody>
          <a:bodyPr lIns="0" tIns="0" rIns="0" bIns="0" anchor="ctr">
            <a:noAutofit/>
          </a:bodyPr>
          <a:lstStyle/>
          <a:p>
            <a:pPr indent="0">
              <a:buNone/>
            </a:pPr>
            <a:r>
              <a:rPr lang="el-GR" sz="1800" b="0" u="none" strike="noStrike">
                <a:solidFill>
                  <a:srgbClr val="000000"/>
                </a:solidFill>
                <a:uFillTx/>
                <a:latin typeface="Arial"/>
              </a:rPr>
              <a:t>Πατήστε για επεξεργασία της μορφής κειμένου του τίτλου</a:t>
            </a:r>
          </a:p>
        </p:txBody>
      </p:sp>
      <p:sp>
        <p:nvSpPr>
          <p:cNvPr id="6" name="PlaceHolder 2"/>
          <p:cNvSpPr>
            <a:spLocks noGrp="1"/>
          </p:cNvSpPr>
          <p:nvPr>
            <p:ph type="body"/>
          </p:nvPr>
        </p:nvSpPr>
        <p:spPr>
          <a:xfrm>
            <a:off x="457200" y="1604520"/>
            <a:ext cx="8228880" cy="397692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el-GR" sz="1800" b="0" u="none" strike="noStrike">
                <a:solidFill>
                  <a:srgbClr val="000000"/>
                </a:solidFill>
                <a:uFillTx/>
                <a:latin typeface="Arial"/>
              </a:rPr>
              <a:t>Πατήστε για επεξεργασία της μορφής κειμένου διάρθρωσης</a:t>
            </a:r>
          </a:p>
          <a:p>
            <a:pPr marL="864000" lvl="1" indent="-324000">
              <a:spcBef>
                <a:spcPts val="1134"/>
              </a:spcBef>
              <a:buClr>
                <a:srgbClr val="000000"/>
              </a:buClr>
              <a:buSzPct val="75000"/>
              <a:buFont typeface="Symbol" charset="2"/>
              <a:buChar char=""/>
            </a:pPr>
            <a:r>
              <a:rPr lang="el-GR" sz="1800" b="0" u="none" strike="noStrike">
                <a:solidFill>
                  <a:srgbClr val="000000"/>
                </a:solidFill>
                <a:uFillTx/>
                <a:latin typeface="Arial"/>
              </a:rPr>
              <a:t>Δεύτερο επίπεδο διάρθρωσης</a:t>
            </a:r>
          </a:p>
          <a:p>
            <a:pPr marL="1296000" lvl="2" indent="-288000">
              <a:spcBef>
                <a:spcPts val="850"/>
              </a:spcBef>
              <a:buClr>
                <a:srgbClr val="000000"/>
              </a:buClr>
              <a:buSzPct val="45000"/>
              <a:buFont typeface="Wingdings" charset="2"/>
              <a:buChar char=""/>
            </a:pPr>
            <a:r>
              <a:rPr lang="el-GR" sz="1800" b="0" u="none" strike="noStrike">
                <a:solidFill>
                  <a:srgbClr val="000000"/>
                </a:solidFill>
                <a:uFillTx/>
                <a:latin typeface="Arial"/>
              </a:rPr>
              <a:t>Τρίτο επίπεδο διάρθρωσης</a:t>
            </a:r>
          </a:p>
          <a:p>
            <a:pPr marL="1728000" lvl="3" indent="-216000">
              <a:spcBef>
                <a:spcPts val="567"/>
              </a:spcBef>
              <a:buClr>
                <a:srgbClr val="000000"/>
              </a:buClr>
              <a:buSzPct val="75000"/>
              <a:buFont typeface="Symbol" charset="2"/>
              <a:buChar char=""/>
            </a:pPr>
            <a:r>
              <a:rPr lang="el-GR" sz="1800" b="0" u="none" strike="noStrike">
                <a:solidFill>
                  <a:srgbClr val="000000"/>
                </a:solidFill>
                <a:uFillTx/>
                <a:latin typeface="Arial"/>
              </a:rPr>
              <a:t>Τέταρτο επίπεδο διάρθρωσης</a:t>
            </a:r>
          </a:p>
          <a:p>
            <a:pPr marL="2160000" lvl="4" indent="-216000">
              <a:spcBef>
                <a:spcPts val="283"/>
              </a:spcBef>
              <a:buClr>
                <a:srgbClr val="000000"/>
              </a:buClr>
              <a:buSzPct val="45000"/>
              <a:buFont typeface="Wingdings" charset="2"/>
              <a:buChar char=""/>
            </a:pPr>
            <a:r>
              <a:rPr lang="el-GR" sz="1800" b="0" u="none" strike="noStrike">
                <a:solidFill>
                  <a:srgbClr val="000000"/>
                </a:solidFill>
                <a:uFillTx/>
                <a:latin typeface="Arial"/>
              </a:rPr>
              <a:t>Πέμπτο επίπεδο διάρθρωσης</a:t>
            </a:r>
          </a:p>
          <a:p>
            <a:pPr marL="2592000" lvl="5" indent="-216000">
              <a:spcBef>
                <a:spcPts val="283"/>
              </a:spcBef>
              <a:buClr>
                <a:srgbClr val="000000"/>
              </a:buClr>
              <a:buSzPct val="45000"/>
              <a:buFont typeface="Wingdings" charset="2"/>
              <a:buChar char=""/>
            </a:pPr>
            <a:r>
              <a:rPr lang="el-GR" sz="1800" b="0" u="none" strike="noStrike">
                <a:solidFill>
                  <a:srgbClr val="000000"/>
                </a:solidFill>
                <a:uFillTx/>
                <a:latin typeface="Arial"/>
              </a:rPr>
              <a:t>Έκτο επίπεδο διάρθρωσης</a:t>
            </a:r>
          </a:p>
          <a:p>
            <a:pPr marL="3024000" lvl="6" indent="-216000">
              <a:spcBef>
                <a:spcPts val="283"/>
              </a:spcBef>
              <a:buClr>
                <a:srgbClr val="000000"/>
              </a:buClr>
              <a:buSzPct val="45000"/>
              <a:buFont typeface="Wingdings" charset="2"/>
              <a:buChar char=""/>
            </a:pPr>
            <a:r>
              <a:rPr lang="el-GR" sz="1800" b="0" u="none" strike="noStrike">
                <a:solidFill>
                  <a:srgbClr val="000000"/>
                </a:solidFill>
                <a:uFillTx/>
                <a:latin typeface="Arial"/>
              </a:rPr>
              <a:t>Έβδομο επίπεδο διάρθρωσης</a:t>
            </a:r>
          </a:p>
        </p:txBody>
      </p:sp>
      <p:sp>
        <p:nvSpPr>
          <p:cNvPr id="2" name="PlaceHolder 3"/>
          <p:cNvSpPr>
            <a:spLocks noGrp="1"/>
          </p:cNvSpPr>
          <p:nvPr>
            <p:ph type="ftr" idx="1"/>
          </p:nvPr>
        </p:nvSpPr>
        <p:spPr>
          <a:xfrm>
            <a:off x="3108960" y="6378120"/>
            <a:ext cx="2925360" cy="342360"/>
          </a:xfrm>
          <a:prstGeom prst="rect">
            <a:avLst/>
          </a:prstGeom>
          <a:noFill/>
          <a:ln w="0">
            <a:noFill/>
          </a:ln>
        </p:spPr>
        <p:txBody>
          <a:bodyPr lIns="0" tIns="0" rIns="0" bIns="0" anchor="t">
            <a:noAutofit/>
          </a:bodyPr>
          <a:lstStyle>
            <a:lvl1pPr indent="0" algn="ctr">
              <a:lnSpc>
                <a:spcPct val="100000"/>
              </a:lnSpc>
              <a:buNone/>
              <a:tabLst>
                <a:tab pos="0" algn="l"/>
              </a:tabLst>
              <a:defRPr lang="el-GR" sz="1400" b="0" u="none" strike="noStrike">
                <a:solidFill>
                  <a:srgbClr val="000000"/>
                </a:solidFill>
                <a:uFillTx/>
                <a:latin typeface="Times New Roman"/>
              </a:defRPr>
            </a:lvl1pPr>
          </a:lstStyle>
          <a:p>
            <a:pPr indent="0" algn="ctr">
              <a:lnSpc>
                <a:spcPct val="100000"/>
              </a:lnSpc>
              <a:buNone/>
              <a:tabLst>
                <a:tab pos="0" algn="l"/>
              </a:tabLst>
            </a:pPr>
            <a:r>
              <a:rPr lang="el-GR" sz="1400" b="0" u="none" strike="noStrike">
                <a:solidFill>
                  <a:srgbClr val="000000"/>
                </a:solidFill>
                <a:uFillTx/>
                <a:latin typeface="Times New Roman"/>
              </a:rPr>
              <a:t>&lt;υποσέλιδο&gt;</a:t>
            </a:r>
          </a:p>
        </p:txBody>
      </p:sp>
      <p:sp>
        <p:nvSpPr>
          <p:cNvPr id="3" name="PlaceHolder 4"/>
          <p:cNvSpPr>
            <a:spLocks noGrp="1"/>
          </p:cNvSpPr>
          <p:nvPr>
            <p:ph type="sldNum" idx="2"/>
          </p:nvPr>
        </p:nvSpPr>
        <p:spPr>
          <a:xfrm>
            <a:off x="6583680" y="6378120"/>
            <a:ext cx="2102400" cy="342360"/>
          </a:xfrm>
          <a:prstGeom prst="rect">
            <a:avLst/>
          </a:prstGeom>
          <a:noFill/>
          <a:ln w="0">
            <a:noFill/>
          </a:ln>
        </p:spPr>
        <p:txBody>
          <a:bodyPr lIns="0" tIns="0" rIns="0" bIns="0" anchor="t">
            <a:noAutofit/>
          </a:bodyPr>
          <a:lstStyle>
            <a:lvl1pPr indent="0" algn="r" defTabSz="914400">
              <a:lnSpc>
                <a:spcPct val="100000"/>
              </a:lnSpc>
              <a:buNone/>
              <a:tabLst>
                <a:tab pos="0" algn="l"/>
              </a:tabLst>
              <a:defRPr lang="el-GR" sz="1800" b="0" u="none" strike="noStrike">
                <a:solidFill>
                  <a:schemeClr val="dk1">
                    <a:tint val="75000"/>
                  </a:schemeClr>
                </a:solidFill>
                <a:uFillTx/>
                <a:latin typeface="Calibri"/>
              </a:defRPr>
            </a:lvl1pPr>
          </a:lstStyle>
          <a:p>
            <a:pPr indent="0" algn="r" defTabSz="914400">
              <a:lnSpc>
                <a:spcPct val="100000"/>
              </a:lnSpc>
              <a:buNone/>
              <a:tabLst>
                <a:tab pos="0" algn="l"/>
              </a:tabLst>
            </a:pPr>
            <a:fld id="{B4152FE8-E912-4B5F-A651-0526590F5D8C}" type="slidenum">
              <a:rPr lang="el-GR" sz="1800" b="0" u="none" strike="noStrike">
                <a:solidFill>
                  <a:schemeClr val="dk1">
                    <a:tint val="75000"/>
                  </a:schemeClr>
                </a:solidFill>
                <a:uFillTx/>
                <a:latin typeface="Calibri"/>
              </a:rPr>
              <a:t>‹#›</a:t>
            </a:fld>
            <a:endParaRPr lang="el-GR" sz="1800" b="0" u="none" strike="noStrike">
              <a:solidFill>
                <a:srgbClr val="000000"/>
              </a:solidFill>
              <a:uFillTx/>
              <a:latin typeface="Times New Roman"/>
            </a:endParaRPr>
          </a:p>
        </p:txBody>
      </p:sp>
      <p:sp>
        <p:nvSpPr>
          <p:cNvPr id="4" name="PlaceHolder 5"/>
          <p:cNvSpPr>
            <a:spLocks noGrp="1"/>
          </p:cNvSpPr>
          <p:nvPr>
            <p:ph type="dt" idx="3"/>
          </p:nvPr>
        </p:nvSpPr>
        <p:spPr>
          <a:xfrm>
            <a:off x="457200" y="6378120"/>
            <a:ext cx="2102400" cy="342360"/>
          </a:xfrm>
          <a:prstGeom prst="rect">
            <a:avLst/>
          </a:prstGeom>
          <a:noFill/>
          <a:ln w="0">
            <a:noFill/>
          </a:ln>
        </p:spPr>
        <p:txBody>
          <a:bodyPr lIns="0" tIns="0" rIns="0" bIns="0" anchor="t">
            <a:noAutofit/>
          </a:bodyPr>
          <a:lstStyle>
            <a:lvl1pPr indent="0">
              <a:buNone/>
              <a:defRPr lang="el-GR" sz="1400" b="0" u="none" strike="noStrike">
                <a:solidFill>
                  <a:srgbClr val="000000"/>
                </a:solidFill>
                <a:uFillTx/>
                <a:latin typeface="Times New Roman"/>
              </a:defRPr>
            </a:lvl1pPr>
          </a:lstStyle>
          <a:p>
            <a:pPr indent="0">
              <a:buNone/>
            </a:pPr>
            <a:r>
              <a:rPr lang="el-GR" sz="1400" b="0" u="none" strike="noStrike">
                <a:solidFill>
                  <a:srgbClr val="000000"/>
                </a:solidFill>
                <a:uFillTx/>
                <a:latin typeface="Times New Roman"/>
              </a:rPr>
              <a:t>&lt;ημερομηνία/ώρα&gt;</a:t>
            </a:r>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14" name="PlaceHolder 1"/>
          <p:cNvSpPr>
            <a:spLocks noGrp="1"/>
          </p:cNvSpPr>
          <p:nvPr>
            <p:ph type="title"/>
          </p:nvPr>
        </p:nvSpPr>
        <p:spPr>
          <a:xfrm>
            <a:off x="474840" y="388800"/>
            <a:ext cx="8193960" cy="573840"/>
          </a:xfrm>
          <a:prstGeom prst="rect">
            <a:avLst/>
          </a:prstGeom>
          <a:noFill/>
          <a:ln w="0">
            <a:noFill/>
          </a:ln>
        </p:spPr>
        <p:txBody>
          <a:bodyPr lIns="0" tIns="0" rIns="0" bIns="0" anchor="ctr">
            <a:noAutofit/>
          </a:bodyPr>
          <a:lstStyle/>
          <a:p>
            <a:pPr indent="0">
              <a:buNone/>
            </a:pPr>
            <a:r>
              <a:rPr lang="el-GR" sz="1800" b="0" u="none" strike="noStrike">
                <a:solidFill>
                  <a:srgbClr val="000000"/>
                </a:solidFill>
                <a:uFillTx/>
                <a:latin typeface="Arial"/>
              </a:rPr>
              <a:t>Πατήστε για επεξεργασία της μορφής κειμένου του τίτλου</a:t>
            </a:r>
          </a:p>
        </p:txBody>
      </p:sp>
      <p:sp>
        <p:nvSpPr>
          <p:cNvPr id="15" name="PlaceHolder 2"/>
          <p:cNvSpPr>
            <a:spLocks noGrp="1"/>
          </p:cNvSpPr>
          <p:nvPr>
            <p:ph type="body"/>
          </p:nvPr>
        </p:nvSpPr>
        <p:spPr>
          <a:xfrm>
            <a:off x="457200" y="1604520"/>
            <a:ext cx="8228880" cy="397692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el-GR" sz="1800" b="0" u="none" strike="noStrike">
                <a:solidFill>
                  <a:srgbClr val="000000"/>
                </a:solidFill>
                <a:uFillTx/>
                <a:latin typeface="Arial"/>
              </a:rPr>
              <a:t>Πατήστε για επεξεργασία της μορφής κειμένου διάρθρωσης</a:t>
            </a:r>
          </a:p>
          <a:p>
            <a:pPr marL="864000" lvl="1" indent="-324000">
              <a:spcBef>
                <a:spcPts val="1134"/>
              </a:spcBef>
              <a:buClr>
                <a:srgbClr val="000000"/>
              </a:buClr>
              <a:buSzPct val="75000"/>
              <a:buFont typeface="Symbol" charset="2"/>
              <a:buChar char=""/>
            </a:pPr>
            <a:r>
              <a:rPr lang="el-GR" sz="1800" b="0" u="none" strike="noStrike">
                <a:solidFill>
                  <a:srgbClr val="000000"/>
                </a:solidFill>
                <a:uFillTx/>
                <a:latin typeface="Arial"/>
              </a:rPr>
              <a:t>Δεύτερο επίπεδο διάρθρωσης</a:t>
            </a:r>
          </a:p>
          <a:p>
            <a:pPr marL="1296000" lvl="2" indent="-288000">
              <a:spcBef>
                <a:spcPts val="850"/>
              </a:spcBef>
              <a:buClr>
                <a:srgbClr val="000000"/>
              </a:buClr>
              <a:buSzPct val="45000"/>
              <a:buFont typeface="Wingdings" charset="2"/>
              <a:buChar char=""/>
            </a:pPr>
            <a:r>
              <a:rPr lang="el-GR" sz="1800" b="0" u="none" strike="noStrike">
                <a:solidFill>
                  <a:srgbClr val="000000"/>
                </a:solidFill>
                <a:uFillTx/>
                <a:latin typeface="Arial"/>
              </a:rPr>
              <a:t>Τρίτο επίπεδο διάρθρωσης</a:t>
            </a:r>
          </a:p>
          <a:p>
            <a:pPr marL="1728000" lvl="3" indent="-216000">
              <a:spcBef>
                <a:spcPts val="567"/>
              </a:spcBef>
              <a:buClr>
                <a:srgbClr val="000000"/>
              </a:buClr>
              <a:buSzPct val="75000"/>
              <a:buFont typeface="Symbol" charset="2"/>
              <a:buChar char=""/>
            </a:pPr>
            <a:r>
              <a:rPr lang="el-GR" sz="1800" b="0" u="none" strike="noStrike">
                <a:solidFill>
                  <a:srgbClr val="000000"/>
                </a:solidFill>
                <a:uFillTx/>
                <a:latin typeface="Arial"/>
              </a:rPr>
              <a:t>Τέταρτο επίπεδο διάρθρωσης</a:t>
            </a:r>
          </a:p>
          <a:p>
            <a:pPr marL="2160000" lvl="4" indent="-216000">
              <a:spcBef>
                <a:spcPts val="283"/>
              </a:spcBef>
              <a:buClr>
                <a:srgbClr val="000000"/>
              </a:buClr>
              <a:buSzPct val="45000"/>
              <a:buFont typeface="Wingdings" charset="2"/>
              <a:buChar char=""/>
            </a:pPr>
            <a:r>
              <a:rPr lang="el-GR" sz="1800" b="0" u="none" strike="noStrike">
                <a:solidFill>
                  <a:srgbClr val="000000"/>
                </a:solidFill>
                <a:uFillTx/>
                <a:latin typeface="Arial"/>
              </a:rPr>
              <a:t>Πέμπτο επίπεδο διάρθρωσης</a:t>
            </a:r>
          </a:p>
          <a:p>
            <a:pPr marL="2592000" lvl="5" indent="-216000">
              <a:spcBef>
                <a:spcPts val="283"/>
              </a:spcBef>
              <a:buClr>
                <a:srgbClr val="000000"/>
              </a:buClr>
              <a:buSzPct val="45000"/>
              <a:buFont typeface="Wingdings" charset="2"/>
              <a:buChar char=""/>
            </a:pPr>
            <a:r>
              <a:rPr lang="el-GR" sz="1800" b="0" u="none" strike="noStrike">
                <a:solidFill>
                  <a:srgbClr val="000000"/>
                </a:solidFill>
                <a:uFillTx/>
                <a:latin typeface="Arial"/>
              </a:rPr>
              <a:t>Έκτο επίπεδο διάρθρωσης</a:t>
            </a:r>
          </a:p>
          <a:p>
            <a:pPr marL="3024000" lvl="6" indent="-216000">
              <a:spcBef>
                <a:spcPts val="283"/>
              </a:spcBef>
              <a:buClr>
                <a:srgbClr val="000000"/>
              </a:buClr>
              <a:buSzPct val="45000"/>
              <a:buFont typeface="Wingdings" charset="2"/>
              <a:buChar char=""/>
            </a:pPr>
            <a:r>
              <a:rPr lang="el-GR" sz="1800" b="0" u="none" strike="noStrike">
                <a:solidFill>
                  <a:srgbClr val="000000"/>
                </a:solidFill>
                <a:uFillTx/>
                <a:latin typeface="Arial"/>
              </a:rPr>
              <a:t>Έβδομο επίπεδο διάρθρωσης</a:t>
            </a:r>
          </a:p>
        </p:txBody>
      </p:sp>
      <p:sp>
        <p:nvSpPr>
          <p:cNvPr id="16" name="PlaceHolder 3"/>
          <p:cNvSpPr>
            <a:spLocks noGrp="1"/>
          </p:cNvSpPr>
          <p:nvPr>
            <p:ph type="ftr" idx="7"/>
          </p:nvPr>
        </p:nvSpPr>
        <p:spPr>
          <a:xfrm>
            <a:off x="3108960" y="6378120"/>
            <a:ext cx="2925360" cy="342360"/>
          </a:xfrm>
          <a:prstGeom prst="rect">
            <a:avLst/>
          </a:prstGeom>
          <a:noFill/>
          <a:ln w="0">
            <a:noFill/>
          </a:ln>
        </p:spPr>
        <p:txBody>
          <a:bodyPr lIns="0" tIns="0" rIns="0" bIns="0" anchor="t">
            <a:noAutofit/>
          </a:bodyPr>
          <a:lstStyle>
            <a:lvl1pPr indent="0" algn="ctr">
              <a:lnSpc>
                <a:spcPct val="100000"/>
              </a:lnSpc>
              <a:buNone/>
              <a:tabLst>
                <a:tab pos="0" algn="l"/>
              </a:tabLst>
              <a:defRPr lang="el-GR" sz="1400" b="0" u="none" strike="noStrike">
                <a:solidFill>
                  <a:srgbClr val="000000"/>
                </a:solidFill>
                <a:uFillTx/>
                <a:latin typeface="Times New Roman"/>
              </a:defRPr>
            </a:lvl1pPr>
          </a:lstStyle>
          <a:p>
            <a:pPr indent="0" algn="ctr">
              <a:lnSpc>
                <a:spcPct val="100000"/>
              </a:lnSpc>
              <a:buNone/>
              <a:tabLst>
                <a:tab pos="0" algn="l"/>
              </a:tabLst>
            </a:pPr>
            <a:r>
              <a:rPr lang="el-GR" sz="1400" b="0" u="none" strike="noStrike">
                <a:solidFill>
                  <a:srgbClr val="000000"/>
                </a:solidFill>
                <a:uFillTx/>
                <a:latin typeface="Times New Roman"/>
              </a:rPr>
              <a:t>&lt;υποσέλιδο&gt;</a:t>
            </a:r>
          </a:p>
        </p:txBody>
      </p:sp>
      <p:sp>
        <p:nvSpPr>
          <p:cNvPr id="17" name="PlaceHolder 4"/>
          <p:cNvSpPr>
            <a:spLocks noGrp="1"/>
          </p:cNvSpPr>
          <p:nvPr>
            <p:ph type="sldNum" idx="8"/>
          </p:nvPr>
        </p:nvSpPr>
        <p:spPr>
          <a:xfrm>
            <a:off x="6583680" y="6378120"/>
            <a:ext cx="2102400" cy="342360"/>
          </a:xfrm>
          <a:prstGeom prst="rect">
            <a:avLst/>
          </a:prstGeom>
          <a:noFill/>
          <a:ln w="0">
            <a:noFill/>
          </a:ln>
        </p:spPr>
        <p:txBody>
          <a:bodyPr lIns="0" tIns="0" rIns="0" bIns="0" anchor="t">
            <a:noAutofit/>
          </a:bodyPr>
          <a:lstStyle>
            <a:lvl1pPr indent="0" algn="r" defTabSz="914400">
              <a:lnSpc>
                <a:spcPct val="100000"/>
              </a:lnSpc>
              <a:buNone/>
              <a:tabLst>
                <a:tab pos="0" algn="l"/>
              </a:tabLst>
              <a:defRPr lang="el-GR" sz="1800" b="0" u="none" strike="noStrike">
                <a:solidFill>
                  <a:schemeClr val="dk1">
                    <a:tint val="75000"/>
                  </a:schemeClr>
                </a:solidFill>
                <a:uFillTx/>
                <a:latin typeface="Calibri"/>
              </a:defRPr>
            </a:lvl1pPr>
          </a:lstStyle>
          <a:p>
            <a:pPr indent="0" algn="r" defTabSz="914400">
              <a:lnSpc>
                <a:spcPct val="100000"/>
              </a:lnSpc>
              <a:buNone/>
              <a:tabLst>
                <a:tab pos="0" algn="l"/>
              </a:tabLst>
            </a:pPr>
            <a:fld id="{8D1E1B71-5067-4D79-ADDF-421E2F4B5047}" type="slidenum">
              <a:rPr lang="el-GR" sz="1800" b="0" u="none" strike="noStrike">
                <a:solidFill>
                  <a:schemeClr val="dk1">
                    <a:tint val="75000"/>
                  </a:schemeClr>
                </a:solidFill>
                <a:uFillTx/>
                <a:latin typeface="Calibri"/>
              </a:rPr>
              <a:t>‹#›</a:t>
            </a:fld>
            <a:endParaRPr lang="el-GR" sz="1800" b="0" u="none" strike="noStrike">
              <a:solidFill>
                <a:srgbClr val="000000"/>
              </a:solidFill>
              <a:uFillTx/>
              <a:latin typeface="Times New Roman"/>
            </a:endParaRPr>
          </a:p>
        </p:txBody>
      </p:sp>
      <p:sp>
        <p:nvSpPr>
          <p:cNvPr id="18" name="PlaceHolder 5"/>
          <p:cNvSpPr>
            <a:spLocks noGrp="1"/>
          </p:cNvSpPr>
          <p:nvPr>
            <p:ph type="dt" idx="9"/>
          </p:nvPr>
        </p:nvSpPr>
        <p:spPr>
          <a:xfrm>
            <a:off x="457200" y="6378120"/>
            <a:ext cx="2102400" cy="342360"/>
          </a:xfrm>
          <a:prstGeom prst="rect">
            <a:avLst/>
          </a:prstGeom>
          <a:noFill/>
          <a:ln w="0">
            <a:noFill/>
          </a:ln>
        </p:spPr>
        <p:txBody>
          <a:bodyPr lIns="0" tIns="0" rIns="0" bIns="0" anchor="t">
            <a:noAutofit/>
          </a:bodyPr>
          <a:lstStyle>
            <a:lvl1pPr indent="0">
              <a:buNone/>
              <a:defRPr lang="el-GR" sz="1400" b="0" u="none" strike="noStrike">
                <a:solidFill>
                  <a:srgbClr val="000000"/>
                </a:solidFill>
                <a:uFillTx/>
                <a:latin typeface="Times New Roman"/>
              </a:defRPr>
            </a:lvl1pPr>
          </a:lstStyle>
          <a:p>
            <a:pPr indent="0">
              <a:buNone/>
            </a:pPr>
            <a:r>
              <a:rPr lang="el-GR" sz="1400" b="0" u="none" strike="noStrike">
                <a:solidFill>
                  <a:srgbClr val="000000"/>
                </a:solidFill>
                <a:uFillTx/>
                <a:latin typeface="Times New Roman"/>
              </a:rPr>
              <a:t>&lt;ημερομηνία/ώρα&gt;</a:t>
            </a:r>
          </a:p>
        </p:txBody>
      </p:sp>
    </p:spTree>
  </p:cSld>
  <p:clrMap bg1="lt1" tx1="dk1" bg2="lt2" tx2="dk2" accent1="accent1" accent2="accent2" accent3="accent3" accent4="accent4" accent5="accent5" accent6="accent6" hlink="hlink" folHlink="folHlink"/>
  <p:sldLayoutIdLst>
    <p:sldLayoutId id="214748365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21" name="PlaceHolder 1"/>
          <p:cNvSpPr>
            <a:spLocks noGrp="1"/>
          </p:cNvSpPr>
          <p:nvPr>
            <p:ph type="title"/>
          </p:nvPr>
        </p:nvSpPr>
        <p:spPr>
          <a:xfrm>
            <a:off x="474840" y="388800"/>
            <a:ext cx="8193960" cy="573840"/>
          </a:xfrm>
          <a:prstGeom prst="rect">
            <a:avLst/>
          </a:prstGeom>
          <a:noFill/>
          <a:ln w="0">
            <a:noFill/>
          </a:ln>
        </p:spPr>
        <p:txBody>
          <a:bodyPr lIns="0" tIns="0" rIns="0" bIns="0" anchor="ctr">
            <a:noAutofit/>
          </a:bodyPr>
          <a:lstStyle/>
          <a:p>
            <a:pPr indent="0">
              <a:buNone/>
            </a:pPr>
            <a:r>
              <a:rPr lang="el-GR" sz="1800" b="0" u="none" strike="noStrike">
                <a:solidFill>
                  <a:srgbClr val="000000"/>
                </a:solidFill>
                <a:uFillTx/>
                <a:latin typeface="Arial"/>
              </a:rPr>
              <a:t>Πατήστε για επεξεργασία της μορφής κειμένου του τίτλου</a:t>
            </a:r>
          </a:p>
        </p:txBody>
      </p:sp>
      <p:sp>
        <p:nvSpPr>
          <p:cNvPr id="22" name="PlaceHolder 2"/>
          <p:cNvSpPr>
            <a:spLocks noGrp="1"/>
          </p:cNvSpPr>
          <p:nvPr>
            <p:ph type="body"/>
          </p:nvPr>
        </p:nvSpPr>
        <p:spPr>
          <a:xfrm>
            <a:off x="457200" y="1604520"/>
            <a:ext cx="8228880" cy="397692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el-GR" sz="1800" b="0" u="none" strike="noStrike">
                <a:solidFill>
                  <a:srgbClr val="000000"/>
                </a:solidFill>
                <a:uFillTx/>
                <a:latin typeface="Arial"/>
              </a:rPr>
              <a:t>Πατήστε για επεξεργασία της μορφής κειμένου διάρθρωσης</a:t>
            </a:r>
          </a:p>
          <a:p>
            <a:pPr marL="864000" lvl="1" indent="-324000">
              <a:spcBef>
                <a:spcPts val="1134"/>
              </a:spcBef>
              <a:buClr>
                <a:srgbClr val="000000"/>
              </a:buClr>
              <a:buSzPct val="75000"/>
              <a:buFont typeface="Symbol" charset="2"/>
              <a:buChar char=""/>
            </a:pPr>
            <a:r>
              <a:rPr lang="el-GR" sz="1800" b="0" u="none" strike="noStrike">
                <a:solidFill>
                  <a:srgbClr val="000000"/>
                </a:solidFill>
                <a:uFillTx/>
                <a:latin typeface="Arial"/>
              </a:rPr>
              <a:t>Δεύτερο επίπεδο διάρθρωσης</a:t>
            </a:r>
          </a:p>
          <a:p>
            <a:pPr marL="1296000" lvl="2" indent="-288000">
              <a:spcBef>
                <a:spcPts val="850"/>
              </a:spcBef>
              <a:buClr>
                <a:srgbClr val="000000"/>
              </a:buClr>
              <a:buSzPct val="45000"/>
              <a:buFont typeface="Wingdings" charset="2"/>
              <a:buChar char=""/>
            </a:pPr>
            <a:r>
              <a:rPr lang="el-GR" sz="1800" b="0" u="none" strike="noStrike">
                <a:solidFill>
                  <a:srgbClr val="000000"/>
                </a:solidFill>
                <a:uFillTx/>
                <a:latin typeface="Arial"/>
              </a:rPr>
              <a:t>Τρίτο επίπεδο διάρθρωσης</a:t>
            </a:r>
          </a:p>
          <a:p>
            <a:pPr marL="1728000" lvl="3" indent="-216000">
              <a:spcBef>
                <a:spcPts val="567"/>
              </a:spcBef>
              <a:buClr>
                <a:srgbClr val="000000"/>
              </a:buClr>
              <a:buSzPct val="75000"/>
              <a:buFont typeface="Symbol" charset="2"/>
              <a:buChar char=""/>
            </a:pPr>
            <a:r>
              <a:rPr lang="el-GR" sz="1800" b="0" u="none" strike="noStrike">
                <a:solidFill>
                  <a:srgbClr val="000000"/>
                </a:solidFill>
                <a:uFillTx/>
                <a:latin typeface="Arial"/>
              </a:rPr>
              <a:t>Τέταρτο επίπεδο διάρθρωσης</a:t>
            </a:r>
          </a:p>
          <a:p>
            <a:pPr marL="2160000" lvl="4" indent="-216000">
              <a:spcBef>
                <a:spcPts val="283"/>
              </a:spcBef>
              <a:buClr>
                <a:srgbClr val="000000"/>
              </a:buClr>
              <a:buSzPct val="45000"/>
              <a:buFont typeface="Wingdings" charset="2"/>
              <a:buChar char=""/>
            </a:pPr>
            <a:r>
              <a:rPr lang="el-GR" sz="1800" b="0" u="none" strike="noStrike">
                <a:solidFill>
                  <a:srgbClr val="000000"/>
                </a:solidFill>
                <a:uFillTx/>
                <a:latin typeface="Arial"/>
              </a:rPr>
              <a:t>Πέμπτο επίπεδο διάρθρωσης</a:t>
            </a:r>
          </a:p>
          <a:p>
            <a:pPr marL="2592000" lvl="5" indent="-216000">
              <a:spcBef>
                <a:spcPts val="283"/>
              </a:spcBef>
              <a:buClr>
                <a:srgbClr val="000000"/>
              </a:buClr>
              <a:buSzPct val="45000"/>
              <a:buFont typeface="Wingdings" charset="2"/>
              <a:buChar char=""/>
            </a:pPr>
            <a:r>
              <a:rPr lang="el-GR" sz="1800" b="0" u="none" strike="noStrike">
                <a:solidFill>
                  <a:srgbClr val="000000"/>
                </a:solidFill>
                <a:uFillTx/>
                <a:latin typeface="Arial"/>
              </a:rPr>
              <a:t>Έκτο επίπεδο διάρθρωσης</a:t>
            </a:r>
          </a:p>
          <a:p>
            <a:pPr marL="3024000" lvl="6" indent="-216000">
              <a:spcBef>
                <a:spcPts val="283"/>
              </a:spcBef>
              <a:buClr>
                <a:srgbClr val="000000"/>
              </a:buClr>
              <a:buSzPct val="45000"/>
              <a:buFont typeface="Wingdings" charset="2"/>
              <a:buChar char=""/>
            </a:pPr>
            <a:r>
              <a:rPr lang="el-GR" sz="1800" b="0" u="none" strike="noStrike">
                <a:solidFill>
                  <a:srgbClr val="000000"/>
                </a:solidFill>
                <a:uFillTx/>
                <a:latin typeface="Arial"/>
              </a:rPr>
              <a:t>Έβδομο επίπεδο διάρθρωσης</a:t>
            </a:r>
          </a:p>
        </p:txBody>
      </p:sp>
      <p:sp>
        <p:nvSpPr>
          <p:cNvPr id="23" name="PlaceHolder 3"/>
          <p:cNvSpPr>
            <a:spLocks noGrp="1"/>
          </p:cNvSpPr>
          <p:nvPr>
            <p:ph type="ftr" idx="10"/>
          </p:nvPr>
        </p:nvSpPr>
        <p:spPr>
          <a:xfrm>
            <a:off x="3108960" y="6378120"/>
            <a:ext cx="2925360" cy="342360"/>
          </a:xfrm>
          <a:prstGeom prst="rect">
            <a:avLst/>
          </a:prstGeom>
          <a:noFill/>
          <a:ln w="0">
            <a:noFill/>
          </a:ln>
        </p:spPr>
        <p:txBody>
          <a:bodyPr lIns="0" tIns="0" rIns="0" bIns="0" anchor="t">
            <a:noAutofit/>
          </a:bodyPr>
          <a:lstStyle>
            <a:lvl1pPr indent="0" algn="ctr">
              <a:lnSpc>
                <a:spcPct val="100000"/>
              </a:lnSpc>
              <a:buNone/>
              <a:tabLst>
                <a:tab pos="0" algn="l"/>
              </a:tabLst>
              <a:defRPr lang="el-GR" sz="1400" b="0" u="none" strike="noStrike">
                <a:solidFill>
                  <a:srgbClr val="000000"/>
                </a:solidFill>
                <a:uFillTx/>
                <a:latin typeface="Times New Roman"/>
              </a:defRPr>
            </a:lvl1pPr>
          </a:lstStyle>
          <a:p>
            <a:pPr indent="0" algn="ctr">
              <a:lnSpc>
                <a:spcPct val="100000"/>
              </a:lnSpc>
              <a:buNone/>
              <a:tabLst>
                <a:tab pos="0" algn="l"/>
              </a:tabLst>
            </a:pPr>
            <a:r>
              <a:rPr lang="el-GR" sz="1400" b="0" u="none" strike="noStrike">
                <a:solidFill>
                  <a:srgbClr val="000000"/>
                </a:solidFill>
                <a:uFillTx/>
                <a:latin typeface="Times New Roman"/>
              </a:rPr>
              <a:t>&lt;υποσέλιδο&gt;</a:t>
            </a:r>
          </a:p>
        </p:txBody>
      </p:sp>
      <p:sp>
        <p:nvSpPr>
          <p:cNvPr id="24" name="PlaceHolder 4"/>
          <p:cNvSpPr>
            <a:spLocks noGrp="1"/>
          </p:cNvSpPr>
          <p:nvPr>
            <p:ph type="sldNum" idx="11"/>
          </p:nvPr>
        </p:nvSpPr>
        <p:spPr>
          <a:xfrm>
            <a:off x="6583680" y="6378120"/>
            <a:ext cx="2102400" cy="342360"/>
          </a:xfrm>
          <a:prstGeom prst="rect">
            <a:avLst/>
          </a:prstGeom>
          <a:noFill/>
          <a:ln w="0">
            <a:noFill/>
          </a:ln>
        </p:spPr>
        <p:txBody>
          <a:bodyPr lIns="0" tIns="0" rIns="0" bIns="0" anchor="t">
            <a:noAutofit/>
          </a:bodyPr>
          <a:lstStyle>
            <a:lvl1pPr indent="0" algn="r" defTabSz="914400">
              <a:lnSpc>
                <a:spcPct val="100000"/>
              </a:lnSpc>
              <a:buNone/>
              <a:tabLst>
                <a:tab pos="0" algn="l"/>
              </a:tabLst>
              <a:defRPr lang="el-GR" sz="1800" b="0" u="none" strike="noStrike">
                <a:solidFill>
                  <a:schemeClr val="dk1">
                    <a:tint val="75000"/>
                  </a:schemeClr>
                </a:solidFill>
                <a:uFillTx/>
                <a:latin typeface="Calibri"/>
              </a:defRPr>
            </a:lvl1pPr>
          </a:lstStyle>
          <a:p>
            <a:pPr indent="0" algn="r" defTabSz="914400">
              <a:lnSpc>
                <a:spcPct val="100000"/>
              </a:lnSpc>
              <a:buNone/>
              <a:tabLst>
                <a:tab pos="0" algn="l"/>
              </a:tabLst>
            </a:pPr>
            <a:fld id="{543659F6-E740-4BEA-90F9-FAAE474F7DD4}" type="slidenum">
              <a:rPr lang="el-GR" sz="1800" b="0" u="none" strike="noStrike">
                <a:solidFill>
                  <a:schemeClr val="dk1">
                    <a:tint val="75000"/>
                  </a:schemeClr>
                </a:solidFill>
                <a:uFillTx/>
                <a:latin typeface="Calibri"/>
              </a:rPr>
              <a:t>‹#›</a:t>
            </a:fld>
            <a:endParaRPr lang="el-GR" sz="1800" b="0" u="none" strike="noStrike">
              <a:solidFill>
                <a:srgbClr val="000000"/>
              </a:solidFill>
              <a:uFillTx/>
              <a:latin typeface="Times New Roman"/>
            </a:endParaRPr>
          </a:p>
        </p:txBody>
      </p:sp>
      <p:sp>
        <p:nvSpPr>
          <p:cNvPr id="25" name="PlaceHolder 5"/>
          <p:cNvSpPr>
            <a:spLocks noGrp="1"/>
          </p:cNvSpPr>
          <p:nvPr>
            <p:ph type="dt" idx="12"/>
          </p:nvPr>
        </p:nvSpPr>
        <p:spPr>
          <a:xfrm>
            <a:off x="457200" y="6378120"/>
            <a:ext cx="2102400" cy="342360"/>
          </a:xfrm>
          <a:prstGeom prst="rect">
            <a:avLst/>
          </a:prstGeom>
          <a:noFill/>
          <a:ln w="0">
            <a:noFill/>
          </a:ln>
        </p:spPr>
        <p:txBody>
          <a:bodyPr lIns="0" tIns="0" rIns="0" bIns="0" anchor="t">
            <a:noAutofit/>
          </a:bodyPr>
          <a:lstStyle>
            <a:lvl1pPr indent="0">
              <a:buNone/>
              <a:defRPr lang="el-GR" sz="1400" b="0" u="none" strike="noStrike">
                <a:solidFill>
                  <a:srgbClr val="000000"/>
                </a:solidFill>
                <a:uFillTx/>
                <a:latin typeface="Times New Roman"/>
              </a:defRPr>
            </a:lvl1pPr>
          </a:lstStyle>
          <a:p>
            <a:pPr indent="0">
              <a:buNone/>
            </a:pPr>
            <a:r>
              <a:rPr lang="el-GR" sz="1400" b="0" u="none" strike="noStrike">
                <a:solidFill>
                  <a:srgbClr val="000000"/>
                </a:solidFill>
                <a:uFillTx/>
                <a:latin typeface="Times New Roman"/>
              </a:rPr>
              <a:t>&lt;ημερομηνία/ώρα&gt;</a:t>
            </a:r>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37" name="PlaceHolder 1"/>
          <p:cNvSpPr>
            <a:spLocks noGrp="1"/>
          </p:cNvSpPr>
          <p:nvPr>
            <p:ph type="title"/>
          </p:nvPr>
        </p:nvSpPr>
        <p:spPr>
          <a:xfrm>
            <a:off x="474840" y="388800"/>
            <a:ext cx="8193960" cy="573840"/>
          </a:xfrm>
          <a:prstGeom prst="rect">
            <a:avLst/>
          </a:prstGeom>
          <a:noFill/>
          <a:ln w="0">
            <a:noFill/>
          </a:ln>
        </p:spPr>
        <p:txBody>
          <a:bodyPr lIns="0" tIns="0" rIns="0" bIns="0" anchor="ctr">
            <a:noAutofit/>
          </a:bodyPr>
          <a:lstStyle/>
          <a:p>
            <a:pPr indent="0">
              <a:buNone/>
            </a:pPr>
            <a:r>
              <a:rPr lang="el-GR" sz="1800" b="0" u="none" strike="noStrike">
                <a:solidFill>
                  <a:srgbClr val="000000"/>
                </a:solidFill>
                <a:uFillTx/>
                <a:latin typeface="Arial"/>
              </a:rPr>
              <a:t>Πατήστε για επεξεργασία της μορφής κειμένου του τίτλου</a:t>
            </a:r>
          </a:p>
        </p:txBody>
      </p:sp>
      <p:sp>
        <p:nvSpPr>
          <p:cNvPr id="38" name="PlaceHolder 2"/>
          <p:cNvSpPr>
            <a:spLocks noGrp="1"/>
          </p:cNvSpPr>
          <p:nvPr>
            <p:ph type="body"/>
          </p:nvPr>
        </p:nvSpPr>
        <p:spPr>
          <a:xfrm>
            <a:off x="457200" y="1604520"/>
            <a:ext cx="8228880" cy="397692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el-GR" sz="1800" b="0" u="none" strike="noStrike">
                <a:solidFill>
                  <a:srgbClr val="000000"/>
                </a:solidFill>
                <a:uFillTx/>
                <a:latin typeface="Arial"/>
              </a:rPr>
              <a:t>Πατήστε για επεξεργασία της μορφής κειμένου διάρθρωσης</a:t>
            </a:r>
          </a:p>
          <a:p>
            <a:pPr marL="864000" lvl="1" indent="-324000">
              <a:spcBef>
                <a:spcPts val="1134"/>
              </a:spcBef>
              <a:buClr>
                <a:srgbClr val="000000"/>
              </a:buClr>
              <a:buSzPct val="75000"/>
              <a:buFont typeface="Symbol" charset="2"/>
              <a:buChar char=""/>
            </a:pPr>
            <a:r>
              <a:rPr lang="el-GR" sz="1800" b="0" u="none" strike="noStrike">
                <a:solidFill>
                  <a:srgbClr val="000000"/>
                </a:solidFill>
                <a:uFillTx/>
                <a:latin typeface="Arial"/>
              </a:rPr>
              <a:t>Δεύτερο επίπεδο διάρθρωσης</a:t>
            </a:r>
          </a:p>
          <a:p>
            <a:pPr marL="1296000" lvl="2" indent="-288000">
              <a:spcBef>
                <a:spcPts val="850"/>
              </a:spcBef>
              <a:buClr>
                <a:srgbClr val="000000"/>
              </a:buClr>
              <a:buSzPct val="45000"/>
              <a:buFont typeface="Wingdings" charset="2"/>
              <a:buChar char=""/>
            </a:pPr>
            <a:r>
              <a:rPr lang="el-GR" sz="1800" b="0" u="none" strike="noStrike">
                <a:solidFill>
                  <a:srgbClr val="000000"/>
                </a:solidFill>
                <a:uFillTx/>
                <a:latin typeface="Arial"/>
              </a:rPr>
              <a:t>Τρίτο επίπεδο διάρθρωσης</a:t>
            </a:r>
          </a:p>
          <a:p>
            <a:pPr marL="1728000" lvl="3" indent="-216000">
              <a:spcBef>
                <a:spcPts val="567"/>
              </a:spcBef>
              <a:buClr>
                <a:srgbClr val="000000"/>
              </a:buClr>
              <a:buSzPct val="75000"/>
              <a:buFont typeface="Symbol" charset="2"/>
              <a:buChar char=""/>
            </a:pPr>
            <a:r>
              <a:rPr lang="el-GR" sz="1800" b="0" u="none" strike="noStrike">
                <a:solidFill>
                  <a:srgbClr val="000000"/>
                </a:solidFill>
                <a:uFillTx/>
                <a:latin typeface="Arial"/>
              </a:rPr>
              <a:t>Τέταρτο επίπεδο διάρθρωσης</a:t>
            </a:r>
          </a:p>
          <a:p>
            <a:pPr marL="2160000" lvl="4" indent="-216000">
              <a:spcBef>
                <a:spcPts val="283"/>
              </a:spcBef>
              <a:buClr>
                <a:srgbClr val="000000"/>
              </a:buClr>
              <a:buSzPct val="45000"/>
              <a:buFont typeface="Wingdings" charset="2"/>
              <a:buChar char=""/>
            </a:pPr>
            <a:r>
              <a:rPr lang="el-GR" sz="1800" b="0" u="none" strike="noStrike">
                <a:solidFill>
                  <a:srgbClr val="000000"/>
                </a:solidFill>
                <a:uFillTx/>
                <a:latin typeface="Arial"/>
              </a:rPr>
              <a:t>Πέμπτο επίπεδο διάρθρωσης</a:t>
            </a:r>
          </a:p>
          <a:p>
            <a:pPr marL="2592000" lvl="5" indent="-216000">
              <a:spcBef>
                <a:spcPts val="283"/>
              </a:spcBef>
              <a:buClr>
                <a:srgbClr val="000000"/>
              </a:buClr>
              <a:buSzPct val="45000"/>
              <a:buFont typeface="Wingdings" charset="2"/>
              <a:buChar char=""/>
            </a:pPr>
            <a:r>
              <a:rPr lang="el-GR" sz="1800" b="0" u="none" strike="noStrike">
                <a:solidFill>
                  <a:srgbClr val="000000"/>
                </a:solidFill>
                <a:uFillTx/>
                <a:latin typeface="Arial"/>
              </a:rPr>
              <a:t>Έκτο επίπεδο διάρθρωσης</a:t>
            </a:r>
          </a:p>
          <a:p>
            <a:pPr marL="3024000" lvl="6" indent="-216000">
              <a:spcBef>
                <a:spcPts val="283"/>
              </a:spcBef>
              <a:buClr>
                <a:srgbClr val="000000"/>
              </a:buClr>
              <a:buSzPct val="45000"/>
              <a:buFont typeface="Wingdings" charset="2"/>
              <a:buChar char=""/>
            </a:pPr>
            <a:r>
              <a:rPr lang="el-GR" sz="1800" b="0" u="none" strike="noStrike">
                <a:solidFill>
                  <a:srgbClr val="000000"/>
                </a:solidFill>
                <a:uFillTx/>
                <a:latin typeface="Arial"/>
              </a:rPr>
              <a:t>Έβδομο επίπεδο διάρθρωσης</a:t>
            </a:r>
          </a:p>
        </p:txBody>
      </p:sp>
      <p:sp>
        <p:nvSpPr>
          <p:cNvPr id="39" name="PlaceHolder 3"/>
          <p:cNvSpPr>
            <a:spLocks noGrp="1"/>
          </p:cNvSpPr>
          <p:nvPr>
            <p:ph type="ftr" idx="16"/>
          </p:nvPr>
        </p:nvSpPr>
        <p:spPr>
          <a:xfrm>
            <a:off x="3108960" y="6378120"/>
            <a:ext cx="2925360" cy="342360"/>
          </a:xfrm>
          <a:prstGeom prst="rect">
            <a:avLst/>
          </a:prstGeom>
          <a:noFill/>
          <a:ln w="0">
            <a:noFill/>
          </a:ln>
        </p:spPr>
        <p:txBody>
          <a:bodyPr lIns="0" tIns="0" rIns="0" bIns="0" anchor="t">
            <a:noAutofit/>
          </a:bodyPr>
          <a:lstStyle>
            <a:lvl1pPr indent="0" algn="ctr">
              <a:lnSpc>
                <a:spcPct val="100000"/>
              </a:lnSpc>
              <a:buNone/>
              <a:tabLst>
                <a:tab pos="0" algn="l"/>
              </a:tabLst>
              <a:defRPr lang="el-GR" sz="1400" b="0" u="none" strike="noStrike">
                <a:solidFill>
                  <a:srgbClr val="000000"/>
                </a:solidFill>
                <a:uFillTx/>
                <a:latin typeface="Times New Roman"/>
              </a:defRPr>
            </a:lvl1pPr>
          </a:lstStyle>
          <a:p>
            <a:pPr indent="0" algn="ctr">
              <a:lnSpc>
                <a:spcPct val="100000"/>
              </a:lnSpc>
              <a:buNone/>
              <a:tabLst>
                <a:tab pos="0" algn="l"/>
              </a:tabLst>
            </a:pPr>
            <a:r>
              <a:rPr lang="el-GR" sz="1400" b="0" u="none" strike="noStrike">
                <a:solidFill>
                  <a:srgbClr val="000000"/>
                </a:solidFill>
                <a:uFillTx/>
                <a:latin typeface="Times New Roman"/>
              </a:rPr>
              <a:t>&lt;υποσέλιδο&gt;</a:t>
            </a:r>
          </a:p>
        </p:txBody>
      </p:sp>
      <p:sp>
        <p:nvSpPr>
          <p:cNvPr id="40" name="PlaceHolder 4"/>
          <p:cNvSpPr>
            <a:spLocks noGrp="1"/>
          </p:cNvSpPr>
          <p:nvPr>
            <p:ph type="sldNum" idx="17"/>
          </p:nvPr>
        </p:nvSpPr>
        <p:spPr>
          <a:xfrm>
            <a:off x="6583680" y="6378120"/>
            <a:ext cx="2102400" cy="342360"/>
          </a:xfrm>
          <a:prstGeom prst="rect">
            <a:avLst/>
          </a:prstGeom>
          <a:noFill/>
          <a:ln w="0">
            <a:noFill/>
          </a:ln>
        </p:spPr>
        <p:txBody>
          <a:bodyPr lIns="0" tIns="0" rIns="0" bIns="0" anchor="t">
            <a:noAutofit/>
          </a:bodyPr>
          <a:lstStyle>
            <a:lvl1pPr indent="0" algn="r" defTabSz="914400">
              <a:lnSpc>
                <a:spcPct val="100000"/>
              </a:lnSpc>
              <a:buNone/>
              <a:tabLst>
                <a:tab pos="0" algn="l"/>
              </a:tabLst>
              <a:defRPr lang="el-GR" sz="1800" b="0" u="none" strike="noStrike">
                <a:solidFill>
                  <a:schemeClr val="dk1">
                    <a:tint val="75000"/>
                  </a:schemeClr>
                </a:solidFill>
                <a:uFillTx/>
                <a:latin typeface="Calibri"/>
              </a:defRPr>
            </a:lvl1pPr>
          </a:lstStyle>
          <a:p>
            <a:pPr indent="0" algn="r" defTabSz="914400">
              <a:lnSpc>
                <a:spcPct val="100000"/>
              </a:lnSpc>
              <a:buNone/>
              <a:tabLst>
                <a:tab pos="0" algn="l"/>
              </a:tabLst>
            </a:pPr>
            <a:fld id="{4DDC6924-612E-4F73-81FF-1174EFFA206C}" type="slidenum">
              <a:rPr lang="el-GR" sz="1800" b="0" u="none" strike="noStrike">
                <a:solidFill>
                  <a:schemeClr val="dk1">
                    <a:tint val="75000"/>
                  </a:schemeClr>
                </a:solidFill>
                <a:uFillTx/>
                <a:latin typeface="Calibri"/>
              </a:rPr>
              <a:t>‹#›</a:t>
            </a:fld>
            <a:endParaRPr lang="el-GR" sz="1800" b="0" u="none" strike="noStrike">
              <a:solidFill>
                <a:srgbClr val="000000"/>
              </a:solidFill>
              <a:uFillTx/>
              <a:latin typeface="Times New Roman"/>
            </a:endParaRPr>
          </a:p>
        </p:txBody>
      </p:sp>
      <p:sp>
        <p:nvSpPr>
          <p:cNvPr id="41" name="PlaceHolder 5"/>
          <p:cNvSpPr>
            <a:spLocks noGrp="1"/>
          </p:cNvSpPr>
          <p:nvPr>
            <p:ph type="dt" idx="18"/>
          </p:nvPr>
        </p:nvSpPr>
        <p:spPr>
          <a:xfrm>
            <a:off x="457200" y="6378120"/>
            <a:ext cx="2102400" cy="342360"/>
          </a:xfrm>
          <a:prstGeom prst="rect">
            <a:avLst/>
          </a:prstGeom>
          <a:noFill/>
          <a:ln w="0">
            <a:noFill/>
          </a:ln>
        </p:spPr>
        <p:txBody>
          <a:bodyPr lIns="0" tIns="0" rIns="0" bIns="0" anchor="t">
            <a:noAutofit/>
          </a:bodyPr>
          <a:lstStyle>
            <a:lvl1pPr indent="0">
              <a:buNone/>
              <a:defRPr lang="el-GR" sz="1400" b="0" u="none" strike="noStrike">
                <a:solidFill>
                  <a:srgbClr val="000000"/>
                </a:solidFill>
                <a:uFillTx/>
                <a:latin typeface="Times New Roman"/>
              </a:defRPr>
            </a:lvl1pPr>
          </a:lstStyle>
          <a:p>
            <a:pPr indent="0">
              <a:buNone/>
            </a:pPr>
            <a:r>
              <a:rPr lang="el-GR" sz="1400" b="0" u="none" strike="noStrike">
                <a:solidFill>
                  <a:srgbClr val="000000"/>
                </a:solidFill>
                <a:uFillTx/>
                <a:latin typeface="Times New Roman"/>
              </a:rPr>
              <a:t>&lt;ημερομηνία/ώρα&gt;</a:t>
            </a:r>
          </a:p>
        </p:txBody>
      </p:sp>
    </p:spTree>
  </p:cSld>
  <p:clrMap bg1="lt1" tx1="dk1" bg2="lt2" tx2="dk2" accent1="accent1" accent2="accent2" accent3="accent3" accent4="accent4" accent5="accent5" accent6="accent6" hlink="hlink" folHlink="folHlink"/>
  <p:sldLayoutIdLst>
    <p:sldLayoutId id="2147483660"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3" Type="http://schemas.openxmlformats.org/officeDocument/2006/relationships/hyperlink" Target="https://www.youtube.com/watch?v=GDDACU2Dnrw" TargetMode="External"/><Relationship Id="rId2" Type="http://schemas.openxmlformats.org/officeDocument/2006/relationships/image" Target="../media/image6.png"/><Relationship Id="rId1" Type="http://schemas.openxmlformats.org/officeDocument/2006/relationships/slideLayout" Target="../slideLayouts/slideLayout1.xml"/><Relationship Id="rId4" Type="http://schemas.openxmlformats.org/officeDocument/2006/relationships/hyperlink" Target="https://www.youtube.com/watch?v=z83Eg86KGfw" TargetMode="External"/></Relationships>
</file>

<file path=ppt/slides/_rels/slide4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4" name="object 2"/>
          <p:cNvPicPr/>
          <p:nvPr/>
        </p:nvPicPr>
        <p:blipFill>
          <a:blip r:embed="rId2">
            <a:lum bright="20000"/>
          </a:blip>
          <a:stretch/>
        </p:blipFill>
        <p:spPr>
          <a:xfrm>
            <a:off x="0" y="0"/>
            <a:ext cx="9143280" cy="6857280"/>
          </a:xfrm>
          <a:prstGeom prst="rect">
            <a:avLst/>
          </a:prstGeom>
          <a:noFill/>
          <a:ln w="0">
            <a:noFill/>
          </a:ln>
        </p:spPr>
      </p:pic>
      <p:sp>
        <p:nvSpPr>
          <p:cNvPr id="45" name="object 3"/>
          <p:cNvSpPr/>
          <p:nvPr/>
        </p:nvSpPr>
        <p:spPr>
          <a:xfrm>
            <a:off x="6400800" y="6095880"/>
            <a:ext cx="2494800" cy="378000"/>
          </a:xfrm>
          <a:prstGeom prst="rect">
            <a:avLst/>
          </a:prstGeom>
          <a:noFill/>
          <a:ln w="0">
            <a:noFill/>
          </a:ln>
        </p:spPr>
        <p:style>
          <a:lnRef idx="0">
            <a:scrgbClr r="0" g="0" b="0"/>
          </a:lnRef>
          <a:fillRef idx="0">
            <a:scrgbClr r="0" g="0" b="0"/>
          </a:fillRef>
          <a:effectRef idx="0">
            <a:scrgbClr r="0" g="0" b="0"/>
          </a:effectRef>
          <a:fontRef idx="minor"/>
        </p:style>
        <p:txBody>
          <a:bodyPr lIns="0" tIns="12600" rIns="0" bIns="0" anchor="t">
            <a:spAutoFit/>
          </a:bodyPr>
          <a:lstStyle/>
          <a:p>
            <a:pPr marL="12600" defTabSz="914400">
              <a:lnSpc>
                <a:spcPct val="100000"/>
              </a:lnSpc>
              <a:spcBef>
                <a:spcPts val="99"/>
              </a:spcBef>
            </a:pPr>
            <a:r>
              <a:rPr lang="el-GR" sz="2400" b="1" u="none" strike="noStrike" spc="-6">
                <a:solidFill>
                  <a:srgbClr val="006FC0"/>
                </a:solidFill>
                <a:uFillTx/>
                <a:latin typeface="Calibri"/>
              </a:rPr>
              <a:t>Ιωάννα</a:t>
            </a:r>
            <a:r>
              <a:rPr lang="el-GR" sz="2400" b="1" u="none" strike="noStrike" spc="-40">
                <a:solidFill>
                  <a:srgbClr val="006FC0"/>
                </a:solidFill>
                <a:uFillTx/>
                <a:latin typeface="Calibri"/>
              </a:rPr>
              <a:t> </a:t>
            </a:r>
            <a:r>
              <a:rPr lang="el-GR" sz="2400" b="1" u="none" strike="noStrike" spc="-14">
                <a:solidFill>
                  <a:srgbClr val="006FC0"/>
                </a:solidFill>
                <a:uFillTx/>
                <a:latin typeface="Calibri"/>
              </a:rPr>
              <a:t>Κομνηνού</a:t>
            </a:r>
            <a:endParaRPr lang="el-GR" sz="2400" b="0" u="none" strike="noStrike">
              <a:solidFill>
                <a:srgbClr val="000000"/>
              </a:solidFill>
              <a:uFillTx/>
              <a:latin typeface="Arial"/>
            </a:endParaRPr>
          </a:p>
        </p:txBody>
      </p:sp>
      <p:sp>
        <p:nvSpPr>
          <p:cNvPr id="46" name="object 4"/>
          <p:cNvSpPr/>
          <p:nvPr/>
        </p:nvSpPr>
        <p:spPr>
          <a:xfrm>
            <a:off x="0" y="2604240"/>
            <a:ext cx="9143280" cy="440640"/>
          </a:xfrm>
          <a:prstGeom prst="rect">
            <a:avLst/>
          </a:prstGeom>
          <a:noFill/>
          <a:ln w="0">
            <a:noFill/>
          </a:ln>
        </p:spPr>
        <p:style>
          <a:lnRef idx="0">
            <a:scrgbClr r="0" g="0" b="0"/>
          </a:lnRef>
          <a:fillRef idx="0">
            <a:scrgbClr r="0" g="0" b="0"/>
          </a:fillRef>
          <a:effectRef idx="0">
            <a:scrgbClr r="0" g="0" b="0"/>
          </a:effectRef>
          <a:fontRef idx="minor"/>
        </p:style>
        <p:txBody>
          <a:bodyPr lIns="0" tIns="13320" rIns="0" bIns="0" anchor="t">
            <a:spAutoFit/>
          </a:bodyPr>
          <a:lstStyle/>
          <a:p>
            <a:pPr algn="ctr" defTabSz="914400">
              <a:lnSpc>
                <a:spcPct val="100000"/>
              </a:lnSpc>
              <a:spcBef>
                <a:spcPts val="1191"/>
              </a:spcBef>
              <a:spcAft>
                <a:spcPts val="992"/>
              </a:spcAft>
            </a:pPr>
            <a:r>
              <a:rPr lang="el-GR" sz="2800" b="1" u="none" strike="noStrike">
                <a:solidFill>
                  <a:srgbClr val="0070C0"/>
                </a:solidFill>
                <a:uFillTx/>
                <a:latin typeface="Calibri"/>
              </a:rPr>
              <a:t>Σχολές Μαθητείας Υποψήφιων Κληρικών (ΣΜΥΚ)</a:t>
            </a:r>
            <a:endParaRPr lang="el-GR" sz="2800" b="0" u="none" strike="noStrike">
              <a:solidFill>
                <a:srgbClr val="000000"/>
              </a:solidFill>
              <a:uFillTx/>
              <a:latin typeface="Arial"/>
            </a:endParaRPr>
          </a:p>
        </p:txBody>
      </p:sp>
      <p:sp>
        <p:nvSpPr>
          <p:cNvPr id="47" name="7 - Ορθογώνιο"/>
          <p:cNvSpPr/>
          <p:nvPr/>
        </p:nvSpPr>
        <p:spPr>
          <a:xfrm>
            <a:off x="304920" y="3733920"/>
            <a:ext cx="8686080" cy="1198875"/>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defTabSz="914400">
              <a:lnSpc>
                <a:spcPct val="100000"/>
              </a:lnSpc>
            </a:pPr>
            <a:r>
              <a:rPr lang="el-GR" sz="3200" b="1" u="none" strike="noStrike" dirty="0">
                <a:solidFill>
                  <a:schemeClr val="lt1"/>
                </a:solidFill>
                <a:uFillTx/>
                <a:latin typeface="Calibri"/>
              </a:rPr>
              <a:t>Κατηχητική και Χριστιανική Παιδαγωγική</a:t>
            </a:r>
            <a:endParaRPr lang="el-GR" sz="3200" b="0" u="none" strike="noStrike" dirty="0">
              <a:solidFill>
                <a:srgbClr val="000000"/>
              </a:solidFill>
              <a:uFillTx/>
              <a:latin typeface="Arial"/>
            </a:endParaRPr>
          </a:p>
          <a:p>
            <a:pPr algn="ctr" defTabSz="914400">
              <a:lnSpc>
                <a:spcPct val="100000"/>
              </a:lnSpc>
            </a:pPr>
            <a:r>
              <a:rPr lang="el-GR" sz="4000" b="1" dirty="0">
                <a:solidFill>
                  <a:srgbClr val="90C226"/>
                </a:solidFill>
                <a:latin typeface="Trebuchet MS" panose="020B0603020202020204"/>
                <a:ea typeface="+mj-ea"/>
                <a:cs typeface="+mj-cs"/>
              </a:rPr>
              <a:t>ΜΕΡΟΣ Β</a:t>
            </a:r>
            <a:r>
              <a:rPr kumimoji="0" lang="el-GR" sz="4000" b="0" i="0" u="none" strike="noStrike" kern="1200" cap="none" spc="0" normalizeH="0" baseline="0" noProof="0" dirty="0">
                <a:ln>
                  <a:noFill/>
                </a:ln>
                <a:solidFill>
                  <a:srgbClr val="90C226"/>
                </a:solidFill>
                <a:effectLst/>
                <a:uLnTx/>
                <a:uFillTx/>
                <a:latin typeface="Trebuchet MS" panose="020B0603020202020204"/>
                <a:ea typeface="+mj-ea"/>
                <a:cs typeface="+mj-cs"/>
              </a:rPr>
              <a:t>΄</a:t>
            </a:r>
            <a:endParaRPr lang="el-GR" sz="3200" b="0" u="none" strike="noStrike" dirty="0">
              <a:solidFill>
                <a:srgbClr val="000000"/>
              </a:solidFill>
              <a:uFillTx/>
              <a:latin typeface="Arial"/>
            </a:endParaRPr>
          </a:p>
        </p:txBody>
      </p:sp>
      <p:pic>
        <p:nvPicPr>
          <p:cNvPr id="48" name="Εικόνα 47"/>
          <p:cNvPicPr/>
          <p:nvPr/>
        </p:nvPicPr>
        <p:blipFill>
          <a:blip r:embed="rId3"/>
          <a:stretch/>
        </p:blipFill>
        <p:spPr>
          <a:xfrm>
            <a:off x="3060000" y="900000"/>
            <a:ext cx="2541600" cy="1440000"/>
          </a:xfrm>
          <a:prstGeom prst="rect">
            <a:avLst/>
          </a:prstGeom>
          <a:noFill/>
          <a:ln w="0">
            <a:noFill/>
          </a:ln>
        </p:spPr>
      </p:pic>
      <p:pic>
        <p:nvPicPr>
          <p:cNvPr id="49" name="Εικόνα 48"/>
          <p:cNvPicPr/>
          <p:nvPr/>
        </p:nvPicPr>
        <p:blipFill>
          <a:blip r:embed="rId4"/>
          <a:stretch/>
        </p:blipFill>
        <p:spPr>
          <a:xfrm>
            <a:off x="21960" y="900000"/>
            <a:ext cx="2908080" cy="1440000"/>
          </a:xfrm>
          <a:prstGeom prst="rect">
            <a:avLst/>
          </a:prstGeom>
          <a:noFill/>
          <a:ln w="0">
            <a:noFill/>
          </a:ln>
        </p:spPr>
      </p:pic>
      <p:pic>
        <p:nvPicPr>
          <p:cNvPr id="50" name="Εικόνα 49"/>
          <p:cNvPicPr/>
          <p:nvPr/>
        </p:nvPicPr>
        <p:blipFill>
          <a:blip r:embed="rId5"/>
          <a:stretch/>
        </p:blipFill>
        <p:spPr>
          <a:xfrm>
            <a:off x="5789880" y="900000"/>
            <a:ext cx="3030120" cy="1514880"/>
          </a:xfrm>
          <a:prstGeom prst="rect">
            <a:avLst/>
          </a:prstGeom>
          <a:noFill/>
          <a:ln w="0">
            <a:noFill/>
          </a:ln>
        </p:spPr>
      </p:pic>
      <p:pic>
        <p:nvPicPr>
          <p:cNvPr id="51" name="Εικόνα 50"/>
          <p:cNvPicPr/>
          <p:nvPr/>
        </p:nvPicPr>
        <p:blipFill>
          <a:blip r:embed="rId6"/>
          <a:stretch/>
        </p:blipFill>
        <p:spPr>
          <a:xfrm>
            <a:off x="21960" y="5040"/>
            <a:ext cx="5086080" cy="894960"/>
          </a:xfrm>
          <a:prstGeom prst="rect">
            <a:avLst/>
          </a:prstGeom>
          <a:noFill/>
          <a:ln w="0">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10303C-0AE3-4E75-F915-59241ED09FE9}"/>
            </a:ext>
          </a:extLst>
        </p:cNvPr>
        <p:cNvGrpSpPr/>
        <p:nvPr/>
      </p:nvGrpSpPr>
      <p:grpSpPr>
        <a:xfrm>
          <a:off x="0" y="0"/>
          <a:ext cx="0" cy="0"/>
          <a:chOff x="0" y="0"/>
          <a:chExt cx="0" cy="0"/>
        </a:xfrm>
      </p:grpSpPr>
      <p:pic>
        <p:nvPicPr>
          <p:cNvPr id="64" name="object 9">
            <a:extLst>
              <a:ext uri="{FF2B5EF4-FFF2-40B4-BE49-F238E27FC236}">
                <a16:creationId xmlns:a16="http://schemas.microsoft.com/office/drawing/2014/main" id="{2E3971BE-8700-E5FB-CBC1-2EED327A82AC}"/>
              </a:ext>
            </a:extLst>
          </p:cNvPr>
          <p:cNvPicPr/>
          <p:nvPr/>
        </p:nvPicPr>
        <p:blipFill>
          <a:blip r:embed="rId2"/>
          <a:stretch/>
        </p:blipFill>
        <p:spPr>
          <a:xfrm>
            <a:off x="0" y="0"/>
            <a:ext cx="9143280" cy="6857280"/>
          </a:xfrm>
          <a:prstGeom prst="rect">
            <a:avLst/>
          </a:prstGeom>
          <a:noFill/>
          <a:ln w="0">
            <a:noFill/>
          </a:ln>
        </p:spPr>
      </p:pic>
      <p:sp>
        <p:nvSpPr>
          <p:cNvPr id="65" name="11 - TextBox 4">
            <a:extLst>
              <a:ext uri="{FF2B5EF4-FFF2-40B4-BE49-F238E27FC236}">
                <a16:creationId xmlns:a16="http://schemas.microsoft.com/office/drawing/2014/main" id="{0B78B7E2-2DD4-92EE-3EE4-6B365D09F59C}"/>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rgbClr val="000000"/>
              </a:solidFill>
              <a:effectLst/>
              <a:uLnTx/>
              <a:uFillTx/>
              <a:latin typeface="Arial"/>
              <a:ea typeface="+mn-ea"/>
              <a:cs typeface="+mn-cs"/>
            </a:endParaRPr>
          </a:p>
        </p:txBody>
      </p:sp>
      <p:sp>
        <p:nvSpPr>
          <p:cNvPr id="66" name="TextBox 65">
            <a:extLst>
              <a:ext uri="{FF2B5EF4-FFF2-40B4-BE49-F238E27FC236}">
                <a16:creationId xmlns:a16="http://schemas.microsoft.com/office/drawing/2014/main" id="{38E6042D-2475-3F98-444E-62340AB11D3C}"/>
              </a:ext>
            </a:extLst>
          </p:cNvPr>
          <p:cNvSpPr txBox="1"/>
          <p:nvPr/>
        </p:nvSpPr>
        <p:spPr>
          <a:xfrm>
            <a:off x="14400" y="52864"/>
            <a:ext cx="9106200" cy="967043"/>
          </a:xfrm>
          <a:prstGeom prst="rect">
            <a:avLst/>
          </a:prstGeom>
          <a:noFill/>
          <a:ln w="0">
            <a:noFill/>
          </a:ln>
        </p:spPr>
        <p:txBody>
          <a:bodyPr lIns="90000" tIns="45000" rIns="90000" bIns="4500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800" b="0" i="0" u="none" strike="noStrike" kern="1200" cap="none" spc="0" normalizeH="0" baseline="0" noProof="0" dirty="0">
                <a:ln>
                  <a:noFill/>
                </a:ln>
                <a:solidFill>
                  <a:srgbClr val="EEECE1"/>
                </a:solidFill>
                <a:effectLst/>
                <a:uLnTx/>
                <a:uFillTx/>
                <a:latin typeface="+mj-lt"/>
                <a:ea typeface="+mn-ea"/>
                <a:cs typeface="+mn-cs"/>
              </a:rPr>
              <a:t>2. Περιστασιακές εκκλησιαστικές ευκαιρίες ως μέσα Κατήχησης και Χριστιανικής αγωγής </a:t>
            </a:r>
            <a:endParaRPr kumimoji="0" lang="el-GR" sz="1800" b="1" i="0" u="none" strike="noStrike" kern="1200" cap="none" spc="0" normalizeH="0" baseline="0" noProof="0" dirty="0">
              <a:ln>
                <a:noFill/>
              </a:ln>
              <a:solidFill>
                <a:srgbClr val="EEECE1"/>
              </a:solidFill>
              <a:effectLst/>
              <a:uLnTx/>
              <a:uFillTx/>
              <a:latin typeface="+mj-lt"/>
              <a:ea typeface="+mn-ea"/>
              <a:cs typeface="+mn-cs"/>
            </a:endParaRPr>
          </a:p>
        </p:txBody>
      </p:sp>
      <p:sp>
        <p:nvSpPr>
          <p:cNvPr id="67" name="TextBox 66">
            <a:extLst>
              <a:ext uri="{FF2B5EF4-FFF2-40B4-BE49-F238E27FC236}">
                <a16:creationId xmlns:a16="http://schemas.microsoft.com/office/drawing/2014/main" id="{301C34EE-7F38-EB7D-3F42-B1D619C322A5}"/>
              </a:ext>
            </a:extLst>
          </p:cNvPr>
          <p:cNvSpPr txBox="1"/>
          <p:nvPr/>
        </p:nvSpPr>
        <p:spPr>
          <a:xfrm>
            <a:off x="0" y="1105161"/>
            <a:ext cx="9135000" cy="5459761"/>
          </a:xfrm>
          <a:prstGeom prst="rect">
            <a:avLst/>
          </a:prstGeom>
          <a:noFill/>
          <a:ln w="0">
            <a:noFill/>
          </a:ln>
        </p:spPr>
        <p:txBody>
          <a:bodyPr lIns="90000" tIns="45000" rIns="90000" bIns="45000" anchor="t">
            <a:noAutofit/>
          </a:bodyPr>
          <a:lstStyle/>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endParaRPr kumimoji="0" lang="el-GR" altLang="el-GR" sz="2400" b="0" i="0" u="none" strike="noStrike" kern="1200" cap="none" spc="0" normalizeH="0" baseline="0" noProof="0" dirty="0">
              <a:ln>
                <a:noFill/>
              </a:ln>
              <a:solidFill>
                <a:srgbClr val="7030A0"/>
              </a:solidFill>
              <a:effectLst/>
              <a:uLnTx/>
              <a:uFillTx/>
              <a:ea typeface="+mn-ea"/>
              <a:cs typeface="+mn-cs"/>
            </a:endParaRP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r>
              <a:rPr kumimoji="0" lang="el-GR" altLang="el-GR" sz="2400" b="0" i="0" u="none" strike="noStrike" kern="1200" cap="none" spc="0" normalizeH="0" baseline="0" noProof="0" dirty="0">
                <a:ln>
                  <a:noFill/>
                </a:ln>
                <a:solidFill>
                  <a:srgbClr val="7030A0"/>
                </a:solidFill>
                <a:effectLst/>
                <a:uLnTx/>
                <a:uFillTx/>
                <a:ea typeface="+mn-ea"/>
                <a:cs typeface="+mn-cs"/>
              </a:rPr>
              <a:t>β) Διημερεύσεις</a:t>
            </a:r>
            <a:r>
              <a:rPr kumimoji="0" lang="el-GR" altLang="el-GR" sz="2400" b="0" i="0" u="none" strike="noStrike" kern="1200" cap="none" spc="0" normalizeH="0" baseline="0" noProof="0" dirty="0">
                <a:ln>
                  <a:noFill/>
                </a:ln>
                <a:solidFill>
                  <a:srgbClr val="0070C0"/>
                </a:solidFill>
                <a:effectLst/>
                <a:uLnTx/>
                <a:uFillTx/>
                <a:ea typeface="+mn-ea"/>
                <a:cs typeface="+mn-cs"/>
              </a:rPr>
              <a:t>= Θεσμός που εισήγαγε και εφάρμοσε συστηματικά για πολλά χρόνια ο καθηγητής </a:t>
            </a:r>
            <a:r>
              <a:rPr kumimoji="0" lang="el-GR" altLang="el-GR" sz="2400" b="0" i="0" u="none" strike="noStrike" kern="1200" cap="none" spc="0" normalizeH="0" baseline="0" noProof="0" dirty="0" err="1">
                <a:ln>
                  <a:noFill/>
                </a:ln>
                <a:solidFill>
                  <a:srgbClr val="0070C0"/>
                </a:solidFill>
                <a:effectLst/>
                <a:uLnTx/>
                <a:uFillTx/>
                <a:ea typeface="+mn-ea"/>
                <a:cs typeface="+mn-cs"/>
              </a:rPr>
              <a:t>κ.Κ.</a:t>
            </a:r>
            <a:r>
              <a:rPr kumimoji="0" lang="el-GR" altLang="el-GR" sz="2400" b="0" i="0" u="none" strike="noStrike" kern="1200" cap="none" spc="0" normalizeH="0" baseline="0" noProof="0" dirty="0">
                <a:ln>
                  <a:noFill/>
                </a:ln>
                <a:solidFill>
                  <a:srgbClr val="0070C0"/>
                </a:solidFill>
                <a:effectLst/>
                <a:uLnTx/>
                <a:uFillTx/>
                <a:ea typeface="+mn-ea"/>
                <a:cs typeface="+mn-cs"/>
              </a:rPr>
              <a:t> Φράγκος στη </a:t>
            </a:r>
            <a:r>
              <a:rPr lang="el-GR" altLang="el-GR" sz="2400" dirty="0">
                <a:solidFill>
                  <a:srgbClr val="0070C0"/>
                </a:solidFill>
              </a:rPr>
              <a:t>Μ</a:t>
            </a:r>
            <a:r>
              <a:rPr kumimoji="0" lang="el-GR" altLang="el-GR" sz="2400" b="0" i="0" u="none" strike="noStrike" kern="1200" cap="none" spc="0" normalizeH="0" baseline="0" noProof="0" dirty="0" err="1">
                <a:ln>
                  <a:noFill/>
                </a:ln>
                <a:solidFill>
                  <a:srgbClr val="0070C0"/>
                </a:solidFill>
                <a:effectLst/>
                <a:uLnTx/>
                <a:uFillTx/>
                <a:ea typeface="+mn-ea"/>
                <a:cs typeface="+mn-cs"/>
              </a:rPr>
              <a:t>ητρόπολη</a:t>
            </a:r>
            <a:r>
              <a:rPr kumimoji="0" lang="el-GR" altLang="el-GR" sz="2400" b="0" i="0" u="none" strike="noStrike" kern="1200" cap="none" spc="0" normalizeH="0" baseline="0" noProof="0" dirty="0">
                <a:ln>
                  <a:noFill/>
                </a:ln>
                <a:solidFill>
                  <a:srgbClr val="0070C0"/>
                </a:solidFill>
                <a:effectLst/>
                <a:uLnTx/>
                <a:uFillTx/>
                <a:ea typeface="+mn-ea"/>
                <a:cs typeface="+mn-cs"/>
              </a:rPr>
              <a:t> </a:t>
            </a:r>
            <a:r>
              <a:rPr lang="el-GR" altLang="el-GR" sz="2400" dirty="0">
                <a:solidFill>
                  <a:srgbClr val="0070C0"/>
                </a:solidFill>
              </a:rPr>
              <a:t>Θ</a:t>
            </a:r>
            <a:r>
              <a:rPr kumimoji="0" lang="el-GR" altLang="el-GR" sz="2400" b="0" i="0" u="none" strike="noStrike" kern="1200" cap="none" spc="0" normalizeH="0" baseline="0" noProof="0" dirty="0" err="1">
                <a:ln>
                  <a:noFill/>
                </a:ln>
                <a:solidFill>
                  <a:srgbClr val="0070C0"/>
                </a:solidFill>
                <a:effectLst/>
                <a:uLnTx/>
                <a:uFillTx/>
                <a:ea typeface="+mn-ea"/>
                <a:cs typeface="+mn-cs"/>
              </a:rPr>
              <a:t>εσσαλονίκης</a:t>
            </a:r>
            <a:r>
              <a:rPr lang="el-GR" altLang="el-GR" sz="2400" dirty="0">
                <a:solidFill>
                  <a:srgbClr val="0070C0"/>
                </a:solidFill>
              </a:rPr>
              <a:t> με τη βοήθεια των μελών του επιστημονικού προσωπικού του Εργαστηρίου Χριστιανικής παιδαγωγικής της Θεολογικής Σχολής της Θεσσαλονίκης.</a:t>
            </a:r>
            <a:r>
              <a:rPr kumimoji="0" lang="el-GR" altLang="el-GR" sz="2400" b="0" i="0" u="none" strike="noStrike" kern="1200" cap="none" spc="0" normalizeH="0" baseline="0" noProof="0" dirty="0">
                <a:ln>
                  <a:noFill/>
                </a:ln>
                <a:solidFill>
                  <a:srgbClr val="0070C0"/>
                </a:solidFill>
                <a:effectLst/>
                <a:uLnTx/>
                <a:uFillTx/>
                <a:ea typeface="+mn-ea"/>
                <a:cs typeface="+mn-cs"/>
              </a:rPr>
              <a:t> </a:t>
            </a: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endParaRPr kumimoji="0" lang="el-GR" altLang="el-GR" sz="2400" b="0" i="0" u="none" strike="noStrike" kern="1200" cap="none" spc="0" normalizeH="0" baseline="0" noProof="0" dirty="0">
              <a:ln>
                <a:noFill/>
              </a:ln>
              <a:solidFill>
                <a:srgbClr val="0070C0"/>
              </a:solidFill>
              <a:effectLst/>
              <a:uLnTx/>
              <a:uFillTx/>
              <a:ea typeface="+mn-ea"/>
              <a:cs typeface="+mn-cs"/>
            </a:endParaRP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 </a:t>
            </a:r>
            <a:r>
              <a:rPr kumimoji="0" lang="el-GR" altLang="el-GR" sz="2400" b="0" i="0" u="none" strike="noStrike" kern="1200" cap="none" spc="0" normalizeH="0" baseline="0" noProof="0" dirty="0">
                <a:ln>
                  <a:noFill/>
                </a:ln>
                <a:solidFill>
                  <a:srgbClr val="7030A0"/>
                </a:solidFill>
                <a:effectLst/>
                <a:uLnTx/>
                <a:uFillTx/>
                <a:ea typeface="+mn-ea"/>
                <a:cs typeface="+mn-cs"/>
              </a:rPr>
              <a:t>Οι Διημερεύσεις έχουν αρκετά κοινά σημεία με τις εκδρομές, όμως διακρίνονται:</a:t>
            </a:r>
          </a:p>
          <a:p>
            <a:pPr marL="457200" marR="0" lvl="0" indent="-457200" algn="l" defTabSz="914400" rtl="0" eaLnBrk="1" fontAlgn="base" latinLnBrk="0" hangingPunct="1">
              <a:lnSpc>
                <a:spcPct val="100000"/>
              </a:lnSpc>
              <a:spcBef>
                <a:spcPts val="575"/>
              </a:spcBef>
              <a:spcAft>
                <a:spcPct val="0"/>
              </a:spcAft>
              <a:buClr>
                <a:srgbClr val="D34817"/>
              </a:buClr>
              <a:buSzPct val="85000"/>
              <a:buFontTx/>
              <a:buAutoNum type="arabicPeriod"/>
              <a:tabLst/>
              <a:defRPr/>
            </a:pPr>
            <a:r>
              <a:rPr lang="el-GR" altLang="el-GR" sz="2400" dirty="0">
                <a:solidFill>
                  <a:srgbClr val="0070C0"/>
                </a:solidFill>
              </a:rPr>
              <a:t>ως προς την τακτική κατά Κυριακή και παράλληλη προς την ενοριακή κατήχηση λειτουργία του,</a:t>
            </a:r>
          </a:p>
          <a:p>
            <a:pPr marL="457200" marR="0" lvl="0" indent="-457200" algn="l" defTabSz="914400" rtl="0" eaLnBrk="1" fontAlgn="base" latinLnBrk="0" hangingPunct="1">
              <a:lnSpc>
                <a:spcPct val="100000"/>
              </a:lnSpc>
              <a:spcBef>
                <a:spcPts val="575"/>
              </a:spcBef>
              <a:spcAft>
                <a:spcPct val="0"/>
              </a:spcAft>
              <a:buClr>
                <a:srgbClr val="D34817"/>
              </a:buClr>
              <a:buSzPct val="85000"/>
              <a:buFontTx/>
              <a:buAutoNum type="arabicPeriod"/>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ως προς την ευρύτητα των εκκλησιαστικών κοινωνικών ψυχαγωγικών και άλλων προϋποθέσεων του.</a:t>
            </a:r>
          </a:p>
        </p:txBody>
      </p:sp>
    </p:spTree>
    <p:extLst>
      <p:ext uri="{BB962C8B-B14F-4D97-AF65-F5344CB8AC3E}">
        <p14:creationId xmlns:p14="http://schemas.microsoft.com/office/powerpoint/2010/main" val="3882122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8CF729-7E58-0195-6DC8-BAF89375CE52}"/>
            </a:ext>
          </a:extLst>
        </p:cNvPr>
        <p:cNvGrpSpPr/>
        <p:nvPr/>
      </p:nvGrpSpPr>
      <p:grpSpPr>
        <a:xfrm>
          <a:off x="0" y="0"/>
          <a:ext cx="0" cy="0"/>
          <a:chOff x="0" y="0"/>
          <a:chExt cx="0" cy="0"/>
        </a:xfrm>
      </p:grpSpPr>
      <p:pic>
        <p:nvPicPr>
          <p:cNvPr id="64" name="object 9">
            <a:extLst>
              <a:ext uri="{FF2B5EF4-FFF2-40B4-BE49-F238E27FC236}">
                <a16:creationId xmlns:a16="http://schemas.microsoft.com/office/drawing/2014/main" id="{93EF174C-F2DE-B1CE-3A61-16D0286D9C2F}"/>
              </a:ext>
            </a:extLst>
          </p:cNvPr>
          <p:cNvPicPr/>
          <p:nvPr/>
        </p:nvPicPr>
        <p:blipFill>
          <a:blip r:embed="rId2"/>
          <a:stretch/>
        </p:blipFill>
        <p:spPr>
          <a:xfrm>
            <a:off x="0" y="0"/>
            <a:ext cx="9143280" cy="6857280"/>
          </a:xfrm>
          <a:prstGeom prst="rect">
            <a:avLst/>
          </a:prstGeom>
          <a:noFill/>
          <a:ln w="0">
            <a:noFill/>
          </a:ln>
        </p:spPr>
      </p:pic>
      <p:sp>
        <p:nvSpPr>
          <p:cNvPr id="65" name="11 - TextBox 4">
            <a:extLst>
              <a:ext uri="{FF2B5EF4-FFF2-40B4-BE49-F238E27FC236}">
                <a16:creationId xmlns:a16="http://schemas.microsoft.com/office/drawing/2014/main" id="{9DA4E8EC-A205-1D7A-D0A8-B31BAF7CBBF6}"/>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rgbClr val="000000"/>
              </a:solidFill>
              <a:effectLst/>
              <a:uLnTx/>
              <a:uFillTx/>
              <a:latin typeface="Arial"/>
              <a:ea typeface="+mn-ea"/>
              <a:cs typeface="+mn-cs"/>
            </a:endParaRPr>
          </a:p>
        </p:txBody>
      </p:sp>
      <p:sp>
        <p:nvSpPr>
          <p:cNvPr id="66" name="TextBox 65">
            <a:extLst>
              <a:ext uri="{FF2B5EF4-FFF2-40B4-BE49-F238E27FC236}">
                <a16:creationId xmlns:a16="http://schemas.microsoft.com/office/drawing/2014/main" id="{F38ED233-8307-DF10-56CB-76711444C833}"/>
              </a:ext>
            </a:extLst>
          </p:cNvPr>
          <p:cNvSpPr txBox="1"/>
          <p:nvPr/>
        </p:nvSpPr>
        <p:spPr>
          <a:xfrm>
            <a:off x="32940" y="97695"/>
            <a:ext cx="9106200" cy="825234"/>
          </a:xfrm>
          <a:prstGeom prst="rect">
            <a:avLst/>
          </a:prstGeom>
          <a:noFill/>
          <a:ln w="0">
            <a:noFill/>
          </a:ln>
        </p:spPr>
        <p:txBody>
          <a:bodyPr lIns="90000" tIns="45000" rIns="90000" bIns="4500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800" b="0" i="0" u="none" strike="noStrike" kern="1200" cap="none" spc="0" normalizeH="0" baseline="0" noProof="0" dirty="0">
                <a:ln>
                  <a:noFill/>
                </a:ln>
                <a:solidFill>
                  <a:srgbClr val="EEECE1"/>
                </a:solidFill>
                <a:effectLst/>
                <a:uLnTx/>
                <a:uFillTx/>
                <a:latin typeface="+mj-lt"/>
                <a:ea typeface="+mn-ea"/>
                <a:cs typeface="+mn-cs"/>
              </a:rPr>
              <a:t>2. Περιστασιακές εκκλησιαστικές ευκαιρίες ως μέσα Κατήχησης και Χριστιανικής αγωγής </a:t>
            </a:r>
            <a:endParaRPr kumimoji="0" lang="el-GR" sz="1800" b="1" i="0" u="none" strike="noStrike" kern="1200" cap="none" spc="0" normalizeH="0" baseline="0" noProof="0" dirty="0">
              <a:ln>
                <a:noFill/>
              </a:ln>
              <a:solidFill>
                <a:srgbClr val="EEECE1"/>
              </a:solidFill>
              <a:effectLst/>
              <a:uLnTx/>
              <a:uFillTx/>
              <a:latin typeface="+mj-lt"/>
              <a:ea typeface="+mn-ea"/>
              <a:cs typeface="+mn-cs"/>
            </a:endParaRPr>
          </a:p>
        </p:txBody>
      </p:sp>
      <p:sp>
        <p:nvSpPr>
          <p:cNvPr id="67" name="TextBox 66">
            <a:extLst>
              <a:ext uri="{FF2B5EF4-FFF2-40B4-BE49-F238E27FC236}">
                <a16:creationId xmlns:a16="http://schemas.microsoft.com/office/drawing/2014/main" id="{00E21710-B886-5B90-11E4-8A24CBAAC964}"/>
              </a:ext>
            </a:extLst>
          </p:cNvPr>
          <p:cNvSpPr txBox="1"/>
          <p:nvPr/>
        </p:nvSpPr>
        <p:spPr>
          <a:xfrm>
            <a:off x="32940" y="1244556"/>
            <a:ext cx="9135000" cy="5569887"/>
          </a:xfrm>
          <a:prstGeom prst="rect">
            <a:avLst/>
          </a:prstGeom>
          <a:noFill/>
          <a:ln w="0">
            <a:noFill/>
          </a:ln>
        </p:spPr>
        <p:txBody>
          <a:bodyPr lIns="90000" tIns="45000" rIns="90000" bIns="45000" anchor="t">
            <a:noAutofit/>
          </a:bodyPr>
          <a:lstStyle/>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r>
              <a:rPr lang="el-GR" altLang="el-GR" sz="2400" dirty="0">
                <a:solidFill>
                  <a:srgbClr val="0070C0"/>
                </a:solidFill>
              </a:rPr>
              <a:t>Στις διημερεύσεις συμμετείχαν περίπου 100 μαθητές/μαθήτριες από τις 3 βαθμίδες των κατηχητικών συνάξεων και κυρίως από περισσότερες από μία ενορίες.</a:t>
            </a: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endParaRPr lang="el-GR" altLang="el-GR" sz="2400" dirty="0">
              <a:solidFill>
                <a:srgbClr val="7030A0"/>
              </a:solidFill>
            </a:endParaRP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r>
              <a:rPr lang="el-GR" altLang="el-GR" sz="2400" dirty="0">
                <a:solidFill>
                  <a:srgbClr val="7030A0"/>
                </a:solidFill>
              </a:rPr>
              <a:t>Πρόγραμμα διημερεύσεων με υποδειγματική θεία λειτουργία και δραστηριότητες όπως:</a:t>
            </a:r>
          </a:p>
          <a:p>
            <a:pPr marL="457200" marR="0" lvl="0" indent="-457200" algn="l" defTabSz="914400" rtl="0" eaLnBrk="1" fontAlgn="base" latinLnBrk="0" hangingPunct="1">
              <a:lnSpc>
                <a:spcPct val="100000"/>
              </a:lnSpc>
              <a:spcBef>
                <a:spcPts val="575"/>
              </a:spcBef>
              <a:spcAft>
                <a:spcPct val="0"/>
              </a:spcAft>
              <a:buClr>
                <a:srgbClr val="D34817"/>
              </a:buClr>
              <a:buSzPct val="85000"/>
              <a:buFontTx/>
              <a:buAutoNum type="arabicPeriod"/>
              <a:tabLst/>
              <a:defRPr/>
            </a:pPr>
            <a:r>
              <a:rPr lang="el-GR" altLang="el-GR" sz="2400" dirty="0">
                <a:solidFill>
                  <a:srgbClr val="0070C0"/>
                </a:solidFill>
              </a:rPr>
              <a:t>ρόφημα μετά τη θεία λειτουργία και ελεύθερη ώρα </a:t>
            </a:r>
          </a:p>
          <a:p>
            <a:pPr marL="457200" marR="0" lvl="0" indent="-457200" algn="l" defTabSz="914400" rtl="0" eaLnBrk="1" fontAlgn="base" latinLnBrk="0" hangingPunct="1">
              <a:lnSpc>
                <a:spcPct val="100000"/>
              </a:lnSpc>
              <a:spcBef>
                <a:spcPts val="575"/>
              </a:spcBef>
              <a:spcAft>
                <a:spcPct val="0"/>
              </a:spcAft>
              <a:buClr>
                <a:srgbClr val="D34817"/>
              </a:buClr>
              <a:buSzPct val="85000"/>
              <a:buFontTx/>
              <a:buAutoNum type="arabicPeriod"/>
              <a:tabLst/>
              <a:defRPr/>
            </a:pPr>
            <a:r>
              <a:rPr lang="el-GR" altLang="el-GR" sz="2400" dirty="0">
                <a:solidFill>
                  <a:srgbClr val="0070C0"/>
                </a:solidFill>
              </a:rPr>
              <a:t>αθλοπαιδιές, επιτραπέζια παιχνίδια</a:t>
            </a:r>
          </a:p>
          <a:p>
            <a:pPr marL="457200" marR="0" lvl="0" indent="-457200" algn="l" defTabSz="914400" rtl="0" eaLnBrk="1" fontAlgn="base" latinLnBrk="0" hangingPunct="1">
              <a:lnSpc>
                <a:spcPct val="100000"/>
              </a:lnSpc>
              <a:spcBef>
                <a:spcPts val="575"/>
              </a:spcBef>
              <a:spcAft>
                <a:spcPct val="0"/>
              </a:spcAft>
              <a:buClr>
                <a:srgbClr val="D34817"/>
              </a:buClr>
              <a:buSzPct val="85000"/>
              <a:buFontTx/>
              <a:buAutoNum type="arabicPeriod"/>
              <a:tabLst/>
              <a:defRPr/>
            </a:pPr>
            <a:r>
              <a:rPr lang="el-GR" altLang="el-GR" sz="2400" dirty="0">
                <a:solidFill>
                  <a:srgbClr val="0070C0"/>
                </a:solidFill>
              </a:rPr>
              <a:t>κοινό γεύμα με τραγούδια ανακοινώσεις, </a:t>
            </a:r>
            <a:r>
              <a:rPr lang="el-GR" altLang="el-GR" sz="2400" dirty="0" err="1">
                <a:solidFill>
                  <a:srgbClr val="0070C0"/>
                </a:solidFill>
              </a:rPr>
              <a:t>κλπ</a:t>
            </a:r>
            <a:endParaRPr lang="el-GR" altLang="el-GR" sz="2400" dirty="0">
              <a:solidFill>
                <a:srgbClr val="0070C0"/>
              </a:solidFill>
            </a:endParaRPr>
          </a:p>
          <a:p>
            <a:pPr marL="457200" marR="0" lvl="0" indent="-457200" algn="l" defTabSz="914400" rtl="0" eaLnBrk="1" fontAlgn="base" latinLnBrk="0" hangingPunct="1">
              <a:lnSpc>
                <a:spcPct val="100000"/>
              </a:lnSpc>
              <a:spcBef>
                <a:spcPts val="575"/>
              </a:spcBef>
              <a:spcAft>
                <a:spcPct val="0"/>
              </a:spcAft>
              <a:buClr>
                <a:srgbClr val="D34817"/>
              </a:buClr>
              <a:buSzPct val="85000"/>
              <a:buFontTx/>
              <a:buAutoNum type="arabicPeriod"/>
              <a:tabLst/>
              <a:defRPr/>
            </a:pPr>
            <a:r>
              <a:rPr lang="el-GR" altLang="el-GR" sz="2400" dirty="0">
                <a:solidFill>
                  <a:srgbClr val="0070C0"/>
                </a:solidFill>
              </a:rPr>
              <a:t>ελεύθερη απογευματινή ώρα </a:t>
            </a:r>
          </a:p>
          <a:p>
            <a:pPr marL="457200" marR="0" lvl="0" indent="-457200" algn="l" defTabSz="914400" rtl="0" eaLnBrk="1" fontAlgn="base" latinLnBrk="0" hangingPunct="1">
              <a:lnSpc>
                <a:spcPct val="100000"/>
              </a:lnSpc>
              <a:spcBef>
                <a:spcPts val="575"/>
              </a:spcBef>
              <a:spcAft>
                <a:spcPct val="0"/>
              </a:spcAft>
              <a:buClr>
                <a:srgbClr val="D34817"/>
              </a:buClr>
              <a:buSzPct val="85000"/>
              <a:buFontTx/>
              <a:buAutoNum type="arabicPeriod"/>
              <a:tabLst/>
              <a:defRPr/>
            </a:pPr>
            <a:r>
              <a:rPr lang="el-GR" altLang="el-GR" sz="2400" dirty="0">
                <a:solidFill>
                  <a:srgbClr val="0070C0"/>
                </a:solidFill>
              </a:rPr>
              <a:t>προβολή κινηματογραφικών ταινιών </a:t>
            </a:r>
          </a:p>
          <a:p>
            <a:pPr marL="457200" marR="0" lvl="0" indent="-457200" algn="l" defTabSz="914400" rtl="0" eaLnBrk="1" fontAlgn="base" latinLnBrk="0" hangingPunct="1">
              <a:lnSpc>
                <a:spcPct val="100000"/>
              </a:lnSpc>
              <a:spcBef>
                <a:spcPts val="575"/>
              </a:spcBef>
              <a:spcAft>
                <a:spcPct val="0"/>
              </a:spcAft>
              <a:buClr>
                <a:srgbClr val="D34817"/>
              </a:buClr>
              <a:buSzPct val="85000"/>
              <a:buFontTx/>
              <a:buAutoNum type="arabicPeriod"/>
              <a:tabLst/>
              <a:defRPr/>
            </a:pPr>
            <a:r>
              <a:rPr lang="el-GR" altLang="el-GR" sz="2400" dirty="0">
                <a:solidFill>
                  <a:srgbClr val="0070C0"/>
                </a:solidFill>
              </a:rPr>
              <a:t>σύντομη εισήγηση </a:t>
            </a: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r>
              <a:rPr lang="el-GR" altLang="el-GR" sz="2400" dirty="0">
                <a:solidFill>
                  <a:srgbClr val="7030A0"/>
                </a:solidFill>
              </a:rPr>
              <a:t> </a:t>
            </a:r>
            <a:endParaRPr lang="en-US" altLang="el-GR" sz="2400" dirty="0">
              <a:solidFill>
                <a:srgbClr val="7030A0"/>
              </a:solidFill>
            </a:endParaRPr>
          </a:p>
        </p:txBody>
      </p:sp>
    </p:spTree>
    <p:extLst>
      <p:ext uri="{BB962C8B-B14F-4D97-AF65-F5344CB8AC3E}">
        <p14:creationId xmlns:p14="http://schemas.microsoft.com/office/powerpoint/2010/main" val="23485034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2" name="object 11"/>
          <p:cNvPicPr/>
          <p:nvPr/>
        </p:nvPicPr>
        <p:blipFill>
          <a:blip r:embed="rId2"/>
          <a:stretch/>
        </p:blipFill>
        <p:spPr>
          <a:xfrm>
            <a:off x="0" y="0"/>
            <a:ext cx="9143280" cy="6857280"/>
          </a:xfrm>
          <a:prstGeom prst="rect">
            <a:avLst/>
          </a:prstGeom>
          <a:noFill/>
          <a:ln w="0">
            <a:noFill/>
          </a:ln>
        </p:spPr>
      </p:pic>
      <p:sp>
        <p:nvSpPr>
          <p:cNvPr id="73" name="11 - TextBox 6"/>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endParaRPr lang="el-GR" sz="1800" b="0" u="none" strike="noStrike">
              <a:solidFill>
                <a:srgbClr val="000000"/>
              </a:solidFill>
              <a:uFillTx/>
              <a:latin typeface="Arial"/>
            </a:endParaRPr>
          </a:p>
        </p:txBody>
      </p:sp>
      <p:sp>
        <p:nvSpPr>
          <p:cNvPr id="74" name="TextBox 73"/>
          <p:cNvSpPr txBox="1"/>
          <p:nvPr/>
        </p:nvSpPr>
        <p:spPr>
          <a:xfrm>
            <a:off x="188258" y="-1"/>
            <a:ext cx="8955021" cy="1101969"/>
          </a:xfrm>
          <a:prstGeom prst="rect">
            <a:avLst/>
          </a:prstGeom>
          <a:noFill/>
          <a:ln w="0">
            <a:noFill/>
          </a:ln>
        </p:spPr>
        <p:txBody>
          <a:bodyPr lIns="90000" tIns="45000" rIns="90000" bIns="4500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800" b="0" i="0" u="none" strike="noStrike" kern="1200" cap="none" spc="0" normalizeH="0" baseline="0" noProof="0" dirty="0">
                <a:ln>
                  <a:noFill/>
                </a:ln>
                <a:solidFill>
                  <a:srgbClr val="EEECE1"/>
                </a:solidFill>
                <a:effectLst/>
                <a:uLnTx/>
                <a:uFillTx/>
                <a:latin typeface="+mj-lt"/>
                <a:ea typeface="+mn-ea"/>
                <a:cs typeface="+mn-cs"/>
              </a:rPr>
              <a:t>2. Περιστασιακές εκκλησιαστικές ευκαιρίες ως μέσα Κατήχησης και Χριστιανικής αγωγής </a:t>
            </a:r>
            <a:endParaRPr kumimoji="0" lang="el-GR" sz="1800" b="1" i="0" u="none" strike="noStrike" kern="1200" cap="none" spc="0" normalizeH="0" baseline="0" noProof="0" dirty="0">
              <a:ln>
                <a:noFill/>
              </a:ln>
              <a:solidFill>
                <a:srgbClr val="EEECE1"/>
              </a:solidFill>
              <a:effectLst/>
              <a:uLnTx/>
              <a:uFillTx/>
              <a:latin typeface="+mj-lt"/>
              <a:ea typeface="+mn-ea"/>
              <a:cs typeface="+mn-cs"/>
            </a:endParaRPr>
          </a:p>
        </p:txBody>
      </p:sp>
      <p:sp>
        <p:nvSpPr>
          <p:cNvPr id="75" name="TextBox 74"/>
          <p:cNvSpPr txBox="1"/>
          <p:nvPr/>
        </p:nvSpPr>
        <p:spPr>
          <a:xfrm>
            <a:off x="9000" y="1148500"/>
            <a:ext cx="9135000" cy="5591908"/>
          </a:xfrm>
          <a:prstGeom prst="rect">
            <a:avLst/>
          </a:prstGeom>
          <a:noFill/>
          <a:ln w="0">
            <a:noFill/>
          </a:ln>
        </p:spPr>
        <p:txBody>
          <a:bodyPr lIns="90000" tIns="45000" rIns="90000" bIns="45000" anchor="t">
            <a:noAutofit/>
          </a:bodyPr>
          <a:lstStyle/>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r>
              <a:rPr lang="el-GR" altLang="el-GR" sz="2400" dirty="0">
                <a:solidFill>
                  <a:srgbClr val="0070C0"/>
                </a:solidFill>
              </a:rPr>
              <a:t>Παιδική θεία λειτουργία =&gt; συστηματική δυνατότητα άσκησης κατήχησης και χριστιανικής αγωγής θεωρητικά και πρακτικά </a:t>
            </a: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r>
              <a:rPr lang="el-GR" altLang="el-GR" sz="2400" dirty="0">
                <a:solidFill>
                  <a:srgbClr val="0070C0"/>
                </a:solidFill>
              </a:rPr>
              <a:t>                                             =&gt; Ειδικό ευχαριστιακό παιδικό κήρυγμα </a:t>
            </a: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r>
              <a:rPr lang="el-GR" altLang="el-GR" sz="2400" dirty="0">
                <a:solidFill>
                  <a:srgbClr val="0070C0"/>
                </a:solidFill>
              </a:rPr>
              <a:t>                                             =&gt; Ελεύθερη προσέλευση στη Θεία Κοινωνία</a:t>
            </a: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endParaRPr lang="el-GR" altLang="el-GR" sz="2400" dirty="0">
              <a:solidFill>
                <a:srgbClr val="0070C0"/>
              </a:solidFill>
            </a:endParaRP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r>
              <a:rPr lang="el-GR" altLang="el-GR" sz="2400" b="1" dirty="0">
                <a:solidFill>
                  <a:srgbClr val="7030A0"/>
                </a:solidFill>
              </a:rPr>
              <a:t>γ) Κατασκηνώσεις </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Arial" panose="020B0604020202020204" pitchFamily="34" charset="0"/>
              <a:buChar char="•"/>
              <a:tabLst/>
              <a:defRPr/>
            </a:pPr>
            <a:r>
              <a:rPr lang="el-GR" altLang="el-GR" sz="2400" dirty="0">
                <a:solidFill>
                  <a:srgbClr val="0070C0"/>
                </a:solidFill>
              </a:rPr>
              <a:t>λειτουργούν σε όλο τον κόσμο ιδιαίτερα στον ευρωπαϊκό χώρο με ευθύνη πολιτείας εκκλησιών και ιδιωτικών φορέων.</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Arial" panose="020B0604020202020204" pitchFamily="34" charset="0"/>
              <a:buChar char="•"/>
              <a:tabLst/>
              <a:defRPr/>
            </a:pPr>
            <a:r>
              <a:rPr lang="el-GR" altLang="el-GR" sz="2400" dirty="0">
                <a:solidFill>
                  <a:srgbClr val="0070C0"/>
                </a:solidFill>
              </a:rPr>
              <a:t>προσπάθεια ορθολογικής οργάνωσης και αξιοποίησης του ελεύθερου χρόνου.</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Arial" panose="020B0604020202020204" pitchFamily="34" charset="0"/>
              <a:buChar char="•"/>
              <a:tabLst/>
              <a:defRPr/>
            </a:pPr>
            <a:r>
              <a:rPr lang="el-GR" altLang="el-GR" sz="2400" dirty="0">
                <a:solidFill>
                  <a:srgbClr val="0070C0"/>
                </a:solidFill>
              </a:rPr>
              <a:t>συνδυασμός θερινών διακοπών </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Arial" panose="020B0604020202020204" pitchFamily="34" charset="0"/>
              <a:buChar char="•"/>
              <a:tabLst/>
              <a:defRPr/>
            </a:pPr>
            <a:r>
              <a:rPr lang="el-GR" altLang="el-GR" sz="2400" dirty="0">
                <a:solidFill>
                  <a:srgbClr val="0070C0"/>
                </a:solidFill>
              </a:rPr>
              <a:t>υπέρβαση δυσκολιών να οικειωθούν την πίστη και τη χριστιανική ζωή </a:t>
            </a: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r>
              <a:rPr lang="el-GR" altLang="el-GR" sz="2400" dirty="0">
                <a:solidFill>
                  <a:srgbClr val="0070C0"/>
                </a:solidFill>
              </a:rPr>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C014A8-35E2-3B72-9732-2AD55495B6E6}"/>
            </a:ext>
          </a:extLst>
        </p:cNvPr>
        <p:cNvGrpSpPr/>
        <p:nvPr/>
      </p:nvGrpSpPr>
      <p:grpSpPr>
        <a:xfrm>
          <a:off x="0" y="0"/>
          <a:ext cx="0" cy="0"/>
          <a:chOff x="0" y="0"/>
          <a:chExt cx="0" cy="0"/>
        </a:xfrm>
      </p:grpSpPr>
      <p:pic>
        <p:nvPicPr>
          <p:cNvPr id="72" name="object 11">
            <a:extLst>
              <a:ext uri="{FF2B5EF4-FFF2-40B4-BE49-F238E27FC236}">
                <a16:creationId xmlns:a16="http://schemas.microsoft.com/office/drawing/2014/main" id="{34C1C761-913D-45C5-0B6B-8A9A7383B987}"/>
              </a:ext>
            </a:extLst>
          </p:cNvPr>
          <p:cNvPicPr/>
          <p:nvPr/>
        </p:nvPicPr>
        <p:blipFill>
          <a:blip r:embed="rId2"/>
          <a:stretch/>
        </p:blipFill>
        <p:spPr>
          <a:xfrm>
            <a:off x="0" y="0"/>
            <a:ext cx="9143280" cy="6857280"/>
          </a:xfrm>
          <a:prstGeom prst="rect">
            <a:avLst/>
          </a:prstGeom>
          <a:noFill/>
          <a:ln w="0">
            <a:noFill/>
          </a:ln>
        </p:spPr>
      </p:pic>
      <p:sp>
        <p:nvSpPr>
          <p:cNvPr id="73" name="11 - TextBox 6">
            <a:extLst>
              <a:ext uri="{FF2B5EF4-FFF2-40B4-BE49-F238E27FC236}">
                <a16:creationId xmlns:a16="http://schemas.microsoft.com/office/drawing/2014/main" id="{F596BC78-A3B4-74CD-C8E4-4956F1761218}"/>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rgbClr val="000000"/>
              </a:solidFill>
              <a:effectLst/>
              <a:uLnTx/>
              <a:uFillTx/>
              <a:latin typeface="Arial"/>
              <a:ea typeface="+mn-ea"/>
              <a:cs typeface="+mn-cs"/>
            </a:endParaRPr>
          </a:p>
        </p:txBody>
      </p:sp>
      <p:sp>
        <p:nvSpPr>
          <p:cNvPr id="74" name="TextBox 73">
            <a:extLst>
              <a:ext uri="{FF2B5EF4-FFF2-40B4-BE49-F238E27FC236}">
                <a16:creationId xmlns:a16="http://schemas.microsoft.com/office/drawing/2014/main" id="{0F91F511-AAC2-B27E-FA78-FB79927B34E8}"/>
              </a:ext>
            </a:extLst>
          </p:cNvPr>
          <p:cNvSpPr txBox="1"/>
          <p:nvPr/>
        </p:nvSpPr>
        <p:spPr>
          <a:xfrm>
            <a:off x="188258" y="0"/>
            <a:ext cx="8955021" cy="858240"/>
          </a:xfrm>
          <a:prstGeom prst="rect">
            <a:avLst/>
          </a:prstGeom>
          <a:noFill/>
          <a:ln w="0">
            <a:noFill/>
          </a:ln>
        </p:spPr>
        <p:txBody>
          <a:bodyPr lIns="90000" tIns="45000" rIns="90000" bIns="4500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800" b="0" i="0" u="none" strike="noStrike" kern="1200" cap="none" spc="0" normalizeH="0" baseline="0" noProof="0" dirty="0">
                <a:ln>
                  <a:noFill/>
                </a:ln>
                <a:solidFill>
                  <a:srgbClr val="EEECE1"/>
                </a:solidFill>
                <a:effectLst/>
                <a:uLnTx/>
                <a:uFillTx/>
                <a:latin typeface="+mj-lt"/>
                <a:ea typeface="+mn-ea"/>
                <a:cs typeface="+mn-cs"/>
              </a:rPr>
              <a:t>2. Περιστασιακές εκκλησιαστικές ευκαιρίες ως μέσα Κατήχησης και Χριστιανικής αγωγής </a:t>
            </a:r>
            <a:endParaRPr kumimoji="0" lang="el-GR" sz="1800" b="1" i="0" u="none" strike="noStrike" kern="1200" cap="none" spc="0" normalizeH="0" baseline="0" noProof="0" dirty="0">
              <a:ln>
                <a:noFill/>
              </a:ln>
              <a:solidFill>
                <a:srgbClr val="EEECE1"/>
              </a:solidFill>
              <a:effectLst/>
              <a:uLnTx/>
              <a:uFillTx/>
              <a:latin typeface="+mj-lt"/>
              <a:ea typeface="+mn-ea"/>
              <a:cs typeface="+mn-cs"/>
            </a:endParaRPr>
          </a:p>
        </p:txBody>
      </p:sp>
      <p:sp>
        <p:nvSpPr>
          <p:cNvPr id="75" name="TextBox 74">
            <a:extLst>
              <a:ext uri="{FF2B5EF4-FFF2-40B4-BE49-F238E27FC236}">
                <a16:creationId xmlns:a16="http://schemas.microsoft.com/office/drawing/2014/main" id="{40A0D308-13CB-FEB1-6985-8F3844545737}"/>
              </a:ext>
            </a:extLst>
          </p:cNvPr>
          <p:cNvSpPr txBox="1"/>
          <p:nvPr/>
        </p:nvSpPr>
        <p:spPr>
          <a:xfrm>
            <a:off x="45000" y="1101969"/>
            <a:ext cx="9135000" cy="5392616"/>
          </a:xfrm>
          <a:prstGeom prst="rect">
            <a:avLst/>
          </a:prstGeom>
          <a:noFill/>
          <a:ln w="0">
            <a:noFill/>
          </a:ln>
        </p:spPr>
        <p:txBody>
          <a:bodyPr lIns="90000" tIns="45000" rIns="90000" bIns="45000" anchor="t">
            <a:noAutofit/>
          </a:bodyPr>
          <a:lstStyle/>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r>
              <a:rPr kumimoji="0" lang="el-GR" altLang="el-GR" sz="2400" b="1" i="0" u="none" strike="noStrike" kern="1200" cap="none" spc="0" normalizeH="0" baseline="0" noProof="0" dirty="0">
                <a:ln>
                  <a:noFill/>
                </a:ln>
                <a:solidFill>
                  <a:srgbClr val="0070C0"/>
                </a:solidFill>
                <a:effectLst/>
                <a:uLnTx/>
                <a:uFillTx/>
                <a:ea typeface="+mn-ea"/>
                <a:cs typeface="+mn-cs"/>
              </a:rPr>
              <a:t>Στην εκκλησιαστική κατασκήνωση αναπτύσσεται το τρίπτυχο</a:t>
            </a:r>
            <a:r>
              <a:rPr kumimoji="0" lang="el-GR" altLang="el-GR" sz="2400" b="0" i="0" u="none" strike="noStrike" kern="1200" cap="none" spc="0" normalizeH="0" baseline="0" noProof="0" dirty="0">
                <a:ln>
                  <a:noFill/>
                </a:ln>
                <a:solidFill>
                  <a:srgbClr val="0070C0"/>
                </a:solidFill>
                <a:effectLst/>
                <a:uLnTx/>
                <a:uFillTx/>
                <a:ea typeface="+mn-ea"/>
                <a:cs typeface="+mn-cs"/>
              </a:rPr>
              <a:t>:</a:t>
            </a: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Λατρεία/μυστηριακή ζωή </a:t>
            </a: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Διδασκαλία </a:t>
            </a: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Άσκηση </a:t>
            </a: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endParaRPr kumimoji="0" lang="el-GR" altLang="el-GR" sz="2400" b="0" i="0" u="none" strike="noStrike" kern="1200" cap="none" spc="0" normalizeH="0" baseline="0" noProof="0" dirty="0">
              <a:ln>
                <a:noFill/>
              </a:ln>
              <a:solidFill>
                <a:srgbClr val="0070C0"/>
              </a:solidFill>
              <a:effectLst/>
              <a:uLnTx/>
              <a:uFillTx/>
              <a:ea typeface="+mn-ea"/>
              <a:cs typeface="+mn-cs"/>
            </a:endParaRP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r>
              <a:rPr lang="el-GR" altLang="el-GR" sz="2400" b="1" dirty="0">
                <a:solidFill>
                  <a:srgbClr val="0070C0"/>
                </a:solidFill>
              </a:rPr>
              <a:t>Π</a:t>
            </a:r>
            <a:r>
              <a:rPr kumimoji="0" lang="el-GR" altLang="el-GR" sz="2400" b="1" i="0" u="none" strike="noStrike" kern="1200" cap="none" spc="0" normalizeH="0" baseline="0" noProof="0" dirty="0" err="1">
                <a:ln>
                  <a:noFill/>
                </a:ln>
                <a:solidFill>
                  <a:srgbClr val="0070C0"/>
                </a:solidFill>
                <a:effectLst/>
                <a:uLnTx/>
                <a:uFillTx/>
                <a:ea typeface="+mn-ea"/>
                <a:cs typeface="+mn-cs"/>
              </a:rPr>
              <a:t>ρόγραμμα</a:t>
            </a:r>
            <a:r>
              <a:rPr kumimoji="0" lang="el-GR" altLang="el-GR" sz="2400" b="1" i="0" u="none" strike="noStrike" kern="1200" cap="none" spc="0" normalizeH="0" baseline="0" noProof="0" dirty="0">
                <a:ln>
                  <a:noFill/>
                </a:ln>
                <a:solidFill>
                  <a:srgbClr val="0070C0"/>
                </a:solidFill>
                <a:effectLst/>
                <a:uLnTx/>
                <a:uFillTx/>
                <a:ea typeface="+mn-ea"/>
                <a:cs typeface="+mn-cs"/>
              </a:rPr>
              <a:t> κατασκήνωσης</a:t>
            </a:r>
            <a:r>
              <a:rPr kumimoji="0" lang="el-GR" altLang="el-GR" sz="2400" b="0" i="0" u="none" strike="noStrike" kern="1200" cap="none" spc="0" normalizeH="0" baseline="0" noProof="0" dirty="0">
                <a:ln>
                  <a:noFill/>
                </a:ln>
                <a:solidFill>
                  <a:srgbClr val="0070C0"/>
                </a:solidFill>
                <a:effectLst/>
                <a:uLnTx/>
                <a:uFillTx/>
                <a:ea typeface="+mn-ea"/>
                <a:cs typeface="+mn-cs"/>
              </a:rPr>
              <a:t>:</a:t>
            </a:r>
          </a:p>
          <a:p>
            <a:pPr marL="457200" marR="0" lvl="0" indent="-457200" algn="l" defTabSz="914400" rtl="0" eaLnBrk="1" fontAlgn="base" latinLnBrk="0" hangingPunct="1">
              <a:lnSpc>
                <a:spcPct val="100000"/>
              </a:lnSpc>
              <a:spcBef>
                <a:spcPts val="575"/>
              </a:spcBef>
              <a:spcAft>
                <a:spcPct val="0"/>
              </a:spcAft>
              <a:buClr>
                <a:srgbClr val="D34817"/>
              </a:buClr>
              <a:buSzPct val="85000"/>
              <a:buFontTx/>
              <a:buAutoNum type="arabicPeriod"/>
              <a:tabLst/>
              <a:defRPr/>
            </a:pPr>
            <a:r>
              <a:rPr lang="el-GR" altLang="el-GR" sz="2400" dirty="0">
                <a:solidFill>
                  <a:srgbClr val="0070C0"/>
                </a:solidFill>
              </a:rPr>
              <a:t>προσευχή πρωί βράδυ πριν και μετά το φαγητό</a:t>
            </a:r>
          </a:p>
          <a:p>
            <a:pPr marL="457200" marR="0" lvl="0" indent="-457200" algn="l" defTabSz="914400" rtl="0" eaLnBrk="1" fontAlgn="base" latinLnBrk="0" hangingPunct="1">
              <a:lnSpc>
                <a:spcPct val="100000"/>
              </a:lnSpc>
              <a:spcBef>
                <a:spcPts val="575"/>
              </a:spcBef>
              <a:spcAft>
                <a:spcPct val="0"/>
              </a:spcAft>
              <a:buClr>
                <a:srgbClr val="D34817"/>
              </a:buClr>
              <a:buSzPct val="85000"/>
              <a:buFontTx/>
              <a:buAutoNum type="arabicPeriod"/>
              <a:tabLst/>
              <a:defRPr/>
            </a:pPr>
            <a:r>
              <a:rPr lang="el-GR" altLang="el-GR" sz="2400" dirty="0">
                <a:solidFill>
                  <a:srgbClr val="0070C0"/>
                </a:solidFill>
              </a:rPr>
              <a:t>νόημα ημέρας Κυριακής και άλλων γιορτών </a:t>
            </a:r>
          </a:p>
          <a:p>
            <a:pPr marL="457200" marR="0" lvl="0" indent="-457200" algn="l" defTabSz="914400" rtl="0" eaLnBrk="1" fontAlgn="base" latinLnBrk="0" hangingPunct="1">
              <a:lnSpc>
                <a:spcPct val="100000"/>
              </a:lnSpc>
              <a:spcBef>
                <a:spcPts val="575"/>
              </a:spcBef>
              <a:spcAft>
                <a:spcPct val="0"/>
              </a:spcAft>
              <a:buClr>
                <a:srgbClr val="D34817"/>
              </a:buClr>
              <a:buSzPct val="85000"/>
              <a:buFontTx/>
              <a:buAutoNum type="arabicPeriod"/>
              <a:tabLst/>
              <a:defRPr/>
            </a:pPr>
            <a:r>
              <a:rPr lang="el-GR" altLang="el-GR" sz="2400" dirty="0">
                <a:solidFill>
                  <a:srgbClr val="0070C0"/>
                </a:solidFill>
              </a:rPr>
              <a:t>εκκλησιαστικές ακολουθίες </a:t>
            </a:r>
          </a:p>
          <a:p>
            <a:pPr marL="457200" marR="0" lvl="0" indent="-457200" algn="l" defTabSz="914400" rtl="0" eaLnBrk="1" fontAlgn="base" latinLnBrk="0" hangingPunct="1">
              <a:lnSpc>
                <a:spcPct val="100000"/>
              </a:lnSpc>
              <a:spcBef>
                <a:spcPts val="575"/>
              </a:spcBef>
              <a:spcAft>
                <a:spcPct val="0"/>
              </a:spcAft>
              <a:buClr>
                <a:srgbClr val="D34817"/>
              </a:buClr>
              <a:buSzPct val="85000"/>
              <a:buFontTx/>
              <a:buAutoNum type="arabicPeriod"/>
              <a:tabLst/>
              <a:defRPr/>
            </a:pPr>
            <a:r>
              <a:rPr lang="el-GR" altLang="el-GR" sz="2400" dirty="0">
                <a:solidFill>
                  <a:srgbClr val="0070C0"/>
                </a:solidFill>
              </a:rPr>
              <a:t>ψυχαγωγικά παιχνίδια σε φυσικό περιβάλλον με εκκλησιαστικό και λατρευτικό πλαίσιο  </a:t>
            </a:r>
            <a:endParaRPr kumimoji="0" lang="el-GR" altLang="el-GR" sz="2400" b="0" i="0" u="none" strike="noStrike" kern="1200" cap="none" spc="0" normalizeH="0" baseline="0" noProof="0" dirty="0">
              <a:ln>
                <a:noFill/>
              </a:ln>
              <a:solidFill>
                <a:srgbClr val="0070C0"/>
              </a:solidFill>
              <a:effectLst/>
              <a:uLnTx/>
              <a:uFillTx/>
              <a:ea typeface="+mn-ea"/>
              <a:cs typeface="+mn-cs"/>
            </a:endParaRPr>
          </a:p>
        </p:txBody>
      </p:sp>
    </p:spTree>
    <p:extLst>
      <p:ext uri="{BB962C8B-B14F-4D97-AF65-F5344CB8AC3E}">
        <p14:creationId xmlns:p14="http://schemas.microsoft.com/office/powerpoint/2010/main" val="34423560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6" name="object 12"/>
          <p:cNvPicPr/>
          <p:nvPr/>
        </p:nvPicPr>
        <p:blipFill>
          <a:blip r:embed="rId2"/>
          <a:stretch/>
        </p:blipFill>
        <p:spPr>
          <a:xfrm>
            <a:off x="0" y="0"/>
            <a:ext cx="9143280" cy="6857280"/>
          </a:xfrm>
          <a:prstGeom prst="rect">
            <a:avLst/>
          </a:prstGeom>
          <a:noFill/>
          <a:ln w="0">
            <a:noFill/>
          </a:ln>
        </p:spPr>
      </p:pic>
      <p:sp>
        <p:nvSpPr>
          <p:cNvPr id="77" name="11 - TextBox 7"/>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endParaRPr lang="el-GR" sz="1800" b="0" u="none" strike="noStrike">
              <a:solidFill>
                <a:srgbClr val="000000"/>
              </a:solidFill>
              <a:uFillTx/>
              <a:latin typeface="Arial"/>
            </a:endParaRPr>
          </a:p>
        </p:txBody>
      </p:sp>
      <p:sp>
        <p:nvSpPr>
          <p:cNvPr id="78" name="TextBox 77"/>
          <p:cNvSpPr txBox="1"/>
          <p:nvPr/>
        </p:nvSpPr>
        <p:spPr>
          <a:xfrm>
            <a:off x="-16201" y="26041"/>
            <a:ext cx="9106200" cy="1186560"/>
          </a:xfrm>
          <a:prstGeom prst="rect">
            <a:avLst/>
          </a:prstGeom>
          <a:noFill/>
          <a:ln w="0">
            <a:noFill/>
          </a:ln>
        </p:spPr>
        <p:txBody>
          <a:bodyPr lIns="90000" tIns="45000" rIns="90000" bIns="4500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800" b="0" i="0" u="none" strike="noStrike" kern="1200" cap="none" spc="0" normalizeH="0" baseline="0" noProof="0" dirty="0">
                <a:ln>
                  <a:noFill/>
                </a:ln>
                <a:solidFill>
                  <a:srgbClr val="EEECE1"/>
                </a:solidFill>
                <a:effectLst/>
                <a:uLnTx/>
                <a:uFillTx/>
                <a:latin typeface="+mj-lt"/>
                <a:ea typeface="+mn-ea"/>
                <a:cs typeface="+mn-cs"/>
              </a:rPr>
              <a:t>2. Περιστασιακές εκκλησιαστικές ευκαιρίες ως μέσα Κατήχησης και Χριστιανικής αγωγής </a:t>
            </a:r>
            <a:endParaRPr kumimoji="0" lang="el-GR" sz="1800" b="1" i="0" u="none" strike="noStrike" kern="1200" cap="none" spc="0" normalizeH="0" baseline="0" noProof="0" dirty="0">
              <a:ln>
                <a:noFill/>
              </a:ln>
              <a:solidFill>
                <a:srgbClr val="EEECE1"/>
              </a:solidFill>
              <a:effectLst/>
              <a:uLnTx/>
              <a:uFillTx/>
              <a:latin typeface="+mj-lt"/>
              <a:ea typeface="+mn-ea"/>
              <a:cs typeface="+mn-cs"/>
            </a:endParaRPr>
          </a:p>
        </p:txBody>
      </p:sp>
      <p:sp>
        <p:nvSpPr>
          <p:cNvPr id="79" name="TextBox 78"/>
          <p:cNvSpPr txBox="1"/>
          <p:nvPr/>
        </p:nvSpPr>
        <p:spPr>
          <a:xfrm>
            <a:off x="120785" y="963007"/>
            <a:ext cx="8902430" cy="5613639"/>
          </a:xfrm>
          <a:prstGeom prst="rect">
            <a:avLst/>
          </a:prstGeom>
          <a:noFill/>
          <a:ln w="0">
            <a:noFill/>
          </a:ln>
        </p:spPr>
        <p:txBody>
          <a:bodyPr lIns="90000" tIns="45000" rIns="90000" bIns="45000" anchor="t">
            <a:noAutofit/>
          </a:bodyPr>
          <a:lstStyle/>
          <a:p>
            <a:pPr marR="0" lvl="0" algn="l" defTabSz="914400" rtl="0" eaLnBrk="1" fontAlgn="base" latinLnBrk="0" hangingPunct="1">
              <a:lnSpc>
                <a:spcPct val="100000"/>
              </a:lnSpc>
              <a:spcBef>
                <a:spcPts val="575"/>
              </a:spcBef>
              <a:spcAft>
                <a:spcPct val="0"/>
              </a:spcAft>
              <a:buClr>
                <a:srgbClr val="D34817"/>
              </a:buClr>
              <a:buSzPct val="85000"/>
              <a:tabLst/>
              <a:defRPr/>
            </a:pPr>
            <a:endParaRPr lang="el-GR" altLang="el-GR" sz="2400" dirty="0">
              <a:solidFill>
                <a:srgbClr val="7030A0"/>
              </a:solidFill>
            </a:endParaRPr>
          </a:p>
          <a:p>
            <a:pPr marR="0" lvl="0" algn="l" defTabSz="914400" rtl="0" eaLnBrk="1" fontAlgn="base" latinLnBrk="0" hangingPunct="1">
              <a:lnSpc>
                <a:spcPct val="100000"/>
              </a:lnSpc>
              <a:spcBef>
                <a:spcPts val="575"/>
              </a:spcBef>
              <a:spcAft>
                <a:spcPct val="0"/>
              </a:spcAft>
              <a:buClr>
                <a:srgbClr val="D34817"/>
              </a:buClr>
              <a:buSzPct val="85000"/>
              <a:tabLst/>
              <a:defRPr/>
            </a:pPr>
            <a:r>
              <a:rPr lang="el-GR" altLang="el-GR" sz="2400" dirty="0">
                <a:solidFill>
                  <a:srgbClr val="0070C0"/>
                </a:solidFill>
              </a:rPr>
              <a:t>Π</a:t>
            </a:r>
            <a:r>
              <a:rPr kumimoji="0" lang="el-GR" altLang="el-GR" sz="2400" b="0" i="0" u="none" strike="noStrike" kern="1200" cap="none" spc="0" normalizeH="0" baseline="0" noProof="0" dirty="0" err="1">
                <a:ln>
                  <a:noFill/>
                </a:ln>
                <a:solidFill>
                  <a:srgbClr val="0070C0"/>
                </a:solidFill>
                <a:effectLst/>
                <a:uLnTx/>
                <a:uFillTx/>
                <a:ea typeface="+mn-ea"/>
                <a:cs typeface="+mn-cs"/>
              </a:rPr>
              <a:t>ρώτη</a:t>
            </a:r>
            <a:r>
              <a:rPr kumimoji="0" lang="el-GR" altLang="el-GR" sz="2400" b="0" i="0" u="none" strike="noStrike" kern="1200" cap="none" spc="0" normalizeH="0" baseline="0" noProof="0" dirty="0">
                <a:ln>
                  <a:noFill/>
                </a:ln>
                <a:solidFill>
                  <a:srgbClr val="0070C0"/>
                </a:solidFill>
                <a:effectLst/>
                <a:uLnTx/>
                <a:uFillTx/>
                <a:ea typeface="+mn-ea"/>
                <a:cs typeface="+mn-cs"/>
              </a:rPr>
              <a:t> κατασκήνωση στην Ελλάδα στο δάσος </a:t>
            </a:r>
            <a:r>
              <a:rPr lang="el-GR" altLang="el-GR" sz="2400" dirty="0">
                <a:solidFill>
                  <a:srgbClr val="0070C0"/>
                </a:solidFill>
              </a:rPr>
              <a:t>Μ</a:t>
            </a:r>
            <a:r>
              <a:rPr kumimoji="0" lang="el-GR" altLang="el-GR" sz="2400" b="0" i="0" u="none" strike="noStrike" kern="1200" cap="none" spc="0" normalizeH="0" baseline="0" noProof="0" dirty="0" err="1">
                <a:ln>
                  <a:noFill/>
                </a:ln>
                <a:solidFill>
                  <a:srgbClr val="0070C0"/>
                </a:solidFill>
                <a:effectLst/>
                <a:uLnTx/>
                <a:uFillTx/>
                <a:ea typeface="+mn-ea"/>
                <a:cs typeface="+mn-cs"/>
              </a:rPr>
              <a:t>αγκουφάνας</a:t>
            </a:r>
            <a:r>
              <a:rPr kumimoji="0" lang="el-GR" altLang="el-GR" sz="2400" b="0" i="0" u="none" strike="noStrike" kern="1200" cap="none" spc="0" normalizeH="0" baseline="0" noProof="0" dirty="0">
                <a:ln>
                  <a:noFill/>
                </a:ln>
                <a:solidFill>
                  <a:srgbClr val="0070C0"/>
                </a:solidFill>
                <a:effectLst/>
                <a:uLnTx/>
                <a:uFillTx/>
                <a:ea typeface="+mn-ea"/>
                <a:cs typeface="+mn-cs"/>
              </a:rPr>
              <a:t> στο </a:t>
            </a:r>
            <a:r>
              <a:rPr lang="el-GR" altLang="el-GR" sz="2400" dirty="0">
                <a:solidFill>
                  <a:srgbClr val="0070C0"/>
                </a:solidFill>
              </a:rPr>
              <a:t>Μ</a:t>
            </a:r>
            <a:r>
              <a:rPr kumimoji="0" lang="el-GR" altLang="el-GR" sz="2400" b="0" i="0" u="none" strike="noStrike" kern="1200" cap="none" spc="0" normalizeH="0" baseline="0" noProof="0" dirty="0" err="1">
                <a:ln>
                  <a:noFill/>
                </a:ln>
                <a:solidFill>
                  <a:srgbClr val="0070C0"/>
                </a:solidFill>
                <a:effectLst/>
                <a:uLnTx/>
                <a:uFillTx/>
                <a:ea typeface="+mn-ea"/>
                <a:cs typeface="+mn-cs"/>
              </a:rPr>
              <a:t>αρούσι</a:t>
            </a:r>
            <a:r>
              <a:rPr kumimoji="0" lang="el-GR" altLang="el-GR" sz="2400" b="0" i="0" u="none" strike="noStrike" kern="1200" cap="none" spc="0" normalizeH="0" baseline="0" noProof="0" dirty="0">
                <a:ln>
                  <a:noFill/>
                </a:ln>
                <a:solidFill>
                  <a:srgbClr val="0070C0"/>
                </a:solidFill>
                <a:effectLst/>
                <a:uLnTx/>
                <a:uFillTx/>
                <a:ea typeface="+mn-ea"/>
                <a:cs typeface="+mn-cs"/>
              </a:rPr>
              <a:t>, 1915, από τον </a:t>
            </a:r>
            <a:r>
              <a:rPr lang="el-GR" altLang="el-GR" sz="2400" dirty="0">
                <a:solidFill>
                  <a:srgbClr val="0070C0"/>
                </a:solidFill>
              </a:rPr>
              <a:t>Α</a:t>
            </a:r>
            <a:r>
              <a:rPr kumimoji="0" lang="el-GR" altLang="el-GR" sz="2400" b="0" i="0" u="none" strike="noStrike" kern="1200" cap="none" spc="0" normalizeH="0" baseline="0" noProof="0" dirty="0" err="1">
                <a:ln>
                  <a:noFill/>
                </a:ln>
                <a:solidFill>
                  <a:srgbClr val="0070C0"/>
                </a:solidFill>
                <a:effectLst/>
                <a:uLnTx/>
                <a:uFillTx/>
                <a:ea typeface="+mn-ea"/>
                <a:cs typeface="+mn-cs"/>
              </a:rPr>
              <a:t>θανάσιο</a:t>
            </a:r>
            <a:r>
              <a:rPr kumimoji="0" lang="el-GR" altLang="el-GR" sz="2400" b="0" i="0" u="none" strike="noStrike" kern="1200" cap="none" spc="0" normalizeH="0" baseline="0" noProof="0" dirty="0">
                <a:ln>
                  <a:noFill/>
                </a:ln>
                <a:solidFill>
                  <a:srgbClr val="0070C0"/>
                </a:solidFill>
                <a:effectLst/>
                <a:uLnTx/>
                <a:uFillTx/>
                <a:ea typeface="+mn-ea"/>
                <a:cs typeface="+mn-cs"/>
              </a:rPr>
              <a:t> </a:t>
            </a:r>
            <a:r>
              <a:rPr lang="el-GR" altLang="el-GR" sz="2400" dirty="0">
                <a:solidFill>
                  <a:srgbClr val="0070C0"/>
                </a:solidFill>
              </a:rPr>
              <a:t>Λ</a:t>
            </a:r>
            <a:r>
              <a:rPr kumimoji="0" lang="el-GR" altLang="el-GR" sz="2400" b="0" i="0" u="none" strike="noStrike" kern="1200" cap="none" spc="0" normalizeH="0" baseline="0" noProof="0" dirty="0" err="1">
                <a:ln>
                  <a:noFill/>
                </a:ln>
                <a:solidFill>
                  <a:srgbClr val="0070C0"/>
                </a:solidFill>
                <a:effectLst/>
                <a:uLnTx/>
                <a:uFillTx/>
                <a:ea typeface="+mn-ea"/>
                <a:cs typeface="+mn-cs"/>
              </a:rPr>
              <a:t>ειβαδιώτη</a:t>
            </a:r>
            <a:r>
              <a:rPr lang="el-GR" altLang="el-GR" sz="2400" dirty="0">
                <a:solidFill>
                  <a:srgbClr val="0070C0"/>
                </a:solidFill>
              </a:rPr>
              <a:t>, έπειτα από τη ΧΑΝ, το ΠΙΚΠΑ και άλλους φορείς.</a:t>
            </a:r>
          </a:p>
          <a:p>
            <a:pPr marR="0" lvl="0" algn="l" defTabSz="914400" rtl="0" eaLnBrk="1" fontAlgn="base" latinLnBrk="0" hangingPunct="1">
              <a:lnSpc>
                <a:spcPct val="100000"/>
              </a:lnSpc>
              <a:spcBef>
                <a:spcPts val="575"/>
              </a:spcBef>
              <a:spcAft>
                <a:spcPct val="0"/>
              </a:spcAft>
              <a:buClr>
                <a:srgbClr val="D34817"/>
              </a:buClr>
              <a:buSzPct val="85000"/>
              <a:tabLst/>
              <a:defRPr/>
            </a:pPr>
            <a:endParaRPr kumimoji="0" lang="el-GR" altLang="el-GR" sz="2400" b="0" i="0" u="none" strike="noStrike" kern="1200" cap="none" spc="0" normalizeH="0" baseline="0" noProof="0" dirty="0">
              <a:ln>
                <a:noFill/>
              </a:ln>
              <a:solidFill>
                <a:srgbClr val="0070C0"/>
              </a:solidFill>
              <a:effectLst/>
              <a:uLnTx/>
              <a:uFillTx/>
              <a:ea typeface="+mn-ea"/>
              <a:cs typeface="+mn-cs"/>
            </a:endParaRPr>
          </a:p>
          <a:p>
            <a:pPr marR="0" lvl="0" algn="l" defTabSz="914400" rtl="0" eaLnBrk="1" fontAlgn="base" latinLnBrk="0" hangingPunct="1">
              <a:lnSpc>
                <a:spcPct val="100000"/>
              </a:lnSpc>
              <a:spcBef>
                <a:spcPts val="575"/>
              </a:spcBef>
              <a:spcAft>
                <a:spcPct val="0"/>
              </a:spcAft>
              <a:buClr>
                <a:srgbClr val="D34817"/>
              </a:buClr>
              <a:buSzPct val="85000"/>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Σήμερα υπάρχουν κατασκηνώσεις από:</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Wingdings" panose="05000000000000000000" pitchFamily="2" charset="2"/>
              <a:buChar char="Ø"/>
              <a:tabLst/>
              <a:defRPr/>
            </a:pPr>
            <a:r>
              <a:rPr lang="el-GR" altLang="el-GR" sz="2400" dirty="0">
                <a:solidFill>
                  <a:srgbClr val="0070C0"/>
                </a:solidFill>
              </a:rPr>
              <a:t>Υ</a:t>
            </a:r>
            <a:r>
              <a:rPr kumimoji="0" lang="el-GR" altLang="el-GR" sz="2400" b="0" i="0" u="none" strike="noStrike" kern="1200" cap="none" spc="0" normalizeH="0" baseline="0" noProof="0" dirty="0" err="1">
                <a:ln>
                  <a:noFill/>
                </a:ln>
                <a:solidFill>
                  <a:srgbClr val="0070C0"/>
                </a:solidFill>
                <a:effectLst/>
                <a:uLnTx/>
                <a:uFillTx/>
                <a:ea typeface="+mn-ea"/>
                <a:cs typeface="+mn-cs"/>
              </a:rPr>
              <a:t>πουργεία</a:t>
            </a:r>
            <a:r>
              <a:rPr kumimoji="0" lang="el-GR" altLang="el-GR" sz="2400" b="0" i="0" u="none" strike="noStrike" kern="1200" cap="none" spc="0" normalizeH="0" baseline="0" noProof="0" dirty="0">
                <a:ln>
                  <a:noFill/>
                </a:ln>
                <a:solidFill>
                  <a:srgbClr val="0070C0"/>
                </a:solidFill>
                <a:effectLst/>
                <a:uLnTx/>
                <a:uFillTx/>
                <a:ea typeface="+mn-ea"/>
                <a:cs typeface="+mn-cs"/>
              </a:rPr>
              <a:t> Παιδείας και Θρησκευμάτων, Υγείας,</a:t>
            </a:r>
            <a:r>
              <a:rPr lang="el-GR" altLang="el-GR" sz="2400" dirty="0">
                <a:solidFill>
                  <a:srgbClr val="0070C0"/>
                </a:solidFill>
              </a:rPr>
              <a:t> Πρόνοιας </a:t>
            </a:r>
            <a:r>
              <a:rPr kumimoji="0" lang="el-GR" altLang="el-GR" sz="2400" b="0" i="0" u="none" strike="noStrike" kern="1200" cap="none" spc="0" normalizeH="0" baseline="0" noProof="0" dirty="0">
                <a:ln>
                  <a:noFill/>
                </a:ln>
                <a:solidFill>
                  <a:srgbClr val="0070C0"/>
                </a:solidFill>
                <a:effectLst/>
                <a:uLnTx/>
                <a:uFillTx/>
                <a:ea typeface="+mn-ea"/>
                <a:cs typeface="+mn-cs"/>
              </a:rPr>
              <a:t> και Κοινωνικών </a:t>
            </a:r>
            <a:r>
              <a:rPr lang="el-GR" altLang="el-GR" sz="2400" dirty="0">
                <a:solidFill>
                  <a:srgbClr val="0070C0"/>
                </a:solidFill>
              </a:rPr>
              <a:t>Α</a:t>
            </a:r>
            <a:r>
              <a:rPr kumimoji="0" lang="el-GR" altLang="el-GR" sz="2400" b="0" i="0" u="none" strike="noStrike" kern="1200" cap="none" spc="0" normalizeH="0" baseline="0" noProof="0" dirty="0" err="1">
                <a:ln>
                  <a:noFill/>
                </a:ln>
                <a:solidFill>
                  <a:srgbClr val="0070C0"/>
                </a:solidFill>
                <a:effectLst/>
                <a:uLnTx/>
                <a:uFillTx/>
                <a:ea typeface="+mn-ea"/>
                <a:cs typeface="+mn-cs"/>
              </a:rPr>
              <a:t>σφαλίσεων</a:t>
            </a:r>
            <a:r>
              <a:rPr kumimoji="0" lang="el-GR" altLang="el-GR" sz="2400" b="0" i="0" u="none" strike="noStrike" kern="1200" cap="none" spc="0" normalizeH="0" baseline="0" noProof="0" dirty="0">
                <a:ln>
                  <a:noFill/>
                </a:ln>
                <a:solidFill>
                  <a:srgbClr val="0070C0"/>
                </a:solidFill>
                <a:effectLst/>
                <a:uLnTx/>
                <a:uFillTx/>
                <a:ea typeface="+mn-ea"/>
                <a:cs typeface="+mn-cs"/>
              </a:rPr>
              <a:t>  </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Wingdings" panose="05000000000000000000" pitchFamily="2" charset="2"/>
              <a:buChar char="Ø"/>
              <a:tabLst/>
              <a:defRPr/>
            </a:pPr>
            <a:r>
              <a:rPr lang="el-GR" altLang="el-GR" sz="2400" dirty="0">
                <a:solidFill>
                  <a:srgbClr val="0070C0"/>
                </a:solidFill>
              </a:rPr>
              <a:t>Ι</a:t>
            </a:r>
            <a:r>
              <a:rPr kumimoji="0" lang="el-GR" altLang="el-GR" sz="2400" b="0" i="0" u="none" strike="noStrike" kern="1200" cap="none" spc="0" normalizeH="0" baseline="0" noProof="0" dirty="0" err="1">
                <a:ln>
                  <a:noFill/>
                </a:ln>
                <a:solidFill>
                  <a:srgbClr val="0070C0"/>
                </a:solidFill>
                <a:effectLst/>
                <a:uLnTx/>
                <a:uFillTx/>
                <a:ea typeface="+mn-ea"/>
                <a:cs typeface="+mn-cs"/>
              </a:rPr>
              <a:t>ερές</a:t>
            </a:r>
            <a:r>
              <a:rPr kumimoji="0" lang="el-GR" altLang="el-GR" sz="2400" b="0" i="0" u="none" strike="noStrike" kern="1200" cap="none" spc="0" normalizeH="0" baseline="0" noProof="0" dirty="0">
                <a:ln>
                  <a:noFill/>
                </a:ln>
                <a:solidFill>
                  <a:srgbClr val="0070C0"/>
                </a:solidFill>
                <a:effectLst/>
                <a:uLnTx/>
                <a:uFillTx/>
                <a:ea typeface="+mn-ea"/>
                <a:cs typeface="+mn-cs"/>
              </a:rPr>
              <a:t> Μητροπόλεις, ενορίες, Μοναστήρια, Ορθόδοξες χριστιανικές αδελφότητες </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Wingdings" panose="05000000000000000000" pitchFamily="2" charset="2"/>
              <a:buChar char="Ø"/>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σωματεία, δήμοι, τραπεζικοί και άλλοι οργανισμοί</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Wingdings" panose="05000000000000000000" pitchFamily="2" charset="2"/>
              <a:buChar char="Ø"/>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ιδιωτικές επιχειρήσεις </a:t>
            </a:r>
          </a:p>
          <a:p>
            <a:pPr marR="0" lvl="0" algn="l" defTabSz="914400" rtl="0" eaLnBrk="1" fontAlgn="base" latinLnBrk="0" hangingPunct="1">
              <a:lnSpc>
                <a:spcPct val="100000"/>
              </a:lnSpc>
              <a:spcBef>
                <a:spcPts val="575"/>
              </a:spcBef>
              <a:spcAft>
                <a:spcPct val="0"/>
              </a:spcAft>
              <a:buClr>
                <a:srgbClr val="D34817"/>
              </a:buClr>
              <a:buSzPct val="85000"/>
              <a:tabLst/>
              <a:defRPr/>
            </a:pPr>
            <a:endParaRPr kumimoji="0" lang="el-GR" altLang="el-GR" sz="2400" b="0" i="0" u="none" strike="noStrike" kern="1200" cap="none" spc="0" normalizeH="0" baseline="0" noProof="0" dirty="0">
              <a:ln>
                <a:noFill/>
              </a:ln>
              <a:solidFill>
                <a:srgbClr val="7030A0"/>
              </a:solidFill>
              <a:effectLst/>
              <a:uLnTx/>
              <a:uFillTx/>
              <a:latin typeface="Palatino Linotype" panose="02040502050505030304" pitchFamily="18" charset="0"/>
              <a:ea typeface="+mn-ea"/>
              <a:cs typeface="+mn-cs"/>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B76F4B-7417-11BB-AA0E-3DEFBC752844}"/>
            </a:ext>
          </a:extLst>
        </p:cNvPr>
        <p:cNvGrpSpPr/>
        <p:nvPr/>
      </p:nvGrpSpPr>
      <p:grpSpPr>
        <a:xfrm>
          <a:off x="0" y="0"/>
          <a:ext cx="0" cy="0"/>
          <a:chOff x="0" y="0"/>
          <a:chExt cx="0" cy="0"/>
        </a:xfrm>
      </p:grpSpPr>
      <p:pic>
        <p:nvPicPr>
          <p:cNvPr id="76" name="object 12">
            <a:extLst>
              <a:ext uri="{FF2B5EF4-FFF2-40B4-BE49-F238E27FC236}">
                <a16:creationId xmlns:a16="http://schemas.microsoft.com/office/drawing/2014/main" id="{2A5835CB-CB0A-F939-0B6A-063E28746A65}"/>
              </a:ext>
            </a:extLst>
          </p:cNvPr>
          <p:cNvPicPr/>
          <p:nvPr/>
        </p:nvPicPr>
        <p:blipFill>
          <a:blip r:embed="rId2"/>
          <a:stretch/>
        </p:blipFill>
        <p:spPr>
          <a:xfrm>
            <a:off x="0" y="0"/>
            <a:ext cx="9143280" cy="6857280"/>
          </a:xfrm>
          <a:prstGeom prst="rect">
            <a:avLst/>
          </a:prstGeom>
          <a:noFill/>
          <a:ln w="0">
            <a:noFill/>
          </a:ln>
        </p:spPr>
      </p:pic>
      <p:sp>
        <p:nvSpPr>
          <p:cNvPr id="77" name="11 - TextBox 7">
            <a:extLst>
              <a:ext uri="{FF2B5EF4-FFF2-40B4-BE49-F238E27FC236}">
                <a16:creationId xmlns:a16="http://schemas.microsoft.com/office/drawing/2014/main" id="{5FA67954-9772-B505-B053-40857E4AB8FD}"/>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rgbClr val="000000"/>
              </a:solidFill>
              <a:effectLst/>
              <a:uLnTx/>
              <a:uFillTx/>
              <a:latin typeface="Arial"/>
              <a:ea typeface="+mn-ea"/>
              <a:cs typeface="+mn-cs"/>
            </a:endParaRPr>
          </a:p>
        </p:txBody>
      </p:sp>
      <p:sp>
        <p:nvSpPr>
          <p:cNvPr id="78" name="TextBox 77">
            <a:extLst>
              <a:ext uri="{FF2B5EF4-FFF2-40B4-BE49-F238E27FC236}">
                <a16:creationId xmlns:a16="http://schemas.microsoft.com/office/drawing/2014/main" id="{48DC7443-4555-CCB0-D17D-39E3DA6E2D39}"/>
              </a:ext>
            </a:extLst>
          </p:cNvPr>
          <p:cNvSpPr txBox="1"/>
          <p:nvPr/>
        </p:nvSpPr>
        <p:spPr>
          <a:xfrm>
            <a:off x="18540" y="46892"/>
            <a:ext cx="9106200" cy="925189"/>
          </a:xfrm>
          <a:prstGeom prst="rect">
            <a:avLst/>
          </a:prstGeom>
          <a:noFill/>
          <a:ln w="0">
            <a:noFill/>
          </a:ln>
        </p:spPr>
        <p:txBody>
          <a:bodyPr lIns="90000" tIns="45000" rIns="90000" bIns="4500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800" b="0" i="0" u="none" strike="noStrike" kern="1200" cap="none" spc="0" normalizeH="0" baseline="0" noProof="0" dirty="0">
                <a:ln>
                  <a:noFill/>
                </a:ln>
                <a:solidFill>
                  <a:srgbClr val="EEECE1"/>
                </a:solidFill>
                <a:effectLst/>
                <a:uLnTx/>
                <a:uFillTx/>
                <a:latin typeface="+mj-lt"/>
                <a:ea typeface="+mn-ea"/>
                <a:cs typeface="+mn-cs"/>
              </a:rPr>
              <a:t>2. Περιστασιακές εκκλησιαστικές ευκαιρίες ως μέσα Κατήχησης και Χριστιανικής αγωγής </a:t>
            </a:r>
            <a:endParaRPr kumimoji="0" lang="el-GR" sz="1800" b="1" i="0" u="none" strike="noStrike" kern="1200" cap="none" spc="0" normalizeH="0" baseline="0" noProof="0" dirty="0">
              <a:ln>
                <a:noFill/>
              </a:ln>
              <a:solidFill>
                <a:srgbClr val="EEECE1"/>
              </a:solidFill>
              <a:effectLst/>
              <a:uLnTx/>
              <a:uFillTx/>
              <a:latin typeface="+mj-lt"/>
              <a:ea typeface="+mn-ea"/>
              <a:cs typeface="+mn-cs"/>
            </a:endParaRPr>
          </a:p>
        </p:txBody>
      </p:sp>
      <p:sp>
        <p:nvSpPr>
          <p:cNvPr id="79" name="TextBox 78">
            <a:extLst>
              <a:ext uri="{FF2B5EF4-FFF2-40B4-BE49-F238E27FC236}">
                <a16:creationId xmlns:a16="http://schemas.microsoft.com/office/drawing/2014/main" id="{3066701E-039F-7377-1161-25DEA85C9B2A}"/>
              </a:ext>
            </a:extLst>
          </p:cNvPr>
          <p:cNvSpPr txBox="1"/>
          <p:nvPr/>
        </p:nvSpPr>
        <p:spPr>
          <a:xfrm>
            <a:off x="0" y="1018973"/>
            <a:ext cx="9106199" cy="5592842"/>
          </a:xfrm>
          <a:prstGeom prst="rect">
            <a:avLst/>
          </a:prstGeom>
          <a:noFill/>
          <a:ln w="0">
            <a:noFill/>
          </a:ln>
        </p:spPr>
        <p:txBody>
          <a:bodyPr lIns="90000" tIns="45000" rIns="90000" bIns="45000" anchor="t">
            <a:noAutofit/>
          </a:bodyPr>
          <a:lstStyle/>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endParaRPr kumimoji="0" lang="el-GR" altLang="el-GR" sz="2400" b="0" i="0" u="none" strike="noStrike" kern="1200" cap="none" spc="0" normalizeH="0" baseline="0" noProof="0" dirty="0">
              <a:ln>
                <a:noFill/>
              </a:ln>
              <a:solidFill>
                <a:srgbClr val="0070C0"/>
              </a:solidFill>
              <a:effectLst/>
              <a:uLnTx/>
              <a:uFillTx/>
              <a:ea typeface="+mn-ea"/>
              <a:cs typeface="+mn-cs"/>
            </a:endParaRP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Η κατασκήνωση βοηθά παιδιά και εφήβους να ζήσουν σε φυσικό περιβάλλον με:</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Arial" panose="020B0604020202020204" pitchFamily="34" charset="0"/>
              <a:buChar char="•"/>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κατάλληλη ψυχαγωγία</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Arial" panose="020B0604020202020204" pitchFamily="34" charset="0"/>
              <a:buChar char="•"/>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ομαδική ζωή και </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Arial" panose="020B0604020202020204" pitchFamily="34" charset="0"/>
              <a:buChar char="•"/>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ενίσχυση ομαλής ψυχικής συναισθηματικής και πνευματικής ανάπτυξης </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Arial" panose="020B0604020202020204" pitchFamily="34" charset="0"/>
              <a:buChar char="•"/>
              <a:tabLst/>
              <a:defRPr/>
            </a:pPr>
            <a:endParaRPr lang="el-GR" altLang="el-GR" sz="2400" dirty="0">
              <a:solidFill>
                <a:srgbClr val="7030A0"/>
              </a:solidFill>
            </a:endParaRPr>
          </a:p>
          <a:p>
            <a:pPr marR="0" lvl="0" algn="l" defTabSz="914400" rtl="0" eaLnBrk="1" fontAlgn="base" latinLnBrk="0" hangingPunct="1">
              <a:lnSpc>
                <a:spcPct val="100000"/>
              </a:lnSpc>
              <a:spcBef>
                <a:spcPts val="575"/>
              </a:spcBef>
              <a:spcAft>
                <a:spcPct val="0"/>
              </a:spcAft>
              <a:buClr>
                <a:srgbClr val="D34817"/>
              </a:buClr>
              <a:buSzPct val="85000"/>
              <a:tabLst/>
              <a:defRPr/>
            </a:pPr>
            <a:r>
              <a:rPr kumimoji="0" lang="el-GR" altLang="el-GR" sz="2400" b="1" i="0" u="none" strike="noStrike" kern="1200" cap="none" spc="0" normalizeH="0" baseline="0" noProof="0" dirty="0">
                <a:ln>
                  <a:noFill/>
                </a:ln>
                <a:solidFill>
                  <a:srgbClr val="7030A0"/>
                </a:solidFill>
                <a:effectLst/>
                <a:uLnTx/>
                <a:uFillTx/>
                <a:ea typeface="+mn-ea"/>
                <a:cs typeface="+mn-cs"/>
              </a:rPr>
              <a:t>Εκδημοκρατισμός κατασκήνωσης </a:t>
            </a:r>
            <a:r>
              <a:rPr kumimoji="0" lang="el-GR" altLang="el-GR" sz="2400" b="0" i="0" u="none" strike="noStrike" kern="1200" cap="none" spc="0" normalizeH="0" baseline="0" noProof="0" dirty="0">
                <a:ln>
                  <a:noFill/>
                </a:ln>
                <a:solidFill>
                  <a:srgbClr val="0070C0"/>
                </a:solidFill>
                <a:effectLst/>
                <a:uLnTx/>
                <a:uFillTx/>
                <a:ea typeface="+mn-ea"/>
                <a:cs typeface="+mn-cs"/>
              </a:rPr>
              <a:t>με κυριαρχία αγάπης και αποφυγή :</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Arial" panose="020B0604020202020204" pitchFamily="34" charset="0"/>
              <a:buChar char="•"/>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σφυρίχτρας, στρατιωτικής πειθαρχίας </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Arial" panose="020B0604020202020204" pitchFamily="34" charset="0"/>
              <a:buChar char="•"/>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βραβεύσεων που καλλιεργούν μνησικακία και έχθρα </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Arial" panose="020B0604020202020204" pitchFamily="34" charset="0"/>
              <a:buChar char="•"/>
              <a:tabLst/>
              <a:defRPr/>
            </a:pPr>
            <a:r>
              <a:rPr lang="el-GR" altLang="el-GR" sz="2400" dirty="0">
                <a:solidFill>
                  <a:srgbClr val="0070C0"/>
                </a:solidFill>
              </a:rPr>
              <a:t>ε</a:t>
            </a:r>
            <a:r>
              <a:rPr kumimoji="0" lang="el-GR" altLang="el-GR" sz="2400" b="0" i="0" u="none" strike="noStrike" kern="1200" cap="none" spc="0" normalizeH="0" baseline="0" noProof="0" dirty="0" err="1">
                <a:ln>
                  <a:noFill/>
                </a:ln>
                <a:solidFill>
                  <a:srgbClr val="0070C0"/>
                </a:solidFill>
                <a:effectLst/>
                <a:uLnTx/>
                <a:uFillTx/>
                <a:ea typeface="+mn-ea"/>
                <a:cs typeface="+mn-cs"/>
              </a:rPr>
              <a:t>παναλήψεων</a:t>
            </a:r>
            <a:r>
              <a:rPr kumimoji="0" lang="el-GR" altLang="el-GR" sz="2400" b="0" i="0" u="none" strike="noStrike" kern="1200" cap="none" spc="0" normalizeH="0" baseline="0" noProof="0" dirty="0">
                <a:ln>
                  <a:noFill/>
                </a:ln>
                <a:solidFill>
                  <a:srgbClr val="0070C0"/>
                </a:solidFill>
                <a:effectLst/>
                <a:uLnTx/>
                <a:uFillTx/>
                <a:ea typeface="+mn-ea"/>
                <a:cs typeface="+mn-cs"/>
              </a:rPr>
              <a:t> που προκαλούν κορεσμό και αντίδραση </a:t>
            </a:r>
          </a:p>
        </p:txBody>
      </p:sp>
    </p:spTree>
    <p:extLst>
      <p:ext uri="{BB962C8B-B14F-4D97-AF65-F5344CB8AC3E}">
        <p14:creationId xmlns:p14="http://schemas.microsoft.com/office/powerpoint/2010/main" val="32320911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0" name="object 13"/>
          <p:cNvPicPr/>
          <p:nvPr/>
        </p:nvPicPr>
        <p:blipFill>
          <a:blip r:embed="rId2"/>
          <a:stretch/>
        </p:blipFill>
        <p:spPr>
          <a:xfrm>
            <a:off x="37080" y="157163"/>
            <a:ext cx="9143280" cy="6857280"/>
          </a:xfrm>
          <a:prstGeom prst="rect">
            <a:avLst/>
          </a:prstGeom>
          <a:noFill/>
          <a:ln w="0">
            <a:noFill/>
          </a:ln>
        </p:spPr>
      </p:pic>
      <p:sp>
        <p:nvSpPr>
          <p:cNvPr id="81" name="11 - TextBox 8"/>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endParaRPr lang="el-GR" sz="1800" b="0" u="none" strike="noStrike">
              <a:solidFill>
                <a:srgbClr val="000000"/>
              </a:solidFill>
              <a:uFillTx/>
              <a:latin typeface="Arial"/>
            </a:endParaRPr>
          </a:p>
        </p:txBody>
      </p:sp>
      <p:sp>
        <p:nvSpPr>
          <p:cNvPr id="82" name="TextBox 81"/>
          <p:cNvSpPr txBox="1"/>
          <p:nvPr/>
        </p:nvSpPr>
        <p:spPr>
          <a:xfrm>
            <a:off x="74160" y="73636"/>
            <a:ext cx="9106200" cy="1051779"/>
          </a:xfrm>
          <a:prstGeom prst="rect">
            <a:avLst/>
          </a:prstGeom>
          <a:noFill/>
          <a:ln w="0">
            <a:noFill/>
          </a:ln>
        </p:spPr>
        <p:txBody>
          <a:bodyPr lIns="90000" tIns="45000" rIns="90000" bIns="4500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800" b="0" i="0" u="none" strike="noStrike" kern="1200" cap="none" spc="0" normalizeH="0" baseline="0" noProof="0" dirty="0">
                <a:ln>
                  <a:noFill/>
                </a:ln>
                <a:solidFill>
                  <a:srgbClr val="EEECE1"/>
                </a:solidFill>
                <a:effectLst/>
                <a:uLnTx/>
                <a:uFillTx/>
                <a:latin typeface="+mj-lt"/>
                <a:ea typeface="+mn-ea"/>
                <a:cs typeface="+mn-cs"/>
              </a:rPr>
              <a:t>2. Περιστασιακές εκκλησιαστικές ευκαιρίες ως μέσα Κατήχησης και Χριστιανικής αγωγής </a:t>
            </a:r>
            <a:endParaRPr kumimoji="0" lang="el-GR" sz="1800" b="1" i="0" u="none" strike="noStrike" kern="1200" cap="none" spc="0" normalizeH="0" baseline="0" noProof="0" dirty="0">
              <a:ln>
                <a:noFill/>
              </a:ln>
              <a:solidFill>
                <a:srgbClr val="EEECE1"/>
              </a:solidFill>
              <a:effectLst/>
              <a:uLnTx/>
              <a:uFillTx/>
              <a:latin typeface="+mj-lt"/>
              <a:ea typeface="+mn-ea"/>
              <a:cs typeface="+mn-cs"/>
            </a:endParaRPr>
          </a:p>
        </p:txBody>
      </p:sp>
      <p:sp>
        <p:nvSpPr>
          <p:cNvPr id="83" name="TextBox 82"/>
          <p:cNvSpPr txBox="1"/>
          <p:nvPr/>
        </p:nvSpPr>
        <p:spPr>
          <a:xfrm>
            <a:off x="200385" y="1364307"/>
            <a:ext cx="8979975" cy="5336530"/>
          </a:xfrm>
          <a:prstGeom prst="rect">
            <a:avLst/>
          </a:prstGeom>
          <a:noFill/>
          <a:ln w="0">
            <a:noFill/>
          </a:ln>
        </p:spPr>
        <p:txBody>
          <a:bodyPr lIns="90000" tIns="45000" rIns="90000" bIns="45000" anchor="t">
            <a:noAutofit/>
          </a:bodyPr>
          <a:lstStyle/>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r>
              <a:rPr kumimoji="0" lang="el-GR" altLang="el-GR" sz="2400" b="1" i="0" u="none" strike="noStrike" kern="1200" cap="none" spc="0" normalizeH="0" baseline="0" noProof="0" dirty="0">
                <a:ln>
                  <a:noFill/>
                </a:ln>
                <a:solidFill>
                  <a:srgbClr val="7030A0"/>
                </a:solidFill>
                <a:effectLst/>
                <a:uLnTx/>
                <a:uFillTx/>
                <a:ea typeface="+mn-ea"/>
                <a:cs typeface="+mn-cs"/>
              </a:rPr>
              <a:t>Επίδραση χώρου κατασκήνωσης </a:t>
            </a:r>
            <a:r>
              <a:rPr kumimoji="0" lang="el-GR" altLang="el-GR" sz="2400" b="0" i="0" u="none" strike="noStrike" kern="1200" cap="none" spc="0" normalizeH="0" baseline="0" noProof="0" dirty="0">
                <a:ln>
                  <a:noFill/>
                </a:ln>
                <a:solidFill>
                  <a:srgbClr val="0070C0"/>
                </a:solidFill>
                <a:effectLst/>
                <a:uLnTx/>
                <a:uFillTx/>
                <a:ea typeface="+mn-ea"/>
                <a:cs typeface="+mn-cs"/>
              </a:rPr>
              <a:t>=&gt; λόγοι  επιλογής τόπου εγκατάστασης: </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Arial" panose="020B0604020202020204" pitchFamily="34" charset="0"/>
              <a:buChar char="•"/>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ξηρό κλίμα </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Arial" panose="020B0604020202020204" pitchFamily="34" charset="0"/>
              <a:buChar char="•"/>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φυσική ομορφιά </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Arial" panose="020B0604020202020204" pitchFamily="34" charset="0"/>
              <a:buChar char="•"/>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άφθονο νερό </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Arial" panose="020B0604020202020204" pitchFamily="34" charset="0"/>
              <a:buChar char="•"/>
              <a:tabLst/>
              <a:defRPr/>
            </a:pPr>
            <a:r>
              <a:rPr lang="el-GR" altLang="el-GR" sz="2400" dirty="0">
                <a:solidFill>
                  <a:srgbClr val="0070C0"/>
                </a:solidFill>
              </a:rPr>
              <a:t>έ</a:t>
            </a:r>
            <a:r>
              <a:rPr kumimoji="0" lang="el-GR" altLang="el-GR" sz="2400" b="0" i="0" u="none" strike="noStrike" kern="1200" cap="none" spc="0" normalizeH="0" baseline="0" noProof="0" dirty="0" err="1">
                <a:ln>
                  <a:noFill/>
                </a:ln>
                <a:solidFill>
                  <a:srgbClr val="0070C0"/>
                </a:solidFill>
                <a:effectLst/>
                <a:uLnTx/>
                <a:uFillTx/>
                <a:ea typeface="+mn-ea"/>
                <a:cs typeface="+mn-cs"/>
              </a:rPr>
              <a:t>κταση</a:t>
            </a:r>
            <a:r>
              <a:rPr kumimoji="0" lang="el-GR" altLang="el-GR" sz="2400" b="0" i="0" u="none" strike="noStrike" kern="1200" cap="none" spc="0" normalizeH="0" baseline="0" noProof="0" dirty="0">
                <a:ln>
                  <a:noFill/>
                </a:ln>
                <a:solidFill>
                  <a:srgbClr val="0070C0"/>
                </a:solidFill>
                <a:effectLst/>
                <a:uLnTx/>
                <a:uFillTx/>
                <a:ea typeface="+mn-ea"/>
                <a:cs typeface="+mn-cs"/>
              </a:rPr>
              <a:t> ανάλογη με τον αριθμό των κατασκηνωτών (150 τ.μ./άτομο)</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Arial" panose="020B0604020202020204" pitchFamily="34" charset="0"/>
              <a:buChar char="•"/>
              <a:tabLst/>
              <a:defRPr/>
            </a:pPr>
            <a:r>
              <a:rPr lang="el-GR" altLang="el-GR" sz="2400" dirty="0">
                <a:solidFill>
                  <a:srgbClr val="0070C0"/>
                </a:solidFill>
              </a:rPr>
              <a:t>β</a:t>
            </a:r>
            <a:r>
              <a:rPr kumimoji="0" lang="el-GR" altLang="el-GR" sz="2400" b="0" i="0" u="none" strike="noStrike" kern="1200" cap="none" spc="0" normalizeH="0" baseline="0" noProof="0" dirty="0" err="1">
                <a:ln>
                  <a:noFill/>
                </a:ln>
                <a:solidFill>
                  <a:srgbClr val="0070C0"/>
                </a:solidFill>
                <a:effectLst/>
                <a:uLnTx/>
                <a:uFillTx/>
                <a:ea typeface="+mn-ea"/>
                <a:cs typeface="+mn-cs"/>
              </a:rPr>
              <a:t>ουνό</a:t>
            </a:r>
            <a:r>
              <a:rPr kumimoji="0" lang="el-GR" altLang="el-GR" sz="2400" b="0" i="0" u="none" strike="noStrike" kern="1200" cap="none" spc="0" normalizeH="0" baseline="0" noProof="0" dirty="0">
                <a:ln>
                  <a:noFill/>
                </a:ln>
                <a:solidFill>
                  <a:srgbClr val="0070C0"/>
                </a:solidFill>
                <a:effectLst/>
                <a:uLnTx/>
                <a:uFillTx/>
                <a:ea typeface="+mn-ea"/>
                <a:cs typeface="+mn-cs"/>
              </a:rPr>
              <a:t> ή θάλασσα </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Arial" panose="020B0604020202020204" pitchFamily="34" charset="0"/>
              <a:buChar char="•"/>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υψόμετρο μέχρι 700 m </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Arial" panose="020B0604020202020204" pitchFamily="34" charset="0"/>
              <a:buChar char="•"/>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κοντά σε οικισμό για αντιμετώπιση εκτάκτων αναγκών </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Arial" panose="020B0604020202020204" pitchFamily="34" charset="0"/>
              <a:buChar char="•"/>
              <a:tabLst/>
              <a:defRPr/>
            </a:pPr>
            <a:r>
              <a:rPr lang="el-GR" altLang="el-GR" sz="2400" dirty="0">
                <a:solidFill>
                  <a:srgbClr val="0070C0"/>
                </a:solidFill>
              </a:rPr>
              <a:t>ο</a:t>
            </a:r>
            <a:r>
              <a:rPr kumimoji="0" lang="el-GR" altLang="el-GR" sz="2400" b="0" i="0" u="none" strike="noStrike" kern="1200" cap="none" spc="0" normalizeH="0" baseline="0" noProof="0" dirty="0">
                <a:ln>
                  <a:noFill/>
                </a:ln>
                <a:solidFill>
                  <a:srgbClr val="0070C0"/>
                </a:solidFill>
                <a:effectLst/>
                <a:uLnTx/>
                <a:uFillTx/>
                <a:ea typeface="+mn-ea"/>
                <a:cs typeface="+mn-cs"/>
              </a:rPr>
              <a:t>ι λόφοι του φυσικού περιβάλλοντος ελκύουν το ενδιαφέρον των παιδιών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733FAC-303F-1E55-61D1-DFFE25020472}"/>
            </a:ext>
          </a:extLst>
        </p:cNvPr>
        <p:cNvGrpSpPr/>
        <p:nvPr/>
      </p:nvGrpSpPr>
      <p:grpSpPr>
        <a:xfrm>
          <a:off x="0" y="0"/>
          <a:ext cx="0" cy="0"/>
          <a:chOff x="0" y="0"/>
          <a:chExt cx="0" cy="0"/>
        </a:xfrm>
      </p:grpSpPr>
      <p:pic>
        <p:nvPicPr>
          <p:cNvPr id="80" name="object 13">
            <a:extLst>
              <a:ext uri="{FF2B5EF4-FFF2-40B4-BE49-F238E27FC236}">
                <a16:creationId xmlns:a16="http://schemas.microsoft.com/office/drawing/2014/main" id="{9D3EF9B8-6EB1-364D-8097-EF409056F21F}"/>
              </a:ext>
            </a:extLst>
          </p:cNvPr>
          <p:cNvPicPr/>
          <p:nvPr/>
        </p:nvPicPr>
        <p:blipFill>
          <a:blip r:embed="rId2"/>
          <a:stretch/>
        </p:blipFill>
        <p:spPr>
          <a:xfrm>
            <a:off x="37080" y="157163"/>
            <a:ext cx="9143280" cy="6857280"/>
          </a:xfrm>
          <a:prstGeom prst="rect">
            <a:avLst/>
          </a:prstGeom>
          <a:noFill/>
          <a:ln w="0">
            <a:noFill/>
          </a:ln>
        </p:spPr>
      </p:pic>
      <p:sp>
        <p:nvSpPr>
          <p:cNvPr id="81" name="11 - TextBox 8">
            <a:extLst>
              <a:ext uri="{FF2B5EF4-FFF2-40B4-BE49-F238E27FC236}">
                <a16:creationId xmlns:a16="http://schemas.microsoft.com/office/drawing/2014/main" id="{7334F349-C85D-6554-8E85-8BCC2CF286DE}"/>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rgbClr val="000000"/>
              </a:solidFill>
              <a:effectLst/>
              <a:uLnTx/>
              <a:uFillTx/>
              <a:latin typeface="Arial"/>
              <a:ea typeface="+mn-ea"/>
              <a:cs typeface="+mn-cs"/>
            </a:endParaRPr>
          </a:p>
        </p:txBody>
      </p:sp>
      <p:sp>
        <p:nvSpPr>
          <p:cNvPr id="82" name="TextBox 81">
            <a:extLst>
              <a:ext uri="{FF2B5EF4-FFF2-40B4-BE49-F238E27FC236}">
                <a16:creationId xmlns:a16="http://schemas.microsoft.com/office/drawing/2014/main" id="{A9F39DE9-5AEF-7835-1454-DF8704E3EF9B}"/>
              </a:ext>
            </a:extLst>
          </p:cNvPr>
          <p:cNvSpPr txBox="1"/>
          <p:nvPr/>
        </p:nvSpPr>
        <p:spPr>
          <a:xfrm>
            <a:off x="111240" y="104042"/>
            <a:ext cx="9106200" cy="927141"/>
          </a:xfrm>
          <a:prstGeom prst="rect">
            <a:avLst/>
          </a:prstGeom>
          <a:noFill/>
          <a:ln w="0">
            <a:noFill/>
          </a:ln>
        </p:spPr>
        <p:txBody>
          <a:bodyPr lIns="90000" tIns="45000" rIns="90000" bIns="4500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800" b="0" i="0" u="none" strike="noStrike" kern="1200" cap="none" spc="0" normalizeH="0" baseline="0" noProof="0" dirty="0">
                <a:ln>
                  <a:noFill/>
                </a:ln>
                <a:solidFill>
                  <a:srgbClr val="EEECE1"/>
                </a:solidFill>
                <a:effectLst/>
                <a:uLnTx/>
                <a:uFillTx/>
                <a:latin typeface="+mj-lt"/>
                <a:ea typeface="+mn-ea"/>
                <a:cs typeface="+mn-cs"/>
              </a:rPr>
              <a:t>2. Περιστασιακές εκκλησιαστικές ευκαιρίες ως μέσα Κατήχησης και Χριστιανικής αγωγής </a:t>
            </a:r>
            <a:endParaRPr kumimoji="0" lang="el-GR" sz="1800" b="1" i="0" u="none" strike="noStrike" kern="1200" cap="none" spc="0" normalizeH="0" baseline="0" noProof="0" dirty="0">
              <a:ln>
                <a:noFill/>
              </a:ln>
              <a:solidFill>
                <a:srgbClr val="EEECE1"/>
              </a:solidFill>
              <a:effectLst/>
              <a:uLnTx/>
              <a:uFillTx/>
              <a:latin typeface="+mj-lt"/>
              <a:ea typeface="+mn-ea"/>
              <a:cs typeface="+mn-cs"/>
            </a:endParaRPr>
          </a:p>
        </p:txBody>
      </p:sp>
      <p:sp>
        <p:nvSpPr>
          <p:cNvPr id="83" name="TextBox 82">
            <a:extLst>
              <a:ext uri="{FF2B5EF4-FFF2-40B4-BE49-F238E27FC236}">
                <a16:creationId xmlns:a16="http://schemas.microsoft.com/office/drawing/2014/main" id="{7C167CC0-558F-8A73-89C1-DE1D3D59AC34}"/>
              </a:ext>
            </a:extLst>
          </p:cNvPr>
          <p:cNvSpPr txBox="1"/>
          <p:nvPr/>
        </p:nvSpPr>
        <p:spPr>
          <a:xfrm>
            <a:off x="-18180" y="1172308"/>
            <a:ext cx="9180360" cy="5685691"/>
          </a:xfrm>
          <a:prstGeom prst="rect">
            <a:avLst/>
          </a:prstGeom>
          <a:noFill/>
          <a:ln w="0">
            <a:noFill/>
          </a:ln>
        </p:spPr>
        <p:txBody>
          <a:bodyPr lIns="90000" tIns="45000" rIns="90000" bIns="45000" anchor="t">
            <a:noAutofit/>
          </a:bodyPr>
          <a:lstStyle/>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r>
              <a:rPr kumimoji="0" lang="el-GR" altLang="el-GR" sz="2400" b="1" i="0" u="none" strike="noStrike" kern="1200" cap="none" spc="0" normalizeH="0" baseline="0" noProof="0" dirty="0">
                <a:ln>
                  <a:noFill/>
                </a:ln>
                <a:solidFill>
                  <a:srgbClr val="7030A0"/>
                </a:solidFill>
                <a:effectLst/>
                <a:uLnTx/>
                <a:uFillTx/>
                <a:ea typeface="+mn-ea"/>
                <a:cs typeface="+mn-cs"/>
              </a:rPr>
              <a:t>προσωπικό κατασκήνωσης </a:t>
            </a:r>
            <a:r>
              <a:rPr kumimoji="0" lang="el-GR" altLang="el-GR" sz="2400" b="0" i="0" u="none" strike="noStrike" kern="1200" cap="none" spc="0" normalizeH="0" baseline="0" noProof="0" dirty="0">
                <a:ln>
                  <a:noFill/>
                </a:ln>
                <a:solidFill>
                  <a:srgbClr val="7030A0"/>
                </a:solidFill>
                <a:effectLst/>
                <a:uLnTx/>
                <a:uFillTx/>
                <a:ea typeface="+mn-ea"/>
                <a:cs typeface="+mn-cs"/>
              </a:rPr>
              <a:t>-&gt; ομαλή λειτουργία της</a:t>
            </a: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ιδιαίτερη μέριμνα για επιλογή:</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Wingdings" panose="05000000000000000000" pitchFamily="2" charset="2"/>
              <a:buChar char="ü"/>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αρχηγών ή γενικού υπεύθυνου ή συντονιστή, </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Wingdings" panose="05000000000000000000" pitchFamily="2" charset="2"/>
              <a:buChar char="ü"/>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κοινοταρχών </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Wingdings" panose="05000000000000000000" pitchFamily="2" charset="2"/>
              <a:buChar char="ü"/>
              <a:tabLst/>
              <a:defRPr/>
            </a:pPr>
            <a:r>
              <a:rPr lang="el-GR" altLang="el-GR" sz="2400" dirty="0">
                <a:solidFill>
                  <a:srgbClr val="0070C0"/>
                </a:solidFill>
              </a:rPr>
              <a:t>ο</a:t>
            </a:r>
            <a:r>
              <a:rPr kumimoji="0" lang="el-GR" altLang="el-GR" sz="2400" b="0" i="0" u="none" strike="noStrike" kern="1200" cap="none" spc="0" normalizeH="0" baseline="0" noProof="0" dirty="0" err="1">
                <a:ln>
                  <a:noFill/>
                </a:ln>
                <a:solidFill>
                  <a:srgbClr val="0070C0"/>
                </a:solidFill>
                <a:effectLst/>
                <a:uLnTx/>
                <a:uFillTx/>
                <a:ea typeface="+mn-ea"/>
                <a:cs typeface="+mn-cs"/>
              </a:rPr>
              <a:t>μαδαρχών</a:t>
            </a:r>
            <a:endParaRPr kumimoji="0" lang="el-GR" altLang="el-GR" sz="2400" b="0" i="0" u="none" strike="noStrike" kern="1200" cap="none" spc="0" normalizeH="0" baseline="0" noProof="0" dirty="0">
              <a:ln>
                <a:noFill/>
              </a:ln>
              <a:solidFill>
                <a:srgbClr val="0070C0"/>
              </a:solidFill>
              <a:effectLst/>
              <a:uLnTx/>
              <a:uFillTx/>
              <a:ea typeface="+mn-ea"/>
              <a:cs typeface="+mn-cs"/>
            </a:endParaRP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Wingdings" panose="05000000000000000000" pitchFamily="2" charset="2"/>
              <a:buChar char="ü"/>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γιατρού </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Wingdings" panose="05000000000000000000" pitchFamily="2" charset="2"/>
              <a:buChar char="ü"/>
              <a:tabLst/>
              <a:defRPr/>
            </a:pPr>
            <a:r>
              <a:rPr lang="el-GR" altLang="el-GR" sz="2400" dirty="0">
                <a:solidFill>
                  <a:srgbClr val="0070C0"/>
                </a:solidFill>
              </a:rPr>
              <a:t>δ</a:t>
            </a:r>
            <a:r>
              <a:rPr kumimoji="0" lang="el-GR" altLang="el-GR" sz="2400" b="0" i="0" u="none" strike="noStrike" kern="1200" cap="none" spc="0" normalizeH="0" baseline="0" noProof="0" dirty="0" err="1">
                <a:ln>
                  <a:noFill/>
                </a:ln>
                <a:solidFill>
                  <a:srgbClr val="0070C0"/>
                </a:solidFill>
                <a:effectLst/>
                <a:uLnTx/>
                <a:uFillTx/>
                <a:ea typeface="+mn-ea"/>
                <a:cs typeface="+mn-cs"/>
              </a:rPr>
              <a:t>ιαχειριστή</a:t>
            </a:r>
            <a:r>
              <a:rPr kumimoji="0" lang="el-GR" altLang="el-GR" sz="2400" b="0" i="0" u="none" strike="noStrike" kern="1200" cap="none" spc="0" normalizeH="0" baseline="0" noProof="0" dirty="0">
                <a:ln>
                  <a:noFill/>
                </a:ln>
                <a:solidFill>
                  <a:srgbClr val="0070C0"/>
                </a:solidFill>
                <a:effectLst/>
                <a:uLnTx/>
                <a:uFillTx/>
                <a:ea typeface="+mn-ea"/>
                <a:cs typeface="+mn-cs"/>
              </a:rPr>
              <a:t> </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Wingdings" panose="05000000000000000000" pitchFamily="2" charset="2"/>
              <a:buChar char="ü"/>
              <a:tabLst/>
              <a:defRPr/>
            </a:pPr>
            <a:r>
              <a:rPr lang="el-GR" altLang="el-GR" sz="2400" dirty="0">
                <a:solidFill>
                  <a:srgbClr val="0070C0"/>
                </a:solidFill>
              </a:rPr>
              <a:t>μα</a:t>
            </a:r>
            <a:r>
              <a:rPr kumimoji="0" lang="el-GR" altLang="el-GR" sz="2400" b="0" i="0" u="none" strike="noStrike" kern="1200" cap="none" spc="0" normalizeH="0" baseline="0" noProof="0" dirty="0" err="1">
                <a:ln>
                  <a:noFill/>
                </a:ln>
                <a:solidFill>
                  <a:srgbClr val="0070C0"/>
                </a:solidFill>
                <a:effectLst/>
                <a:uLnTx/>
                <a:uFillTx/>
                <a:ea typeface="+mn-ea"/>
                <a:cs typeface="+mn-cs"/>
              </a:rPr>
              <a:t>γείρων</a:t>
            </a:r>
            <a:r>
              <a:rPr kumimoji="0" lang="el-GR" altLang="el-GR" sz="2400" b="0" i="0" u="none" strike="noStrike" kern="1200" cap="none" spc="0" normalizeH="0" baseline="0" noProof="0" dirty="0">
                <a:ln>
                  <a:noFill/>
                </a:ln>
                <a:solidFill>
                  <a:srgbClr val="0070C0"/>
                </a:solidFill>
                <a:effectLst/>
                <a:uLnTx/>
                <a:uFillTx/>
                <a:ea typeface="+mn-ea"/>
                <a:cs typeface="+mn-cs"/>
              </a:rPr>
              <a:t> </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Wingdings" panose="05000000000000000000" pitchFamily="2" charset="2"/>
              <a:buChar char="ü"/>
              <a:tabLst/>
              <a:defRPr/>
            </a:pPr>
            <a:r>
              <a:rPr lang="el-GR" altLang="el-GR" sz="2400" dirty="0">
                <a:solidFill>
                  <a:srgbClr val="0070C0"/>
                </a:solidFill>
              </a:rPr>
              <a:t>ν</a:t>
            </a:r>
            <a:r>
              <a:rPr kumimoji="0" lang="el-GR" altLang="el-GR" sz="2400" b="0" i="0" u="none" strike="noStrike" kern="1200" cap="none" spc="0" normalizeH="0" baseline="0" noProof="0" dirty="0" err="1">
                <a:ln>
                  <a:noFill/>
                </a:ln>
                <a:solidFill>
                  <a:srgbClr val="0070C0"/>
                </a:solidFill>
                <a:effectLst/>
                <a:uLnTx/>
                <a:uFillTx/>
                <a:ea typeface="+mn-ea"/>
                <a:cs typeface="+mn-cs"/>
              </a:rPr>
              <a:t>υχτοφύλακα</a:t>
            </a:r>
            <a:r>
              <a:rPr kumimoji="0" lang="el-GR" altLang="el-GR" sz="2400" b="0" i="0" u="none" strike="noStrike" kern="1200" cap="none" spc="0" normalizeH="0" baseline="0" noProof="0" dirty="0">
                <a:ln>
                  <a:noFill/>
                </a:ln>
                <a:solidFill>
                  <a:srgbClr val="0070C0"/>
                </a:solidFill>
                <a:effectLst/>
                <a:uLnTx/>
                <a:uFillTx/>
                <a:ea typeface="+mn-ea"/>
                <a:cs typeface="+mn-cs"/>
              </a:rPr>
              <a:t> </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Wingdings" panose="05000000000000000000" pitchFamily="2" charset="2"/>
              <a:buChar char="ü"/>
              <a:tabLst/>
              <a:defRPr/>
            </a:pPr>
            <a:r>
              <a:rPr lang="el-GR" altLang="el-GR" sz="2400" dirty="0">
                <a:solidFill>
                  <a:srgbClr val="0070C0"/>
                </a:solidFill>
              </a:rPr>
              <a:t>κ</a:t>
            </a:r>
            <a:r>
              <a:rPr kumimoji="0" lang="el-GR" altLang="el-GR" sz="2400" b="0" i="0" u="none" strike="noStrike" kern="1200" cap="none" spc="0" normalizeH="0" baseline="0" noProof="0" dirty="0" err="1">
                <a:ln>
                  <a:noFill/>
                </a:ln>
                <a:solidFill>
                  <a:srgbClr val="0070C0"/>
                </a:solidFill>
                <a:effectLst/>
                <a:uLnTx/>
                <a:uFillTx/>
                <a:ea typeface="+mn-ea"/>
                <a:cs typeface="+mn-cs"/>
              </a:rPr>
              <a:t>αθαριστών</a:t>
            </a:r>
            <a:r>
              <a:rPr kumimoji="0" lang="el-GR" altLang="el-GR" sz="2400" b="0" i="0" u="none" strike="noStrike" kern="1200" cap="none" spc="0" normalizeH="0" baseline="0" noProof="0" dirty="0">
                <a:ln>
                  <a:noFill/>
                </a:ln>
                <a:solidFill>
                  <a:srgbClr val="0070C0"/>
                </a:solidFill>
                <a:effectLst/>
                <a:uLnTx/>
                <a:uFillTx/>
                <a:ea typeface="+mn-ea"/>
                <a:cs typeface="+mn-cs"/>
              </a:rPr>
              <a:t> </a:t>
            </a:r>
          </a:p>
          <a:p>
            <a:pPr marR="0" lvl="0" algn="l" defTabSz="914400" rtl="0" eaLnBrk="1" fontAlgn="base" latinLnBrk="0" hangingPunct="1">
              <a:lnSpc>
                <a:spcPct val="100000"/>
              </a:lnSpc>
              <a:spcBef>
                <a:spcPts val="575"/>
              </a:spcBef>
              <a:spcAft>
                <a:spcPct val="0"/>
              </a:spcAft>
              <a:buClr>
                <a:srgbClr val="D34817"/>
              </a:buClr>
              <a:buSzPct val="85000"/>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Απαραίτητη προϋπόθεση όλοι να έχουν βασικές γνώσεις ψυχολογικών και βιολογικών αναγκών.</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Wingdings" panose="05000000000000000000" pitchFamily="2" charset="2"/>
              <a:buChar char="ü"/>
              <a:tabLst/>
              <a:defRPr/>
            </a:pPr>
            <a:endParaRPr lang="el-GR" altLang="el-GR" sz="2400" dirty="0">
              <a:solidFill>
                <a:srgbClr val="0070C0"/>
              </a:solidFill>
            </a:endParaRP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Wingdings" panose="05000000000000000000" pitchFamily="2" charset="2"/>
              <a:buChar char="ü"/>
              <a:tabLst/>
              <a:defRPr/>
            </a:pPr>
            <a:endParaRPr kumimoji="0" lang="el-GR" altLang="el-GR" sz="2400" b="0" i="0" u="none" strike="noStrike" kern="1200" cap="none" spc="0" normalizeH="0" baseline="0" noProof="0" dirty="0">
              <a:ln>
                <a:noFill/>
              </a:ln>
              <a:solidFill>
                <a:srgbClr val="7030A0"/>
              </a:solidFill>
              <a:effectLst/>
              <a:uLnTx/>
              <a:uFillTx/>
              <a:latin typeface="Palatino Linotype" panose="02040502050505030304" pitchFamily="18" charset="0"/>
              <a:ea typeface="+mn-ea"/>
              <a:cs typeface="+mn-cs"/>
            </a:endParaRPr>
          </a:p>
        </p:txBody>
      </p:sp>
    </p:spTree>
    <p:extLst>
      <p:ext uri="{BB962C8B-B14F-4D97-AF65-F5344CB8AC3E}">
        <p14:creationId xmlns:p14="http://schemas.microsoft.com/office/powerpoint/2010/main" val="40587543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B58592-EC93-B6DA-0845-8CA84BCF52B6}"/>
            </a:ext>
          </a:extLst>
        </p:cNvPr>
        <p:cNvGrpSpPr/>
        <p:nvPr/>
      </p:nvGrpSpPr>
      <p:grpSpPr>
        <a:xfrm>
          <a:off x="0" y="0"/>
          <a:ext cx="0" cy="0"/>
          <a:chOff x="0" y="0"/>
          <a:chExt cx="0" cy="0"/>
        </a:xfrm>
      </p:grpSpPr>
      <p:pic>
        <p:nvPicPr>
          <p:cNvPr id="80" name="object 13">
            <a:extLst>
              <a:ext uri="{FF2B5EF4-FFF2-40B4-BE49-F238E27FC236}">
                <a16:creationId xmlns:a16="http://schemas.microsoft.com/office/drawing/2014/main" id="{650F92AE-1950-24A1-16F9-0A3BD2D1FB73}"/>
              </a:ext>
            </a:extLst>
          </p:cNvPr>
          <p:cNvPicPr/>
          <p:nvPr/>
        </p:nvPicPr>
        <p:blipFill>
          <a:blip r:embed="rId2"/>
          <a:stretch/>
        </p:blipFill>
        <p:spPr>
          <a:xfrm>
            <a:off x="37080" y="157163"/>
            <a:ext cx="9143280" cy="6857280"/>
          </a:xfrm>
          <a:prstGeom prst="rect">
            <a:avLst/>
          </a:prstGeom>
          <a:noFill/>
          <a:ln w="0">
            <a:noFill/>
          </a:ln>
        </p:spPr>
      </p:pic>
      <p:sp>
        <p:nvSpPr>
          <p:cNvPr id="81" name="11 - TextBox 8">
            <a:extLst>
              <a:ext uri="{FF2B5EF4-FFF2-40B4-BE49-F238E27FC236}">
                <a16:creationId xmlns:a16="http://schemas.microsoft.com/office/drawing/2014/main" id="{B9FDEDAC-D03D-4997-C678-02F2E3EB7F07}"/>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rgbClr val="000000"/>
              </a:solidFill>
              <a:effectLst/>
              <a:uLnTx/>
              <a:uFillTx/>
              <a:latin typeface="Arial"/>
              <a:ea typeface="+mn-ea"/>
              <a:cs typeface="+mn-cs"/>
            </a:endParaRPr>
          </a:p>
        </p:txBody>
      </p:sp>
      <p:sp>
        <p:nvSpPr>
          <p:cNvPr id="82" name="TextBox 81">
            <a:extLst>
              <a:ext uri="{FF2B5EF4-FFF2-40B4-BE49-F238E27FC236}">
                <a16:creationId xmlns:a16="http://schemas.microsoft.com/office/drawing/2014/main" id="{71283595-77D0-062E-2D05-24D64ECB81E1}"/>
              </a:ext>
            </a:extLst>
          </p:cNvPr>
          <p:cNvSpPr txBox="1"/>
          <p:nvPr/>
        </p:nvSpPr>
        <p:spPr>
          <a:xfrm>
            <a:off x="111240" y="157163"/>
            <a:ext cx="9106200" cy="927141"/>
          </a:xfrm>
          <a:prstGeom prst="rect">
            <a:avLst/>
          </a:prstGeom>
          <a:noFill/>
          <a:ln w="0">
            <a:noFill/>
          </a:ln>
        </p:spPr>
        <p:txBody>
          <a:bodyPr lIns="90000" tIns="45000" rIns="90000" bIns="4500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800" b="0" i="0" u="none" strike="noStrike" kern="1200" cap="none" spc="0" normalizeH="0" baseline="0" noProof="0" dirty="0">
                <a:ln>
                  <a:noFill/>
                </a:ln>
                <a:solidFill>
                  <a:srgbClr val="EEECE1"/>
                </a:solidFill>
                <a:effectLst/>
                <a:uLnTx/>
                <a:uFillTx/>
                <a:latin typeface="+mj-lt"/>
                <a:ea typeface="+mn-ea"/>
                <a:cs typeface="+mn-cs"/>
              </a:rPr>
              <a:t>2. Περιστασιακές εκκλησιαστικές ευκαιρίες ως μέσα Κατήχησης και Χριστιανικής αγωγής </a:t>
            </a:r>
            <a:endParaRPr kumimoji="0" lang="el-GR" sz="1800" b="1" i="0" u="none" strike="noStrike" kern="1200" cap="none" spc="0" normalizeH="0" baseline="0" noProof="0" dirty="0">
              <a:ln>
                <a:noFill/>
              </a:ln>
              <a:solidFill>
                <a:srgbClr val="EEECE1"/>
              </a:solidFill>
              <a:effectLst/>
              <a:uLnTx/>
              <a:uFillTx/>
              <a:latin typeface="+mj-lt"/>
              <a:ea typeface="+mn-ea"/>
              <a:cs typeface="+mn-cs"/>
            </a:endParaRPr>
          </a:p>
        </p:txBody>
      </p:sp>
      <p:sp>
        <p:nvSpPr>
          <p:cNvPr id="83" name="TextBox 82">
            <a:extLst>
              <a:ext uri="{FF2B5EF4-FFF2-40B4-BE49-F238E27FC236}">
                <a16:creationId xmlns:a16="http://schemas.microsoft.com/office/drawing/2014/main" id="{3472A660-1F3F-C07E-B644-7CC51B1BCB7B}"/>
              </a:ext>
            </a:extLst>
          </p:cNvPr>
          <p:cNvSpPr txBox="1"/>
          <p:nvPr/>
        </p:nvSpPr>
        <p:spPr>
          <a:xfrm>
            <a:off x="0" y="1312986"/>
            <a:ext cx="9180360" cy="5336530"/>
          </a:xfrm>
          <a:prstGeom prst="rect">
            <a:avLst/>
          </a:prstGeom>
          <a:noFill/>
          <a:ln w="0">
            <a:noFill/>
          </a:ln>
        </p:spPr>
        <p:txBody>
          <a:bodyPr lIns="90000" tIns="45000" rIns="90000" bIns="45000" anchor="t">
            <a:noAutofit/>
          </a:bodyPr>
          <a:lstStyle/>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r>
              <a:rPr kumimoji="0" lang="el-GR" altLang="el-GR" sz="2400" b="1" i="0" u="none" strike="noStrike" kern="1200" cap="none" spc="0" normalizeH="0" baseline="0" noProof="0" dirty="0">
                <a:ln>
                  <a:noFill/>
                </a:ln>
                <a:solidFill>
                  <a:srgbClr val="7030A0"/>
                </a:solidFill>
                <a:effectLst/>
                <a:uLnTx/>
                <a:uFillTx/>
                <a:ea typeface="+mn-ea"/>
                <a:cs typeface="+mn-cs"/>
              </a:rPr>
              <a:t>Προϊστάμενος</a:t>
            </a:r>
            <a:r>
              <a:rPr lang="el-GR" altLang="el-GR" sz="2400" b="1" dirty="0">
                <a:solidFill>
                  <a:srgbClr val="7030A0"/>
                </a:solidFill>
              </a:rPr>
              <a:t>:</a:t>
            </a: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r>
              <a:rPr kumimoji="0" lang="el-GR" altLang="el-GR" sz="2400" i="0" u="none" strike="noStrike" kern="1200" cap="none" spc="0" normalizeH="0" baseline="0" noProof="0" dirty="0">
                <a:ln>
                  <a:noFill/>
                </a:ln>
                <a:solidFill>
                  <a:srgbClr val="0070C0"/>
                </a:solidFill>
                <a:effectLst/>
                <a:uLnTx/>
                <a:uFillTx/>
                <a:ea typeface="+mn-ea"/>
                <a:cs typeface="+mn-cs"/>
              </a:rPr>
              <a:t>ιερέας της ενορίας ή της Μητρόπολης </a:t>
            </a:r>
            <a:endParaRPr kumimoji="0" lang="el-GR" altLang="el-GR" sz="2400" b="1" i="0" u="none" strike="noStrike" kern="1200" cap="none" spc="0" normalizeH="0" baseline="0" noProof="0" dirty="0">
              <a:ln>
                <a:noFill/>
              </a:ln>
              <a:solidFill>
                <a:srgbClr val="7030A0"/>
              </a:solidFill>
              <a:effectLst/>
              <a:uLnTx/>
              <a:uFillTx/>
              <a:ea typeface="+mn-ea"/>
              <a:cs typeface="+mn-cs"/>
            </a:endParaRP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endParaRPr lang="el-GR" altLang="el-GR" sz="2400" b="1" dirty="0">
              <a:solidFill>
                <a:srgbClr val="7030A0"/>
              </a:solidFill>
            </a:endParaRP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r>
              <a:rPr kumimoji="0" lang="el-GR" altLang="el-GR" sz="2400" b="1" i="0" u="none" strike="noStrike" kern="1200" cap="none" spc="0" normalizeH="0" baseline="0" noProof="0" dirty="0">
                <a:ln>
                  <a:noFill/>
                </a:ln>
                <a:solidFill>
                  <a:srgbClr val="7030A0"/>
                </a:solidFill>
                <a:effectLst/>
                <a:uLnTx/>
                <a:uFillTx/>
                <a:ea typeface="+mn-ea"/>
                <a:cs typeface="+mn-cs"/>
              </a:rPr>
              <a:t>Αρχηγός ή συντονιστής: </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Wingdings" panose="05000000000000000000" pitchFamily="2" charset="2"/>
              <a:buChar char="Ø"/>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γενική ευθύνη της κατασκήνωσης </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Wingdings" panose="05000000000000000000" pitchFamily="2" charset="2"/>
              <a:buChar char="Ø"/>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συνεργάζεται με κοινοτάρχες/ομαδάρχες </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Wingdings" panose="05000000000000000000" pitchFamily="2" charset="2"/>
              <a:buChar char="Ø"/>
              <a:tabLst/>
              <a:defRPr/>
            </a:pPr>
            <a:r>
              <a:rPr lang="el-GR" altLang="el-GR" sz="2400" dirty="0">
                <a:solidFill>
                  <a:srgbClr val="0070C0"/>
                </a:solidFill>
              </a:rPr>
              <a:t>δ</a:t>
            </a:r>
            <a:r>
              <a:rPr kumimoji="0" lang="el-GR" altLang="el-GR" sz="2400" b="0" i="0" u="none" strike="noStrike" kern="1200" cap="none" spc="0" normalizeH="0" baseline="0" noProof="0" dirty="0" err="1">
                <a:ln>
                  <a:noFill/>
                </a:ln>
                <a:solidFill>
                  <a:srgbClr val="0070C0"/>
                </a:solidFill>
                <a:effectLst/>
                <a:uLnTx/>
                <a:uFillTx/>
                <a:ea typeface="+mn-ea"/>
                <a:cs typeface="+mn-cs"/>
              </a:rPr>
              <a:t>ιατηρεί</a:t>
            </a:r>
            <a:r>
              <a:rPr kumimoji="0" lang="el-GR" altLang="el-GR" sz="2400" b="0" i="0" u="none" strike="noStrike" kern="1200" cap="none" spc="0" normalizeH="0" baseline="0" noProof="0" dirty="0">
                <a:ln>
                  <a:noFill/>
                </a:ln>
                <a:solidFill>
                  <a:srgbClr val="0070C0"/>
                </a:solidFill>
                <a:effectLst/>
                <a:uLnTx/>
                <a:uFillTx/>
                <a:ea typeface="+mn-ea"/>
                <a:cs typeface="+mn-cs"/>
              </a:rPr>
              <a:t> ημερολόγιο κατασκηνωτικής ζωής</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Wingdings" panose="05000000000000000000" pitchFamily="2" charset="2"/>
              <a:buChar char="Ø"/>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συνεχή επαφή με τον προϊστάμενο της κατασκήνωσης, τον γιατρό το υπόλοιπο προσωπικό</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Wingdings" panose="05000000000000000000" pitchFamily="2" charset="2"/>
              <a:buChar char="Ø"/>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φροντίζει για την καθαριότητά της </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Wingdings" panose="05000000000000000000" pitchFamily="2" charset="2"/>
              <a:buChar char="Ø"/>
              <a:tabLst/>
              <a:defRPr/>
            </a:pPr>
            <a:endParaRPr kumimoji="0" lang="el-GR" altLang="el-GR" sz="2400" b="0" i="0" u="none" strike="noStrike" kern="1200" cap="none" spc="0" normalizeH="0" baseline="0" noProof="0" dirty="0">
              <a:ln>
                <a:noFill/>
              </a:ln>
              <a:solidFill>
                <a:srgbClr val="0070C0"/>
              </a:solidFill>
              <a:effectLst/>
              <a:uLnTx/>
              <a:uFillTx/>
              <a:ea typeface="+mn-ea"/>
              <a:cs typeface="+mn-cs"/>
            </a:endParaRPr>
          </a:p>
        </p:txBody>
      </p:sp>
    </p:spTree>
    <p:extLst>
      <p:ext uri="{BB962C8B-B14F-4D97-AF65-F5344CB8AC3E}">
        <p14:creationId xmlns:p14="http://schemas.microsoft.com/office/powerpoint/2010/main" val="38239784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16AE33-767D-5C76-FA92-A0C87A8E0ABA}"/>
            </a:ext>
          </a:extLst>
        </p:cNvPr>
        <p:cNvGrpSpPr/>
        <p:nvPr/>
      </p:nvGrpSpPr>
      <p:grpSpPr>
        <a:xfrm>
          <a:off x="0" y="0"/>
          <a:ext cx="0" cy="0"/>
          <a:chOff x="0" y="0"/>
          <a:chExt cx="0" cy="0"/>
        </a:xfrm>
      </p:grpSpPr>
      <p:pic>
        <p:nvPicPr>
          <p:cNvPr id="80" name="object 13">
            <a:extLst>
              <a:ext uri="{FF2B5EF4-FFF2-40B4-BE49-F238E27FC236}">
                <a16:creationId xmlns:a16="http://schemas.microsoft.com/office/drawing/2014/main" id="{354B12E2-441F-E0E0-DA75-708BD84FDA64}"/>
              </a:ext>
            </a:extLst>
          </p:cNvPr>
          <p:cNvPicPr/>
          <p:nvPr/>
        </p:nvPicPr>
        <p:blipFill>
          <a:blip r:embed="rId2"/>
          <a:stretch/>
        </p:blipFill>
        <p:spPr>
          <a:xfrm>
            <a:off x="37080" y="157163"/>
            <a:ext cx="9143280" cy="6857280"/>
          </a:xfrm>
          <a:prstGeom prst="rect">
            <a:avLst/>
          </a:prstGeom>
          <a:noFill/>
          <a:ln w="0">
            <a:noFill/>
          </a:ln>
        </p:spPr>
      </p:pic>
      <p:sp>
        <p:nvSpPr>
          <p:cNvPr id="81" name="11 - TextBox 8">
            <a:extLst>
              <a:ext uri="{FF2B5EF4-FFF2-40B4-BE49-F238E27FC236}">
                <a16:creationId xmlns:a16="http://schemas.microsoft.com/office/drawing/2014/main" id="{FDA63BD7-DB15-876E-BAB3-4645C15381D5}"/>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rgbClr val="000000"/>
              </a:solidFill>
              <a:effectLst/>
              <a:uLnTx/>
              <a:uFillTx/>
              <a:latin typeface="Arial"/>
              <a:ea typeface="+mn-ea"/>
              <a:cs typeface="+mn-cs"/>
            </a:endParaRPr>
          </a:p>
        </p:txBody>
      </p:sp>
      <p:sp>
        <p:nvSpPr>
          <p:cNvPr id="82" name="TextBox 81">
            <a:extLst>
              <a:ext uri="{FF2B5EF4-FFF2-40B4-BE49-F238E27FC236}">
                <a16:creationId xmlns:a16="http://schemas.microsoft.com/office/drawing/2014/main" id="{DD4B1526-4EB1-6663-A721-DD2520440A5D}"/>
              </a:ext>
            </a:extLst>
          </p:cNvPr>
          <p:cNvSpPr txBox="1"/>
          <p:nvPr/>
        </p:nvSpPr>
        <p:spPr>
          <a:xfrm>
            <a:off x="111240" y="208484"/>
            <a:ext cx="9106200" cy="927141"/>
          </a:xfrm>
          <a:prstGeom prst="rect">
            <a:avLst/>
          </a:prstGeom>
          <a:noFill/>
          <a:ln w="0">
            <a:noFill/>
          </a:ln>
        </p:spPr>
        <p:txBody>
          <a:bodyPr lIns="90000" tIns="45000" rIns="90000" bIns="4500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800" b="0" i="0" u="none" strike="noStrike" kern="1200" cap="none" spc="0" normalizeH="0" baseline="0" noProof="0" dirty="0">
                <a:ln>
                  <a:noFill/>
                </a:ln>
                <a:solidFill>
                  <a:srgbClr val="EEECE1"/>
                </a:solidFill>
                <a:effectLst/>
                <a:uLnTx/>
                <a:uFillTx/>
                <a:latin typeface="+mj-lt"/>
                <a:ea typeface="+mn-ea"/>
                <a:cs typeface="+mn-cs"/>
              </a:rPr>
              <a:t>2. Περιστασιακές εκκλησιαστικές ευκαιρίες ως μέσα Κατήχησης και Χριστιανικής αγωγής </a:t>
            </a:r>
            <a:endParaRPr kumimoji="0" lang="el-GR" sz="1800" b="1" i="0" u="none" strike="noStrike" kern="1200" cap="none" spc="0" normalizeH="0" baseline="0" noProof="0" dirty="0">
              <a:ln>
                <a:noFill/>
              </a:ln>
              <a:solidFill>
                <a:srgbClr val="EEECE1"/>
              </a:solidFill>
              <a:effectLst/>
              <a:uLnTx/>
              <a:uFillTx/>
              <a:latin typeface="+mj-lt"/>
              <a:ea typeface="+mn-ea"/>
              <a:cs typeface="+mn-cs"/>
            </a:endParaRPr>
          </a:p>
        </p:txBody>
      </p:sp>
      <p:sp>
        <p:nvSpPr>
          <p:cNvPr id="83" name="TextBox 82">
            <a:extLst>
              <a:ext uri="{FF2B5EF4-FFF2-40B4-BE49-F238E27FC236}">
                <a16:creationId xmlns:a16="http://schemas.microsoft.com/office/drawing/2014/main" id="{9728AEB6-3717-28FD-E99A-6AC2154635DD}"/>
              </a:ext>
            </a:extLst>
          </p:cNvPr>
          <p:cNvSpPr txBox="1"/>
          <p:nvPr/>
        </p:nvSpPr>
        <p:spPr>
          <a:xfrm>
            <a:off x="0" y="1312986"/>
            <a:ext cx="9180360" cy="5336530"/>
          </a:xfrm>
          <a:prstGeom prst="rect">
            <a:avLst/>
          </a:prstGeom>
          <a:noFill/>
          <a:ln w="0">
            <a:noFill/>
          </a:ln>
        </p:spPr>
        <p:txBody>
          <a:bodyPr lIns="90000" tIns="45000" rIns="90000" bIns="45000" anchor="t">
            <a:noAutofit/>
          </a:bodyPr>
          <a:lstStyle/>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r>
              <a:rPr kumimoji="0" lang="el-GR" altLang="el-GR" sz="2400" b="1" i="0" u="none" strike="noStrike" kern="1200" cap="none" spc="0" normalizeH="0" baseline="0" noProof="0" dirty="0">
                <a:ln>
                  <a:noFill/>
                </a:ln>
                <a:solidFill>
                  <a:srgbClr val="7030A0"/>
                </a:solidFill>
                <a:effectLst/>
                <a:uLnTx/>
                <a:uFillTx/>
                <a:ea typeface="+mn-ea"/>
                <a:cs typeface="+mn-cs"/>
              </a:rPr>
              <a:t>Κοινοτάρχης:</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Wingdings" panose="05000000000000000000" pitchFamily="2" charset="2"/>
              <a:buChar char="Ø"/>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ευθύνη για 3 ή 4 ομάδες </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Wingdings" panose="05000000000000000000" pitchFamily="2" charset="2"/>
              <a:buChar char="Ø"/>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παρακολουθεί την κίνηση της κοινότητας </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Wingdings" panose="05000000000000000000" pitchFamily="2" charset="2"/>
              <a:buChar char="Ø"/>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συνεργάζεται με τον αρχηγό ή συντονιστή και τους ομαδάρχες   </a:t>
            </a: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endParaRPr kumimoji="0" lang="el-GR" altLang="el-GR" sz="2400" b="1" i="0" u="none" strike="noStrike" kern="1200" cap="none" spc="0" normalizeH="0" baseline="0" noProof="0" dirty="0">
              <a:ln>
                <a:noFill/>
              </a:ln>
              <a:solidFill>
                <a:srgbClr val="7030A0"/>
              </a:solidFill>
              <a:effectLst/>
              <a:uLnTx/>
              <a:uFillTx/>
              <a:ea typeface="+mn-ea"/>
              <a:cs typeface="+mn-cs"/>
            </a:endParaRP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r>
              <a:rPr kumimoji="0" lang="el-GR" altLang="el-GR" sz="2400" b="1" i="0" u="none" strike="noStrike" kern="1200" cap="none" spc="0" normalizeH="0" baseline="0" noProof="0" dirty="0">
                <a:ln>
                  <a:noFill/>
                </a:ln>
                <a:solidFill>
                  <a:srgbClr val="7030A0"/>
                </a:solidFill>
                <a:effectLst/>
                <a:uLnTx/>
                <a:uFillTx/>
                <a:ea typeface="+mn-ea"/>
                <a:cs typeface="+mn-cs"/>
              </a:rPr>
              <a:t>Ομαδάρχης:</a:t>
            </a: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υπεύθυνος για τη 10μελή ομάδα του </a:t>
            </a: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endParaRPr lang="el-GR" altLang="el-GR" sz="2400" dirty="0">
              <a:solidFill>
                <a:srgbClr val="0070C0"/>
              </a:solidFill>
            </a:endParaRP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Σχολές στελεχών κατασκήνωσης 3-4 μηνών: </a:t>
            </a:r>
            <a:endParaRPr lang="el-GR" altLang="el-GR" sz="2400" dirty="0">
              <a:solidFill>
                <a:srgbClr val="0070C0"/>
              </a:solidFill>
            </a:endParaRP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καταρτισμένο προσωπικό για αποφυγή ερασιτεχνισμού</a:t>
            </a:r>
          </a:p>
        </p:txBody>
      </p:sp>
    </p:spTree>
    <p:extLst>
      <p:ext uri="{BB962C8B-B14F-4D97-AF65-F5344CB8AC3E}">
        <p14:creationId xmlns:p14="http://schemas.microsoft.com/office/powerpoint/2010/main" val="2055838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9FE607C-45F4-0E00-DE1B-474B9D2E123B}"/>
              </a:ext>
            </a:extLst>
          </p:cNvPr>
          <p:cNvSpPr>
            <a:spLocks noGrp="1"/>
          </p:cNvSpPr>
          <p:nvPr>
            <p:ph type="title"/>
          </p:nvPr>
        </p:nvSpPr>
        <p:spPr>
          <a:xfrm>
            <a:off x="457200" y="1573475"/>
            <a:ext cx="8193960" cy="625320"/>
          </a:xfrm>
        </p:spPr>
        <p:txBody>
          <a:bodyPr/>
          <a:lstStyle/>
          <a:p>
            <a:pPr algn="ctr"/>
            <a:r>
              <a:rPr kumimoji="0" lang="el-GR" sz="4000" b="0" i="0" u="none" strike="noStrike" kern="1200" cap="none" spc="0" normalizeH="0" baseline="0" noProof="0" dirty="0">
                <a:ln>
                  <a:noFill/>
                </a:ln>
                <a:solidFill>
                  <a:srgbClr val="90C226"/>
                </a:solidFill>
                <a:effectLst/>
                <a:uLnTx/>
                <a:uFillTx/>
                <a:latin typeface="Trebuchet MS" panose="020B0603020202020204"/>
                <a:ea typeface="+mj-ea"/>
                <a:cs typeface="+mj-cs"/>
              </a:rPr>
              <a:t>ΚΕΦΑΛΑΙΟ </a:t>
            </a:r>
            <a:r>
              <a:rPr lang="el-GR" sz="4000" dirty="0">
                <a:solidFill>
                  <a:srgbClr val="90C226"/>
                </a:solidFill>
                <a:latin typeface="Trebuchet MS" panose="020B0603020202020204"/>
              </a:rPr>
              <a:t>Ζ</a:t>
            </a:r>
            <a:r>
              <a:rPr kumimoji="0" lang="el-GR" sz="4000" b="0" i="0" u="none" strike="noStrike" kern="1200" cap="none" spc="0" normalizeH="0" baseline="0" noProof="0" dirty="0">
                <a:ln>
                  <a:noFill/>
                </a:ln>
                <a:solidFill>
                  <a:srgbClr val="90C226"/>
                </a:solidFill>
                <a:effectLst/>
                <a:uLnTx/>
                <a:uFillTx/>
                <a:latin typeface="Trebuchet MS" panose="020B0603020202020204"/>
                <a:ea typeface="+mj-ea"/>
                <a:cs typeface="+mj-cs"/>
              </a:rPr>
              <a:t>΄</a:t>
            </a:r>
            <a:endParaRPr lang="el-GR" dirty="0"/>
          </a:p>
        </p:txBody>
      </p:sp>
      <p:sp>
        <p:nvSpPr>
          <p:cNvPr id="3" name="Θέση περιεχομένου 2">
            <a:extLst>
              <a:ext uri="{FF2B5EF4-FFF2-40B4-BE49-F238E27FC236}">
                <a16:creationId xmlns:a16="http://schemas.microsoft.com/office/drawing/2014/main" id="{534BB69B-CE17-84F4-FC99-7F5BE8284E8B}"/>
              </a:ext>
            </a:extLst>
          </p:cNvPr>
          <p:cNvSpPr>
            <a:spLocks noGrp="1"/>
          </p:cNvSpPr>
          <p:nvPr>
            <p:ph/>
          </p:nvPr>
        </p:nvSpPr>
        <p:spPr>
          <a:xfrm>
            <a:off x="457200" y="2198795"/>
            <a:ext cx="8228880" cy="2460411"/>
          </a:xfrm>
        </p:spPr>
        <p:txBody>
          <a:bodyPr/>
          <a:lstStyle/>
          <a:p>
            <a:pPr algn="ctr"/>
            <a:r>
              <a:rPr lang="el-GR" sz="3200" b="1" dirty="0">
                <a:solidFill>
                  <a:srgbClr val="0070C0"/>
                </a:solidFill>
              </a:rPr>
              <a:t>Τα κυριότερα μέσα Κατήχησης και Χριστιανικής αγωγής των παιδιών και των εφήβων </a:t>
            </a:r>
          </a:p>
        </p:txBody>
      </p:sp>
    </p:spTree>
    <p:extLst>
      <p:ext uri="{BB962C8B-B14F-4D97-AF65-F5344CB8AC3E}">
        <p14:creationId xmlns:p14="http://schemas.microsoft.com/office/powerpoint/2010/main" val="25396729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7430D0-C2D8-1BC8-6D73-5E8FD80F08FD}"/>
            </a:ext>
          </a:extLst>
        </p:cNvPr>
        <p:cNvGrpSpPr/>
        <p:nvPr/>
      </p:nvGrpSpPr>
      <p:grpSpPr>
        <a:xfrm>
          <a:off x="0" y="0"/>
          <a:ext cx="0" cy="0"/>
          <a:chOff x="0" y="0"/>
          <a:chExt cx="0" cy="0"/>
        </a:xfrm>
      </p:grpSpPr>
      <p:pic>
        <p:nvPicPr>
          <p:cNvPr id="80" name="object 13">
            <a:extLst>
              <a:ext uri="{FF2B5EF4-FFF2-40B4-BE49-F238E27FC236}">
                <a16:creationId xmlns:a16="http://schemas.microsoft.com/office/drawing/2014/main" id="{0633C979-D738-FC44-8FFB-2AF3E7399245}"/>
              </a:ext>
            </a:extLst>
          </p:cNvPr>
          <p:cNvPicPr/>
          <p:nvPr/>
        </p:nvPicPr>
        <p:blipFill>
          <a:blip r:embed="rId2"/>
          <a:stretch/>
        </p:blipFill>
        <p:spPr>
          <a:xfrm>
            <a:off x="37080" y="157163"/>
            <a:ext cx="9143280" cy="6857280"/>
          </a:xfrm>
          <a:prstGeom prst="rect">
            <a:avLst/>
          </a:prstGeom>
          <a:noFill/>
          <a:ln w="0">
            <a:noFill/>
          </a:ln>
        </p:spPr>
      </p:pic>
      <p:sp>
        <p:nvSpPr>
          <p:cNvPr id="81" name="11 - TextBox 8">
            <a:extLst>
              <a:ext uri="{FF2B5EF4-FFF2-40B4-BE49-F238E27FC236}">
                <a16:creationId xmlns:a16="http://schemas.microsoft.com/office/drawing/2014/main" id="{817446B9-4851-A5A8-5BF1-7B299AF8D430}"/>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rgbClr val="000000"/>
              </a:solidFill>
              <a:effectLst/>
              <a:uLnTx/>
              <a:uFillTx/>
              <a:latin typeface="Arial"/>
              <a:ea typeface="+mn-ea"/>
              <a:cs typeface="+mn-cs"/>
            </a:endParaRPr>
          </a:p>
        </p:txBody>
      </p:sp>
      <p:sp>
        <p:nvSpPr>
          <p:cNvPr id="82" name="TextBox 81">
            <a:extLst>
              <a:ext uri="{FF2B5EF4-FFF2-40B4-BE49-F238E27FC236}">
                <a16:creationId xmlns:a16="http://schemas.microsoft.com/office/drawing/2014/main" id="{DF305514-D24F-C1CB-4D7E-0C0168B27F61}"/>
              </a:ext>
            </a:extLst>
          </p:cNvPr>
          <p:cNvSpPr txBox="1"/>
          <p:nvPr/>
        </p:nvSpPr>
        <p:spPr>
          <a:xfrm>
            <a:off x="111240" y="204078"/>
            <a:ext cx="9106200" cy="927141"/>
          </a:xfrm>
          <a:prstGeom prst="rect">
            <a:avLst/>
          </a:prstGeom>
          <a:noFill/>
          <a:ln w="0">
            <a:noFill/>
          </a:ln>
        </p:spPr>
        <p:txBody>
          <a:bodyPr lIns="90000" tIns="45000" rIns="90000" bIns="4500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800" b="0" i="0" u="none" strike="noStrike" kern="1200" cap="none" spc="0" normalizeH="0" baseline="0" noProof="0" dirty="0">
                <a:ln>
                  <a:noFill/>
                </a:ln>
                <a:solidFill>
                  <a:srgbClr val="EEECE1"/>
                </a:solidFill>
                <a:effectLst/>
                <a:uLnTx/>
                <a:uFillTx/>
                <a:latin typeface="+mj-lt"/>
                <a:ea typeface="+mn-ea"/>
                <a:cs typeface="+mn-cs"/>
              </a:rPr>
              <a:t>2. Περιστασιακές εκκλησιαστικές ευκαιρίες ως μέσα Κατήχησης και Χριστιανικής αγωγής </a:t>
            </a:r>
            <a:endParaRPr kumimoji="0" lang="el-GR" sz="1800" b="1" i="0" u="none" strike="noStrike" kern="1200" cap="none" spc="0" normalizeH="0" baseline="0" noProof="0" dirty="0">
              <a:ln>
                <a:noFill/>
              </a:ln>
              <a:solidFill>
                <a:srgbClr val="EEECE1"/>
              </a:solidFill>
              <a:effectLst/>
              <a:uLnTx/>
              <a:uFillTx/>
              <a:latin typeface="+mj-lt"/>
              <a:ea typeface="+mn-ea"/>
              <a:cs typeface="+mn-cs"/>
            </a:endParaRPr>
          </a:p>
        </p:txBody>
      </p:sp>
      <p:sp>
        <p:nvSpPr>
          <p:cNvPr id="83" name="TextBox 82">
            <a:extLst>
              <a:ext uri="{FF2B5EF4-FFF2-40B4-BE49-F238E27FC236}">
                <a16:creationId xmlns:a16="http://schemas.microsoft.com/office/drawing/2014/main" id="{6ED4F80F-0AD2-6E43-51BE-6FCB116C3557}"/>
              </a:ext>
            </a:extLst>
          </p:cNvPr>
          <p:cNvSpPr txBox="1"/>
          <p:nvPr/>
        </p:nvSpPr>
        <p:spPr>
          <a:xfrm>
            <a:off x="55260" y="1131219"/>
            <a:ext cx="9106920" cy="5883224"/>
          </a:xfrm>
          <a:prstGeom prst="rect">
            <a:avLst/>
          </a:prstGeom>
          <a:noFill/>
          <a:ln w="0">
            <a:noFill/>
          </a:ln>
        </p:spPr>
        <p:txBody>
          <a:bodyPr lIns="90000" tIns="45000" rIns="90000" bIns="45000" anchor="t">
            <a:noAutofit/>
          </a:bodyPr>
          <a:lstStyle/>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r>
              <a:rPr kumimoji="0" lang="el-GR" altLang="el-GR" sz="2400" b="1" i="0" u="none" strike="noStrike" kern="1200" cap="none" spc="0" normalizeH="0" baseline="0" noProof="0" dirty="0">
                <a:ln>
                  <a:noFill/>
                </a:ln>
                <a:solidFill>
                  <a:srgbClr val="7030A0"/>
                </a:solidFill>
                <a:effectLst/>
                <a:uLnTx/>
                <a:uFillTx/>
                <a:ea typeface="+mn-ea"/>
                <a:cs typeface="+mn-cs"/>
              </a:rPr>
              <a:t>        Διδακτικό προσωπικό:</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Wingdings" panose="05000000000000000000" pitchFamily="2" charset="2"/>
              <a:buChar char="v"/>
              <a:tabLst/>
              <a:defRPr/>
            </a:pPr>
            <a:r>
              <a:rPr lang="el-GR" altLang="el-GR" sz="2400" dirty="0">
                <a:solidFill>
                  <a:srgbClr val="0070C0"/>
                </a:solidFill>
              </a:rPr>
              <a:t>  π</a:t>
            </a:r>
            <a:r>
              <a:rPr kumimoji="0" lang="el-GR" altLang="el-GR" sz="2400" b="0" i="0" u="none" strike="noStrike" kern="1200" cap="none" spc="0" normalizeH="0" baseline="0" noProof="0" dirty="0" err="1">
                <a:ln>
                  <a:noFill/>
                </a:ln>
                <a:solidFill>
                  <a:srgbClr val="0070C0"/>
                </a:solidFill>
                <a:effectLst/>
                <a:uLnTx/>
                <a:uFillTx/>
                <a:ea typeface="+mn-ea"/>
                <a:cs typeface="+mn-cs"/>
              </a:rPr>
              <a:t>αιδαγωγός</a:t>
            </a:r>
            <a:r>
              <a:rPr kumimoji="0" lang="el-GR" altLang="el-GR" sz="2400" b="0" i="0" u="none" strike="noStrike" kern="1200" cap="none" spc="0" normalizeH="0" baseline="0" noProof="0" dirty="0">
                <a:ln>
                  <a:noFill/>
                </a:ln>
                <a:solidFill>
                  <a:srgbClr val="0070C0"/>
                </a:solidFill>
                <a:effectLst/>
                <a:uLnTx/>
                <a:uFillTx/>
                <a:ea typeface="+mn-ea"/>
                <a:cs typeface="+mn-cs"/>
              </a:rPr>
              <a:t> </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Wingdings" panose="05000000000000000000" pitchFamily="2" charset="2"/>
              <a:buChar char="v"/>
              <a:tabLst/>
              <a:defRPr/>
            </a:pPr>
            <a:r>
              <a:rPr lang="el-GR" altLang="el-GR" sz="2400" dirty="0">
                <a:solidFill>
                  <a:srgbClr val="0070C0"/>
                </a:solidFill>
              </a:rPr>
              <a:t>  ψ</a:t>
            </a:r>
            <a:r>
              <a:rPr kumimoji="0" lang="el-GR" altLang="el-GR" sz="2400" b="0" i="0" u="none" strike="noStrike" kern="1200" cap="none" spc="0" normalizeH="0" baseline="0" noProof="0" dirty="0" err="1">
                <a:ln>
                  <a:noFill/>
                </a:ln>
                <a:solidFill>
                  <a:srgbClr val="0070C0"/>
                </a:solidFill>
                <a:effectLst/>
                <a:uLnTx/>
                <a:uFillTx/>
                <a:ea typeface="+mn-ea"/>
                <a:cs typeface="+mn-cs"/>
              </a:rPr>
              <a:t>υχολόγος</a:t>
            </a:r>
            <a:endParaRPr kumimoji="0" lang="el-GR" altLang="el-GR" sz="2400" b="0" i="0" u="none" strike="noStrike" kern="1200" cap="none" spc="0" normalizeH="0" baseline="0" noProof="0" dirty="0">
              <a:ln>
                <a:noFill/>
              </a:ln>
              <a:solidFill>
                <a:srgbClr val="0070C0"/>
              </a:solidFill>
              <a:effectLst/>
              <a:uLnTx/>
              <a:uFillTx/>
              <a:ea typeface="+mn-ea"/>
              <a:cs typeface="+mn-cs"/>
            </a:endParaRP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Wingdings" panose="05000000000000000000" pitchFamily="2" charset="2"/>
              <a:buChar char="v"/>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  θεολόγος </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Wingdings" panose="05000000000000000000" pitchFamily="2" charset="2"/>
              <a:buChar char="v"/>
              <a:tabLst/>
              <a:defRPr/>
            </a:pPr>
            <a:endParaRPr lang="el-GR" altLang="el-GR" sz="2400" dirty="0">
              <a:solidFill>
                <a:srgbClr val="0070C0"/>
              </a:solidFill>
            </a:endParaRPr>
          </a:p>
          <a:p>
            <a:pPr marR="0" lvl="0" algn="l" defTabSz="914400" rtl="0" eaLnBrk="1" fontAlgn="base" latinLnBrk="0" hangingPunct="1">
              <a:lnSpc>
                <a:spcPct val="100000"/>
              </a:lnSpc>
              <a:spcBef>
                <a:spcPts val="575"/>
              </a:spcBef>
              <a:spcAft>
                <a:spcPct val="0"/>
              </a:spcAft>
              <a:buClr>
                <a:srgbClr val="D34817"/>
              </a:buClr>
              <a:buSzPct val="85000"/>
              <a:tabLst/>
              <a:defRPr/>
            </a:pPr>
            <a:r>
              <a:rPr kumimoji="0" lang="el-GR" altLang="el-GR" sz="2400" b="1" i="0" u="none" strike="noStrike" kern="1200" cap="none" spc="0" normalizeH="0" baseline="0" noProof="0" dirty="0">
                <a:ln>
                  <a:noFill/>
                </a:ln>
                <a:solidFill>
                  <a:srgbClr val="7030A0"/>
                </a:solidFill>
                <a:effectLst/>
                <a:uLnTx/>
                <a:uFillTx/>
                <a:ea typeface="+mn-ea"/>
                <a:cs typeface="+mn-cs"/>
              </a:rPr>
              <a:t>        Δραστηριότητες:</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Arial" panose="020B0604020202020204" pitchFamily="34" charset="0"/>
              <a:buChar char="•"/>
              <a:tabLst/>
              <a:defRPr/>
            </a:pPr>
            <a:r>
              <a:rPr lang="el-GR" altLang="el-GR" sz="2400" dirty="0">
                <a:solidFill>
                  <a:srgbClr val="0070C0"/>
                </a:solidFill>
              </a:rPr>
              <a:t> ζ</a:t>
            </a:r>
            <a:r>
              <a:rPr kumimoji="0" lang="el-GR" altLang="el-GR" sz="2400" b="0" i="0" u="none" strike="noStrike" kern="1200" cap="none" spc="0" normalizeH="0" baseline="0" noProof="0" dirty="0" err="1">
                <a:ln>
                  <a:noFill/>
                </a:ln>
                <a:solidFill>
                  <a:srgbClr val="0070C0"/>
                </a:solidFill>
                <a:effectLst/>
                <a:uLnTx/>
                <a:uFillTx/>
                <a:ea typeface="+mn-ea"/>
                <a:cs typeface="+mn-cs"/>
              </a:rPr>
              <a:t>ωγραφική</a:t>
            </a:r>
            <a:r>
              <a:rPr kumimoji="0" lang="el-GR" altLang="el-GR" sz="2400" b="0" i="0" u="none" strike="noStrike" kern="1200" cap="none" spc="0" normalizeH="0" baseline="0" noProof="0" dirty="0">
                <a:ln>
                  <a:noFill/>
                </a:ln>
                <a:solidFill>
                  <a:srgbClr val="0070C0"/>
                </a:solidFill>
                <a:effectLst/>
                <a:uLnTx/>
                <a:uFillTx/>
                <a:ea typeface="+mn-ea"/>
                <a:cs typeface="+mn-cs"/>
              </a:rPr>
              <a:t> </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Arial" panose="020B0604020202020204" pitchFamily="34" charset="0"/>
              <a:buChar char="•"/>
              <a:tabLst/>
              <a:defRPr/>
            </a:pPr>
            <a:r>
              <a:rPr lang="el-GR" altLang="el-GR" sz="2400" dirty="0">
                <a:solidFill>
                  <a:srgbClr val="0070C0"/>
                </a:solidFill>
              </a:rPr>
              <a:t> χ</a:t>
            </a:r>
            <a:r>
              <a:rPr kumimoji="0" lang="el-GR" altLang="el-GR" sz="2400" b="0" i="0" u="none" strike="noStrike" kern="1200" cap="none" spc="0" normalizeH="0" baseline="0" noProof="0" dirty="0" err="1">
                <a:ln>
                  <a:noFill/>
                </a:ln>
                <a:solidFill>
                  <a:srgbClr val="0070C0"/>
                </a:solidFill>
                <a:effectLst/>
                <a:uLnTx/>
                <a:uFillTx/>
                <a:ea typeface="+mn-ea"/>
                <a:cs typeface="+mn-cs"/>
              </a:rPr>
              <a:t>αρτοκοπτική</a:t>
            </a:r>
            <a:r>
              <a:rPr kumimoji="0" lang="el-GR" altLang="el-GR" sz="2400" b="0" i="0" u="none" strike="noStrike" kern="1200" cap="none" spc="0" normalizeH="0" baseline="0" noProof="0" dirty="0">
                <a:ln>
                  <a:noFill/>
                </a:ln>
                <a:solidFill>
                  <a:srgbClr val="0070C0"/>
                </a:solidFill>
                <a:effectLst/>
                <a:uLnTx/>
                <a:uFillTx/>
                <a:ea typeface="+mn-ea"/>
                <a:cs typeface="+mn-cs"/>
              </a:rPr>
              <a:t> </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Arial" panose="020B0604020202020204" pitchFamily="34" charset="0"/>
              <a:buChar char="•"/>
              <a:tabLst/>
              <a:defRPr/>
            </a:pPr>
            <a:r>
              <a:rPr lang="el-GR" altLang="el-GR" sz="2400" dirty="0">
                <a:solidFill>
                  <a:srgbClr val="0070C0"/>
                </a:solidFill>
              </a:rPr>
              <a:t> χ</a:t>
            </a:r>
            <a:r>
              <a:rPr kumimoji="0" lang="el-GR" altLang="el-GR" sz="2400" b="0" i="0" u="none" strike="noStrike" kern="1200" cap="none" spc="0" normalizeH="0" baseline="0" noProof="0" dirty="0" err="1">
                <a:ln>
                  <a:noFill/>
                </a:ln>
                <a:solidFill>
                  <a:srgbClr val="0070C0"/>
                </a:solidFill>
                <a:effectLst/>
                <a:uLnTx/>
                <a:uFillTx/>
                <a:ea typeface="+mn-ea"/>
                <a:cs typeface="+mn-cs"/>
              </a:rPr>
              <a:t>ειροτεχνία</a:t>
            </a:r>
            <a:r>
              <a:rPr kumimoji="0" lang="el-GR" altLang="el-GR" sz="2400" b="0" i="0" u="none" strike="noStrike" kern="1200" cap="none" spc="0" normalizeH="0" baseline="0" noProof="0" dirty="0">
                <a:ln>
                  <a:noFill/>
                </a:ln>
                <a:solidFill>
                  <a:srgbClr val="0070C0"/>
                </a:solidFill>
                <a:effectLst/>
                <a:uLnTx/>
                <a:uFillTx/>
                <a:ea typeface="+mn-ea"/>
                <a:cs typeface="+mn-cs"/>
              </a:rPr>
              <a:t> </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Arial" panose="020B0604020202020204" pitchFamily="34" charset="0"/>
              <a:buChar char="•"/>
              <a:tabLst/>
              <a:defRPr/>
            </a:pPr>
            <a:r>
              <a:rPr lang="el-GR" altLang="el-GR" sz="2400" dirty="0">
                <a:solidFill>
                  <a:srgbClr val="0070C0"/>
                </a:solidFill>
              </a:rPr>
              <a:t> θ</a:t>
            </a:r>
            <a:r>
              <a:rPr kumimoji="0" lang="el-GR" altLang="el-GR" sz="2400" b="0" i="0" u="none" strike="noStrike" kern="1200" cap="none" spc="0" normalizeH="0" baseline="0" noProof="0" dirty="0" err="1">
                <a:ln>
                  <a:noFill/>
                </a:ln>
                <a:solidFill>
                  <a:srgbClr val="0070C0"/>
                </a:solidFill>
                <a:effectLst/>
                <a:uLnTx/>
                <a:uFillTx/>
                <a:ea typeface="+mn-ea"/>
                <a:cs typeface="+mn-cs"/>
              </a:rPr>
              <a:t>έατρο</a:t>
            </a:r>
            <a:r>
              <a:rPr kumimoji="0" lang="el-GR" altLang="el-GR" sz="2400" b="0" i="0" u="none" strike="noStrike" kern="1200" cap="none" spc="0" normalizeH="0" baseline="0" noProof="0" dirty="0">
                <a:ln>
                  <a:noFill/>
                </a:ln>
                <a:solidFill>
                  <a:srgbClr val="0070C0"/>
                </a:solidFill>
                <a:effectLst/>
                <a:uLnTx/>
                <a:uFillTx/>
                <a:ea typeface="+mn-ea"/>
                <a:cs typeface="+mn-cs"/>
              </a:rPr>
              <a:t> </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Arial" panose="020B0604020202020204" pitchFamily="34" charset="0"/>
              <a:buChar char="•"/>
              <a:tabLst/>
              <a:defRPr/>
            </a:pPr>
            <a:r>
              <a:rPr lang="el-GR" altLang="el-GR" sz="2400" dirty="0">
                <a:solidFill>
                  <a:srgbClr val="0070C0"/>
                </a:solidFill>
              </a:rPr>
              <a:t> χ</a:t>
            </a:r>
            <a:r>
              <a:rPr kumimoji="0" lang="el-GR" altLang="el-GR" sz="2400" b="0" i="0" u="none" strike="noStrike" kern="1200" cap="none" spc="0" normalizeH="0" baseline="0" noProof="0" dirty="0" err="1">
                <a:ln>
                  <a:noFill/>
                </a:ln>
                <a:solidFill>
                  <a:srgbClr val="0070C0"/>
                </a:solidFill>
                <a:effectLst/>
                <a:uLnTx/>
                <a:uFillTx/>
                <a:ea typeface="+mn-ea"/>
                <a:cs typeface="+mn-cs"/>
              </a:rPr>
              <a:t>ορωδία</a:t>
            </a:r>
            <a:r>
              <a:rPr kumimoji="0" lang="el-GR" altLang="el-GR" sz="2400" b="0" i="0" u="none" strike="noStrike" kern="1200" cap="none" spc="0" normalizeH="0" baseline="0" noProof="0" dirty="0">
                <a:ln>
                  <a:noFill/>
                </a:ln>
                <a:solidFill>
                  <a:srgbClr val="0070C0"/>
                </a:solidFill>
                <a:effectLst/>
                <a:uLnTx/>
                <a:uFillTx/>
                <a:ea typeface="+mn-ea"/>
                <a:cs typeface="+mn-cs"/>
              </a:rPr>
              <a:t> </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Arial" panose="020B0604020202020204" pitchFamily="34" charset="0"/>
              <a:buChar char="•"/>
              <a:tabLst/>
              <a:defRPr/>
            </a:pPr>
            <a:r>
              <a:rPr lang="el-GR" altLang="el-GR" sz="2400" dirty="0">
                <a:solidFill>
                  <a:srgbClr val="0070C0"/>
                </a:solidFill>
              </a:rPr>
              <a:t> α</a:t>
            </a:r>
            <a:r>
              <a:rPr kumimoji="0" lang="el-GR" altLang="el-GR" sz="2400" b="0" i="0" u="none" strike="noStrike" kern="1200" cap="none" spc="0" normalizeH="0" baseline="0" noProof="0" dirty="0" err="1">
                <a:ln>
                  <a:noFill/>
                </a:ln>
                <a:solidFill>
                  <a:srgbClr val="0070C0"/>
                </a:solidFill>
                <a:effectLst/>
                <a:uLnTx/>
                <a:uFillTx/>
                <a:ea typeface="+mn-ea"/>
                <a:cs typeface="+mn-cs"/>
              </a:rPr>
              <a:t>θλοπαιδιές</a:t>
            </a:r>
            <a:r>
              <a:rPr kumimoji="0" lang="el-GR" altLang="el-GR" sz="2400" b="0" i="0" u="none" strike="noStrike" kern="1200" cap="none" spc="0" normalizeH="0" baseline="0" noProof="0" dirty="0">
                <a:ln>
                  <a:noFill/>
                </a:ln>
                <a:solidFill>
                  <a:srgbClr val="0070C0"/>
                </a:solidFill>
                <a:effectLst/>
                <a:uLnTx/>
                <a:uFillTx/>
                <a:ea typeface="+mn-ea"/>
                <a:cs typeface="+mn-cs"/>
              </a:rPr>
              <a:t> </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Arial" panose="020B0604020202020204" pitchFamily="34" charset="0"/>
              <a:buChar char="•"/>
              <a:tabLst/>
              <a:defRPr/>
            </a:pPr>
            <a:r>
              <a:rPr lang="el-GR" altLang="el-GR" sz="2400" dirty="0">
                <a:solidFill>
                  <a:srgbClr val="0070C0"/>
                </a:solidFill>
              </a:rPr>
              <a:t> γ</a:t>
            </a:r>
            <a:r>
              <a:rPr kumimoji="0" lang="el-GR" altLang="el-GR" sz="2400" b="0" i="0" u="none" strike="noStrike" kern="1200" cap="none" spc="0" normalizeH="0" baseline="0" noProof="0" dirty="0" err="1">
                <a:ln>
                  <a:noFill/>
                </a:ln>
                <a:solidFill>
                  <a:srgbClr val="0070C0"/>
                </a:solidFill>
                <a:effectLst/>
                <a:uLnTx/>
                <a:uFillTx/>
                <a:ea typeface="+mn-ea"/>
                <a:cs typeface="+mn-cs"/>
              </a:rPr>
              <a:t>ιορτές</a:t>
            </a:r>
            <a:r>
              <a:rPr kumimoji="0" lang="el-GR" altLang="el-GR" sz="2400" b="0" i="0" u="none" strike="noStrike" kern="1200" cap="none" spc="0" normalizeH="0" baseline="0" noProof="0" dirty="0">
                <a:ln>
                  <a:noFill/>
                </a:ln>
                <a:solidFill>
                  <a:srgbClr val="0070C0"/>
                </a:solidFill>
                <a:effectLst/>
                <a:uLnTx/>
                <a:uFillTx/>
                <a:ea typeface="+mn-ea"/>
                <a:cs typeface="+mn-cs"/>
              </a:rPr>
              <a:t> </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Wingdings" panose="05000000000000000000" pitchFamily="2" charset="2"/>
              <a:buChar char="v"/>
              <a:tabLst/>
              <a:defRPr/>
            </a:pPr>
            <a:endParaRPr kumimoji="0" lang="el-GR" altLang="el-GR" sz="2400" b="0" i="0" u="none" strike="noStrike" kern="1200" cap="none" spc="0" normalizeH="0" baseline="0" noProof="0" dirty="0">
              <a:ln>
                <a:noFill/>
              </a:ln>
              <a:solidFill>
                <a:srgbClr val="0070C0"/>
              </a:solidFill>
              <a:effectLst/>
              <a:uLnTx/>
              <a:uFillTx/>
              <a:ea typeface="+mn-ea"/>
              <a:cs typeface="+mn-cs"/>
            </a:endParaRP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Wingdings" panose="05000000000000000000" pitchFamily="2" charset="2"/>
              <a:buChar char="v"/>
              <a:tabLst/>
              <a:defRPr/>
            </a:pPr>
            <a:endParaRPr kumimoji="0" lang="el-GR" altLang="el-GR" sz="2400" b="0" i="0" u="none" strike="noStrike" kern="1200" cap="none" spc="0" normalizeH="0" baseline="0" noProof="0" dirty="0">
              <a:ln>
                <a:noFill/>
              </a:ln>
              <a:solidFill>
                <a:srgbClr val="0070C0"/>
              </a:solidFill>
              <a:effectLst/>
              <a:uLnTx/>
              <a:uFillTx/>
              <a:ea typeface="+mn-ea"/>
              <a:cs typeface="+mn-cs"/>
            </a:endParaRP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endParaRPr kumimoji="0" lang="el-GR" altLang="el-GR" sz="2400" b="0" i="0" u="none" strike="noStrike" kern="1200" cap="none" spc="0" normalizeH="0" baseline="0" noProof="0" dirty="0">
              <a:ln>
                <a:noFill/>
              </a:ln>
              <a:solidFill>
                <a:srgbClr val="0070C0"/>
              </a:solidFill>
              <a:effectLst/>
              <a:uLnTx/>
              <a:uFillTx/>
              <a:ea typeface="+mn-ea"/>
              <a:cs typeface="+mn-cs"/>
            </a:endParaRPr>
          </a:p>
        </p:txBody>
      </p:sp>
    </p:spTree>
    <p:extLst>
      <p:ext uri="{BB962C8B-B14F-4D97-AF65-F5344CB8AC3E}">
        <p14:creationId xmlns:p14="http://schemas.microsoft.com/office/powerpoint/2010/main" val="11603399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4" name="object 14"/>
          <p:cNvPicPr/>
          <p:nvPr/>
        </p:nvPicPr>
        <p:blipFill>
          <a:blip r:embed="rId2"/>
          <a:stretch/>
        </p:blipFill>
        <p:spPr>
          <a:xfrm>
            <a:off x="0" y="0"/>
            <a:ext cx="9143280" cy="6857280"/>
          </a:xfrm>
          <a:prstGeom prst="rect">
            <a:avLst/>
          </a:prstGeom>
          <a:noFill/>
          <a:ln w="0">
            <a:noFill/>
          </a:ln>
        </p:spPr>
      </p:pic>
      <p:sp>
        <p:nvSpPr>
          <p:cNvPr id="85" name="11 - TextBox 1"/>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endParaRPr lang="el-GR" sz="1800" b="0" u="none" strike="noStrike">
              <a:solidFill>
                <a:srgbClr val="000000"/>
              </a:solidFill>
              <a:uFillTx/>
              <a:latin typeface="Arial"/>
            </a:endParaRPr>
          </a:p>
        </p:txBody>
      </p:sp>
      <p:sp>
        <p:nvSpPr>
          <p:cNvPr id="86" name="TextBox 85"/>
          <p:cNvSpPr txBox="1"/>
          <p:nvPr/>
        </p:nvSpPr>
        <p:spPr>
          <a:xfrm>
            <a:off x="69480" y="12091"/>
            <a:ext cx="9106200" cy="949201"/>
          </a:xfrm>
          <a:prstGeom prst="rect">
            <a:avLst/>
          </a:prstGeom>
          <a:noFill/>
          <a:ln w="0">
            <a:noFill/>
          </a:ln>
        </p:spPr>
        <p:txBody>
          <a:bodyPr lIns="90000" tIns="45000" rIns="90000" bIns="4500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800" b="0" i="0" u="none" strike="noStrike" kern="1200" cap="none" spc="0" normalizeH="0" baseline="0" noProof="0" dirty="0">
                <a:ln>
                  <a:noFill/>
                </a:ln>
                <a:solidFill>
                  <a:srgbClr val="EEECE1"/>
                </a:solidFill>
                <a:effectLst/>
                <a:uLnTx/>
                <a:uFillTx/>
                <a:latin typeface="+mj-lt"/>
                <a:ea typeface="+mn-ea"/>
                <a:cs typeface="+mn-cs"/>
              </a:rPr>
              <a:t>2. Περιστασιακές εκκλησιαστικές ευκαιρίες ως μέσα Κατήχησης και Χριστιανικής αγωγής </a:t>
            </a:r>
            <a:endParaRPr kumimoji="0" lang="el-GR" sz="1800" b="1" i="0" u="none" strike="noStrike" kern="1200" cap="none" spc="0" normalizeH="0" baseline="0" noProof="0" dirty="0">
              <a:ln>
                <a:noFill/>
              </a:ln>
              <a:solidFill>
                <a:srgbClr val="EEECE1"/>
              </a:solidFill>
              <a:effectLst/>
              <a:uLnTx/>
              <a:uFillTx/>
              <a:latin typeface="+mj-lt"/>
              <a:ea typeface="+mn-ea"/>
              <a:cs typeface="+mn-cs"/>
            </a:endParaRPr>
          </a:p>
        </p:txBody>
      </p:sp>
      <p:sp>
        <p:nvSpPr>
          <p:cNvPr id="87" name="TextBox 86"/>
          <p:cNvSpPr txBox="1"/>
          <p:nvPr/>
        </p:nvSpPr>
        <p:spPr>
          <a:xfrm>
            <a:off x="24480" y="1107471"/>
            <a:ext cx="9135000" cy="5603630"/>
          </a:xfrm>
          <a:prstGeom prst="rect">
            <a:avLst/>
          </a:prstGeom>
          <a:noFill/>
          <a:ln w="0">
            <a:noFill/>
          </a:ln>
        </p:spPr>
        <p:txBody>
          <a:bodyPr lIns="90000" tIns="45000" rIns="90000" bIns="45000" anchor="t">
            <a:noAutofit/>
          </a:bodyPr>
          <a:lstStyle/>
          <a:p>
            <a:pPr marR="0" lvl="0" algn="just" defTabSz="914400" rtl="0" eaLnBrk="1" fontAlgn="auto" latinLnBrk="0" hangingPunct="1">
              <a:lnSpc>
                <a:spcPct val="120000"/>
              </a:lnSpc>
              <a:spcBef>
                <a:spcPts val="580"/>
              </a:spcBef>
              <a:spcAft>
                <a:spcPts val="0"/>
              </a:spcAft>
              <a:buClr>
                <a:srgbClr val="D34817"/>
              </a:buClr>
              <a:buSzPct val="85000"/>
              <a:tabLst/>
              <a:defRPr/>
            </a:pPr>
            <a:r>
              <a:rPr lang="el-GR" sz="2400" dirty="0">
                <a:solidFill>
                  <a:srgbClr val="0070C0"/>
                </a:solidFill>
              </a:rPr>
              <a:t>Οι γ</a:t>
            </a:r>
            <a:r>
              <a:rPr kumimoji="0" lang="el-GR" sz="2400" b="0" i="0" u="none" strike="noStrike" kern="1200" cap="none" spc="0" normalizeH="0" baseline="0" noProof="0" dirty="0" err="1">
                <a:ln>
                  <a:noFill/>
                </a:ln>
                <a:solidFill>
                  <a:srgbClr val="0070C0"/>
                </a:solidFill>
                <a:effectLst/>
                <a:uLnTx/>
                <a:uFillTx/>
                <a:ea typeface="+mn-ea"/>
                <a:cs typeface="+mn-cs"/>
              </a:rPr>
              <a:t>ιορτές</a:t>
            </a:r>
            <a:r>
              <a:rPr kumimoji="0" lang="el-GR" sz="2400" b="0" i="0" u="none" strike="noStrike" kern="1200" cap="none" spc="0" normalizeH="0" baseline="0" noProof="0" dirty="0">
                <a:ln>
                  <a:noFill/>
                </a:ln>
                <a:solidFill>
                  <a:srgbClr val="0070C0"/>
                </a:solidFill>
                <a:effectLst/>
                <a:uLnTx/>
                <a:uFillTx/>
                <a:ea typeface="+mn-ea"/>
                <a:cs typeface="+mn-cs"/>
              </a:rPr>
              <a:t> έχουν </a:t>
            </a:r>
            <a:r>
              <a:rPr kumimoji="0" lang="el-GR" sz="2400" b="1" i="0" strike="noStrike" kern="1200" cap="none" spc="0" normalizeH="0" baseline="0" noProof="0" dirty="0">
                <a:ln>
                  <a:noFill/>
                </a:ln>
                <a:solidFill>
                  <a:srgbClr val="0070C0"/>
                </a:solidFill>
                <a:effectLst/>
                <a:uLnTx/>
                <a:uFillTx/>
                <a:ea typeface="+mn-ea"/>
                <a:cs typeface="+mn-cs"/>
              </a:rPr>
              <a:t>ισχυρή μορφωτική δύναμη </a:t>
            </a:r>
            <a:r>
              <a:rPr kumimoji="0" lang="el-GR" sz="2400" b="0" i="0" u="none" strike="noStrike" kern="1200" cap="none" spc="0" normalizeH="0" baseline="0" noProof="0" dirty="0">
                <a:ln>
                  <a:noFill/>
                </a:ln>
                <a:solidFill>
                  <a:srgbClr val="0070C0"/>
                </a:solidFill>
                <a:effectLst/>
                <a:uLnTx/>
                <a:uFillTx/>
                <a:ea typeface="+mn-ea"/>
                <a:cs typeface="+mn-cs"/>
              </a:rPr>
              <a:t>και συμβάλλουν στην κατήχηση και χριστιανική αγωγή των παιδιών</a:t>
            </a:r>
            <a:r>
              <a:rPr lang="el-GR" sz="2400" dirty="0">
                <a:solidFill>
                  <a:srgbClr val="0070C0"/>
                </a:solidFill>
              </a:rPr>
              <a:t>:</a:t>
            </a:r>
            <a:r>
              <a:rPr kumimoji="0" lang="el-GR" sz="2400" b="0" i="0" u="none" strike="noStrike" kern="1200" cap="none" spc="0" normalizeH="0" baseline="0" noProof="0" dirty="0">
                <a:ln>
                  <a:noFill/>
                </a:ln>
                <a:solidFill>
                  <a:srgbClr val="0070C0"/>
                </a:solidFill>
                <a:effectLst/>
                <a:uLnTx/>
                <a:uFillTx/>
                <a:ea typeface="+mn-ea"/>
                <a:cs typeface="+mn-cs"/>
              </a:rPr>
              <a:t> «</a:t>
            </a:r>
            <a:r>
              <a:rPr kumimoji="0" lang="el-GR" sz="2400" b="0" i="0" u="none" strike="noStrike" kern="1200" cap="none" spc="0" normalizeH="0" baseline="0" noProof="0" dirty="0" err="1">
                <a:ln>
                  <a:noFill/>
                </a:ln>
                <a:solidFill>
                  <a:srgbClr val="0070C0"/>
                </a:solidFill>
                <a:effectLst/>
                <a:uLnTx/>
                <a:uFillTx/>
                <a:ea typeface="+mn-ea"/>
                <a:cs typeface="+mn-cs"/>
              </a:rPr>
              <a:t>φιλώσι</a:t>
            </a:r>
            <a:r>
              <a:rPr kumimoji="0" lang="el-GR" sz="2400" b="0" i="0" u="none" strike="noStrike" kern="1200" cap="none" spc="0" normalizeH="0" baseline="0" noProof="0" dirty="0">
                <a:ln>
                  <a:noFill/>
                </a:ln>
                <a:solidFill>
                  <a:srgbClr val="0070C0"/>
                </a:solidFill>
                <a:effectLst/>
                <a:uLnTx/>
                <a:uFillTx/>
                <a:ea typeface="+mn-ea"/>
                <a:cs typeface="+mn-cs"/>
              </a:rPr>
              <a:t> τας </a:t>
            </a:r>
            <a:r>
              <a:rPr kumimoji="0" lang="el-GR" sz="2400" b="0" i="0" u="none" strike="noStrike" kern="1200" cap="none" spc="0" normalizeH="0" baseline="0" noProof="0" dirty="0" err="1">
                <a:ln>
                  <a:noFill/>
                </a:ln>
                <a:solidFill>
                  <a:srgbClr val="0070C0"/>
                </a:solidFill>
                <a:effectLst/>
                <a:uLnTx/>
                <a:uFillTx/>
                <a:ea typeface="+mn-ea"/>
                <a:cs typeface="+mn-cs"/>
              </a:rPr>
              <a:t>εορτάς</a:t>
            </a:r>
            <a:r>
              <a:rPr kumimoji="0" lang="el-GR" sz="2400" b="0" i="0" u="none" strike="noStrike" kern="1200" cap="none" spc="0" normalizeH="0" baseline="0" noProof="0" dirty="0">
                <a:ln>
                  <a:noFill/>
                </a:ln>
                <a:solidFill>
                  <a:srgbClr val="0070C0"/>
                </a:solidFill>
                <a:effectLst/>
                <a:uLnTx/>
                <a:uFillTx/>
                <a:ea typeface="+mn-ea"/>
                <a:cs typeface="+mn-cs"/>
              </a:rPr>
              <a:t> </a:t>
            </a:r>
            <a:r>
              <a:rPr lang="el-GR" sz="2400" dirty="0">
                <a:solidFill>
                  <a:srgbClr val="0070C0"/>
                </a:solidFill>
              </a:rPr>
              <a:t>ο</a:t>
            </a:r>
            <a:r>
              <a:rPr kumimoji="0" lang="el-GR" sz="2400" b="0" i="0" u="none" strike="noStrike" kern="1200" cap="none" spc="0" normalizeH="0" baseline="0" noProof="0" dirty="0">
                <a:ln>
                  <a:noFill/>
                </a:ln>
                <a:solidFill>
                  <a:srgbClr val="0070C0"/>
                </a:solidFill>
                <a:effectLst/>
                <a:uLnTx/>
                <a:uFillTx/>
                <a:ea typeface="+mn-ea"/>
                <a:cs typeface="+mn-cs"/>
              </a:rPr>
              <a:t>ι άνθρωποι διά το </a:t>
            </a:r>
            <a:r>
              <a:rPr kumimoji="0" lang="el-GR" sz="2400" b="0" i="0" u="none" strike="noStrike" kern="1200" cap="none" spc="0" normalizeH="0" baseline="0" noProof="0" dirty="0" err="1">
                <a:ln>
                  <a:noFill/>
                </a:ln>
                <a:solidFill>
                  <a:srgbClr val="0070C0"/>
                </a:solidFill>
                <a:effectLst/>
                <a:uLnTx/>
                <a:uFillTx/>
                <a:ea typeface="+mn-ea"/>
                <a:cs typeface="+mn-cs"/>
              </a:rPr>
              <a:t>ανίεσθαι</a:t>
            </a:r>
            <a:r>
              <a:rPr kumimoji="0" lang="el-GR" sz="2400" b="0" i="0" u="none" strike="noStrike" kern="1200" cap="none" spc="0" normalizeH="0" baseline="0" noProof="0" dirty="0">
                <a:ln>
                  <a:noFill/>
                </a:ln>
                <a:solidFill>
                  <a:srgbClr val="0070C0"/>
                </a:solidFill>
                <a:effectLst/>
                <a:uLnTx/>
                <a:uFillTx/>
                <a:ea typeface="+mn-ea"/>
                <a:cs typeface="+mn-cs"/>
              </a:rPr>
              <a:t> των πόνων εν αυταίς» (Σωκράτης Σχολαστικός, </a:t>
            </a:r>
            <a:r>
              <a:rPr kumimoji="0" lang="en-US" sz="2400" b="0" i="0" u="none" strike="noStrike" kern="1200" cap="none" spc="0" normalizeH="0" baseline="0" noProof="0" dirty="0">
                <a:ln>
                  <a:noFill/>
                </a:ln>
                <a:solidFill>
                  <a:srgbClr val="0070C0"/>
                </a:solidFill>
                <a:effectLst/>
                <a:uLnTx/>
                <a:uFillTx/>
                <a:ea typeface="+mn-ea"/>
                <a:cs typeface="+mn-cs"/>
              </a:rPr>
              <a:t>PG 67, 292 A).</a:t>
            </a:r>
            <a:r>
              <a:rPr kumimoji="0" lang="el-GR" sz="2400" b="0" i="0" u="none" strike="noStrike" kern="1200" cap="none" spc="0" normalizeH="0" baseline="0" noProof="0" dirty="0">
                <a:ln>
                  <a:noFill/>
                </a:ln>
                <a:solidFill>
                  <a:srgbClr val="0070C0"/>
                </a:solidFill>
                <a:effectLst/>
                <a:uLnTx/>
                <a:uFillTx/>
                <a:ea typeface="+mn-ea"/>
                <a:cs typeface="+mn-cs"/>
              </a:rPr>
              <a:t> </a:t>
            </a:r>
          </a:p>
          <a:p>
            <a:pPr marR="0" lvl="0" algn="just" defTabSz="914400" rtl="0" eaLnBrk="1" fontAlgn="auto" latinLnBrk="0" hangingPunct="1">
              <a:lnSpc>
                <a:spcPct val="120000"/>
              </a:lnSpc>
              <a:spcBef>
                <a:spcPts val="580"/>
              </a:spcBef>
              <a:spcAft>
                <a:spcPts val="0"/>
              </a:spcAft>
              <a:buClr>
                <a:srgbClr val="D34817"/>
              </a:buClr>
              <a:buSzPct val="85000"/>
              <a:tabLst/>
              <a:defRPr/>
            </a:pPr>
            <a:r>
              <a:rPr lang="el-GR" sz="2400" dirty="0">
                <a:solidFill>
                  <a:srgbClr val="0070C0"/>
                </a:solidFill>
              </a:rPr>
              <a:t>α) εκκλησιαστικές γιορτές που συνδέονται με συγκεκριμένο θρησκευτικό γεγονός ή πρόσωπο </a:t>
            </a:r>
          </a:p>
          <a:p>
            <a:pPr marR="0" lvl="0" algn="just" defTabSz="914400" rtl="0" eaLnBrk="1" fontAlgn="auto" latinLnBrk="0" hangingPunct="1">
              <a:lnSpc>
                <a:spcPct val="120000"/>
              </a:lnSpc>
              <a:spcBef>
                <a:spcPts val="580"/>
              </a:spcBef>
              <a:spcAft>
                <a:spcPts val="0"/>
              </a:spcAft>
              <a:buClr>
                <a:srgbClr val="D34817"/>
              </a:buClr>
              <a:buSzPct val="85000"/>
              <a:tabLst/>
              <a:defRPr/>
            </a:pPr>
            <a:r>
              <a:rPr lang="el-GR" sz="2400" dirty="0">
                <a:solidFill>
                  <a:srgbClr val="0070C0"/>
                </a:solidFill>
              </a:rPr>
              <a:t>β</a:t>
            </a:r>
            <a:r>
              <a:rPr kumimoji="0" lang="el-GR" sz="2400" b="0" i="0" u="none" strike="noStrike" kern="1200" cap="none" spc="0" normalizeH="0" baseline="0" noProof="0" dirty="0">
                <a:ln>
                  <a:noFill/>
                </a:ln>
                <a:solidFill>
                  <a:srgbClr val="0070C0"/>
                </a:solidFill>
                <a:effectLst/>
                <a:uLnTx/>
                <a:uFillTx/>
                <a:ea typeface="+mn-ea"/>
                <a:cs typeface="+mn-cs"/>
              </a:rPr>
              <a:t>) γιορτές ειδικά οργανωμένες για τα παιδιά</a:t>
            </a:r>
          </a:p>
          <a:p>
            <a:pPr marR="0" lvl="0" algn="just" defTabSz="914400" rtl="0" eaLnBrk="1" fontAlgn="auto" latinLnBrk="0" hangingPunct="1">
              <a:lnSpc>
                <a:spcPct val="120000"/>
              </a:lnSpc>
              <a:spcBef>
                <a:spcPts val="580"/>
              </a:spcBef>
              <a:spcAft>
                <a:spcPts val="0"/>
              </a:spcAft>
              <a:buClr>
                <a:srgbClr val="D34817"/>
              </a:buClr>
              <a:buSzPct val="85000"/>
              <a:tabLst/>
              <a:defRPr/>
            </a:pPr>
            <a:r>
              <a:rPr kumimoji="0" lang="el-GR" sz="2400" b="0" i="0" u="none" strike="noStrike" kern="1200" cap="none" spc="0" normalizeH="0" baseline="0" noProof="0" dirty="0">
                <a:ln>
                  <a:noFill/>
                </a:ln>
                <a:solidFill>
                  <a:srgbClr val="0070C0"/>
                </a:solidFill>
                <a:effectLst/>
                <a:uLnTx/>
                <a:uFillTx/>
                <a:ea typeface="+mn-ea"/>
                <a:cs typeface="+mn-cs"/>
              </a:rPr>
              <a:t> </a:t>
            </a:r>
          </a:p>
          <a:p>
            <a:pPr marR="0" lvl="0" algn="just" defTabSz="914400" rtl="0" eaLnBrk="1" fontAlgn="auto" latinLnBrk="0" hangingPunct="1">
              <a:lnSpc>
                <a:spcPct val="120000"/>
              </a:lnSpc>
              <a:spcBef>
                <a:spcPts val="580"/>
              </a:spcBef>
              <a:spcAft>
                <a:spcPts val="0"/>
              </a:spcAft>
              <a:buClr>
                <a:srgbClr val="D34817"/>
              </a:buClr>
              <a:buSzPct val="85000"/>
              <a:tabLst/>
              <a:defRPr/>
            </a:pPr>
            <a:r>
              <a:rPr kumimoji="0" lang="el-GR" sz="2400" b="0" i="0" u="none" strike="noStrike" kern="1200" cap="none" spc="0" normalizeH="0" baseline="0" noProof="0" dirty="0">
                <a:ln>
                  <a:noFill/>
                </a:ln>
                <a:solidFill>
                  <a:srgbClr val="0070C0"/>
                </a:solidFill>
                <a:effectLst/>
                <a:uLnTx/>
                <a:uFillTx/>
                <a:ea typeface="+mn-ea"/>
                <a:cs typeface="+mn-cs"/>
              </a:rPr>
              <a:t>Η διοργάνωση ειδικών κατηχητικών ή σχολικών γιορτών είναι ευκαιρία άσκησης Κατήχησης και Χριστιανικής αγωγής με ποιήματα, τραγούδια και ύμνους της ορθόδοξης πίστης.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F69E32-C878-A57F-B488-4598D1C74239}"/>
            </a:ext>
          </a:extLst>
        </p:cNvPr>
        <p:cNvGrpSpPr/>
        <p:nvPr/>
      </p:nvGrpSpPr>
      <p:grpSpPr>
        <a:xfrm>
          <a:off x="0" y="0"/>
          <a:ext cx="0" cy="0"/>
          <a:chOff x="0" y="0"/>
          <a:chExt cx="0" cy="0"/>
        </a:xfrm>
      </p:grpSpPr>
      <p:pic>
        <p:nvPicPr>
          <p:cNvPr id="84" name="object 14">
            <a:extLst>
              <a:ext uri="{FF2B5EF4-FFF2-40B4-BE49-F238E27FC236}">
                <a16:creationId xmlns:a16="http://schemas.microsoft.com/office/drawing/2014/main" id="{86692FEF-E6BD-D00D-1A24-81EFA9612D94}"/>
              </a:ext>
            </a:extLst>
          </p:cNvPr>
          <p:cNvPicPr/>
          <p:nvPr/>
        </p:nvPicPr>
        <p:blipFill>
          <a:blip r:embed="rId2"/>
          <a:stretch/>
        </p:blipFill>
        <p:spPr>
          <a:xfrm>
            <a:off x="0" y="0"/>
            <a:ext cx="9143280" cy="6857280"/>
          </a:xfrm>
          <a:prstGeom prst="rect">
            <a:avLst/>
          </a:prstGeom>
          <a:noFill/>
          <a:ln w="0">
            <a:noFill/>
          </a:ln>
        </p:spPr>
      </p:pic>
      <p:sp>
        <p:nvSpPr>
          <p:cNvPr id="85" name="11 - TextBox 1">
            <a:extLst>
              <a:ext uri="{FF2B5EF4-FFF2-40B4-BE49-F238E27FC236}">
                <a16:creationId xmlns:a16="http://schemas.microsoft.com/office/drawing/2014/main" id="{6C86C9D1-E487-CCCA-5FDF-BC4177258066}"/>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rgbClr val="000000"/>
              </a:solidFill>
              <a:effectLst/>
              <a:uLnTx/>
              <a:uFillTx/>
              <a:latin typeface="Arial"/>
              <a:ea typeface="+mn-ea"/>
              <a:cs typeface="+mn-cs"/>
            </a:endParaRPr>
          </a:p>
        </p:txBody>
      </p:sp>
      <p:sp>
        <p:nvSpPr>
          <p:cNvPr id="87" name="TextBox 86">
            <a:extLst>
              <a:ext uri="{FF2B5EF4-FFF2-40B4-BE49-F238E27FC236}">
                <a16:creationId xmlns:a16="http://schemas.microsoft.com/office/drawing/2014/main" id="{3B0BBEE8-4C2E-05B3-0C74-4D490B30284E}"/>
              </a:ext>
            </a:extLst>
          </p:cNvPr>
          <p:cNvSpPr txBox="1"/>
          <p:nvPr/>
        </p:nvSpPr>
        <p:spPr>
          <a:xfrm>
            <a:off x="40680" y="996461"/>
            <a:ext cx="9135000" cy="5568461"/>
          </a:xfrm>
          <a:prstGeom prst="rect">
            <a:avLst/>
          </a:prstGeom>
          <a:noFill/>
          <a:ln w="0">
            <a:noFill/>
          </a:ln>
        </p:spPr>
        <p:txBody>
          <a:bodyPr lIns="90000" tIns="45000" rIns="90000" bIns="45000" anchor="t">
            <a:noAutofit/>
          </a:bodyPr>
          <a:lstStyle/>
          <a:p>
            <a:pPr marL="0" marR="0" lvl="0" indent="0" algn="ctr" defTabSz="914400" rtl="0" eaLnBrk="1" fontAlgn="auto" latinLnBrk="0" hangingPunct="1">
              <a:lnSpc>
                <a:spcPct val="120000"/>
              </a:lnSpc>
              <a:spcBef>
                <a:spcPts val="580"/>
              </a:spcBef>
              <a:spcAft>
                <a:spcPts val="0"/>
              </a:spcAft>
              <a:buClr>
                <a:srgbClr val="D34817"/>
              </a:buClr>
              <a:buSzPct val="85000"/>
              <a:buFontTx/>
              <a:buNone/>
              <a:tabLst/>
              <a:defRPr/>
            </a:pPr>
            <a:endParaRPr kumimoji="0" lang="el-GR" sz="2200" b="0" i="0" u="none" strike="noStrike" kern="1200" cap="none" spc="0" normalizeH="0" baseline="0" noProof="0" dirty="0">
              <a:ln>
                <a:noFill/>
              </a:ln>
              <a:solidFill>
                <a:srgbClr val="7030A0"/>
              </a:solidFill>
              <a:effectLst/>
              <a:uLnTx/>
              <a:uFillTx/>
              <a:latin typeface="Palatino Linotype" pitchFamily="18" charset="0"/>
              <a:ea typeface="+mn-ea"/>
              <a:cs typeface="+mn-cs"/>
            </a:endParaRPr>
          </a:p>
          <a:p>
            <a:pPr marL="0" marR="0" lvl="0" indent="0" algn="ctr" defTabSz="914400" rtl="0" eaLnBrk="1" fontAlgn="auto" latinLnBrk="0" hangingPunct="1">
              <a:lnSpc>
                <a:spcPct val="120000"/>
              </a:lnSpc>
              <a:spcBef>
                <a:spcPts val="580"/>
              </a:spcBef>
              <a:spcAft>
                <a:spcPts val="0"/>
              </a:spcAft>
              <a:buClr>
                <a:srgbClr val="D34817"/>
              </a:buClr>
              <a:buSzPct val="85000"/>
              <a:buFontTx/>
              <a:buNone/>
              <a:tabLst/>
              <a:defRPr/>
            </a:pPr>
            <a:endParaRPr lang="el-GR" sz="2200" dirty="0">
              <a:solidFill>
                <a:srgbClr val="7030A0"/>
              </a:solidFill>
              <a:latin typeface="Palatino Linotype" pitchFamily="18" charset="0"/>
            </a:endParaRPr>
          </a:p>
          <a:p>
            <a:pPr marL="0" marR="0" lvl="0" indent="0" algn="ctr" defTabSz="914400" rtl="0" eaLnBrk="1" fontAlgn="auto" latinLnBrk="0" hangingPunct="1">
              <a:lnSpc>
                <a:spcPct val="120000"/>
              </a:lnSpc>
              <a:spcBef>
                <a:spcPts val="580"/>
              </a:spcBef>
              <a:spcAft>
                <a:spcPts val="0"/>
              </a:spcAft>
              <a:buClr>
                <a:srgbClr val="D34817"/>
              </a:buClr>
              <a:buSzPct val="85000"/>
              <a:buFontTx/>
              <a:buNone/>
              <a:tabLst/>
              <a:defRPr/>
            </a:pPr>
            <a:endParaRPr kumimoji="0" lang="el-GR" sz="2200" b="0" i="0" u="none" strike="noStrike" kern="1200" cap="none" spc="0" normalizeH="0" baseline="0" noProof="0" dirty="0">
              <a:ln>
                <a:noFill/>
              </a:ln>
              <a:solidFill>
                <a:srgbClr val="7030A0"/>
              </a:solidFill>
              <a:effectLst/>
              <a:uLnTx/>
              <a:uFillTx/>
              <a:latin typeface="Palatino Linotype" pitchFamily="18" charset="0"/>
              <a:ea typeface="+mn-ea"/>
              <a:cs typeface="+mn-cs"/>
            </a:endParaRPr>
          </a:p>
          <a:p>
            <a:pPr marL="0" marR="0" lvl="0" indent="0" algn="ctr" defTabSz="914400" rtl="0" eaLnBrk="1" fontAlgn="auto" latinLnBrk="0" hangingPunct="1">
              <a:lnSpc>
                <a:spcPct val="120000"/>
              </a:lnSpc>
              <a:spcBef>
                <a:spcPts val="580"/>
              </a:spcBef>
              <a:spcAft>
                <a:spcPts val="0"/>
              </a:spcAft>
              <a:buClr>
                <a:srgbClr val="D34817"/>
              </a:buClr>
              <a:buSzPct val="85000"/>
              <a:buFontTx/>
              <a:buNone/>
              <a:tabLst/>
              <a:defRPr/>
            </a:pPr>
            <a:r>
              <a:rPr kumimoji="0" lang="el-GR" sz="2200" b="0" i="0" u="none" strike="noStrike" kern="1200" cap="none" spc="0" normalizeH="0" baseline="0" noProof="0" dirty="0">
                <a:ln>
                  <a:noFill/>
                </a:ln>
                <a:solidFill>
                  <a:srgbClr val="7030A0"/>
                </a:solidFill>
                <a:effectLst/>
                <a:uLnTx/>
                <a:uFillTx/>
                <a:latin typeface="Palatino Linotype" pitchFamily="18" charset="0"/>
                <a:ea typeface="+mn-ea"/>
                <a:cs typeface="+mn-cs"/>
              </a:rPr>
              <a:t> </a:t>
            </a:r>
            <a:r>
              <a:rPr kumimoji="0" lang="el-GR" sz="2800" b="0" i="0" u="none" strike="noStrike" kern="1200" cap="none" spc="0" normalizeH="0" baseline="0" noProof="0" dirty="0">
                <a:ln>
                  <a:noFill/>
                </a:ln>
                <a:solidFill>
                  <a:srgbClr val="7030A0"/>
                </a:solidFill>
                <a:effectLst/>
                <a:uLnTx/>
                <a:uFillTx/>
                <a:latin typeface="+mj-lt"/>
                <a:ea typeface="+mn-ea"/>
                <a:cs typeface="+mn-cs"/>
              </a:rPr>
              <a:t>Κεφάλαιο Η΄</a:t>
            </a:r>
          </a:p>
          <a:p>
            <a:pPr marL="0" marR="0" lvl="0" indent="0" algn="ctr" defTabSz="914400" rtl="0" eaLnBrk="1" fontAlgn="auto" latinLnBrk="0" hangingPunct="1">
              <a:lnSpc>
                <a:spcPct val="120000"/>
              </a:lnSpc>
              <a:spcBef>
                <a:spcPts val="580"/>
              </a:spcBef>
              <a:spcAft>
                <a:spcPts val="0"/>
              </a:spcAft>
              <a:buClr>
                <a:srgbClr val="D34817"/>
              </a:buClr>
              <a:buSzPct val="85000"/>
              <a:buFontTx/>
              <a:buNone/>
              <a:tabLst/>
              <a:defRPr/>
            </a:pPr>
            <a:r>
              <a:rPr kumimoji="0" lang="el-GR" sz="2800" b="0" i="0" u="none" strike="noStrike" kern="1200" cap="none" spc="0" normalizeH="0" baseline="0" noProof="0" dirty="0">
                <a:ln>
                  <a:noFill/>
                </a:ln>
                <a:solidFill>
                  <a:srgbClr val="7030A0"/>
                </a:solidFill>
                <a:effectLst/>
                <a:uLnTx/>
                <a:uFillTx/>
                <a:latin typeface="+mj-lt"/>
                <a:ea typeface="+mn-ea"/>
                <a:cs typeface="+mn-cs"/>
              </a:rPr>
              <a:t>Τεχνολογία και σύγχρονα μέσα επικοινωνίας στην </a:t>
            </a:r>
            <a:r>
              <a:rPr lang="el-GR" sz="2800" dirty="0">
                <a:solidFill>
                  <a:srgbClr val="7030A0"/>
                </a:solidFill>
                <a:latin typeface="+mj-lt"/>
              </a:rPr>
              <a:t>Κ</a:t>
            </a:r>
            <a:r>
              <a:rPr kumimoji="0" lang="el-GR" sz="2800" b="0" i="0" u="none" strike="noStrike" kern="1200" cap="none" spc="0" normalizeH="0" baseline="0" noProof="0" dirty="0" err="1">
                <a:ln>
                  <a:noFill/>
                </a:ln>
                <a:solidFill>
                  <a:srgbClr val="7030A0"/>
                </a:solidFill>
                <a:effectLst/>
                <a:uLnTx/>
                <a:uFillTx/>
                <a:latin typeface="+mj-lt"/>
                <a:ea typeface="+mn-ea"/>
                <a:cs typeface="+mn-cs"/>
              </a:rPr>
              <a:t>ατήχηση</a:t>
            </a:r>
            <a:r>
              <a:rPr kumimoji="0" lang="el-GR" sz="2800" b="0" i="0" u="none" strike="noStrike" kern="1200" cap="none" spc="0" normalizeH="0" baseline="0" noProof="0" dirty="0">
                <a:ln>
                  <a:noFill/>
                </a:ln>
                <a:solidFill>
                  <a:srgbClr val="7030A0"/>
                </a:solidFill>
                <a:effectLst/>
                <a:uLnTx/>
                <a:uFillTx/>
                <a:latin typeface="+mj-lt"/>
                <a:ea typeface="+mn-ea"/>
                <a:cs typeface="+mn-cs"/>
              </a:rPr>
              <a:t> και Χριστιανική αγωγή  </a:t>
            </a:r>
          </a:p>
          <a:p>
            <a:pPr marL="0" marR="0" lvl="0" indent="0" algn="just" defTabSz="914400" rtl="0" eaLnBrk="1" fontAlgn="auto" latinLnBrk="0" hangingPunct="1">
              <a:lnSpc>
                <a:spcPct val="120000"/>
              </a:lnSpc>
              <a:spcBef>
                <a:spcPts val="580"/>
              </a:spcBef>
              <a:spcAft>
                <a:spcPts val="0"/>
              </a:spcAft>
              <a:buClr>
                <a:srgbClr val="D34817"/>
              </a:buClr>
              <a:buSzPct val="85000"/>
              <a:buFontTx/>
              <a:buNone/>
              <a:tabLst/>
              <a:defRPr/>
            </a:pPr>
            <a:endParaRPr kumimoji="0" lang="el-GR" sz="2200" b="0" i="0" u="none" strike="noStrike" kern="1200" cap="none" spc="0" normalizeH="0" baseline="0" noProof="0" dirty="0">
              <a:ln>
                <a:noFill/>
              </a:ln>
              <a:solidFill>
                <a:srgbClr val="7030A0"/>
              </a:solidFill>
              <a:effectLst/>
              <a:uLnTx/>
              <a:uFillTx/>
              <a:latin typeface="Palatino Linotype" pitchFamily="18" charset="0"/>
              <a:ea typeface="+mn-ea"/>
              <a:cs typeface="+mn-cs"/>
            </a:endParaRPr>
          </a:p>
        </p:txBody>
      </p:sp>
    </p:spTree>
    <p:extLst>
      <p:ext uri="{BB962C8B-B14F-4D97-AF65-F5344CB8AC3E}">
        <p14:creationId xmlns:p14="http://schemas.microsoft.com/office/powerpoint/2010/main" val="23488614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8" name="object 15"/>
          <p:cNvPicPr/>
          <p:nvPr/>
        </p:nvPicPr>
        <p:blipFill>
          <a:blip r:embed="rId2"/>
          <a:stretch/>
        </p:blipFill>
        <p:spPr>
          <a:xfrm>
            <a:off x="0" y="0"/>
            <a:ext cx="9143280" cy="6857280"/>
          </a:xfrm>
          <a:prstGeom prst="rect">
            <a:avLst/>
          </a:prstGeom>
          <a:noFill/>
          <a:ln w="0">
            <a:noFill/>
          </a:ln>
        </p:spPr>
      </p:pic>
      <p:sp>
        <p:nvSpPr>
          <p:cNvPr id="89" name="11 - TextBox 9"/>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endParaRPr lang="el-GR" sz="1800" b="0" u="none" strike="noStrike">
              <a:solidFill>
                <a:srgbClr val="000000"/>
              </a:solidFill>
              <a:uFillTx/>
              <a:latin typeface="Arial"/>
            </a:endParaRPr>
          </a:p>
        </p:txBody>
      </p:sp>
      <p:sp>
        <p:nvSpPr>
          <p:cNvPr id="90" name="TextBox 89"/>
          <p:cNvSpPr txBox="1"/>
          <p:nvPr/>
        </p:nvSpPr>
        <p:spPr>
          <a:xfrm>
            <a:off x="0" y="60918"/>
            <a:ext cx="9106200" cy="894452"/>
          </a:xfrm>
          <a:prstGeom prst="rect">
            <a:avLst/>
          </a:prstGeom>
          <a:noFill/>
          <a:ln w="0">
            <a:noFill/>
          </a:ln>
        </p:spPr>
        <p:txBody>
          <a:bodyPr lIns="90000" tIns="45000" rIns="90000" bIns="45000" anchor="t">
            <a:noAutofit/>
          </a:bodyPr>
          <a:lstStyle/>
          <a:p>
            <a:pPr marR="0" lvl="0" algn="ctr" defTabSz="914400" rtl="0" eaLnBrk="1" fontAlgn="auto" latinLnBrk="0" hangingPunct="1">
              <a:lnSpc>
                <a:spcPct val="100000"/>
              </a:lnSpc>
              <a:spcBef>
                <a:spcPts val="0"/>
              </a:spcBef>
              <a:spcAft>
                <a:spcPts val="0"/>
              </a:spcAft>
              <a:buClrTx/>
              <a:buSzTx/>
              <a:tabLst/>
              <a:defRPr/>
            </a:pPr>
            <a:r>
              <a:rPr kumimoji="0" lang="el-GR" sz="2800" b="0" i="0" u="none" strike="noStrike" kern="1200" cap="none" spc="0" normalizeH="0" baseline="0" noProof="0" dirty="0">
                <a:ln>
                  <a:noFill/>
                </a:ln>
                <a:solidFill>
                  <a:srgbClr val="EEECE1"/>
                </a:solidFill>
                <a:effectLst/>
                <a:uLnTx/>
                <a:uFillTx/>
                <a:latin typeface="+mj-lt"/>
                <a:ea typeface="+mn-ea"/>
                <a:cs typeface="+mn-cs"/>
              </a:rPr>
              <a:t> 1. </a:t>
            </a:r>
            <a:r>
              <a:rPr lang="el-GR" sz="2800" dirty="0">
                <a:solidFill>
                  <a:srgbClr val="EEECE1"/>
                </a:solidFill>
                <a:latin typeface="+mj-lt"/>
              </a:rPr>
              <a:t>Σ</a:t>
            </a:r>
            <a:r>
              <a:rPr kumimoji="0" lang="el-GR" sz="2800" b="0" i="0" u="none" strike="noStrike" kern="1200" cap="none" spc="0" normalizeH="0" baseline="0" noProof="0" dirty="0" err="1">
                <a:ln>
                  <a:noFill/>
                </a:ln>
                <a:solidFill>
                  <a:srgbClr val="EEECE1"/>
                </a:solidFill>
                <a:effectLst/>
                <a:uLnTx/>
                <a:uFillTx/>
                <a:latin typeface="+mj-lt"/>
                <a:ea typeface="+mn-ea"/>
                <a:cs typeface="+mn-cs"/>
              </a:rPr>
              <a:t>ύγχρονα</a:t>
            </a:r>
            <a:r>
              <a:rPr kumimoji="0" lang="el-GR" sz="2800" b="0" i="0" u="none" strike="noStrike" kern="1200" cap="none" spc="0" normalizeH="0" baseline="0" noProof="0" dirty="0">
                <a:ln>
                  <a:noFill/>
                </a:ln>
                <a:solidFill>
                  <a:srgbClr val="EEECE1"/>
                </a:solidFill>
                <a:effectLst/>
                <a:uLnTx/>
                <a:uFillTx/>
                <a:latin typeface="+mj-lt"/>
                <a:ea typeface="+mn-ea"/>
                <a:cs typeface="+mn-cs"/>
              </a:rPr>
              <a:t> μέσα επικοινωνίας </a:t>
            </a:r>
            <a:endParaRPr kumimoji="0" lang="el-GR" altLang="el-GR" sz="2400" b="0" i="0" u="none" strike="noStrike" kern="1200" cap="none" spc="0" normalizeH="0" baseline="0" noProof="0" dirty="0">
              <a:ln>
                <a:noFill/>
              </a:ln>
              <a:solidFill>
                <a:srgbClr val="FFFFFF"/>
              </a:solidFill>
              <a:effectLst/>
              <a:uLnTx/>
              <a:uFillTx/>
              <a:latin typeface="+mj-lt"/>
              <a:ea typeface="+mn-ea"/>
              <a:cs typeface="+mn-cs"/>
            </a:endParaRPr>
          </a:p>
        </p:txBody>
      </p:sp>
      <p:sp>
        <p:nvSpPr>
          <p:cNvPr id="91" name="TextBox 90"/>
          <p:cNvSpPr txBox="1"/>
          <p:nvPr/>
        </p:nvSpPr>
        <p:spPr>
          <a:xfrm>
            <a:off x="-45000" y="1195753"/>
            <a:ext cx="9135000" cy="5169877"/>
          </a:xfrm>
          <a:prstGeom prst="rect">
            <a:avLst/>
          </a:prstGeom>
          <a:noFill/>
          <a:ln w="0">
            <a:noFill/>
          </a:ln>
        </p:spPr>
        <p:txBody>
          <a:bodyPr lIns="90000" tIns="45000" rIns="90000" bIns="45000" anchor="t">
            <a:noAutofit/>
          </a:bodyPr>
          <a:lstStyle/>
          <a:p>
            <a:pPr marR="0" lvl="0" algn="just" defTabSz="914400" rtl="0" eaLnBrk="1" fontAlgn="auto" latinLnBrk="0" hangingPunct="1">
              <a:lnSpc>
                <a:spcPct val="100000"/>
              </a:lnSpc>
              <a:spcBef>
                <a:spcPts val="580"/>
              </a:spcBef>
              <a:spcAft>
                <a:spcPts val="0"/>
              </a:spcAft>
              <a:buClr>
                <a:srgbClr val="D34817"/>
              </a:buClr>
              <a:buSzPct val="85000"/>
              <a:tabLst/>
              <a:defRPr/>
            </a:pPr>
            <a:r>
              <a:rPr kumimoji="0" lang="el-GR" sz="2400" b="1" i="0" u="none" strike="noStrike" kern="1200" cap="none" spc="0" normalizeH="0" baseline="0" noProof="0" dirty="0">
                <a:ln>
                  <a:noFill/>
                </a:ln>
                <a:solidFill>
                  <a:srgbClr val="7030A0"/>
                </a:solidFill>
                <a:effectLst/>
                <a:uLnTx/>
                <a:uFillTx/>
                <a:ea typeface="+mn-ea"/>
                <a:cs typeface="+mn-cs"/>
              </a:rPr>
              <a:t>Αριστοτέλης</a:t>
            </a:r>
            <a:r>
              <a:rPr kumimoji="0" lang="el-GR" sz="2400" b="0" i="0" u="none" strike="noStrike" kern="1200" cap="none" spc="0" normalizeH="0" baseline="0" noProof="0" dirty="0">
                <a:ln>
                  <a:noFill/>
                </a:ln>
                <a:solidFill>
                  <a:srgbClr val="7030A0"/>
                </a:solidFill>
                <a:effectLst/>
                <a:uLnTx/>
                <a:uFillTx/>
                <a:ea typeface="+mn-ea"/>
                <a:cs typeface="+mn-cs"/>
              </a:rPr>
              <a:t> -&gt;</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Arial" panose="020B0604020202020204" pitchFamily="34" charset="0"/>
              <a:buChar char="•"/>
              <a:tabLst/>
              <a:defRPr/>
            </a:pPr>
            <a:r>
              <a:rPr kumimoji="0" lang="el-GR" sz="2400" b="1" i="0" u="none" strike="noStrike" kern="1200" cap="none" spc="0" normalizeH="0" baseline="0" noProof="0" dirty="0">
                <a:ln>
                  <a:noFill/>
                </a:ln>
                <a:solidFill>
                  <a:srgbClr val="0070C0"/>
                </a:solidFill>
                <a:effectLst/>
                <a:uLnTx/>
                <a:uFillTx/>
                <a:ea typeface="+mn-ea"/>
                <a:cs typeface="+mn-cs"/>
              </a:rPr>
              <a:t>άνθρωπος</a:t>
            </a:r>
            <a:r>
              <a:rPr kumimoji="0" lang="el-GR" sz="2400" b="0" i="0" u="none" strike="noStrike" kern="1200" cap="none" spc="0" normalizeH="0" baseline="0" noProof="0" dirty="0">
                <a:ln>
                  <a:noFill/>
                </a:ln>
                <a:solidFill>
                  <a:srgbClr val="0070C0"/>
                </a:solidFill>
                <a:effectLst/>
                <a:uLnTx/>
                <a:uFillTx/>
                <a:ea typeface="+mn-ea"/>
                <a:cs typeface="+mn-cs"/>
              </a:rPr>
              <a:t> :</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ü"/>
              <a:tabLst/>
              <a:defRPr/>
            </a:pPr>
            <a:r>
              <a:rPr kumimoji="0" lang="el-GR" sz="2400" b="0" i="0" u="none" strike="noStrike" kern="1200" cap="none" spc="0" normalizeH="0" baseline="0" noProof="0" dirty="0">
                <a:ln>
                  <a:noFill/>
                </a:ln>
                <a:solidFill>
                  <a:srgbClr val="0070C0"/>
                </a:solidFill>
                <a:effectLst/>
                <a:uLnTx/>
                <a:uFillTx/>
                <a:ea typeface="+mn-ea"/>
                <a:cs typeface="+mn-cs"/>
              </a:rPr>
              <a:t>από τη φύση του κοινωνικό ον</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ü"/>
              <a:tabLst/>
              <a:defRPr/>
            </a:pPr>
            <a:r>
              <a:rPr kumimoji="0" lang="el-GR" sz="2400" b="0" i="0" u="none" strike="noStrike" kern="1200" cap="none" spc="0" normalizeH="0" baseline="0" noProof="0" dirty="0">
                <a:ln>
                  <a:noFill/>
                </a:ln>
                <a:solidFill>
                  <a:srgbClr val="0070C0"/>
                </a:solidFill>
                <a:effectLst/>
                <a:uLnTx/>
                <a:uFillTx/>
                <a:ea typeface="+mn-ea"/>
                <a:cs typeface="+mn-cs"/>
              </a:rPr>
              <a:t>Ενδόμυχη επιθυμία για κοινωνία </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ü"/>
              <a:tabLst/>
              <a:defRPr/>
            </a:pPr>
            <a:endParaRPr lang="el-GR" sz="2400" dirty="0">
              <a:solidFill>
                <a:srgbClr val="0070C0"/>
              </a:solidFill>
            </a:endParaRP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Arial" panose="020B0604020202020204" pitchFamily="34" charset="0"/>
              <a:buChar char="•"/>
              <a:tabLst/>
              <a:defRPr/>
            </a:pPr>
            <a:r>
              <a:rPr kumimoji="0" lang="el-GR" sz="2400" b="1" i="0" u="none" strike="noStrike" kern="1200" cap="none" spc="0" normalizeH="0" baseline="0" noProof="0" dirty="0">
                <a:ln>
                  <a:noFill/>
                </a:ln>
                <a:solidFill>
                  <a:srgbClr val="0070C0"/>
                </a:solidFill>
                <a:effectLst/>
                <a:uLnTx/>
                <a:uFillTx/>
                <a:ea typeface="+mn-ea"/>
                <a:cs typeface="+mn-cs"/>
              </a:rPr>
              <a:t>Κοινωνία</a:t>
            </a:r>
            <a:r>
              <a:rPr kumimoji="0" lang="el-GR" sz="2400" b="0" i="0" u="none" strike="noStrike" kern="1200" cap="none" spc="0" normalizeH="0" baseline="0" noProof="0" dirty="0">
                <a:ln>
                  <a:noFill/>
                </a:ln>
                <a:solidFill>
                  <a:srgbClr val="0070C0"/>
                </a:solidFill>
                <a:effectLst/>
                <a:uLnTx/>
                <a:uFillTx/>
                <a:ea typeface="+mn-ea"/>
                <a:cs typeface="+mn-cs"/>
              </a:rPr>
              <a:t>= ένωση ανθρώπων  </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ü"/>
              <a:tabLst/>
              <a:defRPr/>
            </a:pPr>
            <a:r>
              <a:rPr lang="el-GR" sz="2400" dirty="0">
                <a:solidFill>
                  <a:srgbClr val="0070C0"/>
                </a:solidFill>
              </a:rPr>
              <a:t>μ</a:t>
            </a:r>
            <a:r>
              <a:rPr kumimoji="0" lang="el-GR" sz="2400" b="0" i="0" u="none" strike="noStrike" kern="1200" cap="none" spc="0" normalizeH="0" baseline="0" noProof="0" dirty="0">
                <a:ln>
                  <a:noFill/>
                </a:ln>
                <a:solidFill>
                  <a:srgbClr val="0070C0"/>
                </a:solidFill>
                <a:effectLst/>
                <a:uLnTx/>
                <a:uFillTx/>
                <a:ea typeface="+mn-ea"/>
                <a:cs typeface="+mn-cs"/>
              </a:rPr>
              <a:t>ε κοινά ήθη/έθιμα, παραδόσεις, πολιτισμό, τρόπο  ζωής </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ü"/>
              <a:tabLst/>
              <a:defRPr/>
            </a:pPr>
            <a:r>
              <a:rPr kumimoji="0" lang="el-GR" sz="2400" b="0" i="0" u="none" strike="noStrike" kern="1200" cap="none" spc="0" normalizeH="0" baseline="0" noProof="0" dirty="0">
                <a:ln>
                  <a:noFill/>
                </a:ln>
                <a:solidFill>
                  <a:srgbClr val="0070C0"/>
                </a:solidFill>
                <a:effectLst/>
                <a:uLnTx/>
                <a:uFillTx/>
                <a:ea typeface="+mn-ea"/>
                <a:cs typeface="+mn-cs"/>
              </a:rPr>
              <a:t>επιδιώκουν πρόοδο και ευτυχία σε ατομικό και συλλογικό επίπεδο  </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ü"/>
              <a:tabLst/>
              <a:defRPr/>
            </a:pPr>
            <a:endParaRPr lang="el-GR" sz="2400" dirty="0">
              <a:solidFill>
                <a:srgbClr val="0070C0"/>
              </a:solidFill>
              <a:latin typeface="Palatino Linotype" pitchFamily="18" charset="0"/>
            </a:endParaRP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ü"/>
              <a:tabLst/>
              <a:defRPr/>
            </a:pPr>
            <a:endParaRPr kumimoji="0" lang="el-GR" sz="2400" b="0" i="0" u="none" strike="noStrike" kern="1200" cap="none" spc="0" normalizeH="0" baseline="0" noProof="0" dirty="0">
              <a:ln>
                <a:noFill/>
              </a:ln>
              <a:solidFill>
                <a:srgbClr val="7030A0"/>
              </a:solidFill>
              <a:effectLst/>
              <a:uLnTx/>
              <a:uFillTx/>
              <a:latin typeface="Palatino Linotype" pitchFamily="18" charset="0"/>
              <a:ea typeface="+mn-ea"/>
              <a:cs typeface="+mn-cs"/>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 name="object 16"/>
          <p:cNvPicPr/>
          <p:nvPr/>
        </p:nvPicPr>
        <p:blipFill>
          <a:blip r:embed="rId2"/>
          <a:stretch/>
        </p:blipFill>
        <p:spPr>
          <a:xfrm>
            <a:off x="0" y="-105508"/>
            <a:ext cx="9143280" cy="6857280"/>
          </a:xfrm>
          <a:prstGeom prst="rect">
            <a:avLst/>
          </a:prstGeom>
          <a:noFill/>
          <a:ln w="0">
            <a:noFill/>
          </a:ln>
        </p:spPr>
      </p:pic>
      <p:sp>
        <p:nvSpPr>
          <p:cNvPr id="93" name="11 - TextBox 10"/>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endParaRPr lang="el-GR" sz="1800" b="0" u="none" strike="noStrike">
              <a:solidFill>
                <a:srgbClr val="000000"/>
              </a:solidFill>
              <a:uFillTx/>
              <a:latin typeface="Arial"/>
            </a:endParaRPr>
          </a:p>
        </p:txBody>
      </p:sp>
      <p:sp>
        <p:nvSpPr>
          <p:cNvPr id="94" name="TextBox 93"/>
          <p:cNvSpPr txBox="1"/>
          <p:nvPr/>
        </p:nvSpPr>
        <p:spPr>
          <a:xfrm>
            <a:off x="37080" y="0"/>
            <a:ext cx="9106200" cy="979522"/>
          </a:xfrm>
          <a:prstGeom prst="rect">
            <a:avLst/>
          </a:prstGeom>
          <a:noFill/>
          <a:ln w="0">
            <a:noFill/>
          </a:ln>
        </p:spPr>
        <p:txBody>
          <a:bodyPr lIns="90000" tIns="45000" rIns="90000" bIns="4500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800" b="0" i="0" u="none" strike="noStrike" kern="1200" cap="none" spc="0" normalizeH="0" baseline="0" noProof="0" dirty="0">
                <a:ln>
                  <a:noFill/>
                </a:ln>
                <a:solidFill>
                  <a:srgbClr val="EEECE1"/>
                </a:solidFill>
                <a:effectLst/>
                <a:uLnTx/>
                <a:uFillTx/>
                <a:latin typeface="Trebuchet MS" panose="020B0603020202020204"/>
                <a:ea typeface="+mn-ea"/>
                <a:cs typeface="+mn-cs"/>
              </a:rPr>
              <a:t> </a:t>
            </a:r>
            <a:r>
              <a:rPr kumimoji="0" lang="el-GR" sz="2800" b="0" i="0" u="none" strike="noStrike" kern="1200" cap="none" spc="0" normalizeH="0" baseline="0" noProof="0" dirty="0">
                <a:ln>
                  <a:noFill/>
                </a:ln>
                <a:solidFill>
                  <a:srgbClr val="EEECE1"/>
                </a:solidFill>
                <a:effectLst/>
                <a:uLnTx/>
                <a:uFillTx/>
                <a:latin typeface="+mj-lt"/>
                <a:ea typeface="+mn-ea"/>
                <a:cs typeface="+mn-cs"/>
              </a:rPr>
              <a:t>1. </a:t>
            </a:r>
            <a:r>
              <a:rPr lang="el-GR" sz="2800" dirty="0">
                <a:solidFill>
                  <a:srgbClr val="EEECE1"/>
                </a:solidFill>
                <a:latin typeface="+mj-lt"/>
              </a:rPr>
              <a:t>Σ</a:t>
            </a:r>
            <a:r>
              <a:rPr kumimoji="0" lang="el-GR" sz="2800" b="0" i="0" u="none" strike="noStrike" kern="1200" cap="none" spc="0" normalizeH="0" baseline="0" noProof="0" dirty="0" err="1">
                <a:ln>
                  <a:noFill/>
                </a:ln>
                <a:solidFill>
                  <a:srgbClr val="EEECE1"/>
                </a:solidFill>
                <a:effectLst/>
                <a:uLnTx/>
                <a:uFillTx/>
                <a:latin typeface="+mj-lt"/>
                <a:ea typeface="+mn-ea"/>
                <a:cs typeface="+mn-cs"/>
              </a:rPr>
              <a:t>ύγχρονα</a:t>
            </a:r>
            <a:r>
              <a:rPr kumimoji="0" lang="el-GR" sz="2800" b="0" i="0" u="none" strike="noStrike" kern="1200" cap="none" spc="0" normalizeH="0" baseline="0" noProof="0" dirty="0">
                <a:ln>
                  <a:noFill/>
                </a:ln>
                <a:solidFill>
                  <a:srgbClr val="EEECE1"/>
                </a:solidFill>
                <a:effectLst/>
                <a:uLnTx/>
                <a:uFillTx/>
                <a:latin typeface="+mj-lt"/>
                <a:ea typeface="+mn-ea"/>
                <a:cs typeface="+mn-cs"/>
              </a:rPr>
              <a:t> μέσα επικοινωνίας </a:t>
            </a:r>
            <a:endParaRPr kumimoji="0" lang="el-GR" altLang="el-GR" sz="2400" b="0" i="0" u="none" strike="noStrike" kern="1200" cap="none" spc="0" normalizeH="0" baseline="0" noProof="0" dirty="0">
              <a:ln>
                <a:noFill/>
              </a:ln>
              <a:solidFill>
                <a:srgbClr val="FFFFFF"/>
              </a:solidFill>
              <a:effectLst/>
              <a:uLnTx/>
              <a:uFillTx/>
              <a:latin typeface="+mj-lt"/>
              <a:ea typeface="+mn-ea"/>
              <a:cs typeface="+mn-cs"/>
            </a:endParaRPr>
          </a:p>
        </p:txBody>
      </p:sp>
      <p:sp>
        <p:nvSpPr>
          <p:cNvPr id="95" name="TextBox 94"/>
          <p:cNvSpPr txBox="1"/>
          <p:nvPr/>
        </p:nvSpPr>
        <p:spPr>
          <a:xfrm>
            <a:off x="-30600" y="1085030"/>
            <a:ext cx="9135000" cy="5350939"/>
          </a:xfrm>
          <a:prstGeom prst="rect">
            <a:avLst/>
          </a:prstGeom>
          <a:noFill/>
          <a:ln w="0">
            <a:noFill/>
          </a:ln>
        </p:spPr>
        <p:txBody>
          <a:bodyPr lIns="90000" tIns="45000" rIns="90000" bIns="45000" anchor="t">
            <a:noAutofit/>
          </a:bodyPr>
          <a:lstStyle/>
          <a:p>
            <a:pPr marR="0" lvl="0" algn="just" defTabSz="914400" rtl="0" eaLnBrk="1" fontAlgn="base" latinLnBrk="0" hangingPunct="1">
              <a:lnSpc>
                <a:spcPct val="100000"/>
              </a:lnSpc>
              <a:spcBef>
                <a:spcPts val="575"/>
              </a:spcBef>
              <a:spcAft>
                <a:spcPct val="0"/>
              </a:spcAft>
              <a:buClr>
                <a:srgbClr val="D34817"/>
              </a:buClr>
              <a:buSzPct val="85000"/>
              <a:tabLst/>
              <a:defRPr/>
            </a:pPr>
            <a:r>
              <a:rPr kumimoji="0" lang="el-GR" altLang="el-GR" sz="2600" b="1" i="0" u="none" strike="noStrike" kern="1200" cap="none" spc="0" normalizeH="0" baseline="0" noProof="0" dirty="0">
                <a:ln>
                  <a:noFill/>
                </a:ln>
                <a:solidFill>
                  <a:srgbClr val="7030A0"/>
                </a:solidFill>
                <a:effectLst/>
                <a:uLnTx/>
                <a:uFillTx/>
                <a:ea typeface="+mn-ea"/>
                <a:cs typeface="+mn-cs"/>
              </a:rPr>
              <a:t>Όροι «κοινωνία» και «κράτος» </a:t>
            </a:r>
          </a:p>
          <a:p>
            <a:pPr marR="0" lvl="0" algn="just" defTabSz="914400" rtl="0" eaLnBrk="1" fontAlgn="base" latinLnBrk="0" hangingPunct="1">
              <a:lnSpc>
                <a:spcPct val="100000"/>
              </a:lnSpc>
              <a:spcBef>
                <a:spcPts val="575"/>
              </a:spcBef>
              <a:spcAft>
                <a:spcPct val="0"/>
              </a:spcAft>
              <a:buClr>
                <a:srgbClr val="D34817"/>
              </a:buClr>
              <a:buSzPct val="85000"/>
              <a:tabLst/>
              <a:defRPr/>
            </a:pPr>
            <a:endParaRPr kumimoji="0" lang="el-GR" altLang="el-GR" sz="2400" b="1" i="0" u="none" strike="noStrike" kern="1200" cap="none" spc="0" normalizeH="0" baseline="0" noProof="0" dirty="0">
              <a:ln>
                <a:noFill/>
              </a:ln>
              <a:solidFill>
                <a:srgbClr val="7030A0"/>
              </a:solidFill>
              <a:effectLst/>
              <a:uLnTx/>
              <a:uFillTx/>
              <a:ea typeface="+mn-ea"/>
              <a:cs typeface="+mn-cs"/>
            </a:endParaRPr>
          </a:p>
          <a:p>
            <a:pPr marL="342900" marR="0" lvl="0" indent="-342900" algn="just" defTabSz="914400" rtl="0" eaLnBrk="1" fontAlgn="base" latinLnBrk="0" hangingPunct="1">
              <a:lnSpc>
                <a:spcPct val="100000"/>
              </a:lnSpc>
              <a:spcBef>
                <a:spcPts val="575"/>
              </a:spcBef>
              <a:spcAft>
                <a:spcPct val="0"/>
              </a:spcAft>
              <a:buClr>
                <a:srgbClr val="D34817"/>
              </a:buClr>
              <a:buSzPct val="85000"/>
              <a:buFont typeface="Arial" panose="020B0604020202020204" pitchFamily="34" charset="0"/>
              <a:buChar char="•"/>
              <a:tabLst/>
              <a:defRPr/>
            </a:pPr>
            <a:r>
              <a:rPr lang="el-GR" altLang="el-GR" sz="2400" b="1" dirty="0">
                <a:solidFill>
                  <a:srgbClr val="0070C0"/>
                </a:solidFill>
              </a:rPr>
              <a:t>Α</a:t>
            </a:r>
            <a:r>
              <a:rPr kumimoji="0" lang="el-GR" altLang="el-GR" sz="2400" b="1" i="0" u="none" strike="noStrike" kern="1200" cap="none" spc="0" normalizeH="0" baseline="0" noProof="0" dirty="0" err="1">
                <a:ln>
                  <a:noFill/>
                </a:ln>
                <a:solidFill>
                  <a:srgbClr val="0070C0"/>
                </a:solidFill>
                <a:effectLst/>
                <a:uLnTx/>
                <a:uFillTx/>
                <a:ea typeface="+mn-ea"/>
                <a:cs typeface="+mn-cs"/>
              </a:rPr>
              <a:t>ρχαίος</a:t>
            </a:r>
            <a:r>
              <a:rPr kumimoji="0" lang="el-GR" altLang="el-GR" sz="2400" b="1" i="0" u="none" strike="noStrike" kern="1200" cap="none" spc="0" normalizeH="0" baseline="0" noProof="0" dirty="0">
                <a:ln>
                  <a:noFill/>
                </a:ln>
                <a:solidFill>
                  <a:srgbClr val="0070C0"/>
                </a:solidFill>
                <a:effectLst/>
                <a:uLnTx/>
                <a:uFillTx/>
                <a:ea typeface="+mn-ea"/>
                <a:cs typeface="+mn-cs"/>
              </a:rPr>
              <a:t> Ελληνικός κόσμος και Μεσαίωνας</a:t>
            </a:r>
            <a:r>
              <a:rPr kumimoji="0" lang="el-GR" altLang="el-GR" sz="2400" b="0" i="0" u="none" strike="noStrike" kern="1200" cap="none" spc="0" normalizeH="0" baseline="0" noProof="0" dirty="0">
                <a:ln>
                  <a:noFill/>
                </a:ln>
                <a:solidFill>
                  <a:srgbClr val="0070C0"/>
                </a:solidFill>
                <a:effectLst/>
                <a:uLnTx/>
                <a:uFillTx/>
                <a:ea typeface="+mn-ea"/>
                <a:cs typeface="+mn-cs"/>
              </a:rPr>
              <a:t>: </a:t>
            </a:r>
            <a:r>
              <a:rPr lang="el-GR" altLang="el-GR" sz="2400" dirty="0">
                <a:solidFill>
                  <a:srgbClr val="0070C0"/>
                </a:solidFill>
              </a:rPr>
              <a:t>οι όροι </a:t>
            </a:r>
            <a:r>
              <a:rPr kumimoji="0" lang="el-GR" altLang="el-GR" sz="2400" b="0" i="0" u="none" strike="noStrike" kern="1200" cap="none" spc="0" normalizeH="0" baseline="0" noProof="0" dirty="0">
                <a:ln>
                  <a:noFill/>
                </a:ln>
                <a:solidFill>
                  <a:srgbClr val="0070C0"/>
                </a:solidFill>
                <a:effectLst/>
                <a:uLnTx/>
                <a:uFillTx/>
                <a:ea typeface="+mn-ea"/>
                <a:cs typeface="+mn-cs"/>
              </a:rPr>
              <a:t>ταυτίζονται </a:t>
            </a:r>
          </a:p>
          <a:p>
            <a:pPr marL="342900" marR="0" lvl="0" indent="-342900" algn="just" defTabSz="914400" rtl="0" eaLnBrk="1" fontAlgn="base" latinLnBrk="0" hangingPunct="1">
              <a:lnSpc>
                <a:spcPct val="100000"/>
              </a:lnSpc>
              <a:spcBef>
                <a:spcPts val="575"/>
              </a:spcBef>
              <a:spcAft>
                <a:spcPct val="0"/>
              </a:spcAft>
              <a:buClr>
                <a:srgbClr val="D34817"/>
              </a:buClr>
              <a:buSzPct val="85000"/>
              <a:buFont typeface="Arial" panose="020B0604020202020204" pitchFamily="34" charset="0"/>
              <a:buChar char="•"/>
              <a:tabLst/>
              <a:defRPr/>
            </a:pPr>
            <a:r>
              <a:rPr kumimoji="0" lang="el-GR" altLang="el-GR" sz="2400" b="1" i="0" u="none" strike="noStrike" kern="1200" cap="none" spc="0" normalizeH="0" baseline="0" noProof="0" dirty="0">
                <a:ln>
                  <a:noFill/>
                </a:ln>
                <a:solidFill>
                  <a:srgbClr val="0070C0"/>
                </a:solidFill>
                <a:effectLst/>
                <a:uLnTx/>
                <a:uFillTx/>
                <a:ea typeface="+mn-ea"/>
                <a:cs typeface="+mn-cs"/>
              </a:rPr>
              <a:t>Διαφωτισμός</a:t>
            </a:r>
            <a:r>
              <a:rPr kumimoji="0" lang="el-GR" altLang="el-GR" sz="2400" b="0" i="0" u="none" strike="noStrike" kern="1200" cap="none" spc="0" normalizeH="0" baseline="0" noProof="0" dirty="0">
                <a:ln>
                  <a:noFill/>
                </a:ln>
                <a:solidFill>
                  <a:srgbClr val="0070C0"/>
                </a:solidFill>
                <a:effectLst/>
                <a:uLnTx/>
                <a:uFillTx/>
                <a:ea typeface="+mn-ea"/>
                <a:cs typeface="+mn-cs"/>
              </a:rPr>
              <a:t>: η κοινωνία προϋπήρχε </a:t>
            </a:r>
          </a:p>
          <a:p>
            <a:pPr marL="342900" marR="0" lvl="0" indent="-342900" algn="just" defTabSz="914400" rtl="0" eaLnBrk="1" fontAlgn="base" latinLnBrk="0" hangingPunct="1">
              <a:lnSpc>
                <a:spcPct val="100000"/>
              </a:lnSpc>
              <a:spcBef>
                <a:spcPts val="575"/>
              </a:spcBef>
              <a:spcAft>
                <a:spcPct val="0"/>
              </a:spcAft>
              <a:buClr>
                <a:srgbClr val="D34817"/>
              </a:buClr>
              <a:buSzPct val="85000"/>
              <a:buFont typeface="Arial" panose="020B0604020202020204" pitchFamily="34" charset="0"/>
              <a:buChar char="•"/>
              <a:tabLst/>
              <a:defRPr/>
            </a:pPr>
            <a:r>
              <a:rPr lang="el-GR" altLang="el-GR" sz="2400" b="1" dirty="0">
                <a:solidFill>
                  <a:srgbClr val="0070C0"/>
                </a:solidFill>
              </a:rPr>
              <a:t>Ο</a:t>
            </a:r>
            <a:r>
              <a:rPr kumimoji="0" lang="el-GR" altLang="el-GR" sz="2400" b="1" i="0" u="none" strike="noStrike" kern="1200" cap="none" spc="0" normalizeH="0" baseline="0" noProof="0" dirty="0" err="1">
                <a:ln>
                  <a:noFill/>
                </a:ln>
                <a:solidFill>
                  <a:srgbClr val="0070C0"/>
                </a:solidFill>
                <a:effectLst/>
                <a:uLnTx/>
                <a:uFillTx/>
                <a:ea typeface="+mn-ea"/>
                <a:cs typeface="+mn-cs"/>
              </a:rPr>
              <a:t>ρθόδοξη</a:t>
            </a:r>
            <a:r>
              <a:rPr kumimoji="0" lang="el-GR" altLang="el-GR" sz="2400" b="1" i="0" u="none" strike="noStrike" kern="1200" cap="none" spc="0" normalizeH="0" baseline="0" noProof="0" dirty="0">
                <a:ln>
                  <a:noFill/>
                </a:ln>
                <a:solidFill>
                  <a:srgbClr val="0070C0"/>
                </a:solidFill>
                <a:effectLst/>
                <a:uLnTx/>
                <a:uFillTx/>
                <a:ea typeface="+mn-ea"/>
                <a:cs typeface="+mn-cs"/>
              </a:rPr>
              <a:t> Εκκλησία</a:t>
            </a:r>
            <a:r>
              <a:rPr kumimoji="0" lang="el-GR" altLang="el-GR" sz="2400" b="0" i="0" u="none" strike="noStrike" kern="1200" cap="none" spc="0" normalizeH="0" baseline="0" noProof="0" dirty="0">
                <a:ln>
                  <a:noFill/>
                </a:ln>
                <a:solidFill>
                  <a:srgbClr val="0070C0"/>
                </a:solidFill>
                <a:effectLst/>
                <a:uLnTx/>
                <a:uFillTx/>
                <a:ea typeface="+mn-ea"/>
                <a:cs typeface="+mn-cs"/>
              </a:rPr>
              <a:t>: κοινωνία=κοινότητα πιστών, ενότητα και συνάφεια χριστιανών μεταξύ τους και με τον </a:t>
            </a:r>
            <a:r>
              <a:rPr lang="el-GR" altLang="el-GR" sz="2400" dirty="0">
                <a:solidFill>
                  <a:srgbClr val="0070C0"/>
                </a:solidFill>
              </a:rPr>
              <a:t>Χ</a:t>
            </a:r>
            <a:r>
              <a:rPr kumimoji="0" lang="el-GR" altLang="el-GR" sz="2400" b="0" i="0" u="none" strike="noStrike" kern="1200" cap="none" spc="0" normalizeH="0" baseline="0" noProof="0" dirty="0" err="1">
                <a:ln>
                  <a:noFill/>
                </a:ln>
                <a:solidFill>
                  <a:srgbClr val="0070C0"/>
                </a:solidFill>
                <a:effectLst/>
                <a:uLnTx/>
                <a:uFillTx/>
                <a:ea typeface="+mn-ea"/>
                <a:cs typeface="+mn-cs"/>
              </a:rPr>
              <a:t>ριστό</a:t>
            </a:r>
            <a:r>
              <a:rPr kumimoji="0" lang="el-GR" altLang="el-GR" sz="2400" b="0" i="0" u="none" strike="noStrike" kern="1200" cap="none" spc="0" normalizeH="0" baseline="0" noProof="0" dirty="0">
                <a:ln>
                  <a:noFill/>
                </a:ln>
                <a:solidFill>
                  <a:srgbClr val="0070C0"/>
                </a:solidFill>
                <a:effectLst/>
                <a:uLnTx/>
                <a:uFillTx/>
                <a:ea typeface="+mn-ea"/>
                <a:cs typeface="+mn-cs"/>
              </a:rPr>
              <a:t> στην Ευχαριστιακή κοινωνία.</a:t>
            </a:r>
          </a:p>
          <a:p>
            <a:pPr marL="342900" marR="0" lvl="0" indent="-342900" algn="just" defTabSz="914400" rtl="0" eaLnBrk="1" fontAlgn="base" latinLnBrk="0" hangingPunct="1">
              <a:lnSpc>
                <a:spcPct val="100000"/>
              </a:lnSpc>
              <a:spcBef>
                <a:spcPts val="575"/>
              </a:spcBef>
              <a:spcAft>
                <a:spcPct val="0"/>
              </a:spcAft>
              <a:buClr>
                <a:srgbClr val="D34817"/>
              </a:buClr>
              <a:buSzPct val="85000"/>
              <a:buFont typeface="Arial" panose="020B0604020202020204" pitchFamily="34" charset="0"/>
              <a:buChar char="•"/>
              <a:tabLst/>
              <a:defRPr/>
            </a:pPr>
            <a:r>
              <a:rPr kumimoji="0" lang="el-GR" altLang="el-GR" sz="2400" b="1" i="0" u="none" strike="noStrike" kern="1200" cap="none" spc="0" normalizeH="0" baseline="0" noProof="0" dirty="0">
                <a:ln>
                  <a:noFill/>
                </a:ln>
                <a:solidFill>
                  <a:srgbClr val="0070C0"/>
                </a:solidFill>
                <a:effectLst/>
                <a:uLnTx/>
                <a:uFillTx/>
                <a:ea typeface="+mn-ea"/>
                <a:cs typeface="+mn-cs"/>
              </a:rPr>
              <a:t>Αιώνας τεχνολογικής επανάστασης</a:t>
            </a:r>
            <a:r>
              <a:rPr kumimoji="0" lang="el-GR" altLang="el-GR" sz="2400" b="0" i="0" u="none" strike="noStrike" kern="1200" cap="none" spc="0" normalizeH="0" baseline="0" noProof="0" dirty="0">
                <a:ln>
                  <a:noFill/>
                </a:ln>
                <a:solidFill>
                  <a:srgbClr val="0070C0"/>
                </a:solidFill>
                <a:effectLst/>
                <a:uLnTx/>
                <a:uFillTx/>
                <a:ea typeface="+mn-ea"/>
                <a:cs typeface="+mn-cs"/>
              </a:rPr>
              <a:t>: η έννοια της κοινωνίας διαφοροποιείται, </a:t>
            </a:r>
            <a:r>
              <a:rPr lang="el-GR" altLang="el-GR" sz="2400" dirty="0">
                <a:solidFill>
                  <a:srgbClr val="0070C0"/>
                </a:solidFill>
              </a:rPr>
              <a:t>ι</a:t>
            </a:r>
            <a:r>
              <a:rPr kumimoji="0" lang="el-GR" altLang="el-GR" sz="2400" b="0" i="0" u="none" strike="noStrike" kern="1200" cap="none" spc="0" normalizeH="0" baseline="0" noProof="0" dirty="0" err="1">
                <a:ln>
                  <a:noFill/>
                </a:ln>
                <a:solidFill>
                  <a:srgbClr val="0070C0"/>
                </a:solidFill>
                <a:effectLst/>
                <a:uLnTx/>
                <a:uFillTx/>
                <a:ea typeface="+mn-ea"/>
                <a:cs typeface="+mn-cs"/>
              </a:rPr>
              <a:t>διαίτερη</a:t>
            </a:r>
            <a:r>
              <a:rPr kumimoji="0" lang="el-GR" altLang="el-GR" sz="2400" b="0" i="0" u="none" strike="noStrike" kern="1200" cap="none" spc="0" normalizeH="0" baseline="0" noProof="0" dirty="0">
                <a:ln>
                  <a:noFill/>
                </a:ln>
                <a:solidFill>
                  <a:srgbClr val="0070C0"/>
                </a:solidFill>
                <a:effectLst/>
                <a:uLnTx/>
                <a:uFillTx/>
                <a:ea typeface="+mn-ea"/>
                <a:cs typeface="+mn-cs"/>
              </a:rPr>
              <a:t> υπερβατική οντότητα σε σχέση με τα άτομα που την αποτελούν.</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6" name="object 17"/>
          <p:cNvPicPr/>
          <p:nvPr/>
        </p:nvPicPr>
        <p:blipFill>
          <a:blip r:embed="rId2"/>
          <a:stretch/>
        </p:blipFill>
        <p:spPr>
          <a:xfrm>
            <a:off x="0" y="0"/>
            <a:ext cx="9143280" cy="6857280"/>
          </a:xfrm>
          <a:prstGeom prst="rect">
            <a:avLst/>
          </a:prstGeom>
          <a:noFill/>
          <a:ln w="0">
            <a:noFill/>
          </a:ln>
        </p:spPr>
      </p:pic>
      <p:sp>
        <p:nvSpPr>
          <p:cNvPr id="97" name="11 - TextBox 11"/>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endParaRPr lang="el-GR" sz="1800" b="0" u="none" strike="noStrike">
              <a:solidFill>
                <a:srgbClr val="000000"/>
              </a:solidFill>
              <a:uFillTx/>
              <a:latin typeface="Arial"/>
            </a:endParaRPr>
          </a:p>
        </p:txBody>
      </p:sp>
      <p:sp>
        <p:nvSpPr>
          <p:cNvPr id="98" name="TextBox 97"/>
          <p:cNvSpPr txBox="1"/>
          <p:nvPr/>
        </p:nvSpPr>
        <p:spPr>
          <a:xfrm>
            <a:off x="37080" y="0"/>
            <a:ext cx="9106200" cy="1019908"/>
          </a:xfrm>
          <a:prstGeom prst="rect">
            <a:avLst/>
          </a:prstGeom>
          <a:noFill/>
          <a:ln w="0">
            <a:noFill/>
          </a:ln>
        </p:spPr>
        <p:txBody>
          <a:bodyPr lIns="90000" tIns="45000" rIns="90000" bIns="4500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800" b="0" i="0" u="none" strike="noStrike" kern="1200" cap="none" spc="0" normalizeH="0" baseline="0" noProof="0" dirty="0">
                <a:ln>
                  <a:noFill/>
                </a:ln>
                <a:solidFill>
                  <a:srgbClr val="EEECE1"/>
                </a:solidFill>
                <a:effectLst/>
                <a:uLnTx/>
                <a:uFillTx/>
                <a:latin typeface="+mj-lt"/>
                <a:ea typeface="+mn-ea"/>
                <a:cs typeface="+mn-cs"/>
              </a:rPr>
              <a:t> 1. </a:t>
            </a:r>
            <a:r>
              <a:rPr lang="el-GR" sz="2800" dirty="0">
                <a:solidFill>
                  <a:srgbClr val="EEECE1"/>
                </a:solidFill>
                <a:latin typeface="+mj-lt"/>
              </a:rPr>
              <a:t>Σ</a:t>
            </a:r>
            <a:r>
              <a:rPr kumimoji="0" lang="el-GR" sz="2800" b="0" i="0" u="none" strike="noStrike" kern="1200" cap="none" spc="0" normalizeH="0" baseline="0" noProof="0" dirty="0" err="1">
                <a:ln>
                  <a:noFill/>
                </a:ln>
                <a:solidFill>
                  <a:srgbClr val="EEECE1"/>
                </a:solidFill>
                <a:effectLst/>
                <a:uLnTx/>
                <a:uFillTx/>
                <a:latin typeface="+mj-lt"/>
                <a:ea typeface="+mn-ea"/>
                <a:cs typeface="+mn-cs"/>
              </a:rPr>
              <a:t>ύγχρονα</a:t>
            </a:r>
            <a:r>
              <a:rPr kumimoji="0" lang="el-GR" sz="2800" b="0" i="0" u="none" strike="noStrike" kern="1200" cap="none" spc="0" normalizeH="0" baseline="0" noProof="0" dirty="0">
                <a:ln>
                  <a:noFill/>
                </a:ln>
                <a:solidFill>
                  <a:srgbClr val="EEECE1"/>
                </a:solidFill>
                <a:effectLst/>
                <a:uLnTx/>
                <a:uFillTx/>
                <a:latin typeface="+mj-lt"/>
                <a:ea typeface="+mn-ea"/>
                <a:cs typeface="+mn-cs"/>
              </a:rPr>
              <a:t> μέσα επικοινωνίας </a:t>
            </a:r>
            <a:endParaRPr kumimoji="0" lang="el-GR" altLang="el-GR" sz="2400" b="0" i="0" u="none" strike="noStrike" kern="1200" cap="none" spc="0" normalizeH="0" baseline="0" noProof="0" dirty="0">
              <a:ln>
                <a:noFill/>
              </a:ln>
              <a:solidFill>
                <a:srgbClr val="FFFFFF"/>
              </a:solidFill>
              <a:effectLst/>
              <a:uLnTx/>
              <a:uFillTx/>
              <a:latin typeface="+mj-lt"/>
              <a:ea typeface="+mn-ea"/>
              <a:cs typeface="+mn-cs"/>
            </a:endParaRPr>
          </a:p>
        </p:txBody>
      </p:sp>
      <p:sp>
        <p:nvSpPr>
          <p:cNvPr id="99" name="TextBox 98"/>
          <p:cNvSpPr txBox="1"/>
          <p:nvPr/>
        </p:nvSpPr>
        <p:spPr>
          <a:xfrm>
            <a:off x="37080" y="1245352"/>
            <a:ext cx="9135000" cy="5229450"/>
          </a:xfrm>
          <a:prstGeom prst="rect">
            <a:avLst/>
          </a:prstGeom>
          <a:noFill/>
          <a:ln w="0">
            <a:noFill/>
          </a:ln>
        </p:spPr>
        <p:txBody>
          <a:bodyPr lIns="90000" tIns="45000" rIns="90000" bIns="45000" anchor="t">
            <a:noAutofit/>
          </a:bodyPr>
          <a:lstStyle/>
          <a:p>
            <a:pPr marR="0" lvl="0" algn="just" defTabSz="914400" rtl="0" eaLnBrk="1" fontAlgn="base" latinLnBrk="0" hangingPunct="1">
              <a:lnSpc>
                <a:spcPct val="100000"/>
              </a:lnSpc>
              <a:spcBef>
                <a:spcPts val="575"/>
              </a:spcBef>
              <a:spcAft>
                <a:spcPct val="0"/>
              </a:spcAft>
              <a:buClr>
                <a:srgbClr val="D34817"/>
              </a:buClr>
              <a:buSzPct val="85000"/>
              <a:tabLst/>
              <a:defRPr/>
            </a:pPr>
            <a:r>
              <a:rPr kumimoji="0" lang="el-GR" altLang="el-GR" sz="2400" b="0" i="0" u="none" strike="noStrike" kern="1200" cap="none" spc="0" normalizeH="0" baseline="0" noProof="0" dirty="0">
                <a:ln>
                  <a:noFill/>
                </a:ln>
                <a:solidFill>
                  <a:srgbClr val="0070C0"/>
                </a:solidFill>
                <a:effectLst/>
                <a:uLnTx/>
                <a:uFillTx/>
                <a:latin typeface="Calibri"/>
                <a:ea typeface="+mn-ea"/>
                <a:cs typeface="+mn-cs"/>
              </a:rPr>
              <a:t>Σε κάθε κοινωνία παρατηρείται:</a:t>
            </a:r>
          </a:p>
          <a:p>
            <a:pPr marL="342900" marR="0" lvl="0" indent="-342900" algn="just" defTabSz="914400" rtl="0" eaLnBrk="1" fontAlgn="base" latinLnBrk="0" hangingPunct="1">
              <a:lnSpc>
                <a:spcPct val="100000"/>
              </a:lnSpc>
              <a:spcBef>
                <a:spcPts val="575"/>
              </a:spcBef>
              <a:spcAft>
                <a:spcPct val="0"/>
              </a:spcAft>
              <a:buClr>
                <a:srgbClr val="D34817"/>
              </a:buClr>
              <a:buSzPct val="85000"/>
              <a:buFont typeface="Wingdings" panose="05000000000000000000" pitchFamily="2" charset="2"/>
              <a:buChar char="ü"/>
              <a:tabLst/>
              <a:defRPr/>
            </a:pPr>
            <a:r>
              <a:rPr kumimoji="0" lang="el-GR" altLang="el-GR" sz="2400" b="0" i="0" u="none" strike="noStrike" kern="1200" cap="none" spc="0" normalizeH="0" baseline="0" noProof="0" dirty="0">
                <a:ln>
                  <a:noFill/>
                </a:ln>
                <a:solidFill>
                  <a:srgbClr val="0070C0"/>
                </a:solidFill>
                <a:effectLst/>
                <a:uLnTx/>
                <a:uFillTx/>
                <a:latin typeface="Calibri"/>
                <a:ea typeface="+mn-ea"/>
                <a:cs typeface="+mn-cs"/>
              </a:rPr>
              <a:t>Επικοινωνία </a:t>
            </a:r>
          </a:p>
          <a:p>
            <a:pPr marL="342900" marR="0" lvl="0" indent="-342900" algn="just" defTabSz="914400" rtl="0" eaLnBrk="1" fontAlgn="base" latinLnBrk="0" hangingPunct="1">
              <a:lnSpc>
                <a:spcPct val="100000"/>
              </a:lnSpc>
              <a:spcBef>
                <a:spcPts val="575"/>
              </a:spcBef>
              <a:spcAft>
                <a:spcPct val="0"/>
              </a:spcAft>
              <a:buClr>
                <a:srgbClr val="D34817"/>
              </a:buClr>
              <a:buSzPct val="85000"/>
              <a:buFont typeface="Wingdings" panose="05000000000000000000" pitchFamily="2" charset="2"/>
              <a:buChar char="ü"/>
              <a:tabLst/>
              <a:defRPr/>
            </a:pPr>
            <a:r>
              <a:rPr kumimoji="0" lang="el-GR" altLang="el-GR" sz="2400" b="0" i="0" u="none" strike="noStrike" kern="1200" cap="none" spc="0" normalizeH="0" baseline="0" noProof="0" dirty="0">
                <a:ln>
                  <a:noFill/>
                </a:ln>
                <a:solidFill>
                  <a:srgbClr val="0070C0"/>
                </a:solidFill>
                <a:effectLst/>
                <a:uLnTx/>
                <a:uFillTx/>
                <a:latin typeface="Calibri"/>
                <a:ea typeface="+mn-ea"/>
                <a:cs typeface="+mn-cs"/>
              </a:rPr>
              <a:t>Συμμετοχή </a:t>
            </a:r>
          </a:p>
          <a:p>
            <a:pPr marL="342900" marR="0" lvl="0" indent="-342900" algn="just" defTabSz="914400" rtl="0" eaLnBrk="1" fontAlgn="base" latinLnBrk="0" hangingPunct="1">
              <a:lnSpc>
                <a:spcPct val="100000"/>
              </a:lnSpc>
              <a:spcBef>
                <a:spcPts val="575"/>
              </a:spcBef>
              <a:spcAft>
                <a:spcPct val="0"/>
              </a:spcAft>
              <a:buClr>
                <a:srgbClr val="D34817"/>
              </a:buClr>
              <a:buSzPct val="85000"/>
              <a:buFont typeface="Wingdings" panose="05000000000000000000" pitchFamily="2" charset="2"/>
              <a:buChar char="ü"/>
              <a:tabLst/>
              <a:defRPr/>
            </a:pPr>
            <a:r>
              <a:rPr kumimoji="0" lang="el-GR" altLang="el-GR" sz="2400" b="0" i="0" u="none" strike="noStrike" kern="1200" cap="none" spc="0" normalizeH="0" baseline="0" noProof="0" dirty="0">
                <a:ln>
                  <a:noFill/>
                </a:ln>
                <a:solidFill>
                  <a:srgbClr val="0070C0"/>
                </a:solidFill>
                <a:effectLst/>
                <a:uLnTx/>
                <a:uFillTx/>
                <a:latin typeface="Calibri"/>
                <a:ea typeface="+mn-ea"/>
                <a:cs typeface="+mn-cs"/>
              </a:rPr>
              <a:t>Αλληλεπίδραση </a:t>
            </a:r>
          </a:p>
          <a:p>
            <a:pPr marL="342900" marR="0" lvl="0" indent="-342900" algn="just" defTabSz="914400" rtl="0" eaLnBrk="1" fontAlgn="base" latinLnBrk="0" hangingPunct="1">
              <a:lnSpc>
                <a:spcPct val="100000"/>
              </a:lnSpc>
              <a:spcBef>
                <a:spcPts val="575"/>
              </a:spcBef>
              <a:spcAft>
                <a:spcPct val="0"/>
              </a:spcAft>
              <a:buClr>
                <a:srgbClr val="D34817"/>
              </a:buClr>
              <a:buSzPct val="85000"/>
              <a:buFont typeface="Wingdings" panose="05000000000000000000" pitchFamily="2" charset="2"/>
              <a:buChar char="ü"/>
              <a:tabLst/>
              <a:defRPr/>
            </a:pPr>
            <a:r>
              <a:rPr kumimoji="0" lang="el-GR" altLang="el-GR" sz="2400" b="0" i="0" u="none" strike="noStrike" kern="1200" cap="none" spc="0" normalizeH="0" baseline="0" noProof="0" dirty="0">
                <a:ln>
                  <a:noFill/>
                </a:ln>
                <a:solidFill>
                  <a:srgbClr val="0070C0"/>
                </a:solidFill>
                <a:effectLst/>
                <a:uLnTx/>
                <a:uFillTx/>
                <a:latin typeface="Calibri"/>
                <a:ea typeface="+mn-ea"/>
                <a:cs typeface="+mn-cs"/>
              </a:rPr>
              <a:t>Αλληλεξάρτηση μελών</a:t>
            </a:r>
          </a:p>
          <a:p>
            <a:pPr marL="342900" marR="0" lvl="0" indent="-342900" algn="just" defTabSz="914400" rtl="0" eaLnBrk="1" fontAlgn="base" latinLnBrk="0" hangingPunct="1">
              <a:lnSpc>
                <a:spcPct val="100000"/>
              </a:lnSpc>
              <a:spcBef>
                <a:spcPts val="575"/>
              </a:spcBef>
              <a:spcAft>
                <a:spcPct val="0"/>
              </a:spcAft>
              <a:buClr>
                <a:srgbClr val="D34817"/>
              </a:buClr>
              <a:buSzPct val="85000"/>
              <a:buFont typeface="Wingdings" panose="05000000000000000000" pitchFamily="2" charset="2"/>
              <a:buChar char="ü"/>
              <a:tabLst/>
              <a:defRPr/>
            </a:pPr>
            <a:r>
              <a:rPr kumimoji="0" lang="el-GR" altLang="el-GR" sz="2400" b="0" i="0" u="none" strike="noStrike" kern="1200" cap="none" spc="0" normalizeH="0" baseline="0" noProof="0" dirty="0">
                <a:ln>
                  <a:noFill/>
                </a:ln>
                <a:solidFill>
                  <a:srgbClr val="0070C0"/>
                </a:solidFill>
                <a:effectLst/>
                <a:uLnTx/>
                <a:uFillTx/>
                <a:latin typeface="Calibri"/>
                <a:ea typeface="+mn-ea"/>
                <a:cs typeface="+mn-cs"/>
              </a:rPr>
              <a:t>Προσδοκία ένταξης σε κοινότητα για διαπροσωπική συνάντηση, πραγματοποίηση ιδεών και σχεδίων  </a:t>
            </a:r>
          </a:p>
          <a:p>
            <a:pPr marL="342900" marR="0" lvl="0" indent="-342900" algn="just" defTabSz="914400" rtl="0" eaLnBrk="1" fontAlgn="base" latinLnBrk="0" hangingPunct="1">
              <a:lnSpc>
                <a:spcPct val="100000"/>
              </a:lnSpc>
              <a:spcBef>
                <a:spcPts val="575"/>
              </a:spcBef>
              <a:spcAft>
                <a:spcPct val="0"/>
              </a:spcAft>
              <a:buClr>
                <a:srgbClr val="D34817"/>
              </a:buClr>
              <a:buSzPct val="85000"/>
              <a:buFont typeface="Wingdings" panose="05000000000000000000" pitchFamily="2" charset="2"/>
              <a:buChar char="ü"/>
              <a:tabLst/>
              <a:defRPr/>
            </a:pPr>
            <a:r>
              <a:rPr kumimoji="0" lang="el-GR" altLang="el-GR" sz="2400" b="0" i="0" u="none" strike="noStrike" kern="1200" cap="none" spc="0" normalizeH="0" baseline="0" noProof="0" dirty="0">
                <a:ln>
                  <a:noFill/>
                </a:ln>
                <a:solidFill>
                  <a:srgbClr val="0070C0"/>
                </a:solidFill>
                <a:effectLst/>
                <a:uLnTx/>
                <a:uFillTx/>
                <a:latin typeface="Calibri"/>
                <a:ea typeface="+mn-ea"/>
                <a:cs typeface="+mn-cs"/>
              </a:rPr>
              <a:t>επιθυμία καθενός να αγαπά και να αγαπιέται </a:t>
            </a:r>
          </a:p>
          <a:p>
            <a:pPr marL="342900" marR="0" lvl="0" indent="-342900" algn="just" defTabSz="914400" rtl="0" eaLnBrk="1" fontAlgn="base" latinLnBrk="0" hangingPunct="1">
              <a:lnSpc>
                <a:spcPct val="100000"/>
              </a:lnSpc>
              <a:spcBef>
                <a:spcPts val="575"/>
              </a:spcBef>
              <a:spcAft>
                <a:spcPct val="0"/>
              </a:spcAft>
              <a:buClr>
                <a:srgbClr val="D34817"/>
              </a:buClr>
              <a:buSzPct val="85000"/>
              <a:buFont typeface="Wingdings" panose="05000000000000000000" pitchFamily="2" charset="2"/>
              <a:buChar char="ü"/>
              <a:tabLst/>
              <a:defRPr/>
            </a:pPr>
            <a:endParaRPr lang="el-GR" altLang="el-GR" sz="2400" dirty="0">
              <a:solidFill>
                <a:srgbClr val="0070C0"/>
              </a:solidFill>
              <a:latin typeface="Calibri"/>
            </a:endParaRPr>
          </a:p>
          <a:p>
            <a:pPr marR="0" lvl="0" algn="just" defTabSz="914400" rtl="0" eaLnBrk="1" fontAlgn="base" latinLnBrk="0" hangingPunct="1">
              <a:lnSpc>
                <a:spcPct val="100000"/>
              </a:lnSpc>
              <a:spcBef>
                <a:spcPts val="575"/>
              </a:spcBef>
              <a:spcAft>
                <a:spcPct val="0"/>
              </a:spcAft>
              <a:buClr>
                <a:srgbClr val="D34817"/>
              </a:buClr>
              <a:buSzPct val="85000"/>
              <a:tabLst/>
              <a:defRPr/>
            </a:pPr>
            <a:r>
              <a:rPr lang="el-GR" altLang="el-GR" sz="2400" dirty="0">
                <a:solidFill>
                  <a:srgbClr val="0070C0"/>
                </a:solidFill>
                <a:latin typeface="Calibri"/>
              </a:rPr>
              <a:t>Π</a:t>
            </a:r>
            <a:r>
              <a:rPr kumimoji="0" lang="el-GR" altLang="el-GR" sz="2400" b="0" i="0" u="none" strike="noStrike" kern="1200" cap="none" spc="0" normalizeH="0" baseline="0" noProof="0" dirty="0" err="1">
                <a:ln>
                  <a:noFill/>
                </a:ln>
                <a:solidFill>
                  <a:srgbClr val="0070C0"/>
                </a:solidFill>
                <a:effectLst/>
                <a:uLnTx/>
                <a:uFillTx/>
                <a:latin typeface="Calibri"/>
                <a:ea typeface="+mn-ea"/>
                <a:cs typeface="+mn-cs"/>
              </a:rPr>
              <a:t>ύργος</a:t>
            </a:r>
            <a:r>
              <a:rPr kumimoji="0" lang="el-GR" altLang="el-GR" sz="2400" b="0" i="0" u="none" strike="noStrike" kern="1200" cap="none" spc="0" normalizeH="0" baseline="0" noProof="0" dirty="0">
                <a:ln>
                  <a:noFill/>
                </a:ln>
                <a:solidFill>
                  <a:srgbClr val="0070C0"/>
                </a:solidFill>
                <a:effectLst/>
                <a:uLnTx/>
                <a:uFillTx/>
                <a:latin typeface="Calibri"/>
                <a:ea typeface="+mn-ea"/>
                <a:cs typeface="+mn-cs"/>
              </a:rPr>
              <a:t> </a:t>
            </a:r>
            <a:r>
              <a:rPr lang="el-GR" altLang="el-GR" sz="2400" dirty="0">
                <a:solidFill>
                  <a:srgbClr val="0070C0"/>
                </a:solidFill>
                <a:latin typeface="Calibri"/>
              </a:rPr>
              <a:t>Β</a:t>
            </a:r>
            <a:r>
              <a:rPr kumimoji="0" lang="el-GR" altLang="el-GR" sz="2400" b="0" i="0" u="none" strike="noStrike" kern="1200" cap="none" spc="0" normalizeH="0" baseline="0" noProof="0" dirty="0" err="1">
                <a:ln>
                  <a:noFill/>
                </a:ln>
                <a:solidFill>
                  <a:srgbClr val="0070C0"/>
                </a:solidFill>
                <a:effectLst/>
                <a:uLnTx/>
                <a:uFillTx/>
                <a:latin typeface="Calibri"/>
                <a:ea typeface="+mn-ea"/>
                <a:cs typeface="+mn-cs"/>
              </a:rPr>
              <a:t>αβέλ</a:t>
            </a:r>
            <a:r>
              <a:rPr lang="el-GR" altLang="el-GR" sz="2400" dirty="0">
                <a:solidFill>
                  <a:srgbClr val="0070C0"/>
                </a:solidFill>
                <a:latin typeface="Calibri"/>
              </a:rPr>
              <a:t>: αποτέλεσμα έλλειψης αγάπης, αλληλεξάρτησης, επικοινωνίας. </a:t>
            </a:r>
            <a:r>
              <a:rPr kumimoji="0" lang="el-GR" altLang="el-GR" sz="2400" b="0" i="0" u="none" strike="noStrike" kern="1200" cap="none" spc="0" normalizeH="0" baseline="0" noProof="0" dirty="0">
                <a:ln>
                  <a:noFill/>
                </a:ln>
                <a:solidFill>
                  <a:srgbClr val="0070C0"/>
                </a:solidFill>
                <a:effectLst/>
                <a:uLnTx/>
                <a:uFillTx/>
                <a:latin typeface="Calibri"/>
                <a:ea typeface="+mn-ea"/>
                <a:cs typeface="+mn-cs"/>
              </a:rPr>
              <a:t>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B029D8-558A-9AA3-62E0-D73F8329BC38}"/>
            </a:ext>
          </a:extLst>
        </p:cNvPr>
        <p:cNvGrpSpPr/>
        <p:nvPr/>
      </p:nvGrpSpPr>
      <p:grpSpPr>
        <a:xfrm>
          <a:off x="0" y="0"/>
          <a:ext cx="0" cy="0"/>
          <a:chOff x="0" y="0"/>
          <a:chExt cx="0" cy="0"/>
        </a:xfrm>
      </p:grpSpPr>
      <p:pic>
        <p:nvPicPr>
          <p:cNvPr id="96" name="object 17">
            <a:extLst>
              <a:ext uri="{FF2B5EF4-FFF2-40B4-BE49-F238E27FC236}">
                <a16:creationId xmlns:a16="http://schemas.microsoft.com/office/drawing/2014/main" id="{A3065069-13FC-5C15-55E3-3A0CA7DF50D0}"/>
              </a:ext>
            </a:extLst>
          </p:cNvPr>
          <p:cNvPicPr/>
          <p:nvPr/>
        </p:nvPicPr>
        <p:blipFill>
          <a:blip r:embed="rId2"/>
          <a:stretch/>
        </p:blipFill>
        <p:spPr>
          <a:xfrm>
            <a:off x="0" y="0"/>
            <a:ext cx="9143280" cy="6857280"/>
          </a:xfrm>
          <a:prstGeom prst="rect">
            <a:avLst/>
          </a:prstGeom>
          <a:noFill/>
          <a:ln w="0">
            <a:noFill/>
          </a:ln>
        </p:spPr>
      </p:pic>
      <p:sp>
        <p:nvSpPr>
          <p:cNvPr id="97" name="11 - TextBox 11">
            <a:extLst>
              <a:ext uri="{FF2B5EF4-FFF2-40B4-BE49-F238E27FC236}">
                <a16:creationId xmlns:a16="http://schemas.microsoft.com/office/drawing/2014/main" id="{3B6B70E3-12EA-A854-EE55-8CF3C4A4C969}"/>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endParaRPr lang="el-GR" sz="1800" b="0" u="none" strike="noStrike">
              <a:solidFill>
                <a:srgbClr val="000000"/>
              </a:solidFill>
              <a:uFillTx/>
              <a:latin typeface="Arial"/>
            </a:endParaRPr>
          </a:p>
        </p:txBody>
      </p:sp>
      <p:sp>
        <p:nvSpPr>
          <p:cNvPr id="98" name="TextBox 97">
            <a:extLst>
              <a:ext uri="{FF2B5EF4-FFF2-40B4-BE49-F238E27FC236}">
                <a16:creationId xmlns:a16="http://schemas.microsoft.com/office/drawing/2014/main" id="{A7D5C2A5-8CB3-B21D-A849-C8BF34890F58}"/>
              </a:ext>
            </a:extLst>
          </p:cNvPr>
          <p:cNvSpPr txBox="1"/>
          <p:nvPr/>
        </p:nvSpPr>
        <p:spPr>
          <a:xfrm>
            <a:off x="67680" y="0"/>
            <a:ext cx="9106200" cy="984738"/>
          </a:xfrm>
          <a:prstGeom prst="rect">
            <a:avLst/>
          </a:prstGeom>
          <a:noFill/>
          <a:ln w="0">
            <a:noFill/>
          </a:ln>
        </p:spPr>
        <p:txBody>
          <a:bodyPr lIns="90000" tIns="45000" rIns="90000" bIns="4500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800" b="0" i="0" u="none" strike="noStrike" kern="1200" cap="none" spc="0" normalizeH="0" baseline="0" noProof="0" dirty="0">
                <a:ln>
                  <a:noFill/>
                </a:ln>
                <a:solidFill>
                  <a:srgbClr val="EEECE1"/>
                </a:solidFill>
                <a:effectLst/>
                <a:uLnTx/>
                <a:uFillTx/>
                <a:latin typeface="Trebuchet MS" panose="020B0603020202020204"/>
                <a:ea typeface="+mn-ea"/>
                <a:cs typeface="+mn-cs"/>
              </a:rPr>
              <a:t> </a:t>
            </a:r>
            <a:r>
              <a:rPr kumimoji="0" lang="el-GR" sz="2800" b="0" i="0" u="none" strike="noStrike" kern="1200" cap="none" spc="0" normalizeH="0" baseline="0" noProof="0" dirty="0">
                <a:ln>
                  <a:noFill/>
                </a:ln>
                <a:solidFill>
                  <a:srgbClr val="EEECE1"/>
                </a:solidFill>
                <a:effectLst/>
                <a:uLnTx/>
                <a:uFillTx/>
                <a:latin typeface="+mj-lt"/>
                <a:ea typeface="+mn-ea"/>
                <a:cs typeface="+mn-cs"/>
              </a:rPr>
              <a:t>1. </a:t>
            </a:r>
            <a:r>
              <a:rPr lang="el-GR" sz="2800" dirty="0">
                <a:solidFill>
                  <a:srgbClr val="EEECE1"/>
                </a:solidFill>
                <a:latin typeface="+mj-lt"/>
              </a:rPr>
              <a:t>Σ</a:t>
            </a:r>
            <a:r>
              <a:rPr kumimoji="0" lang="el-GR" sz="2800" b="0" i="0" u="none" strike="noStrike" kern="1200" cap="none" spc="0" normalizeH="0" baseline="0" noProof="0" dirty="0" err="1">
                <a:ln>
                  <a:noFill/>
                </a:ln>
                <a:solidFill>
                  <a:srgbClr val="EEECE1"/>
                </a:solidFill>
                <a:effectLst/>
                <a:uLnTx/>
                <a:uFillTx/>
                <a:latin typeface="+mj-lt"/>
                <a:ea typeface="+mn-ea"/>
                <a:cs typeface="+mn-cs"/>
              </a:rPr>
              <a:t>ύγχρονα</a:t>
            </a:r>
            <a:r>
              <a:rPr kumimoji="0" lang="el-GR" sz="2800" b="0" i="0" u="none" strike="noStrike" kern="1200" cap="none" spc="0" normalizeH="0" baseline="0" noProof="0" dirty="0">
                <a:ln>
                  <a:noFill/>
                </a:ln>
                <a:solidFill>
                  <a:srgbClr val="EEECE1"/>
                </a:solidFill>
                <a:effectLst/>
                <a:uLnTx/>
                <a:uFillTx/>
                <a:latin typeface="+mj-lt"/>
                <a:ea typeface="+mn-ea"/>
                <a:cs typeface="+mn-cs"/>
              </a:rPr>
              <a:t> μέσα επικοινωνίας </a:t>
            </a:r>
            <a:endParaRPr kumimoji="0" lang="el-GR" altLang="el-GR" sz="2400" b="0" i="0" u="none" strike="noStrike" kern="1200" cap="none" spc="0" normalizeH="0" baseline="0" noProof="0" dirty="0">
              <a:ln>
                <a:noFill/>
              </a:ln>
              <a:solidFill>
                <a:srgbClr val="FFFFFF"/>
              </a:solidFill>
              <a:effectLst/>
              <a:uLnTx/>
              <a:uFillTx/>
              <a:latin typeface="+mj-lt"/>
              <a:ea typeface="+mn-ea"/>
              <a:cs typeface="+mn-cs"/>
            </a:endParaRPr>
          </a:p>
        </p:txBody>
      </p:sp>
      <p:sp>
        <p:nvSpPr>
          <p:cNvPr id="99" name="TextBox 98">
            <a:extLst>
              <a:ext uri="{FF2B5EF4-FFF2-40B4-BE49-F238E27FC236}">
                <a16:creationId xmlns:a16="http://schemas.microsoft.com/office/drawing/2014/main" id="{431E4565-AF1D-2512-F72A-B6FD033D748E}"/>
              </a:ext>
            </a:extLst>
          </p:cNvPr>
          <p:cNvSpPr txBox="1"/>
          <p:nvPr/>
        </p:nvSpPr>
        <p:spPr>
          <a:xfrm>
            <a:off x="-30600" y="984738"/>
            <a:ext cx="9135000" cy="5229450"/>
          </a:xfrm>
          <a:prstGeom prst="rect">
            <a:avLst/>
          </a:prstGeom>
          <a:noFill/>
          <a:ln w="0">
            <a:noFill/>
          </a:ln>
        </p:spPr>
        <p:txBody>
          <a:bodyPr lIns="90000" tIns="45000" rIns="90000" bIns="45000" anchor="t">
            <a:noAutofit/>
          </a:bodyPr>
          <a:lstStyle/>
          <a:p>
            <a:pPr marR="0" lvl="0" algn="just" defTabSz="914400" rtl="0" eaLnBrk="1" fontAlgn="auto" latinLnBrk="0" hangingPunct="1">
              <a:lnSpc>
                <a:spcPct val="110000"/>
              </a:lnSpc>
              <a:spcBef>
                <a:spcPts val="580"/>
              </a:spcBef>
              <a:spcAft>
                <a:spcPts val="0"/>
              </a:spcAft>
              <a:buClr>
                <a:srgbClr val="D34817"/>
              </a:buClr>
              <a:buSzPct val="85000"/>
              <a:tabLst/>
              <a:defRPr/>
            </a:pPr>
            <a:r>
              <a:rPr lang="el-GR" sz="2400" b="1" dirty="0">
                <a:solidFill>
                  <a:srgbClr val="7030A0"/>
                </a:solidFill>
              </a:rPr>
              <a:t>Η επικοινωνία απαιτεί:</a:t>
            </a:r>
          </a:p>
          <a:p>
            <a:pPr marL="274320" marR="0" lvl="0" indent="-274320" algn="just" defTabSz="914400" rtl="0" eaLnBrk="1" fontAlgn="auto" latinLnBrk="0" hangingPunct="1">
              <a:lnSpc>
                <a:spcPct val="110000"/>
              </a:lnSpc>
              <a:spcBef>
                <a:spcPts val="580"/>
              </a:spcBef>
              <a:spcAft>
                <a:spcPts val="0"/>
              </a:spcAft>
              <a:buClr>
                <a:srgbClr val="D34817"/>
              </a:buClr>
              <a:buSzPct val="85000"/>
              <a:buFont typeface="Wingdings 2"/>
              <a:buChar char=""/>
              <a:tabLst/>
              <a:defRPr/>
            </a:pPr>
            <a:r>
              <a:rPr lang="el-GR" sz="2400" dirty="0">
                <a:solidFill>
                  <a:srgbClr val="0070C0"/>
                </a:solidFill>
              </a:rPr>
              <a:t>πομπό </a:t>
            </a:r>
          </a:p>
          <a:p>
            <a:pPr marL="274320" marR="0" lvl="0" indent="-274320" algn="just" defTabSz="914400" rtl="0" eaLnBrk="1" fontAlgn="auto" latinLnBrk="0" hangingPunct="1">
              <a:lnSpc>
                <a:spcPct val="110000"/>
              </a:lnSpc>
              <a:spcBef>
                <a:spcPts val="580"/>
              </a:spcBef>
              <a:spcAft>
                <a:spcPts val="0"/>
              </a:spcAft>
              <a:buClr>
                <a:srgbClr val="D34817"/>
              </a:buClr>
              <a:buSzPct val="85000"/>
              <a:buFont typeface="Wingdings 2"/>
              <a:buChar char=""/>
              <a:tabLst/>
              <a:defRPr/>
            </a:pPr>
            <a:r>
              <a:rPr lang="el-GR" sz="2400" dirty="0">
                <a:solidFill>
                  <a:srgbClr val="0070C0"/>
                </a:solidFill>
              </a:rPr>
              <a:t>Μήνυμα </a:t>
            </a:r>
          </a:p>
          <a:p>
            <a:pPr marL="274320" marR="0" lvl="0" indent="-274320" algn="just" defTabSz="914400" rtl="0" eaLnBrk="1" fontAlgn="auto" latinLnBrk="0" hangingPunct="1">
              <a:lnSpc>
                <a:spcPct val="110000"/>
              </a:lnSpc>
              <a:spcBef>
                <a:spcPts val="580"/>
              </a:spcBef>
              <a:spcAft>
                <a:spcPts val="0"/>
              </a:spcAft>
              <a:buClr>
                <a:srgbClr val="D34817"/>
              </a:buClr>
              <a:buSzPct val="85000"/>
              <a:buFont typeface="Wingdings 2"/>
              <a:buChar char=""/>
              <a:tabLst/>
              <a:defRPr/>
            </a:pPr>
            <a:r>
              <a:rPr lang="el-GR" sz="2400" dirty="0">
                <a:solidFill>
                  <a:srgbClr val="0070C0"/>
                </a:solidFill>
              </a:rPr>
              <a:t>Μέσο (κανάλι)</a:t>
            </a:r>
          </a:p>
          <a:p>
            <a:pPr marL="274320" marR="0" lvl="0" indent="-274320" algn="just" defTabSz="914400" rtl="0" eaLnBrk="1" fontAlgn="auto" latinLnBrk="0" hangingPunct="1">
              <a:lnSpc>
                <a:spcPct val="110000"/>
              </a:lnSpc>
              <a:spcBef>
                <a:spcPts val="580"/>
              </a:spcBef>
              <a:spcAft>
                <a:spcPts val="0"/>
              </a:spcAft>
              <a:buClr>
                <a:srgbClr val="D34817"/>
              </a:buClr>
              <a:buSzPct val="85000"/>
              <a:buFont typeface="Wingdings 2"/>
              <a:buChar char=""/>
              <a:tabLst/>
              <a:defRPr/>
            </a:pPr>
            <a:r>
              <a:rPr lang="el-GR" sz="2400" dirty="0">
                <a:solidFill>
                  <a:srgbClr val="0070C0"/>
                </a:solidFill>
              </a:rPr>
              <a:t>Δέκτη πληροφοριών </a:t>
            </a:r>
          </a:p>
          <a:p>
            <a:pPr marL="274320" marR="0" lvl="0" indent="-274320" algn="just" defTabSz="914400" rtl="0" eaLnBrk="1" fontAlgn="auto" latinLnBrk="0" hangingPunct="1">
              <a:lnSpc>
                <a:spcPct val="110000"/>
              </a:lnSpc>
              <a:spcBef>
                <a:spcPts val="580"/>
              </a:spcBef>
              <a:spcAft>
                <a:spcPts val="0"/>
              </a:spcAft>
              <a:buClr>
                <a:srgbClr val="D34817"/>
              </a:buClr>
              <a:buSzPct val="85000"/>
              <a:buFont typeface="Wingdings 2"/>
              <a:buChar char=""/>
              <a:tabLst/>
              <a:defRPr/>
            </a:pPr>
            <a:endParaRPr lang="el-GR" sz="2400" dirty="0">
              <a:solidFill>
                <a:srgbClr val="0070C0"/>
              </a:solidFill>
            </a:endParaRPr>
          </a:p>
          <a:p>
            <a:pPr marR="0" lvl="0" algn="just" defTabSz="914400" rtl="0" eaLnBrk="1" fontAlgn="auto" latinLnBrk="0" hangingPunct="1">
              <a:lnSpc>
                <a:spcPct val="110000"/>
              </a:lnSpc>
              <a:spcBef>
                <a:spcPts val="580"/>
              </a:spcBef>
              <a:spcAft>
                <a:spcPts val="0"/>
              </a:spcAft>
              <a:buClr>
                <a:srgbClr val="D34817"/>
              </a:buClr>
              <a:buSzPct val="85000"/>
              <a:tabLst/>
              <a:defRPr/>
            </a:pPr>
            <a:r>
              <a:rPr lang="el-GR" sz="2400" b="1" dirty="0">
                <a:solidFill>
                  <a:srgbClr val="7030A0"/>
                </a:solidFill>
              </a:rPr>
              <a:t>Η σύγχρονη επικοινωνία προϋποθέτει:</a:t>
            </a:r>
          </a:p>
          <a:p>
            <a:pPr marL="342900" marR="0" lvl="0" indent="-342900" algn="just" defTabSz="914400" rtl="0" eaLnBrk="1" fontAlgn="auto" latinLnBrk="0" hangingPunct="1">
              <a:lnSpc>
                <a:spcPct val="110000"/>
              </a:lnSpc>
              <a:spcBef>
                <a:spcPts val="580"/>
              </a:spcBef>
              <a:spcAft>
                <a:spcPts val="0"/>
              </a:spcAft>
              <a:buClr>
                <a:srgbClr val="D34817"/>
              </a:buClr>
              <a:buSzPct val="85000"/>
              <a:buFont typeface="Wingdings" panose="05000000000000000000" pitchFamily="2" charset="2"/>
              <a:buChar char="Ø"/>
              <a:tabLst/>
              <a:defRPr/>
            </a:pPr>
            <a:r>
              <a:rPr lang="el-GR" sz="2400" dirty="0">
                <a:solidFill>
                  <a:srgbClr val="0070C0"/>
                </a:solidFill>
              </a:rPr>
              <a:t>Ευφυία </a:t>
            </a:r>
          </a:p>
          <a:p>
            <a:pPr marL="342900" marR="0" lvl="0" indent="-342900" algn="just" defTabSz="914400" rtl="0" eaLnBrk="1" fontAlgn="auto" latinLnBrk="0" hangingPunct="1">
              <a:lnSpc>
                <a:spcPct val="110000"/>
              </a:lnSpc>
              <a:spcBef>
                <a:spcPts val="580"/>
              </a:spcBef>
              <a:spcAft>
                <a:spcPts val="0"/>
              </a:spcAft>
              <a:buClr>
                <a:srgbClr val="D34817"/>
              </a:buClr>
              <a:buSzPct val="85000"/>
              <a:buFont typeface="Wingdings" panose="05000000000000000000" pitchFamily="2" charset="2"/>
              <a:buChar char="Ø"/>
              <a:tabLst/>
              <a:defRPr/>
            </a:pPr>
            <a:r>
              <a:rPr lang="el-GR" sz="2400" dirty="0">
                <a:solidFill>
                  <a:srgbClr val="0070C0"/>
                </a:solidFill>
              </a:rPr>
              <a:t>Μνήμη </a:t>
            </a:r>
          </a:p>
          <a:p>
            <a:pPr marL="342900" marR="0" lvl="0" indent="-342900" algn="just" defTabSz="914400" rtl="0" eaLnBrk="1" fontAlgn="auto" latinLnBrk="0" hangingPunct="1">
              <a:lnSpc>
                <a:spcPct val="110000"/>
              </a:lnSpc>
              <a:spcBef>
                <a:spcPts val="580"/>
              </a:spcBef>
              <a:spcAft>
                <a:spcPts val="0"/>
              </a:spcAft>
              <a:buClr>
                <a:srgbClr val="D34817"/>
              </a:buClr>
              <a:buSzPct val="85000"/>
              <a:buFont typeface="Wingdings" panose="05000000000000000000" pitchFamily="2" charset="2"/>
              <a:buChar char="Ø"/>
              <a:tabLst/>
              <a:defRPr/>
            </a:pPr>
            <a:r>
              <a:rPr lang="el-GR" sz="2400" dirty="0">
                <a:solidFill>
                  <a:srgbClr val="0070C0"/>
                </a:solidFill>
              </a:rPr>
              <a:t>χρήση αισθητικών οργάνων (μάτια, αυτιά, δάχτυλα) </a:t>
            </a:r>
          </a:p>
        </p:txBody>
      </p:sp>
    </p:spTree>
    <p:extLst>
      <p:ext uri="{BB962C8B-B14F-4D97-AF65-F5344CB8AC3E}">
        <p14:creationId xmlns:p14="http://schemas.microsoft.com/office/powerpoint/2010/main" val="408437092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338A01-E023-A190-49BA-4217F1E9127B}"/>
            </a:ext>
          </a:extLst>
        </p:cNvPr>
        <p:cNvGrpSpPr/>
        <p:nvPr/>
      </p:nvGrpSpPr>
      <p:grpSpPr>
        <a:xfrm>
          <a:off x="0" y="0"/>
          <a:ext cx="0" cy="0"/>
          <a:chOff x="0" y="0"/>
          <a:chExt cx="0" cy="0"/>
        </a:xfrm>
      </p:grpSpPr>
      <p:pic>
        <p:nvPicPr>
          <p:cNvPr id="96" name="object 17">
            <a:extLst>
              <a:ext uri="{FF2B5EF4-FFF2-40B4-BE49-F238E27FC236}">
                <a16:creationId xmlns:a16="http://schemas.microsoft.com/office/drawing/2014/main" id="{E7C23D7B-4B5F-AFE3-BDD6-D36157B1AEEC}"/>
              </a:ext>
            </a:extLst>
          </p:cNvPr>
          <p:cNvPicPr/>
          <p:nvPr/>
        </p:nvPicPr>
        <p:blipFill>
          <a:blip r:embed="rId2"/>
          <a:stretch/>
        </p:blipFill>
        <p:spPr>
          <a:xfrm>
            <a:off x="0" y="0"/>
            <a:ext cx="9143280" cy="6857280"/>
          </a:xfrm>
          <a:prstGeom prst="rect">
            <a:avLst/>
          </a:prstGeom>
          <a:noFill/>
          <a:ln w="0">
            <a:noFill/>
          </a:ln>
        </p:spPr>
      </p:pic>
      <p:sp>
        <p:nvSpPr>
          <p:cNvPr id="97" name="11 - TextBox 11">
            <a:extLst>
              <a:ext uri="{FF2B5EF4-FFF2-40B4-BE49-F238E27FC236}">
                <a16:creationId xmlns:a16="http://schemas.microsoft.com/office/drawing/2014/main" id="{1400BB40-4ACE-E2FB-0A6D-3079AE5E58EC}"/>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rgbClr val="000000"/>
              </a:solidFill>
              <a:effectLst/>
              <a:uLnTx/>
              <a:uFillTx/>
              <a:latin typeface="Arial"/>
              <a:ea typeface="+mn-ea"/>
              <a:cs typeface="+mn-cs"/>
            </a:endParaRPr>
          </a:p>
        </p:txBody>
      </p:sp>
      <p:sp>
        <p:nvSpPr>
          <p:cNvPr id="98" name="TextBox 97">
            <a:extLst>
              <a:ext uri="{FF2B5EF4-FFF2-40B4-BE49-F238E27FC236}">
                <a16:creationId xmlns:a16="http://schemas.microsoft.com/office/drawing/2014/main" id="{91BAF172-D2B5-D0D0-6382-C9D35CD2BA56}"/>
              </a:ext>
            </a:extLst>
          </p:cNvPr>
          <p:cNvSpPr txBox="1"/>
          <p:nvPr/>
        </p:nvSpPr>
        <p:spPr>
          <a:xfrm>
            <a:off x="-16200" y="15721"/>
            <a:ext cx="9106200" cy="1031631"/>
          </a:xfrm>
          <a:prstGeom prst="rect">
            <a:avLst/>
          </a:prstGeom>
          <a:noFill/>
          <a:ln w="0">
            <a:noFill/>
          </a:ln>
        </p:spPr>
        <p:txBody>
          <a:bodyPr lIns="90000" tIns="45000" rIns="90000" bIns="4500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800" b="0" i="0" u="none" strike="noStrike" kern="1200" cap="none" spc="0" normalizeH="0" baseline="0" noProof="0" dirty="0">
                <a:ln>
                  <a:noFill/>
                </a:ln>
                <a:solidFill>
                  <a:srgbClr val="EEECE1"/>
                </a:solidFill>
                <a:effectLst/>
                <a:uLnTx/>
                <a:uFillTx/>
                <a:latin typeface="+mj-lt"/>
                <a:ea typeface="+mn-ea"/>
                <a:cs typeface="+mn-cs"/>
              </a:rPr>
              <a:t> 2. </a:t>
            </a:r>
            <a:r>
              <a:rPr lang="el-GR" sz="2800" dirty="0">
                <a:solidFill>
                  <a:srgbClr val="EEECE1"/>
                </a:solidFill>
                <a:latin typeface="+mj-lt"/>
              </a:rPr>
              <a:t>Ο</a:t>
            </a:r>
            <a:r>
              <a:rPr kumimoji="0" lang="el-GR" sz="2800" b="0" i="0" u="none" strike="noStrike" kern="1200" cap="none" spc="0" normalizeH="0" baseline="0" noProof="0" dirty="0" err="1">
                <a:ln>
                  <a:noFill/>
                </a:ln>
                <a:solidFill>
                  <a:srgbClr val="EEECE1"/>
                </a:solidFill>
                <a:effectLst/>
                <a:uLnTx/>
                <a:uFillTx/>
                <a:latin typeface="+mj-lt"/>
                <a:ea typeface="+mn-ea"/>
                <a:cs typeface="+mn-cs"/>
              </a:rPr>
              <a:t>ρθόδοξη</a:t>
            </a:r>
            <a:r>
              <a:rPr kumimoji="0" lang="el-GR" sz="2800" b="0" i="0" u="none" strike="noStrike" kern="1200" cap="none" spc="0" normalizeH="0" baseline="0" noProof="0" dirty="0">
                <a:ln>
                  <a:noFill/>
                </a:ln>
                <a:solidFill>
                  <a:srgbClr val="EEECE1"/>
                </a:solidFill>
                <a:effectLst/>
                <a:uLnTx/>
                <a:uFillTx/>
                <a:latin typeface="+mj-lt"/>
                <a:ea typeface="+mn-ea"/>
                <a:cs typeface="+mn-cs"/>
              </a:rPr>
              <a:t> πίστη και ζωή στην εποχή των σύγχρονων μέσων επικοινωνίας </a:t>
            </a:r>
            <a:endParaRPr kumimoji="0" lang="el-GR" altLang="el-GR" sz="2400" b="0" i="0" u="none" strike="noStrike" kern="1200" cap="none" spc="0" normalizeH="0" baseline="0" noProof="0" dirty="0">
              <a:ln>
                <a:noFill/>
              </a:ln>
              <a:solidFill>
                <a:srgbClr val="FFFFFF"/>
              </a:solidFill>
              <a:effectLst/>
              <a:uLnTx/>
              <a:uFillTx/>
              <a:latin typeface="+mj-lt"/>
              <a:ea typeface="+mn-ea"/>
              <a:cs typeface="+mn-cs"/>
            </a:endParaRPr>
          </a:p>
        </p:txBody>
      </p:sp>
      <p:sp>
        <p:nvSpPr>
          <p:cNvPr id="99" name="TextBox 98">
            <a:extLst>
              <a:ext uri="{FF2B5EF4-FFF2-40B4-BE49-F238E27FC236}">
                <a16:creationId xmlns:a16="http://schemas.microsoft.com/office/drawing/2014/main" id="{DD421553-0180-C6BF-EFFA-A4420E0A39B5}"/>
              </a:ext>
            </a:extLst>
          </p:cNvPr>
          <p:cNvSpPr txBox="1"/>
          <p:nvPr/>
        </p:nvSpPr>
        <p:spPr>
          <a:xfrm>
            <a:off x="9000" y="1063073"/>
            <a:ext cx="9135000" cy="5423452"/>
          </a:xfrm>
          <a:prstGeom prst="rect">
            <a:avLst/>
          </a:prstGeom>
          <a:noFill/>
          <a:ln w="0">
            <a:noFill/>
          </a:ln>
        </p:spPr>
        <p:txBody>
          <a:bodyPr lIns="90000" tIns="45000" rIns="90000" bIns="45000" anchor="t">
            <a:noAutofit/>
          </a:bodyPr>
          <a:lstStyle/>
          <a:p>
            <a:pPr marL="274320" marR="0" lvl="0" indent="-274320" algn="just" defTabSz="914400" rtl="0" eaLnBrk="1" fontAlgn="auto" latinLnBrk="0" hangingPunct="1">
              <a:lnSpc>
                <a:spcPct val="110000"/>
              </a:lnSpc>
              <a:spcBef>
                <a:spcPts val="580"/>
              </a:spcBef>
              <a:spcAft>
                <a:spcPts val="0"/>
              </a:spcAft>
              <a:buClr>
                <a:srgbClr val="D34817"/>
              </a:buClr>
              <a:buSzPct val="85000"/>
              <a:buFont typeface="Wingdings 2"/>
              <a:buChar char=""/>
              <a:tabLst/>
              <a:defRPr/>
            </a:pPr>
            <a:endParaRPr kumimoji="0" lang="el-GR" sz="2400" b="0" i="0" u="none" strike="noStrike" kern="1200" cap="none" spc="0" normalizeH="0" baseline="0" noProof="0" dirty="0">
              <a:ln>
                <a:noFill/>
              </a:ln>
              <a:solidFill>
                <a:srgbClr val="0070C0"/>
              </a:solidFill>
              <a:effectLst/>
              <a:uLnTx/>
              <a:uFillTx/>
              <a:ea typeface="+mn-ea"/>
              <a:cs typeface="+mn-cs"/>
            </a:endParaRPr>
          </a:p>
          <a:p>
            <a:pPr marL="274320" marR="0" lvl="0" indent="-274320" algn="just" defTabSz="914400" rtl="0" eaLnBrk="1" fontAlgn="auto" latinLnBrk="0" hangingPunct="1">
              <a:lnSpc>
                <a:spcPct val="110000"/>
              </a:lnSpc>
              <a:spcBef>
                <a:spcPts val="580"/>
              </a:spcBef>
              <a:spcAft>
                <a:spcPts val="0"/>
              </a:spcAft>
              <a:buClr>
                <a:srgbClr val="D34817"/>
              </a:buClr>
              <a:buSzPct val="85000"/>
              <a:buFont typeface="Wingdings 2"/>
              <a:buChar char=""/>
              <a:tabLst/>
              <a:defRPr/>
            </a:pPr>
            <a:r>
              <a:rPr kumimoji="0" lang="el-GR" sz="2400" b="1" i="0" u="none" strike="noStrike" kern="1200" cap="none" spc="0" normalizeH="0" baseline="0" noProof="0" dirty="0">
                <a:ln>
                  <a:noFill/>
                </a:ln>
                <a:solidFill>
                  <a:srgbClr val="0070C0"/>
                </a:solidFill>
                <a:effectLst/>
                <a:uLnTx/>
                <a:uFillTx/>
                <a:ea typeface="+mn-ea"/>
                <a:cs typeface="+mn-cs"/>
              </a:rPr>
              <a:t>Πληροφορική</a:t>
            </a:r>
            <a:r>
              <a:rPr kumimoji="0" lang="el-GR" sz="2400" b="0" i="0" u="none" strike="noStrike" kern="1200" cap="none" spc="0" normalizeH="0" baseline="0" noProof="0" dirty="0">
                <a:ln>
                  <a:noFill/>
                </a:ln>
                <a:solidFill>
                  <a:srgbClr val="0070C0"/>
                </a:solidFill>
                <a:effectLst/>
                <a:uLnTx/>
                <a:uFillTx/>
                <a:ea typeface="+mn-ea"/>
                <a:cs typeface="+mn-cs"/>
              </a:rPr>
              <a:t> = σύνολο τεχνικών για εγγραφή, επεξεργασία, αποθήκευση και μεταβίβαση οποιασδήποτε γνώσης που εξυπηρετεί τον άνθρωπο.</a:t>
            </a:r>
          </a:p>
          <a:p>
            <a:pPr marL="274320" marR="0" lvl="0" indent="-274320" algn="just" defTabSz="914400" rtl="0" eaLnBrk="1" fontAlgn="auto" latinLnBrk="0" hangingPunct="1">
              <a:lnSpc>
                <a:spcPct val="110000"/>
              </a:lnSpc>
              <a:spcBef>
                <a:spcPts val="580"/>
              </a:spcBef>
              <a:spcAft>
                <a:spcPts val="0"/>
              </a:spcAft>
              <a:buClr>
                <a:srgbClr val="D34817"/>
              </a:buClr>
              <a:buSzPct val="85000"/>
              <a:buFont typeface="Wingdings 2"/>
              <a:buChar char=""/>
              <a:tabLst/>
              <a:defRPr/>
            </a:pPr>
            <a:r>
              <a:rPr kumimoji="0" lang="el-GR" sz="2400" b="0" i="0" u="none" strike="noStrike" kern="1200" cap="none" spc="0" normalizeH="0" baseline="0" noProof="0" dirty="0">
                <a:ln>
                  <a:noFill/>
                </a:ln>
                <a:solidFill>
                  <a:srgbClr val="0070C0"/>
                </a:solidFill>
                <a:effectLst/>
                <a:uLnTx/>
                <a:uFillTx/>
                <a:ea typeface="+mn-ea"/>
                <a:cs typeface="+mn-cs"/>
              </a:rPr>
              <a:t>1970 εκρηκτική ανάπτυξη της πληροφορικής </a:t>
            </a:r>
          </a:p>
          <a:p>
            <a:pPr marL="274320" marR="0" lvl="0" indent="-274320" algn="just" defTabSz="914400" rtl="0" eaLnBrk="1" fontAlgn="auto" latinLnBrk="0" hangingPunct="1">
              <a:lnSpc>
                <a:spcPct val="110000"/>
              </a:lnSpc>
              <a:spcBef>
                <a:spcPts val="580"/>
              </a:spcBef>
              <a:spcAft>
                <a:spcPts val="0"/>
              </a:spcAft>
              <a:buClr>
                <a:srgbClr val="D34817"/>
              </a:buClr>
              <a:buSzPct val="85000"/>
              <a:buFont typeface="Wingdings 2"/>
              <a:buChar char=""/>
              <a:tabLst/>
              <a:defRPr/>
            </a:pPr>
            <a:r>
              <a:rPr kumimoji="0" lang="el-GR" sz="2400" b="0" i="0" u="none" strike="noStrike" kern="1200" cap="none" spc="0" normalizeH="0" baseline="0" noProof="0" dirty="0">
                <a:ln>
                  <a:noFill/>
                </a:ln>
                <a:solidFill>
                  <a:srgbClr val="0070C0"/>
                </a:solidFill>
                <a:effectLst/>
                <a:uLnTx/>
                <a:uFillTx/>
                <a:ea typeface="+mn-ea"/>
                <a:cs typeface="+mn-cs"/>
              </a:rPr>
              <a:t>Ακολούθησε εξάπλωση των εφαρμογών της σε όλους τους τομείς</a:t>
            </a:r>
          </a:p>
          <a:p>
            <a:pPr marL="274320" marR="0" lvl="0" indent="-274320" algn="just" defTabSz="914400" rtl="0" eaLnBrk="1" fontAlgn="auto" latinLnBrk="0" hangingPunct="1">
              <a:lnSpc>
                <a:spcPct val="110000"/>
              </a:lnSpc>
              <a:spcBef>
                <a:spcPts val="580"/>
              </a:spcBef>
              <a:spcAft>
                <a:spcPts val="0"/>
              </a:spcAft>
              <a:buClr>
                <a:srgbClr val="D34817"/>
              </a:buClr>
              <a:buSzPct val="85000"/>
              <a:buFont typeface="Wingdings 2"/>
              <a:buChar char=""/>
              <a:tabLst/>
              <a:defRPr/>
            </a:pPr>
            <a:r>
              <a:rPr kumimoji="0" lang="el-GR" sz="2400" b="0" i="0" u="none" strike="noStrike" kern="1200" cap="none" spc="0" normalizeH="0" baseline="0" noProof="0" dirty="0">
                <a:ln>
                  <a:noFill/>
                </a:ln>
                <a:solidFill>
                  <a:srgbClr val="0070C0"/>
                </a:solidFill>
                <a:effectLst/>
                <a:uLnTx/>
                <a:uFillTx/>
                <a:ea typeface="+mn-ea"/>
                <a:cs typeface="+mn-cs"/>
              </a:rPr>
              <a:t>Νέες κατακτήσεις αυξάνουν την αναζήτηση </a:t>
            </a:r>
          </a:p>
          <a:p>
            <a:pPr marL="274320" marR="0" lvl="0" indent="-274320" algn="just" defTabSz="914400" rtl="0" eaLnBrk="1" fontAlgn="auto" latinLnBrk="0" hangingPunct="1">
              <a:lnSpc>
                <a:spcPct val="110000"/>
              </a:lnSpc>
              <a:spcBef>
                <a:spcPts val="580"/>
              </a:spcBef>
              <a:spcAft>
                <a:spcPts val="0"/>
              </a:spcAft>
              <a:buClr>
                <a:srgbClr val="D34817"/>
              </a:buClr>
              <a:buSzPct val="85000"/>
              <a:buFont typeface="Wingdings 2"/>
              <a:buChar char=""/>
              <a:tabLst/>
              <a:defRPr/>
            </a:pPr>
            <a:r>
              <a:rPr kumimoji="0" lang="el-GR" sz="2400" b="0" i="0" u="none" strike="noStrike" kern="1200" cap="none" spc="0" normalizeH="0" baseline="0" noProof="0" dirty="0">
                <a:ln>
                  <a:noFill/>
                </a:ln>
                <a:solidFill>
                  <a:srgbClr val="0070C0"/>
                </a:solidFill>
                <a:effectLst/>
                <a:uLnTx/>
                <a:uFillTx/>
                <a:ea typeface="+mn-ea"/>
                <a:cs typeface="+mn-cs"/>
              </a:rPr>
              <a:t>ο άνθρωπος όμως δεν έχει βρει την ψυχική του ηρεμία και την εσωτερική γαλήνη </a:t>
            </a:r>
          </a:p>
          <a:p>
            <a:pPr marL="274320" marR="0" lvl="0" indent="-274320" algn="just" defTabSz="914400" rtl="0" eaLnBrk="1" fontAlgn="auto" latinLnBrk="0" hangingPunct="1">
              <a:lnSpc>
                <a:spcPct val="110000"/>
              </a:lnSpc>
              <a:spcBef>
                <a:spcPts val="580"/>
              </a:spcBef>
              <a:spcAft>
                <a:spcPts val="0"/>
              </a:spcAft>
              <a:buClr>
                <a:srgbClr val="D34817"/>
              </a:buClr>
              <a:buSzPct val="85000"/>
              <a:buFont typeface="Wingdings 2"/>
              <a:buChar char=""/>
              <a:tabLst/>
              <a:defRPr/>
            </a:pPr>
            <a:endParaRPr kumimoji="0" lang="el-GR" sz="2400" b="0" i="0" u="none" strike="noStrike" kern="1200" cap="none" spc="0" normalizeH="0" baseline="0" noProof="0" dirty="0">
              <a:ln>
                <a:noFill/>
              </a:ln>
              <a:solidFill>
                <a:srgbClr val="0070C0"/>
              </a:solidFill>
              <a:effectLst/>
              <a:uLnTx/>
              <a:uFillTx/>
              <a:ea typeface="+mn-ea"/>
              <a:cs typeface="+mn-cs"/>
            </a:endParaRPr>
          </a:p>
        </p:txBody>
      </p:sp>
    </p:spTree>
    <p:extLst>
      <p:ext uri="{BB962C8B-B14F-4D97-AF65-F5344CB8AC3E}">
        <p14:creationId xmlns:p14="http://schemas.microsoft.com/office/powerpoint/2010/main" val="14632721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886195-F021-9C82-AF50-F14CAFC028AB}"/>
            </a:ext>
          </a:extLst>
        </p:cNvPr>
        <p:cNvGrpSpPr/>
        <p:nvPr/>
      </p:nvGrpSpPr>
      <p:grpSpPr>
        <a:xfrm>
          <a:off x="0" y="0"/>
          <a:ext cx="0" cy="0"/>
          <a:chOff x="0" y="0"/>
          <a:chExt cx="0" cy="0"/>
        </a:xfrm>
      </p:grpSpPr>
      <p:pic>
        <p:nvPicPr>
          <p:cNvPr id="96" name="object 17">
            <a:extLst>
              <a:ext uri="{FF2B5EF4-FFF2-40B4-BE49-F238E27FC236}">
                <a16:creationId xmlns:a16="http://schemas.microsoft.com/office/drawing/2014/main" id="{46C566D2-904D-DAF6-CDC7-C124147D3874}"/>
              </a:ext>
            </a:extLst>
          </p:cNvPr>
          <p:cNvPicPr/>
          <p:nvPr/>
        </p:nvPicPr>
        <p:blipFill>
          <a:blip r:embed="rId2"/>
          <a:stretch/>
        </p:blipFill>
        <p:spPr>
          <a:xfrm>
            <a:off x="0" y="0"/>
            <a:ext cx="9143280" cy="6857280"/>
          </a:xfrm>
          <a:prstGeom prst="rect">
            <a:avLst/>
          </a:prstGeom>
          <a:noFill/>
          <a:ln w="0">
            <a:noFill/>
          </a:ln>
        </p:spPr>
      </p:pic>
      <p:sp>
        <p:nvSpPr>
          <p:cNvPr id="97" name="11 - TextBox 11">
            <a:extLst>
              <a:ext uri="{FF2B5EF4-FFF2-40B4-BE49-F238E27FC236}">
                <a16:creationId xmlns:a16="http://schemas.microsoft.com/office/drawing/2014/main" id="{931411EF-0822-CF07-F113-0AD225C1000D}"/>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rgbClr val="000000"/>
              </a:solidFill>
              <a:effectLst/>
              <a:uLnTx/>
              <a:uFillTx/>
              <a:latin typeface="Arial"/>
              <a:ea typeface="+mn-ea"/>
              <a:cs typeface="+mn-cs"/>
            </a:endParaRPr>
          </a:p>
        </p:txBody>
      </p:sp>
      <p:sp>
        <p:nvSpPr>
          <p:cNvPr id="98" name="TextBox 97">
            <a:extLst>
              <a:ext uri="{FF2B5EF4-FFF2-40B4-BE49-F238E27FC236}">
                <a16:creationId xmlns:a16="http://schemas.microsoft.com/office/drawing/2014/main" id="{1B4C3CA5-4D71-CE6F-E2D2-DEA14259E5B6}"/>
              </a:ext>
            </a:extLst>
          </p:cNvPr>
          <p:cNvSpPr txBox="1"/>
          <p:nvPr/>
        </p:nvSpPr>
        <p:spPr>
          <a:xfrm>
            <a:off x="37080" y="0"/>
            <a:ext cx="9106200" cy="961292"/>
          </a:xfrm>
          <a:prstGeom prst="rect">
            <a:avLst/>
          </a:prstGeom>
          <a:noFill/>
          <a:ln w="0">
            <a:noFill/>
          </a:ln>
        </p:spPr>
        <p:txBody>
          <a:bodyPr lIns="90000" tIns="45000" rIns="90000" bIns="45000" anchor="t">
            <a:noAutofit/>
          </a:bodyPr>
          <a:lstStyle/>
          <a:p>
            <a:pPr marR="0" lvl="0" algn="ctr" defTabSz="914400" rtl="0" eaLnBrk="1" fontAlgn="auto" latinLnBrk="0" hangingPunct="1">
              <a:lnSpc>
                <a:spcPct val="100000"/>
              </a:lnSpc>
              <a:spcBef>
                <a:spcPts val="0"/>
              </a:spcBef>
              <a:spcAft>
                <a:spcPts val="0"/>
              </a:spcAft>
              <a:buClrTx/>
              <a:buSzTx/>
              <a:tabLst/>
              <a:defRPr/>
            </a:pPr>
            <a:r>
              <a:rPr kumimoji="0" lang="el-GR" sz="2800" b="0" i="0" u="none" strike="noStrike" kern="1200" cap="none" spc="0" normalizeH="0" baseline="0" noProof="0">
                <a:ln>
                  <a:noFill/>
                </a:ln>
                <a:solidFill>
                  <a:srgbClr val="EEECE1"/>
                </a:solidFill>
                <a:effectLst/>
                <a:uLnTx/>
                <a:uFillTx/>
                <a:latin typeface="Calibri"/>
                <a:ea typeface="+mn-ea"/>
                <a:cs typeface="+mn-cs"/>
              </a:rPr>
              <a:t>2. Ορθόδοξη πίστη και ζωή στην εποχή των σύγχρονων μέσων επικοινωνίας</a:t>
            </a:r>
            <a:endParaRPr kumimoji="0" lang="el-GR" sz="2800" b="0" i="0" u="none" strike="noStrike" kern="1200" cap="none" spc="0" normalizeH="0" baseline="0" noProof="0" dirty="0">
              <a:ln>
                <a:noFill/>
              </a:ln>
              <a:solidFill>
                <a:srgbClr val="EEECE1"/>
              </a:solidFill>
              <a:effectLst/>
              <a:uLnTx/>
              <a:uFillTx/>
              <a:latin typeface="+mj-lt"/>
              <a:ea typeface="+mn-ea"/>
              <a:cs typeface="+mn-cs"/>
            </a:endParaRPr>
          </a:p>
        </p:txBody>
      </p:sp>
      <p:sp>
        <p:nvSpPr>
          <p:cNvPr id="99" name="TextBox 98">
            <a:extLst>
              <a:ext uri="{FF2B5EF4-FFF2-40B4-BE49-F238E27FC236}">
                <a16:creationId xmlns:a16="http://schemas.microsoft.com/office/drawing/2014/main" id="{2D933D85-B2C8-C255-DA5A-806802FB414F}"/>
              </a:ext>
            </a:extLst>
          </p:cNvPr>
          <p:cNvSpPr txBox="1"/>
          <p:nvPr/>
        </p:nvSpPr>
        <p:spPr>
          <a:xfrm>
            <a:off x="0" y="1190655"/>
            <a:ext cx="9135000" cy="5666625"/>
          </a:xfrm>
          <a:prstGeom prst="rect">
            <a:avLst/>
          </a:prstGeom>
          <a:noFill/>
          <a:ln w="0">
            <a:noFill/>
          </a:ln>
        </p:spPr>
        <p:txBody>
          <a:bodyPr lIns="90000" tIns="45000" rIns="90000" bIns="45000" anchor="t">
            <a:noAutofit/>
          </a:bodyPr>
          <a:lstStyle/>
          <a:p>
            <a:pPr marR="0" lvl="0" algn="l" defTabSz="914400" rtl="0" eaLnBrk="1" fontAlgn="auto" latinLnBrk="0" hangingPunct="1">
              <a:lnSpc>
                <a:spcPct val="120000"/>
              </a:lnSpc>
              <a:spcBef>
                <a:spcPts val="580"/>
              </a:spcBef>
              <a:spcAft>
                <a:spcPts val="0"/>
              </a:spcAft>
              <a:buClr>
                <a:srgbClr val="D34817"/>
              </a:buClr>
              <a:buSzPct val="85000"/>
              <a:tabLst/>
              <a:defRPr/>
            </a:pPr>
            <a:r>
              <a:rPr kumimoji="0" lang="el-GR" sz="2400" b="1" i="0" u="none" strike="noStrike" kern="1200" cap="none" spc="0" normalizeH="0" baseline="0" noProof="0" dirty="0">
                <a:ln>
                  <a:noFill/>
                </a:ln>
                <a:solidFill>
                  <a:srgbClr val="7030A0"/>
                </a:solidFill>
                <a:effectLst/>
                <a:uLnTx/>
                <a:uFillTx/>
                <a:ea typeface="+mn-ea"/>
                <a:cs typeface="+mn-cs"/>
              </a:rPr>
              <a:t>Εκκλησία: </a:t>
            </a:r>
          </a:p>
          <a:p>
            <a:pPr marL="342900" marR="0" lvl="0" indent="-342900" algn="l" defTabSz="914400" rtl="0" eaLnBrk="1" fontAlgn="auto" latinLnBrk="0" hangingPunct="1">
              <a:lnSpc>
                <a:spcPct val="120000"/>
              </a:lnSpc>
              <a:spcBef>
                <a:spcPts val="580"/>
              </a:spcBef>
              <a:spcAft>
                <a:spcPts val="0"/>
              </a:spcAft>
              <a:buClr>
                <a:srgbClr val="D34817"/>
              </a:buClr>
              <a:buSzPct val="85000"/>
              <a:buFont typeface="Arial" panose="020B0604020202020204" pitchFamily="34" charset="0"/>
              <a:buChar char="•"/>
              <a:tabLst/>
              <a:defRPr/>
            </a:pPr>
            <a:r>
              <a:rPr kumimoji="0" lang="el-GR" sz="2400" b="0" i="0" u="none" strike="noStrike" kern="1200" cap="none" spc="0" normalizeH="0" baseline="0" noProof="0" dirty="0">
                <a:ln>
                  <a:noFill/>
                </a:ln>
                <a:solidFill>
                  <a:srgbClr val="0070C0"/>
                </a:solidFill>
                <a:effectLst/>
                <a:uLnTx/>
                <a:uFillTx/>
                <a:ea typeface="+mn-ea"/>
                <a:cs typeface="+mn-cs"/>
              </a:rPr>
              <a:t>κατεξοχήν εργαστήρι αγιότητας</a:t>
            </a:r>
          </a:p>
          <a:p>
            <a:pPr marL="342900" marR="0" lvl="0" indent="-342900" algn="l" defTabSz="914400" rtl="0" eaLnBrk="1" fontAlgn="auto" latinLnBrk="0" hangingPunct="1">
              <a:lnSpc>
                <a:spcPct val="120000"/>
              </a:lnSpc>
              <a:spcBef>
                <a:spcPts val="580"/>
              </a:spcBef>
              <a:spcAft>
                <a:spcPts val="0"/>
              </a:spcAft>
              <a:buClr>
                <a:srgbClr val="D34817"/>
              </a:buClr>
              <a:buSzPct val="85000"/>
              <a:buFont typeface="Arial" panose="020B0604020202020204" pitchFamily="34" charset="0"/>
              <a:buChar char="•"/>
              <a:tabLst/>
              <a:defRPr/>
            </a:pPr>
            <a:r>
              <a:rPr lang="el-GR" sz="2400" dirty="0">
                <a:solidFill>
                  <a:srgbClr val="0070C0"/>
                </a:solidFill>
              </a:rPr>
              <a:t>αντιμετωπίζει τον άνθρωπο με τα θετικά και αρνητικά επιτεύγματα του και τη διασπασμένη προσωπικότητα του </a:t>
            </a:r>
            <a:r>
              <a:rPr kumimoji="0" lang="el-GR" sz="2400" b="0" i="0" u="none" strike="noStrike" kern="1200" cap="none" spc="0" normalizeH="0" baseline="0" noProof="0" dirty="0">
                <a:ln>
                  <a:noFill/>
                </a:ln>
                <a:solidFill>
                  <a:srgbClr val="0070C0"/>
                </a:solidFill>
                <a:effectLst/>
                <a:uLnTx/>
                <a:uFillTx/>
                <a:ea typeface="+mn-ea"/>
                <a:cs typeface="+mn-cs"/>
              </a:rPr>
              <a:t> </a:t>
            </a:r>
          </a:p>
          <a:p>
            <a:pPr marL="342900" marR="0" lvl="0" indent="-342900" algn="l" defTabSz="914400" rtl="0" eaLnBrk="1" fontAlgn="auto" latinLnBrk="0" hangingPunct="1">
              <a:lnSpc>
                <a:spcPct val="120000"/>
              </a:lnSpc>
              <a:spcBef>
                <a:spcPts val="580"/>
              </a:spcBef>
              <a:spcAft>
                <a:spcPts val="0"/>
              </a:spcAft>
              <a:buClr>
                <a:srgbClr val="D34817"/>
              </a:buClr>
              <a:buSzPct val="85000"/>
              <a:buFont typeface="Arial" panose="020B0604020202020204" pitchFamily="34" charset="0"/>
              <a:buChar char="•"/>
              <a:tabLst/>
              <a:defRPr/>
            </a:pPr>
            <a:r>
              <a:rPr kumimoji="0" lang="el-GR" sz="2400" b="0" i="0" u="none" strike="noStrike" kern="1200" cap="none" spc="0" normalizeH="0" baseline="0" noProof="0" dirty="0">
                <a:ln>
                  <a:noFill/>
                </a:ln>
                <a:solidFill>
                  <a:srgbClr val="0070C0"/>
                </a:solidFill>
                <a:effectLst/>
                <a:uLnTx/>
                <a:uFillTx/>
                <a:ea typeface="+mn-ea"/>
                <a:cs typeface="+mn-cs"/>
              </a:rPr>
              <a:t>στην προσπάθειά της για τη σωτηρία του ανθρώπου μετατρέπει τα μέσα επικοινωνίας ως κανάλια της θεϊκής χάρης </a:t>
            </a:r>
          </a:p>
          <a:p>
            <a:pPr marL="342900" marR="0" lvl="0" indent="-342900" algn="l" defTabSz="914400" rtl="0" eaLnBrk="1" fontAlgn="auto" latinLnBrk="0" hangingPunct="1">
              <a:lnSpc>
                <a:spcPct val="120000"/>
              </a:lnSpc>
              <a:spcBef>
                <a:spcPts val="580"/>
              </a:spcBef>
              <a:spcAft>
                <a:spcPts val="0"/>
              </a:spcAft>
              <a:buClr>
                <a:srgbClr val="D34817"/>
              </a:buClr>
              <a:buSzPct val="85000"/>
              <a:buFont typeface="Arial" panose="020B0604020202020204" pitchFamily="34" charset="0"/>
              <a:buChar char="•"/>
              <a:tabLst/>
              <a:defRPr/>
            </a:pPr>
            <a:r>
              <a:rPr lang="el-GR" sz="2400" dirty="0">
                <a:solidFill>
                  <a:srgbClr val="0070C0"/>
                </a:solidFill>
              </a:rPr>
              <a:t>η</a:t>
            </a:r>
            <a:r>
              <a:rPr kumimoji="0" lang="el-GR" sz="2400" b="0" i="0" u="none" strike="noStrike" kern="1200" cap="none" spc="0" normalizeH="0" baseline="0" noProof="0" dirty="0">
                <a:ln>
                  <a:noFill/>
                </a:ln>
                <a:solidFill>
                  <a:srgbClr val="0070C0"/>
                </a:solidFill>
                <a:effectLst/>
                <a:uLnTx/>
                <a:uFillTx/>
                <a:ea typeface="+mn-ea"/>
                <a:cs typeface="+mn-cs"/>
              </a:rPr>
              <a:t> ορθόδοξη πίστη και ζωή να μην αφομοιωθεί ή συγχωνευθεί κατά τη συνάντηση και αλληλεπίδραση με άλλους πολιτισμούς </a:t>
            </a:r>
          </a:p>
          <a:p>
            <a:pPr marL="342900" marR="0" lvl="0" indent="-342900" algn="l" defTabSz="914400" rtl="0" eaLnBrk="1" fontAlgn="auto" latinLnBrk="0" hangingPunct="1">
              <a:lnSpc>
                <a:spcPct val="120000"/>
              </a:lnSpc>
              <a:spcBef>
                <a:spcPts val="580"/>
              </a:spcBef>
              <a:spcAft>
                <a:spcPts val="0"/>
              </a:spcAft>
              <a:buClr>
                <a:srgbClr val="D34817"/>
              </a:buClr>
              <a:buSzPct val="85000"/>
              <a:buFont typeface="Arial" panose="020B0604020202020204" pitchFamily="34" charset="0"/>
              <a:buChar char="•"/>
              <a:tabLst/>
              <a:defRPr/>
            </a:pPr>
            <a:r>
              <a:rPr lang="el-GR" sz="2400" dirty="0">
                <a:solidFill>
                  <a:srgbClr val="0070C0"/>
                </a:solidFill>
              </a:rPr>
              <a:t>ν</a:t>
            </a:r>
            <a:r>
              <a:rPr kumimoji="0" lang="el-GR" sz="2400" b="0" i="0" u="none" strike="noStrike" kern="1200" cap="none" spc="0" normalizeH="0" baseline="0" noProof="0" dirty="0">
                <a:ln>
                  <a:noFill/>
                </a:ln>
                <a:solidFill>
                  <a:srgbClr val="0070C0"/>
                </a:solidFill>
                <a:effectLst/>
                <a:uLnTx/>
                <a:uFillTx/>
                <a:ea typeface="+mn-ea"/>
                <a:cs typeface="+mn-cs"/>
              </a:rPr>
              <a:t>α διαμορφωθεί και να εξελιχθεί ισότιμα και ισάξια στον σύγχρονο κόσμο </a:t>
            </a:r>
          </a:p>
          <a:p>
            <a:pPr marL="342900" marR="0" lvl="0" indent="-342900" algn="l" defTabSz="914400" rtl="0" eaLnBrk="1" fontAlgn="auto" latinLnBrk="0" hangingPunct="1">
              <a:lnSpc>
                <a:spcPct val="120000"/>
              </a:lnSpc>
              <a:spcBef>
                <a:spcPts val="580"/>
              </a:spcBef>
              <a:spcAft>
                <a:spcPts val="0"/>
              </a:spcAft>
              <a:buClr>
                <a:srgbClr val="D34817"/>
              </a:buClr>
              <a:buSzPct val="85000"/>
              <a:buFont typeface="Arial" panose="020B0604020202020204" pitchFamily="34" charset="0"/>
              <a:buChar char="•"/>
              <a:tabLst/>
              <a:defRPr/>
            </a:pPr>
            <a:r>
              <a:rPr kumimoji="0" lang="el-GR" sz="2400" b="0" i="0" u="none" strike="noStrike" kern="1200" cap="none" spc="0" normalizeH="0" baseline="0" noProof="0" dirty="0">
                <a:ln>
                  <a:noFill/>
                </a:ln>
                <a:solidFill>
                  <a:srgbClr val="0070C0"/>
                </a:solidFill>
                <a:effectLst/>
                <a:uLnTx/>
                <a:uFillTx/>
                <a:ea typeface="+mn-ea"/>
                <a:cs typeface="+mn-cs"/>
              </a:rPr>
              <a:t>να αποδείξει τον οικουμενικό της χαρακτήρα </a:t>
            </a:r>
          </a:p>
          <a:p>
            <a:pPr marL="342900" marR="0" lvl="0" indent="-342900" algn="l" defTabSz="914400" rtl="0" eaLnBrk="1" fontAlgn="auto" latinLnBrk="0" hangingPunct="1">
              <a:lnSpc>
                <a:spcPct val="120000"/>
              </a:lnSpc>
              <a:spcBef>
                <a:spcPts val="580"/>
              </a:spcBef>
              <a:spcAft>
                <a:spcPts val="0"/>
              </a:spcAft>
              <a:buClr>
                <a:srgbClr val="D34817"/>
              </a:buClr>
              <a:buSzPct val="85000"/>
              <a:buFont typeface="Arial" panose="020B0604020202020204" pitchFamily="34" charset="0"/>
              <a:buChar char="•"/>
              <a:tabLst/>
              <a:defRPr/>
            </a:pPr>
            <a:endParaRPr kumimoji="0" lang="el-GR" sz="2400" b="0" i="0" u="none" strike="noStrike" kern="1200" cap="none" spc="0" normalizeH="0" baseline="0" noProof="0" dirty="0">
              <a:ln>
                <a:noFill/>
              </a:ln>
              <a:solidFill>
                <a:srgbClr val="0070C0"/>
              </a:solidFill>
              <a:effectLst/>
              <a:uLnTx/>
              <a:uFillTx/>
              <a:ea typeface="+mn-ea"/>
              <a:cs typeface="+mn-cs"/>
            </a:endParaRPr>
          </a:p>
          <a:p>
            <a:pPr marL="342900" marR="0" lvl="0" indent="-342900" algn="l" defTabSz="914400" rtl="0" eaLnBrk="1" fontAlgn="auto" latinLnBrk="0" hangingPunct="1">
              <a:lnSpc>
                <a:spcPct val="120000"/>
              </a:lnSpc>
              <a:spcBef>
                <a:spcPts val="580"/>
              </a:spcBef>
              <a:spcAft>
                <a:spcPts val="0"/>
              </a:spcAft>
              <a:buClr>
                <a:srgbClr val="D34817"/>
              </a:buClr>
              <a:buSzPct val="85000"/>
              <a:buFont typeface="Arial" panose="020B0604020202020204" pitchFamily="34" charset="0"/>
              <a:buChar char="•"/>
              <a:tabLst/>
              <a:defRPr/>
            </a:pPr>
            <a:r>
              <a:rPr kumimoji="0" lang="el-GR" sz="2400" b="0" i="0" u="none" strike="noStrike" kern="1200" cap="none" spc="0" normalizeH="0" baseline="0" noProof="0" dirty="0">
                <a:ln>
                  <a:noFill/>
                </a:ln>
                <a:solidFill>
                  <a:srgbClr val="0070C0"/>
                </a:solidFill>
                <a:effectLst/>
                <a:uLnTx/>
                <a:uFillTx/>
                <a:ea typeface="+mn-ea"/>
                <a:cs typeface="+mn-cs"/>
              </a:rPr>
              <a:t> </a:t>
            </a:r>
          </a:p>
        </p:txBody>
      </p:sp>
    </p:spTree>
    <p:extLst>
      <p:ext uri="{BB962C8B-B14F-4D97-AF65-F5344CB8AC3E}">
        <p14:creationId xmlns:p14="http://schemas.microsoft.com/office/powerpoint/2010/main" val="25203914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418AD9-1996-AF9E-8701-AD0B222CBDDD}"/>
            </a:ext>
          </a:extLst>
        </p:cNvPr>
        <p:cNvGrpSpPr/>
        <p:nvPr/>
      </p:nvGrpSpPr>
      <p:grpSpPr>
        <a:xfrm>
          <a:off x="0" y="0"/>
          <a:ext cx="0" cy="0"/>
          <a:chOff x="0" y="0"/>
          <a:chExt cx="0" cy="0"/>
        </a:xfrm>
      </p:grpSpPr>
      <p:pic>
        <p:nvPicPr>
          <p:cNvPr id="96" name="object 17">
            <a:extLst>
              <a:ext uri="{FF2B5EF4-FFF2-40B4-BE49-F238E27FC236}">
                <a16:creationId xmlns:a16="http://schemas.microsoft.com/office/drawing/2014/main" id="{8CDEBADD-F0D3-6312-AF62-15FE60BCE475}"/>
              </a:ext>
            </a:extLst>
          </p:cNvPr>
          <p:cNvPicPr/>
          <p:nvPr/>
        </p:nvPicPr>
        <p:blipFill>
          <a:blip r:embed="rId2"/>
          <a:stretch/>
        </p:blipFill>
        <p:spPr>
          <a:xfrm>
            <a:off x="0" y="0"/>
            <a:ext cx="9143280" cy="6857280"/>
          </a:xfrm>
          <a:prstGeom prst="rect">
            <a:avLst/>
          </a:prstGeom>
          <a:noFill/>
          <a:ln w="0">
            <a:noFill/>
          </a:ln>
        </p:spPr>
      </p:pic>
      <p:sp>
        <p:nvSpPr>
          <p:cNvPr id="97" name="11 - TextBox 11">
            <a:extLst>
              <a:ext uri="{FF2B5EF4-FFF2-40B4-BE49-F238E27FC236}">
                <a16:creationId xmlns:a16="http://schemas.microsoft.com/office/drawing/2014/main" id="{79E57EF4-735A-1442-4466-E9C30B05EA30}"/>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rgbClr val="000000"/>
              </a:solidFill>
              <a:effectLst/>
              <a:uLnTx/>
              <a:uFillTx/>
              <a:latin typeface="Arial"/>
              <a:ea typeface="+mn-ea"/>
              <a:cs typeface="+mn-cs"/>
            </a:endParaRPr>
          </a:p>
        </p:txBody>
      </p:sp>
      <p:sp>
        <p:nvSpPr>
          <p:cNvPr id="98" name="TextBox 97">
            <a:extLst>
              <a:ext uri="{FF2B5EF4-FFF2-40B4-BE49-F238E27FC236}">
                <a16:creationId xmlns:a16="http://schemas.microsoft.com/office/drawing/2014/main" id="{A7B0C536-004B-620A-BFC6-DC89315CB651}"/>
              </a:ext>
            </a:extLst>
          </p:cNvPr>
          <p:cNvSpPr txBox="1"/>
          <p:nvPr/>
        </p:nvSpPr>
        <p:spPr>
          <a:xfrm>
            <a:off x="37080" y="0"/>
            <a:ext cx="9106200" cy="976342"/>
          </a:xfrm>
          <a:prstGeom prst="rect">
            <a:avLst/>
          </a:prstGeom>
          <a:noFill/>
          <a:ln w="0">
            <a:noFill/>
          </a:ln>
        </p:spPr>
        <p:txBody>
          <a:bodyPr lIns="90000" tIns="45000" rIns="90000" bIns="4500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800" b="0" i="0" u="none" strike="noStrike" kern="1200" cap="none" spc="0" normalizeH="0" baseline="0" noProof="0">
                <a:ln>
                  <a:noFill/>
                </a:ln>
                <a:solidFill>
                  <a:srgbClr val="EEECE1"/>
                </a:solidFill>
                <a:effectLst/>
                <a:uLnTx/>
                <a:uFillTx/>
                <a:latin typeface="Calibri"/>
                <a:ea typeface="+mn-ea"/>
                <a:cs typeface="+mn-cs"/>
              </a:rPr>
              <a:t>2. Ορθόδοξη πίστη και ζωή στην εποχή των σύγχρονων μέσων επικοινωνίας</a:t>
            </a:r>
            <a:endParaRPr kumimoji="0" lang="el-GR" sz="2800" b="0" i="0" u="none" strike="noStrike" kern="1200" cap="none" spc="0" normalizeH="0" baseline="0" noProof="0" dirty="0">
              <a:ln>
                <a:noFill/>
              </a:ln>
              <a:solidFill>
                <a:srgbClr val="EEECE1"/>
              </a:solidFill>
              <a:effectLst/>
              <a:uLnTx/>
              <a:uFillTx/>
              <a:latin typeface="+mj-lt"/>
              <a:ea typeface="+mn-ea"/>
              <a:cs typeface="+mn-cs"/>
            </a:endParaRPr>
          </a:p>
        </p:txBody>
      </p:sp>
      <p:sp>
        <p:nvSpPr>
          <p:cNvPr id="99" name="TextBox 98">
            <a:extLst>
              <a:ext uri="{FF2B5EF4-FFF2-40B4-BE49-F238E27FC236}">
                <a16:creationId xmlns:a16="http://schemas.microsoft.com/office/drawing/2014/main" id="{9523BC94-E258-7290-9D3E-8A334A8BA9C0}"/>
              </a:ext>
            </a:extLst>
          </p:cNvPr>
          <p:cNvSpPr txBox="1"/>
          <p:nvPr/>
        </p:nvSpPr>
        <p:spPr>
          <a:xfrm>
            <a:off x="-59400" y="976342"/>
            <a:ext cx="9135000" cy="5529965"/>
          </a:xfrm>
          <a:prstGeom prst="rect">
            <a:avLst/>
          </a:prstGeom>
          <a:noFill/>
          <a:ln w="0">
            <a:noFill/>
          </a:ln>
        </p:spPr>
        <p:txBody>
          <a:bodyPr lIns="90000" tIns="45000" rIns="90000" bIns="45000" anchor="t">
            <a:noAutofit/>
          </a:bodyPr>
          <a:lstStyle/>
          <a:p>
            <a:pPr marR="0" lvl="0" algn="just" defTabSz="914400" rtl="0" eaLnBrk="1" fontAlgn="base" latinLnBrk="0" hangingPunct="1">
              <a:lnSpc>
                <a:spcPct val="100000"/>
              </a:lnSpc>
              <a:spcBef>
                <a:spcPts val="575"/>
              </a:spcBef>
              <a:spcAft>
                <a:spcPct val="0"/>
              </a:spcAft>
              <a:buClr>
                <a:srgbClr val="D34817"/>
              </a:buClr>
              <a:buSzPct val="85000"/>
              <a:tabLst/>
              <a:defRPr/>
            </a:pPr>
            <a:r>
              <a:rPr lang="el-GR" altLang="el-GR" sz="2400" b="1" dirty="0">
                <a:solidFill>
                  <a:srgbClr val="7030A0"/>
                </a:solidFill>
              </a:rPr>
              <a:t> Γένεση 1,25: «Και </a:t>
            </a:r>
            <a:r>
              <a:rPr lang="el-GR" altLang="el-GR" sz="2400" b="1" dirty="0" err="1">
                <a:solidFill>
                  <a:srgbClr val="7030A0"/>
                </a:solidFill>
              </a:rPr>
              <a:t>εποίησεν</a:t>
            </a:r>
            <a:r>
              <a:rPr lang="el-GR" altLang="el-GR" sz="2400" b="1" dirty="0">
                <a:solidFill>
                  <a:srgbClr val="7030A0"/>
                </a:solidFill>
              </a:rPr>
              <a:t> ο Θεός τα θηρία της γης κατά γένος και κατά κτήνη και πάντα τα ερπετά της γης κατά γένος αυτών. Και </a:t>
            </a:r>
            <a:r>
              <a:rPr lang="el-GR" altLang="el-GR" sz="2400" b="1" dirty="0" err="1">
                <a:solidFill>
                  <a:srgbClr val="7030A0"/>
                </a:solidFill>
              </a:rPr>
              <a:t>είδεν</a:t>
            </a:r>
            <a:r>
              <a:rPr lang="el-GR" altLang="el-GR" sz="2400" b="1" dirty="0">
                <a:solidFill>
                  <a:srgbClr val="7030A0"/>
                </a:solidFill>
              </a:rPr>
              <a:t> ο Θεός ότι καλά» </a:t>
            </a:r>
          </a:p>
          <a:p>
            <a:pPr marL="342900" marR="0" lvl="0" indent="-342900" algn="just" defTabSz="914400" rtl="0" eaLnBrk="1" fontAlgn="base" latinLnBrk="0" hangingPunct="1">
              <a:lnSpc>
                <a:spcPct val="100000"/>
              </a:lnSpc>
              <a:spcBef>
                <a:spcPts val="575"/>
              </a:spcBef>
              <a:spcAft>
                <a:spcPct val="0"/>
              </a:spcAft>
              <a:buClr>
                <a:srgbClr val="D34817"/>
              </a:buClr>
              <a:buSzPct val="85000"/>
              <a:buFont typeface="Wingdings" panose="05000000000000000000" pitchFamily="2" charset="2"/>
              <a:buChar char="Ø"/>
              <a:tabLst/>
              <a:defRPr/>
            </a:pPr>
            <a:r>
              <a:rPr lang="el-GR" altLang="el-GR" sz="2400" dirty="0">
                <a:solidFill>
                  <a:srgbClr val="0070C0"/>
                </a:solidFill>
              </a:rPr>
              <a:t>Ο Θ</a:t>
            </a:r>
            <a:r>
              <a:rPr kumimoji="0" lang="el-GR" altLang="el-GR" sz="2400" i="0" u="none" strike="noStrike" kern="1200" cap="none" spc="0" normalizeH="0" baseline="0" noProof="0" dirty="0" err="1">
                <a:ln>
                  <a:noFill/>
                </a:ln>
                <a:solidFill>
                  <a:srgbClr val="0070C0"/>
                </a:solidFill>
                <a:effectLst/>
                <a:uLnTx/>
                <a:uFillTx/>
                <a:ea typeface="+mn-ea"/>
                <a:cs typeface="+mn-cs"/>
              </a:rPr>
              <a:t>εός</a:t>
            </a:r>
            <a:r>
              <a:rPr kumimoji="0" lang="el-GR" altLang="el-GR" sz="2400" i="0" u="none" strike="noStrike" kern="1200" cap="none" spc="0" normalizeH="0" baseline="0" noProof="0" dirty="0">
                <a:ln>
                  <a:noFill/>
                </a:ln>
                <a:solidFill>
                  <a:srgbClr val="0070C0"/>
                </a:solidFill>
                <a:effectLst/>
                <a:uLnTx/>
                <a:uFillTx/>
                <a:ea typeface="+mn-ea"/>
                <a:cs typeface="+mn-cs"/>
              </a:rPr>
              <a:t> δημιούργησε ομάδες, κοινωνίες και όχι μονάδες.</a:t>
            </a:r>
          </a:p>
          <a:p>
            <a:pPr marL="342900" marR="0" lvl="0" indent="-342900" algn="just" defTabSz="914400" rtl="0" eaLnBrk="1" fontAlgn="base" latinLnBrk="0" hangingPunct="1">
              <a:lnSpc>
                <a:spcPct val="100000"/>
              </a:lnSpc>
              <a:spcBef>
                <a:spcPts val="575"/>
              </a:spcBef>
              <a:spcAft>
                <a:spcPct val="0"/>
              </a:spcAft>
              <a:buClr>
                <a:srgbClr val="D34817"/>
              </a:buClr>
              <a:buSzPct val="85000"/>
              <a:buFont typeface="Wingdings" panose="05000000000000000000" pitchFamily="2" charset="2"/>
              <a:buChar char="Ø"/>
              <a:tabLst/>
              <a:defRPr/>
            </a:pPr>
            <a:r>
              <a:rPr kumimoji="0" lang="el-GR" altLang="el-GR" sz="2400" i="0" u="none" strike="noStrike" kern="1200" cap="none" spc="0" normalizeH="0" baseline="0" noProof="0" dirty="0">
                <a:ln>
                  <a:noFill/>
                </a:ln>
                <a:solidFill>
                  <a:srgbClr val="0070C0"/>
                </a:solidFill>
                <a:effectLst/>
                <a:uLnTx/>
                <a:uFillTx/>
                <a:ea typeface="+mn-ea"/>
                <a:cs typeface="+mn-cs"/>
              </a:rPr>
              <a:t>Η </a:t>
            </a:r>
            <a:r>
              <a:rPr lang="el-GR" altLang="el-GR" sz="2400" dirty="0">
                <a:solidFill>
                  <a:srgbClr val="0070C0"/>
                </a:solidFill>
              </a:rPr>
              <a:t>Ε</a:t>
            </a:r>
            <a:r>
              <a:rPr kumimoji="0" lang="el-GR" altLang="el-GR" sz="2400" i="0" u="none" strike="noStrike" kern="1200" cap="none" spc="0" normalizeH="0" baseline="0" noProof="0" dirty="0" err="1">
                <a:ln>
                  <a:noFill/>
                </a:ln>
                <a:solidFill>
                  <a:srgbClr val="0070C0"/>
                </a:solidFill>
                <a:effectLst/>
                <a:uLnTx/>
                <a:uFillTx/>
                <a:ea typeface="+mn-ea"/>
                <a:cs typeface="+mn-cs"/>
              </a:rPr>
              <a:t>ύα</a:t>
            </a:r>
            <a:r>
              <a:rPr kumimoji="0" lang="el-GR" altLang="el-GR" sz="2400" i="0" u="none" strike="noStrike" kern="1200" cap="none" spc="0" normalizeH="0" baseline="0" noProof="0" dirty="0">
                <a:ln>
                  <a:noFill/>
                </a:ln>
                <a:solidFill>
                  <a:srgbClr val="0070C0"/>
                </a:solidFill>
                <a:effectLst/>
                <a:uLnTx/>
                <a:uFillTx/>
                <a:ea typeface="+mn-ea"/>
                <a:cs typeface="+mn-cs"/>
              </a:rPr>
              <a:t> δημιουργήθηκε ως βοηθός και συμπαραστάτης του </a:t>
            </a:r>
            <a:r>
              <a:rPr lang="el-GR" altLang="el-GR" sz="2400" dirty="0">
                <a:solidFill>
                  <a:srgbClr val="0070C0"/>
                </a:solidFill>
              </a:rPr>
              <a:t>Α</a:t>
            </a:r>
            <a:r>
              <a:rPr kumimoji="0" lang="el-GR" altLang="el-GR" sz="2400" i="0" u="none" strike="noStrike" kern="1200" cap="none" spc="0" normalizeH="0" baseline="0" noProof="0" dirty="0" err="1">
                <a:ln>
                  <a:noFill/>
                </a:ln>
                <a:solidFill>
                  <a:srgbClr val="0070C0"/>
                </a:solidFill>
                <a:effectLst/>
                <a:uLnTx/>
                <a:uFillTx/>
                <a:ea typeface="+mn-ea"/>
                <a:cs typeface="+mn-cs"/>
              </a:rPr>
              <a:t>δάμ</a:t>
            </a:r>
            <a:r>
              <a:rPr kumimoji="0" lang="el-GR" altLang="el-GR" sz="2400" i="0" u="none" strike="noStrike" kern="1200" cap="none" spc="0" normalizeH="0" baseline="0" noProof="0" dirty="0">
                <a:ln>
                  <a:noFill/>
                </a:ln>
                <a:solidFill>
                  <a:srgbClr val="0070C0"/>
                </a:solidFill>
                <a:effectLst/>
                <a:uLnTx/>
                <a:uFillTx/>
                <a:ea typeface="+mn-ea"/>
                <a:cs typeface="+mn-cs"/>
              </a:rPr>
              <a:t>.</a:t>
            </a:r>
          </a:p>
          <a:p>
            <a:pPr marL="342900" marR="0" lvl="0" indent="-342900" algn="just" defTabSz="914400" rtl="0" eaLnBrk="1" fontAlgn="base" latinLnBrk="0" hangingPunct="1">
              <a:lnSpc>
                <a:spcPct val="100000"/>
              </a:lnSpc>
              <a:spcBef>
                <a:spcPts val="575"/>
              </a:spcBef>
              <a:spcAft>
                <a:spcPct val="0"/>
              </a:spcAft>
              <a:buClr>
                <a:srgbClr val="D34817"/>
              </a:buClr>
              <a:buSzPct val="85000"/>
              <a:buFont typeface="Wingdings" panose="05000000000000000000" pitchFamily="2" charset="2"/>
              <a:buChar char="Ø"/>
              <a:tabLst/>
              <a:defRPr/>
            </a:pPr>
            <a:r>
              <a:rPr lang="el-GR" altLang="el-GR" sz="2400" dirty="0">
                <a:solidFill>
                  <a:srgbClr val="0070C0"/>
                </a:solidFill>
              </a:rPr>
              <a:t>Ο</a:t>
            </a:r>
            <a:r>
              <a:rPr kumimoji="0" lang="el-GR" altLang="el-GR" sz="2400" i="0" u="none" strike="noStrike" kern="1200" cap="none" spc="0" normalizeH="0" baseline="0" noProof="0" dirty="0">
                <a:ln>
                  <a:noFill/>
                </a:ln>
                <a:solidFill>
                  <a:srgbClr val="0070C0"/>
                </a:solidFill>
                <a:effectLst/>
                <a:uLnTx/>
                <a:uFillTx/>
                <a:ea typeface="+mn-ea"/>
                <a:cs typeface="+mn-cs"/>
              </a:rPr>
              <a:t> ισραηλιτικός λαός έχει ανάγκη σύναψης κοινωνίας με τον Θεό. </a:t>
            </a:r>
          </a:p>
          <a:p>
            <a:pPr marL="342900" marR="0" lvl="0" indent="-342900" algn="just" defTabSz="914400" rtl="0" eaLnBrk="1" fontAlgn="base" latinLnBrk="0" hangingPunct="1">
              <a:lnSpc>
                <a:spcPct val="100000"/>
              </a:lnSpc>
              <a:spcBef>
                <a:spcPts val="575"/>
              </a:spcBef>
              <a:spcAft>
                <a:spcPct val="0"/>
              </a:spcAft>
              <a:buClr>
                <a:srgbClr val="D34817"/>
              </a:buClr>
              <a:buSzPct val="85000"/>
              <a:buFont typeface="Wingdings" panose="05000000000000000000" pitchFamily="2" charset="2"/>
              <a:buChar char="Ø"/>
              <a:tabLst/>
              <a:defRPr/>
            </a:pPr>
            <a:r>
              <a:rPr kumimoji="0" lang="el-GR" altLang="el-GR" sz="2400" i="0" u="none" strike="noStrike" kern="1200" cap="none" spc="0" normalizeH="0" baseline="0" noProof="0" dirty="0">
                <a:ln>
                  <a:noFill/>
                </a:ln>
                <a:solidFill>
                  <a:srgbClr val="0070C0"/>
                </a:solidFill>
                <a:effectLst/>
                <a:uLnTx/>
                <a:uFillTx/>
                <a:ea typeface="+mn-ea"/>
                <a:cs typeface="+mn-cs"/>
              </a:rPr>
              <a:t>Στην Καινή Διαθήκη οι πιστοί συμμετέχοντας στο ευχαριστιακό Σώμα του Χριστού ενώνονται με τον Χριστό και μεταξύ τους.</a:t>
            </a:r>
          </a:p>
          <a:p>
            <a:pPr marL="342900" marR="0" lvl="0" indent="-342900" algn="just" defTabSz="914400" rtl="0" eaLnBrk="1" fontAlgn="base" latinLnBrk="0" hangingPunct="1">
              <a:lnSpc>
                <a:spcPct val="100000"/>
              </a:lnSpc>
              <a:spcBef>
                <a:spcPts val="575"/>
              </a:spcBef>
              <a:spcAft>
                <a:spcPct val="0"/>
              </a:spcAft>
              <a:buClr>
                <a:srgbClr val="D34817"/>
              </a:buClr>
              <a:buSzPct val="85000"/>
              <a:buFont typeface="Wingdings" panose="05000000000000000000" pitchFamily="2" charset="2"/>
              <a:buChar char="Ø"/>
              <a:tabLst/>
              <a:defRPr/>
            </a:pPr>
            <a:r>
              <a:rPr kumimoji="0" lang="el-GR" altLang="el-GR" sz="2400" i="0" u="none" strike="noStrike" kern="1200" cap="none" spc="0" normalizeH="0" baseline="0" noProof="0" dirty="0">
                <a:ln>
                  <a:noFill/>
                </a:ln>
                <a:solidFill>
                  <a:srgbClr val="0070C0"/>
                </a:solidFill>
                <a:effectLst/>
                <a:uLnTx/>
                <a:uFillTx/>
                <a:ea typeface="+mn-ea"/>
                <a:cs typeface="+mn-cs"/>
              </a:rPr>
              <a:t>Ορθόδοξη εκκλησία = </a:t>
            </a:r>
            <a:r>
              <a:rPr lang="el-GR" altLang="el-GR" sz="2400" dirty="0">
                <a:solidFill>
                  <a:srgbClr val="0070C0"/>
                </a:solidFill>
              </a:rPr>
              <a:t>Θ</a:t>
            </a:r>
            <a:r>
              <a:rPr kumimoji="0" lang="el-GR" altLang="el-GR" sz="2400" i="0" u="none" strike="noStrike" kern="1200" cap="none" spc="0" normalizeH="0" baseline="0" noProof="0" dirty="0" err="1">
                <a:ln>
                  <a:noFill/>
                </a:ln>
                <a:solidFill>
                  <a:srgbClr val="0070C0"/>
                </a:solidFill>
                <a:effectLst/>
                <a:uLnTx/>
                <a:uFillTx/>
                <a:ea typeface="+mn-ea"/>
                <a:cs typeface="+mn-cs"/>
              </a:rPr>
              <a:t>εανθρώπινη</a:t>
            </a:r>
            <a:r>
              <a:rPr kumimoji="0" lang="el-GR" altLang="el-GR" sz="2400" i="0" u="none" strike="noStrike" kern="1200" cap="none" spc="0" normalizeH="0" baseline="0" noProof="0" dirty="0">
                <a:ln>
                  <a:noFill/>
                </a:ln>
                <a:solidFill>
                  <a:srgbClr val="0070C0"/>
                </a:solidFill>
                <a:effectLst/>
                <a:uLnTx/>
                <a:uFillTx/>
                <a:ea typeface="+mn-ea"/>
                <a:cs typeface="+mn-cs"/>
              </a:rPr>
              <a:t> κοινωνία, διαχρονική και αιώνια </a:t>
            </a:r>
          </a:p>
          <a:p>
            <a:pPr marL="342900" marR="0" lvl="0" indent="-342900" algn="just" defTabSz="914400" rtl="0" eaLnBrk="1" fontAlgn="base" latinLnBrk="0" hangingPunct="1">
              <a:lnSpc>
                <a:spcPct val="100000"/>
              </a:lnSpc>
              <a:spcBef>
                <a:spcPts val="575"/>
              </a:spcBef>
              <a:spcAft>
                <a:spcPct val="0"/>
              </a:spcAft>
              <a:buClr>
                <a:srgbClr val="D34817"/>
              </a:buClr>
              <a:buSzPct val="85000"/>
              <a:buFont typeface="Wingdings" panose="05000000000000000000" pitchFamily="2" charset="2"/>
              <a:buChar char="Ø"/>
              <a:tabLst/>
              <a:defRPr/>
            </a:pPr>
            <a:r>
              <a:rPr kumimoji="0" lang="el-GR" altLang="el-GR" sz="2400" b="1" i="0" u="none" strike="noStrike" kern="1200" cap="none" spc="0" normalizeH="0" baseline="0" noProof="0" dirty="0">
                <a:ln>
                  <a:noFill/>
                </a:ln>
                <a:solidFill>
                  <a:srgbClr val="7030A0"/>
                </a:solidFill>
                <a:effectLst/>
                <a:uLnTx/>
                <a:uFillTx/>
                <a:ea typeface="+mn-ea"/>
                <a:cs typeface="+mn-cs"/>
              </a:rPr>
              <a:t>Σκοπός </a:t>
            </a:r>
            <a:r>
              <a:rPr lang="el-GR" altLang="el-GR" sz="2400" b="1" dirty="0">
                <a:solidFill>
                  <a:srgbClr val="7030A0"/>
                </a:solidFill>
              </a:rPr>
              <a:t>Ε</a:t>
            </a:r>
            <a:r>
              <a:rPr kumimoji="0" lang="el-GR" altLang="el-GR" sz="2400" b="1" i="0" u="none" strike="noStrike" kern="1200" cap="none" spc="0" normalizeH="0" baseline="0" noProof="0" dirty="0" err="1">
                <a:ln>
                  <a:noFill/>
                </a:ln>
                <a:solidFill>
                  <a:srgbClr val="7030A0"/>
                </a:solidFill>
                <a:effectLst/>
                <a:uLnTx/>
                <a:uFillTx/>
                <a:ea typeface="+mn-ea"/>
                <a:cs typeface="+mn-cs"/>
              </a:rPr>
              <a:t>κκλησίας</a:t>
            </a:r>
            <a:r>
              <a:rPr kumimoji="0" lang="el-GR" altLang="el-GR" sz="2400" b="1" i="0" u="none" strike="noStrike" kern="1200" cap="none" spc="0" normalizeH="0" baseline="0" noProof="0" dirty="0">
                <a:ln>
                  <a:noFill/>
                </a:ln>
                <a:solidFill>
                  <a:srgbClr val="7030A0"/>
                </a:solidFill>
                <a:effectLst/>
                <a:uLnTx/>
                <a:uFillTx/>
                <a:ea typeface="+mn-ea"/>
                <a:cs typeface="+mn-cs"/>
              </a:rPr>
              <a:t> </a:t>
            </a:r>
            <a:r>
              <a:rPr kumimoji="0" lang="el-GR" altLang="el-GR" sz="2400" i="0" u="none" strike="noStrike" kern="1200" cap="none" spc="0" normalizeH="0" baseline="0" noProof="0" dirty="0">
                <a:ln>
                  <a:noFill/>
                </a:ln>
                <a:solidFill>
                  <a:srgbClr val="0070C0"/>
                </a:solidFill>
                <a:effectLst/>
                <a:uLnTx/>
                <a:uFillTx/>
                <a:ea typeface="+mn-ea"/>
                <a:cs typeface="+mn-cs"/>
              </a:rPr>
              <a:t>= να υποβοηθήσει όλους τους ανθρώπους να έρθουν σε </a:t>
            </a:r>
            <a:r>
              <a:rPr lang="el-GR" altLang="el-GR" sz="2400" dirty="0" err="1">
                <a:solidFill>
                  <a:srgbClr val="0070C0"/>
                </a:solidFill>
              </a:rPr>
              <a:t>επι</a:t>
            </a:r>
            <a:r>
              <a:rPr kumimoji="0" lang="el-GR" altLang="el-GR" sz="2400" i="0" u="none" strike="noStrike" kern="1200" cap="none" spc="0" normalizeH="0" baseline="0" noProof="0" dirty="0">
                <a:ln>
                  <a:noFill/>
                </a:ln>
                <a:solidFill>
                  <a:srgbClr val="0070C0"/>
                </a:solidFill>
                <a:effectLst/>
                <a:uLnTx/>
                <a:uFillTx/>
                <a:ea typeface="+mn-ea"/>
                <a:cs typeface="+mn-cs"/>
              </a:rPr>
              <a:t>κοινωνία με τον τριαδικό Θεό της αγάπης (Ανακαίνιση, αναμόρφωση, ένταξη του παρόντος και της ιστορίας στην προοπτική του μέλλοντος και των εσχάτων).</a:t>
            </a:r>
          </a:p>
        </p:txBody>
      </p:sp>
    </p:spTree>
    <p:extLst>
      <p:ext uri="{BB962C8B-B14F-4D97-AF65-F5344CB8AC3E}">
        <p14:creationId xmlns:p14="http://schemas.microsoft.com/office/powerpoint/2010/main" val="1626613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 name="object 1"/>
          <p:cNvPicPr/>
          <p:nvPr/>
        </p:nvPicPr>
        <p:blipFill>
          <a:blip r:embed="rId2"/>
          <a:stretch/>
        </p:blipFill>
        <p:spPr>
          <a:xfrm>
            <a:off x="0" y="0"/>
            <a:ext cx="9143280" cy="6857280"/>
          </a:xfrm>
          <a:prstGeom prst="rect">
            <a:avLst/>
          </a:prstGeom>
          <a:noFill/>
          <a:ln w="0">
            <a:noFill/>
          </a:ln>
        </p:spPr>
      </p:pic>
      <p:sp>
        <p:nvSpPr>
          <p:cNvPr id="53" name="11 - TextBox 2"/>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endParaRPr lang="el-GR" sz="1800" b="0" u="none" strike="noStrike">
              <a:solidFill>
                <a:srgbClr val="000000"/>
              </a:solidFill>
              <a:uFillTx/>
              <a:latin typeface="Arial"/>
            </a:endParaRPr>
          </a:p>
        </p:txBody>
      </p:sp>
      <p:sp>
        <p:nvSpPr>
          <p:cNvPr id="54" name="TextBox 53"/>
          <p:cNvSpPr txBox="1"/>
          <p:nvPr/>
        </p:nvSpPr>
        <p:spPr>
          <a:xfrm>
            <a:off x="-157753" y="235889"/>
            <a:ext cx="9106200" cy="858240"/>
          </a:xfrm>
          <a:prstGeom prst="rect">
            <a:avLst/>
          </a:prstGeom>
          <a:noFill/>
          <a:ln w="0">
            <a:noFill/>
          </a:ln>
        </p:spPr>
        <p:txBody>
          <a:bodyPr lIns="90000" tIns="45000" rIns="90000" bIns="45000" anchor="t">
            <a:noAutofit/>
          </a:bodyPr>
          <a:lstStyle/>
          <a:p>
            <a:pPr algn="ctr"/>
            <a:r>
              <a:rPr lang="el-GR" sz="2800" dirty="0">
                <a:solidFill>
                  <a:schemeClr val="bg2"/>
                </a:solidFill>
                <a:latin typeface="+mj-lt"/>
                <a:ea typeface="+mj-ea"/>
                <a:cs typeface="+mj-cs"/>
              </a:rPr>
              <a:t>Εισαγωγή</a:t>
            </a:r>
            <a:r>
              <a:rPr kumimoji="0" lang="el-GR" sz="2800" b="0" i="0" u="none" strike="noStrike" kern="1200" cap="none" spc="0" normalizeH="0" baseline="0" noProof="0" dirty="0">
                <a:ln>
                  <a:noFill/>
                </a:ln>
                <a:solidFill>
                  <a:schemeClr val="bg2"/>
                </a:solidFill>
                <a:effectLst/>
                <a:uLnTx/>
                <a:uFillTx/>
                <a:latin typeface="Trebuchet MS" panose="020B0603020202020204"/>
                <a:ea typeface="+mj-ea"/>
                <a:cs typeface="+mj-cs"/>
              </a:rPr>
              <a:t> </a:t>
            </a:r>
            <a:endParaRPr lang="el-GR" sz="2800" b="1" u="none" strike="noStrike" dirty="0">
              <a:solidFill>
                <a:schemeClr val="bg2"/>
              </a:solidFill>
              <a:uFillTx/>
              <a:latin typeface="Arial"/>
            </a:endParaRPr>
          </a:p>
        </p:txBody>
      </p:sp>
      <p:sp>
        <p:nvSpPr>
          <p:cNvPr id="55" name="TextBox 54"/>
          <p:cNvSpPr txBox="1"/>
          <p:nvPr/>
        </p:nvSpPr>
        <p:spPr>
          <a:xfrm>
            <a:off x="37080" y="1288259"/>
            <a:ext cx="9135000" cy="5374711"/>
          </a:xfrm>
          <a:prstGeom prst="rect">
            <a:avLst/>
          </a:prstGeom>
          <a:noFill/>
          <a:ln w="0">
            <a:noFill/>
          </a:ln>
        </p:spPr>
        <p:txBody>
          <a:bodyPr lIns="90000" tIns="45000" rIns="90000" bIns="45000" anchor="t">
            <a:noAutofit/>
          </a:bodyPr>
          <a:lstStyle/>
          <a:p>
            <a:pPr marR="0" lvl="0" algn="just" defTabSz="914400" rtl="0" eaLnBrk="1" fontAlgn="auto" latinLnBrk="0" hangingPunct="1">
              <a:lnSpc>
                <a:spcPct val="100000"/>
              </a:lnSpc>
              <a:spcBef>
                <a:spcPts val="580"/>
              </a:spcBef>
              <a:spcAft>
                <a:spcPts val="0"/>
              </a:spcAft>
              <a:buClr>
                <a:srgbClr val="D34817"/>
              </a:buClr>
              <a:buSzPct val="85000"/>
              <a:tabLst/>
              <a:defRPr/>
            </a:pPr>
            <a:r>
              <a:rPr lang="el-GR" sz="2400" dirty="0">
                <a:solidFill>
                  <a:srgbClr val="0070C0"/>
                </a:solidFill>
              </a:rPr>
              <a:t>Ο</a:t>
            </a:r>
            <a:r>
              <a:rPr kumimoji="0" lang="el-GR" sz="2400" b="0" i="0" u="none" strike="noStrike" kern="1200" cap="none" spc="0" normalizeH="0" baseline="0" noProof="0" dirty="0">
                <a:ln>
                  <a:noFill/>
                </a:ln>
                <a:solidFill>
                  <a:srgbClr val="0070C0"/>
                </a:solidFill>
                <a:effectLst/>
                <a:uLnTx/>
                <a:uFillTx/>
                <a:ea typeface="+mn-ea"/>
                <a:cs typeface="+mn-cs"/>
              </a:rPr>
              <a:t>ι σύγχρονοι νέοι επιδιώκουν τη «μεγάλη ζωή», ακολουθούν τις επιταγές της μόδας, ενδιαφέρονται πολύ για την εξωτερική τους εμφάνιση, τις συσκευές της τεχνολογίας, τη μοντέρνα διασκέδαση, τις μυστικές και απόκρυφες τελετουργίες που αποτελούν υποκατάστατο της αληθινής λατρείας.</a:t>
            </a:r>
          </a:p>
          <a:p>
            <a:pPr marR="0" lvl="0" algn="just" defTabSz="914400" rtl="0" eaLnBrk="1" fontAlgn="auto" latinLnBrk="0" hangingPunct="1">
              <a:lnSpc>
                <a:spcPct val="100000"/>
              </a:lnSpc>
              <a:spcBef>
                <a:spcPts val="580"/>
              </a:spcBef>
              <a:spcAft>
                <a:spcPts val="0"/>
              </a:spcAft>
              <a:buClr>
                <a:srgbClr val="D34817"/>
              </a:buClr>
              <a:buSzPct val="85000"/>
              <a:tabLst/>
              <a:defRPr/>
            </a:pPr>
            <a:endParaRPr lang="el-GR" sz="2400" dirty="0">
              <a:solidFill>
                <a:srgbClr val="0070C0"/>
              </a:solidFill>
            </a:endParaRPr>
          </a:p>
          <a:p>
            <a:pPr marR="0" lvl="0" algn="just" defTabSz="914400" rtl="0" eaLnBrk="1" fontAlgn="auto" latinLnBrk="0" hangingPunct="1">
              <a:lnSpc>
                <a:spcPct val="100000"/>
              </a:lnSpc>
              <a:spcBef>
                <a:spcPts val="580"/>
              </a:spcBef>
              <a:spcAft>
                <a:spcPts val="0"/>
              </a:spcAft>
              <a:buClr>
                <a:srgbClr val="D34817"/>
              </a:buClr>
              <a:buSzPct val="85000"/>
              <a:tabLst/>
              <a:defRPr/>
            </a:pPr>
            <a:r>
              <a:rPr kumimoji="0" lang="el-GR" sz="2400" b="0" i="0" u="none" strike="noStrike" kern="1200" cap="none" spc="0" normalizeH="0" baseline="0" noProof="0" dirty="0">
                <a:ln>
                  <a:noFill/>
                </a:ln>
                <a:solidFill>
                  <a:srgbClr val="7030A0"/>
                </a:solidFill>
                <a:effectLst/>
                <a:uLnTx/>
                <a:uFillTx/>
                <a:ea typeface="+mn-ea"/>
                <a:cs typeface="+mn-cs"/>
              </a:rPr>
              <a:t>Προβληματισμός</a:t>
            </a:r>
            <a:r>
              <a:rPr kumimoji="0" lang="el-GR" sz="2400" b="0" i="0" u="none" strike="noStrike" kern="1200" cap="none" spc="0" normalizeH="0" baseline="0" noProof="0" dirty="0">
                <a:ln>
                  <a:noFill/>
                </a:ln>
                <a:solidFill>
                  <a:srgbClr val="0070C0"/>
                </a:solidFill>
                <a:effectLst/>
                <a:uLnTx/>
                <a:uFillTx/>
                <a:ea typeface="+mn-ea"/>
                <a:cs typeface="+mn-cs"/>
              </a:rPr>
              <a:t>: μπορούν τα μέσα Κατήχησης και Χριστιανικής αγωγής να συμβάλλουν στον </a:t>
            </a:r>
            <a:r>
              <a:rPr kumimoji="0" lang="el-GR" sz="2400" b="0" i="0" u="none" strike="noStrike" kern="1200" cap="none" spc="0" normalizeH="0" baseline="0" noProof="0" dirty="0" err="1">
                <a:ln>
                  <a:noFill/>
                </a:ln>
                <a:solidFill>
                  <a:srgbClr val="0070C0"/>
                </a:solidFill>
                <a:effectLst/>
                <a:uLnTx/>
                <a:uFillTx/>
                <a:ea typeface="+mn-ea"/>
                <a:cs typeface="+mn-cs"/>
              </a:rPr>
              <a:t>επανευαγγελισμό</a:t>
            </a:r>
            <a:r>
              <a:rPr kumimoji="0" lang="el-GR" sz="2400" b="0" i="0" u="none" strike="noStrike" kern="1200" cap="none" spc="0" normalizeH="0" baseline="0" noProof="0" dirty="0">
                <a:ln>
                  <a:noFill/>
                </a:ln>
                <a:solidFill>
                  <a:srgbClr val="0070C0"/>
                </a:solidFill>
                <a:effectLst/>
                <a:uLnTx/>
                <a:uFillTx/>
                <a:ea typeface="+mn-ea"/>
                <a:cs typeface="+mn-cs"/>
              </a:rPr>
              <a:t> της νέας γενιάς και σε ποιο βαθμό;</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EA3A0B-BD41-52E6-CF8F-DA07D1394DF8}"/>
            </a:ext>
          </a:extLst>
        </p:cNvPr>
        <p:cNvGrpSpPr/>
        <p:nvPr/>
      </p:nvGrpSpPr>
      <p:grpSpPr>
        <a:xfrm>
          <a:off x="0" y="0"/>
          <a:ext cx="0" cy="0"/>
          <a:chOff x="0" y="0"/>
          <a:chExt cx="0" cy="0"/>
        </a:xfrm>
      </p:grpSpPr>
      <p:pic>
        <p:nvPicPr>
          <p:cNvPr id="96" name="object 17">
            <a:extLst>
              <a:ext uri="{FF2B5EF4-FFF2-40B4-BE49-F238E27FC236}">
                <a16:creationId xmlns:a16="http://schemas.microsoft.com/office/drawing/2014/main" id="{7C93D437-4406-2009-F54D-A245DEEE9AEE}"/>
              </a:ext>
            </a:extLst>
          </p:cNvPr>
          <p:cNvPicPr/>
          <p:nvPr/>
        </p:nvPicPr>
        <p:blipFill>
          <a:blip r:embed="rId2"/>
          <a:stretch/>
        </p:blipFill>
        <p:spPr>
          <a:xfrm>
            <a:off x="0" y="0"/>
            <a:ext cx="9143280" cy="6857280"/>
          </a:xfrm>
          <a:prstGeom prst="rect">
            <a:avLst/>
          </a:prstGeom>
          <a:noFill/>
          <a:ln w="0">
            <a:noFill/>
          </a:ln>
        </p:spPr>
      </p:pic>
      <p:sp>
        <p:nvSpPr>
          <p:cNvPr id="97" name="11 - TextBox 11">
            <a:extLst>
              <a:ext uri="{FF2B5EF4-FFF2-40B4-BE49-F238E27FC236}">
                <a16:creationId xmlns:a16="http://schemas.microsoft.com/office/drawing/2014/main" id="{03CEDB64-5E36-9335-DDB6-B3756AB6585F}"/>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rgbClr val="000000"/>
              </a:solidFill>
              <a:effectLst/>
              <a:uLnTx/>
              <a:uFillTx/>
              <a:latin typeface="Arial"/>
              <a:ea typeface="+mn-ea"/>
              <a:cs typeface="+mn-cs"/>
            </a:endParaRPr>
          </a:p>
        </p:txBody>
      </p:sp>
      <p:sp>
        <p:nvSpPr>
          <p:cNvPr id="98" name="TextBox 97">
            <a:extLst>
              <a:ext uri="{FF2B5EF4-FFF2-40B4-BE49-F238E27FC236}">
                <a16:creationId xmlns:a16="http://schemas.microsoft.com/office/drawing/2014/main" id="{4B88AF64-42F7-062C-56E2-B3E43D833B56}"/>
              </a:ext>
            </a:extLst>
          </p:cNvPr>
          <p:cNvSpPr txBox="1"/>
          <p:nvPr/>
        </p:nvSpPr>
        <p:spPr>
          <a:xfrm>
            <a:off x="37080" y="-1"/>
            <a:ext cx="9106200" cy="1026533"/>
          </a:xfrm>
          <a:prstGeom prst="rect">
            <a:avLst/>
          </a:prstGeom>
          <a:noFill/>
          <a:ln w="0">
            <a:noFill/>
          </a:ln>
        </p:spPr>
        <p:txBody>
          <a:bodyPr lIns="90000" tIns="45000" rIns="90000" bIns="4500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800" b="0" i="0" u="none" strike="noStrike" kern="1200" cap="none" spc="0" normalizeH="0" baseline="0" noProof="0">
                <a:ln>
                  <a:noFill/>
                </a:ln>
                <a:solidFill>
                  <a:srgbClr val="EEECE1"/>
                </a:solidFill>
                <a:effectLst/>
                <a:uLnTx/>
                <a:uFillTx/>
                <a:latin typeface="Calibri"/>
                <a:ea typeface="+mn-ea"/>
                <a:cs typeface="+mn-cs"/>
              </a:rPr>
              <a:t>2. Ορθόδοξη πίστη και ζωή στην εποχή των σύγχρονων μέσων επικοινωνίας</a:t>
            </a:r>
            <a:endParaRPr kumimoji="0" lang="el-GR" sz="2800" b="0" i="0" u="none" strike="noStrike" kern="1200" cap="none" spc="0" normalizeH="0" baseline="0" noProof="0" dirty="0">
              <a:ln>
                <a:noFill/>
              </a:ln>
              <a:solidFill>
                <a:srgbClr val="EEECE1"/>
              </a:solidFill>
              <a:effectLst/>
              <a:uLnTx/>
              <a:uFillTx/>
              <a:latin typeface="Arial"/>
              <a:ea typeface="+mn-ea"/>
              <a:cs typeface="+mn-cs"/>
            </a:endParaRPr>
          </a:p>
        </p:txBody>
      </p:sp>
      <p:sp>
        <p:nvSpPr>
          <p:cNvPr id="99" name="TextBox 98">
            <a:extLst>
              <a:ext uri="{FF2B5EF4-FFF2-40B4-BE49-F238E27FC236}">
                <a16:creationId xmlns:a16="http://schemas.microsoft.com/office/drawing/2014/main" id="{6C57C69D-1378-F9BE-9261-8500CCED6F37}"/>
              </a:ext>
            </a:extLst>
          </p:cNvPr>
          <p:cNvSpPr txBox="1"/>
          <p:nvPr/>
        </p:nvSpPr>
        <p:spPr>
          <a:xfrm>
            <a:off x="0" y="1026532"/>
            <a:ext cx="9135000" cy="5229450"/>
          </a:xfrm>
          <a:prstGeom prst="rect">
            <a:avLst/>
          </a:prstGeom>
          <a:noFill/>
          <a:ln w="0">
            <a:noFill/>
          </a:ln>
        </p:spPr>
        <p:txBody>
          <a:bodyPr lIns="90000" tIns="45000" rIns="90000" bIns="45000" anchor="t">
            <a:noAutofit/>
          </a:bodyPr>
          <a:lstStyle/>
          <a:p>
            <a:pPr marR="0" lvl="0" algn="just" defTabSz="914400" rtl="0" eaLnBrk="1" fontAlgn="auto" latinLnBrk="0" hangingPunct="1">
              <a:lnSpc>
                <a:spcPct val="100000"/>
              </a:lnSpc>
              <a:spcBef>
                <a:spcPts val="580"/>
              </a:spcBef>
              <a:spcAft>
                <a:spcPts val="0"/>
              </a:spcAft>
              <a:buClr>
                <a:srgbClr val="D34817"/>
              </a:buClr>
              <a:buSzPct val="85000"/>
              <a:tabLst/>
              <a:defRPr/>
            </a:pPr>
            <a:r>
              <a:rPr kumimoji="0" lang="el-GR" sz="2400" b="0" i="0" u="none" strike="noStrike" kern="1200" cap="none" spc="0" normalizeH="0" baseline="0" noProof="0" dirty="0">
                <a:ln>
                  <a:noFill/>
                </a:ln>
                <a:solidFill>
                  <a:srgbClr val="0070C0"/>
                </a:solidFill>
                <a:effectLst/>
                <a:uLnTx/>
                <a:uFillTx/>
                <a:latin typeface="Calibri"/>
                <a:ea typeface="+mn-ea"/>
                <a:cs typeface="+mn-cs"/>
              </a:rPr>
              <a:t>«</a:t>
            </a:r>
            <a:r>
              <a:rPr lang="el-GR" sz="2400" dirty="0">
                <a:solidFill>
                  <a:srgbClr val="0070C0"/>
                </a:solidFill>
                <a:latin typeface="Calibri"/>
              </a:rPr>
              <a:t>Κ</a:t>
            </a:r>
            <a:r>
              <a:rPr kumimoji="0" lang="el-GR" sz="2400" b="0" i="0" u="none" strike="noStrike" kern="1200" cap="none" spc="0" normalizeH="0" baseline="0" noProof="0" dirty="0" err="1">
                <a:ln>
                  <a:noFill/>
                </a:ln>
                <a:solidFill>
                  <a:srgbClr val="0070C0"/>
                </a:solidFill>
                <a:effectLst/>
                <a:uLnTx/>
                <a:uFillTx/>
                <a:latin typeface="Calibri"/>
                <a:ea typeface="+mn-ea"/>
                <a:cs typeface="+mn-cs"/>
              </a:rPr>
              <a:t>ύριος</a:t>
            </a:r>
            <a:r>
              <a:rPr kumimoji="0" lang="el-GR" sz="2400" b="0" i="0" u="none" strike="noStrike" kern="1200" cap="none" spc="0" normalizeH="0" baseline="0" noProof="0" dirty="0">
                <a:ln>
                  <a:noFill/>
                </a:ln>
                <a:solidFill>
                  <a:srgbClr val="0070C0"/>
                </a:solidFill>
                <a:effectLst/>
                <a:uLnTx/>
                <a:uFillTx/>
                <a:latin typeface="Calibri"/>
                <a:ea typeface="+mn-ea"/>
                <a:cs typeface="+mn-cs"/>
              </a:rPr>
              <a:t> </a:t>
            </a:r>
            <a:r>
              <a:rPr kumimoji="0" lang="el-GR" sz="2400" b="0" i="0" u="none" strike="noStrike" kern="1200" cap="none" spc="0" normalizeH="0" baseline="0" noProof="0" dirty="0" err="1">
                <a:ln>
                  <a:noFill/>
                </a:ln>
                <a:solidFill>
                  <a:srgbClr val="0070C0"/>
                </a:solidFill>
                <a:effectLst/>
                <a:uLnTx/>
                <a:uFillTx/>
                <a:latin typeface="Calibri"/>
                <a:ea typeface="+mn-ea"/>
                <a:cs typeface="+mn-cs"/>
              </a:rPr>
              <a:t>έδωκεν</a:t>
            </a:r>
            <a:r>
              <a:rPr kumimoji="0" lang="el-GR" sz="2400" b="0" i="0" u="none" strike="noStrike" kern="1200" cap="none" spc="0" normalizeH="0" baseline="0" noProof="0" dirty="0">
                <a:ln>
                  <a:noFill/>
                </a:ln>
                <a:solidFill>
                  <a:srgbClr val="0070C0"/>
                </a:solidFill>
                <a:effectLst/>
                <a:uLnTx/>
                <a:uFillTx/>
                <a:latin typeface="Calibri"/>
                <a:ea typeface="+mn-ea"/>
                <a:cs typeface="+mn-cs"/>
              </a:rPr>
              <a:t> </a:t>
            </a:r>
            <a:r>
              <a:rPr kumimoji="0" lang="el-GR" sz="2400" b="0" i="0" u="none" strike="noStrike" kern="1200" cap="none" spc="0" normalizeH="0" baseline="0" noProof="0" dirty="0" err="1">
                <a:ln>
                  <a:noFill/>
                </a:ln>
                <a:solidFill>
                  <a:srgbClr val="0070C0"/>
                </a:solidFill>
                <a:effectLst/>
                <a:uLnTx/>
                <a:uFillTx/>
                <a:latin typeface="Calibri"/>
                <a:ea typeface="+mn-ea"/>
                <a:cs typeface="+mn-cs"/>
              </a:rPr>
              <a:t>επιστήμην</a:t>
            </a:r>
            <a:r>
              <a:rPr kumimoji="0" lang="el-GR" sz="2400" b="0" i="0" u="none" strike="noStrike" kern="1200" cap="none" spc="0" normalizeH="0" baseline="0" noProof="0" dirty="0">
                <a:ln>
                  <a:noFill/>
                </a:ln>
                <a:solidFill>
                  <a:srgbClr val="0070C0"/>
                </a:solidFill>
                <a:effectLst/>
                <a:uLnTx/>
                <a:uFillTx/>
                <a:latin typeface="Calibri"/>
                <a:ea typeface="+mn-ea"/>
                <a:cs typeface="+mn-cs"/>
              </a:rPr>
              <a:t> </a:t>
            </a:r>
            <a:r>
              <a:rPr kumimoji="0" lang="el-GR" sz="2400" b="0" i="0" u="none" strike="noStrike" kern="1200" cap="none" spc="0" normalizeH="0" baseline="0" noProof="0" dirty="0" err="1">
                <a:ln>
                  <a:noFill/>
                </a:ln>
                <a:solidFill>
                  <a:srgbClr val="0070C0"/>
                </a:solidFill>
                <a:effectLst/>
                <a:uLnTx/>
                <a:uFillTx/>
                <a:latin typeface="Calibri"/>
                <a:ea typeface="+mn-ea"/>
                <a:cs typeface="+mn-cs"/>
              </a:rPr>
              <a:t>ανθρώποις</a:t>
            </a:r>
            <a:r>
              <a:rPr kumimoji="0" lang="el-GR" sz="2400" b="0" i="0" u="none" strike="noStrike" kern="1200" cap="none" spc="0" normalizeH="0" baseline="0" noProof="0" dirty="0">
                <a:ln>
                  <a:noFill/>
                </a:ln>
                <a:solidFill>
                  <a:srgbClr val="0070C0"/>
                </a:solidFill>
                <a:effectLst/>
                <a:uLnTx/>
                <a:uFillTx/>
                <a:latin typeface="Calibri"/>
                <a:ea typeface="+mn-ea"/>
                <a:cs typeface="+mn-cs"/>
              </a:rPr>
              <a:t> </a:t>
            </a:r>
            <a:r>
              <a:rPr lang="el-GR" sz="2400" dirty="0">
                <a:solidFill>
                  <a:srgbClr val="0070C0"/>
                </a:solidFill>
                <a:latin typeface="Calibri"/>
              </a:rPr>
              <a:t>ε</a:t>
            </a:r>
            <a:r>
              <a:rPr kumimoji="0" lang="el-GR" sz="2400" b="0" i="0" u="none" strike="noStrike" kern="1200" cap="none" spc="0" normalizeH="0" baseline="0" noProof="0" dirty="0" err="1">
                <a:ln>
                  <a:noFill/>
                </a:ln>
                <a:solidFill>
                  <a:srgbClr val="0070C0"/>
                </a:solidFill>
                <a:effectLst/>
                <a:uLnTx/>
                <a:uFillTx/>
                <a:latin typeface="Calibri"/>
                <a:ea typeface="+mn-ea"/>
                <a:cs typeface="+mn-cs"/>
              </a:rPr>
              <a:t>νδοξάζεσθαι</a:t>
            </a:r>
            <a:r>
              <a:rPr kumimoji="0" lang="el-GR" sz="2400" b="0" i="0" u="none" strike="noStrike" kern="1200" cap="none" spc="0" normalizeH="0" baseline="0" noProof="0" dirty="0">
                <a:ln>
                  <a:noFill/>
                </a:ln>
                <a:solidFill>
                  <a:srgbClr val="0070C0"/>
                </a:solidFill>
                <a:effectLst/>
                <a:uLnTx/>
                <a:uFillTx/>
                <a:latin typeface="Calibri"/>
                <a:ea typeface="+mn-ea"/>
                <a:cs typeface="+mn-cs"/>
              </a:rPr>
              <a:t> εν τοις </a:t>
            </a:r>
            <a:r>
              <a:rPr kumimoji="0" lang="el-GR" sz="2400" b="0" i="0" u="none" strike="noStrike" kern="1200" cap="none" spc="0" normalizeH="0" baseline="0" noProof="0" dirty="0" err="1">
                <a:ln>
                  <a:noFill/>
                </a:ln>
                <a:solidFill>
                  <a:srgbClr val="0070C0"/>
                </a:solidFill>
                <a:effectLst/>
                <a:uLnTx/>
                <a:uFillTx/>
                <a:latin typeface="Calibri"/>
                <a:ea typeface="+mn-ea"/>
                <a:cs typeface="+mn-cs"/>
              </a:rPr>
              <a:t>θαυμασίοις</a:t>
            </a:r>
            <a:r>
              <a:rPr kumimoji="0" lang="el-GR" sz="2400" b="0" i="0" u="none" strike="noStrike" kern="1200" cap="none" spc="0" normalizeH="0" baseline="0" noProof="0" dirty="0">
                <a:ln>
                  <a:noFill/>
                </a:ln>
                <a:solidFill>
                  <a:srgbClr val="0070C0"/>
                </a:solidFill>
                <a:effectLst/>
                <a:uLnTx/>
                <a:uFillTx/>
                <a:latin typeface="Calibri"/>
                <a:ea typeface="+mn-ea"/>
                <a:cs typeface="+mn-cs"/>
              </a:rPr>
              <a:t> αυτού» (</a:t>
            </a:r>
            <a:r>
              <a:rPr kumimoji="0" lang="el-GR" sz="2400" b="0" i="0" u="none" strike="noStrike" kern="1200" cap="none" spc="0" normalizeH="0" baseline="0" noProof="0" dirty="0" err="1">
                <a:ln>
                  <a:noFill/>
                </a:ln>
                <a:solidFill>
                  <a:srgbClr val="0070C0"/>
                </a:solidFill>
                <a:effectLst/>
                <a:uLnTx/>
                <a:uFillTx/>
                <a:latin typeface="Calibri"/>
                <a:ea typeface="+mn-ea"/>
                <a:cs typeface="+mn-cs"/>
              </a:rPr>
              <a:t>Σοφ</a:t>
            </a:r>
            <a:r>
              <a:rPr kumimoji="0" lang="el-GR" sz="2400" b="0" i="0" u="none" strike="noStrike" kern="1200" cap="none" spc="0" normalizeH="0" baseline="0" noProof="0" dirty="0">
                <a:ln>
                  <a:noFill/>
                </a:ln>
                <a:solidFill>
                  <a:srgbClr val="0070C0"/>
                </a:solidFill>
                <a:effectLst/>
                <a:uLnTx/>
                <a:uFillTx/>
                <a:latin typeface="Calibri"/>
                <a:ea typeface="+mn-ea"/>
                <a:cs typeface="+mn-cs"/>
              </a:rPr>
              <a:t>. </a:t>
            </a:r>
            <a:r>
              <a:rPr kumimoji="0" lang="el-GR" sz="2400" b="0" i="0" u="none" strike="noStrike" kern="1200" cap="none" spc="0" normalizeH="0" baseline="0" noProof="0" dirty="0" err="1">
                <a:ln>
                  <a:noFill/>
                </a:ln>
                <a:solidFill>
                  <a:srgbClr val="0070C0"/>
                </a:solidFill>
                <a:effectLst/>
                <a:uLnTx/>
                <a:uFillTx/>
                <a:latin typeface="Calibri"/>
                <a:ea typeface="+mn-ea"/>
                <a:cs typeface="+mn-cs"/>
              </a:rPr>
              <a:t>Σειρ</a:t>
            </a:r>
            <a:r>
              <a:rPr kumimoji="0" lang="el-GR" sz="2400" b="0" i="0" u="none" strike="noStrike" kern="1200" cap="none" spc="0" normalizeH="0" baseline="0" noProof="0" dirty="0">
                <a:ln>
                  <a:noFill/>
                </a:ln>
                <a:solidFill>
                  <a:srgbClr val="0070C0"/>
                </a:solidFill>
                <a:effectLst/>
                <a:uLnTx/>
                <a:uFillTx/>
                <a:latin typeface="Calibri"/>
                <a:ea typeface="+mn-ea"/>
                <a:cs typeface="+mn-cs"/>
              </a:rPr>
              <a:t>. 38, 1-6) </a:t>
            </a:r>
            <a:r>
              <a:rPr kumimoji="0" lang="el-GR" sz="2400" b="0" i="0" u="none" strike="noStrike" kern="1200" cap="none" spc="0" normalizeH="0" baseline="0" noProof="0" dirty="0">
                <a:ln>
                  <a:noFill/>
                </a:ln>
                <a:solidFill>
                  <a:srgbClr val="0070C0"/>
                </a:solidFill>
                <a:effectLst/>
                <a:uLnTx/>
                <a:uFillTx/>
                <a:latin typeface="Calibri"/>
                <a:ea typeface="+mn-ea"/>
                <a:cs typeface="+mn-cs"/>
                <a:sym typeface="Wingdings" panose="05000000000000000000" pitchFamily="2" charset="2"/>
              </a:rPr>
              <a:t></a:t>
            </a:r>
            <a:r>
              <a:rPr kumimoji="0" lang="el-GR" sz="2400" b="0" i="0" u="none" strike="noStrike" kern="1200" cap="none" spc="0" normalizeH="0" baseline="0" noProof="0" dirty="0">
                <a:ln>
                  <a:noFill/>
                </a:ln>
                <a:solidFill>
                  <a:srgbClr val="0070C0"/>
                </a:solidFill>
                <a:effectLst/>
                <a:uLnTx/>
                <a:uFillTx/>
                <a:latin typeface="Calibri"/>
                <a:ea typeface="+mn-ea"/>
                <a:cs typeface="+mn-cs"/>
              </a:rPr>
              <a:t> </a:t>
            </a:r>
          </a:p>
          <a:p>
            <a:pPr marR="0" lvl="0" algn="just" defTabSz="914400" rtl="0" eaLnBrk="1" fontAlgn="auto" latinLnBrk="0" hangingPunct="1">
              <a:lnSpc>
                <a:spcPct val="100000"/>
              </a:lnSpc>
              <a:spcBef>
                <a:spcPts val="580"/>
              </a:spcBef>
              <a:spcAft>
                <a:spcPts val="0"/>
              </a:spcAft>
              <a:buClr>
                <a:srgbClr val="D34817"/>
              </a:buClr>
              <a:buSzPct val="85000"/>
              <a:tabLst/>
              <a:defRPr/>
            </a:pPr>
            <a:r>
              <a:rPr lang="el-GR" sz="2400" dirty="0">
                <a:solidFill>
                  <a:srgbClr val="0070C0"/>
                </a:solidFill>
              </a:rPr>
              <a:t>Η</a:t>
            </a:r>
            <a:r>
              <a:rPr kumimoji="0" lang="el-GR" sz="2400" b="0" i="0" u="none" strike="noStrike" kern="1200" cap="none" spc="0" normalizeH="0" baseline="0" noProof="0" dirty="0">
                <a:ln>
                  <a:noFill/>
                </a:ln>
                <a:solidFill>
                  <a:srgbClr val="0070C0"/>
                </a:solidFill>
                <a:effectLst/>
                <a:uLnTx/>
                <a:uFillTx/>
                <a:ea typeface="+mn-ea"/>
                <a:cs typeface="+mn-cs"/>
              </a:rPr>
              <a:t> ορθόδοξη εκκλησία μπορεί να επωφελείται από </a:t>
            </a:r>
            <a:r>
              <a:rPr lang="el-GR" sz="2400" dirty="0">
                <a:solidFill>
                  <a:srgbClr val="0070C0"/>
                </a:solidFill>
              </a:rPr>
              <a:t>την </a:t>
            </a:r>
            <a:r>
              <a:rPr kumimoji="0" lang="el-GR" sz="2400" b="0" i="0" u="none" strike="noStrike" kern="1200" cap="none" spc="0" normalizeH="0" baseline="0" noProof="0" dirty="0">
                <a:ln>
                  <a:noFill/>
                </a:ln>
                <a:solidFill>
                  <a:srgbClr val="0070C0"/>
                </a:solidFill>
                <a:effectLst/>
                <a:uLnTx/>
                <a:uFillTx/>
                <a:ea typeface="+mn-ea"/>
                <a:cs typeface="+mn-cs"/>
              </a:rPr>
              <a:t>τεχνολογία και να την αξιοποιεί:</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ü"/>
              <a:tabLst/>
              <a:defRPr/>
            </a:pPr>
            <a:r>
              <a:rPr kumimoji="0" lang="el-GR" sz="2400" b="0" i="0" u="none" strike="noStrike" kern="1200" cap="none" spc="0" normalizeH="0" baseline="0" noProof="0" dirty="0">
                <a:ln>
                  <a:noFill/>
                </a:ln>
                <a:solidFill>
                  <a:srgbClr val="0070C0"/>
                </a:solidFill>
                <a:effectLst/>
                <a:uLnTx/>
                <a:uFillTx/>
                <a:ea typeface="+mn-ea"/>
                <a:cs typeface="+mn-cs"/>
              </a:rPr>
              <a:t>Τυπογραφία, διάδοση βίβλου</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ü"/>
              <a:tabLst/>
              <a:defRPr/>
            </a:pPr>
            <a:r>
              <a:rPr kumimoji="0" lang="el-GR" sz="2400" b="0" i="0" u="none" strike="noStrike" kern="1200" cap="none" spc="0" normalizeH="0" baseline="0" noProof="0" dirty="0">
                <a:ln>
                  <a:noFill/>
                </a:ln>
                <a:solidFill>
                  <a:srgbClr val="0070C0"/>
                </a:solidFill>
                <a:effectLst/>
                <a:uLnTx/>
                <a:uFillTx/>
                <a:ea typeface="+mn-ea"/>
                <a:cs typeface="+mn-cs"/>
              </a:rPr>
              <a:t>Διάδοση μηνύματος Ευαγγελίου </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ü"/>
              <a:tabLst/>
              <a:defRPr/>
            </a:pPr>
            <a:r>
              <a:rPr kumimoji="0" lang="el-GR" sz="2400" b="0" i="0" u="none" strike="noStrike" kern="1200" cap="none" spc="0" normalizeH="0" baseline="0" noProof="0" dirty="0">
                <a:ln>
                  <a:noFill/>
                </a:ln>
                <a:solidFill>
                  <a:srgbClr val="0070C0"/>
                </a:solidFill>
                <a:effectLst/>
                <a:uLnTx/>
                <a:uFillTx/>
                <a:ea typeface="+mn-ea"/>
                <a:cs typeface="+mn-cs"/>
              </a:rPr>
              <a:t>Ραδιόφωνο (Εκκλησία της </a:t>
            </a:r>
            <a:r>
              <a:rPr lang="el-GR" sz="2400" dirty="0">
                <a:solidFill>
                  <a:srgbClr val="0070C0"/>
                </a:solidFill>
              </a:rPr>
              <a:t>Ε</a:t>
            </a:r>
            <a:r>
              <a:rPr kumimoji="0" lang="el-GR" sz="2400" b="0" i="0" u="none" strike="noStrike" kern="1200" cap="none" spc="0" normalizeH="0" baseline="0" noProof="0" dirty="0" err="1">
                <a:ln>
                  <a:noFill/>
                </a:ln>
                <a:solidFill>
                  <a:srgbClr val="0070C0"/>
                </a:solidFill>
                <a:effectLst/>
                <a:uLnTx/>
                <a:uFillTx/>
                <a:ea typeface="+mn-ea"/>
                <a:cs typeface="+mn-cs"/>
              </a:rPr>
              <a:t>λλάδος</a:t>
            </a:r>
            <a:r>
              <a:rPr lang="el-GR" sz="2400" dirty="0">
                <a:solidFill>
                  <a:srgbClr val="0070C0"/>
                </a:solidFill>
              </a:rPr>
              <a:t>, Π</a:t>
            </a:r>
            <a:r>
              <a:rPr kumimoji="0" lang="el-GR" sz="2400" b="0" i="0" u="none" strike="noStrike" kern="1200" cap="none" spc="0" normalizeH="0" baseline="0" noProof="0" dirty="0" err="1">
                <a:ln>
                  <a:noFill/>
                </a:ln>
                <a:solidFill>
                  <a:srgbClr val="0070C0"/>
                </a:solidFill>
                <a:effectLst/>
                <a:uLnTx/>
                <a:uFillTx/>
                <a:ea typeface="+mn-ea"/>
                <a:cs typeface="+mn-cs"/>
              </a:rPr>
              <a:t>ειραϊκή</a:t>
            </a:r>
            <a:r>
              <a:rPr kumimoji="0" lang="el-GR" sz="2400" b="0" i="0" u="none" strike="noStrike" kern="1200" cap="none" spc="0" normalizeH="0" baseline="0" noProof="0" dirty="0">
                <a:ln>
                  <a:noFill/>
                </a:ln>
                <a:solidFill>
                  <a:srgbClr val="0070C0"/>
                </a:solidFill>
                <a:effectLst/>
                <a:uLnTx/>
                <a:uFillTx/>
                <a:ea typeface="+mn-ea"/>
                <a:cs typeface="+mn-cs"/>
              </a:rPr>
              <a:t> Εκκλησία, κ.ά.) </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ü"/>
              <a:tabLst/>
              <a:defRPr/>
            </a:pPr>
            <a:r>
              <a:rPr kumimoji="0" lang="el-GR" sz="2400" b="0" i="0" u="none" strike="noStrike" kern="1200" cap="none" spc="0" normalizeH="0" baseline="0" noProof="0" dirty="0">
                <a:ln>
                  <a:noFill/>
                </a:ln>
                <a:solidFill>
                  <a:srgbClr val="0070C0"/>
                </a:solidFill>
                <a:effectLst/>
                <a:uLnTx/>
                <a:uFillTx/>
                <a:ea typeface="+mn-ea"/>
                <a:cs typeface="+mn-cs"/>
              </a:rPr>
              <a:t>Κινηματογράφος ( «Ο άνθρωπος του θεού»)</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ü"/>
              <a:tabLst/>
              <a:defRPr/>
            </a:pPr>
            <a:r>
              <a:rPr kumimoji="0" lang="el-GR" sz="2400" b="0" i="0" u="none" strike="noStrike" kern="1200" cap="none" spc="0" normalizeH="0" baseline="0" noProof="0" dirty="0">
                <a:ln>
                  <a:noFill/>
                </a:ln>
                <a:solidFill>
                  <a:srgbClr val="0070C0"/>
                </a:solidFill>
                <a:effectLst/>
                <a:uLnTx/>
                <a:uFillTx/>
                <a:ea typeface="+mn-ea"/>
                <a:cs typeface="+mn-cs"/>
              </a:rPr>
              <a:t>Τηλεπικοινωνία, Διαδικτυακές συναντήσεις  </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ü"/>
              <a:tabLst/>
              <a:defRPr/>
            </a:pPr>
            <a:r>
              <a:rPr kumimoji="0" lang="el-GR" sz="2400" b="0" i="0" u="none" strike="noStrike" kern="1200" cap="none" spc="0" normalizeH="0" baseline="0" noProof="0" dirty="0">
                <a:ln>
                  <a:noFill/>
                </a:ln>
                <a:solidFill>
                  <a:srgbClr val="0070C0"/>
                </a:solidFill>
                <a:effectLst/>
                <a:uLnTx/>
                <a:uFillTx/>
                <a:ea typeface="+mn-ea"/>
                <a:cs typeface="+mn-cs"/>
              </a:rPr>
              <a:t>Ηχογραφήσεις εκκλησιαστικών βιβλίων </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ü"/>
              <a:tabLst/>
              <a:defRPr/>
            </a:pPr>
            <a:r>
              <a:rPr kumimoji="0" lang="el-GR" sz="2400" b="0" i="0" u="none" strike="noStrike" kern="1200" cap="none" spc="0" normalizeH="0" baseline="0" noProof="0" dirty="0">
                <a:ln>
                  <a:noFill/>
                </a:ln>
                <a:solidFill>
                  <a:srgbClr val="0070C0"/>
                </a:solidFill>
                <a:effectLst/>
                <a:uLnTx/>
                <a:uFillTx/>
                <a:ea typeface="+mn-ea"/>
                <a:cs typeface="+mn-cs"/>
              </a:rPr>
              <a:t>Τηλεόραση («Άγιος </a:t>
            </a:r>
            <a:r>
              <a:rPr lang="el-GR" sz="2400" dirty="0">
                <a:solidFill>
                  <a:srgbClr val="0070C0"/>
                </a:solidFill>
              </a:rPr>
              <a:t>Π</a:t>
            </a:r>
            <a:r>
              <a:rPr kumimoji="0" lang="el-GR" sz="2400" b="0" i="0" u="none" strike="noStrike" kern="1200" cap="none" spc="0" normalizeH="0" baseline="0" noProof="0" dirty="0" err="1">
                <a:ln>
                  <a:noFill/>
                </a:ln>
                <a:solidFill>
                  <a:srgbClr val="0070C0"/>
                </a:solidFill>
                <a:effectLst/>
                <a:uLnTx/>
                <a:uFillTx/>
                <a:ea typeface="+mn-ea"/>
                <a:cs typeface="+mn-cs"/>
              </a:rPr>
              <a:t>αΐσιος</a:t>
            </a:r>
            <a:r>
              <a:rPr lang="el-GR" sz="2400" dirty="0">
                <a:solidFill>
                  <a:srgbClr val="0070C0"/>
                </a:solidFill>
              </a:rPr>
              <a:t>, από τα </a:t>
            </a:r>
            <a:r>
              <a:rPr lang="el-GR" sz="2400" dirty="0" err="1">
                <a:solidFill>
                  <a:srgbClr val="0070C0"/>
                </a:solidFill>
              </a:rPr>
              <a:t>Φάρασα</a:t>
            </a:r>
            <a:r>
              <a:rPr lang="el-GR" sz="2400" dirty="0">
                <a:solidFill>
                  <a:srgbClr val="0070C0"/>
                </a:solidFill>
              </a:rPr>
              <a:t> στον ουρανό»)</a:t>
            </a:r>
            <a:endParaRPr kumimoji="0" lang="el-GR" sz="2400" b="0" i="0" u="none" strike="noStrike" kern="1200" cap="none" spc="0" normalizeH="0" baseline="0" noProof="0" dirty="0">
              <a:ln>
                <a:noFill/>
              </a:ln>
              <a:solidFill>
                <a:srgbClr val="0070C0"/>
              </a:solidFill>
              <a:effectLst/>
              <a:uLnTx/>
              <a:uFillTx/>
              <a:ea typeface="+mn-ea"/>
              <a:cs typeface="+mn-cs"/>
            </a:endParaRPr>
          </a:p>
        </p:txBody>
      </p:sp>
    </p:spTree>
    <p:extLst>
      <p:ext uri="{BB962C8B-B14F-4D97-AF65-F5344CB8AC3E}">
        <p14:creationId xmlns:p14="http://schemas.microsoft.com/office/powerpoint/2010/main" val="15380299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793D04-2C68-3DB6-EEC6-6AC44005BE23}"/>
            </a:ext>
          </a:extLst>
        </p:cNvPr>
        <p:cNvGrpSpPr/>
        <p:nvPr/>
      </p:nvGrpSpPr>
      <p:grpSpPr>
        <a:xfrm>
          <a:off x="0" y="0"/>
          <a:ext cx="0" cy="0"/>
          <a:chOff x="0" y="0"/>
          <a:chExt cx="0" cy="0"/>
        </a:xfrm>
      </p:grpSpPr>
      <p:pic>
        <p:nvPicPr>
          <p:cNvPr id="96" name="object 17">
            <a:extLst>
              <a:ext uri="{FF2B5EF4-FFF2-40B4-BE49-F238E27FC236}">
                <a16:creationId xmlns:a16="http://schemas.microsoft.com/office/drawing/2014/main" id="{A42F1E9E-A5DA-7809-44A2-D3218D2C8955}"/>
              </a:ext>
            </a:extLst>
          </p:cNvPr>
          <p:cNvPicPr/>
          <p:nvPr/>
        </p:nvPicPr>
        <p:blipFill>
          <a:blip r:embed="rId2"/>
          <a:stretch/>
        </p:blipFill>
        <p:spPr>
          <a:xfrm>
            <a:off x="0" y="0"/>
            <a:ext cx="9143280" cy="6857280"/>
          </a:xfrm>
          <a:prstGeom prst="rect">
            <a:avLst/>
          </a:prstGeom>
          <a:noFill/>
          <a:ln w="0">
            <a:noFill/>
          </a:ln>
        </p:spPr>
      </p:pic>
      <p:sp>
        <p:nvSpPr>
          <p:cNvPr id="97" name="11 - TextBox 11">
            <a:extLst>
              <a:ext uri="{FF2B5EF4-FFF2-40B4-BE49-F238E27FC236}">
                <a16:creationId xmlns:a16="http://schemas.microsoft.com/office/drawing/2014/main" id="{0582E8DF-08BF-7D2B-E293-E82D0BCC1FE3}"/>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rgbClr val="000000"/>
              </a:solidFill>
              <a:effectLst/>
              <a:uLnTx/>
              <a:uFillTx/>
              <a:latin typeface="Arial"/>
              <a:ea typeface="+mn-ea"/>
              <a:cs typeface="+mn-cs"/>
            </a:endParaRPr>
          </a:p>
        </p:txBody>
      </p:sp>
      <p:sp>
        <p:nvSpPr>
          <p:cNvPr id="98" name="TextBox 97">
            <a:extLst>
              <a:ext uri="{FF2B5EF4-FFF2-40B4-BE49-F238E27FC236}">
                <a16:creationId xmlns:a16="http://schemas.microsoft.com/office/drawing/2014/main" id="{78D55260-E5D2-A517-511B-909E82192273}"/>
              </a:ext>
            </a:extLst>
          </p:cNvPr>
          <p:cNvSpPr txBox="1"/>
          <p:nvPr/>
        </p:nvSpPr>
        <p:spPr>
          <a:xfrm>
            <a:off x="-30600" y="-1"/>
            <a:ext cx="9106200" cy="905161"/>
          </a:xfrm>
          <a:prstGeom prst="rect">
            <a:avLst/>
          </a:prstGeom>
          <a:noFill/>
          <a:ln w="0">
            <a:noFill/>
          </a:ln>
        </p:spPr>
        <p:txBody>
          <a:bodyPr lIns="90000" tIns="45000" rIns="90000" bIns="4500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800" b="0" i="0" u="none" strike="noStrike" kern="1200" cap="none" spc="0" normalizeH="0" baseline="0" noProof="0" dirty="0">
                <a:ln>
                  <a:noFill/>
                </a:ln>
                <a:solidFill>
                  <a:srgbClr val="EEECE1"/>
                </a:solidFill>
                <a:effectLst/>
                <a:uLnTx/>
                <a:uFillTx/>
                <a:latin typeface="Calibri"/>
                <a:ea typeface="+mn-ea"/>
                <a:cs typeface="+mn-cs"/>
              </a:rPr>
              <a:t>2. α) Θεολογική προσέγγιση των σύγχρονων μέσων επικοινωνίας </a:t>
            </a:r>
            <a:endParaRPr kumimoji="0" lang="el-GR" sz="2800" b="0" i="0" u="none" strike="noStrike" kern="1200" cap="none" spc="0" normalizeH="0" baseline="0" noProof="0" dirty="0">
              <a:ln>
                <a:noFill/>
              </a:ln>
              <a:solidFill>
                <a:schemeClr val="bg1"/>
              </a:solidFill>
              <a:effectLst/>
              <a:uLnTx/>
              <a:uFillTx/>
              <a:latin typeface="+mj-lt"/>
              <a:ea typeface="+mn-ea"/>
              <a:cs typeface="+mn-cs"/>
            </a:endParaRPr>
          </a:p>
        </p:txBody>
      </p:sp>
      <p:sp>
        <p:nvSpPr>
          <p:cNvPr id="99" name="TextBox 98">
            <a:extLst>
              <a:ext uri="{FF2B5EF4-FFF2-40B4-BE49-F238E27FC236}">
                <a16:creationId xmlns:a16="http://schemas.microsoft.com/office/drawing/2014/main" id="{CAA6ED23-A8A6-275E-21F2-7313959BFB5F}"/>
              </a:ext>
            </a:extLst>
          </p:cNvPr>
          <p:cNvSpPr txBox="1"/>
          <p:nvPr/>
        </p:nvSpPr>
        <p:spPr>
          <a:xfrm>
            <a:off x="9000" y="1019690"/>
            <a:ext cx="9135000" cy="5952119"/>
          </a:xfrm>
          <a:prstGeom prst="rect">
            <a:avLst/>
          </a:prstGeom>
          <a:noFill/>
          <a:ln w="0">
            <a:noFill/>
          </a:ln>
        </p:spPr>
        <p:txBody>
          <a:bodyPr lIns="90000" tIns="45000" rIns="90000" bIns="45000" anchor="t">
            <a:noAutofit/>
          </a:bodyPr>
          <a:lstStyle/>
          <a:p>
            <a:pPr marR="0" lvl="0" algn="just" defTabSz="914400" rtl="0" eaLnBrk="1" fontAlgn="auto" latinLnBrk="0" hangingPunct="1">
              <a:lnSpc>
                <a:spcPct val="100000"/>
              </a:lnSpc>
              <a:spcBef>
                <a:spcPts val="580"/>
              </a:spcBef>
              <a:spcAft>
                <a:spcPts val="0"/>
              </a:spcAft>
              <a:buClr>
                <a:srgbClr val="D34817"/>
              </a:buClr>
              <a:buSzPct val="85000"/>
              <a:tabLst/>
              <a:defRPr/>
            </a:pPr>
            <a:r>
              <a:rPr kumimoji="0" lang="el-GR" sz="2400" b="1" i="0" u="none" strike="noStrike" kern="1200" cap="none" spc="0" normalizeH="0" baseline="0" noProof="0" dirty="0">
                <a:ln>
                  <a:noFill/>
                </a:ln>
                <a:solidFill>
                  <a:srgbClr val="7030A0"/>
                </a:solidFill>
                <a:effectLst/>
                <a:uLnTx/>
                <a:uFillTx/>
                <a:ea typeface="+mn-ea"/>
                <a:cs typeface="+mn-cs"/>
              </a:rPr>
              <a:t>Η Ορθόδοξη θεολογία:</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Ø"/>
              <a:tabLst/>
              <a:defRPr/>
            </a:pPr>
            <a:r>
              <a:rPr kumimoji="0" lang="el-GR" sz="2400" b="0" i="0" u="none" strike="noStrike" kern="1200" cap="none" spc="0" normalizeH="0" baseline="0" noProof="0" dirty="0">
                <a:ln>
                  <a:noFill/>
                </a:ln>
                <a:solidFill>
                  <a:srgbClr val="0070C0"/>
                </a:solidFill>
                <a:effectLst/>
                <a:uLnTx/>
                <a:uFillTx/>
                <a:ea typeface="+mn-ea"/>
                <a:cs typeface="+mn-cs"/>
              </a:rPr>
              <a:t>σκέφτεται με εικόνες</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Ø"/>
              <a:tabLst/>
              <a:defRPr/>
            </a:pPr>
            <a:r>
              <a:rPr lang="el-GR" sz="2400" dirty="0">
                <a:solidFill>
                  <a:srgbClr val="0070C0"/>
                </a:solidFill>
              </a:rPr>
              <a:t>ε</a:t>
            </a:r>
            <a:r>
              <a:rPr kumimoji="0" lang="el-GR" sz="2400" b="0" i="0" u="none" strike="noStrike" kern="1200" cap="none" spc="0" normalizeH="0" baseline="0" noProof="0" dirty="0" err="1">
                <a:ln>
                  <a:noFill/>
                </a:ln>
                <a:solidFill>
                  <a:srgbClr val="0070C0"/>
                </a:solidFill>
                <a:effectLst/>
                <a:uLnTx/>
                <a:uFillTx/>
                <a:ea typeface="+mn-ea"/>
                <a:cs typeface="+mn-cs"/>
              </a:rPr>
              <a:t>κφράζει</a:t>
            </a:r>
            <a:r>
              <a:rPr kumimoji="0" lang="el-GR" sz="2400" b="0" i="0" u="none" strike="noStrike" kern="1200" cap="none" spc="0" normalizeH="0" baseline="0" noProof="0" dirty="0">
                <a:ln>
                  <a:noFill/>
                </a:ln>
                <a:solidFill>
                  <a:srgbClr val="0070C0"/>
                </a:solidFill>
                <a:effectLst/>
                <a:uLnTx/>
                <a:uFillTx/>
                <a:ea typeface="+mn-ea"/>
                <a:cs typeface="+mn-cs"/>
              </a:rPr>
              <a:t> με εικόνες τα γεγονότα της θείας αποκάλυψης </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Ø"/>
              <a:tabLst/>
              <a:defRPr/>
            </a:pPr>
            <a:r>
              <a:rPr kumimoji="0" lang="el-GR" sz="2400" b="0" i="0" u="none" strike="noStrike" kern="1200" cap="none" spc="0" normalizeH="0" baseline="0" noProof="0" dirty="0">
                <a:ln>
                  <a:noFill/>
                </a:ln>
                <a:solidFill>
                  <a:srgbClr val="0070C0"/>
                </a:solidFill>
                <a:effectLst/>
                <a:uLnTx/>
                <a:uFillTx/>
                <a:ea typeface="+mn-ea"/>
                <a:cs typeface="+mn-cs"/>
              </a:rPr>
              <a:t>με εικόνες – σύμβολα σχετίζεται με τον Υιό, «</a:t>
            </a:r>
            <a:r>
              <a:rPr kumimoji="0" lang="el-GR" sz="2400" b="0" i="0" u="none" strike="noStrike" kern="1200" cap="none" spc="0" normalizeH="0" baseline="0" noProof="0" dirty="0" err="1">
                <a:ln>
                  <a:noFill/>
                </a:ln>
                <a:solidFill>
                  <a:srgbClr val="0070C0"/>
                </a:solidFill>
                <a:effectLst/>
                <a:uLnTx/>
                <a:uFillTx/>
                <a:ea typeface="+mn-ea"/>
                <a:cs typeface="+mn-cs"/>
              </a:rPr>
              <a:t>Εικών</a:t>
            </a:r>
            <a:r>
              <a:rPr kumimoji="0" lang="el-GR" sz="2400" b="0" i="0" u="none" strike="noStrike" kern="1200" cap="none" spc="0" normalizeH="0" baseline="0" noProof="0" dirty="0">
                <a:ln>
                  <a:noFill/>
                </a:ln>
                <a:solidFill>
                  <a:srgbClr val="0070C0"/>
                </a:solidFill>
                <a:effectLst/>
                <a:uLnTx/>
                <a:uFillTx/>
                <a:ea typeface="+mn-ea"/>
                <a:cs typeface="+mn-cs"/>
              </a:rPr>
              <a:t> του Θεού του αοράτου» (</a:t>
            </a:r>
            <a:r>
              <a:rPr kumimoji="0" lang="el-GR" sz="2400" b="0" i="0" u="none" strike="noStrike" kern="1200" cap="none" spc="0" normalizeH="0" baseline="0" noProof="0" dirty="0" err="1">
                <a:ln>
                  <a:noFill/>
                </a:ln>
                <a:solidFill>
                  <a:srgbClr val="0070C0"/>
                </a:solidFill>
                <a:effectLst/>
                <a:uLnTx/>
                <a:uFillTx/>
                <a:ea typeface="+mn-ea"/>
                <a:cs typeface="+mn-cs"/>
              </a:rPr>
              <a:t>Β΄Κορ</a:t>
            </a:r>
            <a:r>
              <a:rPr kumimoji="0" lang="el-GR" sz="2400" b="0" i="0" u="none" strike="noStrike" kern="1200" cap="none" spc="0" normalizeH="0" baseline="0" noProof="0" dirty="0">
                <a:ln>
                  <a:noFill/>
                </a:ln>
                <a:solidFill>
                  <a:srgbClr val="0070C0"/>
                </a:solidFill>
                <a:effectLst/>
                <a:uLnTx/>
                <a:uFillTx/>
                <a:ea typeface="+mn-ea"/>
                <a:cs typeface="+mn-cs"/>
              </a:rPr>
              <a:t>. 4, 4).</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Ø"/>
              <a:tabLst/>
              <a:defRPr/>
            </a:pPr>
            <a:r>
              <a:rPr kumimoji="0" lang="el-GR" sz="2400" b="0" i="0" u="none" strike="noStrike" kern="1200" cap="none" spc="0" normalizeH="0" baseline="0" noProof="0" dirty="0">
                <a:ln>
                  <a:noFill/>
                </a:ln>
                <a:solidFill>
                  <a:srgbClr val="0070C0"/>
                </a:solidFill>
                <a:effectLst/>
                <a:uLnTx/>
                <a:uFillTx/>
                <a:ea typeface="+mn-ea"/>
                <a:cs typeface="+mn-cs"/>
              </a:rPr>
              <a:t>Χρησιμοποιεί απλή, χρωματισμένη,  περιγραφική γλώσσα που στηρίζεται στην παρατήρηση της καθημερινής ζωής (λαϊκές παροιμίες, παραβολές, αίνιγμα: ποιμένας, γάμος, άμπελος)</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Ø"/>
              <a:tabLst/>
              <a:defRPr/>
            </a:pPr>
            <a:r>
              <a:rPr kumimoji="0" lang="el-GR" sz="2400" b="0" i="0" u="none" strike="noStrike" kern="1200" cap="none" spc="0" normalizeH="0" baseline="0" noProof="0" dirty="0">
                <a:ln>
                  <a:noFill/>
                </a:ln>
                <a:solidFill>
                  <a:srgbClr val="0070C0"/>
                </a:solidFill>
                <a:effectLst/>
                <a:uLnTx/>
                <a:uFillTx/>
                <a:ea typeface="+mn-ea"/>
                <a:cs typeface="+mn-cs"/>
              </a:rPr>
              <a:t>Θεός = ορατός δια του </a:t>
            </a:r>
            <a:r>
              <a:rPr lang="el-GR" sz="2400" dirty="0">
                <a:solidFill>
                  <a:srgbClr val="0070C0"/>
                </a:solidFill>
              </a:rPr>
              <a:t>Χ</a:t>
            </a:r>
            <a:r>
              <a:rPr kumimoji="0" lang="el-GR" sz="2400" b="0" i="0" u="none" strike="noStrike" kern="1200" cap="none" spc="0" normalizeH="0" baseline="0" noProof="0" dirty="0" err="1">
                <a:ln>
                  <a:noFill/>
                </a:ln>
                <a:solidFill>
                  <a:srgbClr val="0070C0"/>
                </a:solidFill>
                <a:effectLst/>
                <a:uLnTx/>
                <a:uFillTx/>
                <a:ea typeface="+mn-ea"/>
                <a:cs typeface="+mn-cs"/>
              </a:rPr>
              <a:t>ριστού</a:t>
            </a:r>
            <a:endParaRPr lang="el-GR" sz="2400" dirty="0">
              <a:solidFill>
                <a:srgbClr val="0070C0"/>
              </a:solidFill>
            </a:endParaRP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Ø"/>
              <a:tabLst/>
              <a:defRPr/>
            </a:pPr>
            <a:r>
              <a:rPr kumimoji="0" lang="el-GR" sz="2400" b="0" i="0" u="none" strike="noStrike" kern="1200" cap="none" spc="0" normalizeH="0" baseline="0" noProof="0" dirty="0">
                <a:ln>
                  <a:noFill/>
                </a:ln>
                <a:solidFill>
                  <a:srgbClr val="7030A0"/>
                </a:solidFill>
                <a:effectLst/>
                <a:uLnTx/>
                <a:uFillTx/>
                <a:ea typeface="+mn-ea"/>
                <a:cs typeface="+mn-cs"/>
              </a:rPr>
              <a:t>Μ. Βασίλειος</a:t>
            </a:r>
            <a:r>
              <a:rPr kumimoji="0" lang="el-GR" sz="2400" b="0" i="0" u="none" strike="noStrike" kern="1200" cap="none" spc="0" normalizeH="0" baseline="0" noProof="0" dirty="0">
                <a:ln>
                  <a:noFill/>
                </a:ln>
                <a:solidFill>
                  <a:srgbClr val="0070C0"/>
                </a:solidFill>
                <a:effectLst/>
                <a:uLnTx/>
                <a:uFillTx/>
                <a:ea typeface="+mn-ea"/>
                <a:cs typeface="+mn-cs"/>
              </a:rPr>
              <a:t>: ό,τι ο λόγος μεταδίδει με μέσο την </a:t>
            </a:r>
            <a:r>
              <a:rPr kumimoji="0" lang="el-GR" sz="2400" b="0" i="0" u="none" strike="noStrike" kern="1200" cap="none" spc="0" normalizeH="0" baseline="0" noProof="0" dirty="0" err="1">
                <a:ln>
                  <a:noFill/>
                </a:ln>
                <a:solidFill>
                  <a:srgbClr val="0070C0"/>
                </a:solidFill>
                <a:effectLst/>
                <a:uLnTx/>
                <a:uFillTx/>
                <a:ea typeface="+mn-ea"/>
                <a:cs typeface="+mn-cs"/>
              </a:rPr>
              <a:t>την</a:t>
            </a:r>
            <a:r>
              <a:rPr kumimoji="0" lang="el-GR" sz="2400" b="0" i="0" u="none" strike="noStrike" kern="1200" cap="none" spc="0" normalizeH="0" baseline="0" noProof="0" dirty="0">
                <a:ln>
                  <a:noFill/>
                </a:ln>
                <a:solidFill>
                  <a:srgbClr val="0070C0"/>
                </a:solidFill>
                <a:effectLst/>
                <a:uLnTx/>
                <a:uFillTx/>
                <a:ea typeface="+mn-ea"/>
                <a:cs typeface="+mn-cs"/>
              </a:rPr>
              <a:t> ακοή, η ζωγραφική το δείχνει σιωπηλά με μέσο την παράσταση (</a:t>
            </a:r>
            <a:r>
              <a:rPr kumimoji="0" lang="en-US" sz="2400" b="0" i="0" u="none" strike="noStrike" kern="1200" cap="none" spc="0" normalizeH="0" baseline="0" noProof="0" dirty="0">
                <a:ln>
                  <a:noFill/>
                </a:ln>
                <a:solidFill>
                  <a:srgbClr val="0070C0"/>
                </a:solidFill>
                <a:effectLst/>
                <a:uLnTx/>
                <a:uFillTx/>
                <a:ea typeface="+mn-ea"/>
                <a:cs typeface="+mn-cs"/>
              </a:rPr>
              <a:t>PG 31,509A)</a:t>
            </a:r>
            <a:endParaRPr kumimoji="0" lang="el-GR" sz="2400" b="0" i="0" u="none" strike="noStrike" kern="1200" cap="none" spc="0" normalizeH="0" baseline="0" noProof="0" dirty="0">
              <a:ln>
                <a:noFill/>
              </a:ln>
              <a:solidFill>
                <a:srgbClr val="0070C0"/>
              </a:solidFill>
              <a:effectLst/>
              <a:uLnTx/>
              <a:uFillTx/>
              <a:ea typeface="+mn-ea"/>
              <a:cs typeface="+mn-cs"/>
            </a:endParaRP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Ø"/>
              <a:tabLst/>
              <a:defRPr/>
            </a:pPr>
            <a:r>
              <a:rPr lang="el-GR" sz="2400" dirty="0">
                <a:solidFill>
                  <a:srgbClr val="7030A0"/>
                </a:solidFill>
              </a:rPr>
              <a:t>Ι. Δαμασκηνός</a:t>
            </a:r>
            <a:r>
              <a:rPr lang="el-GR" sz="2400" dirty="0">
                <a:solidFill>
                  <a:srgbClr val="0070C0"/>
                </a:solidFill>
              </a:rPr>
              <a:t>: η εικονογραφία δείχνει με τα χρώματα ό,τι ο λόγος </a:t>
            </a:r>
            <a:r>
              <a:rPr lang="el-GR" sz="2400" dirty="0" err="1">
                <a:solidFill>
                  <a:srgbClr val="0070C0"/>
                </a:solidFill>
              </a:rPr>
              <a:t>αναγγέλει</a:t>
            </a:r>
            <a:r>
              <a:rPr lang="el-GR" sz="2400" dirty="0">
                <a:solidFill>
                  <a:srgbClr val="0070C0"/>
                </a:solidFill>
              </a:rPr>
              <a:t> με τα γραπτά στοιχεία.</a:t>
            </a:r>
            <a:r>
              <a:rPr kumimoji="0" lang="el-GR" sz="2400" b="0" i="0" u="none" strike="noStrike" kern="1200" cap="none" spc="0" normalizeH="0" baseline="0" noProof="0" dirty="0">
                <a:ln>
                  <a:noFill/>
                </a:ln>
                <a:solidFill>
                  <a:srgbClr val="0070C0"/>
                </a:solidFill>
                <a:effectLst/>
                <a:uLnTx/>
                <a:uFillTx/>
                <a:ea typeface="+mn-ea"/>
                <a:cs typeface="+mn-cs"/>
              </a:rPr>
              <a:t> </a:t>
            </a:r>
          </a:p>
        </p:txBody>
      </p:sp>
    </p:spTree>
    <p:extLst>
      <p:ext uri="{BB962C8B-B14F-4D97-AF65-F5344CB8AC3E}">
        <p14:creationId xmlns:p14="http://schemas.microsoft.com/office/powerpoint/2010/main" val="63577124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8E4A70-D84F-D5D9-26C2-45CA32CA5297}"/>
            </a:ext>
          </a:extLst>
        </p:cNvPr>
        <p:cNvGrpSpPr/>
        <p:nvPr/>
      </p:nvGrpSpPr>
      <p:grpSpPr>
        <a:xfrm>
          <a:off x="0" y="0"/>
          <a:ext cx="0" cy="0"/>
          <a:chOff x="0" y="0"/>
          <a:chExt cx="0" cy="0"/>
        </a:xfrm>
      </p:grpSpPr>
      <p:pic>
        <p:nvPicPr>
          <p:cNvPr id="96" name="object 17">
            <a:extLst>
              <a:ext uri="{FF2B5EF4-FFF2-40B4-BE49-F238E27FC236}">
                <a16:creationId xmlns:a16="http://schemas.microsoft.com/office/drawing/2014/main" id="{D5A559FE-2356-FCB8-FFE8-C17DD3AF12EC}"/>
              </a:ext>
            </a:extLst>
          </p:cNvPr>
          <p:cNvPicPr/>
          <p:nvPr/>
        </p:nvPicPr>
        <p:blipFill>
          <a:blip r:embed="rId2"/>
          <a:stretch/>
        </p:blipFill>
        <p:spPr>
          <a:xfrm>
            <a:off x="0" y="0"/>
            <a:ext cx="9143280" cy="6857280"/>
          </a:xfrm>
          <a:prstGeom prst="rect">
            <a:avLst/>
          </a:prstGeom>
          <a:noFill/>
          <a:ln w="0">
            <a:noFill/>
          </a:ln>
        </p:spPr>
      </p:pic>
      <p:sp>
        <p:nvSpPr>
          <p:cNvPr id="97" name="11 - TextBox 11">
            <a:extLst>
              <a:ext uri="{FF2B5EF4-FFF2-40B4-BE49-F238E27FC236}">
                <a16:creationId xmlns:a16="http://schemas.microsoft.com/office/drawing/2014/main" id="{3C4823F6-DE5F-B388-BC8A-316EC04B64C8}"/>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rgbClr val="000000"/>
              </a:solidFill>
              <a:effectLst/>
              <a:uLnTx/>
              <a:uFillTx/>
              <a:latin typeface="Arial"/>
              <a:ea typeface="+mn-ea"/>
              <a:cs typeface="+mn-cs"/>
            </a:endParaRPr>
          </a:p>
        </p:txBody>
      </p:sp>
      <p:sp>
        <p:nvSpPr>
          <p:cNvPr id="98" name="TextBox 97">
            <a:extLst>
              <a:ext uri="{FF2B5EF4-FFF2-40B4-BE49-F238E27FC236}">
                <a16:creationId xmlns:a16="http://schemas.microsoft.com/office/drawing/2014/main" id="{BE9E8F30-7E70-A445-591D-1AB2C8527810}"/>
              </a:ext>
            </a:extLst>
          </p:cNvPr>
          <p:cNvSpPr txBox="1"/>
          <p:nvPr/>
        </p:nvSpPr>
        <p:spPr>
          <a:xfrm>
            <a:off x="18540" y="61155"/>
            <a:ext cx="9106200" cy="934740"/>
          </a:xfrm>
          <a:prstGeom prst="rect">
            <a:avLst/>
          </a:prstGeom>
          <a:noFill/>
          <a:ln w="0">
            <a:noFill/>
          </a:ln>
        </p:spPr>
        <p:txBody>
          <a:bodyPr lIns="90000" tIns="45000" rIns="90000" bIns="4500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800" b="0" i="0" u="none" strike="noStrike" kern="1200" cap="none" spc="0" normalizeH="0" baseline="0" noProof="0" dirty="0">
                <a:ln>
                  <a:noFill/>
                </a:ln>
                <a:solidFill>
                  <a:srgbClr val="EEECE1"/>
                </a:solidFill>
                <a:effectLst/>
                <a:uLnTx/>
                <a:uFillTx/>
                <a:latin typeface="Calibri"/>
                <a:ea typeface="+mn-ea"/>
                <a:cs typeface="+mn-cs"/>
              </a:rPr>
              <a:t>2. α) Θεολογική προσέγγιση των σύγχρονων μέσων επικοινωνίας </a:t>
            </a:r>
            <a:endParaRPr kumimoji="0" lang="el-GR" sz="2800" b="0" i="0" u="none" strike="noStrike" kern="1200" cap="none" spc="0" normalizeH="0" baseline="0" noProof="0" dirty="0">
              <a:ln>
                <a:noFill/>
              </a:ln>
              <a:solidFill>
                <a:srgbClr val="FFFFFF"/>
              </a:solidFill>
              <a:effectLst/>
              <a:uLnTx/>
              <a:uFillTx/>
              <a:latin typeface="Calibri"/>
              <a:ea typeface="+mn-ea"/>
              <a:cs typeface="+mn-cs"/>
            </a:endParaRPr>
          </a:p>
        </p:txBody>
      </p:sp>
      <p:sp>
        <p:nvSpPr>
          <p:cNvPr id="99" name="TextBox 98">
            <a:extLst>
              <a:ext uri="{FF2B5EF4-FFF2-40B4-BE49-F238E27FC236}">
                <a16:creationId xmlns:a16="http://schemas.microsoft.com/office/drawing/2014/main" id="{03469058-B264-ED8D-145A-711860A6D904}"/>
              </a:ext>
            </a:extLst>
          </p:cNvPr>
          <p:cNvSpPr txBox="1"/>
          <p:nvPr/>
        </p:nvSpPr>
        <p:spPr>
          <a:xfrm>
            <a:off x="306922" y="1057050"/>
            <a:ext cx="8817818" cy="5486967"/>
          </a:xfrm>
          <a:prstGeom prst="rect">
            <a:avLst/>
          </a:prstGeom>
          <a:noFill/>
          <a:ln w="0">
            <a:noFill/>
          </a:ln>
        </p:spPr>
        <p:txBody>
          <a:bodyPr lIns="90000" tIns="45000" rIns="90000" bIns="45000" anchor="t">
            <a:noAutofit/>
          </a:bodyPr>
          <a:lstStyle/>
          <a:p>
            <a:pPr marR="0" lvl="0" algn="l" defTabSz="914400" rtl="0" eaLnBrk="1" fontAlgn="auto" latinLnBrk="0" hangingPunct="1">
              <a:lnSpc>
                <a:spcPct val="100000"/>
              </a:lnSpc>
              <a:spcBef>
                <a:spcPts val="580"/>
              </a:spcBef>
              <a:spcAft>
                <a:spcPts val="0"/>
              </a:spcAft>
              <a:buClr>
                <a:srgbClr val="D34817"/>
              </a:buClr>
              <a:buSzPct val="85000"/>
              <a:tabLst/>
              <a:defRPr/>
            </a:pPr>
            <a:r>
              <a:rPr kumimoji="0" lang="el-GR" sz="2400" b="1" i="0" u="none" strike="noStrike" kern="1200" cap="none" spc="0" normalizeH="0" baseline="0" noProof="0" dirty="0">
                <a:ln>
                  <a:noFill/>
                </a:ln>
                <a:solidFill>
                  <a:srgbClr val="7030A0"/>
                </a:solidFill>
                <a:effectLst/>
                <a:uLnTx/>
                <a:uFillTx/>
                <a:ea typeface="+mn-ea"/>
                <a:cs typeface="+mn-cs"/>
              </a:rPr>
              <a:t>Ζ΄ Οικουμενική σύνοδος </a:t>
            </a:r>
          </a:p>
          <a:p>
            <a:pPr marR="0" lvl="0" algn="l" defTabSz="914400" rtl="0" eaLnBrk="1" fontAlgn="auto" latinLnBrk="0" hangingPunct="1">
              <a:lnSpc>
                <a:spcPct val="100000"/>
              </a:lnSpc>
              <a:spcBef>
                <a:spcPts val="580"/>
              </a:spcBef>
              <a:spcAft>
                <a:spcPts val="0"/>
              </a:spcAft>
              <a:buClr>
                <a:srgbClr val="D34817"/>
              </a:buClr>
              <a:buSzPct val="85000"/>
              <a:tabLst/>
              <a:defRPr/>
            </a:pPr>
            <a:r>
              <a:rPr kumimoji="0" lang="el-GR" sz="2400" b="0" i="0" u="none" strike="noStrike" kern="1200" cap="none" spc="0" normalizeH="0" baseline="0" noProof="0" dirty="0">
                <a:ln>
                  <a:noFill/>
                </a:ln>
                <a:solidFill>
                  <a:srgbClr val="0070C0"/>
                </a:solidFill>
                <a:effectLst/>
                <a:uLnTx/>
                <a:uFillTx/>
                <a:ea typeface="+mn-ea"/>
                <a:cs typeface="+mn-cs"/>
              </a:rPr>
              <a:t>Ι. Δαμασκηνός αναπτύσσει ιδιόμορφη εικονογραφία=&gt;</a:t>
            </a:r>
          </a:p>
          <a:p>
            <a:pPr marL="342900" marR="0" lvl="0" indent="-342900" algn="l" defTabSz="914400" rtl="0" eaLnBrk="1" fontAlgn="auto" latinLnBrk="0" hangingPunct="1">
              <a:lnSpc>
                <a:spcPct val="100000"/>
              </a:lnSpc>
              <a:spcBef>
                <a:spcPts val="580"/>
              </a:spcBef>
              <a:spcAft>
                <a:spcPts val="0"/>
              </a:spcAft>
              <a:buClr>
                <a:srgbClr val="D34817"/>
              </a:buClr>
              <a:buSzPct val="85000"/>
              <a:buFont typeface="Arial" panose="020B0604020202020204" pitchFamily="34" charset="0"/>
              <a:buChar char="•"/>
              <a:tabLst/>
              <a:defRPr/>
            </a:pPr>
            <a:r>
              <a:rPr kumimoji="0" lang="el-GR" sz="2400" b="0" i="0" u="none" strike="noStrike" kern="1200" cap="none" spc="0" normalizeH="0" baseline="0" noProof="0" dirty="0">
                <a:ln>
                  <a:noFill/>
                </a:ln>
                <a:solidFill>
                  <a:srgbClr val="0070C0"/>
                </a:solidFill>
                <a:effectLst/>
                <a:uLnTx/>
                <a:uFillTx/>
                <a:ea typeface="+mn-ea"/>
                <a:cs typeface="+mn-cs"/>
              </a:rPr>
              <a:t>οι εικόνες είναι σύμβολα και μέσα </a:t>
            </a:r>
          </a:p>
          <a:p>
            <a:pPr marL="342900" marR="0" lvl="0" indent="-342900" algn="l" defTabSz="914400" rtl="0" eaLnBrk="1" fontAlgn="auto" latinLnBrk="0" hangingPunct="1">
              <a:lnSpc>
                <a:spcPct val="100000"/>
              </a:lnSpc>
              <a:spcBef>
                <a:spcPts val="580"/>
              </a:spcBef>
              <a:spcAft>
                <a:spcPts val="0"/>
              </a:spcAft>
              <a:buClr>
                <a:srgbClr val="D34817"/>
              </a:buClr>
              <a:buSzPct val="85000"/>
              <a:buFont typeface="Arial" panose="020B0604020202020204" pitchFamily="34" charset="0"/>
              <a:buChar char="•"/>
              <a:tabLst/>
              <a:defRPr/>
            </a:pPr>
            <a:r>
              <a:rPr kumimoji="0" lang="el-GR" sz="2400" b="0" i="0" u="none" strike="noStrike" kern="1200" cap="none" spc="0" normalizeH="0" baseline="0" noProof="0" dirty="0">
                <a:ln>
                  <a:noFill/>
                </a:ln>
                <a:solidFill>
                  <a:srgbClr val="0070C0"/>
                </a:solidFill>
                <a:effectLst/>
                <a:uLnTx/>
                <a:uFillTx/>
                <a:ea typeface="+mn-ea"/>
                <a:cs typeface="+mn-cs"/>
              </a:rPr>
              <a:t>συνδύασε την εικονογραφία του </a:t>
            </a:r>
            <a:r>
              <a:rPr lang="el-GR" sz="2400" dirty="0">
                <a:solidFill>
                  <a:srgbClr val="0070C0"/>
                </a:solidFill>
              </a:rPr>
              <a:t>Ι</a:t>
            </a:r>
            <a:r>
              <a:rPr kumimoji="0" lang="el-GR" sz="2400" b="0" i="0" u="none" strike="noStrike" kern="1200" cap="none" spc="0" normalizeH="0" baseline="0" noProof="0" dirty="0" err="1">
                <a:ln>
                  <a:noFill/>
                </a:ln>
                <a:solidFill>
                  <a:srgbClr val="0070C0"/>
                </a:solidFill>
                <a:effectLst/>
                <a:uLnTx/>
                <a:uFillTx/>
                <a:ea typeface="+mn-ea"/>
                <a:cs typeface="+mn-cs"/>
              </a:rPr>
              <a:t>ησού</a:t>
            </a:r>
            <a:r>
              <a:rPr kumimoji="0" lang="el-GR" sz="2400" b="0" i="0" u="none" strike="noStrike" kern="1200" cap="none" spc="0" normalizeH="0" baseline="0" noProof="0" dirty="0">
                <a:ln>
                  <a:noFill/>
                </a:ln>
                <a:solidFill>
                  <a:srgbClr val="0070C0"/>
                </a:solidFill>
                <a:effectLst/>
                <a:uLnTx/>
                <a:uFillTx/>
                <a:ea typeface="+mn-ea"/>
                <a:cs typeface="+mn-cs"/>
              </a:rPr>
              <a:t> με την Αλήθεια της ενσαρκώσεως </a:t>
            </a:r>
          </a:p>
          <a:p>
            <a:pPr marL="342900" marR="0" lvl="0" indent="-342900" algn="l" defTabSz="914400" rtl="0" eaLnBrk="1" fontAlgn="auto" latinLnBrk="0" hangingPunct="1">
              <a:lnSpc>
                <a:spcPct val="100000"/>
              </a:lnSpc>
              <a:spcBef>
                <a:spcPts val="580"/>
              </a:spcBef>
              <a:spcAft>
                <a:spcPts val="0"/>
              </a:spcAft>
              <a:buClr>
                <a:srgbClr val="D34817"/>
              </a:buClr>
              <a:buSzPct val="85000"/>
              <a:buFont typeface="Arial" panose="020B0604020202020204" pitchFamily="34" charset="0"/>
              <a:buChar char="•"/>
              <a:tabLst/>
              <a:defRPr/>
            </a:pPr>
            <a:r>
              <a:rPr kumimoji="0" lang="el-GR" sz="2400" b="0" i="0" u="none" strike="noStrike" kern="1200" cap="none" spc="0" normalizeH="0" baseline="0" noProof="0" dirty="0">
                <a:ln>
                  <a:noFill/>
                </a:ln>
                <a:solidFill>
                  <a:srgbClr val="0070C0"/>
                </a:solidFill>
                <a:effectLst/>
                <a:uLnTx/>
                <a:uFillTx/>
                <a:ea typeface="+mn-ea"/>
                <a:cs typeface="+mn-cs"/>
              </a:rPr>
              <a:t>συνέδεσε το πρόβλημα της προσκύνησης των εικόνων με τη διδασκαλία περί της σωτηρίας </a:t>
            </a:r>
          </a:p>
          <a:p>
            <a:pPr marL="342900" marR="0" lvl="0" indent="-342900" algn="l" defTabSz="914400" rtl="0" eaLnBrk="1" fontAlgn="auto" latinLnBrk="0" hangingPunct="1">
              <a:lnSpc>
                <a:spcPct val="100000"/>
              </a:lnSpc>
              <a:spcBef>
                <a:spcPts val="580"/>
              </a:spcBef>
              <a:spcAft>
                <a:spcPts val="0"/>
              </a:spcAft>
              <a:buClr>
                <a:srgbClr val="D34817"/>
              </a:buClr>
              <a:buSzPct val="85000"/>
              <a:buFont typeface="Arial" panose="020B0604020202020204" pitchFamily="34" charset="0"/>
              <a:buChar char="•"/>
              <a:tabLst/>
              <a:defRPr/>
            </a:pPr>
            <a:r>
              <a:rPr kumimoji="0" lang="el-GR" sz="2400" b="0" i="0" u="none" strike="noStrike" kern="1200" cap="none" spc="0" normalizeH="0" baseline="0" noProof="0" dirty="0">
                <a:ln>
                  <a:noFill/>
                </a:ln>
                <a:solidFill>
                  <a:srgbClr val="0070C0"/>
                </a:solidFill>
                <a:effectLst/>
                <a:uLnTx/>
                <a:uFillTx/>
                <a:ea typeface="+mn-ea"/>
                <a:cs typeface="+mn-cs"/>
              </a:rPr>
              <a:t>δυνατότητα να ζωγραφίζουμε ή να παρουσιάζουμε από την τηλεόραση τον Θεό ενσαρκωμένο </a:t>
            </a:r>
          </a:p>
          <a:p>
            <a:pPr marL="342900" marR="0" lvl="0" indent="-342900" algn="l" defTabSz="914400" rtl="0" eaLnBrk="1" fontAlgn="auto" latinLnBrk="0" hangingPunct="1">
              <a:lnSpc>
                <a:spcPct val="100000"/>
              </a:lnSpc>
              <a:spcBef>
                <a:spcPts val="580"/>
              </a:spcBef>
              <a:spcAft>
                <a:spcPts val="0"/>
              </a:spcAft>
              <a:buClr>
                <a:srgbClr val="D34817"/>
              </a:buClr>
              <a:buSzPct val="85000"/>
              <a:buFont typeface="Arial" panose="020B0604020202020204" pitchFamily="34" charset="0"/>
              <a:buChar char="•"/>
              <a:tabLst/>
              <a:defRPr/>
            </a:pPr>
            <a:endParaRPr kumimoji="0" lang="el-GR" sz="2400" b="0" i="0" u="none" strike="noStrike" kern="1200" cap="none" spc="0" normalizeH="0" baseline="0" noProof="0" dirty="0">
              <a:ln>
                <a:noFill/>
              </a:ln>
              <a:solidFill>
                <a:srgbClr val="0070C0"/>
              </a:solidFill>
              <a:effectLst/>
              <a:uLnTx/>
              <a:uFillTx/>
              <a:ea typeface="+mn-ea"/>
              <a:cs typeface="+mn-cs"/>
            </a:endParaRPr>
          </a:p>
          <a:p>
            <a:pPr marR="0" lvl="0" algn="l" defTabSz="914400" rtl="0" eaLnBrk="1" fontAlgn="auto" latinLnBrk="0" hangingPunct="1">
              <a:lnSpc>
                <a:spcPct val="100000"/>
              </a:lnSpc>
              <a:spcBef>
                <a:spcPts val="580"/>
              </a:spcBef>
              <a:spcAft>
                <a:spcPts val="0"/>
              </a:spcAft>
              <a:buClr>
                <a:srgbClr val="D34817"/>
              </a:buClr>
              <a:buSzPct val="85000"/>
              <a:tabLst/>
              <a:defRPr/>
            </a:pPr>
            <a:r>
              <a:rPr lang="el-GR" sz="2400" dirty="0">
                <a:solidFill>
                  <a:srgbClr val="7030A0"/>
                </a:solidFill>
              </a:rPr>
              <a:t>Χ</a:t>
            </a:r>
            <a:r>
              <a:rPr kumimoji="0" lang="el-GR" sz="2400" b="0" i="0" u="none" strike="noStrike" kern="1200" cap="none" spc="0" normalizeH="0" baseline="0" noProof="0" dirty="0" err="1">
                <a:ln>
                  <a:noFill/>
                </a:ln>
                <a:solidFill>
                  <a:srgbClr val="7030A0"/>
                </a:solidFill>
                <a:effectLst/>
                <a:uLnTx/>
                <a:uFillTx/>
                <a:ea typeface="+mn-ea"/>
                <a:cs typeface="+mn-cs"/>
              </a:rPr>
              <a:t>ριστιανική</a:t>
            </a:r>
            <a:r>
              <a:rPr kumimoji="0" lang="el-GR" sz="2400" b="0" i="0" u="none" strike="noStrike" kern="1200" cap="none" spc="0" normalizeH="0" baseline="0" noProof="0" dirty="0">
                <a:ln>
                  <a:noFill/>
                </a:ln>
                <a:solidFill>
                  <a:srgbClr val="7030A0"/>
                </a:solidFill>
                <a:effectLst/>
                <a:uLnTx/>
                <a:uFillTx/>
                <a:ea typeface="+mn-ea"/>
                <a:cs typeface="+mn-cs"/>
              </a:rPr>
              <a:t> τέχνη</a:t>
            </a:r>
            <a:r>
              <a:rPr kumimoji="0" lang="el-GR" sz="2400" b="0" i="0" u="none" strike="noStrike" kern="1200" cap="none" spc="0" normalizeH="0" baseline="0" noProof="0" dirty="0">
                <a:ln>
                  <a:noFill/>
                </a:ln>
                <a:solidFill>
                  <a:srgbClr val="0070C0"/>
                </a:solidFill>
                <a:effectLst/>
                <a:uLnTx/>
                <a:uFillTx/>
                <a:ea typeface="+mn-ea"/>
                <a:cs typeface="+mn-cs"/>
              </a:rPr>
              <a:t>=&gt; δυναμική γλώσσα που καλλιεργεί και ευαισθητοποιεί την ανθρώπινη ψυχή = </a:t>
            </a:r>
            <a:r>
              <a:rPr kumimoji="0" lang="el-GR" sz="2400" b="0" i="0" u="none" strike="noStrike" kern="1200" cap="none" spc="0" normalizeH="0" baseline="0" noProof="0" dirty="0">
                <a:ln>
                  <a:noFill/>
                </a:ln>
                <a:solidFill>
                  <a:srgbClr val="7030A0"/>
                </a:solidFill>
                <a:effectLst/>
                <a:uLnTx/>
                <a:uFillTx/>
                <a:ea typeface="+mn-ea"/>
                <a:cs typeface="+mn-cs"/>
              </a:rPr>
              <a:t>γλώσσα των εικόνων</a:t>
            </a:r>
          </a:p>
          <a:p>
            <a:pPr marR="0" lvl="0" algn="l" defTabSz="914400" rtl="0" eaLnBrk="1" fontAlgn="auto" latinLnBrk="0" hangingPunct="1">
              <a:lnSpc>
                <a:spcPct val="100000"/>
              </a:lnSpc>
              <a:spcBef>
                <a:spcPts val="580"/>
              </a:spcBef>
              <a:spcAft>
                <a:spcPts val="0"/>
              </a:spcAft>
              <a:buClr>
                <a:srgbClr val="D34817"/>
              </a:buClr>
              <a:buSzPct val="85000"/>
              <a:tabLst/>
              <a:defRPr/>
            </a:pPr>
            <a:endParaRPr kumimoji="0" lang="el-GR" sz="2400" b="0" i="0" u="none" strike="noStrike" kern="1200" cap="none" spc="0" normalizeH="0" baseline="0" noProof="0" dirty="0">
              <a:ln>
                <a:noFill/>
              </a:ln>
              <a:solidFill>
                <a:srgbClr val="0070C0"/>
              </a:solidFill>
              <a:effectLst/>
              <a:uLnTx/>
              <a:uFillTx/>
              <a:ea typeface="+mn-ea"/>
              <a:cs typeface="+mn-cs"/>
            </a:endParaRPr>
          </a:p>
        </p:txBody>
      </p:sp>
    </p:spTree>
    <p:extLst>
      <p:ext uri="{BB962C8B-B14F-4D97-AF65-F5344CB8AC3E}">
        <p14:creationId xmlns:p14="http://schemas.microsoft.com/office/powerpoint/2010/main" val="257561705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6836F3-3218-815F-9AA6-3123E5CAE9DD}"/>
            </a:ext>
          </a:extLst>
        </p:cNvPr>
        <p:cNvGrpSpPr/>
        <p:nvPr/>
      </p:nvGrpSpPr>
      <p:grpSpPr>
        <a:xfrm>
          <a:off x="0" y="0"/>
          <a:ext cx="0" cy="0"/>
          <a:chOff x="0" y="0"/>
          <a:chExt cx="0" cy="0"/>
        </a:xfrm>
      </p:grpSpPr>
      <p:pic>
        <p:nvPicPr>
          <p:cNvPr id="96" name="object 17">
            <a:extLst>
              <a:ext uri="{FF2B5EF4-FFF2-40B4-BE49-F238E27FC236}">
                <a16:creationId xmlns:a16="http://schemas.microsoft.com/office/drawing/2014/main" id="{75F062A9-40D0-6E11-BD2B-009C6B3FAB96}"/>
              </a:ext>
            </a:extLst>
          </p:cNvPr>
          <p:cNvPicPr/>
          <p:nvPr/>
        </p:nvPicPr>
        <p:blipFill>
          <a:blip r:embed="rId2"/>
          <a:stretch/>
        </p:blipFill>
        <p:spPr>
          <a:xfrm>
            <a:off x="0" y="0"/>
            <a:ext cx="9143280" cy="6857280"/>
          </a:xfrm>
          <a:prstGeom prst="rect">
            <a:avLst/>
          </a:prstGeom>
          <a:noFill/>
          <a:ln w="0">
            <a:noFill/>
          </a:ln>
        </p:spPr>
      </p:pic>
      <p:sp>
        <p:nvSpPr>
          <p:cNvPr id="97" name="11 - TextBox 11">
            <a:extLst>
              <a:ext uri="{FF2B5EF4-FFF2-40B4-BE49-F238E27FC236}">
                <a16:creationId xmlns:a16="http://schemas.microsoft.com/office/drawing/2014/main" id="{D46B79CB-DF49-9363-1472-0C31AE9F6F28}"/>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rgbClr val="000000"/>
              </a:solidFill>
              <a:effectLst/>
              <a:uLnTx/>
              <a:uFillTx/>
              <a:latin typeface="Arial"/>
              <a:ea typeface="+mn-ea"/>
              <a:cs typeface="+mn-cs"/>
            </a:endParaRPr>
          </a:p>
        </p:txBody>
      </p:sp>
      <p:sp>
        <p:nvSpPr>
          <p:cNvPr id="98" name="TextBox 97">
            <a:extLst>
              <a:ext uri="{FF2B5EF4-FFF2-40B4-BE49-F238E27FC236}">
                <a16:creationId xmlns:a16="http://schemas.microsoft.com/office/drawing/2014/main" id="{679B71D3-2307-3A2F-EE2F-06B1C3268D84}"/>
              </a:ext>
            </a:extLst>
          </p:cNvPr>
          <p:cNvSpPr txBox="1"/>
          <p:nvPr/>
        </p:nvSpPr>
        <p:spPr>
          <a:xfrm>
            <a:off x="37080" y="89634"/>
            <a:ext cx="9106200" cy="753480"/>
          </a:xfrm>
          <a:prstGeom prst="rect">
            <a:avLst/>
          </a:prstGeom>
          <a:noFill/>
          <a:ln w="0">
            <a:noFill/>
          </a:ln>
        </p:spPr>
        <p:txBody>
          <a:bodyPr lIns="90000" tIns="45000" rIns="90000" bIns="4500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800" b="0" i="0" u="none" strike="noStrike" kern="1200" cap="none" spc="0" normalizeH="0" baseline="0" noProof="0">
                <a:ln>
                  <a:noFill/>
                </a:ln>
                <a:solidFill>
                  <a:srgbClr val="EEECE1"/>
                </a:solidFill>
                <a:effectLst/>
                <a:uLnTx/>
                <a:uFillTx/>
                <a:latin typeface="Calibri"/>
                <a:ea typeface="+mn-ea"/>
                <a:cs typeface="+mn-cs"/>
              </a:rPr>
              <a:t>2. α) Θεολογική προσέγγιση των σύγχρονων μέσων επικοινωνίας </a:t>
            </a:r>
            <a:endParaRPr kumimoji="0" lang="el-GR" sz="2800" b="0" i="0" u="none" strike="noStrike" kern="1200" cap="none" spc="0" normalizeH="0" baseline="0" noProof="0" dirty="0">
              <a:ln>
                <a:noFill/>
              </a:ln>
              <a:solidFill>
                <a:srgbClr val="FFFFFF"/>
              </a:solidFill>
              <a:effectLst/>
              <a:uLnTx/>
              <a:uFillTx/>
              <a:latin typeface="Calibri"/>
              <a:ea typeface="+mn-ea"/>
              <a:cs typeface="+mn-cs"/>
            </a:endParaRPr>
          </a:p>
        </p:txBody>
      </p:sp>
      <p:sp>
        <p:nvSpPr>
          <p:cNvPr id="99" name="TextBox 98">
            <a:extLst>
              <a:ext uri="{FF2B5EF4-FFF2-40B4-BE49-F238E27FC236}">
                <a16:creationId xmlns:a16="http://schemas.microsoft.com/office/drawing/2014/main" id="{FA0D544A-BCF3-2AC6-478C-532FA287935A}"/>
              </a:ext>
            </a:extLst>
          </p:cNvPr>
          <p:cNvSpPr txBox="1"/>
          <p:nvPr/>
        </p:nvSpPr>
        <p:spPr>
          <a:xfrm>
            <a:off x="37080" y="1043354"/>
            <a:ext cx="9135000" cy="5903199"/>
          </a:xfrm>
          <a:prstGeom prst="rect">
            <a:avLst/>
          </a:prstGeom>
          <a:noFill/>
          <a:ln w="0">
            <a:noFill/>
          </a:ln>
        </p:spPr>
        <p:txBody>
          <a:bodyPr lIns="90000" tIns="45000" rIns="90000" bIns="45000" anchor="t">
            <a:noAutofit/>
          </a:bodyPr>
          <a:lstStyle/>
          <a:p>
            <a:pPr marR="0" lvl="0" algn="just" defTabSz="914400" rtl="0" eaLnBrk="1" fontAlgn="auto" latinLnBrk="0" hangingPunct="1">
              <a:lnSpc>
                <a:spcPct val="120000"/>
              </a:lnSpc>
              <a:spcBef>
                <a:spcPts val="580"/>
              </a:spcBef>
              <a:spcAft>
                <a:spcPts val="0"/>
              </a:spcAft>
              <a:buClr>
                <a:srgbClr val="D34817"/>
              </a:buClr>
              <a:buSzPct val="85000"/>
              <a:tabLst/>
              <a:defRPr/>
            </a:pPr>
            <a:endParaRPr lang="el-GR" sz="2200" b="1" dirty="0">
              <a:solidFill>
                <a:srgbClr val="7030A0"/>
              </a:solidFill>
            </a:endParaRPr>
          </a:p>
          <a:p>
            <a:pPr marR="0" lvl="0" algn="just" defTabSz="914400" rtl="0" eaLnBrk="1" fontAlgn="auto" latinLnBrk="0" hangingPunct="1">
              <a:lnSpc>
                <a:spcPct val="120000"/>
              </a:lnSpc>
              <a:spcBef>
                <a:spcPts val="580"/>
              </a:spcBef>
              <a:spcAft>
                <a:spcPts val="0"/>
              </a:spcAft>
              <a:buClr>
                <a:srgbClr val="D34817"/>
              </a:buClr>
              <a:buSzPct val="85000"/>
              <a:tabLst/>
              <a:defRPr/>
            </a:pPr>
            <a:r>
              <a:rPr lang="el-GR" sz="2400" b="1" dirty="0">
                <a:solidFill>
                  <a:srgbClr val="7030A0"/>
                </a:solidFill>
              </a:rPr>
              <a:t>Η </a:t>
            </a:r>
            <a:r>
              <a:rPr kumimoji="0" lang="el-GR" sz="2400" b="1" i="0" u="none" strike="noStrike" kern="1200" cap="none" spc="0" normalizeH="0" baseline="0" noProof="0" dirty="0">
                <a:ln>
                  <a:noFill/>
                </a:ln>
                <a:solidFill>
                  <a:srgbClr val="7030A0"/>
                </a:solidFill>
                <a:effectLst/>
                <a:uLnTx/>
                <a:uFillTx/>
                <a:ea typeface="+mn-ea"/>
                <a:cs typeface="+mn-cs"/>
              </a:rPr>
              <a:t>Ενσάρκωση </a:t>
            </a:r>
            <a:r>
              <a:rPr lang="el-GR" sz="2400" b="1" dirty="0">
                <a:solidFill>
                  <a:srgbClr val="7030A0"/>
                </a:solidFill>
              </a:rPr>
              <a:t>του </a:t>
            </a:r>
            <a:r>
              <a:rPr kumimoji="0" lang="el-GR" sz="2400" b="1" i="0" u="none" strike="noStrike" kern="1200" cap="none" spc="0" normalizeH="0" baseline="0" noProof="0" dirty="0">
                <a:ln>
                  <a:noFill/>
                </a:ln>
                <a:solidFill>
                  <a:srgbClr val="7030A0"/>
                </a:solidFill>
                <a:effectLst/>
                <a:uLnTx/>
                <a:uFillTx/>
                <a:ea typeface="+mn-ea"/>
                <a:cs typeface="+mn-cs"/>
              </a:rPr>
              <a:t>Υιού του θεού έφερε καινούργιο μήνυμα :</a:t>
            </a:r>
          </a:p>
          <a:p>
            <a:pPr marR="0" lvl="0" algn="just" defTabSz="914400" rtl="0" eaLnBrk="1" fontAlgn="auto" latinLnBrk="0" hangingPunct="1">
              <a:lnSpc>
                <a:spcPct val="120000"/>
              </a:lnSpc>
              <a:spcBef>
                <a:spcPts val="580"/>
              </a:spcBef>
              <a:spcAft>
                <a:spcPts val="0"/>
              </a:spcAft>
              <a:buClr>
                <a:srgbClr val="D34817"/>
              </a:buClr>
              <a:buSzPct val="85000"/>
              <a:tabLst/>
              <a:defRPr/>
            </a:pPr>
            <a:r>
              <a:rPr kumimoji="0" lang="el-GR" sz="2400" b="0" i="0" u="none" strike="noStrike" kern="1200" cap="none" spc="0" normalizeH="0" baseline="0" noProof="0" dirty="0">
                <a:ln>
                  <a:noFill/>
                </a:ln>
                <a:solidFill>
                  <a:srgbClr val="0070C0"/>
                </a:solidFill>
                <a:effectLst/>
                <a:uLnTx/>
                <a:uFillTx/>
                <a:ea typeface="+mn-ea"/>
                <a:cs typeface="+mn-cs"/>
              </a:rPr>
              <a:t>Αλήθειας, Χάρης, Ελευθερίας, Πίστης, Ελπίδας, Αγάπης, Δημιουργικότητας.</a:t>
            </a:r>
          </a:p>
          <a:p>
            <a:pPr marR="0" lvl="0" algn="just" defTabSz="914400" rtl="0" eaLnBrk="1" fontAlgn="auto" latinLnBrk="0" hangingPunct="1">
              <a:lnSpc>
                <a:spcPct val="120000"/>
              </a:lnSpc>
              <a:spcBef>
                <a:spcPts val="580"/>
              </a:spcBef>
              <a:spcAft>
                <a:spcPts val="0"/>
              </a:spcAft>
              <a:buClr>
                <a:srgbClr val="D34817"/>
              </a:buClr>
              <a:buSzPct val="85000"/>
              <a:tabLst/>
              <a:defRPr/>
            </a:pPr>
            <a:endParaRPr kumimoji="0" lang="el-GR" sz="2400" b="0" i="0" u="none" strike="noStrike" kern="1200" cap="none" spc="0" normalizeH="0" baseline="0" noProof="0" dirty="0">
              <a:ln>
                <a:noFill/>
              </a:ln>
              <a:solidFill>
                <a:srgbClr val="0070C0"/>
              </a:solidFill>
              <a:effectLst/>
              <a:uLnTx/>
              <a:uFillTx/>
              <a:ea typeface="+mn-ea"/>
              <a:cs typeface="+mn-cs"/>
            </a:endParaRPr>
          </a:p>
          <a:p>
            <a:pPr marR="0" lvl="0" algn="just" defTabSz="914400" rtl="0" eaLnBrk="1" fontAlgn="auto" latinLnBrk="0" hangingPunct="1">
              <a:lnSpc>
                <a:spcPct val="120000"/>
              </a:lnSpc>
              <a:spcBef>
                <a:spcPts val="580"/>
              </a:spcBef>
              <a:spcAft>
                <a:spcPts val="0"/>
              </a:spcAft>
              <a:buClr>
                <a:srgbClr val="D34817"/>
              </a:buClr>
              <a:buSzPct val="85000"/>
              <a:tabLst/>
              <a:defRPr/>
            </a:pPr>
            <a:r>
              <a:rPr kumimoji="0" lang="el-GR" sz="2400" b="0" i="0" u="none" strike="noStrike" kern="1200" cap="none" spc="0" normalizeH="0" baseline="0" noProof="0" dirty="0">
                <a:ln>
                  <a:noFill/>
                </a:ln>
                <a:solidFill>
                  <a:srgbClr val="0070C0"/>
                </a:solidFill>
                <a:effectLst/>
                <a:uLnTx/>
                <a:uFillTx/>
                <a:ea typeface="+mn-ea"/>
                <a:cs typeface="+mn-cs"/>
              </a:rPr>
              <a:t>Διδακτικό, αρχιερατικό, βασιλικό αξίωμα Χριστού =&gt; </a:t>
            </a:r>
          </a:p>
          <a:p>
            <a:pPr marR="0" lvl="0" algn="just" defTabSz="914400" rtl="0" eaLnBrk="1" fontAlgn="auto" latinLnBrk="0" hangingPunct="1">
              <a:lnSpc>
                <a:spcPct val="120000"/>
              </a:lnSpc>
              <a:spcBef>
                <a:spcPts val="580"/>
              </a:spcBef>
              <a:spcAft>
                <a:spcPts val="0"/>
              </a:spcAft>
              <a:buClr>
                <a:srgbClr val="D34817"/>
              </a:buClr>
              <a:buSzPct val="85000"/>
              <a:tabLst/>
              <a:defRPr/>
            </a:pPr>
            <a:r>
              <a:rPr kumimoji="0" lang="el-GR" sz="2400" b="0" i="0" u="none" strike="noStrike" kern="1200" cap="none" spc="0" normalizeH="0" baseline="0" noProof="0" dirty="0">
                <a:ln>
                  <a:noFill/>
                </a:ln>
                <a:solidFill>
                  <a:srgbClr val="0070C0"/>
                </a:solidFill>
                <a:effectLst/>
                <a:uLnTx/>
                <a:uFillTx/>
                <a:ea typeface="+mn-ea"/>
                <a:cs typeface="+mn-cs"/>
              </a:rPr>
              <a:t>κοινωνική διάσταση </a:t>
            </a:r>
            <a:r>
              <a:rPr lang="el-GR" sz="2400" dirty="0">
                <a:solidFill>
                  <a:srgbClr val="0070C0"/>
                </a:solidFill>
              </a:rPr>
              <a:t>Α</a:t>
            </a:r>
            <a:r>
              <a:rPr kumimoji="0" lang="el-GR" sz="2400" b="0" i="0" u="none" strike="noStrike" kern="1200" cap="none" spc="0" normalizeH="0" baseline="0" noProof="0" dirty="0" err="1">
                <a:ln>
                  <a:noFill/>
                </a:ln>
                <a:solidFill>
                  <a:srgbClr val="0070C0"/>
                </a:solidFill>
                <a:effectLst/>
                <a:uLnTx/>
                <a:uFillTx/>
                <a:ea typeface="+mn-ea"/>
                <a:cs typeface="+mn-cs"/>
              </a:rPr>
              <a:t>γιοπνευματικής</a:t>
            </a:r>
            <a:r>
              <a:rPr kumimoji="0" lang="el-GR" sz="2400" b="0" i="0" u="none" strike="noStrike" kern="1200" cap="none" spc="0" normalizeH="0" baseline="0" noProof="0" dirty="0">
                <a:ln>
                  <a:noFill/>
                </a:ln>
                <a:solidFill>
                  <a:srgbClr val="0070C0"/>
                </a:solidFill>
                <a:effectLst/>
                <a:uLnTx/>
                <a:uFillTx/>
                <a:ea typeface="+mn-ea"/>
                <a:cs typeface="+mn-cs"/>
              </a:rPr>
              <a:t> ζωής στο Σώμα της Εκκλησίας.</a:t>
            </a:r>
          </a:p>
        </p:txBody>
      </p:sp>
    </p:spTree>
    <p:extLst>
      <p:ext uri="{BB962C8B-B14F-4D97-AF65-F5344CB8AC3E}">
        <p14:creationId xmlns:p14="http://schemas.microsoft.com/office/powerpoint/2010/main" val="165435568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E54F43-F659-44ED-5197-C84AE9E67A59}"/>
            </a:ext>
          </a:extLst>
        </p:cNvPr>
        <p:cNvGrpSpPr/>
        <p:nvPr/>
      </p:nvGrpSpPr>
      <p:grpSpPr>
        <a:xfrm>
          <a:off x="0" y="0"/>
          <a:ext cx="0" cy="0"/>
          <a:chOff x="0" y="0"/>
          <a:chExt cx="0" cy="0"/>
        </a:xfrm>
      </p:grpSpPr>
      <p:pic>
        <p:nvPicPr>
          <p:cNvPr id="96" name="object 17">
            <a:extLst>
              <a:ext uri="{FF2B5EF4-FFF2-40B4-BE49-F238E27FC236}">
                <a16:creationId xmlns:a16="http://schemas.microsoft.com/office/drawing/2014/main" id="{167AEECF-F5F6-55BE-2A44-CF3139620D02}"/>
              </a:ext>
            </a:extLst>
          </p:cNvPr>
          <p:cNvPicPr/>
          <p:nvPr/>
        </p:nvPicPr>
        <p:blipFill>
          <a:blip r:embed="rId2"/>
          <a:stretch/>
        </p:blipFill>
        <p:spPr>
          <a:xfrm>
            <a:off x="0" y="0"/>
            <a:ext cx="9143280" cy="6857280"/>
          </a:xfrm>
          <a:prstGeom prst="rect">
            <a:avLst/>
          </a:prstGeom>
          <a:noFill/>
          <a:ln w="0">
            <a:noFill/>
          </a:ln>
        </p:spPr>
      </p:pic>
      <p:sp>
        <p:nvSpPr>
          <p:cNvPr id="97" name="11 - TextBox 11">
            <a:extLst>
              <a:ext uri="{FF2B5EF4-FFF2-40B4-BE49-F238E27FC236}">
                <a16:creationId xmlns:a16="http://schemas.microsoft.com/office/drawing/2014/main" id="{41090E21-2347-6FBB-ED36-C6FFB0C8F0D9}"/>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rgbClr val="000000"/>
              </a:solidFill>
              <a:effectLst/>
              <a:uLnTx/>
              <a:uFillTx/>
              <a:latin typeface="Arial"/>
              <a:ea typeface="+mn-ea"/>
              <a:cs typeface="+mn-cs"/>
            </a:endParaRPr>
          </a:p>
        </p:txBody>
      </p:sp>
      <p:sp>
        <p:nvSpPr>
          <p:cNvPr id="98" name="TextBox 97">
            <a:extLst>
              <a:ext uri="{FF2B5EF4-FFF2-40B4-BE49-F238E27FC236}">
                <a16:creationId xmlns:a16="http://schemas.microsoft.com/office/drawing/2014/main" id="{B0891F01-DEE7-5AA2-4E36-743D4A17B993}"/>
              </a:ext>
            </a:extLst>
          </p:cNvPr>
          <p:cNvSpPr txBox="1"/>
          <p:nvPr/>
        </p:nvSpPr>
        <p:spPr>
          <a:xfrm>
            <a:off x="37080" y="89634"/>
            <a:ext cx="9106200" cy="753480"/>
          </a:xfrm>
          <a:prstGeom prst="rect">
            <a:avLst/>
          </a:prstGeom>
          <a:noFill/>
          <a:ln w="0">
            <a:noFill/>
          </a:ln>
        </p:spPr>
        <p:txBody>
          <a:bodyPr lIns="90000" tIns="45000" rIns="90000" bIns="4500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800" b="0" i="0" u="none" strike="noStrike" kern="1200" cap="none" spc="0" normalizeH="0" baseline="0" noProof="0">
                <a:ln>
                  <a:noFill/>
                </a:ln>
                <a:solidFill>
                  <a:srgbClr val="EEECE1"/>
                </a:solidFill>
                <a:effectLst/>
                <a:uLnTx/>
                <a:uFillTx/>
                <a:latin typeface="Calibri"/>
                <a:ea typeface="+mn-ea"/>
                <a:cs typeface="+mn-cs"/>
              </a:rPr>
              <a:t>2. α) Θεολογική προσέγγιση των σύγχρονων μέσων επικοινωνίας </a:t>
            </a:r>
            <a:endParaRPr kumimoji="0" lang="el-GR" sz="2800" b="0" i="0" u="none" strike="noStrike" kern="1200" cap="none" spc="0" normalizeH="0" baseline="0" noProof="0" dirty="0">
              <a:ln>
                <a:noFill/>
              </a:ln>
              <a:solidFill>
                <a:srgbClr val="FFFFFF"/>
              </a:solidFill>
              <a:effectLst/>
              <a:uLnTx/>
              <a:uFillTx/>
              <a:latin typeface="Calibri"/>
              <a:ea typeface="+mn-ea"/>
              <a:cs typeface="+mn-cs"/>
            </a:endParaRPr>
          </a:p>
        </p:txBody>
      </p:sp>
      <p:sp>
        <p:nvSpPr>
          <p:cNvPr id="99" name="TextBox 98">
            <a:extLst>
              <a:ext uri="{FF2B5EF4-FFF2-40B4-BE49-F238E27FC236}">
                <a16:creationId xmlns:a16="http://schemas.microsoft.com/office/drawing/2014/main" id="{94FB794B-4809-644B-7389-617E8C4A08DA}"/>
              </a:ext>
            </a:extLst>
          </p:cNvPr>
          <p:cNvSpPr txBox="1"/>
          <p:nvPr/>
        </p:nvSpPr>
        <p:spPr>
          <a:xfrm>
            <a:off x="37080" y="1043354"/>
            <a:ext cx="9135000" cy="5903199"/>
          </a:xfrm>
          <a:prstGeom prst="rect">
            <a:avLst/>
          </a:prstGeom>
          <a:noFill/>
          <a:ln w="0">
            <a:noFill/>
          </a:ln>
        </p:spPr>
        <p:txBody>
          <a:bodyPr lIns="90000" tIns="45000" rIns="90000" bIns="45000" anchor="t">
            <a:noAutofit/>
          </a:bodyPr>
          <a:lstStyle/>
          <a:p>
            <a:pPr marL="0" marR="0" lvl="0" indent="0" algn="just" defTabSz="914400" rtl="0" eaLnBrk="1" fontAlgn="auto" latinLnBrk="0" hangingPunct="1">
              <a:lnSpc>
                <a:spcPct val="120000"/>
              </a:lnSpc>
              <a:spcBef>
                <a:spcPts val="580"/>
              </a:spcBef>
              <a:spcAft>
                <a:spcPts val="0"/>
              </a:spcAft>
              <a:buClr>
                <a:srgbClr val="D34817"/>
              </a:buClr>
              <a:buSzPct val="85000"/>
              <a:buFontTx/>
              <a:buNone/>
              <a:tabLst/>
              <a:defRPr/>
            </a:pPr>
            <a:endParaRPr kumimoji="0" lang="el-GR" sz="2200" b="1" i="0" u="none" strike="noStrike" kern="1200" cap="none" spc="0" normalizeH="0" baseline="0" noProof="0" dirty="0">
              <a:ln>
                <a:noFill/>
              </a:ln>
              <a:solidFill>
                <a:srgbClr val="7030A0"/>
              </a:solidFill>
              <a:effectLst/>
              <a:uLnTx/>
              <a:uFillTx/>
              <a:latin typeface="Calibri"/>
              <a:ea typeface="+mn-ea"/>
              <a:cs typeface="+mn-cs"/>
            </a:endParaRPr>
          </a:p>
          <a:p>
            <a:pPr marL="0" marR="0" lvl="0" indent="0" algn="just" defTabSz="914400" rtl="0" eaLnBrk="1" fontAlgn="auto" latinLnBrk="0" hangingPunct="1">
              <a:lnSpc>
                <a:spcPct val="120000"/>
              </a:lnSpc>
              <a:spcBef>
                <a:spcPts val="580"/>
              </a:spcBef>
              <a:spcAft>
                <a:spcPts val="0"/>
              </a:spcAft>
              <a:buClr>
                <a:srgbClr val="D34817"/>
              </a:buClr>
              <a:buSzPct val="85000"/>
              <a:buFontTx/>
              <a:buNone/>
              <a:tabLst/>
              <a:defRPr/>
            </a:pPr>
            <a:r>
              <a:rPr kumimoji="0" lang="el-GR" sz="2200" b="1" i="0" u="none" strike="noStrike" kern="1200" cap="none" spc="0" normalizeH="0" baseline="0" noProof="0" dirty="0">
                <a:ln>
                  <a:noFill/>
                </a:ln>
                <a:solidFill>
                  <a:srgbClr val="7030A0"/>
                </a:solidFill>
                <a:effectLst/>
                <a:uLnTx/>
                <a:uFillTx/>
                <a:latin typeface="Calibri"/>
                <a:ea typeface="+mn-ea"/>
                <a:cs typeface="+mn-cs"/>
              </a:rPr>
              <a:t>Αυτή η κοινωνία μπορεί να παρασταθεί μέσα από τηλεοπτικό κανάλι </a:t>
            </a:r>
            <a:r>
              <a:rPr kumimoji="0" lang="el-GR" sz="2200" b="0" i="0" u="none" strike="noStrike" kern="1200" cap="none" spc="0" normalizeH="0" baseline="0" noProof="0" dirty="0">
                <a:ln>
                  <a:noFill/>
                </a:ln>
                <a:solidFill>
                  <a:srgbClr val="0070C0"/>
                </a:solidFill>
                <a:effectLst/>
                <a:uLnTx/>
                <a:uFillTx/>
                <a:latin typeface="Calibri"/>
                <a:ea typeface="+mn-ea"/>
                <a:cs typeface="+mn-cs"/>
              </a:rPr>
              <a:t>και</a:t>
            </a:r>
          </a:p>
          <a:p>
            <a:pPr marL="342900" marR="0" lvl="0" indent="-342900" algn="just" defTabSz="914400" rtl="0" eaLnBrk="1" fontAlgn="auto" latinLnBrk="0" hangingPunct="1">
              <a:lnSpc>
                <a:spcPct val="120000"/>
              </a:lnSpc>
              <a:spcBef>
                <a:spcPts val="580"/>
              </a:spcBef>
              <a:spcAft>
                <a:spcPts val="0"/>
              </a:spcAft>
              <a:buClr>
                <a:srgbClr val="D34817"/>
              </a:buClr>
              <a:buSzPct val="85000"/>
              <a:buFont typeface="Wingdings" panose="05000000000000000000" pitchFamily="2" charset="2"/>
              <a:buChar char="Ø"/>
              <a:tabLst/>
              <a:defRPr/>
            </a:pPr>
            <a:r>
              <a:rPr kumimoji="0" lang="el-GR" sz="2200" b="0" i="0" u="none" strike="noStrike" kern="1200" cap="none" spc="0" normalizeH="0" baseline="0" noProof="0" dirty="0">
                <a:ln>
                  <a:noFill/>
                </a:ln>
                <a:solidFill>
                  <a:srgbClr val="0070C0"/>
                </a:solidFill>
                <a:effectLst/>
                <a:uLnTx/>
                <a:uFillTx/>
                <a:latin typeface="Calibri"/>
                <a:ea typeface="+mn-ea"/>
                <a:cs typeface="+mn-cs"/>
              </a:rPr>
              <a:t>να αφυπνίσει συνειδήσεις, </a:t>
            </a:r>
          </a:p>
          <a:p>
            <a:pPr marL="342900" marR="0" lvl="0" indent="-342900" algn="just" defTabSz="914400" rtl="0" eaLnBrk="1" fontAlgn="auto" latinLnBrk="0" hangingPunct="1">
              <a:lnSpc>
                <a:spcPct val="120000"/>
              </a:lnSpc>
              <a:spcBef>
                <a:spcPts val="580"/>
              </a:spcBef>
              <a:spcAft>
                <a:spcPts val="0"/>
              </a:spcAft>
              <a:buClr>
                <a:srgbClr val="D34817"/>
              </a:buClr>
              <a:buSzPct val="85000"/>
              <a:buFont typeface="Wingdings" panose="05000000000000000000" pitchFamily="2" charset="2"/>
              <a:buChar char="Ø"/>
              <a:tabLst/>
              <a:defRPr/>
            </a:pPr>
            <a:r>
              <a:rPr kumimoji="0" lang="el-GR" sz="2200" b="0" i="0" u="none" strike="noStrike" kern="1200" cap="none" spc="0" normalizeH="0" baseline="0" noProof="0" dirty="0">
                <a:ln>
                  <a:noFill/>
                </a:ln>
                <a:solidFill>
                  <a:srgbClr val="0070C0"/>
                </a:solidFill>
                <a:effectLst/>
                <a:uLnTx/>
                <a:uFillTx/>
                <a:latin typeface="Calibri"/>
                <a:ea typeface="+mn-ea"/>
                <a:cs typeface="+mn-cs"/>
              </a:rPr>
              <a:t>να φωτίσει τον ανθρώπινο </a:t>
            </a:r>
            <a:r>
              <a:rPr kumimoji="0" lang="el-GR" sz="2200" b="0" i="0" u="none" strike="noStrike" kern="1200" cap="none" spc="0" normalizeH="0" baseline="0" noProof="0" dirty="0" err="1">
                <a:ln>
                  <a:noFill/>
                </a:ln>
                <a:solidFill>
                  <a:srgbClr val="0070C0"/>
                </a:solidFill>
                <a:effectLst/>
                <a:uLnTx/>
                <a:uFillTx/>
                <a:latin typeface="Calibri"/>
                <a:ea typeface="+mn-ea"/>
                <a:cs typeface="+mn-cs"/>
              </a:rPr>
              <a:t>νο</a:t>
            </a:r>
            <a:r>
              <a:rPr kumimoji="0" lang="el-GR" sz="2200" b="0" i="0" u="none" strike="noStrike" kern="1200" cap="none" spc="0" normalizeH="0" baseline="0" noProof="0" dirty="0">
                <a:ln>
                  <a:noFill/>
                </a:ln>
                <a:solidFill>
                  <a:srgbClr val="0070C0"/>
                </a:solidFill>
                <a:effectLst/>
                <a:uLnTx/>
                <a:uFillTx/>
                <a:latin typeface="Calibri"/>
                <a:ea typeface="+mn-ea"/>
                <a:cs typeface="+mn-cs"/>
              </a:rPr>
              <a:t>υ,</a:t>
            </a:r>
          </a:p>
          <a:p>
            <a:pPr marL="342900" marR="0" lvl="0" indent="-342900" algn="just" defTabSz="914400" rtl="0" eaLnBrk="1" fontAlgn="auto" latinLnBrk="0" hangingPunct="1">
              <a:lnSpc>
                <a:spcPct val="120000"/>
              </a:lnSpc>
              <a:spcBef>
                <a:spcPts val="580"/>
              </a:spcBef>
              <a:spcAft>
                <a:spcPts val="0"/>
              </a:spcAft>
              <a:buClr>
                <a:srgbClr val="D34817"/>
              </a:buClr>
              <a:buSzPct val="85000"/>
              <a:buFont typeface="Wingdings" panose="05000000000000000000" pitchFamily="2" charset="2"/>
              <a:buChar char="Ø"/>
              <a:tabLst/>
              <a:defRPr/>
            </a:pPr>
            <a:r>
              <a:rPr kumimoji="0" lang="el-GR" sz="2200" b="0" i="0" u="none" strike="noStrike" kern="1200" cap="none" spc="0" normalizeH="0" baseline="0" noProof="0" dirty="0">
                <a:ln>
                  <a:noFill/>
                </a:ln>
                <a:solidFill>
                  <a:srgbClr val="0070C0"/>
                </a:solidFill>
                <a:effectLst/>
                <a:uLnTx/>
                <a:uFillTx/>
                <a:latin typeface="Calibri"/>
                <a:ea typeface="+mn-ea"/>
                <a:cs typeface="+mn-cs"/>
              </a:rPr>
              <a:t>να ξεκαθαρίσει την ορθότητα της πίστης </a:t>
            </a:r>
          </a:p>
          <a:p>
            <a:pPr marL="342900" marR="0" lvl="0" indent="-342900" algn="just" defTabSz="914400" rtl="0" eaLnBrk="1" fontAlgn="auto" latinLnBrk="0" hangingPunct="1">
              <a:lnSpc>
                <a:spcPct val="120000"/>
              </a:lnSpc>
              <a:spcBef>
                <a:spcPts val="580"/>
              </a:spcBef>
              <a:spcAft>
                <a:spcPts val="0"/>
              </a:spcAft>
              <a:buClr>
                <a:srgbClr val="D34817"/>
              </a:buClr>
              <a:buSzPct val="85000"/>
              <a:buFont typeface="Wingdings" panose="05000000000000000000" pitchFamily="2" charset="2"/>
              <a:buChar char="Ø"/>
              <a:tabLst/>
              <a:defRPr/>
            </a:pPr>
            <a:r>
              <a:rPr kumimoji="0" lang="el-GR" sz="2200" b="0" i="0" u="none" strike="noStrike" kern="1200" cap="none" spc="0" normalizeH="0" baseline="0" noProof="0" dirty="0">
                <a:ln>
                  <a:noFill/>
                </a:ln>
                <a:solidFill>
                  <a:srgbClr val="0070C0"/>
                </a:solidFill>
                <a:effectLst/>
                <a:uLnTx/>
                <a:uFillTx/>
                <a:latin typeface="Calibri"/>
                <a:ea typeface="+mn-ea"/>
                <a:cs typeface="+mn-cs"/>
              </a:rPr>
              <a:t>να εμπνεύσει την πεποίθηση για μια νέα ζωή</a:t>
            </a:r>
          </a:p>
          <a:p>
            <a:pPr marL="342900" marR="0" lvl="0" indent="-342900" algn="just" defTabSz="914400" rtl="0" eaLnBrk="1" fontAlgn="auto" latinLnBrk="0" hangingPunct="1">
              <a:lnSpc>
                <a:spcPct val="120000"/>
              </a:lnSpc>
              <a:spcBef>
                <a:spcPts val="580"/>
              </a:spcBef>
              <a:spcAft>
                <a:spcPts val="0"/>
              </a:spcAft>
              <a:buClr>
                <a:srgbClr val="D34817"/>
              </a:buClr>
              <a:buSzPct val="85000"/>
              <a:buFont typeface="Wingdings" panose="05000000000000000000" pitchFamily="2" charset="2"/>
              <a:buChar char="Ø"/>
              <a:tabLst/>
              <a:defRPr/>
            </a:pPr>
            <a:r>
              <a:rPr kumimoji="0" lang="el-GR" sz="2200" b="0" i="0" u="none" strike="noStrike" kern="1200" cap="none" spc="0" normalizeH="0" baseline="0" noProof="0" dirty="0">
                <a:ln>
                  <a:noFill/>
                </a:ln>
                <a:solidFill>
                  <a:srgbClr val="0070C0"/>
                </a:solidFill>
                <a:effectLst/>
                <a:uLnTx/>
                <a:uFillTx/>
                <a:latin typeface="Calibri"/>
                <a:ea typeface="+mn-ea"/>
                <a:cs typeface="+mn-cs"/>
              </a:rPr>
              <a:t>όχημα αληθειών ορθόδοξης πίστης και ζωής της εκκλησιαστικής κοινότητας </a:t>
            </a:r>
          </a:p>
          <a:p>
            <a:pPr marL="342900" marR="0" lvl="0" indent="-342900" algn="just" defTabSz="914400" rtl="0" eaLnBrk="1" fontAlgn="auto" latinLnBrk="0" hangingPunct="1">
              <a:lnSpc>
                <a:spcPct val="120000"/>
              </a:lnSpc>
              <a:spcBef>
                <a:spcPts val="580"/>
              </a:spcBef>
              <a:spcAft>
                <a:spcPts val="0"/>
              </a:spcAft>
              <a:buClr>
                <a:srgbClr val="D34817"/>
              </a:buClr>
              <a:buSzPct val="85000"/>
              <a:buFont typeface="Wingdings" panose="05000000000000000000" pitchFamily="2" charset="2"/>
              <a:buChar char="Ø"/>
              <a:tabLst/>
              <a:defRPr/>
            </a:pPr>
            <a:r>
              <a:rPr kumimoji="0" lang="el-GR" sz="2200" b="0" i="0" u="none" strike="noStrike" kern="1200" cap="none" spc="0" normalizeH="0" baseline="0" noProof="0" dirty="0">
                <a:ln>
                  <a:noFill/>
                </a:ln>
                <a:solidFill>
                  <a:srgbClr val="0070C0"/>
                </a:solidFill>
                <a:effectLst/>
                <a:uLnTx/>
                <a:uFillTx/>
                <a:latin typeface="Calibri"/>
                <a:ea typeface="+mn-ea"/>
                <a:cs typeface="+mn-cs"/>
              </a:rPr>
              <a:t>προβολή Χριστού (κατεξοχήν προτύπου) και των αγίων που ενσαρκώνουν το ευαγγελικό μήνυμα. </a:t>
            </a:r>
          </a:p>
        </p:txBody>
      </p:sp>
    </p:spTree>
    <p:extLst>
      <p:ext uri="{BB962C8B-B14F-4D97-AF65-F5344CB8AC3E}">
        <p14:creationId xmlns:p14="http://schemas.microsoft.com/office/powerpoint/2010/main" val="80549850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94FCD9-E5D5-3BEF-628F-F7C095419742}"/>
            </a:ext>
          </a:extLst>
        </p:cNvPr>
        <p:cNvGrpSpPr/>
        <p:nvPr/>
      </p:nvGrpSpPr>
      <p:grpSpPr>
        <a:xfrm>
          <a:off x="0" y="0"/>
          <a:ext cx="0" cy="0"/>
          <a:chOff x="0" y="0"/>
          <a:chExt cx="0" cy="0"/>
        </a:xfrm>
      </p:grpSpPr>
      <p:pic>
        <p:nvPicPr>
          <p:cNvPr id="96" name="object 17">
            <a:extLst>
              <a:ext uri="{FF2B5EF4-FFF2-40B4-BE49-F238E27FC236}">
                <a16:creationId xmlns:a16="http://schemas.microsoft.com/office/drawing/2014/main" id="{91466217-D919-7961-B92B-6B86EF1906C8}"/>
              </a:ext>
            </a:extLst>
          </p:cNvPr>
          <p:cNvPicPr/>
          <p:nvPr/>
        </p:nvPicPr>
        <p:blipFill>
          <a:blip r:embed="rId2"/>
          <a:stretch/>
        </p:blipFill>
        <p:spPr>
          <a:xfrm>
            <a:off x="0" y="0"/>
            <a:ext cx="9143280" cy="6857280"/>
          </a:xfrm>
          <a:prstGeom prst="rect">
            <a:avLst/>
          </a:prstGeom>
          <a:noFill/>
          <a:ln w="0">
            <a:noFill/>
          </a:ln>
        </p:spPr>
      </p:pic>
      <p:sp>
        <p:nvSpPr>
          <p:cNvPr id="97" name="11 - TextBox 11">
            <a:extLst>
              <a:ext uri="{FF2B5EF4-FFF2-40B4-BE49-F238E27FC236}">
                <a16:creationId xmlns:a16="http://schemas.microsoft.com/office/drawing/2014/main" id="{2DBEEEB9-9881-6D38-D498-DCB10579AF2E}"/>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rgbClr val="000000"/>
              </a:solidFill>
              <a:effectLst/>
              <a:uLnTx/>
              <a:uFillTx/>
              <a:latin typeface="Arial"/>
              <a:ea typeface="+mn-ea"/>
              <a:cs typeface="+mn-cs"/>
            </a:endParaRPr>
          </a:p>
        </p:txBody>
      </p:sp>
      <p:sp>
        <p:nvSpPr>
          <p:cNvPr id="98" name="TextBox 97">
            <a:extLst>
              <a:ext uri="{FF2B5EF4-FFF2-40B4-BE49-F238E27FC236}">
                <a16:creationId xmlns:a16="http://schemas.microsoft.com/office/drawing/2014/main" id="{C8F32A50-1C2F-7780-B1F6-3F88BD15C5C4}"/>
              </a:ext>
            </a:extLst>
          </p:cNvPr>
          <p:cNvSpPr txBox="1"/>
          <p:nvPr/>
        </p:nvSpPr>
        <p:spPr>
          <a:xfrm>
            <a:off x="37080" y="-1"/>
            <a:ext cx="9106200" cy="1000125"/>
          </a:xfrm>
          <a:prstGeom prst="rect">
            <a:avLst/>
          </a:prstGeom>
          <a:noFill/>
          <a:ln w="0">
            <a:noFill/>
          </a:ln>
        </p:spPr>
        <p:txBody>
          <a:bodyPr lIns="90000" tIns="45000" rIns="90000" bIns="4500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800" b="0" i="0" u="none" strike="noStrike" kern="1200" cap="none" spc="0" normalizeH="0" baseline="0" noProof="0" dirty="0">
                <a:ln>
                  <a:noFill/>
                </a:ln>
                <a:solidFill>
                  <a:srgbClr val="EEECE1"/>
                </a:solidFill>
                <a:effectLst/>
                <a:uLnTx/>
                <a:uFillTx/>
                <a:latin typeface="Calibri"/>
                <a:ea typeface="+mn-ea"/>
                <a:cs typeface="+mn-cs"/>
              </a:rPr>
              <a:t>2. α) Θεολογική προσέγγιση των σύγχρονων μέσων επικοινωνίας </a:t>
            </a:r>
            <a:endParaRPr kumimoji="0" lang="el-GR" sz="2800" b="0" i="0" u="none" strike="noStrike" kern="1200" cap="none" spc="0" normalizeH="0" baseline="0" noProof="0" dirty="0">
              <a:ln>
                <a:noFill/>
              </a:ln>
              <a:solidFill>
                <a:srgbClr val="FFFFFF"/>
              </a:solidFill>
              <a:effectLst/>
              <a:uLnTx/>
              <a:uFillTx/>
              <a:latin typeface="Calibri"/>
              <a:ea typeface="+mn-ea"/>
              <a:cs typeface="+mn-cs"/>
            </a:endParaRPr>
          </a:p>
        </p:txBody>
      </p:sp>
      <p:sp>
        <p:nvSpPr>
          <p:cNvPr id="99" name="TextBox 98">
            <a:extLst>
              <a:ext uri="{FF2B5EF4-FFF2-40B4-BE49-F238E27FC236}">
                <a16:creationId xmlns:a16="http://schemas.microsoft.com/office/drawing/2014/main" id="{8C903862-F1C6-AD48-1CF7-1A41B2F10111}"/>
              </a:ext>
            </a:extLst>
          </p:cNvPr>
          <p:cNvSpPr txBox="1"/>
          <p:nvPr/>
        </p:nvSpPr>
        <p:spPr>
          <a:xfrm>
            <a:off x="1" y="1000125"/>
            <a:ext cx="9106200" cy="5295196"/>
          </a:xfrm>
          <a:prstGeom prst="rect">
            <a:avLst/>
          </a:prstGeom>
          <a:noFill/>
          <a:ln w="0">
            <a:noFill/>
          </a:ln>
        </p:spPr>
        <p:txBody>
          <a:bodyPr lIns="90000" tIns="45000" rIns="90000" bIns="45000" anchor="t">
            <a:noAutofit/>
          </a:bodyPr>
          <a:lstStyle/>
          <a:p>
            <a:pPr marL="342900" marR="0" lvl="0" indent="-342900" algn="just" defTabSz="914400" rtl="0" eaLnBrk="1" fontAlgn="auto" latinLnBrk="0" hangingPunct="1">
              <a:lnSpc>
                <a:spcPct val="120000"/>
              </a:lnSpc>
              <a:spcBef>
                <a:spcPts val="580"/>
              </a:spcBef>
              <a:spcAft>
                <a:spcPts val="0"/>
              </a:spcAft>
              <a:buClr>
                <a:srgbClr val="D34817"/>
              </a:buClr>
              <a:buSzPct val="85000"/>
              <a:buFont typeface="Wingdings" panose="05000000000000000000" pitchFamily="2" charset="2"/>
              <a:buChar char="v"/>
              <a:tabLst/>
              <a:defRPr/>
            </a:pPr>
            <a:endParaRPr kumimoji="0" lang="el-GR" sz="2400" b="0" i="0" u="none" strike="noStrike" kern="1200" cap="none" spc="0" normalizeH="0" baseline="0" noProof="0" dirty="0">
              <a:ln>
                <a:noFill/>
              </a:ln>
              <a:solidFill>
                <a:srgbClr val="0070C0"/>
              </a:solidFill>
              <a:effectLst/>
              <a:uLnTx/>
              <a:uFillTx/>
              <a:ea typeface="+mn-ea"/>
              <a:cs typeface="+mn-cs"/>
            </a:endParaRPr>
          </a:p>
          <a:p>
            <a:pPr marL="342900" marR="0" lvl="0" indent="-342900" algn="just" defTabSz="914400" rtl="0" eaLnBrk="1" fontAlgn="auto" latinLnBrk="0" hangingPunct="1">
              <a:lnSpc>
                <a:spcPct val="120000"/>
              </a:lnSpc>
              <a:spcBef>
                <a:spcPts val="580"/>
              </a:spcBef>
              <a:spcAft>
                <a:spcPts val="0"/>
              </a:spcAft>
              <a:buClr>
                <a:srgbClr val="D34817"/>
              </a:buClr>
              <a:buSzPct val="85000"/>
              <a:buFont typeface="Wingdings" panose="05000000000000000000" pitchFamily="2" charset="2"/>
              <a:buChar char="v"/>
              <a:tabLst/>
              <a:defRPr/>
            </a:pPr>
            <a:r>
              <a:rPr kumimoji="0" lang="el-GR" sz="2400" b="0" i="0" u="none" strike="noStrike" kern="1200" cap="none" spc="0" normalizeH="0" baseline="0" noProof="0" dirty="0">
                <a:ln>
                  <a:noFill/>
                </a:ln>
                <a:solidFill>
                  <a:srgbClr val="0070C0"/>
                </a:solidFill>
                <a:effectLst/>
                <a:uLnTx/>
                <a:uFillTx/>
                <a:ea typeface="+mn-ea"/>
                <a:cs typeface="+mn-cs"/>
              </a:rPr>
              <a:t>Δημιουργία νέας οικογένειας του Χριστού, της Εκκλησίας με δεσμούς πιο δυνατούς από τους δεσμούς αίματος. </a:t>
            </a:r>
          </a:p>
          <a:p>
            <a:pPr marL="342900" marR="0" lvl="0" indent="-342900" algn="just" defTabSz="914400" rtl="0" eaLnBrk="1" fontAlgn="auto" latinLnBrk="0" hangingPunct="1">
              <a:lnSpc>
                <a:spcPct val="120000"/>
              </a:lnSpc>
              <a:spcBef>
                <a:spcPts val="580"/>
              </a:spcBef>
              <a:spcAft>
                <a:spcPts val="0"/>
              </a:spcAft>
              <a:buClr>
                <a:srgbClr val="D34817"/>
              </a:buClr>
              <a:buSzPct val="85000"/>
              <a:buFont typeface="Wingdings" panose="05000000000000000000" pitchFamily="2" charset="2"/>
              <a:buChar char="v"/>
              <a:tabLst/>
              <a:defRPr/>
            </a:pPr>
            <a:r>
              <a:rPr lang="el-GR" sz="2400" dirty="0">
                <a:solidFill>
                  <a:srgbClr val="0070C0"/>
                </a:solidFill>
              </a:rPr>
              <a:t>Η πνευματική επικοινωνία επικεντρώνεται σε πρότυπα συμπεριφοράς, που μεταδίδονται ως μήνυμα Θείας Αποκάλυψης, με εικόνα, λόγο και ήχο για την ανανέωσή τους εν Χριστώ.</a:t>
            </a:r>
          </a:p>
          <a:p>
            <a:pPr marL="342900" marR="0" lvl="0" indent="-342900" algn="just" defTabSz="914400" rtl="0" eaLnBrk="1" fontAlgn="auto" latinLnBrk="0" hangingPunct="1">
              <a:lnSpc>
                <a:spcPct val="120000"/>
              </a:lnSpc>
              <a:spcBef>
                <a:spcPts val="580"/>
              </a:spcBef>
              <a:spcAft>
                <a:spcPts val="0"/>
              </a:spcAft>
              <a:buClr>
                <a:srgbClr val="D34817"/>
              </a:buClr>
              <a:buSzPct val="85000"/>
              <a:buFont typeface="Wingdings" panose="05000000000000000000" pitchFamily="2" charset="2"/>
              <a:buChar char="v"/>
              <a:tabLst/>
              <a:defRPr/>
            </a:pPr>
            <a:r>
              <a:rPr kumimoji="0" lang="el-GR" sz="2400" b="0" i="0" u="none" strike="noStrike" kern="1200" cap="none" spc="0" normalizeH="0" baseline="0" noProof="0" dirty="0">
                <a:ln>
                  <a:noFill/>
                </a:ln>
                <a:solidFill>
                  <a:srgbClr val="0070C0"/>
                </a:solidFill>
                <a:effectLst/>
                <a:uLnTx/>
                <a:uFillTx/>
                <a:ea typeface="+mn-ea"/>
                <a:cs typeface="+mn-cs"/>
              </a:rPr>
              <a:t>Ένας από τους σκοπούς της θεολογίας = μείωση απόστασης μηνύματος Ευαγγελίου-πιστών. </a:t>
            </a:r>
          </a:p>
          <a:p>
            <a:pPr marL="342900" marR="0" lvl="0" indent="-342900" algn="just" defTabSz="914400" rtl="0" eaLnBrk="1" fontAlgn="auto" latinLnBrk="0" hangingPunct="1">
              <a:lnSpc>
                <a:spcPct val="120000"/>
              </a:lnSpc>
              <a:spcBef>
                <a:spcPts val="580"/>
              </a:spcBef>
              <a:spcAft>
                <a:spcPts val="0"/>
              </a:spcAft>
              <a:buClr>
                <a:srgbClr val="D34817"/>
              </a:buClr>
              <a:buSzPct val="85000"/>
              <a:buFont typeface="Wingdings" panose="05000000000000000000" pitchFamily="2" charset="2"/>
              <a:buChar char="v"/>
              <a:tabLst/>
              <a:defRPr/>
            </a:pPr>
            <a:r>
              <a:rPr kumimoji="0" lang="el-GR" sz="2400" b="0" i="0" u="none" strike="noStrike" kern="1200" cap="none" spc="0" normalizeH="0" baseline="0" noProof="0" dirty="0">
                <a:ln>
                  <a:noFill/>
                </a:ln>
                <a:solidFill>
                  <a:srgbClr val="0070C0"/>
                </a:solidFill>
                <a:effectLst/>
                <a:uLnTx/>
                <a:uFillTx/>
                <a:ea typeface="+mn-ea"/>
                <a:cs typeface="+mn-cs"/>
              </a:rPr>
              <a:t>Σύγχρονα μέσα επικοινωνίας -&gt; πεδίο δράσης φορέων Χριστιανικής αγωγής.</a:t>
            </a:r>
          </a:p>
          <a:p>
            <a:pPr marL="342900" marR="0" lvl="0" indent="-342900" algn="just" defTabSz="914400" rtl="0" eaLnBrk="1" fontAlgn="auto" latinLnBrk="0" hangingPunct="1">
              <a:lnSpc>
                <a:spcPct val="120000"/>
              </a:lnSpc>
              <a:spcBef>
                <a:spcPts val="580"/>
              </a:spcBef>
              <a:spcAft>
                <a:spcPts val="0"/>
              </a:spcAft>
              <a:buClr>
                <a:srgbClr val="D34817"/>
              </a:buClr>
              <a:buSzPct val="85000"/>
              <a:buFont typeface="Wingdings" panose="05000000000000000000" pitchFamily="2" charset="2"/>
              <a:buChar char="v"/>
              <a:tabLst/>
              <a:defRPr/>
            </a:pPr>
            <a:endParaRPr kumimoji="0" lang="el-GR" sz="2400" b="0" i="0" u="none" strike="noStrike" kern="1200" cap="none" spc="0" normalizeH="0" baseline="0" noProof="0" dirty="0">
              <a:ln>
                <a:noFill/>
              </a:ln>
              <a:solidFill>
                <a:srgbClr val="0070C0"/>
              </a:solidFill>
              <a:effectLst/>
              <a:uLnTx/>
              <a:uFillTx/>
              <a:ea typeface="+mn-ea"/>
              <a:cs typeface="+mn-cs"/>
            </a:endParaRPr>
          </a:p>
        </p:txBody>
      </p:sp>
    </p:spTree>
    <p:extLst>
      <p:ext uri="{BB962C8B-B14F-4D97-AF65-F5344CB8AC3E}">
        <p14:creationId xmlns:p14="http://schemas.microsoft.com/office/powerpoint/2010/main" val="116773686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5F0E0F-8D77-9716-A60E-0E2691644DC5}"/>
            </a:ext>
          </a:extLst>
        </p:cNvPr>
        <p:cNvGrpSpPr/>
        <p:nvPr/>
      </p:nvGrpSpPr>
      <p:grpSpPr>
        <a:xfrm>
          <a:off x="0" y="0"/>
          <a:ext cx="0" cy="0"/>
          <a:chOff x="0" y="0"/>
          <a:chExt cx="0" cy="0"/>
        </a:xfrm>
      </p:grpSpPr>
      <p:pic>
        <p:nvPicPr>
          <p:cNvPr id="96" name="object 17">
            <a:extLst>
              <a:ext uri="{FF2B5EF4-FFF2-40B4-BE49-F238E27FC236}">
                <a16:creationId xmlns:a16="http://schemas.microsoft.com/office/drawing/2014/main" id="{53EEBE2C-022F-8C05-0292-0978F0322CB3}"/>
              </a:ext>
            </a:extLst>
          </p:cNvPr>
          <p:cNvPicPr/>
          <p:nvPr/>
        </p:nvPicPr>
        <p:blipFill>
          <a:blip r:embed="rId2"/>
          <a:stretch/>
        </p:blipFill>
        <p:spPr>
          <a:xfrm>
            <a:off x="0" y="0"/>
            <a:ext cx="9143280" cy="6857280"/>
          </a:xfrm>
          <a:prstGeom prst="rect">
            <a:avLst/>
          </a:prstGeom>
          <a:noFill/>
          <a:ln w="0">
            <a:noFill/>
          </a:ln>
        </p:spPr>
      </p:pic>
      <p:sp>
        <p:nvSpPr>
          <p:cNvPr id="97" name="11 - TextBox 11">
            <a:extLst>
              <a:ext uri="{FF2B5EF4-FFF2-40B4-BE49-F238E27FC236}">
                <a16:creationId xmlns:a16="http://schemas.microsoft.com/office/drawing/2014/main" id="{4BE499FE-F3A6-E9E4-27F7-53BED98A0E97}"/>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rgbClr val="000000"/>
              </a:solidFill>
              <a:effectLst/>
              <a:uLnTx/>
              <a:uFillTx/>
              <a:latin typeface="Arial"/>
              <a:ea typeface="+mn-ea"/>
              <a:cs typeface="+mn-cs"/>
            </a:endParaRPr>
          </a:p>
        </p:txBody>
      </p:sp>
      <p:sp>
        <p:nvSpPr>
          <p:cNvPr id="98" name="TextBox 97">
            <a:extLst>
              <a:ext uri="{FF2B5EF4-FFF2-40B4-BE49-F238E27FC236}">
                <a16:creationId xmlns:a16="http://schemas.microsoft.com/office/drawing/2014/main" id="{5393F6C9-A9CF-15FB-190D-64DC596385D3}"/>
              </a:ext>
            </a:extLst>
          </p:cNvPr>
          <p:cNvSpPr txBox="1"/>
          <p:nvPr/>
        </p:nvSpPr>
        <p:spPr>
          <a:xfrm>
            <a:off x="37080" y="0"/>
            <a:ext cx="9106200" cy="996462"/>
          </a:xfrm>
          <a:prstGeom prst="rect">
            <a:avLst/>
          </a:prstGeom>
          <a:noFill/>
          <a:ln w="0">
            <a:noFill/>
          </a:ln>
        </p:spPr>
        <p:txBody>
          <a:bodyPr lIns="90000" tIns="45000" rIns="90000" bIns="4500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800" b="0" i="0" u="none" strike="noStrike" kern="1200" cap="none" spc="0" normalizeH="0" baseline="0" noProof="0" dirty="0">
                <a:ln>
                  <a:noFill/>
                </a:ln>
                <a:solidFill>
                  <a:srgbClr val="EEECE1"/>
                </a:solidFill>
                <a:effectLst/>
                <a:uLnTx/>
                <a:uFillTx/>
                <a:latin typeface="Calibri"/>
                <a:ea typeface="+mn-ea"/>
                <a:cs typeface="+mn-cs"/>
              </a:rPr>
              <a:t>2. α) Θεολογική προσέγγιση των σύγχρονων μέσων επικοινωνίας </a:t>
            </a:r>
            <a:endParaRPr kumimoji="0" lang="el-GR" sz="2800" b="0" i="0" u="none" strike="noStrike" kern="1200" cap="none" spc="0" normalizeH="0" baseline="0" noProof="0" dirty="0">
              <a:ln>
                <a:noFill/>
              </a:ln>
              <a:solidFill>
                <a:srgbClr val="FFFFFF"/>
              </a:solidFill>
              <a:effectLst/>
              <a:uLnTx/>
              <a:uFillTx/>
              <a:latin typeface="Calibri"/>
              <a:ea typeface="+mn-ea"/>
              <a:cs typeface="+mn-cs"/>
            </a:endParaRPr>
          </a:p>
        </p:txBody>
      </p:sp>
      <p:sp>
        <p:nvSpPr>
          <p:cNvPr id="99" name="TextBox 98">
            <a:extLst>
              <a:ext uri="{FF2B5EF4-FFF2-40B4-BE49-F238E27FC236}">
                <a16:creationId xmlns:a16="http://schemas.microsoft.com/office/drawing/2014/main" id="{C0BFE0E1-74C8-B18B-692A-F270F54BE28A}"/>
              </a:ext>
            </a:extLst>
          </p:cNvPr>
          <p:cNvSpPr txBox="1"/>
          <p:nvPr/>
        </p:nvSpPr>
        <p:spPr>
          <a:xfrm>
            <a:off x="37080" y="1090642"/>
            <a:ext cx="9135000" cy="5229450"/>
          </a:xfrm>
          <a:prstGeom prst="rect">
            <a:avLst/>
          </a:prstGeom>
          <a:noFill/>
          <a:ln w="0">
            <a:noFill/>
          </a:ln>
        </p:spPr>
        <p:txBody>
          <a:bodyPr lIns="90000" tIns="45000" rIns="90000" bIns="45000" anchor="t">
            <a:noAutofit/>
          </a:bodyPr>
          <a:lstStyle/>
          <a:p>
            <a:pPr marR="0" lvl="0" algn="just" defTabSz="914400" rtl="0" eaLnBrk="1" fontAlgn="auto" latinLnBrk="0" hangingPunct="1">
              <a:lnSpc>
                <a:spcPct val="110000"/>
              </a:lnSpc>
              <a:spcBef>
                <a:spcPts val="580"/>
              </a:spcBef>
              <a:spcAft>
                <a:spcPts val="0"/>
              </a:spcAft>
              <a:buClr>
                <a:srgbClr val="D34817"/>
              </a:buClr>
              <a:buSzPct val="85000"/>
              <a:tabLst/>
              <a:defRPr/>
            </a:pPr>
            <a:r>
              <a:rPr lang="el-GR" sz="2200" b="1" dirty="0">
                <a:solidFill>
                  <a:srgbClr val="7030A0"/>
                </a:solidFill>
              </a:rPr>
              <a:t>Με ποιο τρόπο ο καινούριος κόσμος του θεού μπορεί να περάσει μέσα από τα μέσα μαζικής επικοινωνίας;</a:t>
            </a:r>
          </a:p>
          <a:p>
            <a:pPr marL="457200" marR="0" lvl="0" indent="-457200" algn="just" defTabSz="914400" rtl="0" eaLnBrk="1" fontAlgn="auto" latinLnBrk="0" hangingPunct="1">
              <a:lnSpc>
                <a:spcPct val="110000"/>
              </a:lnSpc>
              <a:spcBef>
                <a:spcPts val="580"/>
              </a:spcBef>
              <a:spcAft>
                <a:spcPts val="0"/>
              </a:spcAft>
              <a:buClr>
                <a:srgbClr val="D34817"/>
              </a:buClr>
              <a:buSzPct val="85000"/>
              <a:buAutoNum type="arabicPeriod"/>
              <a:tabLst/>
              <a:defRPr/>
            </a:pPr>
            <a:r>
              <a:rPr lang="el-GR" sz="2200" dirty="0">
                <a:solidFill>
                  <a:srgbClr val="0070C0"/>
                </a:solidFill>
              </a:rPr>
              <a:t>Πώς θα εκμεταλλευτεί ο πιστός τις μηχανικές δυνατότητες που του προσφέρονται σε μια οικουμενική κοινωνία; Σκοπός εκκλησίας να προσανατολίσει νέους να εργαστούν ως επαγγελματίες στα ΜΜΕ.</a:t>
            </a:r>
          </a:p>
          <a:p>
            <a:pPr marL="457200" marR="0" lvl="0" indent="-457200" algn="just" defTabSz="914400" rtl="0" eaLnBrk="1" fontAlgn="auto" latinLnBrk="0" hangingPunct="1">
              <a:lnSpc>
                <a:spcPct val="110000"/>
              </a:lnSpc>
              <a:spcBef>
                <a:spcPts val="580"/>
              </a:spcBef>
              <a:spcAft>
                <a:spcPts val="0"/>
              </a:spcAft>
              <a:buClr>
                <a:srgbClr val="D34817"/>
              </a:buClr>
              <a:buSzPct val="85000"/>
              <a:buAutoNum type="arabicPeriod"/>
              <a:tabLst/>
              <a:defRPr/>
            </a:pPr>
            <a:r>
              <a:rPr lang="el-GR" sz="2200" dirty="0">
                <a:solidFill>
                  <a:srgbClr val="0070C0"/>
                </a:solidFill>
              </a:rPr>
              <a:t>Επικοινωνία = φαινόμενο με πολιτικές οικονομικές πολιτισμικές και ηθικές πτυχές που διαμορφώνονται από τα ΜΜΕ.</a:t>
            </a:r>
          </a:p>
          <a:p>
            <a:pPr marL="457200" marR="0" lvl="0" indent="-457200" algn="just" defTabSz="914400" rtl="0" eaLnBrk="1" fontAlgn="auto" latinLnBrk="0" hangingPunct="1">
              <a:lnSpc>
                <a:spcPct val="110000"/>
              </a:lnSpc>
              <a:spcBef>
                <a:spcPts val="580"/>
              </a:spcBef>
              <a:spcAft>
                <a:spcPts val="0"/>
              </a:spcAft>
              <a:buClr>
                <a:srgbClr val="D34817"/>
              </a:buClr>
              <a:buSzPct val="85000"/>
              <a:buAutoNum type="arabicPeriod"/>
              <a:tabLst/>
              <a:defRPr/>
            </a:pPr>
            <a:r>
              <a:rPr lang="el-GR" sz="2200" dirty="0">
                <a:solidFill>
                  <a:srgbClr val="0070C0"/>
                </a:solidFill>
              </a:rPr>
              <a:t>Εκκλησιαστική κοινότητα: αναγνωρίζει σε κάθε μέλος το δικαίωμα της επιστήμης και πληροφόρησης.</a:t>
            </a:r>
          </a:p>
          <a:p>
            <a:pPr marL="342900" marR="0" lvl="0" indent="-342900" algn="just" defTabSz="914400" rtl="0" eaLnBrk="1" fontAlgn="auto" latinLnBrk="0" hangingPunct="1">
              <a:lnSpc>
                <a:spcPct val="110000"/>
              </a:lnSpc>
              <a:spcBef>
                <a:spcPts val="580"/>
              </a:spcBef>
              <a:spcAft>
                <a:spcPts val="0"/>
              </a:spcAft>
              <a:buClr>
                <a:srgbClr val="D34817"/>
              </a:buClr>
              <a:buSzPct val="85000"/>
              <a:buFont typeface="Wingdings" panose="05000000000000000000" pitchFamily="2" charset="2"/>
              <a:buChar char="Ø"/>
              <a:tabLst/>
              <a:defRPr/>
            </a:pPr>
            <a:r>
              <a:rPr lang="el-GR" sz="2200" dirty="0">
                <a:solidFill>
                  <a:srgbClr val="7030A0"/>
                </a:solidFill>
              </a:rPr>
              <a:t>Είναι ανάγκη η εκκλησία να απαιτεί από τα μέλη της ενημέρωση πάνω στα μέσα επικοινωνίας;</a:t>
            </a:r>
          </a:p>
          <a:p>
            <a:pPr marL="342900" marR="0" lvl="0" indent="-342900" algn="just" defTabSz="914400" rtl="0" eaLnBrk="1" fontAlgn="auto" latinLnBrk="0" hangingPunct="1">
              <a:lnSpc>
                <a:spcPct val="110000"/>
              </a:lnSpc>
              <a:spcBef>
                <a:spcPts val="580"/>
              </a:spcBef>
              <a:spcAft>
                <a:spcPts val="0"/>
              </a:spcAft>
              <a:buClr>
                <a:srgbClr val="D34817"/>
              </a:buClr>
              <a:buSzPct val="85000"/>
              <a:buFont typeface="Wingdings" panose="05000000000000000000" pitchFamily="2" charset="2"/>
              <a:buChar char="Ø"/>
              <a:tabLst/>
              <a:defRPr/>
            </a:pPr>
            <a:r>
              <a:rPr lang="el-GR" sz="2200" dirty="0">
                <a:solidFill>
                  <a:srgbClr val="7030A0"/>
                </a:solidFill>
              </a:rPr>
              <a:t>Θα πρέπει η Εκκλησία να μπει στο χώρο της δορυφορικής επικοινωνίας;</a:t>
            </a:r>
          </a:p>
          <a:p>
            <a:pPr marL="274320" marR="0" lvl="0" indent="-274320" algn="just" defTabSz="914400" rtl="0" eaLnBrk="1" fontAlgn="auto" latinLnBrk="0" hangingPunct="1">
              <a:lnSpc>
                <a:spcPct val="110000"/>
              </a:lnSpc>
              <a:spcBef>
                <a:spcPts val="580"/>
              </a:spcBef>
              <a:spcAft>
                <a:spcPts val="0"/>
              </a:spcAft>
              <a:buClr>
                <a:srgbClr val="D34817"/>
              </a:buClr>
              <a:buSzPct val="85000"/>
              <a:buFont typeface="Wingdings 2"/>
              <a:buChar char=""/>
              <a:tabLst/>
              <a:defRPr/>
            </a:pPr>
            <a:endParaRPr lang="el-GR" sz="2200" dirty="0">
              <a:solidFill>
                <a:prstClr val="black"/>
              </a:solidFill>
              <a:latin typeface="Palatino Linotype" pitchFamily="18" charset="0"/>
            </a:endParaRPr>
          </a:p>
          <a:p>
            <a:pPr marL="274320" marR="0" lvl="0" indent="-274320" algn="just" defTabSz="914400" rtl="0" eaLnBrk="1" fontAlgn="auto" latinLnBrk="0" hangingPunct="1">
              <a:lnSpc>
                <a:spcPct val="110000"/>
              </a:lnSpc>
              <a:spcBef>
                <a:spcPts val="580"/>
              </a:spcBef>
              <a:spcAft>
                <a:spcPts val="0"/>
              </a:spcAft>
              <a:buClr>
                <a:srgbClr val="D34817"/>
              </a:buClr>
              <a:buSzPct val="85000"/>
              <a:buFont typeface="Wingdings 2"/>
              <a:buChar char=""/>
              <a:tabLst/>
              <a:defRPr/>
            </a:pPr>
            <a:endParaRPr lang="el-GR" sz="2200" dirty="0">
              <a:solidFill>
                <a:prstClr val="black"/>
              </a:solidFill>
              <a:latin typeface="Palatino Linotype" pitchFamily="18" charset="0"/>
            </a:endParaRPr>
          </a:p>
        </p:txBody>
      </p:sp>
    </p:spTree>
    <p:extLst>
      <p:ext uri="{BB962C8B-B14F-4D97-AF65-F5344CB8AC3E}">
        <p14:creationId xmlns:p14="http://schemas.microsoft.com/office/powerpoint/2010/main" val="264341951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FB904B-929F-4EF5-EC68-A9B0354A38AE}"/>
            </a:ext>
          </a:extLst>
        </p:cNvPr>
        <p:cNvGrpSpPr/>
        <p:nvPr/>
      </p:nvGrpSpPr>
      <p:grpSpPr>
        <a:xfrm>
          <a:off x="0" y="0"/>
          <a:ext cx="0" cy="0"/>
          <a:chOff x="0" y="0"/>
          <a:chExt cx="0" cy="0"/>
        </a:xfrm>
      </p:grpSpPr>
      <p:pic>
        <p:nvPicPr>
          <p:cNvPr id="96" name="object 17">
            <a:extLst>
              <a:ext uri="{FF2B5EF4-FFF2-40B4-BE49-F238E27FC236}">
                <a16:creationId xmlns:a16="http://schemas.microsoft.com/office/drawing/2014/main" id="{A0C4828F-26F2-67F9-5A6C-30492769E108}"/>
              </a:ext>
            </a:extLst>
          </p:cNvPr>
          <p:cNvPicPr/>
          <p:nvPr/>
        </p:nvPicPr>
        <p:blipFill>
          <a:blip r:embed="rId2"/>
          <a:stretch/>
        </p:blipFill>
        <p:spPr>
          <a:xfrm>
            <a:off x="0" y="0"/>
            <a:ext cx="9143280" cy="6857280"/>
          </a:xfrm>
          <a:prstGeom prst="rect">
            <a:avLst/>
          </a:prstGeom>
          <a:noFill/>
          <a:ln w="0">
            <a:noFill/>
          </a:ln>
        </p:spPr>
      </p:pic>
      <p:sp>
        <p:nvSpPr>
          <p:cNvPr id="97" name="11 - TextBox 11">
            <a:extLst>
              <a:ext uri="{FF2B5EF4-FFF2-40B4-BE49-F238E27FC236}">
                <a16:creationId xmlns:a16="http://schemas.microsoft.com/office/drawing/2014/main" id="{5B9EFD37-0DC5-A742-8303-C9C411712286}"/>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rgbClr val="000000"/>
              </a:solidFill>
              <a:effectLst/>
              <a:uLnTx/>
              <a:uFillTx/>
              <a:latin typeface="Arial"/>
              <a:ea typeface="+mn-ea"/>
              <a:cs typeface="+mn-cs"/>
            </a:endParaRPr>
          </a:p>
        </p:txBody>
      </p:sp>
      <p:sp>
        <p:nvSpPr>
          <p:cNvPr id="98" name="TextBox 97">
            <a:extLst>
              <a:ext uri="{FF2B5EF4-FFF2-40B4-BE49-F238E27FC236}">
                <a16:creationId xmlns:a16="http://schemas.microsoft.com/office/drawing/2014/main" id="{1249B2AE-863A-2138-EEF1-0D6EF7762382}"/>
              </a:ext>
            </a:extLst>
          </p:cNvPr>
          <p:cNvSpPr txBox="1"/>
          <p:nvPr/>
        </p:nvSpPr>
        <p:spPr>
          <a:xfrm>
            <a:off x="-16200" y="61155"/>
            <a:ext cx="9106200" cy="753480"/>
          </a:xfrm>
          <a:prstGeom prst="rect">
            <a:avLst/>
          </a:prstGeom>
          <a:noFill/>
          <a:ln w="0">
            <a:noFill/>
          </a:ln>
        </p:spPr>
        <p:txBody>
          <a:bodyPr lIns="90000" tIns="45000" rIns="90000" bIns="4500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800" b="0" i="0" u="none" strike="noStrike" kern="1200" cap="none" spc="0" normalizeH="0" baseline="0" noProof="0">
                <a:ln>
                  <a:noFill/>
                </a:ln>
                <a:solidFill>
                  <a:srgbClr val="EEECE1"/>
                </a:solidFill>
                <a:effectLst/>
                <a:uLnTx/>
                <a:uFillTx/>
                <a:latin typeface="Calibri"/>
                <a:ea typeface="+mn-ea"/>
                <a:cs typeface="+mn-cs"/>
              </a:rPr>
              <a:t>2. α) Θεολογική προσέγγιση των σύγχρονων μέσων επικοινωνίας </a:t>
            </a:r>
            <a:endParaRPr kumimoji="0" lang="el-GR" sz="2800" b="0" i="0" u="none" strike="noStrike" kern="1200" cap="none" spc="0" normalizeH="0" baseline="0" noProof="0" dirty="0">
              <a:ln>
                <a:noFill/>
              </a:ln>
              <a:solidFill>
                <a:srgbClr val="FFFFFF"/>
              </a:solidFill>
              <a:effectLst/>
              <a:uLnTx/>
              <a:uFillTx/>
              <a:latin typeface="Calibri"/>
              <a:ea typeface="+mn-ea"/>
              <a:cs typeface="+mn-cs"/>
            </a:endParaRPr>
          </a:p>
        </p:txBody>
      </p:sp>
      <p:sp>
        <p:nvSpPr>
          <p:cNvPr id="99" name="TextBox 98">
            <a:extLst>
              <a:ext uri="{FF2B5EF4-FFF2-40B4-BE49-F238E27FC236}">
                <a16:creationId xmlns:a16="http://schemas.microsoft.com/office/drawing/2014/main" id="{0B2E68D4-A1CE-875C-C54D-FAA2DF616A28}"/>
              </a:ext>
            </a:extLst>
          </p:cNvPr>
          <p:cNvSpPr txBox="1"/>
          <p:nvPr/>
        </p:nvSpPr>
        <p:spPr>
          <a:xfrm>
            <a:off x="-16200" y="1155486"/>
            <a:ext cx="9135000" cy="5229450"/>
          </a:xfrm>
          <a:prstGeom prst="rect">
            <a:avLst/>
          </a:prstGeom>
          <a:noFill/>
          <a:ln w="0">
            <a:noFill/>
          </a:ln>
        </p:spPr>
        <p:txBody>
          <a:bodyPr lIns="90000" tIns="45000" rIns="90000" bIns="45000" anchor="t">
            <a:noAutofit/>
          </a:bodyPr>
          <a:lstStyle/>
          <a:p>
            <a:pPr marL="342900" marR="0" lvl="0" indent="-342900" algn="just" defTabSz="914400" rtl="0" eaLnBrk="1" fontAlgn="auto" latinLnBrk="0" hangingPunct="1">
              <a:lnSpc>
                <a:spcPct val="120000"/>
              </a:lnSpc>
              <a:spcBef>
                <a:spcPts val="580"/>
              </a:spcBef>
              <a:spcAft>
                <a:spcPts val="0"/>
              </a:spcAft>
              <a:buClr>
                <a:srgbClr val="D34817"/>
              </a:buClr>
              <a:buSzPct val="85000"/>
              <a:buFont typeface="Wingdings" panose="05000000000000000000" pitchFamily="2" charset="2"/>
              <a:buChar char="v"/>
              <a:tabLst/>
              <a:defRPr/>
            </a:pPr>
            <a:r>
              <a:rPr kumimoji="0" lang="el-GR" sz="2400" b="1" i="0" u="none" strike="noStrike" kern="1200" cap="none" spc="0" normalizeH="0" baseline="0" noProof="0" dirty="0">
                <a:ln>
                  <a:noFill/>
                </a:ln>
                <a:solidFill>
                  <a:srgbClr val="0070C0"/>
                </a:solidFill>
                <a:effectLst/>
                <a:uLnTx/>
                <a:uFillTx/>
                <a:ea typeface="+mn-ea"/>
                <a:cs typeface="+mn-cs"/>
              </a:rPr>
              <a:t>Τυπογραφία </a:t>
            </a:r>
            <a:r>
              <a:rPr lang="el-GR" sz="2400" b="1" dirty="0">
                <a:solidFill>
                  <a:srgbClr val="0070C0"/>
                </a:solidFill>
              </a:rPr>
              <a:t>Γ</a:t>
            </a:r>
            <a:r>
              <a:rPr kumimoji="0" lang="el-GR" sz="2400" b="1" i="0" u="none" strike="noStrike" kern="1200" cap="none" spc="0" normalizeH="0" baseline="0" noProof="0" dirty="0" err="1">
                <a:ln>
                  <a:noFill/>
                </a:ln>
                <a:solidFill>
                  <a:srgbClr val="0070C0"/>
                </a:solidFill>
                <a:effectLst/>
                <a:uLnTx/>
                <a:uFillTx/>
                <a:ea typeface="+mn-ea"/>
                <a:cs typeface="+mn-cs"/>
              </a:rPr>
              <a:t>ουτεμβέργιου</a:t>
            </a:r>
            <a:r>
              <a:rPr kumimoji="0" lang="el-GR" sz="2400" b="0" i="0" u="none" strike="noStrike" kern="1200" cap="none" spc="0" normalizeH="0" baseline="0" noProof="0" dirty="0">
                <a:ln>
                  <a:noFill/>
                </a:ln>
                <a:solidFill>
                  <a:srgbClr val="0070C0"/>
                </a:solidFill>
                <a:effectLst/>
                <a:uLnTx/>
                <a:uFillTx/>
                <a:ea typeface="+mn-ea"/>
                <a:cs typeface="+mn-cs"/>
              </a:rPr>
              <a:t>: η Εκκλησία εξέδωσε τη Βίβλο </a:t>
            </a:r>
            <a:r>
              <a:rPr kumimoji="0" lang="el-GR" sz="2400" b="0" i="0" u="none" strike="noStrike" kern="1200" cap="none" spc="0" normalizeH="0" baseline="0" noProof="0" dirty="0">
                <a:ln>
                  <a:noFill/>
                </a:ln>
                <a:solidFill>
                  <a:srgbClr val="0070C0"/>
                </a:solidFill>
                <a:effectLst/>
                <a:uLnTx/>
                <a:uFillTx/>
                <a:latin typeface="Calibri"/>
                <a:ea typeface="+mn-ea"/>
                <a:cs typeface="+mn-cs"/>
              </a:rPr>
              <a:t>μεταφρασμένη σε 2500 γλώσσες και διαλέκτους </a:t>
            </a:r>
            <a:r>
              <a:rPr kumimoji="0" lang="el-GR" sz="2400" b="0" i="0" u="none" strike="noStrike" kern="1200" cap="none" spc="0" normalizeH="0" baseline="0" noProof="0" dirty="0">
                <a:ln>
                  <a:noFill/>
                </a:ln>
                <a:solidFill>
                  <a:srgbClr val="0070C0"/>
                </a:solidFill>
                <a:effectLst/>
                <a:uLnTx/>
                <a:uFillTx/>
                <a:ea typeface="+mn-ea"/>
                <a:cs typeface="+mn-cs"/>
              </a:rPr>
              <a:t>και άλλα εκκλησιαστικά βιβλία (κατηχήσεις, λειτουργικά βιβλία)=&gt; </a:t>
            </a:r>
          </a:p>
          <a:p>
            <a:pPr marL="274320" marR="0" lvl="0" indent="-274320" algn="just" defTabSz="914400" rtl="0" eaLnBrk="1" fontAlgn="auto" latinLnBrk="0" hangingPunct="1">
              <a:lnSpc>
                <a:spcPct val="120000"/>
              </a:lnSpc>
              <a:spcBef>
                <a:spcPts val="580"/>
              </a:spcBef>
              <a:spcAft>
                <a:spcPts val="0"/>
              </a:spcAft>
              <a:buClr>
                <a:srgbClr val="D34817"/>
              </a:buClr>
              <a:buSzPct val="85000"/>
              <a:buFont typeface="Wingdings 2"/>
              <a:buChar char=""/>
              <a:tabLst/>
              <a:defRPr/>
            </a:pPr>
            <a:r>
              <a:rPr kumimoji="0" lang="el-GR" sz="2400" b="0" i="0" u="none" strike="noStrike" kern="1200" cap="none" spc="0" normalizeH="0" baseline="0" noProof="0" dirty="0">
                <a:ln>
                  <a:noFill/>
                </a:ln>
                <a:solidFill>
                  <a:srgbClr val="0070C0"/>
                </a:solidFill>
                <a:effectLst/>
                <a:uLnTx/>
                <a:uFillTx/>
                <a:ea typeface="+mn-ea"/>
                <a:cs typeface="+mn-cs"/>
              </a:rPr>
              <a:t>Πιο γρήγορη επαφή με τις θεόπνευστες αλήθειες.</a:t>
            </a:r>
          </a:p>
          <a:p>
            <a:pPr marL="342900" marR="0" lvl="0" indent="-342900" algn="just" defTabSz="914400" rtl="0" eaLnBrk="1" fontAlgn="auto" latinLnBrk="0" hangingPunct="1">
              <a:lnSpc>
                <a:spcPct val="120000"/>
              </a:lnSpc>
              <a:spcBef>
                <a:spcPts val="580"/>
              </a:spcBef>
              <a:spcAft>
                <a:spcPts val="0"/>
              </a:spcAft>
              <a:buClr>
                <a:srgbClr val="D34817"/>
              </a:buClr>
              <a:buSzPct val="85000"/>
              <a:buFont typeface="Wingdings" panose="05000000000000000000" pitchFamily="2" charset="2"/>
              <a:buChar char="v"/>
              <a:tabLst/>
              <a:defRPr/>
            </a:pPr>
            <a:r>
              <a:rPr kumimoji="0" lang="el-GR" sz="2400" b="1" i="0" u="none" strike="noStrike" kern="1200" cap="none" spc="0" normalizeH="0" baseline="0" noProof="0" dirty="0">
                <a:ln>
                  <a:noFill/>
                </a:ln>
                <a:solidFill>
                  <a:srgbClr val="0070C0"/>
                </a:solidFill>
                <a:effectLst/>
                <a:uLnTx/>
                <a:uFillTx/>
                <a:ea typeface="+mn-ea"/>
                <a:cs typeface="+mn-cs"/>
              </a:rPr>
              <a:t>Τυπογραφία</a:t>
            </a:r>
            <a:r>
              <a:rPr kumimoji="0" lang="el-GR" sz="2400" b="0" i="0" u="none" strike="noStrike" kern="1200" cap="none" spc="0" normalizeH="0" baseline="0" noProof="0" dirty="0">
                <a:ln>
                  <a:noFill/>
                </a:ln>
                <a:solidFill>
                  <a:srgbClr val="0070C0"/>
                </a:solidFill>
                <a:effectLst/>
                <a:uLnTx/>
                <a:uFillTx/>
                <a:ea typeface="+mn-ea"/>
                <a:cs typeface="+mn-cs"/>
              </a:rPr>
              <a:t>=&gt; εξύψωση πνευματικής στάθμης ευρύτερο χριστιανισμού, γένους </a:t>
            </a:r>
            <a:r>
              <a:rPr lang="el-GR" sz="2400" dirty="0">
                <a:solidFill>
                  <a:srgbClr val="0070C0"/>
                </a:solidFill>
              </a:rPr>
              <a:t>Ε</a:t>
            </a:r>
            <a:r>
              <a:rPr kumimoji="0" lang="el-GR" sz="2400" b="0" i="0" u="none" strike="noStrike" kern="1200" cap="none" spc="0" normalizeH="0" baseline="0" noProof="0" dirty="0" err="1">
                <a:ln>
                  <a:noFill/>
                </a:ln>
                <a:solidFill>
                  <a:srgbClr val="0070C0"/>
                </a:solidFill>
                <a:effectLst/>
                <a:uLnTx/>
                <a:uFillTx/>
                <a:ea typeface="+mn-ea"/>
                <a:cs typeface="+mn-cs"/>
              </a:rPr>
              <a:t>λλήνων</a:t>
            </a:r>
            <a:r>
              <a:rPr lang="el-GR" sz="2400" dirty="0">
                <a:solidFill>
                  <a:srgbClr val="0070C0"/>
                </a:solidFill>
              </a:rPr>
              <a:t>.</a:t>
            </a:r>
          </a:p>
          <a:p>
            <a:pPr marL="342900" marR="0" lvl="0" indent="-342900" algn="just" defTabSz="914400" rtl="0" eaLnBrk="1" fontAlgn="auto" latinLnBrk="0" hangingPunct="1">
              <a:lnSpc>
                <a:spcPct val="120000"/>
              </a:lnSpc>
              <a:spcBef>
                <a:spcPts val="580"/>
              </a:spcBef>
              <a:spcAft>
                <a:spcPts val="0"/>
              </a:spcAft>
              <a:buClr>
                <a:srgbClr val="D34817"/>
              </a:buClr>
              <a:buSzPct val="85000"/>
              <a:buFont typeface="Wingdings" panose="05000000000000000000" pitchFamily="2" charset="2"/>
              <a:buChar char="v"/>
              <a:tabLst/>
              <a:defRPr/>
            </a:pPr>
            <a:r>
              <a:rPr kumimoji="0" lang="el-GR" sz="2400" b="1" i="0" u="none" strike="noStrike" kern="1200" cap="none" spc="0" normalizeH="0" baseline="0" noProof="0" dirty="0">
                <a:ln>
                  <a:noFill/>
                </a:ln>
                <a:solidFill>
                  <a:srgbClr val="0070C0"/>
                </a:solidFill>
                <a:effectLst/>
                <a:uLnTx/>
                <a:uFillTx/>
                <a:ea typeface="+mn-ea"/>
                <a:cs typeface="+mn-cs"/>
              </a:rPr>
              <a:t>Εποχή μέσων ενημέρωσης </a:t>
            </a:r>
            <a:r>
              <a:rPr kumimoji="0" lang="el-GR" sz="2400" b="0" i="0" u="none" strike="noStrike" kern="1200" cap="none" spc="0" normalizeH="0" baseline="0" noProof="0" dirty="0">
                <a:ln>
                  <a:noFill/>
                </a:ln>
                <a:solidFill>
                  <a:srgbClr val="0070C0"/>
                </a:solidFill>
                <a:effectLst/>
                <a:uLnTx/>
                <a:uFillTx/>
                <a:ea typeface="+mn-ea"/>
                <a:cs typeface="+mn-cs"/>
              </a:rPr>
              <a:t>: η Εκκλησία καλείται να σταθεί απέναντι στις νέες δυνατότητες επικοινωνίας με σεβασμό, να τις γνωρίσει, να τις χρησιμοποιήσει, να αναπτύξει κοινοκτημοσύνη μελών, να ευαισθητοποιήσει αναποφάσιστους, μοναχικούς</a:t>
            </a:r>
            <a:r>
              <a:rPr lang="el-GR" sz="2400" dirty="0">
                <a:solidFill>
                  <a:srgbClr val="0070C0"/>
                </a:solidFill>
              </a:rPr>
              <a:t>, ασθενείς, ανθρώπους με έλλειμμα αγάπης.</a:t>
            </a:r>
            <a:endParaRPr kumimoji="0" lang="el-GR" sz="2400" b="0" i="0" u="none" strike="noStrike" kern="1200" cap="none" spc="0" normalizeH="0" baseline="0" noProof="0" dirty="0">
              <a:ln>
                <a:noFill/>
              </a:ln>
              <a:solidFill>
                <a:srgbClr val="0070C0"/>
              </a:solidFill>
              <a:effectLst/>
              <a:uLnTx/>
              <a:uFillTx/>
              <a:ea typeface="+mn-ea"/>
              <a:cs typeface="+mn-cs"/>
            </a:endParaRPr>
          </a:p>
        </p:txBody>
      </p:sp>
    </p:spTree>
    <p:extLst>
      <p:ext uri="{BB962C8B-B14F-4D97-AF65-F5344CB8AC3E}">
        <p14:creationId xmlns:p14="http://schemas.microsoft.com/office/powerpoint/2010/main" val="133321235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9646DC-5C13-4F5C-C051-8BAE608FD3C7}"/>
            </a:ext>
          </a:extLst>
        </p:cNvPr>
        <p:cNvGrpSpPr/>
        <p:nvPr/>
      </p:nvGrpSpPr>
      <p:grpSpPr>
        <a:xfrm>
          <a:off x="0" y="0"/>
          <a:ext cx="0" cy="0"/>
          <a:chOff x="0" y="0"/>
          <a:chExt cx="0" cy="0"/>
        </a:xfrm>
      </p:grpSpPr>
      <p:pic>
        <p:nvPicPr>
          <p:cNvPr id="96" name="object 17">
            <a:extLst>
              <a:ext uri="{FF2B5EF4-FFF2-40B4-BE49-F238E27FC236}">
                <a16:creationId xmlns:a16="http://schemas.microsoft.com/office/drawing/2014/main" id="{F89AE54A-266D-09C5-9300-2E4E59B9EF2B}"/>
              </a:ext>
            </a:extLst>
          </p:cNvPr>
          <p:cNvPicPr/>
          <p:nvPr/>
        </p:nvPicPr>
        <p:blipFill>
          <a:blip r:embed="rId2"/>
          <a:stretch/>
        </p:blipFill>
        <p:spPr>
          <a:xfrm>
            <a:off x="0" y="0"/>
            <a:ext cx="9143280" cy="6857280"/>
          </a:xfrm>
          <a:prstGeom prst="rect">
            <a:avLst/>
          </a:prstGeom>
          <a:noFill/>
          <a:ln w="0">
            <a:noFill/>
          </a:ln>
        </p:spPr>
      </p:pic>
      <p:sp>
        <p:nvSpPr>
          <p:cNvPr id="97" name="11 - TextBox 11">
            <a:extLst>
              <a:ext uri="{FF2B5EF4-FFF2-40B4-BE49-F238E27FC236}">
                <a16:creationId xmlns:a16="http://schemas.microsoft.com/office/drawing/2014/main" id="{B79B3B0E-7EA7-3758-452C-67C23F564F34}"/>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rgbClr val="000000"/>
              </a:solidFill>
              <a:effectLst/>
              <a:uLnTx/>
              <a:uFillTx/>
              <a:latin typeface="Arial"/>
              <a:ea typeface="+mn-ea"/>
              <a:cs typeface="+mn-cs"/>
            </a:endParaRPr>
          </a:p>
        </p:txBody>
      </p:sp>
      <p:sp>
        <p:nvSpPr>
          <p:cNvPr id="98" name="TextBox 97">
            <a:extLst>
              <a:ext uri="{FF2B5EF4-FFF2-40B4-BE49-F238E27FC236}">
                <a16:creationId xmlns:a16="http://schemas.microsoft.com/office/drawing/2014/main" id="{810E5B16-7B1D-0999-B11D-070B35EFF524}"/>
              </a:ext>
            </a:extLst>
          </p:cNvPr>
          <p:cNvSpPr txBox="1"/>
          <p:nvPr/>
        </p:nvSpPr>
        <p:spPr>
          <a:xfrm>
            <a:off x="37080" y="0"/>
            <a:ext cx="9106200" cy="996462"/>
          </a:xfrm>
          <a:prstGeom prst="rect">
            <a:avLst/>
          </a:prstGeom>
          <a:noFill/>
          <a:ln w="0">
            <a:noFill/>
          </a:ln>
        </p:spPr>
        <p:txBody>
          <a:bodyPr lIns="90000" tIns="45000" rIns="90000" bIns="4500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800" b="0" i="0" u="none" strike="noStrike" kern="1200" cap="none" spc="0" normalizeH="0" baseline="0" noProof="0">
                <a:ln>
                  <a:noFill/>
                </a:ln>
                <a:solidFill>
                  <a:srgbClr val="EEECE1"/>
                </a:solidFill>
                <a:effectLst/>
                <a:uLnTx/>
                <a:uFillTx/>
                <a:latin typeface="Calibri"/>
                <a:ea typeface="+mn-ea"/>
                <a:cs typeface="+mn-cs"/>
              </a:rPr>
              <a:t>2. α) Θεολογική προσέγγιση των σύγχρονων μέσων επικοινωνίας </a:t>
            </a:r>
            <a:endParaRPr kumimoji="0" lang="el-GR" sz="2800" b="0" i="0" u="none" strike="noStrike" kern="1200" cap="none" spc="0" normalizeH="0" baseline="0" noProof="0" dirty="0">
              <a:ln>
                <a:noFill/>
              </a:ln>
              <a:solidFill>
                <a:srgbClr val="FFFFFF"/>
              </a:solidFill>
              <a:effectLst/>
              <a:uLnTx/>
              <a:uFillTx/>
              <a:latin typeface="Calibri"/>
              <a:ea typeface="+mn-ea"/>
              <a:cs typeface="+mn-cs"/>
            </a:endParaRPr>
          </a:p>
        </p:txBody>
      </p:sp>
      <p:sp>
        <p:nvSpPr>
          <p:cNvPr id="99" name="TextBox 98">
            <a:extLst>
              <a:ext uri="{FF2B5EF4-FFF2-40B4-BE49-F238E27FC236}">
                <a16:creationId xmlns:a16="http://schemas.microsoft.com/office/drawing/2014/main" id="{665929C9-F6AA-04C5-6C8C-BD3135926F5D}"/>
              </a:ext>
            </a:extLst>
          </p:cNvPr>
          <p:cNvSpPr txBox="1"/>
          <p:nvPr/>
        </p:nvSpPr>
        <p:spPr>
          <a:xfrm>
            <a:off x="9000" y="1190655"/>
            <a:ext cx="9135000" cy="5229450"/>
          </a:xfrm>
          <a:prstGeom prst="rect">
            <a:avLst/>
          </a:prstGeom>
          <a:noFill/>
          <a:ln w="0">
            <a:noFill/>
          </a:ln>
        </p:spPr>
        <p:txBody>
          <a:bodyPr lIns="90000" tIns="45000" rIns="90000" bIns="45000" anchor="t">
            <a:noAutofit/>
          </a:bodyPr>
          <a:lstStyle/>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q"/>
              <a:tabLst/>
              <a:defRPr/>
            </a:pPr>
            <a:r>
              <a:rPr lang="el-GR" sz="2400" dirty="0">
                <a:solidFill>
                  <a:srgbClr val="0070C0"/>
                </a:solidFill>
              </a:rPr>
              <a:t>Μ</a:t>
            </a:r>
            <a:r>
              <a:rPr kumimoji="0" lang="el-GR" sz="2400" b="0" i="0" u="none" strike="noStrike" kern="1200" cap="none" spc="0" normalizeH="0" baseline="0" noProof="0" dirty="0">
                <a:ln>
                  <a:noFill/>
                </a:ln>
                <a:solidFill>
                  <a:srgbClr val="0070C0"/>
                </a:solidFill>
                <a:effectLst/>
                <a:uLnTx/>
                <a:uFillTx/>
                <a:ea typeface="+mn-ea"/>
                <a:cs typeface="+mn-cs"/>
              </a:rPr>
              <a:t>ε τα μέσα μαζικής επικοινωνίας η Εκκλησία μπορεί να γίνει </a:t>
            </a:r>
          </a:p>
          <a:p>
            <a:pPr marR="0" lvl="0" algn="just" defTabSz="914400" rtl="0" eaLnBrk="1" fontAlgn="auto" latinLnBrk="0" hangingPunct="1">
              <a:lnSpc>
                <a:spcPct val="100000"/>
              </a:lnSpc>
              <a:spcBef>
                <a:spcPts val="580"/>
              </a:spcBef>
              <a:spcAft>
                <a:spcPts val="0"/>
              </a:spcAft>
              <a:buClr>
                <a:srgbClr val="D34817"/>
              </a:buClr>
              <a:buSzPct val="85000"/>
              <a:tabLst/>
              <a:defRPr/>
            </a:pPr>
            <a:r>
              <a:rPr kumimoji="0" lang="el-GR" sz="2400" b="0" i="0" u="none" strike="noStrike" kern="1200" cap="none" spc="0" normalizeH="0" baseline="0" noProof="0" dirty="0">
                <a:ln>
                  <a:noFill/>
                </a:ln>
                <a:solidFill>
                  <a:srgbClr val="0070C0"/>
                </a:solidFill>
                <a:effectLst/>
                <a:uLnTx/>
                <a:uFillTx/>
                <a:ea typeface="+mn-ea"/>
                <a:cs typeface="+mn-cs"/>
              </a:rPr>
              <a:t>     σύγχρονο ψυχοπαιδαγωγικό κέντρο για διακονία και </a:t>
            </a:r>
            <a:r>
              <a:rPr kumimoji="0" lang="el-GR" sz="2400" b="0" i="0" u="none" strike="noStrike" kern="1200" cap="none" spc="0" normalizeH="0" baseline="0" noProof="0" dirty="0" err="1">
                <a:ln>
                  <a:noFill/>
                </a:ln>
                <a:solidFill>
                  <a:srgbClr val="0070C0"/>
                </a:solidFill>
                <a:effectLst/>
                <a:uLnTx/>
                <a:uFillTx/>
                <a:ea typeface="+mn-ea"/>
                <a:cs typeface="+mn-cs"/>
              </a:rPr>
              <a:t>διαποίμανση</a:t>
            </a:r>
            <a:r>
              <a:rPr kumimoji="0" lang="el-GR" sz="2400" b="0" i="0" u="none" strike="noStrike" kern="1200" cap="none" spc="0" normalizeH="0" baseline="0" noProof="0" dirty="0">
                <a:ln>
                  <a:noFill/>
                </a:ln>
                <a:solidFill>
                  <a:srgbClr val="0070C0"/>
                </a:solidFill>
                <a:effectLst/>
                <a:uLnTx/>
                <a:uFillTx/>
                <a:ea typeface="+mn-ea"/>
                <a:cs typeface="+mn-cs"/>
              </a:rPr>
              <a:t>      πιστών. </a:t>
            </a:r>
          </a:p>
          <a:p>
            <a:pPr marR="0" lvl="0" algn="just" defTabSz="914400" rtl="0" eaLnBrk="1" fontAlgn="auto" latinLnBrk="0" hangingPunct="1">
              <a:lnSpc>
                <a:spcPct val="100000"/>
              </a:lnSpc>
              <a:spcBef>
                <a:spcPts val="580"/>
              </a:spcBef>
              <a:spcAft>
                <a:spcPts val="0"/>
              </a:spcAft>
              <a:buClr>
                <a:srgbClr val="D34817"/>
              </a:buClr>
              <a:buSzPct val="85000"/>
              <a:tabLst/>
              <a:defRPr/>
            </a:pPr>
            <a:endParaRPr kumimoji="0" lang="el-GR" sz="2400" b="0" i="0" u="none" strike="noStrike" kern="1200" cap="none" spc="0" normalizeH="0" baseline="0" noProof="0" dirty="0">
              <a:ln>
                <a:noFill/>
              </a:ln>
              <a:solidFill>
                <a:srgbClr val="0070C0"/>
              </a:solidFill>
              <a:effectLst/>
              <a:uLnTx/>
              <a:uFillTx/>
              <a:ea typeface="+mn-ea"/>
              <a:cs typeface="+mn-cs"/>
            </a:endParaRP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q"/>
              <a:tabLst/>
              <a:defRPr/>
            </a:pPr>
            <a:r>
              <a:rPr kumimoji="0" lang="el-GR" sz="2400" b="0" i="0" u="none" strike="noStrike" kern="1200" cap="none" spc="0" normalizeH="0" baseline="0" noProof="0" dirty="0">
                <a:ln>
                  <a:noFill/>
                </a:ln>
                <a:solidFill>
                  <a:srgbClr val="0070C0"/>
                </a:solidFill>
                <a:effectLst/>
                <a:uLnTx/>
                <a:uFillTx/>
                <a:ea typeface="+mn-ea"/>
                <a:cs typeface="+mn-cs"/>
              </a:rPr>
              <a:t>Σε εθνικό επίπεδο </a:t>
            </a:r>
            <a:r>
              <a:rPr lang="el-GR" sz="2400" dirty="0">
                <a:solidFill>
                  <a:srgbClr val="0070C0"/>
                </a:solidFill>
              </a:rPr>
              <a:t>π</a:t>
            </a:r>
            <a:r>
              <a:rPr kumimoji="0" lang="el-GR" sz="2400" b="0" i="0" u="none" strike="noStrike" kern="1200" cap="none" spc="0" normalizeH="0" baseline="0" noProof="0" dirty="0" err="1">
                <a:ln>
                  <a:noFill/>
                </a:ln>
                <a:solidFill>
                  <a:srgbClr val="0070C0"/>
                </a:solidFill>
                <a:effectLst/>
                <a:uLnTx/>
                <a:uFillTx/>
                <a:ea typeface="+mn-ea"/>
                <a:cs typeface="+mn-cs"/>
              </a:rPr>
              <a:t>αρέχεται</a:t>
            </a:r>
            <a:r>
              <a:rPr kumimoji="0" lang="el-GR" sz="2400" b="0" i="0" u="none" strike="noStrike" kern="1200" cap="none" spc="0" normalizeH="0" baseline="0" noProof="0" dirty="0">
                <a:ln>
                  <a:noFill/>
                </a:ln>
                <a:solidFill>
                  <a:srgbClr val="0070C0"/>
                </a:solidFill>
                <a:effectLst/>
                <a:uLnTx/>
                <a:uFillTx/>
                <a:ea typeface="+mn-ea"/>
                <a:cs typeface="+mn-cs"/>
              </a:rPr>
              <a:t> ουσιαστική βοήθεια στον άνθρωπο.</a:t>
            </a:r>
          </a:p>
          <a:p>
            <a:pPr marR="0" lvl="0" algn="just" defTabSz="914400" rtl="0" eaLnBrk="1" fontAlgn="auto" latinLnBrk="0" hangingPunct="1">
              <a:lnSpc>
                <a:spcPct val="100000"/>
              </a:lnSpc>
              <a:spcBef>
                <a:spcPts val="580"/>
              </a:spcBef>
              <a:spcAft>
                <a:spcPts val="0"/>
              </a:spcAft>
              <a:buClr>
                <a:srgbClr val="D34817"/>
              </a:buClr>
              <a:buSzPct val="85000"/>
              <a:tabLst/>
              <a:defRPr/>
            </a:pPr>
            <a:endParaRPr kumimoji="0" lang="el-GR" sz="2400" b="0" i="0" u="none" strike="noStrike" kern="1200" cap="none" spc="0" normalizeH="0" baseline="0" noProof="0" dirty="0">
              <a:ln>
                <a:noFill/>
              </a:ln>
              <a:solidFill>
                <a:srgbClr val="0070C0"/>
              </a:solidFill>
              <a:effectLst/>
              <a:uLnTx/>
              <a:uFillTx/>
              <a:ea typeface="+mn-ea"/>
              <a:cs typeface="+mn-cs"/>
            </a:endParaRP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q"/>
              <a:tabLst/>
              <a:defRPr/>
            </a:pPr>
            <a:r>
              <a:rPr lang="el-GR" sz="2400" dirty="0">
                <a:solidFill>
                  <a:srgbClr val="0070C0"/>
                </a:solidFill>
              </a:rPr>
              <a:t>Ρε</a:t>
            </a:r>
            <a:r>
              <a:rPr kumimoji="0" lang="el-GR" sz="2400" b="0" i="0" u="none" strike="noStrike" kern="1200" cap="none" spc="0" normalizeH="0" baseline="0" noProof="0" dirty="0" err="1">
                <a:ln>
                  <a:noFill/>
                </a:ln>
                <a:solidFill>
                  <a:srgbClr val="0070C0"/>
                </a:solidFill>
                <a:effectLst/>
                <a:uLnTx/>
                <a:uFillTx/>
                <a:ea typeface="+mn-ea"/>
                <a:cs typeface="+mn-cs"/>
              </a:rPr>
              <a:t>αλιστική</a:t>
            </a:r>
            <a:r>
              <a:rPr kumimoji="0" lang="el-GR" sz="2400" b="0" i="0" u="none" strike="noStrike" kern="1200" cap="none" spc="0" normalizeH="0" baseline="0" noProof="0" dirty="0">
                <a:ln>
                  <a:noFill/>
                </a:ln>
                <a:solidFill>
                  <a:srgbClr val="0070C0"/>
                </a:solidFill>
                <a:effectLst/>
                <a:uLnTx/>
                <a:uFillTx/>
                <a:ea typeface="+mn-ea"/>
                <a:cs typeface="+mn-cs"/>
              </a:rPr>
              <a:t> εκκλησιαστική </a:t>
            </a:r>
            <a:r>
              <a:rPr lang="el-GR" sz="2400" dirty="0" err="1">
                <a:solidFill>
                  <a:srgbClr val="0070C0"/>
                </a:solidFill>
              </a:rPr>
              <a:t>πο</a:t>
            </a:r>
            <a:r>
              <a:rPr kumimoji="0" lang="el-GR" sz="2400" b="0" i="0" u="none" strike="noStrike" kern="1200" cap="none" spc="0" normalizeH="0" baseline="0" noProof="0" dirty="0" err="1">
                <a:ln>
                  <a:noFill/>
                </a:ln>
                <a:solidFill>
                  <a:srgbClr val="0070C0"/>
                </a:solidFill>
                <a:effectLst/>
                <a:uLnTx/>
                <a:uFillTx/>
                <a:ea typeface="+mn-ea"/>
                <a:cs typeface="+mn-cs"/>
              </a:rPr>
              <a:t>λιτική</a:t>
            </a:r>
            <a:r>
              <a:rPr kumimoji="0" lang="el-GR" sz="2400" b="0" i="0" u="none" strike="noStrike" kern="1200" cap="none" spc="0" normalizeH="0" baseline="0" noProof="0" dirty="0">
                <a:ln>
                  <a:noFill/>
                </a:ln>
                <a:solidFill>
                  <a:srgbClr val="0070C0"/>
                </a:solidFill>
                <a:effectLst/>
                <a:uLnTx/>
                <a:uFillTx/>
                <a:ea typeface="+mn-ea"/>
                <a:cs typeface="+mn-cs"/>
              </a:rPr>
              <a:t> =&gt; ερμηνεία αρχών και νόμων αδελφικής κοινοκτημοσύνης:</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ü"/>
              <a:tabLst/>
              <a:defRPr/>
            </a:pPr>
            <a:r>
              <a:rPr kumimoji="0" lang="el-GR" sz="2400" b="0" i="0" u="none" strike="noStrike" kern="1200" cap="none" spc="0" normalizeH="0" baseline="0" noProof="0" dirty="0">
                <a:ln>
                  <a:noFill/>
                </a:ln>
                <a:solidFill>
                  <a:srgbClr val="0070C0"/>
                </a:solidFill>
                <a:effectLst/>
                <a:uLnTx/>
                <a:uFillTx/>
                <a:ea typeface="+mn-ea"/>
                <a:cs typeface="+mn-cs"/>
              </a:rPr>
              <a:t>Ανιδιοτελείς αγώνες για τα προβλήματα μειονοτήτων</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ü"/>
              <a:tabLst/>
              <a:defRPr/>
            </a:pPr>
            <a:r>
              <a:rPr kumimoji="0" lang="el-GR" sz="2400" b="0" i="0" u="none" strike="noStrike" kern="1200" cap="none" spc="0" normalizeH="0" baseline="0" noProof="0" dirty="0">
                <a:ln>
                  <a:noFill/>
                </a:ln>
                <a:solidFill>
                  <a:srgbClr val="0070C0"/>
                </a:solidFill>
                <a:effectLst/>
                <a:uLnTx/>
                <a:uFillTx/>
                <a:latin typeface="Calibri"/>
                <a:ea typeface="+mn-ea"/>
                <a:cs typeface="+mn-cs"/>
              </a:rPr>
              <a:t>υπεράσπιση ανθρώπινων δικαιωμάτων</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ü"/>
              <a:tabLst/>
              <a:defRPr/>
            </a:pPr>
            <a:r>
              <a:rPr kumimoji="0" lang="el-GR" sz="2400" b="0" i="0" u="none" strike="noStrike" kern="1200" cap="none" spc="0" normalizeH="0" baseline="0" noProof="0" dirty="0">
                <a:ln>
                  <a:noFill/>
                </a:ln>
                <a:solidFill>
                  <a:srgbClr val="0070C0"/>
                </a:solidFill>
                <a:effectLst/>
                <a:uLnTx/>
                <a:uFillTx/>
                <a:latin typeface="Calibri"/>
                <a:ea typeface="+mn-ea"/>
                <a:cs typeface="+mn-cs"/>
              </a:rPr>
              <a:t>κριτική στάση έναντι ιδεολογιών </a:t>
            </a:r>
            <a:r>
              <a:rPr kumimoji="0" lang="el-GR" sz="2400" b="0" i="0" u="none" strike="noStrike" kern="1200" cap="none" spc="0" normalizeH="0" baseline="0" noProof="0" dirty="0" err="1">
                <a:ln>
                  <a:noFill/>
                </a:ln>
                <a:solidFill>
                  <a:srgbClr val="0070C0"/>
                </a:solidFill>
                <a:effectLst/>
                <a:uLnTx/>
                <a:uFillTx/>
                <a:latin typeface="Calibri"/>
                <a:ea typeface="+mn-ea"/>
                <a:cs typeface="+mn-cs"/>
              </a:rPr>
              <a:t>παραθρησκειών</a:t>
            </a:r>
            <a:r>
              <a:rPr kumimoji="0" lang="el-GR" sz="2400" b="0" i="0" u="none" strike="noStrike" kern="1200" cap="none" spc="0" normalizeH="0" baseline="0" noProof="0" dirty="0">
                <a:ln>
                  <a:noFill/>
                </a:ln>
                <a:solidFill>
                  <a:srgbClr val="0070C0"/>
                </a:solidFill>
                <a:effectLst/>
                <a:uLnTx/>
                <a:uFillTx/>
                <a:latin typeface="Calibri"/>
                <a:ea typeface="+mn-ea"/>
                <a:cs typeface="+mn-cs"/>
              </a:rPr>
              <a:t>, σύγχρονων  καταστροφικών θεωριών </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ü"/>
              <a:tabLst/>
              <a:defRPr/>
            </a:pPr>
            <a:endParaRPr kumimoji="0" lang="el-GR" sz="2400" b="0" i="0" u="none" strike="noStrike" kern="1200" cap="none" spc="0" normalizeH="0" baseline="0" noProof="0" dirty="0">
              <a:ln>
                <a:noFill/>
              </a:ln>
              <a:solidFill>
                <a:srgbClr val="0070C0"/>
              </a:solidFill>
              <a:effectLst/>
              <a:uLnTx/>
              <a:uFillTx/>
              <a:latin typeface="Calibri"/>
              <a:ea typeface="+mn-ea"/>
              <a:cs typeface="+mn-cs"/>
            </a:endParaRPr>
          </a:p>
        </p:txBody>
      </p:sp>
    </p:spTree>
    <p:extLst>
      <p:ext uri="{BB962C8B-B14F-4D97-AF65-F5344CB8AC3E}">
        <p14:creationId xmlns:p14="http://schemas.microsoft.com/office/powerpoint/2010/main" val="246266838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4BD404-A912-F6F9-DFCB-C07ED9C4EC0C}"/>
            </a:ext>
          </a:extLst>
        </p:cNvPr>
        <p:cNvGrpSpPr/>
        <p:nvPr/>
      </p:nvGrpSpPr>
      <p:grpSpPr>
        <a:xfrm>
          <a:off x="0" y="0"/>
          <a:ext cx="0" cy="0"/>
          <a:chOff x="0" y="0"/>
          <a:chExt cx="0" cy="0"/>
        </a:xfrm>
      </p:grpSpPr>
      <p:pic>
        <p:nvPicPr>
          <p:cNvPr id="96" name="object 17">
            <a:extLst>
              <a:ext uri="{FF2B5EF4-FFF2-40B4-BE49-F238E27FC236}">
                <a16:creationId xmlns:a16="http://schemas.microsoft.com/office/drawing/2014/main" id="{5D179181-B9D9-7863-902A-7B5AEA77F26F}"/>
              </a:ext>
            </a:extLst>
          </p:cNvPr>
          <p:cNvPicPr/>
          <p:nvPr/>
        </p:nvPicPr>
        <p:blipFill>
          <a:blip r:embed="rId2"/>
          <a:stretch/>
        </p:blipFill>
        <p:spPr>
          <a:xfrm>
            <a:off x="0" y="0"/>
            <a:ext cx="9143280" cy="6857280"/>
          </a:xfrm>
          <a:prstGeom prst="rect">
            <a:avLst/>
          </a:prstGeom>
          <a:noFill/>
          <a:ln w="0">
            <a:noFill/>
          </a:ln>
        </p:spPr>
      </p:pic>
      <p:sp>
        <p:nvSpPr>
          <p:cNvPr id="97" name="11 - TextBox 11">
            <a:extLst>
              <a:ext uri="{FF2B5EF4-FFF2-40B4-BE49-F238E27FC236}">
                <a16:creationId xmlns:a16="http://schemas.microsoft.com/office/drawing/2014/main" id="{FAB2F341-7725-0790-F008-0431C08BE898}"/>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rgbClr val="000000"/>
              </a:solidFill>
              <a:effectLst/>
              <a:uLnTx/>
              <a:uFillTx/>
              <a:latin typeface="Arial"/>
              <a:ea typeface="+mn-ea"/>
              <a:cs typeface="+mn-cs"/>
            </a:endParaRPr>
          </a:p>
        </p:txBody>
      </p:sp>
      <p:sp>
        <p:nvSpPr>
          <p:cNvPr id="98" name="TextBox 97">
            <a:extLst>
              <a:ext uri="{FF2B5EF4-FFF2-40B4-BE49-F238E27FC236}">
                <a16:creationId xmlns:a16="http://schemas.microsoft.com/office/drawing/2014/main" id="{A3BAB06B-A27E-E9A3-31F9-0210EDF30CA0}"/>
              </a:ext>
            </a:extLst>
          </p:cNvPr>
          <p:cNvSpPr txBox="1"/>
          <p:nvPr/>
        </p:nvSpPr>
        <p:spPr>
          <a:xfrm>
            <a:off x="37080" y="-1"/>
            <a:ext cx="9106200" cy="979639"/>
          </a:xfrm>
          <a:prstGeom prst="rect">
            <a:avLst/>
          </a:prstGeom>
          <a:noFill/>
          <a:ln w="0">
            <a:noFill/>
          </a:ln>
        </p:spPr>
        <p:txBody>
          <a:bodyPr lIns="90000" tIns="45000" rIns="90000" bIns="4500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800" b="0" i="0" u="none" strike="noStrike" kern="1200" cap="none" spc="0" normalizeH="0" baseline="0" noProof="0" dirty="0">
                <a:ln>
                  <a:noFill/>
                </a:ln>
                <a:solidFill>
                  <a:srgbClr val="EEECE1"/>
                </a:solidFill>
                <a:effectLst/>
                <a:uLnTx/>
                <a:uFillTx/>
                <a:latin typeface="Calibri"/>
                <a:ea typeface="+mn-ea"/>
                <a:cs typeface="+mn-cs"/>
              </a:rPr>
              <a:t>2. α) Θεολογική προσέγγιση των σύγχρονων μέσων επικοινωνίας </a:t>
            </a:r>
            <a:endParaRPr kumimoji="0" lang="el-GR" sz="2800" b="0" i="0" u="none" strike="noStrike" kern="1200" cap="none" spc="0" normalizeH="0" baseline="0" noProof="0" dirty="0">
              <a:ln>
                <a:noFill/>
              </a:ln>
              <a:solidFill>
                <a:srgbClr val="FFFFFF"/>
              </a:solidFill>
              <a:effectLst/>
              <a:uLnTx/>
              <a:uFillTx/>
              <a:latin typeface="Calibri"/>
              <a:ea typeface="+mn-ea"/>
              <a:cs typeface="+mn-cs"/>
            </a:endParaRPr>
          </a:p>
        </p:txBody>
      </p:sp>
      <p:sp>
        <p:nvSpPr>
          <p:cNvPr id="99" name="TextBox 98">
            <a:extLst>
              <a:ext uri="{FF2B5EF4-FFF2-40B4-BE49-F238E27FC236}">
                <a16:creationId xmlns:a16="http://schemas.microsoft.com/office/drawing/2014/main" id="{04F78098-3F4B-88D3-2F55-EDBE81EE28A9}"/>
              </a:ext>
            </a:extLst>
          </p:cNvPr>
          <p:cNvSpPr txBox="1"/>
          <p:nvPr/>
        </p:nvSpPr>
        <p:spPr>
          <a:xfrm>
            <a:off x="37080" y="979638"/>
            <a:ext cx="9135000" cy="5573561"/>
          </a:xfrm>
          <a:prstGeom prst="rect">
            <a:avLst/>
          </a:prstGeom>
          <a:noFill/>
          <a:ln w="0">
            <a:noFill/>
          </a:ln>
        </p:spPr>
        <p:txBody>
          <a:bodyPr lIns="90000" tIns="45000" rIns="90000" bIns="45000" anchor="t">
            <a:noAutofit/>
          </a:bodyPr>
          <a:lstStyle/>
          <a:p>
            <a:pPr marL="342900" marR="0" lvl="0" indent="-342900" algn="l" defTabSz="914400" rtl="0" eaLnBrk="1" fontAlgn="auto" latinLnBrk="0" hangingPunct="1">
              <a:lnSpc>
                <a:spcPct val="120000"/>
              </a:lnSpc>
              <a:spcBef>
                <a:spcPts val="580"/>
              </a:spcBef>
              <a:spcAft>
                <a:spcPts val="0"/>
              </a:spcAft>
              <a:buClr>
                <a:srgbClr val="D34817"/>
              </a:buClr>
              <a:buSzPct val="85000"/>
              <a:buFont typeface="Wingdings" panose="05000000000000000000" pitchFamily="2" charset="2"/>
              <a:buChar char="q"/>
              <a:tabLst/>
              <a:defRPr/>
            </a:pPr>
            <a:r>
              <a:rPr lang="el-GR" sz="2400" b="1" dirty="0">
                <a:solidFill>
                  <a:srgbClr val="7030A0"/>
                </a:solidFill>
              </a:rPr>
              <a:t>Πεντηκοστή</a:t>
            </a:r>
            <a:r>
              <a:rPr lang="el-GR" sz="2400" dirty="0">
                <a:solidFill>
                  <a:srgbClr val="0070C0"/>
                </a:solidFill>
              </a:rPr>
              <a:t> = γενέθλια ημέρα Εκκλησίας, φανερώνει ότι η δυνατότητα επικοινωνίας είναι ένα από τα χαρίσματα που εμφορούνται από το Άγιο Πνεύμα. </a:t>
            </a:r>
          </a:p>
          <a:p>
            <a:pPr marL="342900" marR="0" lvl="0" indent="-342900" algn="l" defTabSz="914400" rtl="0" eaLnBrk="1" fontAlgn="auto" latinLnBrk="0" hangingPunct="1">
              <a:lnSpc>
                <a:spcPct val="120000"/>
              </a:lnSpc>
              <a:spcBef>
                <a:spcPts val="580"/>
              </a:spcBef>
              <a:spcAft>
                <a:spcPts val="0"/>
              </a:spcAft>
              <a:buClr>
                <a:srgbClr val="D34817"/>
              </a:buClr>
              <a:buSzPct val="85000"/>
              <a:buFont typeface="Wingdings" panose="05000000000000000000" pitchFamily="2" charset="2"/>
              <a:buChar char="q"/>
              <a:tabLst/>
              <a:defRPr/>
            </a:pPr>
            <a:r>
              <a:rPr lang="el-GR" sz="2400" dirty="0">
                <a:solidFill>
                  <a:srgbClr val="7030A0"/>
                </a:solidFill>
              </a:rPr>
              <a:t>Άνθρωπος </a:t>
            </a:r>
            <a:r>
              <a:rPr lang="el-GR" sz="2400" dirty="0" err="1">
                <a:solidFill>
                  <a:srgbClr val="7030A0"/>
                </a:solidFill>
              </a:rPr>
              <a:t>πνευματέμορφος</a:t>
            </a:r>
            <a:r>
              <a:rPr lang="el-GR" sz="2400" dirty="0">
                <a:solidFill>
                  <a:srgbClr val="7030A0"/>
                </a:solidFill>
              </a:rPr>
              <a:t> </a:t>
            </a:r>
            <a:r>
              <a:rPr lang="el-GR" sz="2400" dirty="0">
                <a:solidFill>
                  <a:srgbClr val="0070C0"/>
                </a:solidFill>
              </a:rPr>
              <a:t>καταλαβαίνει τη γλώσσα του συνανθρώπου, τις πιο βαθιές επιθυμίες του = στόχος επικοινωνίας Εκκλησίας.</a:t>
            </a:r>
          </a:p>
          <a:p>
            <a:pPr marL="342900" marR="0" lvl="0" indent="-342900" algn="l" defTabSz="914400" rtl="0" eaLnBrk="1" fontAlgn="auto" latinLnBrk="0" hangingPunct="1">
              <a:lnSpc>
                <a:spcPct val="120000"/>
              </a:lnSpc>
              <a:spcBef>
                <a:spcPts val="580"/>
              </a:spcBef>
              <a:spcAft>
                <a:spcPts val="0"/>
              </a:spcAft>
              <a:buClr>
                <a:srgbClr val="D34817"/>
              </a:buClr>
              <a:buSzPct val="85000"/>
              <a:buFont typeface="Wingdings" panose="05000000000000000000" pitchFamily="2" charset="2"/>
              <a:buChar char="q"/>
              <a:tabLst/>
              <a:defRPr/>
            </a:pPr>
            <a:r>
              <a:rPr lang="el-GR" sz="2400" b="1" dirty="0">
                <a:solidFill>
                  <a:srgbClr val="7030A0"/>
                </a:solidFill>
              </a:rPr>
              <a:t>Σύγχυση στην ανθρώπινη επικοινωνία</a:t>
            </a:r>
            <a:r>
              <a:rPr lang="el-GR" sz="2400" dirty="0">
                <a:solidFill>
                  <a:srgbClr val="0070C0"/>
                </a:solidFill>
              </a:rPr>
              <a:t> = σύγχρονη Βαβέλ:</a:t>
            </a:r>
          </a:p>
          <a:p>
            <a:pPr marL="342900" marR="0" lvl="0" indent="-342900" algn="l" defTabSz="914400" rtl="0" eaLnBrk="1" fontAlgn="auto" latinLnBrk="0" hangingPunct="1">
              <a:lnSpc>
                <a:spcPct val="120000"/>
              </a:lnSpc>
              <a:spcBef>
                <a:spcPts val="580"/>
              </a:spcBef>
              <a:spcAft>
                <a:spcPts val="0"/>
              </a:spcAft>
              <a:buClr>
                <a:srgbClr val="D34817"/>
              </a:buClr>
              <a:buSzPct val="85000"/>
              <a:buFont typeface="Arial" panose="020B0604020202020204" pitchFamily="34" charset="0"/>
              <a:buChar char="•"/>
              <a:tabLst/>
              <a:defRPr/>
            </a:pPr>
            <a:r>
              <a:rPr lang="el-GR" sz="2400" dirty="0">
                <a:solidFill>
                  <a:srgbClr val="0070C0"/>
                </a:solidFill>
              </a:rPr>
              <a:t>ειδωλοποίηση εαυτού </a:t>
            </a:r>
          </a:p>
          <a:p>
            <a:pPr marL="342900" marR="0" lvl="0" indent="-342900" algn="l" defTabSz="914400" rtl="0" eaLnBrk="1" fontAlgn="auto" latinLnBrk="0" hangingPunct="1">
              <a:lnSpc>
                <a:spcPct val="120000"/>
              </a:lnSpc>
              <a:spcBef>
                <a:spcPts val="580"/>
              </a:spcBef>
              <a:spcAft>
                <a:spcPts val="0"/>
              </a:spcAft>
              <a:buClr>
                <a:srgbClr val="D34817"/>
              </a:buClr>
              <a:buSzPct val="85000"/>
              <a:buFont typeface="Arial" panose="020B0604020202020204" pitchFamily="34" charset="0"/>
              <a:buChar char="•"/>
              <a:tabLst/>
              <a:defRPr/>
            </a:pPr>
            <a:r>
              <a:rPr lang="el-GR" sz="2400" dirty="0">
                <a:solidFill>
                  <a:srgbClr val="0070C0"/>
                </a:solidFill>
              </a:rPr>
              <a:t>απώλεια πνεύματος θεού </a:t>
            </a:r>
          </a:p>
          <a:p>
            <a:pPr marL="342900" marR="0" lvl="0" indent="-342900" algn="l" defTabSz="914400" rtl="0" eaLnBrk="1" fontAlgn="auto" latinLnBrk="0" hangingPunct="1">
              <a:lnSpc>
                <a:spcPct val="120000"/>
              </a:lnSpc>
              <a:spcBef>
                <a:spcPts val="580"/>
              </a:spcBef>
              <a:spcAft>
                <a:spcPts val="0"/>
              </a:spcAft>
              <a:buClr>
                <a:srgbClr val="D34817"/>
              </a:buClr>
              <a:buSzPct val="85000"/>
              <a:buFont typeface="Arial" panose="020B0604020202020204" pitchFamily="34" charset="0"/>
              <a:buChar char="•"/>
              <a:tabLst/>
              <a:defRPr/>
            </a:pPr>
            <a:r>
              <a:rPr lang="el-GR" sz="2400" dirty="0">
                <a:solidFill>
                  <a:srgbClr val="0070C0"/>
                </a:solidFill>
              </a:rPr>
              <a:t>απώλεια κατανόησης γλώσσας συνανθρώπου </a:t>
            </a:r>
          </a:p>
          <a:p>
            <a:pPr marL="342900" marR="0" lvl="0" indent="-342900" algn="l" defTabSz="914400" rtl="0" eaLnBrk="1" fontAlgn="auto" latinLnBrk="0" hangingPunct="1">
              <a:lnSpc>
                <a:spcPct val="120000"/>
              </a:lnSpc>
              <a:spcBef>
                <a:spcPts val="580"/>
              </a:spcBef>
              <a:spcAft>
                <a:spcPts val="0"/>
              </a:spcAft>
              <a:buClr>
                <a:srgbClr val="D34817"/>
              </a:buClr>
              <a:buSzPct val="85000"/>
              <a:buFont typeface="Arial" panose="020B0604020202020204" pitchFamily="34" charset="0"/>
              <a:buChar char="•"/>
              <a:tabLst/>
              <a:defRPr/>
            </a:pPr>
            <a:r>
              <a:rPr lang="el-GR" sz="2400" dirty="0">
                <a:solidFill>
                  <a:srgbClr val="0070C0"/>
                </a:solidFill>
              </a:rPr>
              <a:t>αν ο άνθρωπος δεν αστοχούσε θα υπήρχε μια γλώσσα </a:t>
            </a:r>
          </a:p>
          <a:p>
            <a:pPr marL="342900" marR="0" lvl="0" indent="-342900" algn="l" defTabSz="914400" rtl="0" eaLnBrk="1" fontAlgn="auto" latinLnBrk="0" hangingPunct="1">
              <a:lnSpc>
                <a:spcPct val="120000"/>
              </a:lnSpc>
              <a:spcBef>
                <a:spcPts val="580"/>
              </a:spcBef>
              <a:spcAft>
                <a:spcPts val="0"/>
              </a:spcAft>
              <a:buClr>
                <a:srgbClr val="D34817"/>
              </a:buClr>
              <a:buSzPct val="85000"/>
              <a:buFont typeface="Arial" panose="020B0604020202020204" pitchFamily="34" charset="0"/>
              <a:buChar char="•"/>
              <a:tabLst/>
              <a:defRPr/>
            </a:pPr>
            <a:endParaRPr lang="el-GR" sz="2400" dirty="0">
              <a:solidFill>
                <a:srgbClr val="0070C0"/>
              </a:solidFill>
            </a:endParaRPr>
          </a:p>
        </p:txBody>
      </p:sp>
    </p:spTree>
    <p:extLst>
      <p:ext uri="{BB962C8B-B14F-4D97-AF65-F5344CB8AC3E}">
        <p14:creationId xmlns:p14="http://schemas.microsoft.com/office/powerpoint/2010/main" val="10971329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6" name="object 2"/>
          <p:cNvPicPr/>
          <p:nvPr/>
        </p:nvPicPr>
        <p:blipFill>
          <a:blip r:embed="rId2"/>
          <a:stretch/>
        </p:blipFill>
        <p:spPr>
          <a:xfrm>
            <a:off x="0" y="0"/>
            <a:ext cx="9143280" cy="6857280"/>
          </a:xfrm>
          <a:prstGeom prst="rect">
            <a:avLst/>
          </a:prstGeom>
          <a:noFill/>
          <a:ln w="0">
            <a:noFill/>
          </a:ln>
        </p:spPr>
      </p:pic>
      <p:sp>
        <p:nvSpPr>
          <p:cNvPr id="57" name="11 - TextBox"/>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defTabSz="914400">
              <a:lnSpc>
                <a:spcPct val="100000"/>
              </a:lnSpc>
            </a:pPr>
            <a:endParaRPr lang="el-GR" sz="1800" b="0" u="none" strike="noStrike">
              <a:solidFill>
                <a:srgbClr val="000000"/>
              </a:solidFill>
              <a:uFillTx/>
              <a:latin typeface="Arial"/>
            </a:endParaRPr>
          </a:p>
        </p:txBody>
      </p:sp>
      <p:sp>
        <p:nvSpPr>
          <p:cNvPr id="58" name="TextBox 57"/>
          <p:cNvSpPr txBox="1"/>
          <p:nvPr/>
        </p:nvSpPr>
        <p:spPr>
          <a:xfrm>
            <a:off x="268940" y="134470"/>
            <a:ext cx="8874339" cy="723769"/>
          </a:xfrm>
          <a:prstGeom prst="rect">
            <a:avLst/>
          </a:prstGeom>
          <a:noFill/>
          <a:ln w="0">
            <a:noFill/>
          </a:ln>
        </p:spPr>
        <p:txBody>
          <a:bodyPr lIns="90000" tIns="45000" rIns="90000" bIns="45000" anchor="t">
            <a:noAutofit/>
          </a:bodyPr>
          <a:lstStyle/>
          <a:p>
            <a:pPr algn="ctr"/>
            <a:endParaRPr lang="el-GR" sz="2400" b="1" u="none" strike="noStrike" dirty="0">
              <a:solidFill>
                <a:srgbClr val="FFFFFF"/>
              </a:solidFill>
              <a:uFillTx/>
              <a:latin typeface="Arial"/>
            </a:endParaRPr>
          </a:p>
        </p:txBody>
      </p:sp>
      <p:sp>
        <p:nvSpPr>
          <p:cNvPr id="59" name="TextBox 58"/>
          <p:cNvSpPr txBox="1"/>
          <p:nvPr/>
        </p:nvSpPr>
        <p:spPr>
          <a:xfrm>
            <a:off x="0" y="1395046"/>
            <a:ext cx="9135000" cy="4959411"/>
          </a:xfrm>
          <a:prstGeom prst="rect">
            <a:avLst/>
          </a:prstGeom>
          <a:noFill/>
          <a:ln w="0">
            <a:noFill/>
          </a:ln>
        </p:spPr>
        <p:txBody>
          <a:bodyPr lIns="90000" tIns="45000" rIns="90000" bIns="45000" anchor="t">
            <a:noAutofit/>
          </a:bodyPr>
          <a:lstStyle/>
          <a:p>
            <a:pPr marR="0" lvl="0" algn="l" defTabSz="914400" rtl="0" eaLnBrk="1" fontAlgn="base" latinLnBrk="0" hangingPunct="1">
              <a:lnSpc>
                <a:spcPct val="100000"/>
              </a:lnSpc>
              <a:spcBef>
                <a:spcPts val="575"/>
              </a:spcBef>
              <a:spcAft>
                <a:spcPct val="0"/>
              </a:spcAft>
              <a:buClr>
                <a:srgbClr val="D34817"/>
              </a:buClr>
              <a:buSzPct val="85000"/>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Λατρευτική ζωή Εκκλησίας</a:t>
            </a:r>
            <a:r>
              <a:rPr lang="el-GR" altLang="el-GR" sz="2400" dirty="0">
                <a:solidFill>
                  <a:srgbClr val="0070C0"/>
                </a:solidFill>
              </a:rPr>
              <a:t>= κέντρο πνευματικής ζωής χριστιανού.</a:t>
            </a:r>
          </a:p>
          <a:p>
            <a:pPr marR="0" lvl="0" algn="l" defTabSz="914400" rtl="0" eaLnBrk="1" fontAlgn="base" latinLnBrk="0" hangingPunct="1">
              <a:lnSpc>
                <a:spcPct val="100000"/>
              </a:lnSpc>
              <a:spcBef>
                <a:spcPts val="575"/>
              </a:spcBef>
              <a:spcAft>
                <a:spcPct val="0"/>
              </a:spcAft>
              <a:buClr>
                <a:srgbClr val="D34817"/>
              </a:buClr>
              <a:buSzPct val="85000"/>
              <a:tabLst/>
              <a:defRPr/>
            </a:pPr>
            <a:r>
              <a:rPr lang="el-GR" altLang="el-GR" sz="2400" dirty="0">
                <a:solidFill>
                  <a:srgbClr val="0070C0"/>
                </a:solidFill>
              </a:rPr>
              <a:t>Ι. Χρυσόστομος: «τότε </a:t>
            </a:r>
            <a:r>
              <a:rPr lang="el-GR" altLang="el-GR" sz="2400" dirty="0" err="1">
                <a:solidFill>
                  <a:srgbClr val="0070C0"/>
                </a:solidFill>
              </a:rPr>
              <a:t>πληρούται</a:t>
            </a:r>
            <a:r>
              <a:rPr lang="el-GR" altLang="el-GR" sz="2400" dirty="0">
                <a:solidFill>
                  <a:srgbClr val="0070C0"/>
                </a:solidFill>
              </a:rPr>
              <a:t> η κεφαλή, ότε τέλειον σώμα γίνεται, όταν ομού πάντες </a:t>
            </a:r>
            <a:r>
              <a:rPr lang="el-GR" altLang="el-GR" sz="2400" dirty="0" err="1">
                <a:solidFill>
                  <a:srgbClr val="0070C0"/>
                </a:solidFill>
              </a:rPr>
              <a:t>ώμεν</a:t>
            </a:r>
            <a:r>
              <a:rPr lang="el-GR" altLang="el-GR" sz="2400" dirty="0">
                <a:solidFill>
                  <a:srgbClr val="0070C0"/>
                </a:solidFill>
              </a:rPr>
              <a:t> συνημμένοι και </a:t>
            </a:r>
            <a:r>
              <a:rPr lang="el-GR" altLang="el-GR" sz="2400" dirty="0" err="1">
                <a:solidFill>
                  <a:srgbClr val="0070C0"/>
                </a:solidFill>
              </a:rPr>
              <a:t>συγκεκολλημένοι</a:t>
            </a:r>
            <a:r>
              <a:rPr lang="el-GR" altLang="el-GR" sz="2400" dirty="0">
                <a:solidFill>
                  <a:srgbClr val="0070C0"/>
                </a:solidFill>
              </a:rPr>
              <a:t>» (</a:t>
            </a:r>
            <a:r>
              <a:rPr lang="en-US" altLang="el-GR" sz="2400" dirty="0">
                <a:solidFill>
                  <a:srgbClr val="0070C0"/>
                </a:solidFill>
              </a:rPr>
              <a:t>PG 62,29).</a:t>
            </a:r>
          </a:p>
          <a:p>
            <a:pPr marR="0" lvl="0" algn="l" defTabSz="914400" rtl="0" eaLnBrk="1" fontAlgn="base" latinLnBrk="0" hangingPunct="1">
              <a:lnSpc>
                <a:spcPct val="100000"/>
              </a:lnSpc>
              <a:spcBef>
                <a:spcPts val="575"/>
              </a:spcBef>
              <a:spcAft>
                <a:spcPct val="0"/>
              </a:spcAft>
              <a:buClr>
                <a:srgbClr val="D34817"/>
              </a:buClr>
              <a:buSzPct val="85000"/>
              <a:tabLst/>
              <a:defRPr/>
            </a:pPr>
            <a:endParaRPr lang="en-US" altLang="el-GR" sz="2400" dirty="0">
              <a:solidFill>
                <a:srgbClr val="0070C0"/>
              </a:solidFill>
            </a:endParaRPr>
          </a:p>
          <a:p>
            <a:pPr marR="0" lvl="0" algn="l" defTabSz="914400" rtl="0" eaLnBrk="1" fontAlgn="base" latinLnBrk="0" hangingPunct="1">
              <a:lnSpc>
                <a:spcPct val="100000"/>
              </a:lnSpc>
              <a:spcBef>
                <a:spcPts val="575"/>
              </a:spcBef>
              <a:spcAft>
                <a:spcPct val="0"/>
              </a:spcAft>
              <a:buClr>
                <a:srgbClr val="D34817"/>
              </a:buClr>
              <a:buSzPct val="85000"/>
              <a:tabLst/>
              <a:defRPr/>
            </a:pPr>
            <a:r>
              <a:rPr lang="el-GR" altLang="el-GR" sz="2400" dirty="0">
                <a:solidFill>
                  <a:srgbClr val="0070C0"/>
                </a:solidFill>
              </a:rPr>
              <a:t>Παιδική Θεία Λειτουργία στην Ορθόδοξη Εκκλησία:  </a:t>
            </a:r>
          </a:p>
          <a:p>
            <a:pPr marL="457200" marR="0" lvl="0" indent="-457200" algn="l" defTabSz="914400" rtl="0" eaLnBrk="1" fontAlgn="base" latinLnBrk="0" hangingPunct="1">
              <a:lnSpc>
                <a:spcPct val="100000"/>
              </a:lnSpc>
              <a:spcBef>
                <a:spcPts val="575"/>
              </a:spcBef>
              <a:spcAft>
                <a:spcPct val="0"/>
              </a:spcAft>
              <a:buClr>
                <a:srgbClr val="D34817"/>
              </a:buClr>
              <a:buSzPct val="85000"/>
              <a:buAutoNum type="arabicPeriod"/>
              <a:tabLst/>
              <a:defRPr/>
            </a:pPr>
            <a:r>
              <a:rPr lang="el-GR" altLang="el-GR" sz="2400" dirty="0">
                <a:solidFill>
                  <a:srgbClr val="0070C0"/>
                </a:solidFill>
              </a:rPr>
              <a:t>Για μαθητές πρωτοβάθμιας και δευτεροβάθμιας και επαγγελματικής εκπαίδευσης, </a:t>
            </a:r>
            <a:r>
              <a:rPr lang="el-GR" altLang="el-GR" sz="2400" dirty="0" err="1">
                <a:solidFill>
                  <a:srgbClr val="0070C0"/>
                </a:solidFill>
              </a:rPr>
              <a:t>τροφίμους</a:t>
            </a:r>
            <a:r>
              <a:rPr lang="el-GR" altLang="el-GR" sz="2400" dirty="0">
                <a:solidFill>
                  <a:srgbClr val="0070C0"/>
                </a:solidFill>
              </a:rPr>
              <a:t> ιδρυμάτων.</a:t>
            </a:r>
          </a:p>
          <a:p>
            <a:pPr marL="457200" marR="0" lvl="0" indent="-457200" algn="l" defTabSz="914400" rtl="0" eaLnBrk="1" fontAlgn="base" latinLnBrk="0" hangingPunct="1">
              <a:lnSpc>
                <a:spcPct val="100000"/>
              </a:lnSpc>
              <a:spcBef>
                <a:spcPts val="575"/>
              </a:spcBef>
              <a:spcAft>
                <a:spcPct val="0"/>
              </a:spcAft>
              <a:buClr>
                <a:srgbClr val="D34817"/>
              </a:buClr>
              <a:buSzPct val="85000"/>
              <a:buAutoNum type="arabicPeriod"/>
              <a:tabLst/>
              <a:defRPr/>
            </a:pPr>
            <a:r>
              <a:rPr lang="el-GR" altLang="el-GR" sz="2400" dirty="0">
                <a:solidFill>
                  <a:srgbClr val="0070C0"/>
                </a:solidFill>
              </a:rPr>
              <a:t>για μαθητές ενοριακής κατήχησης και χριστιανικών ομάδων.</a:t>
            </a:r>
          </a:p>
          <a:p>
            <a:pPr marL="457200" marR="0" lvl="0" indent="-457200" algn="l" defTabSz="914400" rtl="0" eaLnBrk="1" fontAlgn="base" latinLnBrk="0" hangingPunct="1">
              <a:lnSpc>
                <a:spcPct val="100000"/>
              </a:lnSpc>
              <a:spcBef>
                <a:spcPts val="575"/>
              </a:spcBef>
              <a:spcAft>
                <a:spcPct val="0"/>
              </a:spcAft>
              <a:buClr>
                <a:srgbClr val="D34817"/>
              </a:buClr>
              <a:buSzPct val="85000"/>
              <a:buAutoNum type="arabicPeriod"/>
              <a:tabLst/>
              <a:defRPr/>
            </a:pPr>
            <a:r>
              <a:rPr lang="el-GR" altLang="el-GR" sz="2400" dirty="0">
                <a:solidFill>
                  <a:srgbClr val="0070C0"/>
                </a:solidFill>
              </a:rPr>
              <a:t>για παιδιά προσχολικής ηλικίας.</a:t>
            </a:r>
          </a:p>
          <a:p>
            <a:pPr marR="0" lvl="0" algn="l" defTabSz="914400" rtl="0" eaLnBrk="1" fontAlgn="base" latinLnBrk="0" hangingPunct="1">
              <a:lnSpc>
                <a:spcPct val="100000"/>
              </a:lnSpc>
              <a:spcBef>
                <a:spcPts val="575"/>
              </a:spcBef>
              <a:spcAft>
                <a:spcPct val="0"/>
              </a:spcAft>
              <a:buClr>
                <a:srgbClr val="D34817"/>
              </a:buClr>
              <a:buSzPct val="85000"/>
              <a:tabLst/>
              <a:defRPr/>
            </a:pPr>
            <a:endParaRPr kumimoji="0" lang="el-GR" altLang="el-GR" sz="2400" b="0" i="0" u="none" strike="noStrike" kern="1200" cap="none" spc="0" normalizeH="0" baseline="0" noProof="0" dirty="0">
              <a:ln>
                <a:noFill/>
              </a:ln>
              <a:solidFill>
                <a:srgbClr val="0070C0"/>
              </a:solidFill>
              <a:effectLst/>
              <a:uLnTx/>
              <a:uFillTx/>
              <a:ea typeface="+mn-ea"/>
              <a:cs typeface="+mn-cs"/>
            </a:endParaRPr>
          </a:p>
        </p:txBody>
      </p:sp>
      <p:sp>
        <p:nvSpPr>
          <p:cNvPr id="3" name="TextBox 2">
            <a:extLst>
              <a:ext uri="{FF2B5EF4-FFF2-40B4-BE49-F238E27FC236}">
                <a16:creationId xmlns:a16="http://schemas.microsoft.com/office/drawing/2014/main" id="{6F718996-DE1B-7660-223C-69170310A552}"/>
              </a:ext>
            </a:extLst>
          </p:cNvPr>
          <p:cNvSpPr txBox="1"/>
          <p:nvPr/>
        </p:nvSpPr>
        <p:spPr>
          <a:xfrm>
            <a:off x="268940" y="134470"/>
            <a:ext cx="7993800" cy="954107"/>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800" b="0" i="0" u="none" strike="noStrike" kern="1200" cap="none" spc="0" normalizeH="0" baseline="0" noProof="0" dirty="0">
                <a:ln>
                  <a:noFill/>
                </a:ln>
                <a:solidFill>
                  <a:srgbClr val="EEECE1"/>
                </a:solidFill>
                <a:effectLst/>
                <a:uLnTx/>
                <a:uFillTx/>
                <a:latin typeface="+mj-lt"/>
                <a:ea typeface="+mn-ea"/>
                <a:cs typeface="+mn-cs"/>
              </a:rPr>
              <a:t> Η «παιδική θεία λειτουργία» ως μέσο κατήχησης και χριστιανικής αγωγής </a:t>
            </a:r>
            <a:endParaRPr kumimoji="0" lang="el-GR" sz="1800" b="1" i="0" u="none" strike="noStrike" kern="1200" cap="none" spc="0" normalizeH="0" baseline="0" noProof="0" dirty="0">
              <a:ln>
                <a:noFill/>
              </a:ln>
              <a:solidFill>
                <a:srgbClr val="EEECE1"/>
              </a:solidFill>
              <a:effectLst/>
              <a:uLnTx/>
              <a:uFillTx/>
              <a:latin typeface="+mj-lt"/>
              <a:ea typeface="+mn-ea"/>
              <a:cs typeface="+mn-cs"/>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BA3837-BAA2-A3D3-5150-7DF12BD6FDB2}"/>
            </a:ext>
          </a:extLst>
        </p:cNvPr>
        <p:cNvGrpSpPr/>
        <p:nvPr/>
      </p:nvGrpSpPr>
      <p:grpSpPr>
        <a:xfrm>
          <a:off x="0" y="0"/>
          <a:ext cx="0" cy="0"/>
          <a:chOff x="0" y="0"/>
          <a:chExt cx="0" cy="0"/>
        </a:xfrm>
      </p:grpSpPr>
      <p:pic>
        <p:nvPicPr>
          <p:cNvPr id="96" name="object 17">
            <a:extLst>
              <a:ext uri="{FF2B5EF4-FFF2-40B4-BE49-F238E27FC236}">
                <a16:creationId xmlns:a16="http://schemas.microsoft.com/office/drawing/2014/main" id="{B95D2589-F03A-7DEE-278B-55EE6DDA8C20}"/>
              </a:ext>
            </a:extLst>
          </p:cNvPr>
          <p:cNvPicPr/>
          <p:nvPr/>
        </p:nvPicPr>
        <p:blipFill>
          <a:blip r:embed="rId2"/>
          <a:stretch/>
        </p:blipFill>
        <p:spPr>
          <a:xfrm>
            <a:off x="0" y="0"/>
            <a:ext cx="9143280" cy="6857280"/>
          </a:xfrm>
          <a:prstGeom prst="rect">
            <a:avLst/>
          </a:prstGeom>
          <a:noFill/>
          <a:ln w="0">
            <a:noFill/>
          </a:ln>
        </p:spPr>
      </p:pic>
      <p:sp>
        <p:nvSpPr>
          <p:cNvPr id="97" name="11 - TextBox 11">
            <a:extLst>
              <a:ext uri="{FF2B5EF4-FFF2-40B4-BE49-F238E27FC236}">
                <a16:creationId xmlns:a16="http://schemas.microsoft.com/office/drawing/2014/main" id="{EAC685D2-4C3E-9C3F-E77B-63A93F5C6783}"/>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rgbClr val="000000"/>
              </a:solidFill>
              <a:effectLst/>
              <a:uLnTx/>
              <a:uFillTx/>
              <a:latin typeface="Arial"/>
              <a:ea typeface="+mn-ea"/>
              <a:cs typeface="+mn-cs"/>
            </a:endParaRPr>
          </a:p>
        </p:txBody>
      </p:sp>
      <p:sp>
        <p:nvSpPr>
          <p:cNvPr id="98" name="TextBox 97">
            <a:extLst>
              <a:ext uri="{FF2B5EF4-FFF2-40B4-BE49-F238E27FC236}">
                <a16:creationId xmlns:a16="http://schemas.microsoft.com/office/drawing/2014/main" id="{9E28962A-5ECC-B9AF-CF54-BA574E5844E7}"/>
              </a:ext>
            </a:extLst>
          </p:cNvPr>
          <p:cNvSpPr txBox="1"/>
          <p:nvPr/>
        </p:nvSpPr>
        <p:spPr>
          <a:xfrm>
            <a:off x="37080" y="-1"/>
            <a:ext cx="9106200" cy="1055077"/>
          </a:xfrm>
          <a:prstGeom prst="rect">
            <a:avLst/>
          </a:prstGeom>
          <a:noFill/>
          <a:ln w="0">
            <a:noFill/>
          </a:ln>
        </p:spPr>
        <p:txBody>
          <a:bodyPr lIns="90000" tIns="45000" rIns="90000" bIns="4500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800" b="0" i="0" u="none" strike="noStrike" kern="1200" cap="none" spc="0" normalizeH="0" baseline="0" noProof="0">
                <a:ln>
                  <a:noFill/>
                </a:ln>
                <a:solidFill>
                  <a:srgbClr val="EEECE1"/>
                </a:solidFill>
                <a:effectLst/>
                <a:uLnTx/>
                <a:uFillTx/>
                <a:latin typeface="Calibri"/>
                <a:ea typeface="+mn-ea"/>
                <a:cs typeface="+mn-cs"/>
              </a:rPr>
              <a:t>2. α) Θεολογική προσέγγιση των σύγχρονων μέσων επικοινωνίας </a:t>
            </a:r>
            <a:endParaRPr kumimoji="0" lang="el-GR" sz="2800" b="0" i="0" u="none" strike="noStrike" kern="1200" cap="none" spc="0" normalizeH="0" baseline="0" noProof="0" dirty="0">
              <a:ln>
                <a:noFill/>
              </a:ln>
              <a:solidFill>
                <a:srgbClr val="FFFFFF"/>
              </a:solidFill>
              <a:effectLst/>
              <a:uLnTx/>
              <a:uFillTx/>
              <a:latin typeface="Calibri"/>
              <a:ea typeface="+mn-ea"/>
              <a:cs typeface="+mn-cs"/>
            </a:endParaRPr>
          </a:p>
        </p:txBody>
      </p:sp>
      <p:sp>
        <p:nvSpPr>
          <p:cNvPr id="99" name="TextBox 98">
            <a:extLst>
              <a:ext uri="{FF2B5EF4-FFF2-40B4-BE49-F238E27FC236}">
                <a16:creationId xmlns:a16="http://schemas.microsoft.com/office/drawing/2014/main" id="{E74CFFBA-677D-EAA1-7E00-66FD5A3675A1}"/>
              </a:ext>
            </a:extLst>
          </p:cNvPr>
          <p:cNvSpPr txBox="1"/>
          <p:nvPr/>
        </p:nvSpPr>
        <p:spPr>
          <a:xfrm>
            <a:off x="9000" y="1055076"/>
            <a:ext cx="9135000" cy="5603632"/>
          </a:xfrm>
          <a:prstGeom prst="rect">
            <a:avLst/>
          </a:prstGeom>
          <a:noFill/>
          <a:ln w="0">
            <a:noFill/>
          </a:ln>
        </p:spPr>
        <p:txBody>
          <a:bodyPr lIns="90000" tIns="45000" rIns="90000" bIns="45000" anchor="t">
            <a:noAutofit/>
          </a:bodyPr>
          <a:lstStyle/>
          <a:p>
            <a:pPr marL="342900" marR="0" lvl="0" indent="-342900" algn="l" defTabSz="914400" rtl="0" eaLnBrk="1" fontAlgn="auto" latinLnBrk="0" hangingPunct="1">
              <a:lnSpc>
                <a:spcPct val="120000"/>
              </a:lnSpc>
              <a:spcBef>
                <a:spcPts val="580"/>
              </a:spcBef>
              <a:spcAft>
                <a:spcPts val="0"/>
              </a:spcAft>
              <a:buClr>
                <a:srgbClr val="D34817"/>
              </a:buClr>
              <a:buSzPct val="85000"/>
              <a:buFont typeface="Arial" panose="020B0604020202020204" pitchFamily="34" charset="0"/>
              <a:buChar char="•"/>
              <a:tabLst/>
              <a:defRPr/>
            </a:pPr>
            <a:r>
              <a:rPr kumimoji="0" lang="el-GR" sz="2400" b="1" i="0" u="none" strike="noStrike" kern="1200" cap="none" spc="0" normalizeH="0" baseline="0" noProof="0" dirty="0">
                <a:ln>
                  <a:noFill/>
                </a:ln>
                <a:solidFill>
                  <a:srgbClr val="0070C0"/>
                </a:solidFill>
                <a:effectLst/>
                <a:uLnTx/>
                <a:uFillTx/>
                <a:ea typeface="+mn-ea"/>
                <a:cs typeface="+mn-cs"/>
              </a:rPr>
              <a:t>Ανθρώπινος εγωκεντρισμός </a:t>
            </a:r>
            <a:r>
              <a:rPr kumimoji="0" lang="el-GR" sz="2400" b="0" i="0" u="none" strike="noStrike" kern="1200" cap="none" spc="0" normalizeH="0" baseline="0" noProof="0" dirty="0">
                <a:ln>
                  <a:noFill/>
                </a:ln>
                <a:solidFill>
                  <a:srgbClr val="0070C0"/>
                </a:solidFill>
                <a:effectLst/>
                <a:uLnTx/>
                <a:uFillTx/>
                <a:ea typeface="+mn-ea"/>
                <a:cs typeface="+mn-cs"/>
              </a:rPr>
              <a:t>=&gt; δυσκολία επικοινωνίας και εμπιστοσύνης. </a:t>
            </a:r>
          </a:p>
          <a:p>
            <a:pPr marL="342900" marR="0" lvl="0" indent="-342900" algn="l" defTabSz="914400" rtl="0" eaLnBrk="1" fontAlgn="auto" latinLnBrk="0" hangingPunct="1">
              <a:lnSpc>
                <a:spcPct val="120000"/>
              </a:lnSpc>
              <a:spcBef>
                <a:spcPts val="580"/>
              </a:spcBef>
              <a:spcAft>
                <a:spcPts val="0"/>
              </a:spcAft>
              <a:buClr>
                <a:srgbClr val="D34817"/>
              </a:buClr>
              <a:buSzPct val="85000"/>
              <a:buFont typeface="Arial" panose="020B0604020202020204" pitchFamily="34" charset="0"/>
              <a:buChar char="•"/>
              <a:tabLst/>
              <a:defRPr/>
            </a:pPr>
            <a:r>
              <a:rPr kumimoji="0" lang="el-GR" sz="2400" b="1" i="0" u="none" strike="noStrike" kern="1200" cap="none" spc="0" normalizeH="0" baseline="0" noProof="0" dirty="0">
                <a:ln>
                  <a:noFill/>
                </a:ln>
                <a:solidFill>
                  <a:srgbClr val="0070C0"/>
                </a:solidFill>
                <a:effectLst/>
                <a:uLnTx/>
                <a:uFillTx/>
                <a:ea typeface="+mn-ea"/>
                <a:cs typeface="+mn-cs"/>
              </a:rPr>
              <a:t>Σύγχρονη τεχνολογία επικοινωνίας</a:t>
            </a:r>
            <a:r>
              <a:rPr kumimoji="0" lang="el-GR" sz="2400" b="0" i="0" u="none" strike="noStrike" kern="1200" cap="none" spc="0" normalizeH="0" baseline="0" noProof="0" dirty="0">
                <a:ln>
                  <a:noFill/>
                </a:ln>
                <a:solidFill>
                  <a:srgbClr val="0070C0"/>
                </a:solidFill>
                <a:effectLst/>
                <a:uLnTx/>
                <a:uFillTx/>
                <a:ea typeface="+mn-ea"/>
                <a:cs typeface="+mn-cs"/>
              </a:rPr>
              <a:t>, όμως </a:t>
            </a:r>
            <a:r>
              <a:rPr lang="el-GR" sz="2400" dirty="0">
                <a:solidFill>
                  <a:srgbClr val="0070C0"/>
                </a:solidFill>
              </a:rPr>
              <a:t>έ</a:t>
            </a:r>
            <a:r>
              <a:rPr kumimoji="0" lang="el-GR" sz="2400" b="0" i="0" u="none" strike="noStrike" kern="1200" cap="none" spc="0" normalizeH="0" baseline="0" noProof="0" dirty="0" err="1">
                <a:ln>
                  <a:noFill/>
                </a:ln>
                <a:solidFill>
                  <a:srgbClr val="0070C0"/>
                </a:solidFill>
                <a:effectLst/>
                <a:uLnTx/>
                <a:uFillTx/>
                <a:ea typeface="+mn-ea"/>
                <a:cs typeface="+mn-cs"/>
              </a:rPr>
              <a:t>λλειψη</a:t>
            </a:r>
            <a:r>
              <a:rPr kumimoji="0" lang="el-GR" sz="2400" b="0" i="0" u="none" strike="noStrike" kern="1200" cap="none" spc="0" normalizeH="0" baseline="0" noProof="0" dirty="0">
                <a:ln>
                  <a:noFill/>
                </a:ln>
                <a:solidFill>
                  <a:srgbClr val="0070C0"/>
                </a:solidFill>
                <a:effectLst/>
                <a:uLnTx/>
                <a:uFillTx/>
                <a:ea typeface="+mn-ea"/>
                <a:cs typeface="+mn-cs"/>
              </a:rPr>
              <a:t> κοινωνίας και ενότητας. </a:t>
            </a:r>
          </a:p>
          <a:p>
            <a:pPr marL="342900" marR="0" lvl="0" indent="-342900" algn="l" defTabSz="914400" rtl="0" eaLnBrk="1" fontAlgn="auto" latinLnBrk="0" hangingPunct="1">
              <a:lnSpc>
                <a:spcPct val="120000"/>
              </a:lnSpc>
              <a:spcBef>
                <a:spcPts val="580"/>
              </a:spcBef>
              <a:spcAft>
                <a:spcPts val="0"/>
              </a:spcAft>
              <a:buClr>
                <a:srgbClr val="D34817"/>
              </a:buClr>
              <a:buSzPct val="85000"/>
              <a:buFont typeface="Arial" panose="020B0604020202020204" pitchFamily="34" charset="0"/>
              <a:buChar char="•"/>
              <a:tabLst/>
              <a:defRPr/>
            </a:pPr>
            <a:r>
              <a:rPr kumimoji="0" lang="el-GR" sz="2400" b="1" i="0" u="none" strike="noStrike" kern="1200" cap="none" spc="0" normalizeH="0" baseline="0" noProof="0" dirty="0">
                <a:ln>
                  <a:noFill/>
                </a:ln>
                <a:solidFill>
                  <a:srgbClr val="0070C0"/>
                </a:solidFill>
                <a:effectLst/>
                <a:uLnTx/>
                <a:uFillTx/>
                <a:ea typeface="+mn-ea"/>
                <a:cs typeface="+mn-cs"/>
              </a:rPr>
              <a:t>Πνεύμα Χριστού </a:t>
            </a:r>
            <a:r>
              <a:rPr kumimoji="0" lang="el-GR" sz="2400" b="0" i="0" u="none" strike="noStrike" kern="1200" cap="none" spc="0" normalizeH="0" baseline="0" noProof="0" dirty="0">
                <a:ln>
                  <a:noFill/>
                </a:ln>
                <a:solidFill>
                  <a:srgbClr val="0070C0"/>
                </a:solidFill>
                <a:effectLst/>
                <a:uLnTx/>
                <a:uFillTx/>
                <a:ea typeface="+mn-ea"/>
                <a:cs typeface="+mn-cs"/>
              </a:rPr>
              <a:t>ενώνει τα </a:t>
            </a:r>
            <a:r>
              <a:rPr kumimoji="0" lang="el-GR" sz="2400" b="0" i="0" u="none" strike="noStrike" kern="1200" cap="none" spc="0" normalizeH="0" baseline="0" noProof="0" dirty="0" err="1">
                <a:ln>
                  <a:noFill/>
                </a:ln>
                <a:solidFill>
                  <a:srgbClr val="0070C0"/>
                </a:solidFill>
                <a:effectLst/>
                <a:uLnTx/>
                <a:uFillTx/>
                <a:ea typeface="+mn-ea"/>
                <a:cs typeface="+mn-cs"/>
              </a:rPr>
              <a:t>διεστώτα</a:t>
            </a:r>
            <a:r>
              <a:rPr kumimoji="0" lang="el-GR" sz="2400" b="0" i="0" u="none" strike="noStrike" kern="1200" cap="none" spc="0" normalizeH="0" baseline="0" noProof="0" dirty="0">
                <a:ln>
                  <a:noFill/>
                </a:ln>
                <a:solidFill>
                  <a:srgbClr val="0070C0"/>
                </a:solidFill>
                <a:effectLst/>
                <a:uLnTx/>
                <a:uFillTx/>
                <a:ea typeface="+mn-ea"/>
                <a:cs typeface="+mn-cs"/>
              </a:rPr>
              <a:t> και οδηγεί στο απόλυτο, </a:t>
            </a:r>
          </a:p>
          <a:p>
            <a:pPr marL="274320" marR="0" lvl="0" indent="-274320" algn="l" defTabSz="914400" rtl="0" eaLnBrk="1" fontAlgn="auto" latinLnBrk="0" hangingPunct="1">
              <a:lnSpc>
                <a:spcPct val="120000"/>
              </a:lnSpc>
              <a:spcBef>
                <a:spcPts val="580"/>
              </a:spcBef>
              <a:spcAft>
                <a:spcPts val="0"/>
              </a:spcAft>
              <a:buClr>
                <a:srgbClr val="D34817"/>
              </a:buClr>
              <a:buSzPct val="85000"/>
              <a:buFontTx/>
              <a:buNone/>
              <a:tabLst/>
              <a:defRPr/>
            </a:pPr>
            <a:r>
              <a:rPr kumimoji="0" lang="el-GR" sz="2400" b="0" i="0" u="none" strike="noStrike" kern="1200" cap="none" spc="0" normalizeH="0" baseline="0" noProof="0" dirty="0">
                <a:ln>
                  <a:noFill/>
                </a:ln>
                <a:solidFill>
                  <a:srgbClr val="0070C0"/>
                </a:solidFill>
                <a:effectLst/>
                <a:uLnTx/>
                <a:uFillTx/>
                <a:ea typeface="+mn-ea"/>
                <a:cs typeface="+mn-cs"/>
              </a:rPr>
              <a:t>     αποκαθιστά εμπιστοσύνη και επικοινωνία, γιατί είναι πνεύμα διακονίας, προσφοράς και όχι ανταγωνισμού και εχθρότητας. </a:t>
            </a:r>
          </a:p>
          <a:p>
            <a:pPr marL="342900" marR="0" lvl="0" indent="-342900" algn="l" defTabSz="914400" rtl="0" eaLnBrk="1" fontAlgn="auto" latinLnBrk="0" hangingPunct="1">
              <a:lnSpc>
                <a:spcPct val="120000"/>
              </a:lnSpc>
              <a:spcBef>
                <a:spcPts val="580"/>
              </a:spcBef>
              <a:spcAft>
                <a:spcPts val="0"/>
              </a:spcAft>
              <a:buClr>
                <a:srgbClr val="D34817"/>
              </a:buClr>
              <a:buSzPct val="85000"/>
              <a:buFont typeface="Arial" panose="020B0604020202020204" pitchFamily="34" charset="0"/>
              <a:buChar char="•"/>
              <a:tabLst/>
              <a:defRPr/>
            </a:pPr>
            <a:r>
              <a:rPr kumimoji="0" lang="el-GR" sz="2400" b="1" i="0" u="none" strike="noStrike" kern="1200" cap="none" spc="0" normalizeH="0" baseline="0" noProof="0" dirty="0">
                <a:ln>
                  <a:noFill/>
                </a:ln>
                <a:solidFill>
                  <a:srgbClr val="0070C0"/>
                </a:solidFill>
                <a:effectLst/>
                <a:uLnTx/>
                <a:uFillTx/>
                <a:ea typeface="+mn-ea"/>
                <a:cs typeface="+mn-cs"/>
              </a:rPr>
              <a:t>Εποχή ραγδαίας κοινωνικής επαναστατικής μεταστοιχείωσης </a:t>
            </a:r>
            <a:r>
              <a:rPr kumimoji="0" lang="el-GR" sz="2400" b="0" i="0" u="none" strike="noStrike" kern="1200" cap="none" spc="0" normalizeH="0" baseline="0" noProof="0" dirty="0">
                <a:ln>
                  <a:noFill/>
                </a:ln>
                <a:solidFill>
                  <a:srgbClr val="0070C0"/>
                </a:solidFill>
                <a:effectLst/>
                <a:uLnTx/>
                <a:uFillTx/>
                <a:ea typeface="+mn-ea"/>
                <a:cs typeface="+mn-cs"/>
              </a:rPr>
              <a:t>:</a:t>
            </a:r>
          </a:p>
          <a:p>
            <a:pPr marL="274320" marR="0" lvl="0" indent="-274320" algn="l" defTabSz="914400" rtl="0" eaLnBrk="1" fontAlgn="auto" latinLnBrk="0" hangingPunct="1">
              <a:lnSpc>
                <a:spcPct val="120000"/>
              </a:lnSpc>
              <a:spcBef>
                <a:spcPts val="580"/>
              </a:spcBef>
              <a:spcAft>
                <a:spcPts val="0"/>
              </a:spcAft>
              <a:buClr>
                <a:srgbClr val="D34817"/>
              </a:buClr>
              <a:buSzPct val="85000"/>
              <a:buFontTx/>
              <a:buNone/>
              <a:tabLst/>
              <a:defRPr/>
            </a:pPr>
            <a:r>
              <a:rPr kumimoji="0" lang="el-GR" sz="2400" b="0" i="0" u="none" strike="noStrike" kern="1200" cap="none" spc="0" normalizeH="0" baseline="0" noProof="0" dirty="0">
                <a:ln>
                  <a:noFill/>
                </a:ln>
                <a:solidFill>
                  <a:srgbClr val="0070C0"/>
                </a:solidFill>
                <a:effectLst/>
                <a:uLnTx/>
                <a:uFillTx/>
                <a:ea typeface="+mn-ea"/>
                <a:cs typeface="+mn-cs"/>
              </a:rPr>
              <a:t>     Ταχύτητα, παγκοσμιότητα, επαναστατικότητα.</a:t>
            </a:r>
          </a:p>
          <a:p>
            <a:pPr marL="342900" marR="0" lvl="0" indent="-342900" algn="l" defTabSz="914400" rtl="0" eaLnBrk="1" fontAlgn="auto" latinLnBrk="0" hangingPunct="1">
              <a:lnSpc>
                <a:spcPct val="120000"/>
              </a:lnSpc>
              <a:spcBef>
                <a:spcPts val="580"/>
              </a:spcBef>
              <a:spcAft>
                <a:spcPts val="0"/>
              </a:spcAft>
              <a:buClr>
                <a:srgbClr val="D34817"/>
              </a:buClr>
              <a:buSzPct val="85000"/>
              <a:buFont typeface="Arial" panose="020B0604020202020204" pitchFamily="34" charset="0"/>
              <a:buChar char="•"/>
              <a:tabLst/>
              <a:defRPr/>
            </a:pPr>
            <a:r>
              <a:rPr kumimoji="0" lang="el-GR" sz="2400" b="0" i="0" u="none" strike="noStrike" kern="1200" cap="none" spc="0" normalizeH="0" baseline="0" noProof="0" dirty="0">
                <a:ln>
                  <a:noFill/>
                </a:ln>
                <a:solidFill>
                  <a:srgbClr val="0070C0"/>
                </a:solidFill>
                <a:effectLst/>
                <a:uLnTx/>
                <a:uFillTx/>
                <a:ea typeface="+mn-ea"/>
                <a:cs typeface="+mn-cs"/>
              </a:rPr>
              <a:t>Δ</a:t>
            </a:r>
            <a:r>
              <a:rPr lang="el-GR" sz="2400" dirty="0">
                <a:solidFill>
                  <a:srgbClr val="0070C0"/>
                </a:solidFill>
              </a:rPr>
              <a:t>ι</a:t>
            </a:r>
            <a:r>
              <a:rPr kumimoji="0" lang="el-GR" sz="2400" b="0" i="0" u="none" strike="noStrike" kern="1200" cap="none" spc="0" normalizeH="0" baseline="0" noProof="0" dirty="0" err="1">
                <a:ln>
                  <a:noFill/>
                </a:ln>
                <a:solidFill>
                  <a:srgbClr val="0070C0"/>
                </a:solidFill>
                <a:effectLst/>
                <a:uLnTx/>
                <a:uFillTx/>
                <a:ea typeface="+mn-ea"/>
                <a:cs typeface="+mn-cs"/>
              </a:rPr>
              <a:t>αρκώς</a:t>
            </a:r>
            <a:r>
              <a:rPr kumimoji="0" lang="el-GR" sz="2400" b="0" i="0" u="none" strike="noStrike" kern="1200" cap="none" spc="0" normalizeH="0" baseline="0" noProof="0" dirty="0">
                <a:ln>
                  <a:noFill/>
                </a:ln>
                <a:solidFill>
                  <a:srgbClr val="0070C0"/>
                </a:solidFill>
                <a:effectLst/>
                <a:uLnTx/>
                <a:uFillTx/>
                <a:ea typeface="+mn-ea"/>
                <a:cs typeface="+mn-cs"/>
              </a:rPr>
              <a:t> μεταβαλλόμενος κόσμος (νέα μηχανικά συστήματα).</a:t>
            </a:r>
          </a:p>
          <a:p>
            <a:pPr marL="342900" marR="0" lvl="0" indent="-342900" algn="l" defTabSz="914400" rtl="0" eaLnBrk="1" fontAlgn="auto" latinLnBrk="0" hangingPunct="1">
              <a:lnSpc>
                <a:spcPct val="120000"/>
              </a:lnSpc>
              <a:spcBef>
                <a:spcPts val="580"/>
              </a:spcBef>
              <a:spcAft>
                <a:spcPts val="0"/>
              </a:spcAft>
              <a:buClr>
                <a:srgbClr val="D34817"/>
              </a:buClr>
              <a:buSzPct val="85000"/>
              <a:buFont typeface="Arial" panose="020B0604020202020204" pitchFamily="34" charset="0"/>
              <a:buChar char="•"/>
              <a:tabLst/>
              <a:defRPr/>
            </a:pPr>
            <a:r>
              <a:rPr kumimoji="0" lang="el-GR" sz="2400" b="0" i="0" u="none" strike="noStrike" kern="1200" cap="none" spc="0" normalizeH="0" baseline="0" noProof="0" dirty="0">
                <a:ln>
                  <a:noFill/>
                </a:ln>
                <a:solidFill>
                  <a:srgbClr val="0070C0"/>
                </a:solidFill>
                <a:effectLst/>
                <a:uLnTx/>
                <a:uFillTx/>
                <a:ea typeface="+mn-ea"/>
                <a:cs typeface="+mn-cs"/>
              </a:rPr>
              <a:t>Ριζική τεχνολογική, πολυπολιτισμική, κοινωνικοπολιτική αλλαγή. </a:t>
            </a:r>
          </a:p>
        </p:txBody>
      </p:sp>
    </p:spTree>
    <p:extLst>
      <p:ext uri="{BB962C8B-B14F-4D97-AF65-F5344CB8AC3E}">
        <p14:creationId xmlns:p14="http://schemas.microsoft.com/office/powerpoint/2010/main" val="154804080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17EBD2-5B28-97DA-6BFF-5A66007F0DDF}"/>
            </a:ext>
          </a:extLst>
        </p:cNvPr>
        <p:cNvGrpSpPr/>
        <p:nvPr/>
      </p:nvGrpSpPr>
      <p:grpSpPr>
        <a:xfrm>
          <a:off x="0" y="0"/>
          <a:ext cx="0" cy="0"/>
          <a:chOff x="0" y="0"/>
          <a:chExt cx="0" cy="0"/>
        </a:xfrm>
      </p:grpSpPr>
      <p:pic>
        <p:nvPicPr>
          <p:cNvPr id="96" name="object 17">
            <a:extLst>
              <a:ext uri="{FF2B5EF4-FFF2-40B4-BE49-F238E27FC236}">
                <a16:creationId xmlns:a16="http://schemas.microsoft.com/office/drawing/2014/main" id="{C12F3211-13ED-29F1-3AD1-A94E2CEDC231}"/>
              </a:ext>
            </a:extLst>
          </p:cNvPr>
          <p:cNvPicPr/>
          <p:nvPr/>
        </p:nvPicPr>
        <p:blipFill>
          <a:blip r:embed="rId2"/>
          <a:stretch/>
        </p:blipFill>
        <p:spPr>
          <a:xfrm>
            <a:off x="0" y="0"/>
            <a:ext cx="9143280" cy="6857280"/>
          </a:xfrm>
          <a:prstGeom prst="rect">
            <a:avLst/>
          </a:prstGeom>
          <a:noFill/>
          <a:ln w="0">
            <a:noFill/>
          </a:ln>
        </p:spPr>
      </p:pic>
      <p:sp>
        <p:nvSpPr>
          <p:cNvPr id="97" name="11 - TextBox 11">
            <a:extLst>
              <a:ext uri="{FF2B5EF4-FFF2-40B4-BE49-F238E27FC236}">
                <a16:creationId xmlns:a16="http://schemas.microsoft.com/office/drawing/2014/main" id="{F25913E2-5D45-CC6A-A069-7EB209FB4A4D}"/>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rgbClr val="000000"/>
              </a:solidFill>
              <a:effectLst/>
              <a:uLnTx/>
              <a:uFillTx/>
              <a:latin typeface="Arial"/>
              <a:ea typeface="+mn-ea"/>
              <a:cs typeface="+mn-cs"/>
            </a:endParaRPr>
          </a:p>
        </p:txBody>
      </p:sp>
      <p:sp>
        <p:nvSpPr>
          <p:cNvPr id="98" name="TextBox 97">
            <a:extLst>
              <a:ext uri="{FF2B5EF4-FFF2-40B4-BE49-F238E27FC236}">
                <a16:creationId xmlns:a16="http://schemas.microsoft.com/office/drawing/2014/main" id="{36F625E5-B3A9-2C74-B75D-4032167EB233}"/>
              </a:ext>
            </a:extLst>
          </p:cNvPr>
          <p:cNvSpPr txBox="1"/>
          <p:nvPr/>
        </p:nvSpPr>
        <p:spPr>
          <a:xfrm>
            <a:off x="37080" y="172812"/>
            <a:ext cx="9106200" cy="753480"/>
          </a:xfrm>
          <a:prstGeom prst="rect">
            <a:avLst/>
          </a:prstGeom>
          <a:noFill/>
          <a:ln w="0">
            <a:noFill/>
          </a:ln>
        </p:spPr>
        <p:txBody>
          <a:bodyPr lIns="90000" tIns="45000" rIns="90000" bIns="4500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800" b="0" i="0" u="none" strike="noStrike" kern="1200" cap="none" spc="0" normalizeH="0" baseline="0" noProof="0">
                <a:ln>
                  <a:noFill/>
                </a:ln>
                <a:solidFill>
                  <a:srgbClr val="EEECE1"/>
                </a:solidFill>
                <a:effectLst/>
                <a:uLnTx/>
                <a:uFillTx/>
                <a:latin typeface="Calibri"/>
                <a:ea typeface="+mn-ea"/>
                <a:cs typeface="+mn-cs"/>
              </a:rPr>
              <a:t>2. α) Θεολογική προσέγγιση των σύγχρονων μέσων επικοινωνίας </a:t>
            </a:r>
            <a:endParaRPr kumimoji="0" lang="el-GR" sz="2800" b="0" i="0" u="none" strike="noStrike" kern="1200" cap="none" spc="0" normalizeH="0" baseline="0" noProof="0" dirty="0">
              <a:ln>
                <a:noFill/>
              </a:ln>
              <a:solidFill>
                <a:srgbClr val="FFFFFF"/>
              </a:solidFill>
              <a:effectLst/>
              <a:uLnTx/>
              <a:uFillTx/>
              <a:latin typeface="Calibri"/>
              <a:ea typeface="+mn-ea"/>
              <a:cs typeface="+mn-cs"/>
            </a:endParaRPr>
          </a:p>
        </p:txBody>
      </p:sp>
      <p:sp>
        <p:nvSpPr>
          <p:cNvPr id="99" name="TextBox 98">
            <a:extLst>
              <a:ext uri="{FF2B5EF4-FFF2-40B4-BE49-F238E27FC236}">
                <a16:creationId xmlns:a16="http://schemas.microsoft.com/office/drawing/2014/main" id="{80F5A84D-4B33-215A-76FD-CEB98926095C}"/>
              </a:ext>
            </a:extLst>
          </p:cNvPr>
          <p:cNvSpPr txBox="1"/>
          <p:nvPr/>
        </p:nvSpPr>
        <p:spPr>
          <a:xfrm>
            <a:off x="-30600" y="1099104"/>
            <a:ext cx="9135000" cy="5508820"/>
          </a:xfrm>
          <a:prstGeom prst="rect">
            <a:avLst/>
          </a:prstGeom>
          <a:noFill/>
          <a:ln w="0">
            <a:noFill/>
          </a:ln>
        </p:spPr>
        <p:txBody>
          <a:bodyPr lIns="90000" tIns="45000" rIns="90000" bIns="45000" anchor="t">
            <a:noAutofit/>
          </a:bodyPr>
          <a:lstStyle/>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Arial" panose="020B0604020202020204" pitchFamily="34" charset="0"/>
              <a:buChar char="•"/>
              <a:tabLst/>
              <a:defRPr/>
            </a:pPr>
            <a:endParaRPr kumimoji="0" lang="el-GR" sz="2400" b="1" i="0" u="none" strike="noStrike" kern="1200" cap="none" spc="0" normalizeH="0" baseline="0" noProof="0" dirty="0">
              <a:ln>
                <a:noFill/>
              </a:ln>
              <a:solidFill>
                <a:srgbClr val="7030A0"/>
              </a:solidFill>
              <a:effectLst/>
              <a:uLnTx/>
              <a:uFillTx/>
              <a:latin typeface="Calibri"/>
              <a:ea typeface="+mn-ea"/>
              <a:cs typeface="+mn-cs"/>
            </a:endParaRP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Arial" panose="020B0604020202020204" pitchFamily="34" charset="0"/>
              <a:buChar char="•"/>
              <a:tabLst/>
              <a:defRPr/>
            </a:pPr>
            <a:r>
              <a:rPr kumimoji="0" lang="el-GR" sz="2400" b="1" i="0" u="none" strike="noStrike" kern="1200" cap="none" spc="0" normalizeH="0" baseline="0" noProof="0" dirty="0">
                <a:ln>
                  <a:noFill/>
                </a:ln>
                <a:solidFill>
                  <a:srgbClr val="7030A0"/>
                </a:solidFill>
                <a:effectLst/>
                <a:uLnTx/>
                <a:uFillTx/>
                <a:latin typeface="Calibri"/>
                <a:ea typeface="+mn-ea"/>
                <a:cs typeface="+mn-cs"/>
              </a:rPr>
              <a:t>Ο άνθρωπος αντιμετωπίζει </a:t>
            </a:r>
            <a:r>
              <a:rPr kumimoji="0" lang="el-GR" sz="2400" b="0" i="0" u="none" strike="noStrike" kern="1200" cap="none" spc="0" normalizeH="0" baseline="0" noProof="0" dirty="0">
                <a:ln>
                  <a:noFill/>
                </a:ln>
                <a:solidFill>
                  <a:srgbClr val="0070C0"/>
                </a:solidFill>
                <a:effectLst/>
                <a:uLnTx/>
                <a:uFillTx/>
                <a:latin typeface="Calibri"/>
                <a:ea typeface="+mn-ea"/>
                <a:cs typeface="+mn-cs"/>
              </a:rPr>
              <a:t>πρόκληση, δίλημμα, κινδυνεύει και μόνη ελπίδα σωτηρίας είναι η διατήρηση ψυχοσωματικής ισορροπίας για να μην γίνει ο ίδιος ρομπότ ή μαριονέτα.</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Arial" panose="020B0604020202020204" pitchFamily="34" charset="0"/>
              <a:buChar char="•"/>
              <a:tabLst/>
              <a:defRPr/>
            </a:pPr>
            <a:endParaRPr kumimoji="0" lang="el-GR" sz="2400" b="0" i="0" u="none" strike="noStrike" kern="1200" cap="none" spc="0" normalizeH="0" baseline="0" noProof="0" dirty="0">
              <a:ln>
                <a:noFill/>
              </a:ln>
              <a:solidFill>
                <a:srgbClr val="0070C0"/>
              </a:solidFill>
              <a:effectLst/>
              <a:uLnTx/>
              <a:uFillTx/>
              <a:latin typeface="Calibri"/>
              <a:ea typeface="+mn-ea"/>
              <a:cs typeface="+mn-cs"/>
            </a:endParaRP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Arial" panose="020B0604020202020204" pitchFamily="34" charset="0"/>
              <a:buChar char="•"/>
              <a:tabLst/>
              <a:defRPr/>
            </a:pPr>
            <a:r>
              <a:rPr kumimoji="0" lang="el-GR" sz="2400" b="1" i="0" u="none" strike="noStrike" kern="1200" cap="none" spc="0" normalizeH="0" baseline="0" noProof="0" dirty="0">
                <a:ln>
                  <a:noFill/>
                </a:ln>
                <a:solidFill>
                  <a:srgbClr val="7030A0"/>
                </a:solidFill>
                <a:effectLst/>
                <a:uLnTx/>
                <a:uFillTx/>
                <a:latin typeface="Calibri"/>
                <a:ea typeface="+mn-ea"/>
                <a:cs typeface="+mn-cs"/>
              </a:rPr>
              <a:t>Συνύπαρξη γραπτής κουλτούρας και ηλεκτρονικής τεχνολογίας </a:t>
            </a:r>
            <a:r>
              <a:rPr kumimoji="0" lang="el-GR" sz="2400" b="0" i="0" u="none" strike="noStrike" kern="1200" cap="none" spc="0" normalizeH="0" baseline="0" noProof="0" dirty="0">
                <a:ln>
                  <a:noFill/>
                </a:ln>
                <a:solidFill>
                  <a:srgbClr val="0070C0"/>
                </a:solidFill>
                <a:effectLst/>
                <a:uLnTx/>
                <a:uFillTx/>
                <a:latin typeface="Calibri"/>
                <a:ea typeface="+mn-ea"/>
                <a:cs typeface="+mn-cs"/>
              </a:rPr>
              <a:t>επιβάλλεται για χάρη του ανθρώπου.</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Arial" panose="020B0604020202020204" pitchFamily="34" charset="0"/>
              <a:buChar char="•"/>
              <a:tabLst/>
              <a:defRPr/>
            </a:pPr>
            <a:endParaRPr kumimoji="0" lang="el-GR" sz="2400" b="0" i="0" u="none" strike="noStrike" kern="1200" cap="none" spc="0" normalizeH="0" baseline="0" noProof="0" dirty="0">
              <a:ln>
                <a:noFill/>
              </a:ln>
              <a:solidFill>
                <a:srgbClr val="0070C0"/>
              </a:solidFill>
              <a:effectLst/>
              <a:uLnTx/>
              <a:uFillTx/>
              <a:latin typeface="Calibri"/>
              <a:ea typeface="+mn-ea"/>
              <a:cs typeface="+mn-cs"/>
            </a:endParaRP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Arial" panose="020B0604020202020204" pitchFamily="34" charset="0"/>
              <a:buChar char="•"/>
              <a:tabLst/>
              <a:defRPr/>
            </a:pPr>
            <a:r>
              <a:rPr kumimoji="0" lang="el-GR" sz="2400" b="0" i="0" u="none" strike="noStrike" kern="1200" cap="none" spc="0" normalizeH="0" baseline="0" noProof="0" dirty="0">
                <a:ln>
                  <a:noFill/>
                </a:ln>
                <a:solidFill>
                  <a:srgbClr val="0070C0"/>
                </a:solidFill>
                <a:effectLst/>
                <a:uLnTx/>
                <a:uFillTx/>
                <a:latin typeface="Calibri"/>
                <a:ea typeface="+mn-ea"/>
                <a:cs typeface="+mn-cs"/>
              </a:rPr>
              <a:t>Αρχές 3</a:t>
            </a:r>
            <a:r>
              <a:rPr kumimoji="0" lang="el-GR" sz="2400" b="0" i="0" u="none" strike="noStrike" kern="1200" cap="none" spc="0" normalizeH="0" baseline="30000" noProof="0" dirty="0">
                <a:ln>
                  <a:noFill/>
                </a:ln>
                <a:solidFill>
                  <a:srgbClr val="0070C0"/>
                </a:solidFill>
                <a:effectLst/>
                <a:uLnTx/>
                <a:uFillTx/>
                <a:latin typeface="Calibri"/>
                <a:ea typeface="+mn-ea"/>
                <a:cs typeface="+mn-cs"/>
              </a:rPr>
              <a:t>ης</a:t>
            </a:r>
            <a:r>
              <a:rPr kumimoji="0" lang="el-GR" sz="2400" b="0" i="0" u="none" strike="noStrike" kern="1200" cap="none" spc="0" normalizeH="0" baseline="0" noProof="0" dirty="0">
                <a:ln>
                  <a:noFill/>
                </a:ln>
                <a:solidFill>
                  <a:srgbClr val="0070C0"/>
                </a:solidFill>
                <a:effectLst/>
                <a:uLnTx/>
                <a:uFillTx/>
                <a:latin typeface="Calibri"/>
                <a:ea typeface="+mn-ea"/>
                <a:cs typeface="+mn-cs"/>
              </a:rPr>
              <a:t> χιλιετίας </a:t>
            </a:r>
            <a:r>
              <a:rPr kumimoji="0" lang="el-GR" sz="2400" b="1" i="0" u="none" strike="noStrike" kern="1200" cap="none" spc="0" normalizeH="0" baseline="0" noProof="0" dirty="0">
                <a:ln>
                  <a:noFill/>
                </a:ln>
                <a:solidFill>
                  <a:srgbClr val="7030A0"/>
                </a:solidFill>
                <a:effectLst/>
                <a:uLnTx/>
                <a:uFillTx/>
                <a:latin typeface="Calibri"/>
                <a:ea typeface="+mn-ea"/>
                <a:cs typeface="+mn-cs"/>
              </a:rPr>
              <a:t>ν</a:t>
            </a:r>
            <a:r>
              <a:rPr kumimoji="0" lang="el-GR" sz="2400" b="1" i="0" u="none" strike="noStrike" kern="1200" cap="none" spc="0" normalizeH="0" baseline="0" noProof="0" dirty="0" err="1">
                <a:ln>
                  <a:noFill/>
                </a:ln>
                <a:solidFill>
                  <a:srgbClr val="7030A0"/>
                </a:solidFill>
                <a:effectLst/>
                <a:uLnTx/>
                <a:uFillTx/>
                <a:latin typeface="Calibri"/>
                <a:ea typeface="+mn-ea"/>
                <a:cs typeface="+mn-cs"/>
              </a:rPr>
              <a:t>έες</a:t>
            </a:r>
            <a:r>
              <a:rPr kumimoji="0" lang="el-GR" sz="2400" b="1" i="0" u="none" strike="noStrike" kern="1200" cap="none" spc="0" normalizeH="0" baseline="0" noProof="0" dirty="0">
                <a:ln>
                  <a:noFill/>
                </a:ln>
                <a:solidFill>
                  <a:srgbClr val="7030A0"/>
                </a:solidFill>
                <a:effectLst/>
                <a:uLnTx/>
                <a:uFillTx/>
                <a:latin typeface="Calibri"/>
                <a:ea typeface="+mn-ea"/>
                <a:cs typeface="+mn-cs"/>
              </a:rPr>
              <a:t> μορφές προγραμματισμού</a:t>
            </a:r>
            <a:r>
              <a:rPr kumimoji="0" lang="el-GR" sz="2400" b="0" i="0" u="none" strike="noStrike" kern="1200" cap="none" spc="0" normalizeH="0" baseline="0" noProof="0" dirty="0">
                <a:ln>
                  <a:noFill/>
                </a:ln>
                <a:solidFill>
                  <a:srgbClr val="0070C0"/>
                </a:solidFill>
                <a:effectLst/>
                <a:uLnTx/>
                <a:uFillTx/>
                <a:latin typeface="Calibri"/>
                <a:ea typeface="+mn-ea"/>
                <a:cs typeface="+mn-cs"/>
              </a:rPr>
              <a:t>. Υπολογιστές εκτελούν πιο πολύπλοκα καθήκοντα με μεγαλύτερη αποτελεσματικότητα: Δυνατότητα επιλογής, κρίσης, ανθρώπινη συμπεριφορά (τεχνητή νοημοσύνη).</a:t>
            </a:r>
          </a:p>
        </p:txBody>
      </p:sp>
    </p:spTree>
    <p:extLst>
      <p:ext uri="{BB962C8B-B14F-4D97-AF65-F5344CB8AC3E}">
        <p14:creationId xmlns:p14="http://schemas.microsoft.com/office/powerpoint/2010/main" val="397301705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0482DF-8F69-AC71-AF68-E48CB752652A}"/>
            </a:ext>
          </a:extLst>
        </p:cNvPr>
        <p:cNvGrpSpPr/>
        <p:nvPr/>
      </p:nvGrpSpPr>
      <p:grpSpPr>
        <a:xfrm>
          <a:off x="0" y="0"/>
          <a:ext cx="0" cy="0"/>
          <a:chOff x="0" y="0"/>
          <a:chExt cx="0" cy="0"/>
        </a:xfrm>
      </p:grpSpPr>
      <p:pic>
        <p:nvPicPr>
          <p:cNvPr id="96" name="object 17">
            <a:extLst>
              <a:ext uri="{FF2B5EF4-FFF2-40B4-BE49-F238E27FC236}">
                <a16:creationId xmlns:a16="http://schemas.microsoft.com/office/drawing/2014/main" id="{876B0D35-0152-6A44-EE2A-643BF141023D}"/>
              </a:ext>
            </a:extLst>
          </p:cNvPr>
          <p:cNvPicPr/>
          <p:nvPr/>
        </p:nvPicPr>
        <p:blipFill>
          <a:blip r:embed="rId2"/>
          <a:stretch/>
        </p:blipFill>
        <p:spPr>
          <a:xfrm>
            <a:off x="0" y="0"/>
            <a:ext cx="9143280" cy="6857280"/>
          </a:xfrm>
          <a:prstGeom prst="rect">
            <a:avLst/>
          </a:prstGeom>
          <a:noFill/>
          <a:ln w="0">
            <a:noFill/>
          </a:ln>
        </p:spPr>
      </p:pic>
      <p:sp>
        <p:nvSpPr>
          <p:cNvPr id="97" name="11 - TextBox 11">
            <a:extLst>
              <a:ext uri="{FF2B5EF4-FFF2-40B4-BE49-F238E27FC236}">
                <a16:creationId xmlns:a16="http://schemas.microsoft.com/office/drawing/2014/main" id="{498E8665-C6E8-B557-0ABC-6A7059DEBF05}"/>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rgbClr val="000000"/>
              </a:solidFill>
              <a:effectLst/>
              <a:uLnTx/>
              <a:uFillTx/>
              <a:latin typeface="Arial"/>
              <a:ea typeface="+mn-ea"/>
              <a:cs typeface="+mn-cs"/>
            </a:endParaRPr>
          </a:p>
        </p:txBody>
      </p:sp>
      <p:sp>
        <p:nvSpPr>
          <p:cNvPr id="98" name="TextBox 97">
            <a:extLst>
              <a:ext uri="{FF2B5EF4-FFF2-40B4-BE49-F238E27FC236}">
                <a16:creationId xmlns:a16="http://schemas.microsoft.com/office/drawing/2014/main" id="{127E7532-219D-5615-7D08-5764FDAB8B78}"/>
              </a:ext>
            </a:extLst>
          </p:cNvPr>
          <p:cNvSpPr txBox="1"/>
          <p:nvPr/>
        </p:nvSpPr>
        <p:spPr>
          <a:xfrm>
            <a:off x="37080" y="172812"/>
            <a:ext cx="9106200" cy="753480"/>
          </a:xfrm>
          <a:prstGeom prst="rect">
            <a:avLst/>
          </a:prstGeom>
          <a:noFill/>
          <a:ln w="0">
            <a:noFill/>
          </a:ln>
        </p:spPr>
        <p:txBody>
          <a:bodyPr lIns="90000" tIns="45000" rIns="90000" bIns="4500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800" b="0" i="0" u="none" strike="noStrike" kern="1200" cap="none" spc="0" normalizeH="0" baseline="0" noProof="0">
                <a:ln>
                  <a:noFill/>
                </a:ln>
                <a:solidFill>
                  <a:srgbClr val="EEECE1"/>
                </a:solidFill>
                <a:effectLst/>
                <a:uLnTx/>
                <a:uFillTx/>
                <a:latin typeface="Calibri"/>
                <a:ea typeface="+mn-ea"/>
                <a:cs typeface="+mn-cs"/>
              </a:rPr>
              <a:t>2. α) Θεολογική προσέγγιση των σύγχρονων μέσων επικοινωνίας </a:t>
            </a:r>
            <a:endParaRPr kumimoji="0" lang="el-GR" sz="2800" b="0" i="0" u="none" strike="noStrike" kern="1200" cap="none" spc="0" normalizeH="0" baseline="0" noProof="0" dirty="0">
              <a:ln>
                <a:noFill/>
              </a:ln>
              <a:solidFill>
                <a:srgbClr val="FFFFFF"/>
              </a:solidFill>
              <a:effectLst/>
              <a:uLnTx/>
              <a:uFillTx/>
              <a:latin typeface="Calibri"/>
              <a:ea typeface="+mn-ea"/>
              <a:cs typeface="+mn-cs"/>
            </a:endParaRPr>
          </a:p>
        </p:txBody>
      </p:sp>
      <p:sp>
        <p:nvSpPr>
          <p:cNvPr id="99" name="TextBox 98">
            <a:extLst>
              <a:ext uri="{FF2B5EF4-FFF2-40B4-BE49-F238E27FC236}">
                <a16:creationId xmlns:a16="http://schemas.microsoft.com/office/drawing/2014/main" id="{478A518D-E940-885A-B382-89BF8AAFF543}"/>
              </a:ext>
            </a:extLst>
          </p:cNvPr>
          <p:cNvSpPr txBox="1"/>
          <p:nvPr/>
        </p:nvSpPr>
        <p:spPr>
          <a:xfrm>
            <a:off x="-30600" y="1099104"/>
            <a:ext cx="9135000" cy="5508820"/>
          </a:xfrm>
          <a:prstGeom prst="rect">
            <a:avLst/>
          </a:prstGeom>
          <a:noFill/>
          <a:ln w="0">
            <a:noFill/>
          </a:ln>
        </p:spPr>
        <p:txBody>
          <a:bodyPr lIns="90000" tIns="45000" rIns="90000" bIns="45000" anchor="t">
            <a:noAutofit/>
          </a:bodyPr>
          <a:lstStyle/>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Arial" panose="020B0604020202020204" pitchFamily="34" charset="0"/>
              <a:buChar char="•"/>
              <a:tabLst/>
              <a:defRPr/>
            </a:pPr>
            <a:endParaRPr kumimoji="0" lang="el-GR" sz="2400" b="1" i="0" u="none" strike="noStrike" kern="1200" cap="none" spc="0" normalizeH="0" baseline="0" noProof="0" dirty="0">
              <a:ln>
                <a:noFill/>
              </a:ln>
              <a:solidFill>
                <a:srgbClr val="7030A0"/>
              </a:solidFill>
              <a:effectLst/>
              <a:uLnTx/>
              <a:uFillTx/>
              <a:ea typeface="+mn-ea"/>
              <a:cs typeface="+mn-cs"/>
            </a:endParaRP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q"/>
              <a:tabLst/>
              <a:defRPr/>
            </a:pPr>
            <a:r>
              <a:rPr kumimoji="0" lang="el-GR" sz="2400" b="1" i="0" u="none" strike="noStrike" kern="1200" cap="none" spc="0" normalizeH="0" baseline="0" noProof="0" dirty="0">
                <a:ln>
                  <a:noFill/>
                </a:ln>
                <a:solidFill>
                  <a:srgbClr val="7030A0"/>
                </a:solidFill>
                <a:effectLst/>
                <a:uLnTx/>
                <a:uFillTx/>
                <a:ea typeface="+mn-ea"/>
                <a:cs typeface="+mn-cs"/>
              </a:rPr>
              <a:t>Επιρροή τεχνολογίας στη νέα γενιά</a:t>
            </a:r>
            <a:r>
              <a:rPr kumimoji="0" lang="el-GR" sz="2400" b="0" i="0" u="none" strike="noStrike" kern="1200" cap="none" spc="0" normalizeH="0" baseline="0" noProof="0" dirty="0">
                <a:ln>
                  <a:noFill/>
                </a:ln>
                <a:solidFill>
                  <a:srgbClr val="0070C0"/>
                </a:solidFill>
                <a:effectLst/>
                <a:uLnTx/>
                <a:uFillTx/>
                <a:ea typeface="+mn-ea"/>
                <a:cs typeface="+mn-cs"/>
              </a:rPr>
              <a:t>: </a:t>
            </a:r>
          </a:p>
          <a:p>
            <a:pPr marR="0" lvl="0" algn="just" defTabSz="914400" rtl="0" eaLnBrk="1" fontAlgn="auto" latinLnBrk="0" hangingPunct="1">
              <a:lnSpc>
                <a:spcPct val="100000"/>
              </a:lnSpc>
              <a:spcBef>
                <a:spcPts val="580"/>
              </a:spcBef>
              <a:spcAft>
                <a:spcPts val="0"/>
              </a:spcAft>
              <a:buClr>
                <a:srgbClr val="D34817"/>
              </a:buClr>
              <a:buSzPct val="85000"/>
              <a:tabLst/>
              <a:defRPr/>
            </a:pPr>
            <a:endParaRPr kumimoji="0" lang="el-GR" sz="2400" b="0" i="0" u="none" strike="noStrike" kern="1200" cap="none" spc="0" normalizeH="0" baseline="0" noProof="0" dirty="0">
              <a:ln>
                <a:noFill/>
              </a:ln>
              <a:solidFill>
                <a:srgbClr val="0070C0"/>
              </a:solidFill>
              <a:effectLst/>
              <a:uLnTx/>
              <a:uFillTx/>
              <a:ea typeface="+mn-ea"/>
              <a:cs typeface="+mn-cs"/>
            </a:endParaRP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Arial" panose="020B0604020202020204" pitchFamily="34" charset="0"/>
              <a:buChar char="•"/>
              <a:tabLst/>
              <a:defRPr/>
            </a:pPr>
            <a:r>
              <a:rPr kumimoji="0" lang="el-GR" sz="2400" b="0" i="0" u="none" strike="noStrike" kern="1200" cap="none" spc="0" normalizeH="0" baseline="0" noProof="0" dirty="0">
                <a:ln>
                  <a:noFill/>
                </a:ln>
                <a:solidFill>
                  <a:srgbClr val="0070C0"/>
                </a:solidFill>
                <a:effectLst/>
                <a:uLnTx/>
                <a:uFillTx/>
                <a:ea typeface="+mn-ea"/>
                <a:cs typeface="+mn-cs"/>
              </a:rPr>
              <a:t>κοινωνικοποίηση, συμπλήρωση ή αναπλήρωση και ανταγωνισμός του σχολείου για την αγωγή. </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Arial" panose="020B0604020202020204" pitchFamily="34" charset="0"/>
              <a:buChar char="•"/>
              <a:tabLst/>
              <a:defRPr/>
            </a:pPr>
            <a:endParaRPr kumimoji="0" lang="el-GR" sz="2400" b="0" i="0" u="none" strike="noStrike" kern="1200" cap="none" spc="0" normalizeH="0" baseline="0" noProof="0" dirty="0">
              <a:ln>
                <a:noFill/>
              </a:ln>
              <a:solidFill>
                <a:srgbClr val="0070C0"/>
              </a:solidFill>
              <a:effectLst/>
              <a:uLnTx/>
              <a:uFillTx/>
              <a:ea typeface="+mn-ea"/>
              <a:cs typeface="+mn-cs"/>
            </a:endParaRP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Arial" panose="020B0604020202020204" pitchFamily="34" charset="0"/>
              <a:buChar char="•"/>
              <a:tabLst/>
              <a:defRPr/>
            </a:pPr>
            <a:r>
              <a:rPr kumimoji="0" lang="el-GR" sz="2400" b="0" i="0" u="none" strike="noStrike" kern="1200" cap="none" spc="0" normalizeH="0" baseline="0" noProof="0" dirty="0">
                <a:ln>
                  <a:noFill/>
                </a:ln>
                <a:solidFill>
                  <a:srgbClr val="0070C0"/>
                </a:solidFill>
                <a:effectLst/>
                <a:uLnTx/>
                <a:uFillTx/>
                <a:ea typeface="+mn-ea"/>
                <a:cs typeface="+mn-cs"/>
              </a:rPr>
              <a:t>Σχολείο, Εκκλησία, Πανεπιστήμιο, </a:t>
            </a:r>
            <a:r>
              <a:rPr lang="el-GR" sz="2400" dirty="0">
                <a:solidFill>
                  <a:srgbClr val="0070C0"/>
                </a:solidFill>
              </a:rPr>
              <a:t>Β</a:t>
            </a:r>
            <a:r>
              <a:rPr kumimoji="0" lang="el-GR" sz="2400" b="0" i="0" u="none" strike="noStrike" kern="1200" cap="none" spc="0" normalizeH="0" baseline="0" noProof="0" dirty="0">
                <a:ln>
                  <a:noFill/>
                </a:ln>
                <a:solidFill>
                  <a:srgbClr val="0070C0"/>
                </a:solidFill>
                <a:effectLst/>
                <a:uLnTx/>
                <a:uFillTx/>
                <a:ea typeface="+mn-ea"/>
                <a:cs typeface="+mn-cs"/>
              </a:rPr>
              <a:t>ουλή =&gt; λιγότερο </a:t>
            </a:r>
            <a:r>
              <a:rPr kumimoji="0" lang="el-GR" sz="2400" b="0" i="0" u="none" strike="noStrike" kern="1200" cap="none" spc="0" normalizeH="0" baseline="0" noProof="0" dirty="0" err="1">
                <a:ln>
                  <a:noFill/>
                </a:ln>
                <a:solidFill>
                  <a:srgbClr val="0070C0"/>
                </a:solidFill>
                <a:effectLst/>
                <a:uLnTx/>
                <a:uFillTx/>
                <a:ea typeface="+mn-ea"/>
                <a:cs typeface="+mn-cs"/>
              </a:rPr>
              <a:t>λειτουργικο</a:t>
            </a:r>
            <a:r>
              <a:rPr lang="el-GR" sz="2400" dirty="0">
                <a:solidFill>
                  <a:srgbClr val="0070C0"/>
                </a:solidFill>
              </a:rPr>
              <a:t>ί</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Arial" panose="020B0604020202020204" pitchFamily="34" charset="0"/>
              <a:buChar char="•"/>
              <a:tabLst/>
              <a:defRPr/>
            </a:pPr>
            <a:endParaRPr lang="el-GR" sz="2400" dirty="0">
              <a:solidFill>
                <a:srgbClr val="0070C0"/>
              </a:solidFill>
            </a:endParaRP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Arial" panose="020B0604020202020204" pitchFamily="34" charset="0"/>
              <a:buChar char="•"/>
              <a:tabLst/>
              <a:defRPr/>
            </a:pPr>
            <a:r>
              <a:rPr kumimoji="0" lang="el-GR" sz="2400" b="0" i="0" u="none" strike="noStrike" kern="1200" cap="none" spc="0" normalizeH="0" baseline="0" noProof="0" dirty="0">
                <a:ln>
                  <a:noFill/>
                </a:ln>
                <a:solidFill>
                  <a:srgbClr val="0070C0"/>
                </a:solidFill>
                <a:effectLst/>
                <a:uLnTx/>
                <a:uFillTx/>
                <a:ea typeface="+mn-ea"/>
                <a:cs typeface="+mn-cs"/>
              </a:rPr>
              <a:t>Απαιτείται θετική αξιοποίηση τον ΜΜΕ για ηθική και θρησκευτική ωρίμανση.   </a:t>
            </a:r>
          </a:p>
          <a:p>
            <a:pPr marR="0" lvl="0" algn="just" defTabSz="914400" rtl="0" eaLnBrk="1" fontAlgn="auto" latinLnBrk="0" hangingPunct="1">
              <a:lnSpc>
                <a:spcPct val="100000"/>
              </a:lnSpc>
              <a:spcBef>
                <a:spcPts val="580"/>
              </a:spcBef>
              <a:spcAft>
                <a:spcPts val="0"/>
              </a:spcAft>
              <a:buClr>
                <a:srgbClr val="D34817"/>
              </a:buClr>
              <a:buSzPct val="85000"/>
              <a:tabLst/>
              <a:defRPr/>
            </a:pPr>
            <a:r>
              <a:rPr kumimoji="0" lang="el-GR" sz="2400" b="0" i="0" u="none" strike="noStrike" kern="1200" cap="none" spc="0" normalizeH="0" baseline="0" noProof="0" dirty="0">
                <a:ln>
                  <a:noFill/>
                </a:ln>
                <a:solidFill>
                  <a:srgbClr val="0070C0"/>
                </a:solidFill>
                <a:effectLst/>
                <a:uLnTx/>
                <a:uFillTx/>
                <a:ea typeface="+mn-ea"/>
                <a:cs typeface="+mn-cs"/>
              </a:rPr>
              <a:t> </a:t>
            </a:r>
          </a:p>
        </p:txBody>
      </p:sp>
    </p:spTree>
    <p:extLst>
      <p:ext uri="{BB962C8B-B14F-4D97-AF65-F5344CB8AC3E}">
        <p14:creationId xmlns:p14="http://schemas.microsoft.com/office/powerpoint/2010/main" val="1987891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44CFED-BF46-6EC3-38E7-AFD4E40D320C}"/>
            </a:ext>
          </a:extLst>
        </p:cNvPr>
        <p:cNvGrpSpPr/>
        <p:nvPr/>
      </p:nvGrpSpPr>
      <p:grpSpPr>
        <a:xfrm>
          <a:off x="0" y="0"/>
          <a:ext cx="0" cy="0"/>
          <a:chOff x="0" y="0"/>
          <a:chExt cx="0" cy="0"/>
        </a:xfrm>
      </p:grpSpPr>
      <p:pic>
        <p:nvPicPr>
          <p:cNvPr id="96" name="object 17">
            <a:extLst>
              <a:ext uri="{FF2B5EF4-FFF2-40B4-BE49-F238E27FC236}">
                <a16:creationId xmlns:a16="http://schemas.microsoft.com/office/drawing/2014/main" id="{79E2FB9C-3D08-D09E-7EEC-3D19A14F5FE9}"/>
              </a:ext>
            </a:extLst>
          </p:cNvPr>
          <p:cNvPicPr/>
          <p:nvPr/>
        </p:nvPicPr>
        <p:blipFill>
          <a:blip r:embed="rId2"/>
          <a:stretch/>
        </p:blipFill>
        <p:spPr>
          <a:xfrm>
            <a:off x="0" y="0"/>
            <a:ext cx="9143280" cy="6857280"/>
          </a:xfrm>
          <a:prstGeom prst="rect">
            <a:avLst/>
          </a:prstGeom>
          <a:noFill/>
          <a:ln w="0">
            <a:noFill/>
          </a:ln>
        </p:spPr>
      </p:pic>
      <p:sp>
        <p:nvSpPr>
          <p:cNvPr id="97" name="11 - TextBox 11">
            <a:extLst>
              <a:ext uri="{FF2B5EF4-FFF2-40B4-BE49-F238E27FC236}">
                <a16:creationId xmlns:a16="http://schemas.microsoft.com/office/drawing/2014/main" id="{08561FFA-2E91-7204-31CD-C4E75AB50F65}"/>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rgbClr val="000000"/>
              </a:solidFill>
              <a:effectLst/>
              <a:uLnTx/>
              <a:uFillTx/>
              <a:latin typeface="Arial"/>
              <a:ea typeface="+mn-ea"/>
              <a:cs typeface="+mn-cs"/>
            </a:endParaRPr>
          </a:p>
        </p:txBody>
      </p:sp>
      <p:sp>
        <p:nvSpPr>
          <p:cNvPr id="98" name="TextBox 97">
            <a:extLst>
              <a:ext uri="{FF2B5EF4-FFF2-40B4-BE49-F238E27FC236}">
                <a16:creationId xmlns:a16="http://schemas.microsoft.com/office/drawing/2014/main" id="{5FA7F73D-55F2-5DFC-CB74-51A542DFCA4A}"/>
              </a:ext>
            </a:extLst>
          </p:cNvPr>
          <p:cNvSpPr txBox="1"/>
          <p:nvPr/>
        </p:nvSpPr>
        <p:spPr>
          <a:xfrm>
            <a:off x="0" y="211657"/>
            <a:ext cx="9106200" cy="682349"/>
          </a:xfrm>
          <a:prstGeom prst="rect">
            <a:avLst/>
          </a:prstGeom>
          <a:noFill/>
          <a:ln w="0">
            <a:noFill/>
          </a:ln>
        </p:spPr>
        <p:txBody>
          <a:bodyPr lIns="90000" tIns="45000" rIns="90000" bIns="4500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400" b="0" i="0" u="none" strike="noStrike" kern="1200" cap="none" spc="0" normalizeH="0" baseline="0" noProof="0" dirty="0">
                <a:ln>
                  <a:noFill/>
                </a:ln>
                <a:solidFill>
                  <a:srgbClr val="FFFFFF"/>
                </a:solidFill>
                <a:effectLst/>
                <a:uLnTx/>
                <a:uFillTx/>
                <a:latin typeface="+mj-lt"/>
                <a:ea typeface="+mn-ea"/>
                <a:cs typeface="+mn-cs"/>
              </a:rPr>
              <a:t>2. β) Τα σύγχρονα μέσα επικοινωνίας και η σύγχρονη εκκλησιαστική πρακτική </a:t>
            </a:r>
          </a:p>
        </p:txBody>
      </p:sp>
      <p:sp>
        <p:nvSpPr>
          <p:cNvPr id="99" name="TextBox 98">
            <a:extLst>
              <a:ext uri="{FF2B5EF4-FFF2-40B4-BE49-F238E27FC236}">
                <a16:creationId xmlns:a16="http://schemas.microsoft.com/office/drawing/2014/main" id="{52C2ED49-31CC-C3F0-1300-DA35C8F0055F}"/>
              </a:ext>
            </a:extLst>
          </p:cNvPr>
          <p:cNvSpPr txBox="1"/>
          <p:nvPr/>
        </p:nvSpPr>
        <p:spPr>
          <a:xfrm>
            <a:off x="9000" y="1085269"/>
            <a:ext cx="9135000" cy="5229450"/>
          </a:xfrm>
          <a:prstGeom prst="rect">
            <a:avLst/>
          </a:prstGeom>
          <a:noFill/>
          <a:ln w="0">
            <a:noFill/>
          </a:ln>
        </p:spPr>
        <p:txBody>
          <a:bodyPr lIns="90000" tIns="45000" rIns="90000" bIns="45000" anchor="t">
            <a:noAutofit/>
          </a:bodyPr>
          <a:lstStyle/>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Arial" panose="020B0604020202020204" pitchFamily="34" charset="0"/>
              <a:buChar char="•"/>
              <a:tabLst/>
              <a:defRPr/>
            </a:pPr>
            <a:r>
              <a:rPr lang="el-GR" sz="2400" dirty="0">
                <a:solidFill>
                  <a:srgbClr val="0070C0"/>
                </a:solidFill>
              </a:rPr>
              <a:t>Στην ελληνορθόδοξη Ελλάδα </a:t>
            </a:r>
            <a:r>
              <a:rPr lang="el-GR" sz="2400" dirty="0">
                <a:solidFill>
                  <a:srgbClr val="7030A0"/>
                </a:solidFill>
              </a:rPr>
              <a:t>επικρατούσε η Ορθόδοξη πίστη και ζωή</a:t>
            </a:r>
            <a:r>
              <a:rPr lang="el-GR" sz="2400" dirty="0">
                <a:solidFill>
                  <a:srgbClr val="0070C0"/>
                </a:solidFill>
              </a:rPr>
              <a:t>,  η εθνική, κοινωνική, θρησκευτική και πολιτιστική ομοφωνία.</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Arial" panose="020B0604020202020204" pitchFamily="34" charset="0"/>
              <a:buChar char="•"/>
              <a:tabLst/>
              <a:defRPr/>
            </a:pPr>
            <a:endParaRPr lang="el-GR" sz="2400" dirty="0">
              <a:solidFill>
                <a:srgbClr val="0070C0"/>
              </a:solidFill>
            </a:endParaRP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Arial" panose="020B0604020202020204" pitchFamily="34" charset="0"/>
              <a:buChar char="•"/>
              <a:tabLst/>
              <a:defRPr/>
            </a:pPr>
            <a:r>
              <a:rPr lang="el-GR" sz="2400" dirty="0">
                <a:solidFill>
                  <a:srgbClr val="0070C0"/>
                </a:solidFill>
              </a:rPr>
              <a:t>Σήμερα φαινόμενα αλλοτρίωσης, διάβρωσης, ποικιλία αξιών και ιδεών για προσωπικό και κοινωνικό ρόλο ανθρώπων που επιτείνουν τα ΜΜΕ και η ανοχή δημοκρατικών πολιτευμάτων. </a:t>
            </a:r>
          </a:p>
          <a:p>
            <a:pPr marR="0" lvl="0" algn="just" defTabSz="914400" rtl="0" eaLnBrk="1" fontAlgn="auto" latinLnBrk="0" hangingPunct="1">
              <a:lnSpc>
                <a:spcPct val="100000"/>
              </a:lnSpc>
              <a:spcBef>
                <a:spcPts val="580"/>
              </a:spcBef>
              <a:spcAft>
                <a:spcPts val="0"/>
              </a:spcAft>
              <a:buClr>
                <a:srgbClr val="D34817"/>
              </a:buClr>
              <a:buSzPct val="85000"/>
              <a:tabLst/>
              <a:defRPr/>
            </a:pPr>
            <a:endParaRPr lang="el-GR" sz="2400" dirty="0">
              <a:solidFill>
                <a:srgbClr val="0070C0"/>
              </a:solidFill>
            </a:endParaRPr>
          </a:p>
          <a:p>
            <a:pPr marR="0" lvl="0" algn="just" defTabSz="914400" rtl="0" eaLnBrk="1" fontAlgn="auto" latinLnBrk="0" hangingPunct="1">
              <a:lnSpc>
                <a:spcPct val="100000"/>
              </a:lnSpc>
              <a:spcBef>
                <a:spcPts val="580"/>
              </a:spcBef>
              <a:spcAft>
                <a:spcPts val="0"/>
              </a:spcAft>
              <a:buClr>
                <a:srgbClr val="D34817"/>
              </a:buClr>
              <a:buSzPct val="85000"/>
              <a:tabLst/>
              <a:defRPr/>
            </a:pPr>
            <a:r>
              <a:rPr lang="el-GR" sz="2400" dirty="0">
                <a:solidFill>
                  <a:srgbClr val="7030A0"/>
                </a:solidFill>
              </a:rPr>
              <a:t>Η Εκκλησία πάντοτε γνήσια, δυναμική και προοδευτική, στο κέντρο της ζωής,</a:t>
            </a:r>
            <a:r>
              <a:rPr lang="el-GR" sz="2400" dirty="0">
                <a:solidFill>
                  <a:srgbClr val="0070C0"/>
                </a:solidFill>
              </a:rPr>
              <a:t> πρέπει: </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Ø"/>
              <a:tabLst/>
              <a:defRPr/>
            </a:pPr>
            <a:r>
              <a:rPr lang="el-GR" sz="2400" dirty="0">
                <a:solidFill>
                  <a:srgbClr val="0070C0"/>
                </a:solidFill>
              </a:rPr>
              <a:t>να αξιοποιήσει θετικά τη νέα τεχνολογία οδηγώντας τον νέο άνθρωπο από την αλλοτρίωση στην ελευθερία. </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Ø"/>
              <a:tabLst/>
              <a:defRPr/>
            </a:pPr>
            <a:r>
              <a:rPr lang="el-GR" sz="2400" dirty="0">
                <a:solidFill>
                  <a:srgbClr val="0070C0"/>
                </a:solidFill>
              </a:rPr>
              <a:t>να επιβεβαιώσει τη δυναμικότητά της και τη συνέχεια της ελληνορθόδοξης παράδοσης. </a:t>
            </a:r>
          </a:p>
          <a:p>
            <a:pPr marR="0" lvl="0" algn="just" defTabSz="914400" rtl="0" eaLnBrk="1" fontAlgn="auto" latinLnBrk="0" hangingPunct="1">
              <a:lnSpc>
                <a:spcPct val="100000"/>
              </a:lnSpc>
              <a:spcBef>
                <a:spcPts val="580"/>
              </a:spcBef>
              <a:spcAft>
                <a:spcPts val="0"/>
              </a:spcAft>
              <a:buClr>
                <a:srgbClr val="D34817"/>
              </a:buClr>
              <a:buSzPct val="85000"/>
              <a:tabLst/>
              <a:defRPr/>
            </a:pPr>
            <a:endParaRPr lang="el-GR" sz="2400" dirty="0">
              <a:solidFill>
                <a:srgbClr val="7030A0"/>
              </a:solidFill>
            </a:endParaRPr>
          </a:p>
        </p:txBody>
      </p:sp>
    </p:spTree>
    <p:extLst>
      <p:ext uri="{BB962C8B-B14F-4D97-AF65-F5344CB8AC3E}">
        <p14:creationId xmlns:p14="http://schemas.microsoft.com/office/powerpoint/2010/main" val="41832080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347CEB-8D45-6B11-405D-9D41A2E1F3FC}"/>
            </a:ext>
          </a:extLst>
        </p:cNvPr>
        <p:cNvGrpSpPr/>
        <p:nvPr/>
      </p:nvGrpSpPr>
      <p:grpSpPr>
        <a:xfrm>
          <a:off x="0" y="0"/>
          <a:ext cx="0" cy="0"/>
          <a:chOff x="0" y="0"/>
          <a:chExt cx="0" cy="0"/>
        </a:xfrm>
      </p:grpSpPr>
      <p:pic>
        <p:nvPicPr>
          <p:cNvPr id="96" name="object 17">
            <a:extLst>
              <a:ext uri="{FF2B5EF4-FFF2-40B4-BE49-F238E27FC236}">
                <a16:creationId xmlns:a16="http://schemas.microsoft.com/office/drawing/2014/main" id="{E7D55937-76DB-68A7-8E8F-A23D831D65CF}"/>
              </a:ext>
            </a:extLst>
          </p:cNvPr>
          <p:cNvPicPr/>
          <p:nvPr/>
        </p:nvPicPr>
        <p:blipFill>
          <a:blip r:embed="rId2"/>
          <a:stretch/>
        </p:blipFill>
        <p:spPr>
          <a:xfrm>
            <a:off x="0" y="0"/>
            <a:ext cx="9143280" cy="6857280"/>
          </a:xfrm>
          <a:prstGeom prst="rect">
            <a:avLst/>
          </a:prstGeom>
          <a:noFill/>
          <a:ln w="0">
            <a:noFill/>
          </a:ln>
        </p:spPr>
      </p:pic>
      <p:sp>
        <p:nvSpPr>
          <p:cNvPr id="97" name="11 - TextBox 11">
            <a:extLst>
              <a:ext uri="{FF2B5EF4-FFF2-40B4-BE49-F238E27FC236}">
                <a16:creationId xmlns:a16="http://schemas.microsoft.com/office/drawing/2014/main" id="{618B0C27-A0E4-7814-EB11-438086AE3605}"/>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rgbClr val="000000"/>
              </a:solidFill>
              <a:effectLst/>
              <a:uLnTx/>
              <a:uFillTx/>
              <a:latin typeface="Arial"/>
              <a:ea typeface="+mn-ea"/>
              <a:cs typeface="+mn-cs"/>
            </a:endParaRPr>
          </a:p>
        </p:txBody>
      </p:sp>
      <p:sp>
        <p:nvSpPr>
          <p:cNvPr id="98" name="TextBox 97">
            <a:extLst>
              <a:ext uri="{FF2B5EF4-FFF2-40B4-BE49-F238E27FC236}">
                <a16:creationId xmlns:a16="http://schemas.microsoft.com/office/drawing/2014/main" id="{1A400C33-7E1D-F311-E7CA-706622EBCD8A}"/>
              </a:ext>
            </a:extLst>
          </p:cNvPr>
          <p:cNvSpPr txBox="1"/>
          <p:nvPr/>
        </p:nvSpPr>
        <p:spPr>
          <a:xfrm>
            <a:off x="37080" y="-1"/>
            <a:ext cx="9106200" cy="1055077"/>
          </a:xfrm>
          <a:prstGeom prst="rect">
            <a:avLst/>
          </a:prstGeom>
          <a:noFill/>
          <a:ln w="0">
            <a:noFill/>
          </a:ln>
        </p:spPr>
        <p:txBody>
          <a:bodyPr lIns="90000" tIns="45000" rIns="90000" bIns="4500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2400" b="0" i="0" u="none" strike="noStrike" kern="1200" cap="none" spc="0" normalizeH="0" baseline="0" noProof="0" dirty="0">
              <a:ln>
                <a:noFill/>
              </a:ln>
              <a:solidFill>
                <a:srgbClr val="FFFFFF"/>
              </a:solidFill>
              <a:effectLst/>
              <a:uLnTx/>
              <a:uFillTx/>
              <a:latin typeface="+mj-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400" b="0" i="0" u="none" strike="noStrike" kern="1200" cap="none" spc="0" normalizeH="0" baseline="0" noProof="0" dirty="0">
                <a:ln>
                  <a:noFill/>
                </a:ln>
                <a:solidFill>
                  <a:srgbClr val="FFFFFF"/>
                </a:solidFill>
                <a:effectLst/>
                <a:uLnTx/>
                <a:uFillTx/>
                <a:latin typeface="+mj-lt"/>
                <a:ea typeface="+mn-ea"/>
                <a:cs typeface="+mn-cs"/>
              </a:rPr>
              <a:t>3. Τα σύγχρονα μέσα επικοινωνίας η κατήχηση και η χριστιανική αγωγή </a:t>
            </a:r>
          </a:p>
        </p:txBody>
      </p:sp>
      <p:sp>
        <p:nvSpPr>
          <p:cNvPr id="99" name="TextBox 98">
            <a:extLst>
              <a:ext uri="{FF2B5EF4-FFF2-40B4-BE49-F238E27FC236}">
                <a16:creationId xmlns:a16="http://schemas.microsoft.com/office/drawing/2014/main" id="{E040DE97-FE61-A985-4BD5-4BE91D1DA01D}"/>
              </a:ext>
            </a:extLst>
          </p:cNvPr>
          <p:cNvSpPr txBox="1"/>
          <p:nvPr/>
        </p:nvSpPr>
        <p:spPr>
          <a:xfrm>
            <a:off x="37080" y="1177008"/>
            <a:ext cx="9135000" cy="5229450"/>
          </a:xfrm>
          <a:prstGeom prst="rect">
            <a:avLst/>
          </a:prstGeom>
          <a:noFill/>
          <a:ln w="0">
            <a:noFill/>
          </a:ln>
        </p:spPr>
        <p:txBody>
          <a:bodyPr lIns="90000" tIns="45000" rIns="90000" bIns="45000" anchor="t">
            <a:noAutofit/>
          </a:bodyPr>
          <a:lstStyle/>
          <a:p>
            <a:pPr marL="0" marR="0" lvl="0" indent="0" algn="just" defTabSz="914400" rtl="0" eaLnBrk="1" fontAlgn="auto" latinLnBrk="0" hangingPunct="1">
              <a:lnSpc>
                <a:spcPct val="100000"/>
              </a:lnSpc>
              <a:spcBef>
                <a:spcPts val="580"/>
              </a:spcBef>
              <a:spcAft>
                <a:spcPts val="0"/>
              </a:spcAft>
              <a:buClr>
                <a:srgbClr val="D34817"/>
              </a:buClr>
              <a:buSzPct val="85000"/>
              <a:buFontTx/>
              <a:buNone/>
              <a:tabLst/>
              <a:defRPr/>
            </a:pPr>
            <a:r>
              <a:rPr kumimoji="0" lang="el-GR" sz="2400" b="0" i="0" u="none" strike="noStrike" kern="1200" cap="none" spc="0" normalizeH="0" baseline="0" noProof="0" dirty="0">
                <a:ln>
                  <a:noFill/>
                </a:ln>
                <a:solidFill>
                  <a:srgbClr val="7030A0"/>
                </a:solidFill>
                <a:effectLst/>
                <a:uLnTx/>
                <a:uFillTx/>
                <a:ea typeface="+mn-ea"/>
                <a:cs typeface="+mn-cs"/>
              </a:rPr>
              <a:t>Καθήκον των χριστιανών και της εκκλησίας είναι η πληροφόρηση σε εθνικό, ευρωπαϊκό, οικουμενικό επίπεδο:</a:t>
            </a:r>
          </a:p>
          <a:p>
            <a:pPr marL="457200" marR="0" lvl="0" indent="-457200" algn="just" defTabSz="914400" rtl="0" eaLnBrk="1" fontAlgn="auto" latinLnBrk="0" hangingPunct="1">
              <a:lnSpc>
                <a:spcPct val="100000"/>
              </a:lnSpc>
              <a:spcBef>
                <a:spcPts val="580"/>
              </a:spcBef>
              <a:spcAft>
                <a:spcPts val="0"/>
              </a:spcAft>
              <a:buClr>
                <a:srgbClr val="D34817"/>
              </a:buClr>
              <a:buSzPct val="85000"/>
              <a:buFontTx/>
              <a:buAutoNum type="arabicPeriod"/>
              <a:tabLst/>
              <a:defRPr/>
            </a:pPr>
            <a:r>
              <a:rPr lang="el-GR" sz="2400" dirty="0">
                <a:solidFill>
                  <a:srgbClr val="0070C0"/>
                </a:solidFill>
              </a:rPr>
              <a:t>Να μένει πιστή στο ευαγγέλιο </a:t>
            </a:r>
          </a:p>
          <a:p>
            <a:pPr marL="457200" marR="0" lvl="0" indent="-457200" algn="just" defTabSz="914400" rtl="0" eaLnBrk="1" fontAlgn="auto" latinLnBrk="0" hangingPunct="1">
              <a:lnSpc>
                <a:spcPct val="100000"/>
              </a:lnSpc>
              <a:spcBef>
                <a:spcPts val="580"/>
              </a:spcBef>
              <a:spcAft>
                <a:spcPts val="0"/>
              </a:spcAft>
              <a:buClr>
                <a:srgbClr val="D34817"/>
              </a:buClr>
              <a:buSzPct val="85000"/>
              <a:buFontTx/>
              <a:buAutoNum type="arabicPeriod"/>
              <a:tabLst/>
              <a:defRPr/>
            </a:pPr>
            <a:r>
              <a:rPr kumimoji="0" lang="el-GR" sz="2400" b="0" i="0" u="none" strike="noStrike" kern="1200" cap="none" spc="0" normalizeH="0" baseline="0" noProof="0" dirty="0">
                <a:ln>
                  <a:noFill/>
                </a:ln>
                <a:solidFill>
                  <a:srgbClr val="0070C0"/>
                </a:solidFill>
                <a:effectLst/>
                <a:uLnTx/>
                <a:uFillTx/>
                <a:ea typeface="+mn-ea"/>
                <a:cs typeface="+mn-cs"/>
              </a:rPr>
              <a:t>να διαφυλάττει την έννοια της εκκλησίας </a:t>
            </a:r>
          </a:p>
          <a:p>
            <a:pPr marL="457200" marR="0" lvl="0" indent="-457200" algn="just" defTabSz="914400" rtl="0" eaLnBrk="1" fontAlgn="auto" latinLnBrk="0" hangingPunct="1">
              <a:lnSpc>
                <a:spcPct val="100000"/>
              </a:lnSpc>
              <a:spcBef>
                <a:spcPts val="580"/>
              </a:spcBef>
              <a:spcAft>
                <a:spcPts val="0"/>
              </a:spcAft>
              <a:buClr>
                <a:srgbClr val="D34817"/>
              </a:buClr>
              <a:buSzPct val="85000"/>
              <a:buFontTx/>
              <a:buAutoNum type="arabicPeriod"/>
              <a:tabLst/>
              <a:defRPr/>
            </a:pPr>
            <a:r>
              <a:rPr kumimoji="0" lang="el-GR" sz="2400" b="0" i="0" u="none" strike="noStrike" kern="1200" cap="none" spc="0" normalizeH="0" baseline="0" noProof="0" dirty="0">
                <a:ln>
                  <a:noFill/>
                </a:ln>
                <a:solidFill>
                  <a:srgbClr val="0070C0"/>
                </a:solidFill>
                <a:effectLst/>
                <a:uLnTx/>
                <a:uFillTx/>
                <a:ea typeface="+mn-ea"/>
                <a:cs typeface="+mn-cs"/>
              </a:rPr>
              <a:t>να είναι ανοιχτοί στο διάλογο </a:t>
            </a:r>
          </a:p>
          <a:p>
            <a:pPr marL="457200" marR="0" lvl="0" indent="-457200" algn="just" defTabSz="914400" rtl="0" eaLnBrk="1" fontAlgn="auto" latinLnBrk="0" hangingPunct="1">
              <a:lnSpc>
                <a:spcPct val="100000"/>
              </a:lnSpc>
              <a:spcBef>
                <a:spcPts val="580"/>
              </a:spcBef>
              <a:spcAft>
                <a:spcPts val="0"/>
              </a:spcAft>
              <a:buClr>
                <a:srgbClr val="D34817"/>
              </a:buClr>
              <a:buSzPct val="85000"/>
              <a:buFontTx/>
              <a:buAutoNum type="arabicPeriod"/>
              <a:tabLst/>
              <a:defRPr/>
            </a:pPr>
            <a:r>
              <a:rPr kumimoji="0" lang="el-GR" sz="2400" b="0" i="0" u="none" strike="noStrike" kern="1200" cap="none" spc="0" normalizeH="0" baseline="0" noProof="0" dirty="0">
                <a:ln>
                  <a:noFill/>
                </a:ln>
                <a:solidFill>
                  <a:srgbClr val="0070C0"/>
                </a:solidFill>
                <a:effectLst/>
                <a:uLnTx/>
                <a:uFillTx/>
                <a:ea typeface="+mn-ea"/>
                <a:cs typeface="+mn-cs"/>
              </a:rPr>
              <a:t>να συγκρατεί τα μέσα μαζικής επικοινωνίας </a:t>
            </a:r>
          </a:p>
          <a:p>
            <a:pPr marL="457200" marR="0" lvl="0" indent="-457200" algn="just" defTabSz="914400" rtl="0" eaLnBrk="1" fontAlgn="auto" latinLnBrk="0" hangingPunct="1">
              <a:lnSpc>
                <a:spcPct val="100000"/>
              </a:lnSpc>
              <a:spcBef>
                <a:spcPts val="580"/>
              </a:spcBef>
              <a:spcAft>
                <a:spcPts val="0"/>
              </a:spcAft>
              <a:buClr>
                <a:srgbClr val="D34817"/>
              </a:buClr>
              <a:buSzPct val="85000"/>
              <a:buFontTx/>
              <a:buAutoNum type="arabicPeriod"/>
              <a:tabLst/>
              <a:defRPr/>
            </a:pPr>
            <a:r>
              <a:rPr kumimoji="0" lang="el-GR" sz="2400" b="0" i="0" u="none" strike="noStrike" kern="1200" cap="none" spc="0" normalizeH="0" baseline="0" noProof="0" dirty="0">
                <a:ln>
                  <a:noFill/>
                </a:ln>
                <a:solidFill>
                  <a:srgbClr val="0070C0"/>
                </a:solidFill>
                <a:effectLst/>
                <a:uLnTx/>
                <a:uFillTx/>
                <a:ea typeface="+mn-ea"/>
                <a:cs typeface="+mn-cs"/>
              </a:rPr>
              <a:t>να σέβεται τη γλώσσα και τις απόψεις των άλλων </a:t>
            </a:r>
          </a:p>
          <a:p>
            <a:pPr marL="457200" marR="0" lvl="0" indent="-457200" algn="just" defTabSz="914400" rtl="0" eaLnBrk="1" fontAlgn="auto" latinLnBrk="0" hangingPunct="1">
              <a:lnSpc>
                <a:spcPct val="100000"/>
              </a:lnSpc>
              <a:spcBef>
                <a:spcPts val="580"/>
              </a:spcBef>
              <a:spcAft>
                <a:spcPts val="0"/>
              </a:spcAft>
              <a:buClr>
                <a:srgbClr val="D34817"/>
              </a:buClr>
              <a:buSzPct val="85000"/>
              <a:buFontTx/>
              <a:buAutoNum type="arabicPeriod"/>
              <a:tabLst/>
              <a:defRPr/>
            </a:pPr>
            <a:r>
              <a:rPr kumimoji="0" lang="el-GR" sz="2400" b="0" i="0" u="none" strike="noStrike" kern="1200" cap="none" spc="0" normalizeH="0" baseline="0" noProof="0" dirty="0">
                <a:ln>
                  <a:noFill/>
                </a:ln>
                <a:solidFill>
                  <a:srgbClr val="0070C0"/>
                </a:solidFill>
                <a:effectLst/>
                <a:uLnTx/>
                <a:uFillTx/>
                <a:ea typeface="+mn-ea"/>
                <a:cs typeface="+mn-cs"/>
              </a:rPr>
              <a:t>να σέβεται τις απόψεις αυτού που ενημερώνει  </a:t>
            </a:r>
          </a:p>
          <a:p>
            <a:pPr marL="457200" marR="0" lvl="0" indent="-457200" algn="just" defTabSz="914400" rtl="0" eaLnBrk="1" fontAlgn="auto" latinLnBrk="0" hangingPunct="1">
              <a:lnSpc>
                <a:spcPct val="100000"/>
              </a:lnSpc>
              <a:spcBef>
                <a:spcPts val="580"/>
              </a:spcBef>
              <a:spcAft>
                <a:spcPts val="0"/>
              </a:spcAft>
              <a:buClr>
                <a:srgbClr val="D34817"/>
              </a:buClr>
              <a:buSzPct val="85000"/>
              <a:buFontTx/>
              <a:buAutoNum type="arabicPeriod"/>
              <a:tabLst/>
              <a:defRPr/>
            </a:pPr>
            <a:endParaRPr lang="el-GR" sz="2400" dirty="0">
              <a:solidFill>
                <a:srgbClr val="0070C0"/>
              </a:solidFill>
            </a:endParaRPr>
          </a:p>
          <a:p>
            <a:pPr marR="0" lvl="0" algn="just" defTabSz="914400" rtl="0" eaLnBrk="1" fontAlgn="auto" latinLnBrk="0" hangingPunct="1">
              <a:lnSpc>
                <a:spcPct val="100000"/>
              </a:lnSpc>
              <a:spcBef>
                <a:spcPts val="580"/>
              </a:spcBef>
              <a:spcAft>
                <a:spcPts val="0"/>
              </a:spcAft>
              <a:buClr>
                <a:srgbClr val="D34817"/>
              </a:buClr>
              <a:buSzPct val="85000"/>
              <a:tabLst/>
              <a:defRPr/>
            </a:pPr>
            <a:r>
              <a:rPr kumimoji="0" lang="el-GR" sz="2400" b="0" i="0" u="none" strike="noStrike" kern="1200" cap="none" spc="0" normalizeH="0" baseline="0" noProof="0" dirty="0">
                <a:ln>
                  <a:noFill/>
                </a:ln>
                <a:solidFill>
                  <a:srgbClr val="0070C0"/>
                </a:solidFill>
                <a:effectLst/>
                <a:uLnTx/>
                <a:uFillTx/>
                <a:ea typeface="+mn-ea"/>
                <a:cs typeface="+mn-cs"/>
              </a:rPr>
              <a:t>Οι χριστιανοί καλούνται να μην είναι ευάλωτοι από τον κόσμο των ΜΜΕ, να διατηρούν ή να βρίσκουν νέους τρόπους έκφρασης για τον λόγο του Ευαγγελίου.</a:t>
            </a:r>
          </a:p>
        </p:txBody>
      </p:sp>
    </p:spTree>
    <p:extLst>
      <p:ext uri="{BB962C8B-B14F-4D97-AF65-F5344CB8AC3E}">
        <p14:creationId xmlns:p14="http://schemas.microsoft.com/office/powerpoint/2010/main" val="216887306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270145-1FD5-68FA-183A-23C0D944C415}"/>
            </a:ext>
          </a:extLst>
        </p:cNvPr>
        <p:cNvGrpSpPr/>
        <p:nvPr/>
      </p:nvGrpSpPr>
      <p:grpSpPr>
        <a:xfrm>
          <a:off x="0" y="0"/>
          <a:ext cx="0" cy="0"/>
          <a:chOff x="0" y="0"/>
          <a:chExt cx="0" cy="0"/>
        </a:xfrm>
      </p:grpSpPr>
      <p:pic>
        <p:nvPicPr>
          <p:cNvPr id="96" name="object 17">
            <a:extLst>
              <a:ext uri="{FF2B5EF4-FFF2-40B4-BE49-F238E27FC236}">
                <a16:creationId xmlns:a16="http://schemas.microsoft.com/office/drawing/2014/main" id="{BB98441E-20A9-F022-6A5C-DDDB3FBAA16A}"/>
              </a:ext>
            </a:extLst>
          </p:cNvPr>
          <p:cNvPicPr/>
          <p:nvPr/>
        </p:nvPicPr>
        <p:blipFill>
          <a:blip r:embed="rId2"/>
          <a:stretch/>
        </p:blipFill>
        <p:spPr>
          <a:xfrm>
            <a:off x="0" y="0"/>
            <a:ext cx="9143280" cy="6857280"/>
          </a:xfrm>
          <a:prstGeom prst="rect">
            <a:avLst/>
          </a:prstGeom>
          <a:noFill/>
          <a:ln w="0">
            <a:noFill/>
          </a:ln>
        </p:spPr>
      </p:pic>
      <p:sp>
        <p:nvSpPr>
          <p:cNvPr id="97" name="11 - TextBox 11">
            <a:extLst>
              <a:ext uri="{FF2B5EF4-FFF2-40B4-BE49-F238E27FC236}">
                <a16:creationId xmlns:a16="http://schemas.microsoft.com/office/drawing/2014/main" id="{236BE1D3-1CE8-1400-76C3-81C269AC4D01}"/>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rgbClr val="000000"/>
              </a:solidFill>
              <a:effectLst/>
              <a:uLnTx/>
              <a:uFillTx/>
              <a:latin typeface="Arial"/>
              <a:ea typeface="+mn-ea"/>
              <a:cs typeface="+mn-cs"/>
            </a:endParaRPr>
          </a:p>
        </p:txBody>
      </p:sp>
      <p:sp>
        <p:nvSpPr>
          <p:cNvPr id="98" name="TextBox 97">
            <a:extLst>
              <a:ext uri="{FF2B5EF4-FFF2-40B4-BE49-F238E27FC236}">
                <a16:creationId xmlns:a16="http://schemas.microsoft.com/office/drawing/2014/main" id="{AA1FAA39-8268-ACE0-9FAC-E91E3DFC9EE0}"/>
              </a:ext>
            </a:extLst>
          </p:cNvPr>
          <p:cNvSpPr txBox="1"/>
          <p:nvPr/>
        </p:nvSpPr>
        <p:spPr>
          <a:xfrm>
            <a:off x="37080" y="0"/>
            <a:ext cx="9106200" cy="750278"/>
          </a:xfrm>
          <a:prstGeom prst="rect">
            <a:avLst/>
          </a:prstGeom>
          <a:noFill/>
          <a:ln w="0">
            <a:noFill/>
          </a:ln>
        </p:spPr>
        <p:txBody>
          <a:bodyPr lIns="90000" tIns="45000" rIns="90000" bIns="4500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400" b="0" i="0" u="none" strike="noStrike" kern="1200" cap="none" spc="0" normalizeH="0" baseline="0" noProof="0" dirty="0">
                <a:ln>
                  <a:noFill/>
                </a:ln>
                <a:solidFill>
                  <a:srgbClr val="FFFFFF"/>
                </a:solidFill>
                <a:effectLst/>
                <a:uLnTx/>
                <a:uFillTx/>
                <a:latin typeface="Calibri"/>
                <a:ea typeface="+mn-ea"/>
                <a:cs typeface="+mn-cs"/>
              </a:rPr>
              <a:t>3. </a:t>
            </a:r>
            <a:r>
              <a:rPr lang="el-GR" sz="2400" dirty="0">
                <a:solidFill>
                  <a:srgbClr val="FFFFFF"/>
                </a:solidFill>
                <a:latin typeface="Calibri"/>
              </a:rPr>
              <a:t>α) Η γλώσσα και τα μέσα επικοινωνίας στον χώρο της κατήχησης και χριστιανικής αγωγής </a:t>
            </a:r>
            <a:endParaRPr kumimoji="0" lang="el-GR" sz="2400" b="0" i="0" u="none" strike="noStrike" kern="1200" cap="none" spc="0" normalizeH="0" baseline="0" noProof="0" dirty="0">
              <a:ln>
                <a:noFill/>
              </a:ln>
              <a:solidFill>
                <a:srgbClr val="FFFFFF"/>
              </a:solidFill>
              <a:effectLst/>
              <a:uLnTx/>
              <a:uFillTx/>
              <a:latin typeface="Calibri"/>
              <a:ea typeface="+mn-ea"/>
              <a:cs typeface="+mn-cs"/>
            </a:endParaRPr>
          </a:p>
        </p:txBody>
      </p:sp>
      <p:sp>
        <p:nvSpPr>
          <p:cNvPr id="99" name="TextBox 98">
            <a:extLst>
              <a:ext uri="{FF2B5EF4-FFF2-40B4-BE49-F238E27FC236}">
                <a16:creationId xmlns:a16="http://schemas.microsoft.com/office/drawing/2014/main" id="{3F546F74-AE51-F10D-5CB2-A1DC16DAB321}"/>
              </a:ext>
            </a:extLst>
          </p:cNvPr>
          <p:cNvSpPr txBox="1"/>
          <p:nvPr/>
        </p:nvSpPr>
        <p:spPr>
          <a:xfrm>
            <a:off x="37080" y="1118161"/>
            <a:ext cx="9135000" cy="5646053"/>
          </a:xfrm>
          <a:prstGeom prst="rect">
            <a:avLst/>
          </a:prstGeom>
          <a:noFill/>
          <a:ln w="0">
            <a:noFill/>
          </a:ln>
        </p:spPr>
        <p:txBody>
          <a:bodyPr lIns="90000" tIns="45000" rIns="90000" bIns="45000" anchor="t">
            <a:noAutofit/>
          </a:bodyPr>
          <a:lstStyle/>
          <a:p>
            <a:pPr marL="0" marR="0" lvl="0" indent="0" algn="just" defTabSz="914400" rtl="0" eaLnBrk="1" fontAlgn="auto" latinLnBrk="0" hangingPunct="1">
              <a:lnSpc>
                <a:spcPct val="100000"/>
              </a:lnSpc>
              <a:spcBef>
                <a:spcPts val="580"/>
              </a:spcBef>
              <a:spcAft>
                <a:spcPts val="0"/>
              </a:spcAft>
              <a:buClr>
                <a:srgbClr val="D34817"/>
              </a:buClr>
              <a:buSzPct val="85000"/>
              <a:buFontTx/>
              <a:buNone/>
              <a:tabLst/>
              <a:defRPr/>
            </a:pPr>
            <a:endParaRPr kumimoji="0" lang="el-GR" sz="2400" b="0" i="0" u="none" strike="noStrike" kern="1200" cap="none" spc="0" normalizeH="0" baseline="0" noProof="0" dirty="0">
              <a:ln>
                <a:noFill/>
              </a:ln>
              <a:solidFill>
                <a:srgbClr val="0070C0"/>
              </a:solidFill>
              <a:effectLst/>
              <a:uLnTx/>
              <a:uFillTx/>
              <a:ea typeface="+mn-ea"/>
              <a:cs typeface="+mn-cs"/>
            </a:endParaRPr>
          </a:p>
          <a:p>
            <a:pPr marL="0" marR="0" lvl="0" indent="0" algn="just" defTabSz="914400" rtl="0" eaLnBrk="1" fontAlgn="auto" latinLnBrk="0" hangingPunct="1">
              <a:lnSpc>
                <a:spcPct val="100000"/>
              </a:lnSpc>
              <a:spcBef>
                <a:spcPts val="580"/>
              </a:spcBef>
              <a:spcAft>
                <a:spcPts val="0"/>
              </a:spcAft>
              <a:buClr>
                <a:srgbClr val="D34817"/>
              </a:buClr>
              <a:buSzPct val="85000"/>
              <a:buFontTx/>
              <a:buNone/>
              <a:tabLst/>
              <a:defRPr/>
            </a:pPr>
            <a:r>
              <a:rPr kumimoji="0" lang="el-GR" sz="2400" b="0" i="0" u="none" strike="noStrike" kern="1200" cap="none" spc="0" normalizeH="0" baseline="0" noProof="0" dirty="0">
                <a:ln>
                  <a:noFill/>
                </a:ln>
                <a:solidFill>
                  <a:srgbClr val="0070C0"/>
                </a:solidFill>
                <a:effectLst/>
                <a:uLnTx/>
                <a:uFillTx/>
                <a:ea typeface="+mn-ea"/>
                <a:cs typeface="+mn-cs"/>
              </a:rPr>
              <a:t>Προβληματίζει η κατανόηση της θεολογικής και εκκλησιαστικής γλώσσας από το ευρύτερο κοινό.</a:t>
            </a:r>
          </a:p>
          <a:p>
            <a:pPr marL="0" marR="0" lvl="0" indent="0" algn="just" defTabSz="914400" rtl="0" eaLnBrk="1" fontAlgn="auto" latinLnBrk="0" hangingPunct="1">
              <a:lnSpc>
                <a:spcPct val="100000"/>
              </a:lnSpc>
              <a:spcBef>
                <a:spcPts val="580"/>
              </a:spcBef>
              <a:spcAft>
                <a:spcPts val="0"/>
              </a:spcAft>
              <a:buClr>
                <a:srgbClr val="D34817"/>
              </a:buClr>
              <a:buSzPct val="85000"/>
              <a:buFontTx/>
              <a:buNone/>
              <a:tabLst/>
              <a:defRPr/>
            </a:pPr>
            <a:endParaRPr kumimoji="0" lang="el-GR" sz="2400" b="0" i="0" u="none" strike="noStrike" kern="1200" cap="none" spc="0" normalizeH="0" baseline="0" noProof="0" dirty="0">
              <a:ln>
                <a:noFill/>
              </a:ln>
              <a:solidFill>
                <a:srgbClr val="0070C0"/>
              </a:solidFill>
              <a:effectLst/>
              <a:uLnTx/>
              <a:uFillTx/>
              <a:ea typeface="+mn-ea"/>
              <a:cs typeface="+mn-cs"/>
            </a:endParaRPr>
          </a:p>
          <a:p>
            <a:pPr marL="0" marR="0" lvl="0" indent="0" algn="just" defTabSz="914400" rtl="0" eaLnBrk="1" fontAlgn="auto" latinLnBrk="0" hangingPunct="1">
              <a:lnSpc>
                <a:spcPct val="100000"/>
              </a:lnSpc>
              <a:spcBef>
                <a:spcPts val="580"/>
              </a:spcBef>
              <a:spcAft>
                <a:spcPts val="0"/>
              </a:spcAft>
              <a:buClr>
                <a:srgbClr val="D34817"/>
              </a:buClr>
              <a:buSzPct val="85000"/>
              <a:buFontTx/>
              <a:buNone/>
              <a:tabLst/>
              <a:defRPr/>
            </a:pPr>
            <a:r>
              <a:rPr kumimoji="0" lang="el-GR" sz="2400" b="0" i="0" u="none" strike="noStrike" kern="1200" cap="none" spc="0" normalizeH="0" baseline="0" noProof="0" dirty="0">
                <a:ln>
                  <a:noFill/>
                </a:ln>
                <a:solidFill>
                  <a:srgbClr val="0070C0"/>
                </a:solidFill>
                <a:effectLst/>
                <a:uLnTx/>
                <a:uFillTx/>
                <a:ea typeface="+mn-ea"/>
                <a:cs typeface="+mn-cs"/>
              </a:rPr>
              <a:t>Η </a:t>
            </a:r>
            <a:r>
              <a:rPr lang="el-GR" sz="2400" dirty="0">
                <a:solidFill>
                  <a:srgbClr val="0070C0"/>
                </a:solidFill>
              </a:rPr>
              <a:t>Ε</a:t>
            </a:r>
            <a:r>
              <a:rPr kumimoji="0" lang="el-GR" sz="2400" b="0" i="0" u="none" strike="noStrike" kern="1200" cap="none" spc="0" normalizeH="0" baseline="0" noProof="0" dirty="0" err="1">
                <a:ln>
                  <a:noFill/>
                </a:ln>
                <a:solidFill>
                  <a:srgbClr val="0070C0"/>
                </a:solidFill>
                <a:effectLst/>
                <a:uLnTx/>
                <a:uFillTx/>
                <a:ea typeface="+mn-ea"/>
                <a:cs typeface="+mn-cs"/>
              </a:rPr>
              <a:t>κκλησία</a:t>
            </a:r>
            <a:r>
              <a:rPr kumimoji="0" lang="el-GR" sz="2400" b="0" i="0" u="none" strike="noStrike" kern="1200" cap="none" spc="0" normalizeH="0" baseline="0" noProof="0" dirty="0">
                <a:ln>
                  <a:noFill/>
                </a:ln>
                <a:solidFill>
                  <a:srgbClr val="0070C0"/>
                </a:solidFill>
                <a:effectLst/>
                <a:uLnTx/>
                <a:uFillTx/>
                <a:ea typeface="+mn-ea"/>
                <a:cs typeface="+mn-cs"/>
              </a:rPr>
              <a:t> μπορεί να συμβάλει στην κατανόηση της γλώσσας με:</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Ø"/>
              <a:tabLst/>
              <a:defRPr/>
            </a:pPr>
            <a:r>
              <a:rPr kumimoji="0" lang="el-GR" sz="2400" b="0" i="0" u="none" strike="noStrike" kern="1200" cap="none" spc="0" normalizeH="0" baseline="0" noProof="0" dirty="0">
                <a:ln>
                  <a:noFill/>
                </a:ln>
                <a:solidFill>
                  <a:srgbClr val="0070C0"/>
                </a:solidFill>
                <a:effectLst/>
                <a:uLnTx/>
                <a:uFillTx/>
                <a:ea typeface="+mn-ea"/>
                <a:cs typeface="+mn-cs"/>
              </a:rPr>
              <a:t>μετάφραση </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Ø"/>
              <a:tabLst/>
              <a:defRPr/>
            </a:pPr>
            <a:r>
              <a:rPr lang="el-GR" sz="2400" dirty="0" err="1">
                <a:solidFill>
                  <a:srgbClr val="0070C0"/>
                </a:solidFill>
              </a:rPr>
              <a:t>ερ</a:t>
            </a:r>
            <a:r>
              <a:rPr kumimoji="0" lang="el-GR" sz="2400" b="0" i="0" u="none" strike="noStrike" kern="1200" cap="none" spc="0" normalizeH="0" baseline="0" noProof="0" dirty="0" err="1">
                <a:ln>
                  <a:noFill/>
                </a:ln>
                <a:solidFill>
                  <a:srgbClr val="0070C0"/>
                </a:solidFill>
                <a:effectLst/>
                <a:uLnTx/>
                <a:uFillTx/>
                <a:ea typeface="+mn-ea"/>
                <a:cs typeface="+mn-cs"/>
              </a:rPr>
              <a:t>μηνεία</a:t>
            </a:r>
            <a:r>
              <a:rPr kumimoji="0" lang="el-GR" sz="2400" b="0" i="0" u="none" strike="noStrike" kern="1200" cap="none" spc="0" normalizeH="0" baseline="0" noProof="0" dirty="0">
                <a:ln>
                  <a:noFill/>
                </a:ln>
                <a:solidFill>
                  <a:srgbClr val="0070C0"/>
                </a:solidFill>
                <a:effectLst/>
                <a:uLnTx/>
                <a:uFillTx/>
                <a:ea typeface="+mn-ea"/>
                <a:cs typeface="+mn-cs"/>
              </a:rPr>
              <a:t> </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Ø"/>
              <a:tabLst/>
              <a:defRPr/>
            </a:pPr>
            <a:r>
              <a:rPr kumimoji="0" lang="el-GR" sz="2400" b="0" i="0" u="none" strike="noStrike" kern="1200" cap="none" spc="0" normalizeH="0" baseline="0" noProof="0" dirty="0">
                <a:ln>
                  <a:noFill/>
                </a:ln>
                <a:solidFill>
                  <a:srgbClr val="0070C0"/>
                </a:solidFill>
                <a:effectLst/>
                <a:uLnTx/>
                <a:uFillTx/>
                <a:ea typeface="+mn-ea"/>
                <a:cs typeface="+mn-cs"/>
              </a:rPr>
              <a:t>μετάδοση διαχρονικότητας του ευαγγελικού μηνύματος </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Ø"/>
              <a:tabLst/>
              <a:defRPr/>
            </a:pPr>
            <a:r>
              <a:rPr kumimoji="0" lang="el-GR" sz="2400" b="0" i="0" u="none" strike="noStrike" kern="1200" cap="none" spc="0" normalizeH="0" baseline="0" noProof="0" dirty="0">
                <a:ln>
                  <a:noFill/>
                </a:ln>
                <a:solidFill>
                  <a:srgbClr val="0070C0"/>
                </a:solidFill>
                <a:effectLst/>
                <a:uLnTx/>
                <a:uFillTx/>
                <a:ea typeface="+mn-ea"/>
                <a:cs typeface="+mn-cs"/>
              </a:rPr>
              <a:t>εικόνα και ήχο </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Ø"/>
              <a:tabLst/>
              <a:defRPr/>
            </a:pPr>
            <a:r>
              <a:rPr kumimoji="0" lang="el-GR" sz="2400" b="0" i="0" u="none" strike="noStrike" kern="1200" cap="none" spc="0" normalizeH="0" baseline="0" noProof="0" dirty="0">
                <a:ln>
                  <a:noFill/>
                </a:ln>
                <a:solidFill>
                  <a:srgbClr val="0070C0"/>
                </a:solidFill>
                <a:effectLst/>
                <a:uLnTx/>
                <a:uFillTx/>
                <a:ea typeface="+mn-ea"/>
                <a:cs typeface="+mn-cs"/>
              </a:rPr>
              <a:t>κατανοητή γλώσσα ύμνων, ευαγγελίου, πατερικών κειμένων </a:t>
            </a:r>
          </a:p>
        </p:txBody>
      </p:sp>
    </p:spTree>
    <p:extLst>
      <p:ext uri="{BB962C8B-B14F-4D97-AF65-F5344CB8AC3E}">
        <p14:creationId xmlns:p14="http://schemas.microsoft.com/office/powerpoint/2010/main" val="425251468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F507E3-FDEE-E36B-F760-AA3C2D510193}"/>
            </a:ext>
          </a:extLst>
        </p:cNvPr>
        <p:cNvGrpSpPr/>
        <p:nvPr/>
      </p:nvGrpSpPr>
      <p:grpSpPr>
        <a:xfrm>
          <a:off x="0" y="0"/>
          <a:ext cx="0" cy="0"/>
          <a:chOff x="0" y="0"/>
          <a:chExt cx="0" cy="0"/>
        </a:xfrm>
      </p:grpSpPr>
      <p:pic>
        <p:nvPicPr>
          <p:cNvPr id="96" name="object 17">
            <a:extLst>
              <a:ext uri="{FF2B5EF4-FFF2-40B4-BE49-F238E27FC236}">
                <a16:creationId xmlns:a16="http://schemas.microsoft.com/office/drawing/2014/main" id="{911177DD-280C-F1F3-9059-CCE98097E20D}"/>
              </a:ext>
            </a:extLst>
          </p:cNvPr>
          <p:cNvPicPr/>
          <p:nvPr/>
        </p:nvPicPr>
        <p:blipFill>
          <a:blip r:embed="rId2"/>
          <a:stretch/>
        </p:blipFill>
        <p:spPr>
          <a:xfrm>
            <a:off x="0" y="0"/>
            <a:ext cx="9143280" cy="6857280"/>
          </a:xfrm>
          <a:prstGeom prst="rect">
            <a:avLst/>
          </a:prstGeom>
          <a:noFill/>
          <a:ln w="0">
            <a:noFill/>
          </a:ln>
        </p:spPr>
      </p:pic>
      <p:sp>
        <p:nvSpPr>
          <p:cNvPr id="97" name="11 - TextBox 11">
            <a:extLst>
              <a:ext uri="{FF2B5EF4-FFF2-40B4-BE49-F238E27FC236}">
                <a16:creationId xmlns:a16="http://schemas.microsoft.com/office/drawing/2014/main" id="{EB5727D9-1950-7520-F4E1-D6AB3CC2D59C}"/>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rgbClr val="000000"/>
              </a:solidFill>
              <a:effectLst/>
              <a:uLnTx/>
              <a:uFillTx/>
              <a:latin typeface="Arial"/>
              <a:ea typeface="+mn-ea"/>
              <a:cs typeface="+mn-cs"/>
            </a:endParaRPr>
          </a:p>
        </p:txBody>
      </p:sp>
      <p:sp>
        <p:nvSpPr>
          <p:cNvPr id="98" name="TextBox 97">
            <a:extLst>
              <a:ext uri="{FF2B5EF4-FFF2-40B4-BE49-F238E27FC236}">
                <a16:creationId xmlns:a16="http://schemas.microsoft.com/office/drawing/2014/main" id="{1AE7BB18-9C5A-2F72-4A6F-91D69B6E79DF}"/>
              </a:ext>
            </a:extLst>
          </p:cNvPr>
          <p:cNvSpPr txBox="1"/>
          <p:nvPr/>
        </p:nvSpPr>
        <p:spPr>
          <a:xfrm>
            <a:off x="37080" y="0"/>
            <a:ext cx="9106200" cy="750278"/>
          </a:xfrm>
          <a:prstGeom prst="rect">
            <a:avLst/>
          </a:prstGeom>
          <a:noFill/>
          <a:ln w="0">
            <a:noFill/>
          </a:ln>
        </p:spPr>
        <p:txBody>
          <a:bodyPr lIns="90000" tIns="45000" rIns="90000" bIns="4500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400" b="0" i="0" u="none" strike="noStrike" kern="1200" cap="none" spc="0" normalizeH="0" baseline="0" noProof="0" dirty="0">
                <a:ln>
                  <a:noFill/>
                </a:ln>
                <a:solidFill>
                  <a:srgbClr val="FFFFFF"/>
                </a:solidFill>
                <a:effectLst/>
                <a:uLnTx/>
                <a:uFillTx/>
                <a:latin typeface="Calibri"/>
                <a:ea typeface="+mn-ea"/>
                <a:cs typeface="+mn-cs"/>
              </a:rPr>
              <a:t>3. β) Οι τεχνικές των ραδιοτηλεοπτικών μέσων και ο χώρος της κατήχησης της χριστιανικής αγωγής </a:t>
            </a:r>
          </a:p>
        </p:txBody>
      </p:sp>
      <p:sp>
        <p:nvSpPr>
          <p:cNvPr id="99" name="TextBox 98">
            <a:extLst>
              <a:ext uri="{FF2B5EF4-FFF2-40B4-BE49-F238E27FC236}">
                <a16:creationId xmlns:a16="http://schemas.microsoft.com/office/drawing/2014/main" id="{9288F753-3FA6-8324-59A5-C796FED694E7}"/>
              </a:ext>
            </a:extLst>
          </p:cNvPr>
          <p:cNvSpPr txBox="1"/>
          <p:nvPr/>
        </p:nvSpPr>
        <p:spPr>
          <a:xfrm>
            <a:off x="37080" y="1118161"/>
            <a:ext cx="9135000" cy="5646053"/>
          </a:xfrm>
          <a:prstGeom prst="rect">
            <a:avLst/>
          </a:prstGeom>
          <a:noFill/>
          <a:ln w="0">
            <a:noFill/>
          </a:ln>
        </p:spPr>
        <p:txBody>
          <a:bodyPr lIns="90000" tIns="45000" rIns="90000" bIns="45000" anchor="t">
            <a:noAutofit/>
          </a:bodyPr>
          <a:lstStyle/>
          <a:p>
            <a:pPr marL="0" marR="0" lvl="0" indent="0" algn="just" defTabSz="914400" rtl="0" eaLnBrk="1" fontAlgn="auto" latinLnBrk="0" hangingPunct="1">
              <a:lnSpc>
                <a:spcPct val="100000"/>
              </a:lnSpc>
              <a:spcBef>
                <a:spcPts val="580"/>
              </a:spcBef>
              <a:spcAft>
                <a:spcPts val="0"/>
              </a:spcAft>
              <a:buClr>
                <a:srgbClr val="D34817"/>
              </a:buClr>
              <a:buSzPct val="85000"/>
              <a:buFontTx/>
              <a:buNone/>
              <a:tabLst/>
              <a:defRPr/>
            </a:pPr>
            <a:r>
              <a:rPr lang="el-GR" sz="2400" dirty="0">
                <a:solidFill>
                  <a:srgbClr val="0070C0"/>
                </a:solidFill>
              </a:rPr>
              <a:t>Η</a:t>
            </a:r>
            <a:r>
              <a:rPr kumimoji="0" lang="el-GR" sz="2400" b="0" i="0" u="none" strike="noStrike" kern="1200" cap="none" spc="0" normalizeH="0" baseline="0" noProof="0" dirty="0">
                <a:ln>
                  <a:noFill/>
                </a:ln>
                <a:solidFill>
                  <a:srgbClr val="0070C0"/>
                </a:solidFill>
                <a:effectLst/>
                <a:uLnTx/>
                <a:uFillTx/>
                <a:ea typeface="+mn-ea"/>
                <a:cs typeface="+mn-cs"/>
              </a:rPr>
              <a:t> παραδοσιακή </a:t>
            </a:r>
            <a:r>
              <a:rPr lang="el-GR" sz="2400" dirty="0">
                <a:solidFill>
                  <a:srgbClr val="0070C0"/>
                </a:solidFill>
              </a:rPr>
              <a:t>Κ</a:t>
            </a:r>
            <a:r>
              <a:rPr kumimoji="0" lang="el-GR" sz="2400" b="0" i="0" u="none" strike="noStrike" kern="1200" cap="none" spc="0" normalizeH="0" baseline="0" noProof="0" dirty="0" err="1">
                <a:ln>
                  <a:noFill/>
                </a:ln>
                <a:solidFill>
                  <a:srgbClr val="0070C0"/>
                </a:solidFill>
                <a:effectLst/>
                <a:uLnTx/>
                <a:uFillTx/>
                <a:ea typeface="+mn-ea"/>
                <a:cs typeface="+mn-cs"/>
              </a:rPr>
              <a:t>ατηχητική</a:t>
            </a:r>
            <a:r>
              <a:rPr kumimoji="0" lang="el-GR" sz="2400" b="0" i="0" u="none" strike="noStrike" kern="1200" cap="none" spc="0" normalizeH="0" baseline="0" noProof="0" dirty="0">
                <a:ln>
                  <a:noFill/>
                </a:ln>
                <a:solidFill>
                  <a:srgbClr val="0070C0"/>
                </a:solidFill>
                <a:effectLst/>
                <a:uLnTx/>
                <a:uFillTx/>
                <a:ea typeface="+mn-ea"/>
                <a:cs typeface="+mn-cs"/>
              </a:rPr>
              <a:t> διακονία και Χριστιανική αγωγή στηριζόταν στο ζήλο των ιεραποστόλων, παιδαγωγών και κατηχητών.</a:t>
            </a:r>
          </a:p>
          <a:p>
            <a:pPr marL="0" marR="0" lvl="0" indent="0" algn="just" defTabSz="914400" rtl="0" eaLnBrk="1" fontAlgn="auto" latinLnBrk="0" hangingPunct="1">
              <a:lnSpc>
                <a:spcPct val="100000"/>
              </a:lnSpc>
              <a:spcBef>
                <a:spcPts val="580"/>
              </a:spcBef>
              <a:spcAft>
                <a:spcPts val="0"/>
              </a:spcAft>
              <a:buClr>
                <a:srgbClr val="D34817"/>
              </a:buClr>
              <a:buSzPct val="85000"/>
              <a:buFontTx/>
              <a:buNone/>
              <a:tabLst/>
              <a:defRPr/>
            </a:pPr>
            <a:endParaRPr kumimoji="0" lang="el-GR" sz="2400" b="0" i="0" u="none" strike="noStrike" kern="1200" cap="none" spc="0" normalizeH="0" baseline="0" noProof="0" dirty="0">
              <a:ln>
                <a:noFill/>
              </a:ln>
              <a:solidFill>
                <a:srgbClr val="0070C0"/>
              </a:solidFill>
              <a:effectLst/>
              <a:uLnTx/>
              <a:uFillTx/>
              <a:ea typeface="+mn-ea"/>
              <a:cs typeface="+mn-cs"/>
            </a:endParaRPr>
          </a:p>
          <a:p>
            <a:pPr marL="0" marR="0" lvl="0" indent="0" algn="just" defTabSz="914400" rtl="0" eaLnBrk="1" fontAlgn="auto" latinLnBrk="0" hangingPunct="1">
              <a:lnSpc>
                <a:spcPct val="100000"/>
              </a:lnSpc>
              <a:spcBef>
                <a:spcPts val="580"/>
              </a:spcBef>
              <a:spcAft>
                <a:spcPts val="0"/>
              </a:spcAft>
              <a:buClr>
                <a:srgbClr val="D34817"/>
              </a:buClr>
              <a:buSzPct val="85000"/>
              <a:buFontTx/>
              <a:buNone/>
              <a:tabLst/>
              <a:defRPr/>
            </a:pPr>
            <a:r>
              <a:rPr lang="el-GR" sz="2400" dirty="0">
                <a:solidFill>
                  <a:srgbClr val="0070C0"/>
                </a:solidFill>
              </a:rPr>
              <a:t>Σ</a:t>
            </a:r>
            <a:r>
              <a:rPr kumimoji="0" lang="el-GR" sz="2400" b="0" i="0" u="none" strike="noStrike" kern="1200" cap="none" spc="0" normalizeH="0" baseline="0" noProof="0" dirty="0">
                <a:ln>
                  <a:noFill/>
                </a:ln>
                <a:solidFill>
                  <a:srgbClr val="0070C0"/>
                </a:solidFill>
                <a:effectLst/>
                <a:uLnTx/>
                <a:uFillTx/>
                <a:ea typeface="+mn-ea"/>
                <a:cs typeface="+mn-cs"/>
              </a:rPr>
              <a:t>τον σύγχρονο κόσμο της πολυμορφίας των ΜΜΕ χρειάζεται προσαρμογή με οπτικοακουστικά μέσα, Ι. Δαμασκηνός «</a:t>
            </a:r>
            <a:r>
              <a:rPr kumimoji="0" lang="el-GR" sz="2400" b="0" i="0" u="none" strike="noStrike" kern="1200" cap="none" spc="0" normalizeH="0" baseline="0" noProof="0" dirty="0" err="1">
                <a:ln>
                  <a:noFill/>
                </a:ln>
                <a:solidFill>
                  <a:srgbClr val="0070C0"/>
                </a:solidFill>
                <a:effectLst/>
                <a:uLnTx/>
                <a:uFillTx/>
                <a:ea typeface="+mn-ea"/>
                <a:cs typeface="+mn-cs"/>
              </a:rPr>
              <a:t>επεί</a:t>
            </a:r>
            <a:r>
              <a:rPr kumimoji="0" lang="el-GR" sz="2400" b="0" i="0" u="none" strike="noStrike" kern="1200" cap="none" spc="0" normalizeH="0" baseline="0" noProof="0" dirty="0">
                <a:ln>
                  <a:noFill/>
                </a:ln>
                <a:solidFill>
                  <a:srgbClr val="0070C0"/>
                </a:solidFill>
                <a:effectLst/>
                <a:uLnTx/>
                <a:uFillTx/>
                <a:ea typeface="+mn-ea"/>
                <a:cs typeface="+mn-cs"/>
              </a:rPr>
              <a:t> άνθρωπος </a:t>
            </a:r>
            <a:r>
              <a:rPr kumimoji="0" lang="el-GR" sz="2400" b="0" i="0" u="none" strike="noStrike" kern="1200" cap="none" spc="0" normalizeH="0" baseline="0" noProof="0" dirty="0" err="1">
                <a:ln>
                  <a:noFill/>
                </a:ln>
                <a:solidFill>
                  <a:srgbClr val="0070C0"/>
                </a:solidFill>
                <a:effectLst/>
                <a:uLnTx/>
                <a:uFillTx/>
                <a:ea typeface="+mn-ea"/>
                <a:cs typeface="+mn-cs"/>
              </a:rPr>
              <a:t>ειμί</a:t>
            </a:r>
            <a:r>
              <a:rPr kumimoji="0" lang="el-GR" sz="2400" b="0" i="0" u="none" strike="noStrike" kern="1200" cap="none" spc="0" normalizeH="0" baseline="0" noProof="0" dirty="0">
                <a:ln>
                  <a:noFill/>
                </a:ln>
                <a:solidFill>
                  <a:srgbClr val="0070C0"/>
                </a:solidFill>
                <a:effectLst/>
                <a:uLnTx/>
                <a:uFillTx/>
                <a:ea typeface="+mn-ea"/>
                <a:cs typeface="+mn-cs"/>
              </a:rPr>
              <a:t> και σώμα </a:t>
            </a:r>
            <a:r>
              <a:rPr kumimoji="0" lang="el-GR" sz="2400" b="0" i="0" u="none" strike="noStrike" kern="1200" cap="none" spc="0" normalizeH="0" baseline="0" noProof="0" dirty="0" err="1">
                <a:ln>
                  <a:noFill/>
                </a:ln>
                <a:solidFill>
                  <a:srgbClr val="0070C0"/>
                </a:solidFill>
                <a:effectLst/>
                <a:uLnTx/>
                <a:uFillTx/>
                <a:ea typeface="+mn-ea"/>
                <a:cs typeface="+mn-cs"/>
              </a:rPr>
              <a:t>περίκειμαι</a:t>
            </a:r>
            <a:r>
              <a:rPr lang="el-GR" sz="2400" dirty="0">
                <a:solidFill>
                  <a:srgbClr val="0070C0"/>
                </a:solidFill>
              </a:rPr>
              <a:t>, πόθο και σωματικώς </a:t>
            </a:r>
            <a:r>
              <a:rPr lang="el-GR" sz="2400" dirty="0" err="1">
                <a:solidFill>
                  <a:srgbClr val="0070C0"/>
                </a:solidFill>
              </a:rPr>
              <a:t>ομιλείν</a:t>
            </a:r>
            <a:r>
              <a:rPr lang="el-GR" sz="2400" dirty="0">
                <a:solidFill>
                  <a:srgbClr val="0070C0"/>
                </a:solidFill>
              </a:rPr>
              <a:t>, και </a:t>
            </a:r>
            <a:r>
              <a:rPr lang="el-GR" sz="2400" dirty="0" err="1">
                <a:solidFill>
                  <a:srgbClr val="0070C0"/>
                </a:solidFill>
              </a:rPr>
              <a:t>οράν</a:t>
            </a:r>
            <a:r>
              <a:rPr lang="el-GR" sz="2400" dirty="0">
                <a:solidFill>
                  <a:srgbClr val="0070C0"/>
                </a:solidFill>
              </a:rPr>
              <a:t> τα άγια (</a:t>
            </a:r>
            <a:r>
              <a:rPr lang="en-US" sz="2400" dirty="0">
                <a:solidFill>
                  <a:srgbClr val="0070C0"/>
                </a:solidFill>
              </a:rPr>
              <a:t>PG 94, 1241).</a:t>
            </a:r>
            <a:endParaRPr kumimoji="0" lang="el-GR" sz="2400" b="0" i="0" u="none" strike="noStrike" kern="1200" cap="none" spc="0" normalizeH="0" baseline="0" noProof="0" dirty="0">
              <a:ln>
                <a:noFill/>
              </a:ln>
              <a:solidFill>
                <a:srgbClr val="0070C0"/>
              </a:solidFill>
              <a:effectLst/>
              <a:uLnTx/>
              <a:uFillTx/>
              <a:ea typeface="+mn-ea"/>
              <a:cs typeface="+mn-cs"/>
            </a:endParaRPr>
          </a:p>
          <a:p>
            <a:pPr marL="0" marR="0" lvl="0" indent="0" algn="just" defTabSz="914400" rtl="0" eaLnBrk="1" fontAlgn="auto" latinLnBrk="0" hangingPunct="1">
              <a:lnSpc>
                <a:spcPct val="100000"/>
              </a:lnSpc>
              <a:spcBef>
                <a:spcPts val="580"/>
              </a:spcBef>
              <a:spcAft>
                <a:spcPts val="0"/>
              </a:spcAft>
              <a:buClr>
                <a:srgbClr val="D34817"/>
              </a:buClr>
              <a:buSzPct val="85000"/>
              <a:buFontTx/>
              <a:buNone/>
              <a:tabLst/>
              <a:defRPr/>
            </a:pPr>
            <a:endParaRPr lang="el-GR" sz="2400" dirty="0">
              <a:solidFill>
                <a:srgbClr val="0070C0"/>
              </a:solidFill>
            </a:endParaRPr>
          </a:p>
          <a:p>
            <a:pPr algn="just">
              <a:spcBef>
                <a:spcPts val="580"/>
              </a:spcBef>
              <a:buClr>
                <a:srgbClr val="D34817"/>
              </a:buClr>
              <a:buSzPct val="85000"/>
              <a:defRPr/>
            </a:pPr>
            <a:r>
              <a:rPr lang="el-GR" sz="2400" dirty="0">
                <a:solidFill>
                  <a:srgbClr val="0070C0"/>
                </a:solidFill>
              </a:rPr>
              <a:t>Ιερά Αρχιεπισκοπή Αθηνών : βίντεο </a:t>
            </a:r>
            <a:r>
              <a:rPr lang="el-GR" sz="2400" dirty="0">
                <a:solidFill>
                  <a:srgbClr val="7030A0"/>
                </a:solidFill>
              </a:rPr>
              <a:t>«</a:t>
            </a:r>
            <a:r>
              <a:rPr lang="el-GR" b="1" dirty="0">
                <a:solidFill>
                  <a:srgbClr val="7030A0"/>
                </a:solidFill>
              </a:rPr>
              <a:t>Τα Βήματα του Αποστόλου Παύλου στην Ελλάδα»</a:t>
            </a:r>
            <a:r>
              <a:rPr lang="el-GR" sz="2400" dirty="0">
                <a:solidFill>
                  <a:srgbClr val="0070C0"/>
                </a:solidFill>
              </a:rPr>
              <a:t> </a:t>
            </a:r>
            <a:r>
              <a:rPr lang="en-US" sz="2400" dirty="0">
                <a:solidFill>
                  <a:srgbClr val="0070C0"/>
                </a:solidFill>
                <a:hlinkClick r:id="rId3"/>
              </a:rPr>
              <a:t>https://www.youtube.com/watch?v=GDDACU2Dnrw</a:t>
            </a:r>
            <a:endParaRPr lang="el-GR" sz="2400" dirty="0">
              <a:solidFill>
                <a:srgbClr val="0070C0"/>
              </a:solidFill>
            </a:endParaRPr>
          </a:p>
          <a:p>
            <a:pPr marL="0" marR="0" lvl="0" indent="0" algn="just" defTabSz="914400" rtl="0" eaLnBrk="1" fontAlgn="auto" latinLnBrk="0" hangingPunct="1">
              <a:lnSpc>
                <a:spcPct val="100000"/>
              </a:lnSpc>
              <a:spcBef>
                <a:spcPts val="580"/>
              </a:spcBef>
              <a:spcAft>
                <a:spcPts val="0"/>
              </a:spcAft>
              <a:buClr>
                <a:srgbClr val="D34817"/>
              </a:buClr>
              <a:buSzPct val="85000"/>
              <a:buFontTx/>
              <a:buNone/>
              <a:tabLst/>
              <a:defRPr/>
            </a:pPr>
            <a:endParaRPr lang="el-GR" sz="2400" dirty="0">
              <a:solidFill>
                <a:srgbClr val="0070C0"/>
              </a:solidFill>
            </a:endParaRPr>
          </a:p>
          <a:p>
            <a:pPr marL="0" marR="0" lvl="0" indent="0" algn="just" defTabSz="914400" rtl="0" eaLnBrk="1" fontAlgn="auto" latinLnBrk="0" hangingPunct="1">
              <a:lnSpc>
                <a:spcPct val="100000"/>
              </a:lnSpc>
              <a:spcBef>
                <a:spcPts val="580"/>
              </a:spcBef>
              <a:spcAft>
                <a:spcPts val="0"/>
              </a:spcAft>
              <a:buClr>
                <a:srgbClr val="D34817"/>
              </a:buClr>
              <a:buSzPct val="85000"/>
              <a:buFontTx/>
              <a:buNone/>
              <a:tabLst/>
              <a:defRPr/>
            </a:pPr>
            <a:r>
              <a:rPr kumimoji="0" lang="el-GR" sz="2400" b="0" i="0" u="none" strike="noStrike" kern="1200" cap="none" spc="0" normalizeH="0" baseline="0" noProof="0" dirty="0">
                <a:ln>
                  <a:noFill/>
                </a:ln>
                <a:solidFill>
                  <a:srgbClr val="0070C0"/>
                </a:solidFill>
                <a:effectLst/>
                <a:uLnTx/>
                <a:uFillTx/>
                <a:ea typeface="+mn-ea"/>
                <a:cs typeface="+mn-cs"/>
              </a:rPr>
              <a:t>Μητρόπολη Γλυφάδας: βίντεο κινουμένων σχεδίων για τον «Απόστολο Παύλο» </a:t>
            </a:r>
            <a:r>
              <a:rPr kumimoji="0" lang="en-US" sz="2400" b="0" i="0" u="none" strike="noStrike" kern="1200" cap="none" spc="0" normalizeH="0" baseline="0" noProof="0" dirty="0">
                <a:ln>
                  <a:noFill/>
                </a:ln>
                <a:solidFill>
                  <a:srgbClr val="0070C0"/>
                </a:solidFill>
                <a:effectLst/>
                <a:uLnTx/>
                <a:uFillTx/>
                <a:ea typeface="+mn-ea"/>
                <a:cs typeface="+mn-cs"/>
                <a:hlinkClick r:id="rId4"/>
              </a:rPr>
              <a:t>https://www.youtube.com/watch?v=z83Eg86KGfw</a:t>
            </a:r>
            <a:endParaRPr kumimoji="0" lang="el-GR" sz="2400" b="0" i="0" u="none" strike="noStrike" kern="1200" cap="none" spc="0" normalizeH="0" baseline="0" noProof="0" dirty="0">
              <a:ln>
                <a:noFill/>
              </a:ln>
              <a:solidFill>
                <a:srgbClr val="0070C0"/>
              </a:solidFill>
              <a:effectLst/>
              <a:uLnTx/>
              <a:uFillTx/>
              <a:ea typeface="+mn-ea"/>
              <a:cs typeface="+mn-cs"/>
            </a:endParaRPr>
          </a:p>
          <a:p>
            <a:pPr marL="0" marR="0" lvl="0" indent="0" algn="just" defTabSz="914400" rtl="0" eaLnBrk="1" fontAlgn="auto" latinLnBrk="0" hangingPunct="1">
              <a:lnSpc>
                <a:spcPct val="100000"/>
              </a:lnSpc>
              <a:spcBef>
                <a:spcPts val="580"/>
              </a:spcBef>
              <a:spcAft>
                <a:spcPts val="0"/>
              </a:spcAft>
              <a:buClr>
                <a:srgbClr val="D34817"/>
              </a:buClr>
              <a:buSzPct val="85000"/>
              <a:buFontTx/>
              <a:buNone/>
              <a:tabLst/>
              <a:defRPr/>
            </a:pPr>
            <a:endParaRPr kumimoji="0" lang="el-GR" sz="2400" b="0" i="0" u="none" strike="noStrike" kern="1200" cap="none" spc="0" normalizeH="0" baseline="0" noProof="0" dirty="0">
              <a:ln>
                <a:noFill/>
              </a:ln>
              <a:solidFill>
                <a:srgbClr val="0070C0"/>
              </a:solidFill>
              <a:effectLst/>
              <a:uLnTx/>
              <a:uFillTx/>
              <a:ea typeface="+mn-ea"/>
              <a:cs typeface="+mn-cs"/>
            </a:endParaRPr>
          </a:p>
          <a:p>
            <a:pPr marL="0" marR="0" lvl="0" indent="0" algn="just" defTabSz="914400" rtl="0" eaLnBrk="1" fontAlgn="auto" latinLnBrk="0" hangingPunct="1">
              <a:lnSpc>
                <a:spcPct val="100000"/>
              </a:lnSpc>
              <a:spcBef>
                <a:spcPts val="580"/>
              </a:spcBef>
              <a:spcAft>
                <a:spcPts val="0"/>
              </a:spcAft>
              <a:buClr>
                <a:srgbClr val="D34817"/>
              </a:buClr>
              <a:buSzPct val="85000"/>
              <a:buFontTx/>
              <a:buNone/>
              <a:tabLst/>
              <a:defRPr/>
            </a:pPr>
            <a:endParaRPr kumimoji="0" lang="el-GR" sz="2400" b="0" i="0" u="none" strike="noStrike" kern="1200" cap="none" spc="0" normalizeH="0" baseline="0" noProof="0" dirty="0">
              <a:ln>
                <a:noFill/>
              </a:ln>
              <a:solidFill>
                <a:srgbClr val="0070C0"/>
              </a:solidFill>
              <a:effectLst/>
              <a:uLnTx/>
              <a:uFillTx/>
              <a:ea typeface="+mn-ea"/>
              <a:cs typeface="+mn-cs"/>
            </a:endParaRPr>
          </a:p>
        </p:txBody>
      </p:sp>
    </p:spTree>
    <p:extLst>
      <p:ext uri="{BB962C8B-B14F-4D97-AF65-F5344CB8AC3E}">
        <p14:creationId xmlns:p14="http://schemas.microsoft.com/office/powerpoint/2010/main" val="387084509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F1A94C-6F51-6FCE-6866-8057469CAC47}"/>
            </a:ext>
          </a:extLst>
        </p:cNvPr>
        <p:cNvGrpSpPr/>
        <p:nvPr/>
      </p:nvGrpSpPr>
      <p:grpSpPr>
        <a:xfrm>
          <a:off x="0" y="0"/>
          <a:ext cx="0" cy="0"/>
          <a:chOff x="0" y="0"/>
          <a:chExt cx="0" cy="0"/>
        </a:xfrm>
      </p:grpSpPr>
      <p:pic>
        <p:nvPicPr>
          <p:cNvPr id="96" name="object 17">
            <a:extLst>
              <a:ext uri="{FF2B5EF4-FFF2-40B4-BE49-F238E27FC236}">
                <a16:creationId xmlns:a16="http://schemas.microsoft.com/office/drawing/2014/main" id="{8E49737C-16FB-E752-DEFF-B2B09693D8DF}"/>
              </a:ext>
            </a:extLst>
          </p:cNvPr>
          <p:cNvPicPr/>
          <p:nvPr/>
        </p:nvPicPr>
        <p:blipFill>
          <a:blip r:embed="rId2"/>
          <a:stretch/>
        </p:blipFill>
        <p:spPr>
          <a:xfrm>
            <a:off x="0" y="0"/>
            <a:ext cx="9143280" cy="6857280"/>
          </a:xfrm>
          <a:prstGeom prst="rect">
            <a:avLst/>
          </a:prstGeom>
          <a:noFill/>
          <a:ln w="0">
            <a:noFill/>
          </a:ln>
        </p:spPr>
      </p:pic>
      <p:sp>
        <p:nvSpPr>
          <p:cNvPr id="97" name="11 - TextBox 11">
            <a:extLst>
              <a:ext uri="{FF2B5EF4-FFF2-40B4-BE49-F238E27FC236}">
                <a16:creationId xmlns:a16="http://schemas.microsoft.com/office/drawing/2014/main" id="{6B1C84C1-C71A-37B2-AD83-6DE818A5FC92}"/>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rgbClr val="000000"/>
              </a:solidFill>
              <a:effectLst/>
              <a:uLnTx/>
              <a:uFillTx/>
              <a:latin typeface="Arial"/>
              <a:ea typeface="+mn-ea"/>
              <a:cs typeface="+mn-cs"/>
            </a:endParaRPr>
          </a:p>
        </p:txBody>
      </p:sp>
      <p:sp>
        <p:nvSpPr>
          <p:cNvPr id="98" name="TextBox 97">
            <a:extLst>
              <a:ext uri="{FF2B5EF4-FFF2-40B4-BE49-F238E27FC236}">
                <a16:creationId xmlns:a16="http://schemas.microsoft.com/office/drawing/2014/main" id="{B4772044-E093-4A0A-0C7B-13D27BCFB166}"/>
              </a:ext>
            </a:extLst>
          </p:cNvPr>
          <p:cNvSpPr txBox="1"/>
          <p:nvPr/>
        </p:nvSpPr>
        <p:spPr>
          <a:xfrm>
            <a:off x="37080" y="0"/>
            <a:ext cx="9106200" cy="750278"/>
          </a:xfrm>
          <a:prstGeom prst="rect">
            <a:avLst/>
          </a:prstGeom>
          <a:noFill/>
          <a:ln w="0">
            <a:noFill/>
          </a:ln>
        </p:spPr>
        <p:txBody>
          <a:bodyPr lIns="90000" tIns="45000" rIns="90000" bIns="4500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400" b="0" i="0" u="none" strike="noStrike" kern="1200" cap="none" spc="0" normalizeH="0" baseline="0" noProof="0" dirty="0">
                <a:ln>
                  <a:noFill/>
                </a:ln>
                <a:solidFill>
                  <a:srgbClr val="FFFFFF"/>
                </a:solidFill>
                <a:effectLst/>
                <a:uLnTx/>
                <a:uFillTx/>
                <a:latin typeface="Calibri"/>
                <a:ea typeface="+mn-ea"/>
                <a:cs typeface="+mn-cs"/>
              </a:rPr>
              <a:t>3. γ) το χριστιανικό μήνυμα στα ΜΜΕ η κατήχηση και χριστιανική αγωγή </a:t>
            </a:r>
          </a:p>
        </p:txBody>
      </p:sp>
      <p:sp>
        <p:nvSpPr>
          <p:cNvPr id="99" name="TextBox 98">
            <a:extLst>
              <a:ext uri="{FF2B5EF4-FFF2-40B4-BE49-F238E27FC236}">
                <a16:creationId xmlns:a16="http://schemas.microsoft.com/office/drawing/2014/main" id="{14B63060-B41F-6CA6-4658-E167CB4FD48B}"/>
              </a:ext>
            </a:extLst>
          </p:cNvPr>
          <p:cNvSpPr txBox="1"/>
          <p:nvPr/>
        </p:nvSpPr>
        <p:spPr>
          <a:xfrm>
            <a:off x="37080" y="1094715"/>
            <a:ext cx="9135000" cy="5646053"/>
          </a:xfrm>
          <a:prstGeom prst="rect">
            <a:avLst/>
          </a:prstGeom>
          <a:noFill/>
          <a:ln w="0">
            <a:noFill/>
          </a:ln>
        </p:spPr>
        <p:txBody>
          <a:bodyPr lIns="90000" tIns="45000" rIns="90000" bIns="45000" anchor="t">
            <a:noAutofit/>
          </a:bodyPr>
          <a:lstStyle/>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q"/>
              <a:tabLst/>
              <a:defRPr/>
            </a:pPr>
            <a:endParaRPr lang="el-GR" sz="2400" dirty="0">
              <a:solidFill>
                <a:srgbClr val="0070C0"/>
              </a:solidFill>
              <a:latin typeface="Calibri"/>
            </a:endParaRP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q"/>
              <a:tabLst/>
              <a:defRPr/>
            </a:pPr>
            <a:r>
              <a:rPr lang="el-GR" sz="2400" dirty="0">
                <a:solidFill>
                  <a:srgbClr val="0070C0"/>
                </a:solidFill>
                <a:latin typeface="Calibri"/>
              </a:rPr>
              <a:t>Η π</a:t>
            </a:r>
            <a:r>
              <a:rPr kumimoji="0" lang="el-GR" sz="2400" b="0" i="0" u="none" strike="noStrike" kern="1200" cap="none" spc="0" normalizeH="0" baseline="0" noProof="0" dirty="0" err="1">
                <a:ln>
                  <a:noFill/>
                </a:ln>
                <a:solidFill>
                  <a:srgbClr val="0070C0"/>
                </a:solidFill>
                <a:effectLst/>
                <a:uLnTx/>
                <a:uFillTx/>
                <a:latin typeface="Calibri"/>
                <a:ea typeface="+mn-ea"/>
                <a:cs typeface="+mn-cs"/>
              </a:rPr>
              <a:t>αρουσία</a:t>
            </a:r>
            <a:r>
              <a:rPr kumimoji="0" lang="el-GR" sz="2400" b="0" i="0" u="none" strike="noStrike" kern="1200" cap="none" spc="0" normalizeH="0" baseline="0" noProof="0" dirty="0">
                <a:ln>
                  <a:noFill/>
                </a:ln>
                <a:solidFill>
                  <a:srgbClr val="0070C0"/>
                </a:solidFill>
                <a:effectLst/>
                <a:uLnTx/>
                <a:uFillTx/>
                <a:latin typeface="Calibri"/>
                <a:ea typeface="+mn-ea"/>
                <a:cs typeface="+mn-cs"/>
              </a:rPr>
              <a:t> ΜΜΕ Βοηθάει στην έμμεση άσκηση παιδαγωγικής επιρροής στις σχέσεις των πρωτογενών ομάδων κοινωνικοποίησης, η οικογένεια, φίλοι, συνάδελφοι, κλπ.</a:t>
            </a:r>
            <a:endParaRPr kumimoji="0" lang="en-US" sz="2400" b="0" i="0" u="none" strike="noStrike" kern="1200" cap="none" spc="0" normalizeH="0" baseline="0" noProof="0" dirty="0">
              <a:ln>
                <a:noFill/>
              </a:ln>
              <a:solidFill>
                <a:srgbClr val="0070C0"/>
              </a:solidFill>
              <a:effectLst/>
              <a:uLnTx/>
              <a:uFillTx/>
              <a:latin typeface="Calibri"/>
              <a:ea typeface="+mn-ea"/>
              <a:cs typeface="+mn-cs"/>
            </a:endParaRPr>
          </a:p>
          <a:p>
            <a:pPr marL="0" marR="0" lvl="0" indent="0" algn="just" defTabSz="914400" rtl="0" eaLnBrk="1" fontAlgn="auto" latinLnBrk="0" hangingPunct="1">
              <a:lnSpc>
                <a:spcPct val="100000"/>
              </a:lnSpc>
              <a:spcBef>
                <a:spcPts val="580"/>
              </a:spcBef>
              <a:spcAft>
                <a:spcPts val="0"/>
              </a:spcAft>
              <a:buClr>
                <a:srgbClr val="D34817"/>
              </a:buClr>
              <a:buSzPct val="85000"/>
              <a:buFontTx/>
              <a:buNone/>
              <a:tabLst/>
              <a:defRPr/>
            </a:pPr>
            <a:endParaRPr lang="en-US" sz="2400" dirty="0">
              <a:solidFill>
                <a:srgbClr val="0070C0"/>
              </a:solidFill>
              <a:latin typeface="Calibri"/>
            </a:endParaRP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q"/>
              <a:tabLst/>
              <a:defRPr/>
            </a:pPr>
            <a:r>
              <a:rPr kumimoji="0" lang="el-GR" sz="2400" b="0" i="0" u="none" strike="noStrike" kern="1200" cap="none" spc="0" normalizeH="0" baseline="0" noProof="0" dirty="0">
                <a:ln>
                  <a:noFill/>
                </a:ln>
                <a:solidFill>
                  <a:srgbClr val="0070C0"/>
                </a:solidFill>
                <a:effectLst/>
                <a:uLnTx/>
                <a:uFillTx/>
                <a:latin typeface="Calibri"/>
                <a:ea typeface="+mn-ea"/>
                <a:cs typeface="+mn-cs"/>
              </a:rPr>
              <a:t> Η μετάδοση του λόγου του </a:t>
            </a:r>
            <a:r>
              <a:rPr lang="el-GR" sz="2400" dirty="0">
                <a:solidFill>
                  <a:srgbClr val="0070C0"/>
                </a:solidFill>
                <a:latin typeface="Calibri"/>
              </a:rPr>
              <a:t>Θεού</a:t>
            </a:r>
            <a:r>
              <a:rPr kumimoji="0" lang="el-GR" sz="2400" b="0" i="0" u="none" strike="noStrike" kern="1200" cap="none" spc="0" normalizeH="0" baseline="0" noProof="0" dirty="0">
                <a:ln>
                  <a:noFill/>
                </a:ln>
                <a:solidFill>
                  <a:srgbClr val="0070C0"/>
                </a:solidFill>
                <a:effectLst/>
                <a:uLnTx/>
                <a:uFillTx/>
                <a:latin typeface="Calibri"/>
                <a:ea typeface="+mn-ea"/>
                <a:cs typeface="+mn-cs"/>
              </a:rPr>
              <a:t> μέσα από τα </a:t>
            </a:r>
            <a:r>
              <a:rPr kumimoji="0" lang="en-US" sz="2400" b="0" i="0" u="none" strike="noStrike" kern="1200" cap="none" spc="0" normalizeH="0" baseline="0" noProof="0" dirty="0">
                <a:ln>
                  <a:noFill/>
                </a:ln>
                <a:solidFill>
                  <a:srgbClr val="0070C0"/>
                </a:solidFill>
                <a:effectLst/>
                <a:uLnTx/>
                <a:uFillTx/>
                <a:latin typeface="Calibri"/>
                <a:ea typeface="+mn-ea"/>
                <a:cs typeface="+mn-cs"/>
              </a:rPr>
              <a:t>MME </a:t>
            </a:r>
            <a:r>
              <a:rPr kumimoji="0" lang="el-GR" sz="2400" b="0" i="0" u="none" strike="noStrike" kern="1200" cap="none" spc="0" normalizeH="0" baseline="0" noProof="0" dirty="0">
                <a:ln>
                  <a:noFill/>
                </a:ln>
                <a:solidFill>
                  <a:srgbClr val="0070C0"/>
                </a:solidFill>
                <a:effectLst/>
                <a:uLnTx/>
                <a:uFillTx/>
                <a:latin typeface="Calibri"/>
                <a:ea typeface="+mn-ea"/>
                <a:cs typeface="+mn-cs"/>
              </a:rPr>
              <a:t>μπορεί να θεωρηθεί από τους αδιάφορους ή απομακρυσμένους ως ξένο θέαμα ή άκουσμα</a:t>
            </a:r>
            <a:r>
              <a:rPr kumimoji="0" lang="en-US" sz="2400" b="0" i="0" u="none" strike="noStrike" kern="1200" cap="none" spc="0" normalizeH="0" baseline="0" noProof="0" dirty="0">
                <a:ln>
                  <a:noFill/>
                </a:ln>
                <a:solidFill>
                  <a:srgbClr val="0070C0"/>
                </a:solidFill>
                <a:effectLst/>
                <a:uLnTx/>
                <a:uFillTx/>
                <a:latin typeface="Calibri"/>
                <a:ea typeface="+mn-ea"/>
                <a:cs typeface="+mn-cs"/>
              </a:rPr>
              <a:t>, </a:t>
            </a:r>
            <a:r>
              <a:rPr kumimoji="0" lang="el-GR" sz="2400" b="0" i="0" u="none" strike="noStrike" kern="1200" cap="none" spc="0" normalizeH="0" baseline="0" noProof="0" dirty="0">
                <a:ln>
                  <a:noFill/>
                </a:ln>
                <a:solidFill>
                  <a:srgbClr val="0070C0"/>
                </a:solidFill>
                <a:effectLst/>
                <a:uLnTx/>
                <a:uFillTx/>
                <a:latin typeface="Calibri"/>
                <a:ea typeface="+mn-ea"/>
                <a:cs typeface="+mn-cs"/>
              </a:rPr>
              <a:t>όμως παρέχεται σε όλους η δυνατότητα να έρθουν σε επαφή με τις αλήθειες της πίστης</a:t>
            </a:r>
            <a:r>
              <a:rPr kumimoji="0" lang="en-US" sz="2400" b="0" i="0" u="none" strike="noStrike" kern="1200" cap="none" spc="0" normalizeH="0" baseline="0" noProof="0" dirty="0">
                <a:ln>
                  <a:noFill/>
                </a:ln>
                <a:solidFill>
                  <a:srgbClr val="0070C0"/>
                </a:solidFill>
                <a:effectLst/>
                <a:uLnTx/>
                <a:uFillTx/>
                <a:latin typeface="Calibri"/>
                <a:ea typeface="+mn-ea"/>
                <a:cs typeface="+mn-cs"/>
              </a:rPr>
              <a:t>.</a:t>
            </a:r>
            <a:endParaRPr kumimoji="0" lang="el-GR" sz="2400" b="0" i="0" u="none" strike="noStrike" kern="1200" cap="none" spc="0" normalizeH="0" baseline="0" noProof="0" dirty="0">
              <a:ln>
                <a:noFill/>
              </a:ln>
              <a:solidFill>
                <a:srgbClr val="0070C0"/>
              </a:solidFill>
              <a:effectLst/>
              <a:uLnTx/>
              <a:uFillTx/>
              <a:latin typeface="Calibri"/>
              <a:ea typeface="+mn-ea"/>
              <a:cs typeface="+mn-cs"/>
            </a:endParaRPr>
          </a:p>
          <a:p>
            <a:pPr marL="0" marR="0" lvl="0" indent="0" algn="just" defTabSz="914400" rtl="0" eaLnBrk="1" fontAlgn="auto" latinLnBrk="0" hangingPunct="1">
              <a:lnSpc>
                <a:spcPct val="100000"/>
              </a:lnSpc>
              <a:spcBef>
                <a:spcPts val="580"/>
              </a:spcBef>
              <a:spcAft>
                <a:spcPts val="0"/>
              </a:spcAft>
              <a:buClr>
                <a:srgbClr val="D34817"/>
              </a:buClr>
              <a:buSzPct val="85000"/>
              <a:buFontTx/>
              <a:buNone/>
              <a:tabLst/>
              <a:defRPr/>
            </a:pPr>
            <a:endParaRPr kumimoji="0" lang="en-US" sz="2400" b="0" i="0" u="none" strike="noStrike" kern="1200" cap="none" spc="0" normalizeH="0" baseline="0" noProof="0" dirty="0">
              <a:ln>
                <a:noFill/>
              </a:ln>
              <a:solidFill>
                <a:srgbClr val="0070C0"/>
              </a:solidFill>
              <a:effectLst/>
              <a:uLnTx/>
              <a:uFillTx/>
              <a:latin typeface="Calibri"/>
              <a:ea typeface="+mn-ea"/>
              <a:cs typeface="+mn-cs"/>
            </a:endParaRP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q"/>
              <a:tabLst/>
              <a:defRPr/>
            </a:pPr>
            <a:r>
              <a:rPr kumimoji="0" lang="el-GR" sz="2400" b="0" i="0" u="none" strike="noStrike" kern="1200" cap="none" spc="0" normalizeH="0" baseline="0" noProof="0" dirty="0">
                <a:ln>
                  <a:noFill/>
                </a:ln>
                <a:solidFill>
                  <a:srgbClr val="0070C0"/>
                </a:solidFill>
                <a:effectLst/>
                <a:uLnTx/>
                <a:uFillTx/>
                <a:latin typeface="Calibri"/>
                <a:ea typeface="+mn-ea"/>
                <a:cs typeface="+mn-cs"/>
              </a:rPr>
              <a:t>Είναι ανάγκη να υπάρχουν ικανοί πιστοί που να ερμηνεύσουν και να παρουσιάσουν το μήνυμα της εν Χριστώ ζωής με τη σύγχρονη τεχνολογική γλώσσα «</a:t>
            </a:r>
            <a:r>
              <a:rPr lang="el-GR" sz="2400" dirty="0">
                <a:solidFill>
                  <a:srgbClr val="0070C0"/>
                </a:solidFill>
                <a:latin typeface="Calibri"/>
              </a:rPr>
              <a:t>όταν δει</a:t>
            </a:r>
            <a:r>
              <a:rPr lang="en-US" sz="2400" dirty="0">
                <a:solidFill>
                  <a:srgbClr val="0070C0"/>
                </a:solidFill>
                <a:latin typeface="Calibri"/>
              </a:rPr>
              <a:t>, </a:t>
            </a:r>
            <a:r>
              <a:rPr lang="el-GR" sz="2400" dirty="0">
                <a:solidFill>
                  <a:srgbClr val="0070C0"/>
                </a:solidFill>
                <a:latin typeface="Calibri"/>
              </a:rPr>
              <a:t>όπου δει και ως δει»</a:t>
            </a:r>
            <a:r>
              <a:rPr lang="en-US" sz="2400" dirty="0">
                <a:solidFill>
                  <a:srgbClr val="0070C0"/>
                </a:solidFill>
                <a:latin typeface="Calibri"/>
              </a:rPr>
              <a:t>.</a:t>
            </a:r>
            <a:endParaRPr kumimoji="0" lang="en-US" sz="2400" b="0" i="0" u="none" strike="noStrike" kern="1200" cap="none" spc="0" normalizeH="0" baseline="0" noProof="0" dirty="0">
              <a:ln>
                <a:noFill/>
              </a:ln>
              <a:solidFill>
                <a:srgbClr val="0070C0"/>
              </a:solidFill>
              <a:effectLst/>
              <a:uLnTx/>
              <a:uFillTx/>
              <a:latin typeface="Calibri"/>
              <a:ea typeface="+mn-ea"/>
              <a:cs typeface="+mn-cs"/>
            </a:endParaRPr>
          </a:p>
          <a:p>
            <a:pPr marL="0" marR="0" lvl="0" indent="0" algn="just" defTabSz="914400" rtl="0" eaLnBrk="1" fontAlgn="auto" latinLnBrk="0" hangingPunct="1">
              <a:lnSpc>
                <a:spcPct val="100000"/>
              </a:lnSpc>
              <a:spcBef>
                <a:spcPts val="580"/>
              </a:spcBef>
              <a:spcAft>
                <a:spcPts val="0"/>
              </a:spcAft>
              <a:buClr>
                <a:srgbClr val="D34817"/>
              </a:buClr>
              <a:buSzPct val="85000"/>
              <a:buFontTx/>
              <a:buNone/>
              <a:tabLst/>
              <a:defRPr/>
            </a:pPr>
            <a:endParaRPr kumimoji="0" lang="el-GR" sz="2400" b="0" i="0" u="none" strike="noStrike" kern="1200" cap="none" spc="0" normalizeH="0" baseline="0" noProof="0" dirty="0">
              <a:ln>
                <a:noFill/>
              </a:ln>
              <a:solidFill>
                <a:srgbClr val="0070C0"/>
              </a:solidFill>
              <a:effectLst/>
              <a:uLnTx/>
              <a:uFillTx/>
              <a:latin typeface="Calibri"/>
              <a:ea typeface="+mn-ea"/>
              <a:cs typeface="+mn-cs"/>
            </a:endParaRPr>
          </a:p>
        </p:txBody>
      </p:sp>
    </p:spTree>
    <p:extLst>
      <p:ext uri="{BB962C8B-B14F-4D97-AF65-F5344CB8AC3E}">
        <p14:creationId xmlns:p14="http://schemas.microsoft.com/office/powerpoint/2010/main" val="121713365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CD5CF2-7CC0-2132-75AE-42B4A36C1C6E}"/>
            </a:ext>
          </a:extLst>
        </p:cNvPr>
        <p:cNvGrpSpPr/>
        <p:nvPr/>
      </p:nvGrpSpPr>
      <p:grpSpPr>
        <a:xfrm>
          <a:off x="0" y="0"/>
          <a:ext cx="0" cy="0"/>
          <a:chOff x="0" y="0"/>
          <a:chExt cx="0" cy="0"/>
        </a:xfrm>
      </p:grpSpPr>
      <p:pic>
        <p:nvPicPr>
          <p:cNvPr id="96" name="object 17">
            <a:extLst>
              <a:ext uri="{FF2B5EF4-FFF2-40B4-BE49-F238E27FC236}">
                <a16:creationId xmlns:a16="http://schemas.microsoft.com/office/drawing/2014/main" id="{0B18FBAC-41E6-6A65-BA8D-CF9569AE58AF}"/>
              </a:ext>
            </a:extLst>
          </p:cNvPr>
          <p:cNvPicPr/>
          <p:nvPr/>
        </p:nvPicPr>
        <p:blipFill>
          <a:blip r:embed="rId2"/>
          <a:stretch/>
        </p:blipFill>
        <p:spPr>
          <a:xfrm>
            <a:off x="0" y="0"/>
            <a:ext cx="9143280" cy="6857280"/>
          </a:xfrm>
          <a:prstGeom prst="rect">
            <a:avLst/>
          </a:prstGeom>
          <a:noFill/>
          <a:ln w="0">
            <a:noFill/>
          </a:ln>
        </p:spPr>
      </p:pic>
      <p:sp>
        <p:nvSpPr>
          <p:cNvPr id="97" name="11 - TextBox 11">
            <a:extLst>
              <a:ext uri="{FF2B5EF4-FFF2-40B4-BE49-F238E27FC236}">
                <a16:creationId xmlns:a16="http://schemas.microsoft.com/office/drawing/2014/main" id="{E4A2D181-D9E6-92B5-297F-2EC38E259156}"/>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rgbClr val="000000"/>
              </a:solidFill>
              <a:effectLst/>
              <a:uLnTx/>
              <a:uFillTx/>
              <a:latin typeface="Arial"/>
              <a:ea typeface="+mn-ea"/>
              <a:cs typeface="+mn-cs"/>
            </a:endParaRPr>
          </a:p>
        </p:txBody>
      </p:sp>
      <p:sp>
        <p:nvSpPr>
          <p:cNvPr id="98" name="TextBox 97">
            <a:extLst>
              <a:ext uri="{FF2B5EF4-FFF2-40B4-BE49-F238E27FC236}">
                <a16:creationId xmlns:a16="http://schemas.microsoft.com/office/drawing/2014/main" id="{614D3A45-6D99-4A15-2E40-01C0CCEEBD90}"/>
              </a:ext>
            </a:extLst>
          </p:cNvPr>
          <p:cNvSpPr txBox="1"/>
          <p:nvPr/>
        </p:nvSpPr>
        <p:spPr>
          <a:xfrm>
            <a:off x="37080" y="0"/>
            <a:ext cx="9106200" cy="750278"/>
          </a:xfrm>
          <a:prstGeom prst="rect">
            <a:avLst/>
          </a:prstGeom>
          <a:noFill/>
          <a:ln w="0">
            <a:noFill/>
          </a:ln>
        </p:spPr>
        <p:txBody>
          <a:bodyPr lIns="90000" tIns="45000" rIns="90000" bIns="4500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400" b="0" i="0" u="none" strike="noStrike" kern="1200" cap="none" spc="0" normalizeH="0" baseline="0" noProof="0" dirty="0">
                <a:ln>
                  <a:noFill/>
                </a:ln>
                <a:solidFill>
                  <a:srgbClr val="FFFFFF"/>
                </a:solidFill>
                <a:effectLst/>
                <a:uLnTx/>
                <a:uFillTx/>
                <a:latin typeface="Calibri"/>
                <a:ea typeface="+mn-ea"/>
                <a:cs typeface="+mn-cs"/>
              </a:rPr>
              <a:t>3. δ) Το κοινό στα ΜΜΕ και το έργο της κατήχησης και χριστιανικής αγωγής </a:t>
            </a:r>
          </a:p>
        </p:txBody>
      </p:sp>
      <p:sp>
        <p:nvSpPr>
          <p:cNvPr id="99" name="TextBox 98">
            <a:extLst>
              <a:ext uri="{FF2B5EF4-FFF2-40B4-BE49-F238E27FC236}">
                <a16:creationId xmlns:a16="http://schemas.microsoft.com/office/drawing/2014/main" id="{4F56E380-6572-D07D-0C5E-D1D79059CB2B}"/>
              </a:ext>
            </a:extLst>
          </p:cNvPr>
          <p:cNvSpPr txBox="1"/>
          <p:nvPr/>
        </p:nvSpPr>
        <p:spPr>
          <a:xfrm>
            <a:off x="37080" y="1118161"/>
            <a:ext cx="9135000" cy="5646053"/>
          </a:xfrm>
          <a:prstGeom prst="rect">
            <a:avLst/>
          </a:prstGeom>
          <a:noFill/>
          <a:ln w="0">
            <a:noFill/>
          </a:ln>
        </p:spPr>
        <p:txBody>
          <a:bodyPr lIns="90000" tIns="45000" rIns="90000" bIns="45000" anchor="t">
            <a:noAutofit/>
          </a:bodyPr>
          <a:lstStyle/>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q"/>
              <a:tabLst/>
              <a:defRPr/>
            </a:pPr>
            <a:r>
              <a:rPr kumimoji="0" lang="el-GR" sz="2400" b="1" i="0" u="none" strike="noStrike" kern="1200" cap="none" spc="0" normalizeH="0" baseline="0" noProof="0" dirty="0">
                <a:ln>
                  <a:noFill/>
                </a:ln>
                <a:solidFill>
                  <a:srgbClr val="7030A0"/>
                </a:solidFill>
                <a:effectLst/>
                <a:uLnTx/>
                <a:uFillTx/>
                <a:latin typeface="Calibri"/>
                <a:ea typeface="+mn-ea"/>
                <a:cs typeface="+mn-cs"/>
              </a:rPr>
              <a:t>Πλεονέκτημα ΜΜΕ</a:t>
            </a:r>
            <a:r>
              <a:rPr kumimoji="0" lang="el-GR" sz="2400" b="0" i="0" u="none" strike="noStrike" kern="1200" cap="none" spc="0" normalizeH="0" baseline="0" noProof="0" dirty="0">
                <a:ln>
                  <a:noFill/>
                </a:ln>
                <a:solidFill>
                  <a:srgbClr val="0070C0"/>
                </a:solidFill>
                <a:effectLst/>
                <a:uLnTx/>
                <a:uFillTx/>
                <a:latin typeface="Calibri"/>
                <a:ea typeface="+mn-ea"/>
                <a:cs typeface="+mn-cs"/>
              </a:rPr>
              <a:t>:</a:t>
            </a:r>
          </a:p>
          <a:p>
            <a:pPr marL="0" marR="0" lvl="0" indent="0" algn="just" defTabSz="914400" rtl="0" eaLnBrk="1" fontAlgn="auto" latinLnBrk="0" hangingPunct="1">
              <a:lnSpc>
                <a:spcPct val="100000"/>
              </a:lnSpc>
              <a:spcBef>
                <a:spcPts val="580"/>
              </a:spcBef>
              <a:spcAft>
                <a:spcPts val="0"/>
              </a:spcAft>
              <a:buClr>
                <a:srgbClr val="D34817"/>
              </a:buClr>
              <a:buSzPct val="85000"/>
              <a:buFontTx/>
              <a:buNone/>
              <a:tabLst/>
              <a:defRPr/>
            </a:pPr>
            <a:r>
              <a:rPr kumimoji="0" lang="el-GR" sz="2400" b="0" i="0" u="none" strike="noStrike" kern="1200" cap="none" spc="0" normalizeH="0" baseline="0" noProof="0" dirty="0">
                <a:ln>
                  <a:noFill/>
                </a:ln>
                <a:solidFill>
                  <a:srgbClr val="0070C0"/>
                </a:solidFill>
                <a:effectLst/>
                <a:uLnTx/>
                <a:uFillTx/>
                <a:latin typeface="Calibri"/>
                <a:ea typeface="+mn-ea"/>
                <a:cs typeface="+mn-cs"/>
              </a:rPr>
              <a:t>Εκπομπές </a:t>
            </a:r>
            <a:r>
              <a:rPr lang="el-GR" sz="2400" dirty="0">
                <a:solidFill>
                  <a:srgbClr val="0070C0"/>
                </a:solidFill>
                <a:latin typeface="Calibri"/>
              </a:rPr>
              <a:t>σε </a:t>
            </a:r>
            <a:r>
              <a:rPr kumimoji="0" lang="el-GR" sz="2400" b="0" i="0" u="none" strike="noStrike" kern="1200" cap="none" spc="0" normalizeH="0" baseline="0" noProof="0" dirty="0">
                <a:ln>
                  <a:noFill/>
                </a:ln>
                <a:solidFill>
                  <a:srgbClr val="0070C0"/>
                </a:solidFill>
                <a:effectLst/>
                <a:uLnTx/>
                <a:uFillTx/>
                <a:latin typeface="Calibri"/>
                <a:ea typeface="+mn-ea"/>
                <a:cs typeface="+mn-cs"/>
              </a:rPr>
              <a:t>τοπική, εθνική ή διεθνή εμβέλεια=&gt; </a:t>
            </a:r>
          </a:p>
          <a:p>
            <a:pPr marL="0" marR="0" lvl="0" indent="0" algn="just" defTabSz="914400" rtl="0" eaLnBrk="1" fontAlgn="auto" latinLnBrk="0" hangingPunct="1">
              <a:lnSpc>
                <a:spcPct val="100000"/>
              </a:lnSpc>
              <a:spcBef>
                <a:spcPts val="580"/>
              </a:spcBef>
              <a:spcAft>
                <a:spcPts val="0"/>
              </a:spcAft>
              <a:buClr>
                <a:srgbClr val="D34817"/>
              </a:buClr>
              <a:buSzPct val="85000"/>
              <a:buFontTx/>
              <a:buNone/>
              <a:tabLst/>
              <a:defRPr/>
            </a:pPr>
            <a:r>
              <a:rPr kumimoji="0" lang="el-GR" sz="2400" b="0" i="0" u="none" strike="noStrike" kern="1200" cap="none" spc="0" normalizeH="0" baseline="0" noProof="0" dirty="0">
                <a:ln>
                  <a:noFill/>
                </a:ln>
                <a:solidFill>
                  <a:srgbClr val="0070C0"/>
                </a:solidFill>
                <a:effectLst/>
                <a:uLnTx/>
                <a:uFillTx/>
                <a:latin typeface="Calibri"/>
                <a:ea typeface="+mn-ea"/>
                <a:cs typeface="+mn-cs"/>
              </a:rPr>
              <a:t>προσέγγιση μεγάλου αριθμού ανθρώπων.</a:t>
            </a:r>
          </a:p>
          <a:p>
            <a:pPr marL="0" marR="0" lvl="0" indent="0" algn="just" defTabSz="914400" rtl="0" eaLnBrk="1" fontAlgn="auto" latinLnBrk="0" hangingPunct="1">
              <a:lnSpc>
                <a:spcPct val="100000"/>
              </a:lnSpc>
              <a:spcBef>
                <a:spcPts val="580"/>
              </a:spcBef>
              <a:spcAft>
                <a:spcPts val="0"/>
              </a:spcAft>
              <a:buClr>
                <a:srgbClr val="D34817"/>
              </a:buClr>
              <a:buSzPct val="85000"/>
              <a:buFontTx/>
              <a:buNone/>
              <a:tabLst/>
              <a:defRPr/>
            </a:pPr>
            <a:endParaRPr kumimoji="0" lang="el-GR" sz="2400" b="0" i="0" u="none" strike="noStrike" kern="1200" cap="none" spc="0" normalizeH="0" baseline="0" noProof="0" dirty="0">
              <a:ln>
                <a:noFill/>
              </a:ln>
              <a:solidFill>
                <a:srgbClr val="0070C0"/>
              </a:solidFill>
              <a:effectLst/>
              <a:uLnTx/>
              <a:uFillTx/>
              <a:latin typeface="Calibri"/>
              <a:ea typeface="+mn-ea"/>
              <a:cs typeface="+mn-cs"/>
            </a:endParaRP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q"/>
              <a:tabLst/>
              <a:defRPr/>
            </a:pPr>
            <a:r>
              <a:rPr kumimoji="0" lang="el-GR" sz="2400" b="0" i="0" u="none" strike="noStrike" kern="1200" cap="none" spc="0" normalizeH="0" baseline="0" noProof="0" dirty="0">
                <a:ln>
                  <a:noFill/>
                </a:ln>
                <a:solidFill>
                  <a:srgbClr val="0070C0"/>
                </a:solidFill>
                <a:effectLst/>
                <a:uLnTx/>
                <a:uFillTx/>
                <a:latin typeface="Calibri"/>
                <a:ea typeface="+mn-ea"/>
                <a:cs typeface="+mn-cs"/>
              </a:rPr>
              <a:t>Μια εκπομπή απευθύνεται σε όσο το δυνατόν πιο πολλούς.</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q"/>
              <a:tabLst/>
              <a:defRPr/>
            </a:pPr>
            <a:r>
              <a:rPr lang="el-GR" sz="2400" dirty="0">
                <a:solidFill>
                  <a:srgbClr val="0070C0"/>
                </a:solidFill>
                <a:latin typeface="Calibri"/>
              </a:rPr>
              <a:t>Η</a:t>
            </a:r>
            <a:r>
              <a:rPr kumimoji="0" lang="el-GR" sz="2400" b="0" i="0" u="none" strike="noStrike" kern="1200" cap="none" spc="0" normalizeH="0" baseline="0" noProof="0" dirty="0">
                <a:ln>
                  <a:noFill/>
                </a:ln>
                <a:solidFill>
                  <a:srgbClr val="0070C0"/>
                </a:solidFill>
                <a:effectLst/>
                <a:uLnTx/>
                <a:uFillTx/>
                <a:latin typeface="Calibri"/>
                <a:ea typeface="+mn-ea"/>
                <a:cs typeface="+mn-cs"/>
              </a:rPr>
              <a:t> εκκλησιαστική εκπομπή συνήθως συναντά αντίδραση πολλών.</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q"/>
              <a:tabLst/>
              <a:defRPr/>
            </a:pPr>
            <a:r>
              <a:rPr kumimoji="0" lang="el-GR" sz="2400" b="0" i="0" u="none" strike="noStrike" kern="1200" cap="none" spc="0" normalizeH="0" baseline="0" noProof="0" dirty="0">
                <a:ln>
                  <a:noFill/>
                </a:ln>
                <a:solidFill>
                  <a:srgbClr val="0070C0"/>
                </a:solidFill>
                <a:effectLst/>
                <a:uLnTx/>
                <a:uFillTx/>
                <a:latin typeface="Calibri"/>
                <a:ea typeface="+mn-ea"/>
                <a:cs typeface="+mn-cs"/>
              </a:rPr>
              <a:t>Η τηλεοπτική εκκλησιαστική εκπομπή δεν έχει αποκλειστικό κοινό,</a:t>
            </a:r>
          </a:p>
          <a:p>
            <a:pPr marL="0" marR="0" lvl="0" indent="0" algn="just" defTabSz="914400" rtl="0" eaLnBrk="1" fontAlgn="auto" latinLnBrk="0" hangingPunct="1">
              <a:lnSpc>
                <a:spcPct val="100000"/>
              </a:lnSpc>
              <a:spcBef>
                <a:spcPts val="580"/>
              </a:spcBef>
              <a:spcAft>
                <a:spcPts val="0"/>
              </a:spcAft>
              <a:buClr>
                <a:srgbClr val="D34817"/>
              </a:buClr>
              <a:buSzPct val="85000"/>
              <a:buFontTx/>
              <a:buNone/>
              <a:tabLst/>
              <a:defRPr/>
            </a:pPr>
            <a:r>
              <a:rPr kumimoji="0" lang="el-GR" sz="2400" b="0" i="0" u="none" strike="noStrike" kern="1200" cap="none" spc="0" normalizeH="0" baseline="0" noProof="0" dirty="0">
                <a:ln>
                  <a:noFill/>
                </a:ln>
                <a:solidFill>
                  <a:srgbClr val="0070C0"/>
                </a:solidFill>
                <a:effectLst/>
                <a:uLnTx/>
                <a:uFillTx/>
                <a:latin typeface="Calibri"/>
                <a:ea typeface="+mn-ea"/>
                <a:cs typeface="+mn-cs"/>
              </a:rPr>
              <a:t>για το λόγο αυτό οι δημιουργοί των εκπομπών πρέπει να είναι εξειδικευμένοι θεολόγοι ικανοί να ενώνουν τα θέματα με την καθημερινότητα, ώστε η ευαγγελική αλήθεια να αποτυπώνεται μαρτυρώντας ότι το Ευαγγέλιο σχετίζεται άμεσα με τη ζωή.  </a:t>
            </a:r>
          </a:p>
          <a:p>
            <a:pPr marL="0" marR="0" lvl="0" indent="0" algn="just" defTabSz="914400" rtl="0" eaLnBrk="1" fontAlgn="auto" latinLnBrk="0" hangingPunct="1">
              <a:lnSpc>
                <a:spcPct val="100000"/>
              </a:lnSpc>
              <a:spcBef>
                <a:spcPts val="580"/>
              </a:spcBef>
              <a:spcAft>
                <a:spcPts val="0"/>
              </a:spcAft>
              <a:buClr>
                <a:srgbClr val="D34817"/>
              </a:buClr>
              <a:buSzPct val="85000"/>
              <a:buFontTx/>
              <a:buNone/>
              <a:tabLst/>
              <a:defRPr/>
            </a:pPr>
            <a:endParaRPr lang="el-GR" sz="2400" dirty="0">
              <a:solidFill>
                <a:srgbClr val="0070C0"/>
              </a:solidFill>
              <a:latin typeface="Calibri"/>
            </a:endParaRPr>
          </a:p>
          <a:p>
            <a:pPr marL="0" marR="0" lvl="0" indent="0" algn="just" defTabSz="914400" rtl="0" eaLnBrk="1" fontAlgn="auto" latinLnBrk="0" hangingPunct="1">
              <a:lnSpc>
                <a:spcPct val="100000"/>
              </a:lnSpc>
              <a:spcBef>
                <a:spcPts val="580"/>
              </a:spcBef>
              <a:spcAft>
                <a:spcPts val="0"/>
              </a:spcAft>
              <a:buClr>
                <a:srgbClr val="D34817"/>
              </a:buClr>
              <a:buSzPct val="85000"/>
              <a:buFontTx/>
              <a:buNone/>
              <a:tabLst/>
              <a:defRPr/>
            </a:pPr>
            <a:endParaRPr kumimoji="0" lang="el-GR" sz="2400" b="0" i="0" u="none" strike="noStrike" kern="1200" cap="none" spc="0" normalizeH="0" baseline="0" noProof="0" dirty="0">
              <a:ln>
                <a:noFill/>
              </a:ln>
              <a:solidFill>
                <a:srgbClr val="0070C0"/>
              </a:solidFill>
              <a:effectLst/>
              <a:uLnTx/>
              <a:uFillTx/>
              <a:latin typeface="Calibri"/>
              <a:ea typeface="+mn-ea"/>
              <a:cs typeface="+mn-cs"/>
            </a:endParaRPr>
          </a:p>
        </p:txBody>
      </p:sp>
    </p:spTree>
    <p:extLst>
      <p:ext uri="{BB962C8B-B14F-4D97-AF65-F5344CB8AC3E}">
        <p14:creationId xmlns:p14="http://schemas.microsoft.com/office/powerpoint/2010/main" val="354235599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314223-013F-21FF-D237-332A4572835F}"/>
            </a:ext>
          </a:extLst>
        </p:cNvPr>
        <p:cNvGrpSpPr/>
        <p:nvPr/>
      </p:nvGrpSpPr>
      <p:grpSpPr>
        <a:xfrm>
          <a:off x="0" y="0"/>
          <a:ext cx="0" cy="0"/>
          <a:chOff x="0" y="0"/>
          <a:chExt cx="0" cy="0"/>
        </a:xfrm>
      </p:grpSpPr>
      <p:pic>
        <p:nvPicPr>
          <p:cNvPr id="96" name="object 17">
            <a:extLst>
              <a:ext uri="{FF2B5EF4-FFF2-40B4-BE49-F238E27FC236}">
                <a16:creationId xmlns:a16="http://schemas.microsoft.com/office/drawing/2014/main" id="{39397E38-0B53-8C91-BE24-B14B0E2A5B96}"/>
              </a:ext>
            </a:extLst>
          </p:cNvPr>
          <p:cNvPicPr/>
          <p:nvPr/>
        </p:nvPicPr>
        <p:blipFill>
          <a:blip r:embed="rId2"/>
          <a:stretch/>
        </p:blipFill>
        <p:spPr>
          <a:xfrm>
            <a:off x="0" y="0"/>
            <a:ext cx="9143280" cy="6857280"/>
          </a:xfrm>
          <a:prstGeom prst="rect">
            <a:avLst/>
          </a:prstGeom>
          <a:noFill/>
          <a:ln w="0">
            <a:noFill/>
          </a:ln>
        </p:spPr>
      </p:pic>
      <p:sp>
        <p:nvSpPr>
          <p:cNvPr id="97" name="11 - TextBox 11">
            <a:extLst>
              <a:ext uri="{FF2B5EF4-FFF2-40B4-BE49-F238E27FC236}">
                <a16:creationId xmlns:a16="http://schemas.microsoft.com/office/drawing/2014/main" id="{6877D3FB-83CF-51C8-BB66-46BC0A0610B0}"/>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rgbClr val="000000"/>
              </a:solidFill>
              <a:effectLst/>
              <a:uLnTx/>
              <a:uFillTx/>
              <a:latin typeface="Arial"/>
              <a:ea typeface="+mn-ea"/>
              <a:cs typeface="+mn-cs"/>
            </a:endParaRPr>
          </a:p>
        </p:txBody>
      </p:sp>
      <p:sp>
        <p:nvSpPr>
          <p:cNvPr id="98" name="TextBox 97">
            <a:extLst>
              <a:ext uri="{FF2B5EF4-FFF2-40B4-BE49-F238E27FC236}">
                <a16:creationId xmlns:a16="http://schemas.microsoft.com/office/drawing/2014/main" id="{D5CA4FA1-1DDD-E3D0-D6EF-DBDF5EA147E7}"/>
              </a:ext>
            </a:extLst>
          </p:cNvPr>
          <p:cNvSpPr txBox="1"/>
          <p:nvPr/>
        </p:nvSpPr>
        <p:spPr>
          <a:xfrm>
            <a:off x="37080" y="0"/>
            <a:ext cx="9106200" cy="750278"/>
          </a:xfrm>
          <a:prstGeom prst="rect">
            <a:avLst/>
          </a:prstGeom>
          <a:noFill/>
          <a:ln w="0">
            <a:noFill/>
          </a:ln>
        </p:spPr>
        <p:txBody>
          <a:bodyPr lIns="90000" tIns="45000" rIns="90000" bIns="4500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400" b="0" i="0" u="none" strike="noStrike" kern="1200" cap="none" spc="0" normalizeH="0" baseline="0" noProof="0">
                <a:ln>
                  <a:noFill/>
                </a:ln>
                <a:solidFill>
                  <a:srgbClr val="FFFFFF"/>
                </a:solidFill>
                <a:effectLst/>
                <a:uLnTx/>
                <a:uFillTx/>
                <a:latin typeface="Calibri"/>
                <a:ea typeface="+mn-ea"/>
                <a:cs typeface="+mn-cs"/>
              </a:rPr>
              <a:t>3. δ) Το κοινό στα ΜΜΕ και το έργο της κατήχησης και χριστιανικής αγωγής </a:t>
            </a:r>
            <a:endParaRPr kumimoji="0" lang="el-GR" sz="2400" b="0" i="0" u="none" strike="noStrike" kern="1200" cap="none" spc="0" normalizeH="0" baseline="0" noProof="0" dirty="0">
              <a:ln>
                <a:noFill/>
              </a:ln>
              <a:solidFill>
                <a:srgbClr val="FFFFFF"/>
              </a:solidFill>
              <a:effectLst/>
              <a:uLnTx/>
              <a:uFillTx/>
              <a:latin typeface="Calibri"/>
              <a:ea typeface="+mn-ea"/>
              <a:cs typeface="+mn-cs"/>
            </a:endParaRPr>
          </a:p>
        </p:txBody>
      </p:sp>
      <p:sp>
        <p:nvSpPr>
          <p:cNvPr id="99" name="TextBox 98">
            <a:extLst>
              <a:ext uri="{FF2B5EF4-FFF2-40B4-BE49-F238E27FC236}">
                <a16:creationId xmlns:a16="http://schemas.microsoft.com/office/drawing/2014/main" id="{871CAACE-2A90-6CBC-34BB-B364FC43D4A5}"/>
              </a:ext>
            </a:extLst>
          </p:cNvPr>
          <p:cNvSpPr txBox="1"/>
          <p:nvPr/>
        </p:nvSpPr>
        <p:spPr>
          <a:xfrm>
            <a:off x="37080" y="1118161"/>
            <a:ext cx="9135000" cy="5646053"/>
          </a:xfrm>
          <a:prstGeom prst="rect">
            <a:avLst/>
          </a:prstGeom>
          <a:noFill/>
          <a:ln w="0">
            <a:noFill/>
          </a:ln>
        </p:spPr>
        <p:txBody>
          <a:bodyPr lIns="90000" tIns="45000" rIns="90000" bIns="45000" anchor="t">
            <a:noAutofit/>
          </a:bodyPr>
          <a:lstStyle/>
          <a:p>
            <a:pPr marL="0" marR="0" lvl="0" indent="0" algn="just" defTabSz="914400" rtl="0" eaLnBrk="1" fontAlgn="auto" latinLnBrk="0" hangingPunct="1">
              <a:lnSpc>
                <a:spcPct val="100000"/>
              </a:lnSpc>
              <a:spcBef>
                <a:spcPts val="580"/>
              </a:spcBef>
              <a:spcAft>
                <a:spcPts val="0"/>
              </a:spcAft>
              <a:buClr>
                <a:srgbClr val="D34817"/>
              </a:buClr>
              <a:buSzPct val="85000"/>
              <a:buFontTx/>
              <a:buNone/>
              <a:tabLst/>
              <a:defRPr/>
            </a:pPr>
            <a:r>
              <a:rPr kumimoji="0" lang="el-GR" sz="2400" b="1" i="0" u="none" strike="noStrike" kern="1200" cap="none" spc="0" normalizeH="0" baseline="0" noProof="0" dirty="0">
                <a:ln>
                  <a:noFill/>
                </a:ln>
                <a:solidFill>
                  <a:srgbClr val="7030A0"/>
                </a:solidFill>
                <a:effectLst/>
                <a:uLnTx/>
                <a:uFillTx/>
                <a:latin typeface="Calibri"/>
                <a:ea typeface="+mn-ea"/>
                <a:cs typeface="+mn-cs"/>
              </a:rPr>
              <a:t>Κύρια χαρακτηριστικά τηλεοπτικής εκπομπής </a:t>
            </a:r>
            <a:r>
              <a:rPr kumimoji="0" lang="el-GR" sz="2400" b="0" i="0" u="none" strike="noStrike" kern="1200" cap="none" spc="0" normalizeH="0" baseline="0" noProof="0" dirty="0">
                <a:ln>
                  <a:noFill/>
                </a:ln>
                <a:solidFill>
                  <a:srgbClr val="0070C0"/>
                </a:solidFill>
                <a:effectLst/>
                <a:uLnTx/>
                <a:uFillTx/>
                <a:latin typeface="Calibri"/>
                <a:ea typeface="+mn-ea"/>
                <a:cs typeface="+mn-cs"/>
              </a:rPr>
              <a:t>που απευθύνεται σε πλατύ κοινό:</a:t>
            </a:r>
          </a:p>
          <a:p>
            <a:pPr marL="457200" marR="0" lvl="0" indent="-457200" algn="just" defTabSz="914400" rtl="0" eaLnBrk="1" fontAlgn="auto" latinLnBrk="0" hangingPunct="1">
              <a:lnSpc>
                <a:spcPct val="100000"/>
              </a:lnSpc>
              <a:spcBef>
                <a:spcPts val="580"/>
              </a:spcBef>
              <a:spcAft>
                <a:spcPts val="0"/>
              </a:spcAft>
              <a:buClr>
                <a:srgbClr val="D34817"/>
              </a:buClr>
              <a:buSzPct val="85000"/>
              <a:buFontTx/>
              <a:buAutoNum type="arabicPeriod"/>
              <a:tabLst/>
              <a:defRPr/>
            </a:pPr>
            <a:r>
              <a:rPr lang="el-GR" sz="2400" dirty="0">
                <a:solidFill>
                  <a:srgbClr val="0070C0"/>
                </a:solidFill>
                <a:latin typeface="Calibri"/>
              </a:rPr>
              <a:t>να αυξάνει τη δυνατότητα για διάλογο </a:t>
            </a:r>
          </a:p>
          <a:p>
            <a:pPr marL="457200" marR="0" lvl="0" indent="-457200" algn="just" defTabSz="914400" rtl="0" eaLnBrk="1" fontAlgn="auto" latinLnBrk="0" hangingPunct="1">
              <a:lnSpc>
                <a:spcPct val="100000"/>
              </a:lnSpc>
              <a:spcBef>
                <a:spcPts val="580"/>
              </a:spcBef>
              <a:spcAft>
                <a:spcPts val="0"/>
              </a:spcAft>
              <a:buClr>
                <a:srgbClr val="D34817"/>
              </a:buClr>
              <a:buSzPct val="85000"/>
              <a:buFontTx/>
              <a:buAutoNum type="arabicPeriod"/>
              <a:tabLst/>
              <a:defRPr/>
            </a:pPr>
            <a:r>
              <a:rPr kumimoji="0" lang="el-GR" sz="2400" b="0" i="0" u="none" strike="noStrike" kern="1200" cap="none" spc="0" normalizeH="0" baseline="0" noProof="0" dirty="0">
                <a:ln>
                  <a:noFill/>
                </a:ln>
                <a:solidFill>
                  <a:srgbClr val="0070C0"/>
                </a:solidFill>
                <a:effectLst/>
                <a:uLnTx/>
                <a:uFillTx/>
                <a:latin typeface="Calibri"/>
                <a:ea typeface="+mn-ea"/>
                <a:cs typeface="+mn-cs"/>
              </a:rPr>
              <a:t>να τονίζει τις αληθινές μαρτυρίες </a:t>
            </a:r>
          </a:p>
          <a:p>
            <a:pPr marL="457200" marR="0" lvl="0" indent="-457200" algn="just" defTabSz="914400" rtl="0" eaLnBrk="1" fontAlgn="auto" latinLnBrk="0" hangingPunct="1">
              <a:lnSpc>
                <a:spcPct val="100000"/>
              </a:lnSpc>
              <a:spcBef>
                <a:spcPts val="580"/>
              </a:spcBef>
              <a:spcAft>
                <a:spcPts val="0"/>
              </a:spcAft>
              <a:buClr>
                <a:srgbClr val="D34817"/>
              </a:buClr>
              <a:buSzPct val="85000"/>
              <a:buFontTx/>
              <a:buAutoNum type="arabicPeriod"/>
              <a:tabLst/>
              <a:defRPr/>
            </a:pPr>
            <a:r>
              <a:rPr kumimoji="0" lang="el-GR" sz="2400" b="0" i="0" u="none" strike="noStrike" kern="1200" cap="none" spc="0" normalizeH="0" baseline="0" noProof="0" dirty="0">
                <a:ln>
                  <a:noFill/>
                </a:ln>
                <a:solidFill>
                  <a:srgbClr val="0070C0"/>
                </a:solidFill>
                <a:effectLst/>
                <a:uLnTx/>
                <a:uFillTx/>
                <a:latin typeface="Calibri"/>
                <a:ea typeface="+mn-ea"/>
                <a:cs typeface="+mn-cs"/>
              </a:rPr>
              <a:t>να ανακαλύπτει έναν ρυθμό στην εκπομπή ανάλογο με την σύγχρονη ραδιοτηλεοπτική γλώσσα.</a:t>
            </a:r>
            <a:endParaRPr lang="el-GR" sz="2400" dirty="0">
              <a:solidFill>
                <a:srgbClr val="0070C0"/>
              </a:solidFill>
              <a:latin typeface="Calibri"/>
            </a:endParaRPr>
          </a:p>
          <a:p>
            <a:pPr marR="0" lvl="0" algn="just" defTabSz="914400" rtl="0" eaLnBrk="1" fontAlgn="auto" latinLnBrk="0" hangingPunct="1">
              <a:lnSpc>
                <a:spcPct val="100000"/>
              </a:lnSpc>
              <a:spcBef>
                <a:spcPts val="580"/>
              </a:spcBef>
              <a:spcAft>
                <a:spcPts val="0"/>
              </a:spcAft>
              <a:buClr>
                <a:srgbClr val="D34817"/>
              </a:buClr>
              <a:buSzPct val="85000"/>
              <a:tabLst/>
              <a:defRPr/>
            </a:pPr>
            <a:endParaRPr lang="el-GR" sz="2400" dirty="0">
              <a:solidFill>
                <a:srgbClr val="0070C0"/>
              </a:solidFill>
              <a:latin typeface="Calibri"/>
            </a:endParaRPr>
          </a:p>
          <a:p>
            <a:pPr marR="0" lvl="0" algn="just" defTabSz="914400" rtl="0" eaLnBrk="1" fontAlgn="auto" latinLnBrk="0" hangingPunct="1">
              <a:lnSpc>
                <a:spcPct val="100000"/>
              </a:lnSpc>
              <a:spcBef>
                <a:spcPts val="580"/>
              </a:spcBef>
              <a:spcAft>
                <a:spcPts val="0"/>
              </a:spcAft>
              <a:buClr>
                <a:srgbClr val="D34817"/>
              </a:buClr>
              <a:buSzPct val="85000"/>
              <a:tabLst/>
              <a:defRPr/>
            </a:pPr>
            <a:r>
              <a:rPr kumimoji="0" lang="el-GR" sz="2400" b="0" i="0" u="none" strike="noStrike" kern="1200" cap="none" spc="0" normalizeH="0" baseline="0" noProof="0" dirty="0">
                <a:ln>
                  <a:noFill/>
                </a:ln>
                <a:solidFill>
                  <a:srgbClr val="0070C0"/>
                </a:solidFill>
                <a:effectLst/>
                <a:uLnTx/>
                <a:uFillTx/>
                <a:latin typeface="Calibri"/>
                <a:ea typeface="+mn-ea"/>
                <a:cs typeface="+mn-cs"/>
              </a:rPr>
              <a:t>Χρήση επιστήμης και τεχνολογίας με το επιχείρημα βελτίωσης της ζωής.</a:t>
            </a:r>
          </a:p>
          <a:p>
            <a:pPr marR="0" lvl="0" algn="just" defTabSz="914400" rtl="0" eaLnBrk="1" fontAlgn="auto" latinLnBrk="0" hangingPunct="1">
              <a:lnSpc>
                <a:spcPct val="100000"/>
              </a:lnSpc>
              <a:spcBef>
                <a:spcPts val="580"/>
              </a:spcBef>
              <a:spcAft>
                <a:spcPts val="0"/>
              </a:spcAft>
              <a:buClr>
                <a:srgbClr val="D34817"/>
              </a:buClr>
              <a:buSzPct val="85000"/>
              <a:tabLst/>
              <a:defRPr/>
            </a:pPr>
            <a:r>
              <a:rPr kumimoji="0" lang="el-GR" sz="2400" b="0" i="0" u="none" strike="noStrike" kern="1200" cap="none" spc="0" normalizeH="0" baseline="0" noProof="0" dirty="0">
                <a:ln>
                  <a:noFill/>
                </a:ln>
                <a:solidFill>
                  <a:srgbClr val="0070C0"/>
                </a:solidFill>
                <a:effectLst/>
                <a:uLnTx/>
                <a:uFillTx/>
                <a:latin typeface="Calibri"/>
                <a:ea typeface="+mn-ea"/>
                <a:cs typeface="+mn-cs"/>
              </a:rPr>
              <a:t>Η Εκκλησία οφείλει να επέμβει για να δώσει λύσεις στο πρόβλημα της πληροφορίας που έχει δημιουργηθεί.</a:t>
            </a:r>
          </a:p>
        </p:txBody>
      </p:sp>
    </p:spTree>
    <p:extLst>
      <p:ext uri="{BB962C8B-B14F-4D97-AF65-F5344CB8AC3E}">
        <p14:creationId xmlns:p14="http://schemas.microsoft.com/office/powerpoint/2010/main" val="20929994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0" name="object 8"/>
          <p:cNvPicPr/>
          <p:nvPr/>
        </p:nvPicPr>
        <p:blipFill>
          <a:blip r:embed="rId2"/>
          <a:stretch/>
        </p:blipFill>
        <p:spPr>
          <a:xfrm>
            <a:off x="0" y="0"/>
            <a:ext cx="9143280" cy="6857280"/>
          </a:xfrm>
          <a:prstGeom prst="rect">
            <a:avLst/>
          </a:prstGeom>
          <a:noFill/>
          <a:ln w="0">
            <a:noFill/>
          </a:ln>
        </p:spPr>
      </p:pic>
      <p:sp>
        <p:nvSpPr>
          <p:cNvPr id="61" name="11 - TextBox 3"/>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endParaRPr lang="el-GR" sz="1800" b="0" u="none" strike="noStrike">
              <a:solidFill>
                <a:srgbClr val="000000"/>
              </a:solidFill>
              <a:uFillTx/>
              <a:latin typeface="Arial"/>
            </a:endParaRPr>
          </a:p>
        </p:txBody>
      </p:sp>
      <p:sp>
        <p:nvSpPr>
          <p:cNvPr id="62" name="TextBox 61"/>
          <p:cNvSpPr txBox="1"/>
          <p:nvPr/>
        </p:nvSpPr>
        <p:spPr>
          <a:xfrm>
            <a:off x="37800" y="98852"/>
            <a:ext cx="9106200" cy="957092"/>
          </a:xfrm>
          <a:prstGeom prst="rect">
            <a:avLst/>
          </a:prstGeom>
          <a:noFill/>
          <a:ln w="0">
            <a:noFill/>
          </a:ln>
        </p:spPr>
        <p:txBody>
          <a:bodyPr lIns="90000" tIns="45000" rIns="90000" bIns="45000" anchor="t">
            <a:noAutofit/>
          </a:bodyPr>
          <a:lstStyle/>
          <a:p>
            <a:pPr marR="0" lvl="0" algn="ctr" defTabSz="914400" rtl="0" eaLnBrk="1" fontAlgn="auto" latinLnBrk="0" hangingPunct="1">
              <a:lnSpc>
                <a:spcPct val="100000"/>
              </a:lnSpc>
              <a:spcBef>
                <a:spcPts val="0"/>
              </a:spcBef>
              <a:spcAft>
                <a:spcPts val="0"/>
              </a:spcAft>
              <a:buClrTx/>
              <a:buSzTx/>
              <a:tabLst/>
              <a:defRPr/>
            </a:pPr>
            <a:r>
              <a:rPr kumimoji="0" lang="el-GR" sz="2800" b="0" i="0" u="none" strike="noStrike" kern="1200" cap="none" spc="0" normalizeH="0" baseline="0" noProof="0" dirty="0">
                <a:ln>
                  <a:noFill/>
                </a:ln>
                <a:solidFill>
                  <a:srgbClr val="EEECE1"/>
                </a:solidFill>
                <a:effectLst/>
                <a:uLnTx/>
                <a:uFillTx/>
                <a:latin typeface="+mj-lt"/>
                <a:ea typeface="+mn-ea"/>
                <a:cs typeface="+mn-cs"/>
              </a:rPr>
              <a:t>Η «παιδική θεία λειτουργία» ως μέσο </a:t>
            </a:r>
            <a:r>
              <a:rPr lang="el-GR" sz="2800" dirty="0">
                <a:solidFill>
                  <a:srgbClr val="EEECE1"/>
                </a:solidFill>
                <a:latin typeface="+mj-lt"/>
              </a:rPr>
              <a:t>Κ</a:t>
            </a:r>
            <a:r>
              <a:rPr kumimoji="0" lang="el-GR" sz="2800" b="0" i="0" u="none" strike="noStrike" kern="1200" cap="none" spc="0" normalizeH="0" baseline="0" noProof="0" dirty="0" err="1">
                <a:ln>
                  <a:noFill/>
                </a:ln>
                <a:solidFill>
                  <a:srgbClr val="EEECE1"/>
                </a:solidFill>
                <a:effectLst/>
                <a:uLnTx/>
                <a:uFillTx/>
                <a:latin typeface="+mj-lt"/>
                <a:ea typeface="+mn-ea"/>
                <a:cs typeface="+mn-cs"/>
              </a:rPr>
              <a:t>ατήχησης</a:t>
            </a:r>
            <a:r>
              <a:rPr kumimoji="0" lang="el-GR" sz="2800" b="0" i="0" u="none" strike="noStrike" kern="1200" cap="none" spc="0" normalizeH="0" baseline="0" noProof="0" dirty="0">
                <a:ln>
                  <a:noFill/>
                </a:ln>
                <a:solidFill>
                  <a:srgbClr val="EEECE1"/>
                </a:solidFill>
                <a:effectLst/>
                <a:uLnTx/>
                <a:uFillTx/>
                <a:latin typeface="+mj-lt"/>
                <a:ea typeface="+mn-ea"/>
                <a:cs typeface="+mn-cs"/>
              </a:rPr>
              <a:t> </a:t>
            </a:r>
          </a:p>
          <a:p>
            <a:pPr marR="0" lvl="0" algn="ctr" defTabSz="914400" rtl="0" eaLnBrk="1" fontAlgn="auto" latinLnBrk="0" hangingPunct="1">
              <a:lnSpc>
                <a:spcPct val="100000"/>
              </a:lnSpc>
              <a:spcBef>
                <a:spcPts val="0"/>
              </a:spcBef>
              <a:spcAft>
                <a:spcPts val="0"/>
              </a:spcAft>
              <a:buClrTx/>
              <a:buSzTx/>
              <a:tabLst/>
              <a:defRPr/>
            </a:pPr>
            <a:r>
              <a:rPr kumimoji="0" lang="el-GR" sz="2800" b="0" i="0" u="none" strike="noStrike" kern="1200" cap="none" spc="0" normalizeH="0" baseline="0" noProof="0" dirty="0">
                <a:ln>
                  <a:noFill/>
                </a:ln>
                <a:solidFill>
                  <a:srgbClr val="EEECE1"/>
                </a:solidFill>
                <a:effectLst/>
                <a:uLnTx/>
                <a:uFillTx/>
                <a:latin typeface="+mj-lt"/>
                <a:ea typeface="+mn-ea"/>
                <a:cs typeface="+mn-cs"/>
              </a:rPr>
              <a:t>και Χριστιανικής αγωγής</a:t>
            </a:r>
          </a:p>
          <a:p>
            <a:pPr marL="342900" marR="0" lvl="0" indent="-342900" algn="ctr" defTabSz="914400" rtl="0" eaLnBrk="1" fontAlgn="auto" latinLnBrk="0" hangingPunct="1">
              <a:lnSpc>
                <a:spcPct val="100000"/>
              </a:lnSpc>
              <a:spcBef>
                <a:spcPts val="0"/>
              </a:spcBef>
              <a:spcAft>
                <a:spcPts val="0"/>
              </a:spcAft>
              <a:buClrTx/>
              <a:buSzTx/>
              <a:buFontTx/>
              <a:buAutoNum type="arabicPeriod"/>
              <a:tabLst/>
              <a:defRPr/>
            </a:pPr>
            <a:endParaRPr kumimoji="0" lang="el-GR" sz="1800" b="1" i="0" u="none" strike="noStrike" kern="1200" cap="none" spc="0" normalizeH="0" baseline="0" noProof="0" dirty="0">
              <a:ln>
                <a:noFill/>
              </a:ln>
              <a:solidFill>
                <a:srgbClr val="9BBB59">
                  <a:lumMod val="40000"/>
                  <a:lumOff val="60000"/>
                </a:srgbClr>
              </a:solidFill>
              <a:effectLst/>
              <a:uLnTx/>
              <a:uFillTx/>
              <a:latin typeface="Arial"/>
              <a:ea typeface="+mn-ea"/>
              <a:cs typeface="+mn-cs"/>
            </a:endParaRPr>
          </a:p>
        </p:txBody>
      </p:sp>
      <p:sp>
        <p:nvSpPr>
          <p:cNvPr id="63" name="TextBox 62"/>
          <p:cNvSpPr txBox="1"/>
          <p:nvPr/>
        </p:nvSpPr>
        <p:spPr>
          <a:xfrm>
            <a:off x="23400" y="1055944"/>
            <a:ext cx="9135000" cy="5603631"/>
          </a:xfrm>
          <a:prstGeom prst="rect">
            <a:avLst/>
          </a:prstGeom>
          <a:noFill/>
          <a:ln w="0">
            <a:noFill/>
          </a:ln>
        </p:spPr>
        <p:txBody>
          <a:bodyPr lIns="90000" tIns="45000" rIns="90000" bIns="45000" anchor="t">
            <a:noAutofit/>
          </a:bodyPr>
          <a:lstStyle/>
          <a:p>
            <a:pPr marR="0" lvl="0" algn="l" defTabSz="914400" rtl="0" eaLnBrk="1" fontAlgn="base" latinLnBrk="0" hangingPunct="1">
              <a:lnSpc>
                <a:spcPct val="100000"/>
              </a:lnSpc>
              <a:spcBef>
                <a:spcPts val="575"/>
              </a:spcBef>
              <a:spcAft>
                <a:spcPct val="0"/>
              </a:spcAft>
              <a:buClr>
                <a:srgbClr val="D34817"/>
              </a:buClr>
              <a:buSzPct val="85000"/>
              <a:tabLst/>
              <a:defRPr/>
            </a:pPr>
            <a:r>
              <a:rPr kumimoji="0" lang="el-GR" altLang="el-GR" sz="2400" b="0" i="0" u="none" strike="noStrike" kern="1200" cap="none" spc="0" normalizeH="0" baseline="0" noProof="0" dirty="0">
                <a:ln>
                  <a:noFill/>
                </a:ln>
                <a:solidFill>
                  <a:srgbClr val="7030A0"/>
                </a:solidFill>
                <a:effectLst/>
                <a:uLnTx/>
                <a:uFillTx/>
                <a:ea typeface="+mn-ea"/>
                <a:cs typeface="+mn-cs"/>
              </a:rPr>
              <a:t>Μειονεκτήματα πρώτης περίπτωσης:</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Arial" panose="020B0604020202020204" pitchFamily="34" charset="0"/>
              <a:buChar char="•"/>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τα παιδιά και οι έφηβοι δεν προσέρχονται πάντοτε με τη θέλησή τους στην παιδική Θεία </a:t>
            </a:r>
            <a:r>
              <a:rPr lang="el-GR" altLang="el-GR" sz="2400" dirty="0">
                <a:solidFill>
                  <a:srgbClr val="0070C0"/>
                </a:solidFill>
              </a:rPr>
              <a:t>Λ</a:t>
            </a:r>
            <a:r>
              <a:rPr kumimoji="0" lang="el-GR" altLang="el-GR" sz="2400" b="0" i="0" u="none" strike="noStrike" kern="1200" cap="none" spc="0" normalizeH="0" baseline="0" noProof="0" dirty="0" err="1">
                <a:ln>
                  <a:noFill/>
                </a:ln>
                <a:solidFill>
                  <a:srgbClr val="0070C0"/>
                </a:solidFill>
                <a:effectLst/>
                <a:uLnTx/>
                <a:uFillTx/>
                <a:ea typeface="+mn-ea"/>
                <a:cs typeface="+mn-cs"/>
              </a:rPr>
              <a:t>ειτουργία</a:t>
            </a:r>
            <a:r>
              <a:rPr kumimoji="0" lang="el-GR" altLang="el-GR" sz="2400" b="0" i="0" u="none" strike="noStrike" kern="1200" cap="none" spc="0" normalizeH="0" baseline="0" noProof="0" dirty="0">
                <a:ln>
                  <a:noFill/>
                </a:ln>
                <a:solidFill>
                  <a:srgbClr val="0070C0"/>
                </a:solidFill>
                <a:effectLst/>
                <a:uLnTx/>
                <a:uFillTx/>
                <a:ea typeface="+mn-ea"/>
                <a:cs typeface="+mn-cs"/>
              </a:rPr>
              <a:t>.</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Arial" panose="020B0604020202020204" pitchFamily="34" charset="0"/>
              <a:buChar char="•"/>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παρουσιάζεται συνωστισμός κατά την προσέλευσή τους.</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Arial" panose="020B0604020202020204" pitchFamily="34" charset="0"/>
              <a:buChar char="•"/>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δεν προσέρχονται στην κυριακάτικη </a:t>
            </a:r>
            <a:r>
              <a:rPr lang="el-GR" altLang="el-GR" sz="2400" dirty="0">
                <a:solidFill>
                  <a:srgbClr val="0070C0"/>
                </a:solidFill>
              </a:rPr>
              <a:t>Θ</a:t>
            </a:r>
            <a:r>
              <a:rPr kumimoji="0" lang="el-GR" altLang="el-GR" sz="2400" b="0" i="0" u="none" strike="noStrike" kern="1200" cap="none" spc="0" normalizeH="0" baseline="0" noProof="0" dirty="0" err="1">
                <a:ln>
                  <a:noFill/>
                </a:ln>
                <a:solidFill>
                  <a:srgbClr val="0070C0"/>
                </a:solidFill>
                <a:effectLst/>
                <a:uLnTx/>
                <a:uFillTx/>
                <a:ea typeface="+mn-ea"/>
                <a:cs typeface="+mn-cs"/>
              </a:rPr>
              <a:t>εία</a:t>
            </a:r>
            <a:r>
              <a:rPr kumimoji="0" lang="el-GR" altLang="el-GR" sz="2400" b="0" i="0" u="none" strike="noStrike" kern="1200" cap="none" spc="0" normalizeH="0" baseline="0" noProof="0" dirty="0">
                <a:ln>
                  <a:noFill/>
                </a:ln>
                <a:solidFill>
                  <a:srgbClr val="0070C0"/>
                </a:solidFill>
                <a:effectLst/>
                <a:uLnTx/>
                <a:uFillTx/>
                <a:ea typeface="+mn-ea"/>
                <a:cs typeface="+mn-cs"/>
              </a:rPr>
              <a:t> Λειτουργία. </a:t>
            </a:r>
          </a:p>
          <a:p>
            <a:pPr marR="0" lvl="0" algn="l" defTabSz="914400" rtl="0" eaLnBrk="1" fontAlgn="base" latinLnBrk="0" hangingPunct="1">
              <a:lnSpc>
                <a:spcPct val="100000"/>
              </a:lnSpc>
              <a:spcBef>
                <a:spcPts val="575"/>
              </a:spcBef>
              <a:spcAft>
                <a:spcPct val="0"/>
              </a:spcAft>
              <a:buClr>
                <a:srgbClr val="D34817"/>
              </a:buClr>
              <a:buSzPct val="85000"/>
              <a:tabLst/>
              <a:defRPr/>
            </a:pPr>
            <a:endParaRPr lang="el-GR" altLang="el-GR" sz="2400" dirty="0">
              <a:solidFill>
                <a:srgbClr val="0070C0"/>
              </a:solidFill>
            </a:endParaRPr>
          </a:p>
          <a:p>
            <a:pPr marR="0" lvl="0" algn="l" defTabSz="914400" rtl="0" eaLnBrk="1" fontAlgn="base" latinLnBrk="0" hangingPunct="1">
              <a:lnSpc>
                <a:spcPct val="100000"/>
              </a:lnSpc>
              <a:spcBef>
                <a:spcPts val="575"/>
              </a:spcBef>
              <a:spcAft>
                <a:spcPct val="0"/>
              </a:spcAft>
              <a:buClr>
                <a:srgbClr val="D34817"/>
              </a:buClr>
              <a:buSzPct val="85000"/>
              <a:tabLst/>
              <a:defRPr/>
            </a:pPr>
            <a:r>
              <a:rPr kumimoji="0" lang="el-GR" altLang="el-GR" sz="2400" b="0" i="0" u="none" strike="noStrike" kern="1200" cap="none" spc="0" normalizeH="0" baseline="0" noProof="0" dirty="0">
                <a:ln>
                  <a:noFill/>
                </a:ln>
                <a:solidFill>
                  <a:srgbClr val="7030A0"/>
                </a:solidFill>
                <a:effectLst/>
                <a:uLnTx/>
                <a:uFillTx/>
                <a:ea typeface="+mn-ea"/>
                <a:cs typeface="+mn-cs"/>
              </a:rPr>
              <a:t>Προτείνεται άλλη μορφή παιδικής Θείας </a:t>
            </a:r>
            <a:r>
              <a:rPr lang="el-GR" altLang="el-GR" sz="2400" dirty="0">
                <a:solidFill>
                  <a:srgbClr val="7030A0"/>
                </a:solidFill>
              </a:rPr>
              <a:t>Λ</a:t>
            </a:r>
            <a:r>
              <a:rPr kumimoji="0" lang="el-GR" altLang="el-GR" sz="2400" b="0" i="0" u="none" strike="noStrike" kern="1200" cap="none" spc="0" normalizeH="0" baseline="0" noProof="0" dirty="0" err="1">
                <a:ln>
                  <a:noFill/>
                </a:ln>
                <a:solidFill>
                  <a:srgbClr val="7030A0"/>
                </a:solidFill>
                <a:effectLst/>
                <a:uLnTx/>
                <a:uFillTx/>
                <a:ea typeface="+mn-ea"/>
                <a:cs typeface="+mn-cs"/>
              </a:rPr>
              <a:t>ειτουργίας</a:t>
            </a:r>
            <a:r>
              <a:rPr kumimoji="0" lang="el-GR" altLang="el-GR" sz="2400" b="0" i="0" u="none" strike="noStrike" kern="1200" cap="none" spc="0" normalizeH="0" baseline="0" noProof="0" dirty="0">
                <a:ln>
                  <a:noFill/>
                </a:ln>
                <a:solidFill>
                  <a:srgbClr val="7030A0"/>
                </a:solidFill>
                <a:effectLst/>
                <a:uLnTx/>
                <a:uFillTx/>
                <a:ea typeface="+mn-ea"/>
                <a:cs typeface="+mn-cs"/>
              </a:rPr>
              <a:t>:</a:t>
            </a:r>
          </a:p>
          <a:p>
            <a:pPr marL="457200" marR="0" lvl="0" indent="-457200" algn="l" defTabSz="914400" rtl="0" eaLnBrk="1" fontAlgn="base" latinLnBrk="0" hangingPunct="1">
              <a:lnSpc>
                <a:spcPct val="100000"/>
              </a:lnSpc>
              <a:spcBef>
                <a:spcPts val="575"/>
              </a:spcBef>
              <a:spcAft>
                <a:spcPct val="0"/>
              </a:spcAft>
              <a:buClr>
                <a:srgbClr val="D34817"/>
              </a:buClr>
              <a:buSzPct val="85000"/>
              <a:buAutoNum type="arabicPeriod"/>
              <a:tabLst/>
              <a:defRPr/>
            </a:pPr>
            <a:r>
              <a:rPr lang="el-GR" altLang="el-GR" sz="2400" dirty="0">
                <a:solidFill>
                  <a:srgbClr val="0070C0"/>
                </a:solidFill>
              </a:rPr>
              <a:t>να έχει περιστασιακό χαρακτήρα. </a:t>
            </a:r>
          </a:p>
          <a:p>
            <a:pPr marL="457200" marR="0" lvl="0" indent="-457200" algn="l" defTabSz="914400" rtl="0" eaLnBrk="1" fontAlgn="base" latinLnBrk="0" hangingPunct="1">
              <a:lnSpc>
                <a:spcPct val="100000"/>
              </a:lnSpc>
              <a:spcBef>
                <a:spcPts val="575"/>
              </a:spcBef>
              <a:spcAft>
                <a:spcPct val="0"/>
              </a:spcAft>
              <a:buClr>
                <a:srgbClr val="D34817"/>
              </a:buClr>
              <a:buSzPct val="85000"/>
              <a:buAutoNum type="arabicPeriod"/>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να τελείται σε αραιότερα χρονικά διαστήματα. </a:t>
            </a:r>
          </a:p>
          <a:p>
            <a:pPr marL="457200" marR="0" lvl="0" indent="-457200" algn="l" defTabSz="914400" rtl="0" eaLnBrk="1" fontAlgn="base" latinLnBrk="0" hangingPunct="1">
              <a:lnSpc>
                <a:spcPct val="100000"/>
              </a:lnSpc>
              <a:spcBef>
                <a:spcPts val="575"/>
              </a:spcBef>
              <a:spcAft>
                <a:spcPct val="0"/>
              </a:spcAft>
              <a:buClr>
                <a:srgbClr val="D34817"/>
              </a:buClr>
              <a:buSzPct val="85000"/>
              <a:buAutoNum type="arabicPeriod"/>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να συνδέεται με συγκεκριμένη γιορτή του λειτουργικού εντός της Εκκλησίας (εορταστικός </a:t>
            </a:r>
            <a:r>
              <a:rPr kumimoji="0" lang="el-GR" altLang="el-GR" sz="2400" b="0" i="0" u="none" strike="noStrike" kern="1200" cap="none" spc="0" normalizeH="0" baseline="0" noProof="0" dirty="0" err="1">
                <a:ln>
                  <a:noFill/>
                </a:ln>
                <a:solidFill>
                  <a:srgbClr val="0070C0"/>
                </a:solidFill>
                <a:effectLst/>
                <a:uLnTx/>
                <a:uFillTx/>
                <a:ea typeface="+mn-ea"/>
                <a:cs typeface="+mn-cs"/>
              </a:rPr>
              <a:t>χαρα</a:t>
            </a:r>
            <a:r>
              <a:rPr lang="el-GR" altLang="el-GR" sz="2400" dirty="0" err="1">
                <a:solidFill>
                  <a:srgbClr val="0070C0"/>
                </a:solidFill>
              </a:rPr>
              <a:t>κτήρας</a:t>
            </a:r>
            <a:r>
              <a:rPr lang="el-GR" altLang="el-GR" sz="2400" dirty="0">
                <a:solidFill>
                  <a:srgbClr val="0070C0"/>
                </a:solidFill>
              </a:rPr>
              <a:t>)</a:t>
            </a:r>
            <a:r>
              <a:rPr kumimoji="0" lang="el-GR" altLang="el-GR" sz="2400" b="0" i="0" u="none" strike="noStrike" kern="1200" cap="none" spc="0" normalizeH="0" baseline="0" noProof="0" dirty="0">
                <a:ln>
                  <a:noFill/>
                </a:ln>
                <a:solidFill>
                  <a:srgbClr val="0070C0"/>
                </a:solidFill>
                <a:effectLst/>
                <a:uLnTx/>
                <a:uFillTx/>
                <a:ea typeface="+mn-ea"/>
                <a:cs typeface="+mn-cs"/>
              </a:rPr>
              <a:t>.  </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99D788-ACFC-FE08-B315-6EBC7106A5E4}"/>
            </a:ext>
          </a:extLst>
        </p:cNvPr>
        <p:cNvGrpSpPr/>
        <p:nvPr/>
      </p:nvGrpSpPr>
      <p:grpSpPr>
        <a:xfrm>
          <a:off x="0" y="0"/>
          <a:ext cx="0" cy="0"/>
          <a:chOff x="0" y="0"/>
          <a:chExt cx="0" cy="0"/>
        </a:xfrm>
      </p:grpSpPr>
      <p:pic>
        <p:nvPicPr>
          <p:cNvPr id="96" name="object 17">
            <a:extLst>
              <a:ext uri="{FF2B5EF4-FFF2-40B4-BE49-F238E27FC236}">
                <a16:creationId xmlns:a16="http://schemas.microsoft.com/office/drawing/2014/main" id="{49D1F4F6-07A6-0601-DF37-2975D3A9A1A0}"/>
              </a:ext>
            </a:extLst>
          </p:cNvPr>
          <p:cNvPicPr/>
          <p:nvPr/>
        </p:nvPicPr>
        <p:blipFill>
          <a:blip r:embed="rId2"/>
          <a:stretch/>
        </p:blipFill>
        <p:spPr>
          <a:xfrm>
            <a:off x="0" y="0"/>
            <a:ext cx="9143280" cy="6857280"/>
          </a:xfrm>
          <a:prstGeom prst="rect">
            <a:avLst/>
          </a:prstGeom>
          <a:noFill/>
          <a:ln w="0">
            <a:noFill/>
          </a:ln>
        </p:spPr>
      </p:pic>
      <p:sp>
        <p:nvSpPr>
          <p:cNvPr id="97" name="11 - TextBox 11">
            <a:extLst>
              <a:ext uri="{FF2B5EF4-FFF2-40B4-BE49-F238E27FC236}">
                <a16:creationId xmlns:a16="http://schemas.microsoft.com/office/drawing/2014/main" id="{7B7F806C-7F4D-B286-BBAB-8F1AED29F68F}"/>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rgbClr val="000000"/>
              </a:solidFill>
              <a:effectLst/>
              <a:uLnTx/>
              <a:uFillTx/>
              <a:latin typeface="Arial"/>
              <a:ea typeface="+mn-ea"/>
              <a:cs typeface="+mn-cs"/>
            </a:endParaRPr>
          </a:p>
        </p:txBody>
      </p:sp>
      <p:sp>
        <p:nvSpPr>
          <p:cNvPr id="98" name="TextBox 97">
            <a:extLst>
              <a:ext uri="{FF2B5EF4-FFF2-40B4-BE49-F238E27FC236}">
                <a16:creationId xmlns:a16="http://schemas.microsoft.com/office/drawing/2014/main" id="{91E38518-D428-EB4B-6F53-DC02399BE0D6}"/>
              </a:ext>
            </a:extLst>
          </p:cNvPr>
          <p:cNvSpPr txBox="1"/>
          <p:nvPr/>
        </p:nvSpPr>
        <p:spPr>
          <a:xfrm>
            <a:off x="37080" y="0"/>
            <a:ext cx="9106200" cy="750278"/>
          </a:xfrm>
          <a:prstGeom prst="rect">
            <a:avLst/>
          </a:prstGeom>
          <a:noFill/>
          <a:ln w="0">
            <a:noFill/>
          </a:ln>
        </p:spPr>
        <p:txBody>
          <a:bodyPr lIns="90000" tIns="45000" rIns="90000" bIns="4500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400" b="0" i="0" u="none" strike="noStrike" kern="1200" cap="none" spc="0" normalizeH="0" baseline="0" noProof="0">
                <a:ln>
                  <a:noFill/>
                </a:ln>
                <a:solidFill>
                  <a:srgbClr val="FFFFFF"/>
                </a:solidFill>
                <a:effectLst/>
                <a:uLnTx/>
                <a:uFillTx/>
                <a:latin typeface="Calibri"/>
                <a:ea typeface="+mn-ea"/>
                <a:cs typeface="+mn-cs"/>
              </a:rPr>
              <a:t>3. δ) Το κοινό στα ΜΜΕ και το έργο της κατήχησης και χριστιανικής αγωγής </a:t>
            </a:r>
            <a:endParaRPr kumimoji="0" lang="el-GR" sz="2400" b="0" i="0" u="none" strike="noStrike" kern="1200" cap="none" spc="0" normalizeH="0" baseline="0" noProof="0" dirty="0">
              <a:ln>
                <a:noFill/>
              </a:ln>
              <a:solidFill>
                <a:srgbClr val="FFFFFF"/>
              </a:solidFill>
              <a:effectLst/>
              <a:uLnTx/>
              <a:uFillTx/>
              <a:latin typeface="Calibri"/>
              <a:ea typeface="+mn-ea"/>
              <a:cs typeface="+mn-cs"/>
            </a:endParaRPr>
          </a:p>
        </p:txBody>
      </p:sp>
      <p:sp>
        <p:nvSpPr>
          <p:cNvPr id="99" name="TextBox 98">
            <a:extLst>
              <a:ext uri="{FF2B5EF4-FFF2-40B4-BE49-F238E27FC236}">
                <a16:creationId xmlns:a16="http://schemas.microsoft.com/office/drawing/2014/main" id="{B763EFCD-F544-D0AF-2B70-E757B71902B9}"/>
              </a:ext>
            </a:extLst>
          </p:cNvPr>
          <p:cNvSpPr txBox="1"/>
          <p:nvPr/>
        </p:nvSpPr>
        <p:spPr>
          <a:xfrm>
            <a:off x="37080" y="1118161"/>
            <a:ext cx="9135000" cy="5646053"/>
          </a:xfrm>
          <a:prstGeom prst="rect">
            <a:avLst/>
          </a:prstGeom>
          <a:noFill/>
          <a:ln w="0">
            <a:noFill/>
          </a:ln>
        </p:spPr>
        <p:txBody>
          <a:bodyPr lIns="90000" tIns="45000" rIns="90000" bIns="45000" anchor="t">
            <a:noAutofit/>
          </a:bodyPr>
          <a:lstStyle/>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q"/>
              <a:tabLst/>
              <a:defRPr/>
            </a:pPr>
            <a:r>
              <a:rPr kumimoji="0" lang="el-GR" sz="2400" b="0" i="0" u="none" strike="noStrike" kern="1200" cap="none" spc="0" normalizeH="0" baseline="0" noProof="0" dirty="0">
                <a:ln>
                  <a:noFill/>
                </a:ln>
                <a:solidFill>
                  <a:srgbClr val="0070C0"/>
                </a:solidFill>
                <a:effectLst/>
                <a:uLnTx/>
                <a:uFillTx/>
                <a:latin typeface="Calibri"/>
                <a:ea typeface="+mn-ea"/>
                <a:cs typeface="+mn-cs"/>
              </a:rPr>
              <a:t>Ζούμε όχι με όσα έχουμε κατορθώσει, αλλά με όσα είμαστε βέβαιοι πως μπορούμε να κατορθώσουμε με την ορθόδοξη διδασκαλία της εσχατολογικής προοπτικής, στην οποία </a:t>
            </a:r>
            <a:r>
              <a:rPr kumimoji="0" lang="el-GR" sz="2400" b="0" i="0" u="none" strike="noStrike" kern="1200" cap="none" spc="0" normalizeH="0" baseline="0" noProof="0" dirty="0" err="1">
                <a:ln>
                  <a:noFill/>
                </a:ln>
                <a:solidFill>
                  <a:srgbClr val="0070C0"/>
                </a:solidFill>
                <a:effectLst/>
                <a:uLnTx/>
                <a:uFillTx/>
                <a:latin typeface="Calibri"/>
                <a:ea typeface="+mn-ea"/>
                <a:cs typeface="+mn-cs"/>
              </a:rPr>
              <a:t>σχετικοποιούνται</a:t>
            </a:r>
            <a:r>
              <a:rPr kumimoji="0" lang="el-GR" sz="2400" b="0" i="0" u="none" strike="noStrike" kern="1200" cap="none" spc="0" normalizeH="0" baseline="0" noProof="0" dirty="0">
                <a:ln>
                  <a:noFill/>
                </a:ln>
                <a:solidFill>
                  <a:srgbClr val="0070C0"/>
                </a:solidFill>
                <a:effectLst/>
                <a:uLnTx/>
                <a:uFillTx/>
                <a:latin typeface="Calibri"/>
                <a:ea typeface="+mn-ea"/>
                <a:cs typeface="+mn-cs"/>
              </a:rPr>
              <a:t> τα προβλήματα, καταργούνται και οι μεγαλύτερες ακόμα αντιθέσεις συνοψίζονται στην έσχατη αντίθεση ανάμεσα στη ζωή και το θάνατο.</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q"/>
              <a:tabLst/>
              <a:defRPr/>
            </a:pPr>
            <a:endParaRPr kumimoji="0" lang="el-GR" sz="2400" b="0" i="0" u="none" strike="noStrike" kern="1200" cap="none" spc="0" normalizeH="0" baseline="0" noProof="0" dirty="0">
              <a:ln>
                <a:noFill/>
              </a:ln>
              <a:solidFill>
                <a:srgbClr val="0070C0"/>
              </a:solidFill>
              <a:effectLst/>
              <a:uLnTx/>
              <a:uFillTx/>
              <a:latin typeface="Calibri"/>
              <a:ea typeface="+mn-ea"/>
              <a:cs typeface="+mn-cs"/>
            </a:endParaRP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q"/>
              <a:tabLst/>
              <a:defRPr/>
            </a:pPr>
            <a:r>
              <a:rPr kumimoji="0" lang="el-GR" sz="2400" b="0" i="0" u="none" strike="noStrike" kern="1200" cap="none" spc="0" normalizeH="0" baseline="0" noProof="0" dirty="0">
                <a:ln>
                  <a:noFill/>
                </a:ln>
                <a:solidFill>
                  <a:srgbClr val="0070C0"/>
                </a:solidFill>
                <a:effectLst/>
                <a:uLnTx/>
                <a:uFillTx/>
                <a:latin typeface="Calibri"/>
                <a:ea typeface="+mn-ea"/>
                <a:cs typeface="+mn-cs"/>
              </a:rPr>
              <a:t>  </a:t>
            </a:r>
            <a:r>
              <a:rPr kumimoji="0" lang="el-GR" sz="2400" b="0" i="0" u="none" strike="noStrike" kern="1200" cap="none" spc="0" normalizeH="0" baseline="0" noProof="0" dirty="0">
                <a:ln>
                  <a:noFill/>
                </a:ln>
                <a:solidFill>
                  <a:srgbClr val="7030A0"/>
                </a:solidFill>
                <a:effectLst/>
                <a:uLnTx/>
                <a:uFillTx/>
                <a:latin typeface="Calibri"/>
                <a:ea typeface="+mn-ea"/>
                <a:cs typeface="+mn-cs"/>
              </a:rPr>
              <a:t>Ο σύγχρονος θεολόγος και κατηχητής </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ü"/>
              <a:tabLst/>
              <a:defRPr/>
            </a:pPr>
            <a:r>
              <a:rPr kumimoji="0" lang="el-GR" sz="2400" b="0" i="0" u="none" strike="noStrike" kern="1200" cap="none" spc="0" normalizeH="0" baseline="0" noProof="0" dirty="0">
                <a:ln>
                  <a:noFill/>
                </a:ln>
                <a:solidFill>
                  <a:srgbClr val="0070C0"/>
                </a:solidFill>
                <a:effectLst/>
                <a:uLnTx/>
                <a:uFillTx/>
                <a:latin typeface="Calibri"/>
                <a:ea typeface="+mn-ea"/>
                <a:cs typeface="+mn-cs"/>
              </a:rPr>
              <a:t>ξεπερνά το σκόπελο της ημιμάθειας </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ü"/>
              <a:tabLst/>
              <a:defRPr/>
            </a:pPr>
            <a:r>
              <a:rPr lang="el-GR" sz="2400" dirty="0">
                <a:solidFill>
                  <a:srgbClr val="0070C0"/>
                </a:solidFill>
                <a:latin typeface="Calibri"/>
              </a:rPr>
              <a:t>π</a:t>
            </a:r>
            <a:r>
              <a:rPr kumimoji="0" lang="el-GR" sz="2400" b="0" i="0" u="none" strike="noStrike" kern="1200" cap="none" spc="0" normalizeH="0" baseline="0" noProof="0" dirty="0" err="1">
                <a:ln>
                  <a:noFill/>
                </a:ln>
                <a:solidFill>
                  <a:srgbClr val="0070C0"/>
                </a:solidFill>
                <a:effectLst/>
                <a:uLnTx/>
                <a:uFillTx/>
                <a:latin typeface="Calibri"/>
                <a:ea typeface="+mn-ea"/>
                <a:cs typeface="+mn-cs"/>
              </a:rPr>
              <a:t>ροσεγγίζει</a:t>
            </a:r>
            <a:r>
              <a:rPr kumimoji="0" lang="el-GR" sz="2400" b="0" i="0" u="none" strike="noStrike" kern="1200" cap="none" spc="0" normalizeH="0" baseline="0" noProof="0" dirty="0">
                <a:ln>
                  <a:noFill/>
                </a:ln>
                <a:solidFill>
                  <a:srgbClr val="0070C0"/>
                </a:solidFill>
                <a:effectLst/>
                <a:uLnTx/>
                <a:uFillTx/>
                <a:latin typeface="Calibri"/>
                <a:ea typeface="+mn-ea"/>
                <a:cs typeface="+mn-cs"/>
              </a:rPr>
              <a:t> το θέμα της </a:t>
            </a:r>
            <a:r>
              <a:rPr kumimoji="0" lang="el-GR" sz="2400" b="0" i="0" u="none" strike="noStrike" kern="1200" cap="none" spc="0" normalizeH="0" baseline="0" noProof="0" dirty="0" err="1">
                <a:ln>
                  <a:noFill/>
                </a:ln>
                <a:solidFill>
                  <a:srgbClr val="0070C0"/>
                </a:solidFill>
                <a:effectLst/>
                <a:uLnTx/>
                <a:uFillTx/>
                <a:latin typeface="Calibri"/>
                <a:ea typeface="+mn-ea"/>
                <a:cs typeface="+mn-cs"/>
              </a:rPr>
              <a:t>εκκοσμίκευσης</a:t>
            </a:r>
            <a:r>
              <a:rPr kumimoji="0" lang="el-GR" sz="2400" b="0" i="0" u="none" strike="noStrike" kern="1200" cap="none" spc="0" normalizeH="0" baseline="0" noProof="0" dirty="0">
                <a:ln>
                  <a:noFill/>
                </a:ln>
                <a:solidFill>
                  <a:srgbClr val="0070C0"/>
                </a:solidFill>
                <a:effectLst/>
                <a:uLnTx/>
                <a:uFillTx/>
                <a:latin typeface="Calibri"/>
                <a:ea typeface="+mn-ea"/>
                <a:cs typeface="+mn-cs"/>
              </a:rPr>
              <a:t> με εσχατολογική προοπτική</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ü"/>
              <a:tabLst/>
              <a:defRPr/>
            </a:pPr>
            <a:r>
              <a:rPr kumimoji="0" lang="el-GR" sz="2400" b="0" i="0" u="none" strike="noStrike" kern="1200" cap="none" spc="0" normalizeH="0" baseline="0" noProof="0" dirty="0">
                <a:ln>
                  <a:noFill/>
                </a:ln>
                <a:solidFill>
                  <a:srgbClr val="0070C0"/>
                </a:solidFill>
                <a:effectLst/>
                <a:uLnTx/>
                <a:uFillTx/>
                <a:latin typeface="Calibri"/>
                <a:ea typeface="+mn-ea"/>
                <a:cs typeface="+mn-cs"/>
              </a:rPr>
              <a:t>χρησιμοποιεί την τεχνολογία όσο γίνεται λιγότερο από απάνθρωπη και επικίνδυνη.  </a:t>
            </a:r>
          </a:p>
          <a:p>
            <a:pPr marL="0" marR="0" lvl="0" indent="0" algn="just" defTabSz="914400" rtl="0" eaLnBrk="1" fontAlgn="auto" latinLnBrk="0" hangingPunct="1">
              <a:lnSpc>
                <a:spcPct val="100000"/>
              </a:lnSpc>
              <a:spcBef>
                <a:spcPts val="580"/>
              </a:spcBef>
              <a:spcAft>
                <a:spcPts val="0"/>
              </a:spcAft>
              <a:buClr>
                <a:srgbClr val="D34817"/>
              </a:buClr>
              <a:buSzPct val="85000"/>
              <a:buFontTx/>
              <a:buNone/>
              <a:tabLst/>
              <a:defRPr/>
            </a:pPr>
            <a:r>
              <a:rPr kumimoji="0" lang="el-GR" sz="2400" b="0" i="0" u="none" strike="noStrike" kern="1200" cap="none" spc="0" normalizeH="0" baseline="0" noProof="0" dirty="0">
                <a:ln>
                  <a:noFill/>
                </a:ln>
                <a:solidFill>
                  <a:srgbClr val="0070C0"/>
                </a:solidFill>
                <a:effectLst/>
                <a:uLnTx/>
                <a:uFillTx/>
                <a:latin typeface="Calibri"/>
                <a:ea typeface="+mn-ea"/>
                <a:cs typeface="+mn-cs"/>
              </a:rPr>
              <a:t> </a:t>
            </a:r>
          </a:p>
        </p:txBody>
      </p:sp>
    </p:spTree>
    <p:extLst>
      <p:ext uri="{BB962C8B-B14F-4D97-AF65-F5344CB8AC3E}">
        <p14:creationId xmlns:p14="http://schemas.microsoft.com/office/powerpoint/2010/main" val="213359060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0231D9-F182-752A-C478-E98D73A039A1}"/>
            </a:ext>
          </a:extLst>
        </p:cNvPr>
        <p:cNvGrpSpPr/>
        <p:nvPr/>
      </p:nvGrpSpPr>
      <p:grpSpPr>
        <a:xfrm>
          <a:off x="0" y="0"/>
          <a:ext cx="0" cy="0"/>
          <a:chOff x="0" y="0"/>
          <a:chExt cx="0" cy="0"/>
        </a:xfrm>
      </p:grpSpPr>
      <p:pic>
        <p:nvPicPr>
          <p:cNvPr id="96" name="object 17">
            <a:extLst>
              <a:ext uri="{FF2B5EF4-FFF2-40B4-BE49-F238E27FC236}">
                <a16:creationId xmlns:a16="http://schemas.microsoft.com/office/drawing/2014/main" id="{9D641A47-AE8A-59B9-2801-EA34548C742D}"/>
              </a:ext>
            </a:extLst>
          </p:cNvPr>
          <p:cNvPicPr/>
          <p:nvPr/>
        </p:nvPicPr>
        <p:blipFill>
          <a:blip r:embed="rId2"/>
          <a:stretch/>
        </p:blipFill>
        <p:spPr>
          <a:xfrm>
            <a:off x="0" y="0"/>
            <a:ext cx="9143280" cy="6857280"/>
          </a:xfrm>
          <a:prstGeom prst="rect">
            <a:avLst/>
          </a:prstGeom>
          <a:noFill/>
          <a:ln w="0">
            <a:noFill/>
          </a:ln>
        </p:spPr>
      </p:pic>
      <p:sp>
        <p:nvSpPr>
          <p:cNvPr id="97" name="11 - TextBox 11">
            <a:extLst>
              <a:ext uri="{FF2B5EF4-FFF2-40B4-BE49-F238E27FC236}">
                <a16:creationId xmlns:a16="http://schemas.microsoft.com/office/drawing/2014/main" id="{AF915361-5482-29CD-65B0-080A3A2DEA6C}"/>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srgbClr val="000000"/>
              </a:solidFill>
              <a:effectLst/>
              <a:uLnTx/>
              <a:uFillTx/>
              <a:latin typeface="Arial"/>
              <a:ea typeface="+mn-ea"/>
              <a:cs typeface="+mn-cs"/>
            </a:endParaRPr>
          </a:p>
        </p:txBody>
      </p:sp>
      <p:sp>
        <p:nvSpPr>
          <p:cNvPr id="98" name="TextBox 97">
            <a:extLst>
              <a:ext uri="{FF2B5EF4-FFF2-40B4-BE49-F238E27FC236}">
                <a16:creationId xmlns:a16="http://schemas.microsoft.com/office/drawing/2014/main" id="{6CDC2B53-D837-6E40-7E1F-199D9DBA4D98}"/>
              </a:ext>
            </a:extLst>
          </p:cNvPr>
          <p:cNvSpPr txBox="1"/>
          <p:nvPr/>
        </p:nvSpPr>
        <p:spPr>
          <a:xfrm>
            <a:off x="37080" y="0"/>
            <a:ext cx="9106200" cy="750278"/>
          </a:xfrm>
          <a:prstGeom prst="rect">
            <a:avLst/>
          </a:prstGeom>
          <a:noFill/>
          <a:ln w="0">
            <a:noFill/>
          </a:ln>
        </p:spPr>
        <p:txBody>
          <a:bodyPr lIns="90000" tIns="45000" rIns="90000" bIns="4500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400" b="0" i="0" u="none" strike="noStrike" kern="1200" cap="none" spc="0" normalizeH="0" baseline="0" noProof="0">
                <a:ln>
                  <a:noFill/>
                </a:ln>
                <a:solidFill>
                  <a:srgbClr val="FFFFFF"/>
                </a:solidFill>
                <a:effectLst/>
                <a:uLnTx/>
                <a:uFillTx/>
                <a:latin typeface="Calibri"/>
                <a:ea typeface="+mn-ea"/>
                <a:cs typeface="+mn-cs"/>
              </a:rPr>
              <a:t>3. δ) Το κοινό στα ΜΜΕ και το έργο της κατήχησης και χριστιανικής αγωγής </a:t>
            </a:r>
            <a:endParaRPr kumimoji="0" lang="el-GR" sz="2400" b="0" i="0" u="none" strike="noStrike" kern="1200" cap="none" spc="0" normalizeH="0" baseline="0" noProof="0" dirty="0">
              <a:ln>
                <a:noFill/>
              </a:ln>
              <a:solidFill>
                <a:srgbClr val="FFFFFF"/>
              </a:solidFill>
              <a:effectLst/>
              <a:uLnTx/>
              <a:uFillTx/>
              <a:latin typeface="Calibri"/>
              <a:ea typeface="+mn-ea"/>
              <a:cs typeface="+mn-cs"/>
            </a:endParaRPr>
          </a:p>
        </p:txBody>
      </p:sp>
      <p:sp>
        <p:nvSpPr>
          <p:cNvPr id="99" name="TextBox 98">
            <a:extLst>
              <a:ext uri="{FF2B5EF4-FFF2-40B4-BE49-F238E27FC236}">
                <a16:creationId xmlns:a16="http://schemas.microsoft.com/office/drawing/2014/main" id="{7DF30E51-E664-F0C1-FACD-346028B5F20D}"/>
              </a:ext>
            </a:extLst>
          </p:cNvPr>
          <p:cNvSpPr txBox="1"/>
          <p:nvPr/>
        </p:nvSpPr>
        <p:spPr>
          <a:xfrm>
            <a:off x="37080" y="1118161"/>
            <a:ext cx="9135000" cy="5646053"/>
          </a:xfrm>
          <a:prstGeom prst="rect">
            <a:avLst/>
          </a:prstGeom>
          <a:noFill/>
          <a:ln w="0">
            <a:noFill/>
          </a:ln>
        </p:spPr>
        <p:txBody>
          <a:bodyPr lIns="90000" tIns="45000" rIns="90000" bIns="45000" anchor="t">
            <a:noAutofit/>
          </a:bodyPr>
          <a:lstStyle/>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q"/>
              <a:tabLst/>
              <a:defRPr/>
            </a:pPr>
            <a:r>
              <a:rPr kumimoji="0" lang="el-GR" sz="2400" b="0" i="0" u="none" strike="noStrike" kern="1200" cap="none" spc="0" normalizeH="0" baseline="0" noProof="0" dirty="0">
                <a:ln>
                  <a:noFill/>
                </a:ln>
                <a:solidFill>
                  <a:srgbClr val="0070C0"/>
                </a:solidFill>
                <a:effectLst/>
                <a:uLnTx/>
                <a:uFillTx/>
                <a:latin typeface="Calibri"/>
                <a:ea typeface="+mn-ea"/>
                <a:cs typeface="+mn-cs"/>
              </a:rPr>
              <a:t> </a:t>
            </a:r>
            <a:r>
              <a:rPr kumimoji="0" lang="el-GR" sz="2400" b="0" i="0" u="none" strike="noStrike" kern="1200" cap="none" spc="0" normalizeH="0" baseline="0" noProof="0" dirty="0">
                <a:ln>
                  <a:noFill/>
                </a:ln>
                <a:solidFill>
                  <a:srgbClr val="7030A0"/>
                </a:solidFill>
                <a:effectLst/>
                <a:uLnTx/>
                <a:uFillTx/>
                <a:latin typeface="Calibri"/>
                <a:ea typeface="+mn-ea"/>
                <a:cs typeface="+mn-cs"/>
              </a:rPr>
              <a:t>Λόγοι  για τους οποίους είναι χρήσιμη  η χριστιανική οπτική </a:t>
            </a:r>
            <a:r>
              <a:rPr kumimoji="0" lang="el-GR" sz="2400" b="0" i="0" u="none" strike="noStrike" kern="1200" cap="none" spc="0" normalizeH="0" baseline="0" noProof="0" dirty="0">
                <a:ln>
                  <a:noFill/>
                </a:ln>
                <a:solidFill>
                  <a:srgbClr val="0070C0"/>
                </a:solidFill>
                <a:effectLst/>
                <a:uLnTx/>
                <a:uFillTx/>
                <a:latin typeface="Calibri"/>
                <a:ea typeface="+mn-ea"/>
                <a:cs typeface="+mn-cs"/>
              </a:rPr>
              <a:t>:</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Arial" panose="020B0604020202020204" pitchFamily="34" charset="0"/>
              <a:buChar char="•"/>
              <a:tabLst/>
              <a:defRPr/>
            </a:pPr>
            <a:r>
              <a:rPr lang="el-GR" sz="2400" dirty="0">
                <a:solidFill>
                  <a:srgbClr val="0070C0"/>
                </a:solidFill>
                <a:latin typeface="Calibri"/>
              </a:rPr>
              <a:t>τ</a:t>
            </a:r>
            <a:r>
              <a:rPr kumimoji="0" lang="el-GR" sz="2400" b="0" i="0" u="none" strike="noStrike" kern="1200" cap="none" spc="0" normalizeH="0" baseline="0" noProof="0" dirty="0" err="1">
                <a:ln>
                  <a:noFill/>
                </a:ln>
                <a:solidFill>
                  <a:srgbClr val="0070C0"/>
                </a:solidFill>
                <a:effectLst/>
                <a:uLnTx/>
                <a:uFillTx/>
                <a:latin typeface="Calibri"/>
                <a:ea typeface="+mn-ea"/>
                <a:cs typeface="+mn-cs"/>
              </a:rPr>
              <a:t>αύτιση</a:t>
            </a:r>
            <a:r>
              <a:rPr kumimoji="0" lang="el-GR" sz="2400" b="0" i="0" u="none" strike="noStrike" kern="1200" cap="none" spc="0" normalizeH="0" baseline="0" noProof="0" dirty="0">
                <a:ln>
                  <a:noFill/>
                </a:ln>
                <a:solidFill>
                  <a:srgbClr val="0070C0"/>
                </a:solidFill>
                <a:effectLst/>
                <a:uLnTx/>
                <a:uFillTx/>
                <a:latin typeface="Calibri"/>
                <a:ea typeface="+mn-ea"/>
                <a:cs typeface="+mn-cs"/>
              </a:rPr>
              <a:t> δραστηριότητας του ανθρώπου με την ύπαρξή του</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Arial" panose="020B0604020202020204" pitchFamily="34" charset="0"/>
              <a:buChar char="•"/>
              <a:tabLst/>
              <a:defRPr/>
            </a:pPr>
            <a:r>
              <a:rPr kumimoji="0" lang="el-GR" sz="2400" b="0" i="0" u="none" strike="noStrike" kern="1200" cap="none" spc="0" normalizeH="0" baseline="0" noProof="0" dirty="0">
                <a:ln>
                  <a:noFill/>
                </a:ln>
                <a:solidFill>
                  <a:srgbClr val="0070C0"/>
                </a:solidFill>
                <a:effectLst/>
                <a:uLnTx/>
                <a:uFillTx/>
                <a:latin typeface="Calibri"/>
                <a:ea typeface="+mn-ea"/>
                <a:cs typeface="+mn-cs"/>
              </a:rPr>
              <a:t>αποξένωση και αλλοτρίωση του ανθρώπου</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Arial" panose="020B0604020202020204" pitchFamily="34" charset="0"/>
              <a:buChar char="•"/>
              <a:tabLst/>
              <a:defRPr/>
            </a:pPr>
            <a:r>
              <a:rPr lang="el-GR" sz="2400" dirty="0">
                <a:solidFill>
                  <a:srgbClr val="0070C0"/>
                </a:solidFill>
                <a:latin typeface="Calibri"/>
              </a:rPr>
              <a:t>α</a:t>
            </a:r>
            <a:r>
              <a:rPr kumimoji="0" lang="el-GR" sz="2400" b="0" i="0" u="none" strike="noStrike" kern="1200" cap="none" spc="0" normalizeH="0" baseline="0" noProof="0" dirty="0" err="1">
                <a:ln>
                  <a:noFill/>
                </a:ln>
                <a:solidFill>
                  <a:srgbClr val="0070C0"/>
                </a:solidFill>
                <a:effectLst/>
                <a:uLnTx/>
                <a:uFillTx/>
                <a:latin typeface="Calibri"/>
                <a:ea typeface="+mn-ea"/>
                <a:cs typeface="+mn-cs"/>
              </a:rPr>
              <a:t>κοινωνησία</a:t>
            </a:r>
            <a:r>
              <a:rPr kumimoji="0" lang="el-GR" sz="2400" b="0" i="0" u="none" strike="noStrike" kern="1200" cap="none" spc="0" normalizeH="0" baseline="0" noProof="0" dirty="0">
                <a:ln>
                  <a:noFill/>
                </a:ln>
                <a:solidFill>
                  <a:srgbClr val="0070C0"/>
                </a:solidFill>
                <a:effectLst/>
                <a:uLnTx/>
                <a:uFillTx/>
                <a:latin typeface="Calibri"/>
                <a:ea typeface="+mn-ea"/>
                <a:cs typeface="+mn-cs"/>
              </a:rPr>
              <a:t>, τέλμα </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Arial" panose="020B0604020202020204" pitchFamily="34" charset="0"/>
              <a:buChar char="•"/>
              <a:tabLst/>
              <a:defRPr/>
            </a:pPr>
            <a:r>
              <a:rPr lang="el-GR" sz="2400" dirty="0">
                <a:solidFill>
                  <a:srgbClr val="0070C0"/>
                </a:solidFill>
                <a:latin typeface="Calibri"/>
              </a:rPr>
              <a:t>δ</a:t>
            </a:r>
            <a:r>
              <a:rPr kumimoji="0" lang="el-GR" sz="2400" b="0" i="0" u="none" strike="noStrike" kern="1200" cap="none" spc="0" normalizeH="0" baseline="0" noProof="0" dirty="0" err="1">
                <a:ln>
                  <a:noFill/>
                </a:ln>
                <a:solidFill>
                  <a:srgbClr val="0070C0"/>
                </a:solidFill>
                <a:effectLst/>
                <a:uLnTx/>
                <a:uFillTx/>
                <a:latin typeface="Calibri"/>
                <a:ea typeface="+mn-ea"/>
                <a:cs typeface="+mn-cs"/>
              </a:rPr>
              <a:t>υνατότητα</a:t>
            </a:r>
            <a:r>
              <a:rPr kumimoji="0" lang="el-GR" sz="2400" b="0" i="0" u="none" strike="noStrike" kern="1200" cap="none" spc="0" normalizeH="0" baseline="0" noProof="0" dirty="0">
                <a:ln>
                  <a:noFill/>
                </a:ln>
                <a:solidFill>
                  <a:srgbClr val="0070C0"/>
                </a:solidFill>
                <a:effectLst/>
                <a:uLnTx/>
                <a:uFillTx/>
                <a:latin typeface="Calibri"/>
                <a:ea typeface="+mn-ea"/>
                <a:cs typeface="+mn-cs"/>
              </a:rPr>
              <a:t> ανόρθωσης λόγω κοινωνικότητας ανθρώπου </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Arial" panose="020B0604020202020204" pitchFamily="34" charset="0"/>
              <a:buChar char="•"/>
              <a:tabLst/>
              <a:defRPr/>
            </a:pPr>
            <a:r>
              <a:rPr kumimoji="0" lang="el-GR" sz="2400" b="0" i="0" u="none" strike="noStrike" kern="1200" cap="none" spc="0" normalizeH="0" baseline="0" noProof="0" dirty="0">
                <a:ln>
                  <a:noFill/>
                </a:ln>
                <a:solidFill>
                  <a:srgbClr val="0070C0"/>
                </a:solidFill>
                <a:effectLst/>
                <a:uLnTx/>
                <a:uFillTx/>
                <a:latin typeface="Calibri"/>
                <a:ea typeface="+mn-ea"/>
                <a:cs typeface="+mn-cs"/>
              </a:rPr>
              <a:t>ικανότητα μεταμόρφωσης σχέσεων σε νέες μορφές δυναμικής επικοινωνίας </a:t>
            </a: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Arial" panose="020B0604020202020204" pitchFamily="34" charset="0"/>
              <a:buChar char="•"/>
              <a:tabLst/>
              <a:defRPr/>
            </a:pPr>
            <a:endParaRPr lang="el-GR" sz="2400" dirty="0">
              <a:solidFill>
                <a:srgbClr val="0070C0"/>
              </a:solidFill>
              <a:latin typeface="Calibri"/>
            </a:endParaRPr>
          </a:p>
          <a:p>
            <a:pPr marL="342900" marR="0" lvl="0" indent="-342900" algn="just" defTabSz="914400" rtl="0" eaLnBrk="1" fontAlgn="auto" latinLnBrk="0" hangingPunct="1">
              <a:lnSpc>
                <a:spcPct val="100000"/>
              </a:lnSpc>
              <a:spcBef>
                <a:spcPts val="580"/>
              </a:spcBef>
              <a:spcAft>
                <a:spcPts val="0"/>
              </a:spcAft>
              <a:buClr>
                <a:srgbClr val="D34817"/>
              </a:buClr>
              <a:buSzPct val="85000"/>
              <a:buFont typeface="Wingdings" panose="05000000000000000000" pitchFamily="2" charset="2"/>
              <a:buChar char="q"/>
              <a:tabLst/>
              <a:defRPr/>
            </a:pPr>
            <a:r>
              <a:rPr lang="el-GR" sz="2400" dirty="0">
                <a:solidFill>
                  <a:srgbClr val="0070C0"/>
                </a:solidFill>
                <a:latin typeface="Calibri"/>
              </a:rPr>
              <a:t>Α</a:t>
            </a:r>
            <a:r>
              <a:rPr kumimoji="0" lang="el-GR" sz="2400" b="0" i="0" u="none" strike="noStrike" kern="1200" cap="none" spc="0" normalizeH="0" baseline="0" noProof="0" dirty="0" err="1">
                <a:ln>
                  <a:noFill/>
                </a:ln>
                <a:solidFill>
                  <a:srgbClr val="0070C0"/>
                </a:solidFill>
                <a:effectLst/>
                <a:uLnTx/>
                <a:uFillTx/>
                <a:latin typeface="Calibri"/>
                <a:ea typeface="+mn-ea"/>
                <a:cs typeface="+mn-cs"/>
              </a:rPr>
              <a:t>παραίτητος</a:t>
            </a:r>
            <a:r>
              <a:rPr kumimoji="0" lang="el-GR" sz="2400" b="0" i="0" u="none" strike="noStrike" kern="1200" cap="none" spc="0" normalizeH="0" baseline="0" noProof="0" dirty="0">
                <a:ln>
                  <a:noFill/>
                </a:ln>
                <a:solidFill>
                  <a:srgbClr val="0070C0"/>
                </a:solidFill>
                <a:effectLst/>
                <a:uLnTx/>
                <a:uFillTx/>
                <a:latin typeface="Calibri"/>
                <a:ea typeface="+mn-ea"/>
                <a:cs typeface="+mn-cs"/>
              </a:rPr>
              <a:t> κρίνεται ο </a:t>
            </a:r>
            <a:r>
              <a:rPr kumimoji="0" lang="el-GR" sz="2400" b="0" i="0" u="none" strike="noStrike" kern="1200" cap="none" spc="0" normalizeH="0" baseline="0" noProof="0" dirty="0" err="1">
                <a:ln>
                  <a:noFill/>
                </a:ln>
                <a:solidFill>
                  <a:srgbClr val="0070C0"/>
                </a:solidFill>
                <a:effectLst/>
                <a:uLnTx/>
                <a:uFillTx/>
                <a:latin typeface="Calibri"/>
                <a:ea typeface="+mn-ea"/>
                <a:cs typeface="+mn-cs"/>
              </a:rPr>
              <a:t>επαναπροσανατολισμός</a:t>
            </a:r>
            <a:r>
              <a:rPr kumimoji="0" lang="el-GR" sz="2400" b="0" i="0" u="none" strike="noStrike" kern="1200" cap="none" spc="0" normalizeH="0" baseline="0" noProof="0" dirty="0">
                <a:ln>
                  <a:noFill/>
                </a:ln>
                <a:solidFill>
                  <a:srgbClr val="0070C0"/>
                </a:solidFill>
                <a:effectLst/>
                <a:uLnTx/>
                <a:uFillTx/>
                <a:latin typeface="Calibri"/>
                <a:ea typeface="+mn-ea"/>
                <a:cs typeface="+mn-cs"/>
              </a:rPr>
              <a:t> του ανθρώπου με τη μέριμνα της Εκκλησίας. </a:t>
            </a:r>
          </a:p>
        </p:txBody>
      </p:sp>
    </p:spTree>
    <p:extLst>
      <p:ext uri="{BB962C8B-B14F-4D97-AF65-F5344CB8AC3E}">
        <p14:creationId xmlns:p14="http://schemas.microsoft.com/office/powerpoint/2010/main" val="346182159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0" name="object 2"/>
          <p:cNvPicPr/>
          <p:nvPr/>
        </p:nvPicPr>
        <p:blipFill>
          <a:blip r:embed="rId2"/>
          <a:stretch/>
        </p:blipFill>
        <p:spPr>
          <a:xfrm>
            <a:off x="0" y="0"/>
            <a:ext cx="9143280" cy="6857280"/>
          </a:xfrm>
          <a:prstGeom prst="rect">
            <a:avLst/>
          </a:prstGeom>
          <a:noFill/>
          <a:ln w="0">
            <a:noFill/>
          </a:ln>
        </p:spPr>
      </p:pic>
      <p:sp>
        <p:nvSpPr>
          <p:cNvPr id="101" name="PlaceHolder 1"/>
          <p:cNvSpPr>
            <a:spLocks noGrp="1"/>
          </p:cNvSpPr>
          <p:nvPr>
            <p:ph type="title"/>
          </p:nvPr>
        </p:nvSpPr>
        <p:spPr>
          <a:xfrm>
            <a:off x="650880" y="2978640"/>
            <a:ext cx="8187480" cy="628200"/>
          </a:xfrm>
          <a:prstGeom prst="rect">
            <a:avLst/>
          </a:prstGeom>
          <a:noFill/>
          <a:ln w="0">
            <a:noFill/>
          </a:ln>
        </p:spPr>
        <p:txBody>
          <a:bodyPr lIns="0" tIns="12600" rIns="0" bIns="0" anchor="t">
            <a:noAutofit/>
          </a:bodyPr>
          <a:lstStyle/>
          <a:p>
            <a:pPr marL="12600" indent="0">
              <a:lnSpc>
                <a:spcPct val="100000"/>
              </a:lnSpc>
              <a:spcBef>
                <a:spcPts val="99"/>
              </a:spcBef>
              <a:buNone/>
              <a:tabLst>
                <a:tab pos="0" algn="l"/>
              </a:tabLst>
            </a:pPr>
            <a:r>
              <a:rPr lang="el-GR" sz="4000" b="0" u="none" strike="noStrike">
                <a:solidFill>
                  <a:srgbClr val="0070C0"/>
                </a:solidFill>
                <a:uFillTx/>
                <a:latin typeface="Calibri"/>
              </a:rPr>
              <a:t>Σας ευχαριστώ για την προσοχή σας!</a:t>
            </a:r>
            <a:endParaRPr lang="el-GR" sz="4000" b="0" u="none" strike="noStrike">
              <a:solidFill>
                <a:srgbClr val="000000"/>
              </a:solidFill>
              <a:uFillTx/>
              <a:latin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601E40-6DF5-9E84-8591-DBB3AC655FB5}"/>
            </a:ext>
          </a:extLst>
        </p:cNvPr>
        <p:cNvGrpSpPr/>
        <p:nvPr/>
      </p:nvGrpSpPr>
      <p:grpSpPr>
        <a:xfrm>
          <a:off x="0" y="0"/>
          <a:ext cx="0" cy="0"/>
          <a:chOff x="0" y="0"/>
          <a:chExt cx="0" cy="0"/>
        </a:xfrm>
      </p:grpSpPr>
      <p:pic>
        <p:nvPicPr>
          <p:cNvPr id="60" name="object 8">
            <a:extLst>
              <a:ext uri="{FF2B5EF4-FFF2-40B4-BE49-F238E27FC236}">
                <a16:creationId xmlns:a16="http://schemas.microsoft.com/office/drawing/2014/main" id="{C03803FE-F5FA-74D6-CC66-CDE88A5CEC06}"/>
              </a:ext>
            </a:extLst>
          </p:cNvPr>
          <p:cNvPicPr/>
          <p:nvPr/>
        </p:nvPicPr>
        <p:blipFill>
          <a:blip r:embed="rId2"/>
          <a:stretch/>
        </p:blipFill>
        <p:spPr>
          <a:xfrm>
            <a:off x="0" y="0"/>
            <a:ext cx="9143280" cy="6857280"/>
          </a:xfrm>
          <a:prstGeom prst="rect">
            <a:avLst/>
          </a:prstGeom>
          <a:noFill/>
          <a:ln w="0">
            <a:noFill/>
          </a:ln>
        </p:spPr>
      </p:pic>
      <p:sp>
        <p:nvSpPr>
          <p:cNvPr id="61" name="11 - TextBox 3">
            <a:extLst>
              <a:ext uri="{FF2B5EF4-FFF2-40B4-BE49-F238E27FC236}">
                <a16:creationId xmlns:a16="http://schemas.microsoft.com/office/drawing/2014/main" id="{70E8F8F6-2807-EB48-D8C8-1CFF01ABC94E}"/>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endParaRPr lang="el-GR" sz="1800" b="0" u="none" strike="noStrike">
              <a:solidFill>
                <a:srgbClr val="000000"/>
              </a:solidFill>
              <a:uFillTx/>
              <a:latin typeface="Arial"/>
            </a:endParaRPr>
          </a:p>
        </p:txBody>
      </p:sp>
      <p:sp>
        <p:nvSpPr>
          <p:cNvPr id="62" name="TextBox 61">
            <a:extLst>
              <a:ext uri="{FF2B5EF4-FFF2-40B4-BE49-F238E27FC236}">
                <a16:creationId xmlns:a16="http://schemas.microsoft.com/office/drawing/2014/main" id="{E87B0B5F-6E42-B231-EA12-7BB5412F6D6A}"/>
              </a:ext>
            </a:extLst>
          </p:cNvPr>
          <p:cNvSpPr txBox="1"/>
          <p:nvPr/>
        </p:nvSpPr>
        <p:spPr>
          <a:xfrm>
            <a:off x="52200" y="98852"/>
            <a:ext cx="9106200" cy="858240"/>
          </a:xfrm>
          <a:prstGeom prst="rect">
            <a:avLst/>
          </a:prstGeom>
          <a:noFill/>
          <a:ln w="0">
            <a:noFill/>
          </a:ln>
        </p:spPr>
        <p:txBody>
          <a:bodyPr lIns="90000" tIns="45000" rIns="90000" bIns="4500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800" b="0" i="0" u="none" strike="noStrike" kern="1200" cap="none" spc="0" normalizeH="0" baseline="0" noProof="0" dirty="0">
                <a:ln>
                  <a:noFill/>
                </a:ln>
                <a:solidFill>
                  <a:srgbClr val="EEECE1"/>
                </a:solidFill>
                <a:effectLst/>
                <a:uLnTx/>
                <a:uFillTx/>
                <a:latin typeface="+mj-lt"/>
                <a:ea typeface="+mn-ea"/>
                <a:cs typeface="+mn-cs"/>
              </a:rPr>
              <a:t>Η «παιδική Θεία Λειτουργία» ως μέσο Κατήχησης </a:t>
            </a:r>
          </a:p>
          <a:p>
            <a:pPr marL="0" marR="0" lvl="0" indent="0" algn="ctr" defTabSz="914400" rtl="0" eaLnBrk="1" fontAlgn="auto" latinLnBrk="0" hangingPunct="1">
              <a:lnSpc>
                <a:spcPct val="100000"/>
              </a:lnSpc>
              <a:spcBef>
                <a:spcPts val="0"/>
              </a:spcBef>
              <a:spcAft>
                <a:spcPts val="0"/>
              </a:spcAft>
              <a:buClrTx/>
              <a:buSzTx/>
              <a:buFontTx/>
              <a:buNone/>
              <a:tabLst/>
              <a:defRPr/>
            </a:pPr>
            <a:r>
              <a:rPr lang="el-GR" sz="2800" dirty="0">
                <a:solidFill>
                  <a:srgbClr val="EEECE1"/>
                </a:solidFill>
                <a:latin typeface="+mj-lt"/>
              </a:rPr>
              <a:t>και</a:t>
            </a:r>
            <a:r>
              <a:rPr kumimoji="0" lang="el-GR" sz="2800" b="0" i="0" u="none" strike="noStrike" kern="1200" cap="none" spc="0" normalizeH="0" baseline="0" noProof="0" dirty="0">
                <a:ln>
                  <a:noFill/>
                </a:ln>
                <a:solidFill>
                  <a:srgbClr val="EEECE1"/>
                </a:solidFill>
                <a:effectLst/>
                <a:uLnTx/>
                <a:uFillTx/>
                <a:latin typeface="+mj-lt"/>
                <a:ea typeface="+mn-ea"/>
                <a:cs typeface="+mn-cs"/>
              </a:rPr>
              <a:t> Χριστιανικής αγωγής</a:t>
            </a:r>
          </a:p>
        </p:txBody>
      </p:sp>
      <p:sp>
        <p:nvSpPr>
          <p:cNvPr id="63" name="TextBox 62">
            <a:extLst>
              <a:ext uri="{FF2B5EF4-FFF2-40B4-BE49-F238E27FC236}">
                <a16:creationId xmlns:a16="http://schemas.microsoft.com/office/drawing/2014/main" id="{02519EB1-EE93-CE7F-E5DC-4659A9F9C508}"/>
              </a:ext>
            </a:extLst>
          </p:cNvPr>
          <p:cNvSpPr txBox="1"/>
          <p:nvPr/>
        </p:nvSpPr>
        <p:spPr>
          <a:xfrm>
            <a:off x="52200" y="1155517"/>
            <a:ext cx="9135000" cy="5603631"/>
          </a:xfrm>
          <a:prstGeom prst="rect">
            <a:avLst/>
          </a:prstGeom>
          <a:noFill/>
          <a:ln w="0">
            <a:noFill/>
          </a:ln>
        </p:spPr>
        <p:txBody>
          <a:bodyPr lIns="90000" tIns="45000" rIns="90000" bIns="45000" anchor="t">
            <a:noAutofit/>
          </a:bodyPr>
          <a:lstStyle/>
          <a:p>
            <a:pPr marR="0" lvl="0" algn="l" defTabSz="914400" rtl="0" eaLnBrk="1" fontAlgn="base" latinLnBrk="0" hangingPunct="1">
              <a:lnSpc>
                <a:spcPct val="100000"/>
              </a:lnSpc>
              <a:spcBef>
                <a:spcPts val="575"/>
              </a:spcBef>
              <a:spcAft>
                <a:spcPct val="0"/>
              </a:spcAft>
              <a:buClr>
                <a:srgbClr val="D34817"/>
              </a:buClr>
              <a:buSzPct val="85000"/>
              <a:tabLst/>
              <a:defRPr/>
            </a:pPr>
            <a:endParaRPr kumimoji="0" lang="el-GR" altLang="el-GR" sz="2400" b="0" i="0" u="none" strike="noStrike" kern="1200" cap="none" spc="0" normalizeH="0" baseline="0" noProof="0" dirty="0">
              <a:ln>
                <a:noFill/>
              </a:ln>
              <a:solidFill>
                <a:srgbClr val="0070C0"/>
              </a:solidFill>
              <a:effectLst/>
              <a:uLnTx/>
              <a:uFillTx/>
              <a:latin typeface="Palatino Linotype" panose="02040502050505030304" pitchFamily="18" charset="0"/>
              <a:ea typeface="+mn-ea"/>
              <a:cs typeface="+mn-cs"/>
            </a:endParaRP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Arial" panose="020B0604020202020204" pitchFamily="34" charset="0"/>
              <a:buChar char="•"/>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Προτείνεται η συμμετοχή σε αυτή από μαθητές μιας μόνο τάξης ή το πολύ δύο τάξεων.</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Arial" panose="020B0604020202020204" pitchFamily="34" charset="0"/>
              <a:buChar char="•"/>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Απαιτείται σχετική προετοιμασία των μαθητών για τη συμμετοχή τους στη θεία κοινωνία.</a:t>
            </a:r>
          </a:p>
          <a:p>
            <a:pPr marR="0" lvl="0" algn="l" defTabSz="914400" rtl="0" eaLnBrk="1" fontAlgn="base" latinLnBrk="0" hangingPunct="1">
              <a:lnSpc>
                <a:spcPct val="100000"/>
              </a:lnSpc>
              <a:spcBef>
                <a:spcPts val="575"/>
              </a:spcBef>
              <a:spcAft>
                <a:spcPct val="0"/>
              </a:spcAft>
              <a:buClr>
                <a:srgbClr val="D34817"/>
              </a:buClr>
              <a:buSzPct val="85000"/>
              <a:tabLst/>
              <a:defRPr/>
            </a:pPr>
            <a:endParaRPr lang="el-GR" altLang="el-GR" sz="2400" dirty="0">
              <a:solidFill>
                <a:srgbClr val="0070C0"/>
              </a:solidFill>
            </a:endParaRP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Arial" panose="020B0604020202020204" pitchFamily="34" charset="0"/>
              <a:buChar char="•"/>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Η δεύτερη περίπτωση που απευθύνεται σε μαθητές ενοριακής κατήχησης έχει πάντοτε περιστασιακό χαρακτήρα. Κι εδώ απαιτείται μικρός αριθμός παιδιών και εφήβων, προετοιμασία και σύνδεση των λειτουργιών με τη Θεία </a:t>
            </a:r>
            <a:r>
              <a:rPr lang="el-GR" altLang="el-GR" sz="2400" dirty="0">
                <a:solidFill>
                  <a:srgbClr val="0070C0"/>
                </a:solidFill>
              </a:rPr>
              <a:t>Κ</a:t>
            </a:r>
            <a:r>
              <a:rPr kumimoji="0" lang="el-GR" altLang="el-GR" sz="2400" b="0" i="0" u="none" strike="noStrike" kern="1200" cap="none" spc="0" normalizeH="0" baseline="0" noProof="0" dirty="0" err="1">
                <a:ln>
                  <a:noFill/>
                </a:ln>
                <a:solidFill>
                  <a:srgbClr val="0070C0"/>
                </a:solidFill>
                <a:effectLst/>
                <a:uLnTx/>
                <a:uFillTx/>
                <a:ea typeface="+mn-ea"/>
                <a:cs typeface="+mn-cs"/>
              </a:rPr>
              <a:t>οινωνία</a:t>
            </a:r>
            <a:r>
              <a:rPr kumimoji="0" lang="el-GR" altLang="el-GR" sz="2400" b="0" i="0" u="none" strike="noStrike" kern="1200" cap="none" spc="0" normalizeH="0" baseline="0" noProof="0" dirty="0">
                <a:ln>
                  <a:noFill/>
                </a:ln>
                <a:solidFill>
                  <a:srgbClr val="0070C0"/>
                </a:solidFill>
                <a:effectLst/>
                <a:uLnTx/>
                <a:uFillTx/>
                <a:ea typeface="+mn-ea"/>
                <a:cs typeface="+mn-cs"/>
              </a:rPr>
              <a:t>. Το πλεονέκτημα εδώ έγκειται στην ελεύθερη προσέλευση των μαθητών</a:t>
            </a:r>
            <a:r>
              <a:rPr kumimoji="0" lang="el-GR" altLang="el-GR" sz="2400" b="0" i="0" u="none" strike="noStrike" kern="1200" cap="none" spc="0" normalizeH="0" baseline="0" noProof="0" dirty="0">
                <a:ln>
                  <a:noFill/>
                </a:ln>
                <a:solidFill>
                  <a:srgbClr val="7030A0"/>
                </a:solidFill>
                <a:effectLst/>
                <a:uLnTx/>
                <a:uFillTx/>
                <a:ea typeface="+mn-ea"/>
                <a:cs typeface="+mn-cs"/>
              </a:rPr>
              <a:t>. </a:t>
            </a:r>
          </a:p>
        </p:txBody>
      </p:sp>
    </p:spTree>
    <p:extLst>
      <p:ext uri="{BB962C8B-B14F-4D97-AF65-F5344CB8AC3E}">
        <p14:creationId xmlns:p14="http://schemas.microsoft.com/office/powerpoint/2010/main" val="32439965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05E21E-3E54-43F0-1F71-4B33933CB61E}"/>
            </a:ext>
          </a:extLst>
        </p:cNvPr>
        <p:cNvGrpSpPr/>
        <p:nvPr/>
      </p:nvGrpSpPr>
      <p:grpSpPr>
        <a:xfrm>
          <a:off x="0" y="0"/>
          <a:ext cx="0" cy="0"/>
          <a:chOff x="0" y="0"/>
          <a:chExt cx="0" cy="0"/>
        </a:xfrm>
      </p:grpSpPr>
      <p:pic>
        <p:nvPicPr>
          <p:cNvPr id="60" name="object 8">
            <a:extLst>
              <a:ext uri="{FF2B5EF4-FFF2-40B4-BE49-F238E27FC236}">
                <a16:creationId xmlns:a16="http://schemas.microsoft.com/office/drawing/2014/main" id="{B8DE7DEF-3E12-F0E5-FF4D-7264DA65E4E6}"/>
              </a:ext>
            </a:extLst>
          </p:cNvPr>
          <p:cNvPicPr/>
          <p:nvPr/>
        </p:nvPicPr>
        <p:blipFill>
          <a:blip r:embed="rId2"/>
          <a:stretch/>
        </p:blipFill>
        <p:spPr>
          <a:xfrm>
            <a:off x="0" y="0"/>
            <a:ext cx="9143280" cy="6857280"/>
          </a:xfrm>
          <a:prstGeom prst="rect">
            <a:avLst/>
          </a:prstGeom>
          <a:noFill/>
          <a:ln w="0">
            <a:noFill/>
          </a:ln>
        </p:spPr>
      </p:pic>
      <p:sp>
        <p:nvSpPr>
          <p:cNvPr id="61" name="11 - TextBox 3">
            <a:extLst>
              <a:ext uri="{FF2B5EF4-FFF2-40B4-BE49-F238E27FC236}">
                <a16:creationId xmlns:a16="http://schemas.microsoft.com/office/drawing/2014/main" id="{8CA244C5-1412-18D6-9709-06E0AB2006FF}"/>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endParaRPr lang="el-GR" sz="1800" b="0" u="none" strike="noStrike">
              <a:solidFill>
                <a:srgbClr val="000000"/>
              </a:solidFill>
              <a:uFillTx/>
              <a:latin typeface="Arial"/>
            </a:endParaRPr>
          </a:p>
        </p:txBody>
      </p:sp>
      <p:sp>
        <p:nvSpPr>
          <p:cNvPr id="62" name="TextBox 61">
            <a:extLst>
              <a:ext uri="{FF2B5EF4-FFF2-40B4-BE49-F238E27FC236}">
                <a16:creationId xmlns:a16="http://schemas.microsoft.com/office/drawing/2014/main" id="{1EC4A11B-065E-981A-C1E0-07F96F632EAF}"/>
              </a:ext>
            </a:extLst>
          </p:cNvPr>
          <p:cNvSpPr txBox="1"/>
          <p:nvPr/>
        </p:nvSpPr>
        <p:spPr>
          <a:xfrm>
            <a:off x="37800" y="98852"/>
            <a:ext cx="9106200" cy="957092"/>
          </a:xfrm>
          <a:prstGeom prst="rect">
            <a:avLst/>
          </a:prstGeom>
          <a:noFill/>
          <a:ln w="0">
            <a:noFill/>
          </a:ln>
        </p:spPr>
        <p:txBody>
          <a:bodyPr lIns="90000" tIns="45000" rIns="90000" bIns="4500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800" b="0" i="0" u="none" strike="noStrike" kern="1200" cap="none" spc="0" normalizeH="0" baseline="0" noProof="0" dirty="0">
                <a:ln>
                  <a:noFill/>
                </a:ln>
                <a:solidFill>
                  <a:srgbClr val="EEECE1"/>
                </a:solidFill>
                <a:effectLst/>
                <a:uLnTx/>
                <a:uFillTx/>
                <a:latin typeface="+mj-lt"/>
                <a:ea typeface="+mn-ea"/>
                <a:cs typeface="+mn-cs"/>
              </a:rPr>
              <a:t>Η «παιδική Θεία Λειτουργία» ως μέσο Κατήχησης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800" b="0" i="0" u="none" strike="noStrike" kern="1200" cap="none" spc="0" normalizeH="0" baseline="0" noProof="0" dirty="0">
                <a:ln>
                  <a:noFill/>
                </a:ln>
                <a:solidFill>
                  <a:srgbClr val="EEECE1"/>
                </a:solidFill>
                <a:effectLst/>
                <a:uLnTx/>
                <a:uFillTx/>
                <a:latin typeface="+mj-lt"/>
                <a:ea typeface="+mn-ea"/>
                <a:cs typeface="+mn-cs"/>
              </a:rPr>
              <a:t>και Χριστιανικής αγωγής</a:t>
            </a:r>
          </a:p>
        </p:txBody>
      </p:sp>
      <p:sp>
        <p:nvSpPr>
          <p:cNvPr id="63" name="TextBox 62">
            <a:extLst>
              <a:ext uri="{FF2B5EF4-FFF2-40B4-BE49-F238E27FC236}">
                <a16:creationId xmlns:a16="http://schemas.microsoft.com/office/drawing/2014/main" id="{68E6398F-8B4A-CE85-9E4B-852C0B65B486}"/>
              </a:ext>
            </a:extLst>
          </p:cNvPr>
          <p:cNvSpPr txBox="1"/>
          <p:nvPr/>
        </p:nvSpPr>
        <p:spPr>
          <a:xfrm>
            <a:off x="23400" y="1055944"/>
            <a:ext cx="9135000" cy="5603631"/>
          </a:xfrm>
          <a:prstGeom prst="rect">
            <a:avLst/>
          </a:prstGeom>
          <a:noFill/>
          <a:ln w="0">
            <a:noFill/>
          </a:ln>
        </p:spPr>
        <p:txBody>
          <a:bodyPr lIns="90000" tIns="45000" rIns="90000" bIns="45000" anchor="t">
            <a:noAutofit/>
          </a:bodyPr>
          <a:lstStyle/>
          <a:p>
            <a:pPr marR="0" lvl="0" algn="l" defTabSz="914400" rtl="0" eaLnBrk="1" fontAlgn="base" latinLnBrk="0" hangingPunct="1">
              <a:lnSpc>
                <a:spcPct val="100000"/>
              </a:lnSpc>
              <a:spcBef>
                <a:spcPts val="575"/>
              </a:spcBef>
              <a:spcAft>
                <a:spcPct val="0"/>
              </a:spcAft>
              <a:buClr>
                <a:srgbClr val="D34817"/>
              </a:buClr>
              <a:buSzPct val="85000"/>
              <a:tabLst/>
              <a:defRPr/>
            </a:pPr>
            <a:endParaRPr lang="el-GR" altLang="el-GR" sz="2400" dirty="0">
              <a:solidFill>
                <a:srgbClr val="0070C0"/>
              </a:solidFill>
              <a:latin typeface="Palatino Linotype" panose="02040502050505030304" pitchFamily="18" charset="0"/>
            </a:endParaRPr>
          </a:p>
          <a:p>
            <a:pPr marR="0" lvl="0" algn="l" defTabSz="914400" rtl="0" eaLnBrk="1" fontAlgn="base" latinLnBrk="0" hangingPunct="1">
              <a:lnSpc>
                <a:spcPct val="100000"/>
              </a:lnSpc>
              <a:spcBef>
                <a:spcPts val="575"/>
              </a:spcBef>
              <a:spcAft>
                <a:spcPct val="0"/>
              </a:spcAft>
              <a:buClr>
                <a:srgbClr val="D34817"/>
              </a:buClr>
              <a:buSzPct val="85000"/>
              <a:tabLst/>
              <a:defRPr/>
            </a:pPr>
            <a:r>
              <a:rPr lang="el-GR" altLang="el-GR" sz="2400" dirty="0">
                <a:solidFill>
                  <a:srgbClr val="0070C0"/>
                </a:solidFill>
              </a:rPr>
              <a:t>Τ</a:t>
            </a:r>
            <a:r>
              <a:rPr kumimoji="0" lang="el-GR" altLang="el-GR" sz="2400" b="0" i="0" u="none" strike="noStrike" kern="1200" cap="none" spc="0" normalizeH="0" baseline="0" noProof="0" dirty="0" err="1">
                <a:ln>
                  <a:noFill/>
                </a:ln>
                <a:solidFill>
                  <a:srgbClr val="0070C0"/>
                </a:solidFill>
                <a:effectLst/>
                <a:uLnTx/>
                <a:uFillTx/>
                <a:ea typeface="+mn-ea"/>
                <a:cs typeface="+mn-cs"/>
              </a:rPr>
              <a:t>ελούνται</a:t>
            </a:r>
            <a:r>
              <a:rPr kumimoji="0" lang="el-GR" altLang="el-GR" sz="2400" b="0" i="0" u="none" strike="noStrike" kern="1200" cap="none" spc="0" normalizeH="0" baseline="0" noProof="0" dirty="0">
                <a:ln>
                  <a:noFill/>
                </a:ln>
                <a:solidFill>
                  <a:srgbClr val="0070C0"/>
                </a:solidFill>
                <a:effectLst/>
                <a:uLnTx/>
                <a:uFillTx/>
                <a:ea typeface="+mn-ea"/>
                <a:cs typeface="+mn-cs"/>
              </a:rPr>
              <a:t> Θείες </a:t>
            </a:r>
            <a:r>
              <a:rPr lang="el-GR" altLang="el-GR" sz="2400" dirty="0">
                <a:solidFill>
                  <a:srgbClr val="0070C0"/>
                </a:solidFill>
              </a:rPr>
              <a:t>Λ</a:t>
            </a:r>
            <a:r>
              <a:rPr kumimoji="0" lang="el-GR" altLang="el-GR" sz="2400" b="0" i="0" u="none" strike="noStrike" kern="1200" cap="none" spc="0" normalizeH="0" baseline="0" noProof="0" dirty="0" err="1">
                <a:ln>
                  <a:noFill/>
                </a:ln>
                <a:solidFill>
                  <a:srgbClr val="0070C0"/>
                </a:solidFill>
                <a:effectLst/>
                <a:uLnTx/>
                <a:uFillTx/>
                <a:ea typeface="+mn-ea"/>
                <a:cs typeface="+mn-cs"/>
              </a:rPr>
              <a:t>ειτουργίες</a:t>
            </a:r>
            <a:r>
              <a:rPr kumimoji="0" lang="el-GR" altLang="el-GR" sz="2400" b="0" i="0" u="none" strike="noStrike" kern="1200" cap="none" spc="0" normalizeH="0" baseline="0" noProof="0" dirty="0">
                <a:ln>
                  <a:noFill/>
                </a:ln>
                <a:solidFill>
                  <a:srgbClr val="0070C0"/>
                </a:solidFill>
                <a:effectLst/>
                <a:uLnTx/>
                <a:uFillTx/>
                <a:ea typeface="+mn-ea"/>
                <a:cs typeface="+mn-cs"/>
              </a:rPr>
              <a:t> την </a:t>
            </a:r>
            <a:r>
              <a:rPr lang="el-GR" altLang="el-GR" sz="2400" dirty="0">
                <a:solidFill>
                  <a:srgbClr val="0070C0"/>
                </a:solidFill>
              </a:rPr>
              <a:t>Τ</a:t>
            </a:r>
            <a:r>
              <a:rPr kumimoji="0" lang="el-GR" altLang="el-GR" sz="2400" b="0" i="0" u="none" strike="noStrike" kern="1200" cap="none" spc="0" normalizeH="0" baseline="0" noProof="0" dirty="0" err="1">
                <a:ln>
                  <a:noFill/>
                </a:ln>
                <a:solidFill>
                  <a:srgbClr val="0070C0"/>
                </a:solidFill>
                <a:effectLst/>
                <a:uLnTx/>
                <a:uFillTx/>
                <a:ea typeface="+mn-ea"/>
                <a:cs typeface="+mn-cs"/>
              </a:rPr>
              <a:t>ετάρτη</a:t>
            </a:r>
            <a:r>
              <a:rPr kumimoji="0" lang="el-GR" altLang="el-GR" sz="2400" b="0" i="0" u="none" strike="noStrike" kern="1200" cap="none" spc="0" normalizeH="0" baseline="0" noProof="0" dirty="0">
                <a:ln>
                  <a:noFill/>
                </a:ln>
                <a:solidFill>
                  <a:srgbClr val="0070C0"/>
                </a:solidFill>
                <a:effectLst/>
                <a:uLnTx/>
                <a:uFillTx/>
                <a:ea typeface="+mn-ea"/>
                <a:cs typeface="+mn-cs"/>
              </a:rPr>
              <a:t> ή το Σάββατο:</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Arial" panose="020B0604020202020204" pitchFamily="34" charset="0"/>
              <a:buChar char="•"/>
              <a:tabLst/>
              <a:defRPr/>
            </a:pPr>
            <a:r>
              <a:rPr lang="el-GR" altLang="el-GR" sz="2400" dirty="0">
                <a:solidFill>
                  <a:srgbClr val="0070C0"/>
                </a:solidFill>
              </a:rPr>
              <a:t>γ</a:t>
            </a:r>
            <a:r>
              <a:rPr kumimoji="0" lang="el-GR" altLang="el-GR" sz="2400" b="0" i="0" u="none" strike="noStrike" kern="1200" cap="none" spc="0" normalizeH="0" baseline="0" noProof="0" dirty="0" err="1">
                <a:ln>
                  <a:noFill/>
                </a:ln>
                <a:solidFill>
                  <a:srgbClr val="0070C0"/>
                </a:solidFill>
                <a:effectLst/>
                <a:uLnTx/>
                <a:uFillTx/>
                <a:ea typeface="+mn-ea"/>
                <a:cs typeface="+mn-cs"/>
              </a:rPr>
              <a:t>ια</a:t>
            </a:r>
            <a:r>
              <a:rPr kumimoji="0" lang="el-GR" altLang="el-GR" sz="2400" b="0" i="0" u="none" strike="noStrike" kern="1200" cap="none" spc="0" normalizeH="0" baseline="0" noProof="0" dirty="0">
                <a:ln>
                  <a:noFill/>
                </a:ln>
                <a:solidFill>
                  <a:srgbClr val="0070C0"/>
                </a:solidFill>
                <a:effectLst/>
                <a:uLnTx/>
                <a:uFillTx/>
                <a:ea typeface="+mn-ea"/>
                <a:cs typeface="+mn-cs"/>
              </a:rPr>
              <a:t> διευκόλυνση ενσωμάτωσης παιδιών προσχολικής ηλικίας  στη λατρεία.</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Arial" panose="020B0604020202020204" pitchFamily="34" charset="0"/>
              <a:buChar char="•"/>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για «εθισμό» των παιδιών στη </a:t>
            </a:r>
            <a:r>
              <a:rPr lang="el-GR" altLang="el-GR" sz="2400" dirty="0">
                <a:solidFill>
                  <a:srgbClr val="0070C0"/>
                </a:solidFill>
              </a:rPr>
              <a:t>Θ</a:t>
            </a:r>
            <a:r>
              <a:rPr kumimoji="0" lang="el-GR" altLang="el-GR" sz="2400" b="0" i="0" u="none" strike="noStrike" kern="1200" cap="none" spc="0" normalizeH="0" baseline="0" noProof="0" dirty="0" err="1">
                <a:ln>
                  <a:noFill/>
                </a:ln>
                <a:solidFill>
                  <a:srgbClr val="0070C0"/>
                </a:solidFill>
                <a:effectLst/>
                <a:uLnTx/>
                <a:uFillTx/>
                <a:ea typeface="+mn-ea"/>
                <a:cs typeface="+mn-cs"/>
              </a:rPr>
              <a:t>εία</a:t>
            </a:r>
            <a:r>
              <a:rPr kumimoji="0" lang="el-GR" altLang="el-GR" sz="2400" b="0" i="0" u="none" strike="noStrike" kern="1200" cap="none" spc="0" normalizeH="0" baseline="0" noProof="0" dirty="0">
                <a:ln>
                  <a:noFill/>
                </a:ln>
                <a:solidFill>
                  <a:srgbClr val="0070C0"/>
                </a:solidFill>
                <a:effectLst/>
                <a:uLnTx/>
                <a:uFillTx/>
                <a:ea typeface="+mn-ea"/>
                <a:cs typeface="+mn-cs"/>
              </a:rPr>
              <a:t> Κοινωνία. </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Arial" panose="020B0604020202020204" pitchFamily="34" charset="0"/>
              <a:buChar char="•"/>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για αποφυγή ενοχλήσεων κατά τη λειτουργία της </a:t>
            </a:r>
            <a:r>
              <a:rPr lang="el-GR" altLang="el-GR" sz="2400" dirty="0">
                <a:solidFill>
                  <a:srgbClr val="0070C0"/>
                </a:solidFill>
              </a:rPr>
              <a:t>Κ</a:t>
            </a:r>
            <a:r>
              <a:rPr kumimoji="0" lang="el-GR" altLang="el-GR" sz="2400" b="0" i="0" u="none" strike="noStrike" kern="1200" cap="none" spc="0" normalizeH="0" baseline="0" noProof="0" dirty="0" err="1">
                <a:ln>
                  <a:noFill/>
                </a:ln>
                <a:solidFill>
                  <a:srgbClr val="0070C0"/>
                </a:solidFill>
                <a:effectLst/>
                <a:uLnTx/>
                <a:uFillTx/>
                <a:ea typeface="+mn-ea"/>
                <a:cs typeface="+mn-cs"/>
              </a:rPr>
              <a:t>υριακής</a:t>
            </a:r>
            <a:r>
              <a:rPr kumimoji="0" lang="el-GR" altLang="el-GR" sz="2400" b="0" i="0" u="none" strike="noStrike" kern="1200" cap="none" spc="0" normalizeH="0" baseline="0" noProof="0" dirty="0">
                <a:ln>
                  <a:noFill/>
                </a:ln>
                <a:solidFill>
                  <a:srgbClr val="0070C0"/>
                </a:solidFill>
                <a:effectLst/>
                <a:uLnTx/>
                <a:uFillTx/>
                <a:ea typeface="+mn-ea"/>
                <a:cs typeface="+mn-cs"/>
              </a:rPr>
              <a:t>.</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Arial" panose="020B0604020202020204" pitchFamily="34" charset="0"/>
              <a:buChar char="•"/>
              <a:tabLst/>
              <a:defRPr/>
            </a:pPr>
            <a:endParaRPr lang="el-GR" altLang="el-GR" sz="2400" dirty="0">
              <a:solidFill>
                <a:srgbClr val="0070C0"/>
              </a:solidFill>
            </a:endParaRPr>
          </a:p>
          <a:p>
            <a:pPr marR="0" lvl="0" algn="l" defTabSz="914400" rtl="0" eaLnBrk="1" fontAlgn="base" latinLnBrk="0" hangingPunct="1">
              <a:lnSpc>
                <a:spcPct val="100000"/>
              </a:lnSpc>
              <a:spcBef>
                <a:spcPts val="575"/>
              </a:spcBef>
              <a:spcAft>
                <a:spcPct val="0"/>
              </a:spcAft>
              <a:buClr>
                <a:srgbClr val="D34817"/>
              </a:buClr>
              <a:buSzPct val="85000"/>
              <a:tabLst/>
              <a:defRPr/>
            </a:pPr>
            <a:r>
              <a:rPr lang="el-GR" altLang="el-GR" sz="2400" dirty="0">
                <a:solidFill>
                  <a:srgbClr val="0070C0"/>
                </a:solidFill>
              </a:rPr>
              <a:t>Σ</a:t>
            </a:r>
            <a:r>
              <a:rPr kumimoji="0" lang="el-GR" altLang="el-GR" sz="2400" b="0" i="0" u="none" strike="noStrike" kern="1200" cap="none" spc="0" normalizeH="0" baseline="0" noProof="0" dirty="0">
                <a:ln>
                  <a:noFill/>
                </a:ln>
                <a:solidFill>
                  <a:srgbClr val="0070C0"/>
                </a:solidFill>
                <a:effectLst/>
                <a:uLnTx/>
                <a:uFillTx/>
                <a:ea typeface="+mn-ea"/>
                <a:cs typeface="+mn-cs"/>
              </a:rPr>
              <a:t>ε ορισμένους ναούς</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Arial" panose="020B0604020202020204" pitchFamily="34" charset="0"/>
              <a:buChar char="•"/>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τελείται Δεύτερη θεία λειτουργία για προσέλευση πιστών που χρειάζονται χρόνο προετοιμασίας των παιδιών τους.</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Arial" panose="020B0604020202020204" pitchFamily="34" charset="0"/>
              <a:buChar char="•"/>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παιδιά και έφηβοι χρησιμοποιούνται στο ψαλτήρι, στο ιερό βήμα ή </a:t>
            </a:r>
            <a:r>
              <a:rPr lang="el-GR" altLang="el-GR" sz="2400" dirty="0">
                <a:solidFill>
                  <a:srgbClr val="0070C0"/>
                </a:solidFill>
              </a:rPr>
              <a:t>ε</a:t>
            </a:r>
            <a:r>
              <a:rPr kumimoji="0" lang="el-GR" altLang="el-GR" sz="2400" b="0" i="0" u="none" strike="noStrike" kern="1200" cap="none" spc="0" normalizeH="0" baseline="0" noProof="0" dirty="0" err="1">
                <a:ln>
                  <a:noFill/>
                </a:ln>
                <a:solidFill>
                  <a:srgbClr val="0070C0"/>
                </a:solidFill>
                <a:effectLst/>
                <a:uLnTx/>
                <a:uFillTx/>
                <a:ea typeface="+mn-ea"/>
                <a:cs typeface="+mn-cs"/>
              </a:rPr>
              <a:t>ίναι</a:t>
            </a:r>
            <a:r>
              <a:rPr kumimoji="0" lang="el-GR" altLang="el-GR" sz="2400" b="0" i="0" u="none" strike="noStrike" kern="1200" cap="none" spc="0" normalizeH="0" baseline="0" noProof="0" dirty="0">
                <a:ln>
                  <a:noFill/>
                </a:ln>
                <a:solidFill>
                  <a:srgbClr val="0070C0"/>
                </a:solidFill>
                <a:effectLst/>
                <a:uLnTx/>
                <a:uFillTx/>
                <a:ea typeface="+mn-ea"/>
                <a:cs typeface="+mn-cs"/>
              </a:rPr>
              <a:t> μέλη σχολής βυζαντινής μουσικής.</a:t>
            </a:r>
          </a:p>
        </p:txBody>
      </p:sp>
    </p:spTree>
    <p:extLst>
      <p:ext uri="{BB962C8B-B14F-4D97-AF65-F5344CB8AC3E}">
        <p14:creationId xmlns:p14="http://schemas.microsoft.com/office/powerpoint/2010/main" val="13034662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 name="object 9"/>
          <p:cNvPicPr/>
          <p:nvPr/>
        </p:nvPicPr>
        <p:blipFill>
          <a:blip r:embed="rId2"/>
          <a:stretch/>
        </p:blipFill>
        <p:spPr>
          <a:xfrm>
            <a:off x="0" y="0"/>
            <a:ext cx="9143280" cy="6857280"/>
          </a:xfrm>
          <a:prstGeom prst="rect">
            <a:avLst/>
          </a:prstGeom>
          <a:noFill/>
          <a:ln w="0">
            <a:noFill/>
          </a:ln>
        </p:spPr>
      </p:pic>
      <p:sp>
        <p:nvSpPr>
          <p:cNvPr id="65" name="11 - TextBox 4"/>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endParaRPr lang="el-GR" sz="1800" b="0" u="none" strike="noStrike">
              <a:solidFill>
                <a:srgbClr val="000000"/>
              </a:solidFill>
              <a:uFillTx/>
              <a:latin typeface="Arial"/>
            </a:endParaRPr>
          </a:p>
        </p:txBody>
      </p:sp>
      <p:sp>
        <p:nvSpPr>
          <p:cNvPr id="66" name="TextBox 65"/>
          <p:cNvSpPr txBox="1"/>
          <p:nvPr/>
        </p:nvSpPr>
        <p:spPr>
          <a:xfrm>
            <a:off x="-24660" y="-290869"/>
            <a:ext cx="9106200" cy="1186560"/>
          </a:xfrm>
          <a:prstGeom prst="rect">
            <a:avLst/>
          </a:prstGeom>
          <a:noFill/>
          <a:ln w="0">
            <a:noFill/>
          </a:ln>
        </p:spPr>
        <p:txBody>
          <a:bodyPr lIns="90000" tIns="45000" rIns="90000" bIns="45000" anchor="t">
            <a:noAutofit/>
          </a:bodyPr>
          <a:lstStyle/>
          <a:p>
            <a:pPr marL="342900" indent="-342900" algn="ctr">
              <a:buAutoNum type="arabicPeriod"/>
            </a:pPr>
            <a:endParaRPr kumimoji="0" lang="el-GR" sz="1800" b="1" i="0" u="none" strike="noStrike" kern="1200" cap="none" spc="0" normalizeH="0" baseline="0" noProof="0" dirty="0">
              <a:ln>
                <a:noFill/>
              </a:ln>
              <a:solidFill>
                <a:srgbClr val="9BBB59">
                  <a:lumMod val="40000"/>
                  <a:lumOff val="60000"/>
                </a:srgbClr>
              </a:solidFill>
              <a:effectLst/>
              <a:uLnTx/>
              <a:uFillTx/>
              <a:latin typeface="Arial"/>
              <a:ea typeface="+mn-ea"/>
              <a:cs typeface="+mn-cs"/>
            </a:endParaRPr>
          </a:p>
          <a:p>
            <a:pPr algn="ctr"/>
            <a:r>
              <a:rPr kumimoji="0" lang="el-GR" sz="2800" b="0" i="0" u="none" strike="noStrike" kern="1200" cap="none" spc="0" normalizeH="0" baseline="0" noProof="0" dirty="0">
                <a:ln>
                  <a:noFill/>
                </a:ln>
                <a:solidFill>
                  <a:schemeClr val="bg2"/>
                </a:solidFill>
                <a:effectLst/>
                <a:uLnTx/>
                <a:uFillTx/>
                <a:latin typeface="Trebuchet MS" panose="020B0603020202020204"/>
                <a:ea typeface="+mj-ea"/>
                <a:cs typeface="+mj-cs"/>
              </a:rPr>
              <a:t> </a:t>
            </a:r>
            <a:r>
              <a:rPr kumimoji="0" lang="el-GR" sz="2800" b="0" i="0" u="none" strike="noStrike" kern="1200" cap="none" spc="0" normalizeH="0" baseline="0" noProof="0" dirty="0">
                <a:ln>
                  <a:noFill/>
                </a:ln>
                <a:solidFill>
                  <a:schemeClr val="bg2"/>
                </a:solidFill>
                <a:effectLst/>
                <a:uLnTx/>
                <a:uFillTx/>
                <a:latin typeface="+mj-lt"/>
                <a:ea typeface="+mj-ea"/>
                <a:cs typeface="+mj-cs"/>
              </a:rPr>
              <a:t>2. Περιστασιακές εκκλησιαστικές ευκαιρίες ως μέσα Κατήχησης και Χριστιανικής αγωγής </a:t>
            </a:r>
            <a:endParaRPr lang="el-GR" sz="1800" b="1" u="none" strike="noStrike" dirty="0">
              <a:solidFill>
                <a:schemeClr val="bg2"/>
              </a:solidFill>
              <a:uFillTx/>
              <a:latin typeface="+mj-lt"/>
            </a:endParaRPr>
          </a:p>
        </p:txBody>
      </p:sp>
      <p:sp>
        <p:nvSpPr>
          <p:cNvPr id="67" name="TextBox 66"/>
          <p:cNvSpPr txBox="1"/>
          <p:nvPr/>
        </p:nvSpPr>
        <p:spPr>
          <a:xfrm>
            <a:off x="32940" y="1155967"/>
            <a:ext cx="9135000" cy="5162772"/>
          </a:xfrm>
          <a:prstGeom prst="rect">
            <a:avLst/>
          </a:prstGeom>
          <a:noFill/>
          <a:ln w="0">
            <a:noFill/>
          </a:ln>
        </p:spPr>
        <p:txBody>
          <a:bodyPr lIns="90000" tIns="45000" rIns="90000" bIns="45000" anchor="t">
            <a:noAutofit/>
          </a:bodyPr>
          <a:lstStyle/>
          <a:p>
            <a:pPr marR="0" lvl="0" algn="l" defTabSz="914400" rtl="0" eaLnBrk="1" fontAlgn="base" latinLnBrk="0" hangingPunct="1">
              <a:lnSpc>
                <a:spcPct val="100000"/>
              </a:lnSpc>
              <a:spcBef>
                <a:spcPts val="575"/>
              </a:spcBef>
              <a:spcAft>
                <a:spcPct val="0"/>
              </a:spcAft>
              <a:buClr>
                <a:srgbClr val="D34817"/>
              </a:buClr>
              <a:buSzPct val="85000"/>
              <a:tabLst/>
              <a:defRPr/>
            </a:pPr>
            <a:endParaRPr lang="el-GR" altLang="el-GR" sz="2400" dirty="0">
              <a:solidFill>
                <a:srgbClr val="0070C0"/>
              </a:solidFill>
            </a:endParaRPr>
          </a:p>
          <a:p>
            <a:pPr marR="0" lvl="0" algn="l" defTabSz="914400" rtl="0" eaLnBrk="1" fontAlgn="base" latinLnBrk="0" hangingPunct="1">
              <a:lnSpc>
                <a:spcPct val="100000"/>
              </a:lnSpc>
              <a:spcBef>
                <a:spcPts val="575"/>
              </a:spcBef>
              <a:spcAft>
                <a:spcPct val="0"/>
              </a:spcAft>
              <a:buClr>
                <a:srgbClr val="D34817"/>
              </a:buClr>
              <a:buSzPct val="85000"/>
              <a:tabLst/>
              <a:defRPr/>
            </a:pPr>
            <a:r>
              <a:rPr lang="el-GR" altLang="el-GR" sz="2400" dirty="0">
                <a:solidFill>
                  <a:srgbClr val="0070C0"/>
                </a:solidFill>
              </a:rPr>
              <a:t>Κ</a:t>
            </a:r>
            <a:r>
              <a:rPr kumimoji="0" lang="el-GR" altLang="el-GR" sz="2400" b="0" i="0" u="none" strike="noStrike" kern="1200" cap="none" spc="0" normalizeH="0" baseline="0" noProof="0" dirty="0" err="1">
                <a:ln>
                  <a:noFill/>
                </a:ln>
                <a:solidFill>
                  <a:srgbClr val="0070C0"/>
                </a:solidFill>
                <a:effectLst/>
                <a:uLnTx/>
                <a:uFillTx/>
                <a:ea typeface="+mn-ea"/>
                <a:cs typeface="+mn-cs"/>
              </a:rPr>
              <a:t>άθε</a:t>
            </a:r>
            <a:r>
              <a:rPr kumimoji="0" lang="el-GR" altLang="el-GR" sz="2400" b="0" i="0" u="none" strike="noStrike" kern="1200" cap="none" spc="0" normalizeH="0" baseline="0" noProof="0" dirty="0">
                <a:ln>
                  <a:noFill/>
                </a:ln>
                <a:solidFill>
                  <a:srgbClr val="0070C0"/>
                </a:solidFill>
                <a:effectLst/>
                <a:uLnTx/>
                <a:uFillTx/>
                <a:ea typeface="+mn-ea"/>
                <a:cs typeface="+mn-cs"/>
              </a:rPr>
              <a:t> ενορία δημιουργεί σχετικές ευκαιρίες για την αντιμετώπιση περιστατικών βίας ανάμεσα σε παιδιά χρησιμοποιώντας σωστά τον ελεύθερο χρόνο τους:</a:t>
            </a:r>
          </a:p>
          <a:p>
            <a:pPr marR="0" lvl="0" algn="l" defTabSz="914400" rtl="0" eaLnBrk="1" fontAlgn="base" latinLnBrk="0" hangingPunct="1">
              <a:lnSpc>
                <a:spcPct val="100000"/>
              </a:lnSpc>
              <a:spcBef>
                <a:spcPts val="575"/>
              </a:spcBef>
              <a:spcAft>
                <a:spcPct val="0"/>
              </a:spcAft>
              <a:buClr>
                <a:srgbClr val="D34817"/>
              </a:buClr>
              <a:buSzPct val="85000"/>
              <a:tabLst/>
              <a:defRPr/>
            </a:pPr>
            <a:endParaRPr kumimoji="0" lang="el-GR" altLang="el-GR" sz="2400" b="0" i="0" u="none" strike="noStrike" kern="1200" cap="none" spc="0" normalizeH="0" baseline="0" noProof="0" dirty="0">
              <a:ln>
                <a:noFill/>
              </a:ln>
              <a:solidFill>
                <a:srgbClr val="0070C0"/>
              </a:solidFill>
              <a:effectLst/>
              <a:uLnTx/>
              <a:uFillTx/>
              <a:ea typeface="+mn-ea"/>
              <a:cs typeface="+mn-cs"/>
            </a:endParaRPr>
          </a:p>
          <a:p>
            <a:pPr marR="0" lvl="0" algn="l" defTabSz="914400" rtl="0" eaLnBrk="1" fontAlgn="base" latinLnBrk="0" hangingPunct="1">
              <a:lnSpc>
                <a:spcPct val="100000"/>
              </a:lnSpc>
              <a:spcBef>
                <a:spcPts val="575"/>
              </a:spcBef>
              <a:spcAft>
                <a:spcPct val="0"/>
              </a:spcAft>
              <a:buClr>
                <a:srgbClr val="D34817"/>
              </a:buClr>
              <a:buSzPct val="85000"/>
              <a:tabLst/>
              <a:defRPr/>
            </a:pPr>
            <a:r>
              <a:rPr lang="el-GR" altLang="el-GR" sz="2400" dirty="0">
                <a:solidFill>
                  <a:srgbClr val="0070C0"/>
                </a:solidFill>
              </a:rPr>
              <a:t>α) εκδρομές </a:t>
            </a:r>
          </a:p>
          <a:p>
            <a:pPr marR="0" lvl="0" algn="l" defTabSz="914400" rtl="0" eaLnBrk="1" fontAlgn="base" latinLnBrk="0" hangingPunct="1">
              <a:lnSpc>
                <a:spcPct val="100000"/>
              </a:lnSpc>
              <a:spcBef>
                <a:spcPts val="575"/>
              </a:spcBef>
              <a:spcAft>
                <a:spcPct val="0"/>
              </a:spcAft>
              <a:buClr>
                <a:srgbClr val="D34817"/>
              </a:buClr>
              <a:buSzPct val="85000"/>
              <a:tabLst/>
              <a:defRPr/>
            </a:pPr>
            <a:r>
              <a:rPr lang="el-GR" altLang="el-GR" sz="2400" dirty="0">
                <a:solidFill>
                  <a:srgbClr val="0070C0"/>
                </a:solidFill>
              </a:rPr>
              <a:t>β</a:t>
            </a:r>
            <a:r>
              <a:rPr kumimoji="0" lang="el-GR" altLang="el-GR" sz="2400" b="0" i="0" u="none" strike="noStrike" kern="1200" cap="none" spc="0" normalizeH="0" baseline="0" noProof="0" dirty="0">
                <a:ln>
                  <a:noFill/>
                </a:ln>
                <a:solidFill>
                  <a:srgbClr val="0070C0"/>
                </a:solidFill>
                <a:effectLst/>
                <a:uLnTx/>
                <a:uFillTx/>
                <a:ea typeface="+mn-ea"/>
                <a:cs typeface="+mn-cs"/>
              </a:rPr>
              <a:t>) διημερεύσεις </a:t>
            </a:r>
          </a:p>
          <a:p>
            <a:pPr marR="0" lvl="0" algn="l" defTabSz="914400" rtl="0" eaLnBrk="1" fontAlgn="base" latinLnBrk="0" hangingPunct="1">
              <a:lnSpc>
                <a:spcPct val="100000"/>
              </a:lnSpc>
              <a:spcBef>
                <a:spcPts val="575"/>
              </a:spcBef>
              <a:spcAft>
                <a:spcPct val="0"/>
              </a:spcAft>
              <a:buClr>
                <a:srgbClr val="D34817"/>
              </a:buClr>
              <a:buSzPct val="85000"/>
              <a:tabLst/>
              <a:defRPr/>
            </a:pPr>
            <a:r>
              <a:rPr lang="el-GR" altLang="el-GR" sz="2400" dirty="0">
                <a:solidFill>
                  <a:srgbClr val="0070C0"/>
                </a:solidFill>
              </a:rPr>
              <a:t>γ) κατασκηνώσεις </a:t>
            </a:r>
          </a:p>
          <a:p>
            <a:pPr marR="0" lvl="0" algn="l" defTabSz="914400" rtl="0" eaLnBrk="1" fontAlgn="base" latinLnBrk="0" hangingPunct="1">
              <a:lnSpc>
                <a:spcPct val="100000"/>
              </a:lnSpc>
              <a:spcBef>
                <a:spcPts val="575"/>
              </a:spcBef>
              <a:spcAft>
                <a:spcPct val="0"/>
              </a:spcAft>
              <a:buClr>
                <a:srgbClr val="D34817"/>
              </a:buClr>
              <a:buSzPct val="85000"/>
              <a:tabLst/>
              <a:defRPr/>
            </a:pPr>
            <a:r>
              <a:rPr lang="el-GR" altLang="el-GR" sz="2400" dirty="0">
                <a:solidFill>
                  <a:srgbClr val="0070C0"/>
                </a:solidFill>
              </a:rPr>
              <a:t>δ</a:t>
            </a:r>
            <a:r>
              <a:rPr kumimoji="0" lang="el-GR" altLang="el-GR" sz="2400" b="0" i="0" u="none" strike="noStrike" kern="1200" cap="none" spc="0" normalizeH="0" baseline="0" noProof="0" dirty="0">
                <a:ln>
                  <a:noFill/>
                </a:ln>
                <a:solidFill>
                  <a:srgbClr val="0070C0"/>
                </a:solidFill>
                <a:effectLst/>
                <a:uLnTx/>
                <a:uFillTx/>
                <a:ea typeface="+mn-ea"/>
                <a:cs typeface="+mn-cs"/>
              </a:rPr>
              <a:t>) γιορτές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BD692C-A28F-1179-6A3F-FC094AF58E3A}"/>
            </a:ext>
          </a:extLst>
        </p:cNvPr>
        <p:cNvGrpSpPr/>
        <p:nvPr/>
      </p:nvGrpSpPr>
      <p:grpSpPr>
        <a:xfrm>
          <a:off x="0" y="0"/>
          <a:ext cx="0" cy="0"/>
          <a:chOff x="0" y="0"/>
          <a:chExt cx="0" cy="0"/>
        </a:xfrm>
      </p:grpSpPr>
      <p:pic>
        <p:nvPicPr>
          <p:cNvPr id="64" name="object 9">
            <a:extLst>
              <a:ext uri="{FF2B5EF4-FFF2-40B4-BE49-F238E27FC236}">
                <a16:creationId xmlns:a16="http://schemas.microsoft.com/office/drawing/2014/main" id="{DFCC5440-0A0C-AF2A-B557-49F275E22F77}"/>
              </a:ext>
            </a:extLst>
          </p:cNvPr>
          <p:cNvPicPr/>
          <p:nvPr/>
        </p:nvPicPr>
        <p:blipFill>
          <a:blip r:embed="rId2"/>
          <a:stretch/>
        </p:blipFill>
        <p:spPr>
          <a:xfrm>
            <a:off x="0" y="0"/>
            <a:ext cx="9143280" cy="6857280"/>
          </a:xfrm>
          <a:prstGeom prst="rect">
            <a:avLst/>
          </a:prstGeom>
          <a:noFill/>
          <a:ln w="0">
            <a:noFill/>
          </a:ln>
        </p:spPr>
      </p:pic>
      <p:sp>
        <p:nvSpPr>
          <p:cNvPr id="65" name="11 - TextBox 4">
            <a:extLst>
              <a:ext uri="{FF2B5EF4-FFF2-40B4-BE49-F238E27FC236}">
                <a16:creationId xmlns:a16="http://schemas.microsoft.com/office/drawing/2014/main" id="{0C41BC2F-5434-C7A4-2433-4C9E570CEBBA}"/>
              </a:ext>
            </a:extLst>
          </p:cNvPr>
          <p:cNvSpPr/>
          <p:nvPr/>
        </p:nvSpPr>
        <p:spPr>
          <a:xfrm>
            <a:off x="540000" y="1676520"/>
            <a:ext cx="7993800" cy="1186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endParaRPr lang="el-GR" sz="1800" b="0" u="none" strike="noStrike">
              <a:solidFill>
                <a:srgbClr val="000000"/>
              </a:solidFill>
              <a:uFillTx/>
              <a:latin typeface="Arial"/>
            </a:endParaRPr>
          </a:p>
        </p:txBody>
      </p:sp>
      <p:sp>
        <p:nvSpPr>
          <p:cNvPr id="66" name="TextBox 65">
            <a:extLst>
              <a:ext uri="{FF2B5EF4-FFF2-40B4-BE49-F238E27FC236}">
                <a16:creationId xmlns:a16="http://schemas.microsoft.com/office/drawing/2014/main" id="{251C4C7F-84E5-B910-8442-4AA1AF93D4A8}"/>
              </a:ext>
            </a:extLst>
          </p:cNvPr>
          <p:cNvSpPr txBox="1"/>
          <p:nvPr/>
        </p:nvSpPr>
        <p:spPr>
          <a:xfrm>
            <a:off x="32940" y="1"/>
            <a:ext cx="9106200" cy="847254"/>
          </a:xfrm>
          <a:prstGeom prst="rect">
            <a:avLst/>
          </a:prstGeom>
          <a:noFill/>
          <a:ln w="0">
            <a:noFill/>
          </a:ln>
        </p:spPr>
        <p:txBody>
          <a:bodyPr lIns="90000" tIns="45000" rIns="90000" bIns="45000" anchor="t">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2800" b="0" i="0" u="none" strike="noStrike" kern="1200" cap="none" spc="0" normalizeH="0" baseline="0" noProof="0" dirty="0">
                <a:ln>
                  <a:noFill/>
                </a:ln>
                <a:solidFill>
                  <a:srgbClr val="EEECE1"/>
                </a:solidFill>
                <a:effectLst/>
                <a:uLnTx/>
                <a:uFillTx/>
                <a:latin typeface="+mj-lt"/>
                <a:ea typeface="+mn-ea"/>
                <a:cs typeface="+mn-cs"/>
              </a:rPr>
              <a:t>2. Περιστασιακές εκκλησιαστικές ευκαιρίες ως μέσα Κατήχησης και Χριστιανικής αγωγής </a:t>
            </a:r>
            <a:endParaRPr kumimoji="0" lang="el-GR" sz="1800" b="1" i="0" u="none" strike="noStrike" kern="1200" cap="none" spc="0" normalizeH="0" baseline="0" noProof="0" dirty="0">
              <a:ln>
                <a:noFill/>
              </a:ln>
              <a:solidFill>
                <a:srgbClr val="EEECE1"/>
              </a:solidFill>
              <a:effectLst/>
              <a:uLnTx/>
              <a:uFillTx/>
              <a:latin typeface="+mj-lt"/>
              <a:ea typeface="+mn-ea"/>
              <a:cs typeface="+mn-cs"/>
            </a:endParaRPr>
          </a:p>
        </p:txBody>
      </p:sp>
      <p:sp>
        <p:nvSpPr>
          <p:cNvPr id="67" name="TextBox 66">
            <a:extLst>
              <a:ext uri="{FF2B5EF4-FFF2-40B4-BE49-F238E27FC236}">
                <a16:creationId xmlns:a16="http://schemas.microsoft.com/office/drawing/2014/main" id="{5753666D-9287-69B3-9228-88EF36B3C01B}"/>
              </a:ext>
            </a:extLst>
          </p:cNvPr>
          <p:cNvSpPr txBox="1"/>
          <p:nvPr/>
        </p:nvSpPr>
        <p:spPr>
          <a:xfrm>
            <a:off x="0" y="1034824"/>
            <a:ext cx="9135000" cy="5162772"/>
          </a:xfrm>
          <a:prstGeom prst="rect">
            <a:avLst/>
          </a:prstGeom>
          <a:noFill/>
          <a:ln w="0">
            <a:noFill/>
          </a:ln>
        </p:spPr>
        <p:txBody>
          <a:bodyPr lIns="90000" tIns="45000" rIns="90000" bIns="45000" anchor="t">
            <a:noAutofit/>
          </a:bodyPr>
          <a:lstStyle/>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endParaRPr kumimoji="0" lang="el-GR" altLang="el-GR" sz="2400" b="0" i="0" u="none" strike="noStrike" kern="1200" cap="none" spc="0" normalizeH="0" baseline="0" noProof="0" dirty="0">
              <a:ln>
                <a:noFill/>
              </a:ln>
              <a:solidFill>
                <a:srgbClr val="7030A0"/>
              </a:solidFill>
              <a:effectLst/>
              <a:uLnTx/>
              <a:uFillTx/>
              <a:ea typeface="+mn-ea"/>
              <a:cs typeface="+mn-cs"/>
            </a:endParaRP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r>
              <a:rPr kumimoji="0" lang="el-GR" altLang="el-GR" sz="2400" b="0" i="0" u="none" strike="noStrike" kern="1200" cap="none" spc="0" normalizeH="0" baseline="0" noProof="0" dirty="0">
                <a:ln>
                  <a:noFill/>
                </a:ln>
                <a:solidFill>
                  <a:srgbClr val="7030A0"/>
                </a:solidFill>
                <a:effectLst/>
                <a:uLnTx/>
                <a:uFillTx/>
                <a:ea typeface="+mn-ea"/>
                <a:cs typeface="+mn-cs"/>
              </a:rPr>
              <a:t>α) Εκδρομές </a:t>
            </a:r>
            <a:r>
              <a:rPr kumimoji="0" lang="el-GR" altLang="el-GR" sz="2400" b="0" i="0" u="none" strike="noStrike" kern="1200" cap="none" spc="0" normalizeH="0" baseline="0" noProof="0" dirty="0">
                <a:ln>
                  <a:noFill/>
                </a:ln>
                <a:solidFill>
                  <a:srgbClr val="0070C0"/>
                </a:solidFill>
                <a:effectLst/>
                <a:uLnTx/>
                <a:uFillTx/>
                <a:ea typeface="+mn-ea"/>
                <a:cs typeface="+mn-cs"/>
              </a:rPr>
              <a:t>κοντά σε Ιερά Μονή, εξωκλήσι ή ενοριακό ναό </a:t>
            </a: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 μορφή παιδευτικής δραστηριότητας</a:t>
            </a: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r>
              <a:rPr lang="el-GR" altLang="el-GR" sz="2400" dirty="0">
                <a:solidFill>
                  <a:srgbClr val="0070C0"/>
                </a:solidFill>
              </a:rPr>
              <a:t>= ευκαιρία παιδείας και αγωγής</a:t>
            </a: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 αφορμή για σκέψεις γύρω από το μυστήριο της Θείας Ευχαριστίας</a:t>
            </a:r>
          </a:p>
          <a:p>
            <a:pPr marL="0" marR="0" lvl="0" indent="0" algn="l" defTabSz="914400" rtl="0" eaLnBrk="1" fontAlgn="base" latinLnBrk="0" hangingPunct="1">
              <a:lnSpc>
                <a:spcPct val="100000"/>
              </a:lnSpc>
              <a:spcBef>
                <a:spcPts val="575"/>
              </a:spcBef>
              <a:spcAft>
                <a:spcPct val="0"/>
              </a:spcAft>
              <a:buClr>
                <a:srgbClr val="D34817"/>
              </a:buClr>
              <a:buSzPct val="85000"/>
              <a:buFontTx/>
              <a:buNone/>
              <a:tabLst/>
              <a:defRPr/>
            </a:pPr>
            <a:endParaRPr kumimoji="0" lang="el-GR" altLang="el-GR" sz="2400" b="0" i="0" u="none" strike="noStrike" kern="1200" cap="none" spc="0" normalizeH="0" baseline="0" noProof="0" dirty="0">
              <a:ln>
                <a:noFill/>
              </a:ln>
              <a:solidFill>
                <a:srgbClr val="0070C0"/>
              </a:solidFill>
              <a:effectLst/>
              <a:uLnTx/>
              <a:uFillTx/>
              <a:ea typeface="+mn-ea"/>
              <a:cs typeface="+mn-cs"/>
            </a:endParaRP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Arial" panose="020B0604020202020204" pitchFamily="34" charset="0"/>
              <a:buChar char="•"/>
              <a:tabLst/>
              <a:defRPr/>
            </a:pPr>
            <a:r>
              <a:rPr kumimoji="0" lang="el-GR" altLang="el-GR" sz="2400" b="0" i="0" u="none" strike="noStrike" kern="1200" cap="none" spc="0" normalizeH="0" baseline="0" noProof="0" dirty="0">
                <a:ln>
                  <a:noFill/>
                </a:ln>
                <a:solidFill>
                  <a:srgbClr val="0070C0"/>
                </a:solidFill>
                <a:effectLst/>
                <a:uLnTx/>
                <a:uFillTx/>
                <a:ea typeface="+mn-ea"/>
                <a:cs typeface="+mn-cs"/>
              </a:rPr>
              <a:t>Συμμετοχή παιδιών και εφήβων στη Θεία </a:t>
            </a:r>
            <a:r>
              <a:rPr lang="el-GR" altLang="el-GR" sz="2400" dirty="0">
                <a:solidFill>
                  <a:srgbClr val="0070C0"/>
                </a:solidFill>
              </a:rPr>
              <a:t>Κ</a:t>
            </a:r>
            <a:r>
              <a:rPr kumimoji="0" lang="el-GR" altLang="el-GR" sz="2400" b="0" i="0" u="none" strike="noStrike" kern="1200" cap="none" spc="0" normalizeH="0" baseline="0" noProof="0" dirty="0" err="1">
                <a:ln>
                  <a:noFill/>
                </a:ln>
                <a:solidFill>
                  <a:srgbClr val="0070C0"/>
                </a:solidFill>
                <a:effectLst/>
                <a:uLnTx/>
                <a:uFillTx/>
                <a:ea typeface="+mn-ea"/>
                <a:cs typeface="+mn-cs"/>
              </a:rPr>
              <a:t>οινωνία</a:t>
            </a:r>
            <a:r>
              <a:rPr kumimoji="0" lang="el-GR" altLang="el-GR" sz="2400" b="0" i="0" u="none" strike="noStrike" kern="1200" cap="none" spc="0" normalizeH="0" baseline="0" noProof="0" dirty="0">
                <a:ln>
                  <a:noFill/>
                </a:ln>
                <a:solidFill>
                  <a:srgbClr val="0070C0"/>
                </a:solidFill>
                <a:effectLst/>
                <a:uLnTx/>
                <a:uFillTx/>
                <a:ea typeface="+mn-ea"/>
                <a:cs typeface="+mn-cs"/>
              </a:rPr>
              <a:t> κατά τη </a:t>
            </a:r>
            <a:r>
              <a:rPr lang="el-GR" altLang="el-GR" sz="2400" dirty="0">
                <a:solidFill>
                  <a:srgbClr val="0070C0"/>
                </a:solidFill>
              </a:rPr>
              <a:t>Δ</a:t>
            </a:r>
            <a:r>
              <a:rPr kumimoji="0" lang="el-GR" altLang="el-GR" sz="2400" b="0" i="0" u="none" strike="noStrike" kern="1200" cap="none" spc="0" normalizeH="0" baseline="0" noProof="0" dirty="0" err="1">
                <a:ln>
                  <a:noFill/>
                </a:ln>
                <a:solidFill>
                  <a:srgbClr val="0070C0"/>
                </a:solidFill>
                <a:effectLst/>
                <a:uLnTx/>
                <a:uFillTx/>
                <a:ea typeface="+mn-ea"/>
                <a:cs typeface="+mn-cs"/>
              </a:rPr>
              <a:t>ιακαινήσιμη</a:t>
            </a:r>
            <a:r>
              <a:rPr kumimoji="0" lang="el-GR" altLang="el-GR" sz="2400" b="0" i="0" u="none" strike="noStrike" kern="1200" cap="none" spc="0" normalizeH="0" baseline="0" noProof="0" dirty="0">
                <a:ln>
                  <a:noFill/>
                </a:ln>
                <a:solidFill>
                  <a:srgbClr val="0070C0"/>
                </a:solidFill>
                <a:effectLst/>
                <a:uLnTx/>
                <a:uFillTx/>
                <a:ea typeface="+mn-ea"/>
                <a:cs typeface="+mn-cs"/>
              </a:rPr>
              <a:t> εβδομάδα.</a:t>
            </a: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Arial" panose="020B0604020202020204" pitchFamily="34" charset="0"/>
              <a:buChar char="•"/>
              <a:tabLst/>
              <a:defRPr/>
            </a:pPr>
            <a:endParaRPr kumimoji="0" lang="el-GR" altLang="el-GR" sz="2400" b="0" i="0" u="none" strike="noStrike" kern="1200" cap="none" spc="0" normalizeH="0" baseline="0" noProof="0" dirty="0">
              <a:ln>
                <a:noFill/>
              </a:ln>
              <a:solidFill>
                <a:srgbClr val="0070C0"/>
              </a:solidFill>
              <a:effectLst/>
              <a:uLnTx/>
              <a:uFillTx/>
              <a:ea typeface="+mn-ea"/>
              <a:cs typeface="+mn-cs"/>
            </a:endParaRPr>
          </a:p>
          <a:p>
            <a:pPr marL="342900" marR="0" lvl="0" indent="-342900" algn="l" defTabSz="914400" rtl="0" eaLnBrk="1" fontAlgn="base" latinLnBrk="0" hangingPunct="1">
              <a:lnSpc>
                <a:spcPct val="100000"/>
              </a:lnSpc>
              <a:spcBef>
                <a:spcPts val="575"/>
              </a:spcBef>
              <a:spcAft>
                <a:spcPct val="0"/>
              </a:spcAft>
              <a:buClr>
                <a:srgbClr val="D34817"/>
              </a:buClr>
              <a:buSzPct val="85000"/>
              <a:buFont typeface="Arial" panose="020B0604020202020204" pitchFamily="34" charset="0"/>
              <a:buChar char="•"/>
              <a:tabLst/>
              <a:defRPr/>
            </a:pPr>
            <a:r>
              <a:rPr lang="el-GR" altLang="el-GR" sz="2400" dirty="0">
                <a:solidFill>
                  <a:srgbClr val="0070C0"/>
                </a:solidFill>
              </a:rPr>
              <a:t>Τ</a:t>
            </a:r>
            <a:r>
              <a:rPr kumimoji="0" lang="el-GR" altLang="el-GR" sz="2400" b="0" i="0" u="none" strike="noStrike" kern="1200" cap="none" spc="0" normalizeH="0" baseline="0" noProof="0" dirty="0">
                <a:ln>
                  <a:noFill/>
                </a:ln>
                <a:solidFill>
                  <a:srgbClr val="0070C0"/>
                </a:solidFill>
                <a:effectLst/>
                <a:uLnTx/>
                <a:uFillTx/>
                <a:ea typeface="+mn-ea"/>
                <a:cs typeface="+mn-cs"/>
              </a:rPr>
              <a:t>ην Πασχαλινή περίοδο αναβίωνε η πράξη της </a:t>
            </a:r>
            <a:r>
              <a:rPr lang="el-GR" altLang="el-GR" sz="2400" dirty="0">
                <a:solidFill>
                  <a:srgbClr val="0070C0"/>
                </a:solidFill>
              </a:rPr>
              <a:t>Α</a:t>
            </a:r>
            <a:r>
              <a:rPr kumimoji="0" lang="el-GR" altLang="el-GR" sz="2400" b="0" i="0" u="none" strike="noStrike" kern="1200" cap="none" spc="0" normalizeH="0" baseline="0" noProof="0" dirty="0" err="1">
                <a:ln>
                  <a:noFill/>
                </a:ln>
                <a:solidFill>
                  <a:srgbClr val="0070C0"/>
                </a:solidFill>
                <a:effectLst/>
                <a:uLnTx/>
                <a:uFillTx/>
                <a:ea typeface="+mn-ea"/>
                <a:cs typeface="+mn-cs"/>
              </a:rPr>
              <a:t>ρχαίας</a:t>
            </a:r>
            <a:r>
              <a:rPr kumimoji="0" lang="el-GR" altLang="el-GR" sz="2400" b="0" i="0" u="none" strike="noStrike" kern="1200" cap="none" spc="0" normalizeH="0" baseline="0" noProof="0" dirty="0">
                <a:ln>
                  <a:noFill/>
                </a:ln>
                <a:solidFill>
                  <a:srgbClr val="0070C0"/>
                </a:solidFill>
                <a:effectLst/>
                <a:uLnTx/>
                <a:uFillTx/>
                <a:ea typeface="+mn-ea"/>
                <a:cs typeface="+mn-cs"/>
              </a:rPr>
              <a:t> Εκκλησίας, όπου οι φωτιζόμενοι προσέρχονταν στο μυστήριο καθημερινά και δέχονταν σχετική Κατήχηση. </a:t>
            </a:r>
          </a:p>
        </p:txBody>
      </p:sp>
    </p:spTree>
    <p:extLst>
      <p:ext uri="{BB962C8B-B14F-4D97-AF65-F5344CB8AC3E}">
        <p14:creationId xmlns:p14="http://schemas.microsoft.com/office/powerpoint/2010/main" val="2748635179"/>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majorFont>
      <a:minorFont>
        <a:latin typeface="Calibri"/>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majorFont>
      <a:minorFont>
        <a:latin typeface="Calibri"/>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3.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majorFont>
      <a:minorFont>
        <a:latin typeface="Calibri"/>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4.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majorFont>
      <a:minorFont>
        <a:latin typeface="Calibri"/>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shade val="51000"/>
              </a:schemeClr>
            </a:gs>
            <a:gs pos="80000">
              <a:schemeClr val="phClr">
                <a:shade val="93000"/>
              </a:schemeClr>
            </a:gs>
            <a:gs pos="100000">
              <a:schemeClr val="phClr">
                <a:shade val="94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4260</TotalTime>
  <Words>3749</Words>
  <Application>Microsoft Office PowerPoint</Application>
  <PresentationFormat>Προβολή στην οθόνη (4:3)</PresentationFormat>
  <Paragraphs>442</Paragraphs>
  <Slides>52</Slides>
  <Notes>0</Notes>
  <HiddenSlides>0</HiddenSlides>
  <MMClips>0</MMClips>
  <ScaleCrop>false</ScaleCrop>
  <HeadingPairs>
    <vt:vector size="6" baseType="variant">
      <vt:variant>
        <vt:lpstr>Γραμματοσειρές που χρησιμοποιούνται</vt:lpstr>
      </vt:variant>
      <vt:variant>
        <vt:i4>8</vt:i4>
      </vt:variant>
      <vt:variant>
        <vt:lpstr>Θέμα</vt:lpstr>
      </vt:variant>
      <vt:variant>
        <vt:i4>4</vt:i4>
      </vt:variant>
      <vt:variant>
        <vt:lpstr>Τίτλοι διαφανειών</vt:lpstr>
      </vt:variant>
      <vt:variant>
        <vt:i4>52</vt:i4>
      </vt:variant>
    </vt:vector>
  </HeadingPairs>
  <TitlesOfParts>
    <vt:vector size="64" baseType="lpstr">
      <vt:lpstr>Arial</vt:lpstr>
      <vt:lpstr>Calibri</vt:lpstr>
      <vt:lpstr>Palatino Linotype</vt:lpstr>
      <vt:lpstr>Symbol</vt:lpstr>
      <vt:lpstr>Times New Roman</vt:lpstr>
      <vt:lpstr>Trebuchet MS</vt:lpstr>
      <vt:lpstr>Wingdings</vt:lpstr>
      <vt:lpstr>Wingdings 2</vt:lpstr>
      <vt:lpstr>Office Theme</vt:lpstr>
      <vt:lpstr>Office Theme</vt:lpstr>
      <vt:lpstr>Office Theme</vt:lpstr>
      <vt:lpstr>Office Theme</vt:lpstr>
      <vt:lpstr>Παρουσίαση του PowerPoint</vt:lpstr>
      <vt:lpstr>ΚΕΦΑΛΑΙΟ Ζ΄</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Σας ευχαριστώ για την προσοχή σας!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subject/>
  <dc:creator>Mariajose</dc:creator>
  <dc:description/>
  <cp:lastModifiedBy>ΚΥΡΙΑΚΗ ΜΥΣΤΑΚΙΔΟΥ</cp:lastModifiedBy>
  <cp:revision>156</cp:revision>
  <dcterms:created xsi:type="dcterms:W3CDTF">2022-04-04T18:18:37Z</dcterms:created>
  <dcterms:modified xsi:type="dcterms:W3CDTF">2025-06-03T10:29:05Z</dcterms:modified>
  <dc:language>el-GR</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2020-03-26T00:00:00Z</vt:filetime>
  </property>
  <property fmtid="{D5CDD505-2E9C-101B-9397-08002B2CF9AE}" pid="3" name="Creator">
    <vt:lpwstr>Microsoft® PowerPoint® 2013</vt:lpwstr>
  </property>
  <property fmtid="{D5CDD505-2E9C-101B-9397-08002B2CF9AE}" pid="4" name="LastSaved">
    <vt:filetime>2022-04-04T00:00:00Z</vt:filetime>
  </property>
  <property fmtid="{D5CDD505-2E9C-101B-9397-08002B2CF9AE}" pid="5" name="PresentationFormat">
    <vt:lpwstr>Προβολή στην οθόνη (4:3)</vt:lpwstr>
  </property>
  <property fmtid="{D5CDD505-2E9C-101B-9397-08002B2CF9AE}" pid="6" name="Slides">
    <vt:i4>21</vt:i4>
  </property>
</Properties>
</file>