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2"/>
    <p:sldMasterId id="2147483654" r:id="rId3"/>
    <p:sldMasterId id="2147483659" r:id="rId4"/>
  </p:sldMasterIdLst>
  <p:sldIdLst>
    <p:sldId id="256" r:id="rId5"/>
    <p:sldId id="270" r:id="rId6"/>
    <p:sldId id="257" r:id="rId7"/>
    <p:sldId id="258" r:id="rId8"/>
    <p:sldId id="259" r:id="rId9"/>
    <p:sldId id="260" r:id="rId10"/>
    <p:sldId id="295" r:id="rId11"/>
    <p:sldId id="292" r:id="rId12"/>
    <p:sldId id="293" r:id="rId13"/>
    <p:sldId id="294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75" r:id="rId23"/>
    <p:sldId id="276" r:id="rId24"/>
    <p:sldId id="277" r:id="rId25"/>
    <p:sldId id="278" r:id="rId26"/>
    <p:sldId id="279" r:id="rId27"/>
    <p:sldId id="280" r:id="rId28"/>
    <p:sldId id="284" r:id="rId29"/>
    <p:sldId id="269" r:id="rId30"/>
  </p:sldIdLst>
  <p:sldSz cx="9144000" cy="6858000" type="screen4x3"/>
  <p:notesSz cx="7559675" cy="10691813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6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74840" y="363240"/>
            <a:ext cx="8193960" cy="62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l-G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l-G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3A2C26D-97EB-4BCF-9B3B-EEFA8E950DF8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74840" y="363240"/>
            <a:ext cx="8193960" cy="62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l-G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l-G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52DF4643-E52A-4AA0-9CFD-B6F8F587555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74840" y="363240"/>
            <a:ext cx="8193960" cy="62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l-G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l-G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E6834E17-5D3C-4F67-8E24-0B6D17265CE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74840" y="363240"/>
            <a:ext cx="8193960" cy="62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l-G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l-G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D20EF485-FC85-471D-A53A-5178978217A2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74840" y="363240"/>
            <a:ext cx="8193960" cy="62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l-G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l-G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03CBE448-D34A-455D-89ED-C30098F2167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74840" y="388800"/>
            <a:ext cx="8193960" cy="57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του τίτλου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διάρθρωσης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Δεύτερο επίπεδο διάρθρωσης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Τρίτο επίπεδο διάρθρωσης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Τέταρτο επίπεδο διάρθρωσης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Πέμπτο επίπεδο διάρθρωσης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Έκτο επίπεδο διάρθρωσης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Έβδομο επίπεδο διάρθρωσης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08960" y="6378120"/>
            <a:ext cx="292536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&lt;υποσέλιδο&gt;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8368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4152FE8-E912-4B5F-A651-0526590F5D8C}" type="slidenum">
              <a: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l-GR" sz="18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45720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&lt;ημερομηνία/ώρα&gt;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74840" y="388800"/>
            <a:ext cx="8193960" cy="57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του τίτλου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διάρθρωσης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Δεύτερο επίπεδο διάρθρωσης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Τρίτο επίπεδο διάρθρωσης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Τέταρτο επίπεδο διάρθρωσης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Πέμπτο επίπεδο διάρθρωσης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Έκτο επίπεδο διάρθρωσης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Έβδομο επίπεδο διάρθρωσης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3108960" y="6378120"/>
            <a:ext cx="292536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&lt;υποσέλιδο&gt;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658368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D1E1B71-5067-4D79-ADDF-421E2F4B5047}" type="slidenum">
              <a: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l-GR" sz="18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45720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&lt;ημερομηνία/ώρα&gt;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74840" y="388800"/>
            <a:ext cx="8193960" cy="57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του τίτλου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διάρθρωσης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Δεύτερο επίπεδο διάρθρωσης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Τρίτο επίπεδο διάρθρωσης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Τέταρτο επίπεδο διάρθρωσης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Πέμπτο επίπεδο διάρθρωσης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Έκτο επίπεδο διάρθρωσης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Έβδομο επίπεδο διάρθρωσης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3108960" y="6378120"/>
            <a:ext cx="292536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&lt;υποσέλιδο&gt;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658368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43659F6-E740-4BEA-90F9-FAAE474F7DD4}" type="slidenum">
              <a: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l-GR" sz="18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45720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&lt;ημερομηνία/ώρα&gt;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74840" y="388800"/>
            <a:ext cx="8193960" cy="57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του τίτλου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διάρθρωσης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Δεύτερο επίπεδο διάρθρωσης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Τρίτο επίπεδο διάρθρωσης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Τέταρτο επίπεδο διάρθρωσης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Πέμπτο επίπεδο διάρθρωσης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Έκτο επίπεδο διάρθρωσης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Έβδομο επίπεδο διάρθρωσης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3108960" y="6378120"/>
            <a:ext cx="292536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&lt;υποσέλιδο&gt;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658368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DDC6924-612E-4F73-81FF-1174EFFA206C}" type="slidenum">
              <a: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l-GR" sz="18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45720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&lt;ημερομηνία/ώρα&gt;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2"/>
          <p:cNvPicPr/>
          <p:nvPr/>
        </p:nvPicPr>
        <p:blipFill>
          <a:blip r:embed="rId2">
            <a:lum bright="20000"/>
          </a:blip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" name="object 3"/>
          <p:cNvSpPr/>
          <p:nvPr/>
        </p:nvSpPr>
        <p:spPr>
          <a:xfrm>
            <a:off x="6400800" y="6095880"/>
            <a:ext cx="2494800" cy="37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l-GR" sz="2400" b="1" u="none" strike="noStrike" spc="-6">
                <a:solidFill>
                  <a:srgbClr val="006FC0"/>
                </a:solidFill>
                <a:uFillTx/>
                <a:latin typeface="Calibri"/>
              </a:rPr>
              <a:t>Ιωάννα</a:t>
            </a:r>
            <a:r>
              <a:rPr lang="el-GR" sz="2400" b="1" u="none" strike="noStrike" spc="-40">
                <a:solidFill>
                  <a:srgbClr val="006FC0"/>
                </a:solidFill>
                <a:uFillTx/>
                <a:latin typeface="Calibri"/>
              </a:rPr>
              <a:t> </a:t>
            </a:r>
            <a:r>
              <a:rPr lang="el-GR" sz="2400" b="1" u="none" strike="noStrike" spc="-14">
                <a:solidFill>
                  <a:srgbClr val="006FC0"/>
                </a:solidFill>
                <a:uFillTx/>
                <a:latin typeface="Calibri"/>
              </a:rPr>
              <a:t>Κομνηνού</a:t>
            </a:r>
            <a:endParaRPr lang="el-GR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object 4"/>
          <p:cNvSpPr/>
          <p:nvPr/>
        </p:nvSpPr>
        <p:spPr>
          <a:xfrm>
            <a:off x="0" y="2604240"/>
            <a:ext cx="9143280" cy="440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3320" rIns="0" bIns="0" anchor="t">
            <a:spAutoFit/>
          </a:bodyPr>
          <a:lstStyle/>
          <a:p>
            <a:pPr algn="ctr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el-GR" sz="2800" b="1" u="none" strike="noStrike">
                <a:solidFill>
                  <a:srgbClr val="0070C0"/>
                </a:solidFill>
                <a:uFillTx/>
                <a:latin typeface="Calibri"/>
              </a:rPr>
              <a:t>Σχολές Μαθητείας Υποψήφιων Κληρικών (ΣΜΥΚ)</a:t>
            </a:r>
            <a:endParaRPr lang="el-GR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7 - Ορθογώνιο"/>
          <p:cNvSpPr/>
          <p:nvPr/>
        </p:nvSpPr>
        <p:spPr>
          <a:xfrm>
            <a:off x="304920" y="3733920"/>
            <a:ext cx="8686080" cy="119887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el-GR" sz="3200" b="1" u="none" strike="noStrike" dirty="0">
                <a:solidFill>
                  <a:schemeClr val="lt1"/>
                </a:solidFill>
                <a:uFillTx/>
                <a:latin typeface="Calibri"/>
              </a:rPr>
              <a:t>Κατηχητική και Χριστιανική Παιδαγωγική</a:t>
            </a:r>
            <a:endParaRPr lang="el-GR" sz="32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el-GR" sz="4000" b="1" dirty="0">
                <a:solidFill>
                  <a:srgbClr val="90C226"/>
                </a:solidFill>
                <a:latin typeface="Trebuchet MS" panose="020B0603020202020204"/>
                <a:ea typeface="+mj-ea"/>
                <a:cs typeface="+mj-cs"/>
              </a:rPr>
              <a:t>ΜΕΡΟΣ Β</a:t>
            </a:r>
            <a:r>
              <a:rPr kumimoji="0" lang="el-GR" sz="40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΄</a:t>
            </a:r>
            <a:endParaRPr lang="el-GR" sz="3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8" name="Εικόνα 47"/>
          <p:cNvPicPr/>
          <p:nvPr/>
        </p:nvPicPr>
        <p:blipFill>
          <a:blip r:embed="rId3"/>
          <a:stretch/>
        </p:blipFill>
        <p:spPr>
          <a:xfrm>
            <a:off x="3060000" y="900000"/>
            <a:ext cx="2541600" cy="144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" name="Εικόνα 48"/>
          <p:cNvPicPr/>
          <p:nvPr/>
        </p:nvPicPr>
        <p:blipFill>
          <a:blip r:embed="rId4"/>
          <a:stretch/>
        </p:blipFill>
        <p:spPr>
          <a:xfrm>
            <a:off x="21960" y="900000"/>
            <a:ext cx="2908080" cy="144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" name="Εικόνα 49"/>
          <p:cNvPicPr/>
          <p:nvPr/>
        </p:nvPicPr>
        <p:blipFill>
          <a:blip r:embed="rId5"/>
          <a:stretch/>
        </p:blipFill>
        <p:spPr>
          <a:xfrm>
            <a:off x="5789880" y="900000"/>
            <a:ext cx="3030120" cy="1514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" name="Εικόνα 50"/>
          <p:cNvPicPr/>
          <p:nvPr/>
        </p:nvPicPr>
        <p:blipFill>
          <a:blip r:embed="rId6"/>
          <a:stretch/>
        </p:blipFill>
        <p:spPr>
          <a:xfrm>
            <a:off x="21960" y="5040"/>
            <a:ext cx="5086080" cy="89496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7CFBE8-8EA1-220C-5D93-F5561EE3B5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object 10">
            <a:extLst>
              <a:ext uri="{FF2B5EF4-FFF2-40B4-BE49-F238E27FC236}">
                <a16:creationId xmlns:a16="http://schemas.microsoft.com/office/drawing/2014/main" id="{D08BF681-79D6-A513-4CE2-D1F53239AFB7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11 - TextBox 5">
            <a:extLst>
              <a:ext uri="{FF2B5EF4-FFF2-40B4-BE49-F238E27FC236}">
                <a16:creationId xmlns:a16="http://schemas.microsoft.com/office/drawing/2014/main" id="{A478394A-E3AA-A9FF-CD83-C13828566E66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8F712DB-4985-9062-75CC-B0B51DCCA06E}"/>
              </a:ext>
            </a:extLst>
          </p:cNvPr>
          <p:cNvSpPr txBox="1"/>
          <p:nvPr/>
        </p:nvSpPr>
        <p:spPr>
          <a:xfrm>
            <a:off x="-28800" y="0"/>
            <a:ext cx="9106200" cy="858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1. Η Αυθεντική Παιδεία ως Κατευθυντήριος Σκοπός της Κατήχησης και Χριστιανικής Αγωγής 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EB1026AD-9FC9-6D99-EEAD-36881D74F32A}"/>
              </a:ext>
            </a:extLst>
          </p:cNvPr>
          <p:cNvSpPr txBox="1"/>
          <p:nvPr/>
        </p:nvSpPr>
        <p:spPr>
          <a:xfrm>
            <a:off x="-57600" y="1184032"/>
            <a:ext cx="9135000" cy="553329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Β</a:t>
            </a:r>
            <a:r>
              <a:rPr kumimoji="0" lang="el-GR" altLang="el-GR" sz="2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)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Χαρακτηριστικά γνωρίσματα Αυθεντικής </a:t>
            </a:r>
            <a:r>
              <a:rPr lang="el-GR" altLang="el-GR" sz="2400" b="1" dirty="0">
                <a:solidFill>
                  <a:schemeClr val="accent2">
                    <a:lumMod val="75000"/>
                  </a:schemeClr>
                </a:solidFill>
              </a:rPr>
              <a:t>Π</a:t>
            </a:r>
            <a:r>
              <a:rPr kumimoji="0" lang="el-GR" alt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αιδείας</a:t>
            </a:r>
            <a:r>
              <a:rPr lang="el-GR" altLang="el-GR" sz="2400" b="1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Αξιοποιεί κάθε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φιλοσοφική σκέψη 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αποτελεί πηγή οικουμενικών αυθεντικών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στάσεων ζωής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με άμεσες επιπτώσεις στις κοινωνικές σχέσεις και την ανάδειξη του ανθρώπινου προσώπου.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ουσιαστική και εμπειρική 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έχει αιώνια ισχύ 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Ακολουθεί τα χρηστά ήθη 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οδοδείκτης και προοδευτική 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Διαγενεαλογική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lang="el-GR" altLang="el-GR" sz="2400" b="1" dirty="0">
                <a:solidFill>
                  <a:schemeClr val="accent1">
                    <a:lumMod val="75000"/>
                  </a:schemeClr>
                </a:solidFill>
              </a:rPr>
              <a:t>θ</a:t>
            </a:r>
            <a:r>
              <a:rPr kumimoji="0" lang="el-GR" alt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εωρητική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και πρακτική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191340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object 10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11 - TextBox 5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7080" y="0"/>
            <a:ext cx="9106200" cy="858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1. Η Αυθεντική Παιδεία ως Κατευθυντήριος Σκοπός της Κατήχησης και Χριστιανικής Αγωγής 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5360" y="1113694"/>
            <a:ext cx="9135000" cy="553329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Διαγενεαλογική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=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endParaRPr kumimoji="0" lang="el-GR" altLang="el-GR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καθολική δράση 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endParaRPr kumimoji="0" lang="el-GR" altLang="el-GR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δεν απομονώνεται από το «όλον» του ανθρώπου 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endParaRPr kumimoji="0" lang="el-GR" altLang="el-GR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δεν καρατομεί το χρόνο 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endParaRPr kumimoji="0" lang="el-GR" altLang="el-GR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δεν εξαρτάται από τον </a:t>
            </a:r>
            <a:r>
              <a:rPr kumimoji="0" lang="el-GR" alt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εκκοσμικευμένο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εκσυγχρονισμό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endParaRPr kumimoji="0" lang="el-GR" altLang="el-GR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Συνεργεί και </a:t>
            </a:r>
            <a:r>
              <a:rPr kumimoji="0" lang="el-GR" alt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συνδημιουργεί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στον πολιτισμό 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object 11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" name="11 - TextBox 6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88258" y="0"/>
            <a:ext cx="8955021" cy="858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1. Η Αυθεντική Παιδεία ως Κατευθυντήριος Σκοπός της Κατήχησης και Χριστιανικής Αγωγής </a:t>
            </a:r>
            <a:endParaRPr kumimoji="0" lang="el-GR" sz="2400" b="1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5000" y="1184031"/>
            <a:ext cx="9135000" cy="526366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Η Αυθεντική </a:t>
            </a:r>
            <a:r>
              <a:rPr lang="el-GR" altLang="el-GR" sz="2400" b="1" dirty="0">
                <a:solidFill>
                  <a:schemeClr val="accent1">
                    <a:lumMod val="75000"/>
                  </a:schemeClr>
                </a:solidFill>
              </a:rPr>
              <a:t>Π</a:t>
            </a:r>
            <a:r>
              <a:rPr kumimoji="0" lang="el-GR" alt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αιδεία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τονίζει: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άσκηση σε έργα αρετής, κοινωνικού βίου, καθαρότητα  ψυχής, αυτογνωσία.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endParaRPr kumimoji="0" lang="el-GR" altLang="el-GR" sz="240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lang="el-GR" sz="2400" dirty="0">
                <a:solidFill>
                  <a:schemeClr val="accent1">
                    <a:lumMod val="75000"/>
                  </a:schemeClr>
                </a:solidFill>
              </a:rPr>
              <a:t>Έναν τρόπο ζωής που ενσαρκώνεται στα πρόσωπα των αγίων, οι οποίοι, ως ζωντανά </a:t>
            </a:r>
            <a:r>
              <a:rPr lang="el-GR" sz="2400" dirty="0">
                <a:solidFill>
                  <a:schemeClr val="accent6">
                    <a:lumMod val="75000"/>
                  </a:schemeClr>
                </a:solidFill>
              </a:rPr>
              <a:t>παραδείγματα αυτογνωσίας και ήθους 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</a:rPr>
              <a:t>μέσα στην ιστορική συνέχεια, φανερώνουν την πνευματική τους ταυτότητα μέσα από τον βίο τους.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endParaRPr lang="el-GR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Τον προορισμό του ανθρώπου, τη </a:t>
            </a:r>
            <a:r>
              <a:rPr kumimoji="0" lang="el-GR" altLang="el-GR" sz="240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</a:rPr>
              <a:t>θέωση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 «</a:t>
            </a:r>
            <a:r>
              <a:rPr kumimoji="0" lang="el-GR" altLang="el-GR" sz="24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ομοιωθείναι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 θεώ κατά το δυνατόν ανθρώπου φύσει», χωρίς αυτό να σημαίνει περιφρόνηση και απόρριψη του κόσμου «προς ετέρου βίου </a:t>
            </a:r>
            <a:r>
              <a:rPr kumimoji="0" lang="el-GR" altLang="el-GR" sz="24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παρασκευήν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 άπαντα </a:t>
            </a:r>
            <a:r>
              <a:rPr kumimoji="0" lang="el-GR" altLang="el-GR" sz="24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πράττομεν</a:t>
            </a:r>
            <a:r>
              <a:rPr lang="el-GR" altLang="el-GR" sz="2400" dirty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 Μ. </a:t>
            </a:r>
            <a:r>
              <a:rPr lang="el-GR" altLang="el-GR" sz="2400" dirty="0">
                <a:solidFill>
                  <a:schemeClr val="accent1">
                    <a:lumMod val="75000"/>
                  </a:schemeClr>
                </a:solidFill>
              </a:rPr>
              <a:t>Β</a:t>
            </a:r>
            <a:r>
              <a:rPr kumimoji="0" lang="el-GR" altLang="el-GR" sz="24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ασίλειος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.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object 12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" name="11 - TextBox 7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-32400" y="0"/>
            <a:ext cx="9106200" cy="858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1. Η Αυθεντική Παιδεία ως Κατευθυντήριος Σκοπός της Κατήχησης και Χριστιανικής Αγωγής </a:t>
            </a:r>
            <a:endParaRPr kumimoji="0" lang="el-GR" sz="2400" b="1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57908" y="1160586"/>
            <a:ext cx="8698523" cy="523041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Γ) Η Αυθεντική </a:t>
            </a:r>
            <a:r>
              <a:rPr lang="el-GR" sz="2400" b="1" dirty="0">
                <a:solidFill>
                  <a:schemeClr val="accent2">
                    <a:lumMod val="75000"/>
                  </a:schemeClr>
                </a:solidFill>
              </a:rPr>
              <a:t>Π</a:t>
            </a:r>
            <a:r>
              <a:rPr kumimoji="0" 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αιδεία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«ανάχωμα» στην καλλιέργεια καταστάσεων - μεταλλάξεις των ανθρώπων και ιδιαίτερα των παιδιών και των εφήβων</a:t>
            </a:r>
            <a:endParaRPr lang="el-GR" sz="2400" b="1" dirty="0">
              <a:solidFill>
                <a:schemeClr val="accent2">
                  <a:lumMod val="75000"/>
                </a:schemeClr>
              </a:solidFill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Η Αυθεντική 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</a:rPr>
              <a:t>Π</a:t>
            </a:r>
            <a:r>
              <a:rPr kumimoji="0" lang="el-GR" sz="24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αιδεία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δεν σχετίζεται με: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Ιδεολογίες και προκαταλήψεις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όσους επιχειρούν να συγχρονίσουν τον προσανατολισμό του ανθρώπου προς τον Θεό και να ακολουθήσουν το ήθος του 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Αναχρονισμό,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αλλά διατηρεί τα βασικά στοιχεία της κοινότητας,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επιτρέπει νέους τρόπους εκδήλωσης και ρύθμισης συλλογικής ζωής, νοηματική πληρότητα και αποτελεσματικότητα.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Palatino Linotype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object 13"/>
          <p:cNvPicPr/>
          <p:nvPr/>
        </p:nvPicPr>
        <p:blipFill>
          <a:blip r:embed="rId2"/>
          <a:stretch/>
        </p:blipFill>
        <p:spPr>
          <a:xfrm>
            <a:off x="37080" y="157163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" name="11 - TextBox 8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4160" y="208485"/>
            <a:ext cx="9106200" cy="753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1. Η Αυθεντική Παιδεία ως Κατευθυντήριος Σκοπός της Κατήχησης και Χριστιανικής Αγωγής </a:t>
            </a:r>
            <a:endParaRPr kumimoji="0" lang="el-GR" sz="2400" b="1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64025" y="1277815"/>
            <a:ext cx="8979975" cy="53717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lang="el-GR" sz="2400" b="1" dirty="0">
                <a:solidFill>
                  <a:schemeClr val="accent1">
                    <a:lumMod val="75000"/>
                  </a:schemeClr>
                </a:solidFill>
              </a:rPr>
              <a:t>Η Αυθεντική Παιδεία: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lang="el-GR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</a:rPr>
              <a:t>μέσα από τον σεβασμό της 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</a:rPr>
              <a:t>προσωπικής μνήμης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</a:rPr>
              <a:t>, αντιστέκεται στην απομάκρυνση ή την απαξίωση των συμβόλων και εικόνων της παράδοσης.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endParaRPr kumimoji="0" lang="el-GR" sz="240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</a:endParaRP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αντιτίθεται στην 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παγκοσμιοποίηση,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 την 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υποκρισία,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 τη λεηλασία της σκέψης και του συναισθήματος, τον 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αγνωστικισμό 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και την 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αθεΐα 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με ό,τι χαρακτηρίζεται, με το συμβατικό όρο, αυτονομημένο πνεύμα του κόσμου ή την </a:t>
            </a:r>
            <a:r>
              <a:rPr kumimoji="0" lang="el-GR" sz="2400" i="0" u="none" strike="noStrike" kern="1200" cap="none" spc="0" normalizeH="0" baseline="0" noProof="0" dirty="0" err="1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μεταχριστιανική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 εποχή (</a:t>
            </a:r>
            <a:r>
              <a:rPr lang="en-US" sz="2400" dirty="0">
                <a:solidFill>
                  <a:srgbClr val="4F81BD">
                    <a:lumMod val="75000"/>
                  </a:srgbClr>
                </a:solidFill>
              </a:rPr>
              <a:t>Bamber Gascoigne, 2008)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.  </a:t>
            </a:r>
            <a:endParaRPr kumimoji="0" lang="el-GR" altLang="el-GR" sz="2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object 14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5" name="11 - TextBox 1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69480" y="79020"/>
            <a:ext cx="9106200" cy="753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400" b="1" dirty="0">
                <a:solidFill>
                  <a:srgbClr val="EEECE1"/>
                </a:solidFill>
                <a:latin typeface="Arial"/>
              </a:rPr>
              <a:t>2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Η Αυθεντική Παιδεία, Ερμηνείες και παρερμηνείες και η Κατήχηση και Χριστιανική αγωγή 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69480" y="1090246"/>
            <a:ext cx="8980735" cy="5509846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Α) </a:t>
            </a: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Η Αυθεντική </a:t>
            </a:r>
            <a:r>
              <a:rPr lang="el-GR" sz="2200" b="1" dirty="0">
                <a:solidFill>
                  <a:srgbClr val="7030A0"/>
                </a:solidFill>
              </a:rPr>
              <a:t>Π</a:t>
            </a:r>
            <a:r>
              <a:rPr kumimoji="0" lang="el-GR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αιδεία</a:t>
            </a: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 στο πλαίσιο νεωτερικού τρόπου ζωής</a:t>
            </a:r>
          </a:p>
          <a:p>
            <a:pPr marR="0" lvl="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Πολλοί Κάνουν λόγο για συμπαγή </a:t>
            </a:r>
            <a:r>
              <a:rPr kumimoji="0" lang="el-GR" sz="22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νεωτερικότητα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της μοντέρνας κοινωνίας και τη διακρίνουν σε: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Πρώιμη (17</a:t>
            </a:r>
            <a:r>
              <a:rPr kumimoji="0" lang="el-GR" sz="2200" b="0" i="0" u="none" strike="noStrike" kern="1200" cap="none" spc="0" normalizeH="0" baseline="3000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ος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-20</a:t>
            </a:r>
            <a:r>
              <a:rPr kumimoji="0" lang="el-GR" sz="2200" b="0" i="0" u="none" strike="noStrike" kern="1200" cap="none" spc="0" normalizeH="0" baseline="3000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ος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αι.),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Μέση (μετά τον Β΄ </a:t>
            </a:r>
            <a:r>
              <a:rPr kumimoji="0" lang="el-GR" sz="22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Παγκ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. Πόλεμο) και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Ύστερη (πτώση τοίχους Βερολίνου).</a:t>
            </a:r>
          </a:p>
          <a:p>
            <a:pPr marR="0" lvl="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Η Αυθεντική Παιδεία, Μοντέρνα και παραδοσιακή κοινωνία</a:t>
            </a:r>
          </a:p>
          <a:p>
            <a:pPr marR="0" lvl="0" algn="just" defTabSz="9144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Λάθος που προκύπτει από την αντιδιαστολή μοντέρνας με παραδοσιακή κοινωνία: Στην πρώτη περίπτωση προβάλλονται τα αρνητικά γνωρίσματα, ενώ στη δεύτερη αυτά που θεωρούμε θετικά</a:t>
            </a: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t>.</a:t>
            </a:r>
            <a:r>
              <a:rPr lang="el-GR" sz="2200" dirty="0">
                <a:solidFill>
                  <a:schemeClr val="accent1">
                    <a:lumMod val="75000"/>
                  </a:schemeClr>
                </a:solidFill>
                <a:latin typeface="Palatino Linotype" pitchFamily="18" charset="0"/>
              </a:rPr>
              <a:t>   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Palatino Linotype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object 15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9" name="11 - TextBox 9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0" y="219239"/>
            <a:ext cx="9106200" cy="859283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2. Η Αυθεντική Παιδεία, Ερμηνείες και παρερμηνείες και η Κατήχηση και Χριστιανική αγωγή 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9000" y="1078523"/>
            <a:ext cx="9135000" cy="5560238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Char char=""/>
              <a:tabLst/>
              <a:defRPr/>
            </a:pP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Παραδοσιακή: 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ιδιότυπη κανόνες, </a:t>
            </a:r>
            <a:r>
              <a:rPr kumimoji="0" lang="el-GR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απολυταρχικότητα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 εξουσίας, διδασκαλία απόλυτου προορισμού, ένταξη ανθρώπων σε κοινωνικές τάξεις, ανδροκρατία, ανελευθερία, εκπαίδευση προνόμιο λίγων, προλήψεις, δεισιδαιμονίες, μοιρολατρία,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υ</a:t>
            </a:r>
            <a:r>
              <a:rPr kumimoji="0" lang="el-GR" sz="22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ποβάθμιση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θέσης γυναίκας, παιδιά και έφηβοι ως εργατικά χέρια των γονέων.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Char char=""/>
              <a:tabLst/>
              <a:defRPr/>
            </a:pP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Μοντέρνα: 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Ραγδαία</a:t>
            </a:r>
            <a:r>
              <a:rPr lang="el-GR" sz="2200" dirty="0">
                <a:solidFill>
                  <a:srgbClr val="C00000"/>
                </a:solidFill>
              </a:rPr>
              <a:t> 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ανάπτυξη στον τομέα της τεχνολογίας, κατακλυσμός πληροφορίας και πληροφορικής που στερεί από τον άνθρωπο την ανθρωπιά του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  <a:sym typeface="Wingdings" panose="05000000000000000000" pitchFamily="2" charset="2"/>
              </a:rPr>
              <a:t> 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  <a:sym typeface="Wingdings" panose="05000000000000000000" pitchFamily="2" charset="2"/>
              </a:rPr>
              <a:t>Πνευματικά ανάπηρος 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αμοραλισμός 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θεοποίηση της ύλης 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l-GR" sz="22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αποϊεροποίηση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της ζωής 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Char char=""/>
              <a:tabLst/>
              <a:defRPr/>
            </a:pP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Palatino Linotype" pitchFamily="18" charset="0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Char char=""/>
              <a:tabLst/>
              <a:defRPr/>
            </a:pP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Palatino Linotype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object 16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3" name="11 - TextBox 10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37080" y="0"/>
            <a:ext cx="9106200" cy="753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algn="ctr"/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2. Η Αυθεντική Παιδεία σε σχέση με την επικράτηση παραμορφωτικών κοινωνικών καταστάσεων </a:t>
            </a:r>
            <a:endParaRPr lang="el-GR" sz="24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22680" y="1125414"/>
            <a:ext cx="9135000" cy="529421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Διαφωτισμός + βιομηχανική επανάσταση =&gt; αλλαγές: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Ελευθερία κινήσεων 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πρόσβαση στην εκπαίδευση 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υπέρβαση κοινωνικών στερεοτύπων 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απελευθέρωση της γυναίκας 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Εξωτερικές αλλαγές στη ζωή των ανθρώπων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  <a:sym typeface="Wingdings" panose="05000000000000000000" pitchFamily="2" charset="2"/>
              </a:rPr>
              <a:t>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Λείπει η καλλιέργεια εσωτερικού ήθους του ανθρώπου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  <a:sym typeface="Wingdings" panose="05000000000000000000" pitchFamily="2" charset="2"/>
              </a:rPr>
              <a:t>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Πόλεμοι, αφανισμός εκατομμυρίων ανθρώπων, Πολιτισμική καταστροφή, η νέα τεχνολογία υπηρετεί υποχθόνιους στόχους (</a:t>
            </a:r>
            <a:r>
              <a:rPr kumimoji="0" lang="en-US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Massimo Salvadori, 2011)</a:t>
            </a: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7080" y="-1"/>
            <a:ext cx="9106200" cy="100818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2. Η Αυθεντική Παιδεία σε σχέση με την επικράτηση παραμορφωτικών κοινωνικών καταστάσεων 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-30600" y="1318007"/>
            <a:ext cx="9135000" cy="522945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Μετανεωτερικότητα</a:t>
            </a:r>
            <a:r>
              <a:rPr lang="el-GR" altLang="el-GR" sz="2600" dirty="0">
                <a:solidFill>
                  <a:srgbClr val="C00000"/>
                </a:solidFill>
              </a:rPr>
              <a:t>:</a:t>
            </a:r>
            <a:r>
              <a:rPr kumimoji="0" lang="el-GR" altLang="el-G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l-GR" sz="2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(George Monbiot)</a:t>
            </a:r>
            <a:endParaRPr kumimoji="0" lang="el-GR" altLang="el-GR" sz="2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altLang="el-GR" sz="2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l-GR" altLang="el-GR" sz="2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Πλανητικός  άνθρωπος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l-GR" altLang="el-GR" sz="2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πλανητική κοινωνία= πολτοποίηση των πάντων 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l-GR" altLang="el-GR" sz="2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παγκόσμια κοινωνία υποτελών 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l-GR" altLang="el-GR" sz="2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γενικευμένος ολοκληρωτισμός  </a:t>
            </a:r>
            <a:endParaRPr kumimoji="0" lang="en-US" altLang="el-GR" sz="2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endParaRPr kumimoji="0" lang="el-GR" altLang="el-GR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029D8-558A-9AA3-62E0-D73F8329B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A3065069-13FC-5C15-55E3-3A0CA7DF50D0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3B6B70E3-12EA-A854-EE55-8CF3C4A4C969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A7D5C2A5-8CB3-B21D-A849-C8BF34890F58}"/>
              </a:ext>
            </a:extLst>
          </p:cNvPr>
          <p:cNvSpPr txBox="1"/>
          <p:nvPr/>
        </p:nvSpPr>
        <p:spPr>
          <a:xfrm>
            <a:off x="37080" y="0"/>
            <a:ext cx="9106200" cy="753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2. Η Αυθεντική Παιδεία σε σχέση με την επικράτηση παραμορφωτικών κοινωνικών καταστάσεων 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algn="ctr"/>
            <a:endParaRPr lang="el-GR" sz="1800" b="0" u="none" strike="noStrike" dirty="0">
              <a:solidFill>
                <a:schemeClr val="bg2"/>
              </a:solidFill>
              <a:uFillTx/>
              <a:latin typeface="Arial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431E4565-AF1D-2512-F72A-B6FD033D748E}"/>
              </a:ext>
            </a:extLst>
          </p:cNvPr>
          <p:cNvSpPr txBox="1"/>
          <p:nvPr/>
        </p:nvSpPr>
        <p:spPr>
          <a:xfrm>
            <a:off x="0" y="1085147"/>
            <a:ext cx="9172080" cy="522945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t>Β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) Συνέπειες νεωτερικού τρόπου ζωής στην Αυθεντική Παιδεία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Η 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Αυθεντική Παιδεία στο πλαίσιο της μετάθεσης ευθυνών: 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Το μοντέλο </a:t>
            </a:r>
            <a:r>
              <a:rPr lang="el-GR" sz="2200" dirty="0" err="1">
                <a:solidFill>
                  <a:schemeClr val="accent1">
                    <a:lumMod val="75000"/>
                  </a:schemeClr>
                </a:solidFill>
              </a:rPr>
              <a:t>μετ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άλλαξε τη σκέψη των ανθρώπων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2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επέδρασε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αρνητικά στον τρόπο κατανόησης της Αυθεντικής </a:t>
            </a: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Π</a:t>
            </a:r>
            <a:r>
              <a:rPr kumimoji="0" lang="el-GR" sz="22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αιδείας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Τεχνολογία, διαδίκτυο, μέσα ενημέρωσης =&gt;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Πλανήτης = ένα μεγάλο χωριό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εμπορευματοποίηση των πάντων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υπερκαταναλωτική κοινωνία </a:t>
            </a:r>
          </a:p>
        </p:txBody>
      </p:sp>
    </p:spTree>
    <p:extLst>
      <p:ext uri="{BB962C8B-B14F-4D97-AF65-F5344CB8AC3E}">
        <p14:creationId xmlns:p14="http://schemas.microsoft.com/office/powerpoint/2010/main" val="408437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FE607C-45F4-0E00-DE1B-474B9D2E1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73475"/>
            <a:ext cx="8193960" cy="625320"/>
          </a:xfrm>
        </p:spPr>
        <p:txBody>
          <a:bodyPr/>
          <a:lstStyle/>
          <a:p>
            <a:pPr algn="ctr"/>
            <a:r>
              <a:rPr kumimoji="0" lang="el-GR" sz="40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ΚΕΦΑΛΑΙΟ </a:t>
            </a:r>
            <a:r>
              <a:rPr lang="el-GR" sz="4000" dirty="0">
                <a:solidFill>
                  <a:srgbClr val="90C226"/>
                </a:solidFill>
                <a:latin typeface="Trebuchet MS" panose="020B0603020202020204"/>
              </a:rPr>
              <a:t>Α</a:t>
            </a:r>
            <a:r>
              <a:rPr kumimoji="0" lang="el-GR" sz="40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΄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34BB69B-CE17-84F4-FC99-7F5BE8284E8B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57200" y="2303767"/>
            <a:ext cx="8228880" cy="3976920"/>
          </a:xfrm>
        </p:spPr>
        <p:txBody>
          <a:bodyPr/>
          <a:lstStyle/>
          <a:p>
            <a:pPr algn="ctr"/>
            <a:r>
              <a:rPr lang="el-GR" dirty="0"/>
              <a:t> </a:t>
            </a:r>
            <a:r>
              <a:rPr lang="el-GR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Η Κατηχητική και </a:t>
            </a:r>
            <a:r>
              <a:rPr lang="el-GR" sz="32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Χριστιανοπαιδαγωγική</a:t>
            </a:r>
            <a:r>
              <a:rPr lang="el-GR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θεωρία και πράξη στην παιδική και εφηβική ηλικία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396729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38A01-E023-A190-49BA-4217F1E91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E7C23D7B-4B5F-AFE3-BDD6-D36157B1AEEC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1400BB40-4ACE-E2FB-0A6D-3079AE5E58EC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91BAF172-D2B5-D0D0-6382-C9D35CD2BA56}"/>
              </a:ext>
            </a:extLst>
          </p:cNvPr>
          <p:cNvSpPr txBox="1"/>
          <p:nvPr/>
        </p:nvSpPr>
        <p:spPr>
          <a:xfrm>
            <a:off x="37080" y="0"/>
            <a:ext cx="9106200" cy="753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2. Η Αυθεντική Παιδεία σε σχέση με την επικράτηση παραμορφωτικών κοινωνικών καταστάσεων 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DD421553-0180-C6BF-EFFA-A4420E0A39B5}"/>
              </a:ext>
            </a:extLst>
          </p:cNvPr>
          <p:cNvSpPr txBox="1"/>
          <p:nvPr/>
        </p:nvSpPr>
        <p:spPr>
          <a:xfrm>
            <a:off x="-30600" y="1190655"/>
            <a:ext cx="9135000" cy="522945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Β) Συνέπειες νεωτερικού τρόπου ζωής στην Αυθεντική Παιδεία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Η Αυθεντική Παιδεία στο πλαίσιο της μετάθεσης ευθυνών: </a:t>
            </a:r>
          </a:p>
          <a:p>
            <a:pPr marR="0" lvl="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οικονομική κρίση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μετάλλαξη οικογενειακού θεσμού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συρρίκνωση στο δικαίωμα στην εργασία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έλλειψη υπεράσπισης ανθρωπίνων δικαιωμάτων 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lang="el-GR" sz="2200" dirty="0">
                <a:solidFill>
                  <a:srgbClr val="4F81BD">
                    <a:lumMod val="75000"/>
                  </a:srgbClr>
                </a:solidFill>
              </a:rPr>
              <a:t>δ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εν μιλούν για ανθρώπινες υποχρεώσεις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έλλειψη πραγματικού σεβασμού στον συνάνθρωπο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Palatino Linotype" pitchFamily="18" charset="0"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Palatino Linotype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32721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86195-F021-9C82-AF50-F14CAFC02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46C566D2-904D-DAF6-CDC7-C124147D3874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931411EF-0822-CF07-F113-0AD225C1000D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1B4C3CA5-4D71-CE6F-E2D2-DEA14259E5B6}"/>
              </a:ext>
            </a:extLst>
          </p:cNvPr>
          <p:cNvSpPr txBox="1"/>
          <p:nvPr/>
        </p:nvSpPr>
        <p:spPr>
          <a:xfrm>
            <a:off x="37080" y="0"/>
            <a:ext cx="9106200" cy="753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2. Η Αυθεντική Παιδεία σε σχέση με την επικράτηση παραμορφωτικών κοινωνικών καταστάσεων 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2D933D85-B2C8-C255-DA5A-806802FB414F}"/>
              </a:ext>
            </a:extLst>
          </p:cNvPr>
          <p:cNvSpPr txBox="1"/>
          <p:nvPr/>
        </p:nvSpPr>
        <p:spPr>
          <a:xfrm>
            <a:off x="9000" y="1191375"/>
            <a:ext cx="9135000" cy="566662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Β) Συνέπειες νεωτερικού τρόπου ζωής στην Αυθεντική Παιδεία</a:t>
            </a:r>
          </a:p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2. Αυθεντική Παιδεία και συνέπειες της σύγχρονης εποχής: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Ατομισμός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Ελευθεριότητα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q"/>
              <a:tabLst/>
              <a:defRPr/>
            </a:pPr>
            <a:r>
              <a:rPr lang="el-GR" sz="2200" dirty="0" err="1">
                <a:solidFill>
                  <a:schemeClr val="accent1">
                    <a:lumMod val="75000"/>
                  </a:schemeClr>
                </a:solidFill>
              </a:rPr>
              <a:t>Πανσεξουαλισμός</a:t>
            </a: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è"/>
              <a:tabLst/>
              <a:defRPr/>
            </a:pPr>
            <a:r>
              <a:rPr lang="el-GR" sz="2200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Ζωή χωρίς νόημα και απομάκρυνση του ανθρώπου από την αγιότητα του Χριστού, την όντως ζωή.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è"/>
              <a:tabLst/>
              <a:defRPr/>
            </a:pP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Αποστασιοποίηση του ανθρώπου από την ένταξή του στην οντολογική ανακαίνιση της ζωής του (διαπροσωπικές σχέσεις, τρόπος ύπαρξης και λειτουργίας)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è"/>
              <a:tabLst/>
              <a:defRPr/>
            </a:pP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πολυπρόσωπη αλλοτρίωση του ανθρώπου, κυρίως παιδιού και εφήβου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è"/>
              <a:tabLst/>
              <a:defRPr/>
            </a:pPr>
            <a:r>
              <a:rPr lang="el-GR" sz="2200" dirty="0">
                <a:solidFill>
                  <a:schemeClr val="accent1">
                    <a:lumMod val="75000"/>
                  </a:schemeClr>
                </a:solidFill>
              </a:rPr>
              <a:t>πνευματική ατονία, αυτοεξορία από την εκκλησία </a:t>
            </a:r>
          </a:p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Palatino Linotype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03914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18AD9-1996-AF9E-8701-AD0B222CB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8CDEBADD-F0D3-6312-AF62-15FE60BCE475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79E57EF4-735A-1442-4466-E9C30B05EA30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A7B0C536-004B-620A-BFC6-DC89315CB651}"/>
              </a:ext>
            </a:extLst>
          </p:cNvPr>
          <p:cNvSpPr txBox="1"/>
          <p:nvPr/>
        </p:nvSpPr>
        <p:spPr>
          <a:xfrm>
            <a:off x="-16200" y="0"/>
            <a:ext cx="9106200" cy="97634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7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3. </a:t>
            </a:r>
            <a:r>
              <a:rPr lang="el-GR" sz="2700" dirty="0">
                <a:solidFill>
                  <a:srgbClr val="EEECE1"/>
                </a:solidFill>
                <a:latin typeface="Trebuchet MS" panose="020B0603020202020204"/>
              </a:rPr>
              <a:t>Η</a:t>
            </a:r>
            <a:r>
              <a:rPr kumimoji="0" lang="el-GR" sz="27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εν Χριστώ ενσαρκωμένη Αυθεντική </a:t>
            </a:r>
            <a:r>
              <a:rPr lang="el-GR" sz="2700" dirty="0">
                <a:solidFill>
                  <a:srgbClr val="EEECE1"/>
                </a:solidFill>
                <a:latin typeface="Trebuchet MS" panose="020B0603020202020204"/>
              </a:rPr>
              <a:t>Π</a:t>
            </a:r>
            <a:r>
              <a:rPr kumimoji="0" lang="el-GR" sz="27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αιδεία</a:t>
            </a:r>
            <a:r>
              <a:rPr kumimoji="0" lang="el-GR" sz="27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και η Κατήχηση και Χριστιανική αγωγή  </a:t>
            </a:r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9523BC94-E258-7290-9D3E-8A334A8BA9C0}"/>
              </a:ext>
            </a:extLst>
          </p:cNvPr>
          <p:cNvSpPr txBox="1"/>
          <p:nvPr/>
        </p:nvSpPr>
        <p:spPr>
          <a:xfrm>
            <a:off x="-16200" y="976342"/>
            <a:ext cx="9135000" cy="5439507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Α) Η Αυθεντική </a:t>
            </a:r>
            <a:r>
              <a:rPr lang="el-GR" altLang="el-GR" sz="2200" dirty="0">
                <a:solidFill>
                  <a:srgbClr val="C00000"/>
                </a:solidFill>
              </a:rPr>
              <a:t>Π</a:t>
            </a:r>
            <a:r>
              <a:rPr kumimoji="0" lang="el-GR" altLang="el-GR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αιδεία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, ο τύπος του εν Χριστώ ανθρώπου και η Κατήχηση και Χριστιανική αγωγή 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200" dirty="0">
                <a:solidFill>
                  <a:schemeClr val="accent1">
                    <a:lumMod val="75000"/>
                  </a:schemeClr>
                </a:solidFill>
              </a:rPr>
              <a:t>1. 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Η Αυθεντική Παιδεία ως πρόταση πνευματικής εμπειρίας και ζωής.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Η Ορθόδοξη </a:t>
            </a:r>
            <a:r>
              <a:rPr lang="el-GR" altLang="el-GR" sz="2200" dirty="0">
                <a:solidFill>
                  <a:schemeClr val="accent1">
                    <a:lumMod val="75000"/>
                  </a:schemeClr>
                </a:solidFill>
              </a:rPr>
              <a:t>Ε</a:t>
            </a:r>
            <a:r>
              <a:rPr kumimoji="0" lang="el-GR" altLang="el-GR" sz="22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κκλησία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: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δεν αποτελεί ιδεολόγημα ή ιδεολογία ηθικολογικού ή μεταφυσικού χαρακτήρα.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Αποτελεί εμπειρικό γεγονός που εκφράζεται μέσα από τη λατρευτική ζωή της Εκκλησίας.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Απόδειξη διαχρονικότητας είναι η τέλεση της ίδιας Θείας Λειτουργίας σχεδόν καθημερινά.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Ο Ορθόδοξος χριστιανός προβάλλει τη δική του ταυτότητα καλλιεργημένη μέσω της Αυθεντικής </a:t>
            </a:r>
            <a:r>
              <a:rPr lang="el-GR" altLang="el-GR" sz="2200" dirty="0">
                <a:solidFill>
                  <a:schemeClr val="accent1">
                    <a:lumMod val="75000"/>
                  </a:schemeClr>
                </a:solidFill>
              </a:rPr>
              <a:t>Π</a:t>
            </a:r>
            <a:r>
              <a:rPr kumimoji="0" lang="el-GR" altLang="el-GR" sz="22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αιδείας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. 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endParaRPr kumimoji="0" lang="el-GR" altLang="el-GR" sz="2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6613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EA3A0B-BD41-52E6-CF8F-DA07D1394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7C93D437-4406-2009-F54D-A245DEEE9AE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03CEDB64-5E36-9335-DDB6-B3756AB6585F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B88AF64-42F7-062C-56E2-B3E43D833B56}"/>
              </a:ext>
            </a:extLst>
          </p:cNvPr>
          <p:cNvSpPr txBox="1"/>
          <p:nvPr/>
        </p:nvSpPr>
        <p:spPr>
          <a:xfrm>
            <a:off x="37080" y="0"/>
            <a:ext cx="9106200" cy="753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7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3. Η εν Χριστώ ενσαρκωμένη Αυθεντική Παιδεία και η Κατήχηση και Χριστιανική αγωγή  </a:t>
            </a:r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C57C69D-1378-F9BE-9261-8500CCED6F37}"/>
              </a:ext>
            </a:extLst>
          </p:cNvPr>
          <p:cNvSpPr txBox="1"/>
          <p:nvPr/>
        </p:nvSpPr>
        <p:spPr>
          <a:xfrm>
            <a:off x="-30600" y="1085147"/>
            <a:ext cx="9135000" cy="522945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Α) Η Αυθεντική Παιδεία, ο τύπος του εν Χριστώ ανθρώπου και η Κατήχηση και Χριστιανική αγωγή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lang="el-GR" altLang="el-GR" sz="2200" dirty="0">
                <a:solidFill>
                  <a:schemeClr val="accent1">
                    <a:lumMod val="75000"/>
                  </a:schemeClr>
                </a:solidFill>
              </a:rPr>
              <a:t>2. Η Αυθεντική Παιδεία στο πλαίσιο του </a:t>
            </a:r>
            <a:r>
              <a:rPr lang="el-GR" altLang="el-GR" sz="2200" dirty="0" err="1">
                <a:solidFill>
                  <a:schemeClr val="accent1">
                    <a:lumMod val="75000"/>
                  </a:schemeClr>
                </a:solidFill>
              </a:rPr>
              <a:t>κατ</a:t>
            </a:r>
            <a:r>
              <a:rPr lang="el-GR" altLang="el-GR" sz="2200" dirty="0">
                <a:solidFill>
                  <a:schemeClr val="accent1">
                    <a:lumMod val="75000"/>
                  </a:schemeClr>
                </a:solidFill>
              </a:rPr>
              <a:t>΄ αλήθεια ανθρώπινου βίου: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lang="el-GR" altLang="el-GR" sz="22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Προσανατολισμός στην αγάπη και την ελευθερία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αντί χειραγώγησης και χειραφέτησης νέων μελών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Αυθεντική συμπόρευση γενεών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Οι νέοι ανακαλύπτουν την πραγματική ελευθερία και πετυχαίνουν την ολοκλήρωσή τους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Αγκαλιάζει τον όλο άνθρωπο, τον μεταμορφώνει, χωρίς να τον αλλάζει, τον αγιάζει, τον θεραπεύει, χωρίς να τον αλλοιώνει.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Αντιλαμβάνεται τη ζωή σφαιρικά, αγκαλιάζοντας κάθε της πτυχή και έκφραση.</a:t>
            </a:r>
          </a:p>
        </p:txBody>
      </p:sp>
    </p:spTree>
    <p:extLst>
      <p:ext uri="{BB962C8B-B14F-4D97-AF65-F5344CB8AC3E}">
        <p14:creationId xmlns:p14="http://schemas.microsoft.com/office/powerpoint/2010/main" val="1538029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793D04-2C68-3DB6-EEC6-6AC44005B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A42F1E9E-A5DA-7809-44A2-D3218D2C8955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0582E8DF-08BF-7D2B-E293-E82D0BCC1FE3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78D55260-E5D2-A517-511B-909E82192273}"/>
              </a:ext>
            </a:extLst>
          </p:cNvPr>
          <p:cNvSpPr txBox="1"/>
          <p:nvPr/>
        </p:nvSpPr>
        <p:spPr>
          <a:xfrm>
            <a:off x="-30600" y="151681"/>
            <a:ext cx="9106200" cy="753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7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3. Η εν Χριστώ ενσαρκωμένη Αυθεντική Παιδεία και η Κατήχηση και Χριστιανική αγωγή  </a:t>
            </a:r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CAA6ED23-A8A6-275E-21F2-7313959BFB5F}"/>
              </a:ext>
            </a:extLst>
          </p:cNvPr>
          <p:cNvSpPr txBox="1"/>
          <p:nvPr/>
        </p:nvSpPr>
        <p:spPr>
          <a:xfrm>
            <a:off x="-30600" y="1254151"/>
            <a:ext cx="9135000" cy="5952119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lang="el-GR" altLang="el-GR" sz="2200" dirty="0">
                <a:solidFill>
                  <a:srgbClr val="C00000"/>
                </a:solidFill>
              </a:rPr>
              <a:t>Β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) Η Αυθεντική Παιδεία και η προς τελείωση πορεία του εν Χριστώ </a:t>
            </a:r>
            <a:r>
              <a:rPr kumimoji="0" lang="el-GR" altLang="el-GR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οικοδομηθησόμενου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  ανθρώπου στο πλαίσιο της Κατήχησης και Χριστιανικής αγωγής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kumimoji="0" lang="el-GR" altLang="el-GR" sz="2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Στην πορεία προς την τελείωση, την «προς Θεόν ομοίωση», καταβάλλονται παιδευτικές προσπάθειες που αφορούν την Κατηχητική και </a:t>
            </a:r>
            <a:r>
              <a:rPr lang="el-GR" altLang="el-GR" sz="2200" dirty="0">
                <a:solidFill>
                  <a:schemeClr val="accent1">
                    <a:lumMod val="75000"/>
                  </a:schemeClr>
                </a:solidFill>
              </a:rPr>
              <a:t>Χ</a:t>
            </a:r>
            <a:r>
              <a:rPr kumimoji="0" lang="el-GR" altLang="el-GR" sz="22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ριστιανικοπαιδαγωγική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διακονία.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kumimoji="0" lang="el-GR" altLang="el-GR" sz="2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Προτροπή του κατ’ εξοχήν Παιδαγωγού </a:t>
            </a:r>
            <a:r>
              <a:rPr lang="el-GR" altLang="el-GR" sz="2200" dirty="0">
                <a:solidFill>
                  <a:schemeClr val="accent1">
                    <a:lumMod val="75000"/>
                  </a:schemeClr>
                </a:solidFill>
              </a:rPr>
              <a:t>Χ</a:t>
            </a:r>
            <a:r>
              <a:rPr kumimoji="0" lang="el-GR" altLang="el-GR" sz="22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ριστού</a:t>
            </a:r>
            <a:r>
              <a:rPr lang="el-GR" altLang="el-GR" sz="2200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κάθε άνθρωπος και κατά συνέπεια ο νέος </a:t>
            </a:r>
            <a:r>
              <a:rPr kumimoji="0" lang="el-GR" altLang="el-GR" sz="22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παιδαγωγείται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«επί το συμφέρον, εις το </a:t>
            </a:r>
            <a:r>
              <a:rPr kumimoji="0" lang="el-GR" altLang="el-GR" sz="22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μεταλαβείν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της </a:t>
            </a:r>
            <a:r>
              <a:rPr kumimoji="0" lang="el-GR" altLang="el-GR" sz="22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αγιότητος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αυτού» (Εβρ. 9, 10).  </a:t>
            </a:r>
          </a:p>
        </p:txBody>
      </p:sp>
    </p:spTree>
    <p:extLst>
      <p:ext uri="{BB962C8B-B14F-4D97-AF65-F5344CB8AC3E}">
        <p14:creationId xmlns:p14="http://schemas.microsoft.com/office/powerpoint/2010/main" val="6357712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E4A70-D84F-D5D9-26C2-45CA32CA5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D5A559FE-2356-FCB8-FFE8-C17DD3AF12EC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3C4823F6-DE5F-B388-BC8A-316EC04B64C8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BE9E8F30-7E70-A445-591D-1AB2C8527810}"/>
              </a:ext>
            </a:extLst>
          </p:cNvPr>
          <p:cNvSpPr txBox="1"/>
          <p:nvPr/>
        </p:nvSpPr>
        <p:spPr>
          <a:xfrm>
            <a:off x="222818" y="61155"/>
            <a:ext cx="9106200" cy="753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7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3. Η εν Χριστώ ενσαρκωμένη Αυθεντική Παιδεία και η Κατήχηση και Χριστιανική αγωγή  </a:t>
            </a:r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03469058-B264-ED8D-145A-711860A6D904}"/>
              </a:ext>
            </a:extLst>
          </p:cNvPr>
          <p:cNvSpPr txBox="1"/>
          <p:nvPr/>
        </p:nvSpPr>
        <p:spPr>
          <a:xfrm>
            <a:off x="0" y="1251019"/>
            <a:ext cx="8817818" cy="5169877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Β) Η Αυθεντική Παιδεία και η προς τελείωση πορεία του εν Χριστώ </a:t>
            </a:r>
            <a:r>
              <a:rPr kumimoji="0" lang="el-GR" altLang="el-GR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οικοδομηθησόμενου</a:t>
            </a:r>
            <a:r>
              <a:rPr lang="el-GR" altLang="el-GR" sz="2200" dirty="0">
                <a:solidFill>
                  <a:srgbClr val="C00000"/>
                </a:solidFill>
              </a:rPr>
              <a:t> 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ανθρώπου στο πλαίσιο της Κατήχησης και Χριστιανικής αγωγής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lang="el-GR" altLang="el-GR" sz="2200" dirty="0">
              <a:solidFill>
                <a:srgbClr val="C00000"/>
              </a:solidFill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Η Αυθεντική Παιδεία Ταυτίζεται με την πορεία του </a:t>
            </a:r>
            <a:r>
              <a:rPr kumimoji="0" lang="el-GR" altLang="el-GR" sz="22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οικοδομημένου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εν Χριστώ ανθρώπου: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lang="el-GR" altLang="el-GR" sz="2200" dirty="0">
                <a:solidFill>
                  <a:schemeClr val="accent1">
                    <a:lumMod val="75000"/>
                  </a:schemeClr>
                </a:solidFill>
              </a:rPr>
              <a:t>σ</a:t>
            </a:r>
            <a:r>
              <a:rPr kumimoji="0" lang="el-GR" altLang="el-GR" sz="22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υμβάλλει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στην 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απελευθέρωση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των νεαρών μελών από τη σιωπή και την καταπίεση.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εγγυάται την αποφυγή καλλιέργειας κατευθυνόμενων 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προσωπικοτήτων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βοηθάει στην ανάπτυξη του 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υπεύθυνου,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του 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συνεργατικού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ανθρώπου, ο οποίος αισθάνεται όχι απλά ενταγμένος στο κοινωνικό σύνολο, αλλά ως 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οικουμενικός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και </a:t>
            </a: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παγκόσμιος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l-GR" altLang="el-GR" sz="2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άνθρωπος.  </a:t>
            </a:r>
          </a:p>
        </p:txBody>
      </p:sp>
    </p:spTree>
    <p:extLst>
      <p:ext uri="{BB962C8B-B14F-4D97-AF65-F5344CB8AC3E}">
        <p14:creationId xmlns:p14="http://schemas.microsoft.com/office/powerpoint/2010/main" val="25756170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object 2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50880" y="2978640"/>
            <a:ext cx="8187480" cy="628200"/>
          </a:xfrm>
          <a:prstGeom prst="rect">
            <a:avLst/>
          </a:prstGeom>
          <a:noFill/>
          <a:ln w="0">
            <a:noFill/>
          </a:ln>
        </p:spPr>
        <p:txBody>
          <a:bodyPr lIns="0" tIns="12600" rIns="0" bIns="0" anchor="t">
            <a:noAutofit/>
          </a:bodyPr>
          <a:lstStyle/>
          <a:p>
            <a:pPr marL="12600" indent="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l-GR" sz="4000" b="0" u="none" strike="noStrike">
                <a:solidFill>
                  <a:srgbClr val="0070C0"/>
                </a:solidFill>
                <a:uFillTx/>
                <a:latin typeface="Calibri"/>
              </a:rPr>
              <a:t>Σας ευχαριστώ για την προσοχή σας!</a:t>
            </a:r>
            <a:endParaRPr lang="el-GR" sz="4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object 1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" name="11 - TextBox 2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28955" y="215010"/>
            <a:ext cx="9014326" cy="858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Η Κατηχητική και </a:t>
            </a: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Χριστιανοπαιδαγωγική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θεωρία και πράξη στην παιδική και εφηβική ηλικία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8618" y="1073250"/>
            <a:ext cx="9135000" cy="55697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l-GR" sz="26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«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Τα νήπια 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</a:rPr>
              <a:t>έ</a:t>
            </a:r>
            <a:r>
              <a:rPr kumimoji="0" lang="el-GR" sz="24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κθρεψον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, την νεότητα </a:t>
            </a:r>
            <a:r>
              <a:rPr kumimoji="0" lang="el-GR" sz="24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διαπαιδαγώγησον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»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Ευχή της Θείας </a:t>
            </a:r>
            <a:r>
              <a:rPr lang="el-GR" sz="2400" b="1" dirty="0">
                <a:solidFill>
                  <a:srgbClr val="7030A0"/>
                </a:solidFill>
              </a:rPr>
              <a:t>Λ</a:t>
            </a:r>
            <a:r>
              <a:rPr kumimoji="0" 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ειτουργίας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 του Μεγάλου </a:t>
            </a:r>
            <a:r>
              <a:rPr lang="el-GR" sz="2400" b="1" dirty="0">
                <a:solidFill>
                  <a:srgbClr val="7030A0"/>
                </a:solidFill>
              </a:rPr>
              <a:t>Β</a:t>
            </a:r>
            <a:r>
              <a:rPr kumimoji="0" 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ασιλείου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lang="el-GR" sz="2400" b="1" dirty="0">
              <a:solidFill>
                <a:srgbClr val="7030A0"/>
              </a:solidFill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Η διαπαιδαγώγηση παιδιών και εφήβων να γίνεται παιδοκεντρικά και όχι </a:t>
            </a:r>
            <a:r>
              <a:rPr kumimoji="0" lang="el-GR" sz="24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ενηλικοκεντρικά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Η 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ψυχοπαιδαγωγική τεκμηρίωση 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της Κατηχητικής και 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</a:rPr>
              <a:t>Χ</a:t>
            </a:r>
            <a:r>
              <a:rPr kumimoji="0" lang="el-GR" sz="24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ριστιανοπαιδαγωγικής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διακονίας καθορίζει τις απαραίτητες παραμέτρους, ώστε οι διακονούντες στον χώρο αυτό να εργάζονται αποτελεσματικά.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Είναι απαραίτητη η προσαρμογή της Κατηχητικής και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i="0" u="none" strike="noStrike" kern="1200" cap="none" spc="0" normalizeH="0" baseline="0" noProof="0" dirty="0" err="1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Χριστιανοπαιδαγωγικής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 διακονίας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στις 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σύγχρονες παιδαγωγικές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και ειδικότερα τις 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Διδακτικές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προκλήσεις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.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Palatino Linotype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object 2"/>
          <p:cNvPicPr/>
          <p:nvPr/>
        </p:nvPicPr>
        <p:blipFill>
          <a:blip r:embed="rId2"/>
          <a:stretch/>
        </p:blipFill>
        <p:spPr>
          <a:xfrm>
            <a:off x="45000" y="8175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" name="11 - TextBox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68940" y="134470"/>
            <a:ext cx="8874339" cy="723769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algn="ctr"/>
            <a:endParaRPr lang="el-GR" sz="2400" b="1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9000" y="1170322"/>
            <a:ext cx="9179280" cy="5382877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lang="el-GR" altLang="el-GR" sz="2400" dirty="0">
                <a:solidFill>
                  <a:schemeClr val="accent1">
                    <a:lumMod val="75000"/>
                  </a:schemeClr>
                </a:solidFill>
              </a:rPr>
              <a:t>Η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σύγχρονη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Παιδαγωγική και Διδακτική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να είναι ενταγμένη στο πλαίσιο της εκκλησιαστικής κοινότητας και κυρίως της λατρευτικής σύναξης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να είναι δηλαδή ριζωμένα σε μια συγκεκριμένη «κοινότητα»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endParaRPr kumimoji="0" lang="el-GR" altLang="el-GR" sz="240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Ανθρώπινο πρόσωπο + Κοινότητα 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=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βάση διαλεκτικής κοινωνίας μεταξύ θεολογίας και Παιδαγωγικής.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Εγγύηση αξιοποίησης υπηρεσιών Ψυχολογίας, σύνταξης Αναλυτικών </a:t>
            </a:r>
            <a:r>
              <a:rPr lang="el-GR" altLang="el-GR" sz="2400" dirty="0">
                <a:solidFill>
                  <a:schemeClr val="accent1">
                    <a:lumMod val="75000"/>
                  </a:schemeClr>
                </a:solidFill>
              </a:rPr>
              <a:t>Π</a:t>
            </a:r>
            <a:r>
              <a:rPr kumimoji="0" lang="el-GR" altLang="el-GR" sz="24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ρογραμμάτων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, Διδακτικής </a:t>
            </a:r>
            <a:r>
              <a:rPr lang="el-GR" altLang="el-GR" sz="2400" dirty="0">
                <a:solidFill>
                  <a:schemeClr val="accent1">
                    <a:lumMod val="75000"/>
                  </a:schemeClr>
                </a:solidFill>
              </a:rPr>
              <a:t>Μ</a:t>
            </a:r>
            <a:r>
              <a:rPr kumimoji="0" lang="el-GR" altLang="el-GR" sz="24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εθοδολογίας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, μέσων Αγωγής και Διδασκαλίας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.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718996-DE1B-7660-223C-69170310A552}"/>
              </a:ext>
            </a:extLst>
          </p:cNvPr>
          <p:cNvSpPr txBox="1"/>
          <p:nvPr/>
        </p:nvSpPr>
        <p:spPr>
          <a:xfrm>
            <a:off x="615600" y="81750"/>
            <a:ext cx="7993800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Η Κατηχητική και </a:t>
            </a: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Χριστιανοπαιδαγωγική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θεωρία και πράξη στην παιδική και εφηβική ηλικία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object 8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" name="11 - TextBox 3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1480" y="78872"/>
            <a:ext cx="9106200" cy="858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Η Κατηχητική και </a:t>
            </a: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Χριστιανοπαιδαγωγική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θεωρία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και πράξη στην παιδική και εφηβική ηλικία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1480" y="1254369"/>
            <a:ext cx="9106200" cy="560363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Χριστιανική κοινότητα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: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l-GR" altLang="el-GR" sz="2400" i="0" u="sng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συμμετοχική πράξη όλων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των μελών της Εκκλησίας στα «δρώμενα»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l-GR" altLang="el-GR" sz="2400" i="0" u="sng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διαγενεαλογική</a:t>
            </a:r>
            <a:r>
              <a:rPr kumimoji="0" lang="el-GR" altLang="el-GR" sz="2400" i="0" u="sng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συμπόρευση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l-GR" altLang="el-GR" sz="2400" i="0" u="sng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σταδιακή ολοκλήρωση και τελείωση 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του ανθρώπινου προσώπου κάθε μέλους της Εκκλησιαστικής κοινότητας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διατήρηση και ανάπτυξη </a:t>
            </a:r>
            <a:r>
              <a:rPr kumimoji="0" lang="el-GR" altLang="el-GR" sz="2400" i="0" u="sng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συλλογικής ταυτότητας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i="0" u="sng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Συμμετοχή στα μυστήρια 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Βαπτίσματος, </a:t>
            </a:r>
            <a:r>
              <a:rPr lang="el-GR" altLang="el-GR" sz="2400" dirty="0">
                <a:solidFill>
                  <a:schemeClr val="accent1">
                    <a:lumMod val="75000"/>
                  </a:schemeClr>
                </a:solidFill>
              </a:rPr>
              <a:t>Χ</a:t>
            </a:r>
            <a:r>
              <a:rPr kumimoji="0" lang="el-GR" altLang="el-GR" sz="24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ρίσματος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, </a:t>
            </a:r>
            <a:r>
              <a:rPr lang="el-GR" altLang="el-GR" sz="2400" dirty="0">
                <a:solidFill>
                  <a:schemeClr val="accent1">
                    <a:lumMod val="75000"/>
                  </a:schemeClr>
                </a:solidFill>
              </a:rPr>
              <a:t>Θ</a:t>
            </a:r>
            <a:r>
              <a:rPr kumimoji="0" lang="el-GR" altLang="el-GR" sz="24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είας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Ευχαριστίας, επαφή με το πλούσιο αισθητικό </a:t>
            </a:r>
            <a:r>
              <a:rPr kumimoji="0" lang="el-GR" altLang="el-GR" sz="2400" i="0" u="sng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περιβάλλον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: εικόνες, </a:t>
            </a:r>
            <a:r>
              <a:rPr lang="el-GR" altLang="el-GR" sz="2400" dirty="0" err="1">
                <a:solidFill>
                  <a:schemeClr val="accent1">
                    <a:lumMod val="75000"/>
                  </a:schemeClr>
                </a:solidFill>
              </a:rPr>
              <a:t>θυ</a:t>
            </a:r>
            <a:r>
              <a:rPr kumimoji="0" lang="el-GR" altLang="el-GR" sz="24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μίαμα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, κεριά 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==&gt;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Ουσιαστικά στοιχεία εκκλησιαστικής ζωής.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object 9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" name="11 - TextBox 4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8540" y="22370"/>
            <a:ext cx="9106200" cy="93892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Η Κατηχητική και Χριστιανοπαιδαγωγική θεωρία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και πράξη στην παιδική και εφηβική ηλικία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8540" y="1066799"/>
            <a:ext cx="9135000" cy="545123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endParaRPr kumimoji="0" lang="el-GR" altLang="el-GR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</p:txBody>
      </p:sp>
      <p:pic>
        <p:nvPicPr>
          <p:cNvPr id="2" name="Εικόνα 1">
            <a:extLst>
              <a:ext uri="{FF2B5EF4-FFF2-40B4-BE49-F238E27FC236}">
                <a16:creationId xmlns:a16="http://schemas.microsoft.com/office/drawing/2014/main" id="{1CF4FBF8-4ADC-2B36-1189-89C1FF8C69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2" y="703852"/>
            <a:ext cx="9138696" cy="545029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6A370F0-AE0A-7123-56C1-96039ACFE8F9}"/>
              </a:ext>
            </a:extLst>
          </p:cNvPr>
          <p:cNvSpPr txBox="1"/>
          <p:nvPr/>
        </p:nvSpPr>
        <p:spPr>
          <a:xfrm>
            <a:off x="34428" y="1172306"/>
            <a:ext cx="9135000" cy="545123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Χριστιανική κοινότητα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:</a:t>
            </a: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lang="el-GR" altLang="el-GR" sz="2400" dirty="0">
                <a:solidFill>
                  <a:schemeClr val="accent1">
                    <a:lumMod val="75000"/>
                  </a:schemeClr>
                </a:solidFill>
              </a:rPr>
              <a:t>Προσφέρει στα παιδιά και τους εφήβους πνευματική τροφή,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chemeClr val="accent1">
                    <a:lumMod val="75000"/>
                  </a:schemeClr>
                </a:solidFill>
              </a:rPr>
              <a:t>     εμπειρίες, βιώματα, γνώσεις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l-GR" altLang="el-GR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lang="el-GR" altLang="el-GR" sz="2400" dirty="0">
                <a:solidFill>
                  <a:schemeClr val="accent1">
                    <a:lumMod val="75000"/>
                  </a:schemeClr>
                </a:solidFill>
              </a:rPr>
              <a:t>Προσφέρει ωριμότητα και ανάπτυξη κρίσης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endParaRPr lang="el-GR" altLang="el-GR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Δεν εμποδίζει τους νέους να απαρνηθούν την πίστη όταν οι ίδιοι θελήσουν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69A35-9F78-E423-973E-C467A9377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object 10">
            <a:extLst>
              <a:ext uri="{FF2B5EF4-FFF2-40B4-BE49-F238E27FC236}">
                <a16:creationId xmlns:a16="http://schemas.microsoft.com/office/drawing/2014/main" id="{742EA90A-3305-0362-20F6-107929DE3FA2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11 - TextBox 5">
            <a:extLst>
              <a:ext uri="{FF2B5EF4-FFF2-40B4-BE49-F238E27FC236}">
                <a16:creationId xmlns:a16="http://schemas.microsoft.com/office/drawing/2014/main" id="{A056B571-D264-529C-C81B-013061367E5C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878B16B-1592-EDBA-7950-056AF58F757C}"/>
              </a:ext>
            </a:extLst>
          </p:cNvPr>
          <p:cNvSpPr txBox="1"/>
          <p:nvPr/>
        </p:nvSpPr>
        <p:spPr>
          <a:xfrm>
            <a:off x="37080" y="0"/>
            <a:ext cx="9106200" cy="858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2400" b="1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0EBD5F5F-2E86-C670-0277-C87AD89EAE95}"/>
              </a:ext>
            </a:extLst>
          </p:cNvPr>
          <p:cNvSpPr txBox="1"/>
          <p:nvPr/>
        </p:nvSpPr>
        <p:spPr>
          <a:xfrm>
            <a:off x="-30600" y="1050083"/>
            <a:ext cx="9135000" cy="5615354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          </a:t>
            </a: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l-GR" altLang="el-GR" sz="26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altLang="el-GR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ΚΕΦΑΛΑΙΟ Α΄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altLang="el-GR" sz="2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sz="2400" b="1" dirty="0">
                <a:solidFill>
                  <a:schemeClr val="accent1">
                    <a:lumMod val="75000"/>
                  </a:schemeClr>
                </a:solidFill>
              </a:rPr>
              <a:t>ΚΑΤΕΥΘΥΝΤΗΡΙΟΙ ΠΡΟΣΑΝΑΤΟΛΙΣΜΟΙ ΚΑΙ ΣΚΟΠΟΙ ΤΗΣ ΑΥΘΕΝΤΙΚΗΣ ΠΑΙΔΕΙΑΣ ΣΤΟ ΠΛΑΙΣΙΟ ΤΗΣ ΚΑΤΗΧΗΣΗΣ ΚΑΙ ΧΡΙΣΤΙΑΝΙΚΗΣ ΑΓΩΓΗΣ</a:t>
            </a:r>
            <a:endParaRPr kumimoji="0" lang="el-GR" altLang="el-GR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674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1B671-EDF8-4693-7621-8CC3A35CB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object 10">
            <a:extLst>
              <a:ext uri="{FF2B5EF4-FFF2-40B4-BE49-F238E27FC236}">
                <a16:creationId xmlns:a16="http://schemas.microsoft.com/office/drawing/2014/main" id="{2A1CCAD3-1066-0946-05D1-1D56B679AEB0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11 - TextBox 5">
            <a:extLst>
              <a:ext uri="{FF2B5EF4-FFF2-40B4-BE49-F238E27FC236}">
                <a16:creationId xmlns:a16="http://schemas.microsoft.com/office/drawing/2014/main" id="{3FC81475-CB47-99BF-BC98-3F7901D3D774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DB7356D-8B20-178D-372A-DE8EE6AEC5FF}"/>
              </a:ext>
            </a:extLst>
          </p:cNvPr>
          <p:cNvSpPr txBox="1"/>
          <p:nvPr/>
        </p:nvSpPr>
        <p:spPr>
          <a:xfrm>
            <a:off x="37080" y="0"/>
            <a:ext cx="9106200" cy="858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1. Η Αυθεντική </a:t>
            </a:r>
            <a:r>
              <a:rPr lang="el-GR" sz="2400" b="1" dirty="0">
                <a:solidFill>
                  <a:srgbClr val="EEECE1"/>
                </a:solidFill>
                <a:latin typeface="Arial"/>
              </a:rPr>
              <a:t>Π</a:t>
            </a:r>
            <a:r>
              <a:rPr kumimoji="0" 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αιδεία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ως Κατευθυντήριος </a:t>
            </a:r>
            <a:r>
              <a:rPr lang="el-GR" sz="2400" b="1" dirty="0">
                <a:solidFill>
                  <a:srgbClr val="EEECE1"/>
                </a:solidFill>
                <a:latin typeface="Arial"/>
              </a:rPr>
              <a:t>Σ</a:t>
            </a:r>
            <a:r>
              <a:rPr kumimoji="0" 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κοπός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της Κατήχησης και Χριστιανικής </a:t>
            </a:r>
            <a:r>
              <a:rPr lang="el-GR" sz="2400" b="1" dirty="0">
                <a:solidFill>
                  <a:srgbClr val="EEECE1"/>
                </a:solidFill>
                <a:latin typeface="Arial"/>
              </a:rPr>
              <a:t>Α</a:t>
            </a:r>
            <a:r>
              <a:rPr kumimoji="0" 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γωγής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B01B1D4-153C-7D41-6E61-B07C6B39968A}"/>
              </a:ext>
            </a:extLst>
          </p:cNvPr>
          <p:cNvSpPr txBox="1"/>
          <p:nvPr/>
        </p:nvSpPr>
        <p:spPr>
          <a:xfrm>
            <a:off x="-30600" y="1348154"/>
            <a:ext cx="9135000" cy="5345723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Α) Το βασικό πλαίσιο οριοθέτησης της Αυθεντικής </a:t>
            </a:r>
            <a:r>
              <a:rPr lang="el-GR" altLang="el-GR" sz="2400" b="1" dirty="0">
                <a:solidFill>
                  <a:schemeClr val="accent1">
                    <a:lumMod val="75000"/>
                  </a:schemeClr>
                </a:solidFill>
              </a:rPr>
              <a:t>Π</a:t>
            </a:r>
            <a:r>
              <a:rPr kumimoji="0" lang="el-GR" alt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αιδείας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και των κατευθυντήριων Σκοπών της Κατήχησης και Χριστιανικής αγωγής 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endParaRPr lang="el-GR" altLang="el-G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Πρωταρχικός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σκοπός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και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άμεση προτεραιότητα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των δραστηριοτήτων των νέων  στα πλαίσια της εκκλησιαστικής κοινότητας: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Αυθεντική παιδεία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= θεμέλιο 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Δίπολο Πρόσωπο – κοινότητα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= κέντρο 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Υγιαίνουσα διδασκαλία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(</a:t>
            </a:r>
            <a:r>
              <a:rPr kumimoji="0" lang="el-GR" alt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απ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. Παύλος) = οδηγός</a:t>
            </a:r>
          </a:p>
        </p:txBody>
      </p:sp>
    </p:spTree>
    <p:extLst>
      <p:ext uri="{BB962C8B-B14F-4D97-AF65-F5344CB8AC3E}">
        <p14:creationId xmlns:p14="http://schemas.microsoft.com/office/powerpoint/2010/main" val="134730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0296E-11B1-31BF-DADE-A6D1A3C5C2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object 10">
            <a:extLst>
              <a:ext uri="{FF2B5EF4-FFF2-40B4-BE49-F238E27FC236}">
                <a16:creationId xmlns:a16="http://schemas.microsoft.com/office/drawing/2014/main" id="{1E4DC658-53A6-4844-D18F-5C09E60E986F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11 - TextBox 5">
            <a:extLst>
              <a:ext uri="{FF2B5EF4-FFF2-40B4-BE49-F238E27FC236}">
                <a16:creationId xmlns:a16="http://schemas.microsoft.com/office/drawing/2014/main" id="{F24B1C6D-FBC0-0AF3-3E86-972F54A473B1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6E08409-6F8D-68FB-6C5F-C5FC42AEB2C2}"/>
              </a:ext>
            </a:extLst>
          </p:cNvPr>
          <p:cNvSpPr txBox="1"/>
          <p:nvPr/>
        </p:nvSpPr>
        <p:spPr>
          <a:xfrm>
            <a:off x="37080" y="0"/>
            <a:ext cx="9106200" cy="858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1. Η Αυθεντική Παιδεία ως Κατευθυντήριος Σκοπός της Κατήχησης και Χριστιανικής Αγωγής 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0BF2E57-DAE3-6289-0230-AEA3305CFD9E}"/>
              </a:ext>
            </a:extLst>
          </p:cNvPr>
          <p:cNvSpPr txBox="1"/>
          <p:nvPr/>
        </p:nvSpPr>
        <p:spPr>
          <a:xfrm>
            <a:off x="37080" y="1207477"/>
            <a:ext cx="9135000" cy="5474677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Έργο Αυθεντικής </a:t>
            </a:r>
            <a:r>
              <a:rPr lang="el-GR" altLang="el-GR" sz="2400" b="1" dirty="0">
                <a:solidFill>
                  <a:srgbClr val="C00000"/>
                </a:solidFill>
              </a:rPr>
              <a:t>Π</a:t>
            </a:r>
            <a:r>
              <a:rPr kumimoji="0" lang="el-GR" alt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+mn-cs"/>
              </a:rPr>
              <a:t>αιδείας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=&gt;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Να προσφέρει στους νέους Απαραίτητη βοήθεια ώστε: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altLang="el-GR" sz="240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να αποκτήσουν ολοκληρωμένη προσωπικότητα 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endParaRPr kumimoji="0" lang="el-GR" altLang="el-GR" sz="240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να αποτελέσουν στολίδι του κόσμου 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endParaRPr kumimoji="0" lang="el-GR" altLang="el-GR" sz="240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να είναι οικουμενικοί παγκόσμιοι άνθρωποι, αλλά όχι </a:t>
            </a:r>
            <a:r>
              <a:rPr kumimoji="0" lang="el-GR" altLang="el-GR" sz="24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παγκοσμιοποιημένοι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, </a:t>
            </a:r>
            <a:r>
              <a:rPr kumimoji="0" lang="el-GR" altLang="el-GR" sz="24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ομογενοποιημένοι</a:t>
            </a:r>
            <a:r>
              <a:rPr kumimoji="0" lang="el-GR" altLang="el-GR" sz="24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/>
              <a:defRPr/>
            </a:pPr>
            <a:endParaRPr lang="el-GR" altLang="el-GR" sz="26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altLang="el-GR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7857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2852</TotalTime>
  <Words>1711</Words>
  <Application>Microsoft Office PowerPoint</Application>
  <PresentationFormat>Προβολή στην οθόνη (4:3)</PresentationFormat>
  <Paragraphs>204</Paragraphs>
  <Slides>26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4</vt:i4>
      </vt:variant>
      <vt:variant>
        <vt:lpstr>Τίτλοι διαφανειών</vt:lpstr>
      </vt:variant>
      <vt:variant>
        <vt:i4>26</vt:i4>
      </vt:variant>
    </vt:vector>
  </HeadingPairs>
  <TitlesOfParts>
    <vt:vector size="38" baseType="lpstr">
      <vt:lpstr>Arial</vt:lpstr>
      <vt:lpstr>Calibri</vt:lpstr>
      <vt:lpstr>Palatino Linotype</vt:lpstr>
      <vt:lpstr>Symbol</vt:lpstr>
      <vt:lpstr>Times New Roman</vt:lpstr>
      <vt:lpstr>Trebuchet MS</vt:lpstr>
      <vt:lpstr>Wingdings</vt:lpstr>
      <vt:lpstr>Wingdings 2</vt:lpstr>
      <vt:lpstr>Office Theme</vt:lpstr>
      <vt:lpstr>Office Theme</vt:lpstr>
      <vt:lpstr>Office Theme</vt:lpstr>
      <vt:lpstr>Office Theme</vt:lpstr>
      <vt:lpstr>Παρουσίαση του PowerPoint</vt:lpstr>
      <vt:lpstr>ΚΕΦΑΛΑΙΟ Α΄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Σας ευχαριστώ για την προσοχή σας!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subject/>
  <dc:creator>Mariajose</dc:creator>
  <dc:description/>
  <cp:lastModifiedBy>ΚΥΡΙΑΚΗ ΜΥΣΤΑΚΙΔΟΥ</cp:lastModifiedBy>
  <cp:revision>130</cp:revision>
  <dcterms:created xsi:type="dcterms:W3CDTF">2022-04-04T18:18:37Z</dcterms:created>
  <dcterms:modified xsi:type="dcterms:W3CDTF">2025-05-27T13:51:51Z</dcterms:modified>
  <dc:language>el-GR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2020-03-26T00:00:00Z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2022-04-04T00:00:00Z</vt:filetime>
  </property>
  <property fmtid="{D5CDD505-2E9C-101B-9397-08002B2CF9AE}" pid="5" name="PresentationFormat">
    <vt:lpwstr>Προβολή στην οθόνη (4:3)</vt:lpwstr>
  </property>
  <property fmtid="{D5CDD505-2E9C-101B-9397-08002B2CF9AE}" pid="6" name="Slides">
    <vt:i4>21</vt:i4>
  </property>
</Properties>
</file>