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24"/>
  </p:notesMasterIdLst>
  <p:sldIdLst>
    <p:sldId id="269" r:id="rId2"/>
    <p:sldId id="339" r:id="rId3"/>
    <p:sldId id="340" r:id="rId4"/>
    <p:sldId id="341" r:id="rId5"/>
    <p:sldId id="342" r:id="rId6"/>
    <p:sldId id="357" r:id="rId7"/>
    <p:sldId id="343" r:id="rId8"/>
    <p:sldId id="358" r:id="rId9"/>
    <p:sldId id="344" r:id="rId10"/>
    <p:sldId id="345" r:id="rId11"/>
    <p:sldId id="346" r:id="rId12"/>
    <p:sldId id="347" r:id="rId13"/>
    <p:sldId id="348" r:id="rId14"/>
    <p:sldId id="349" r:id="rId15"/>
    <p:sldId id="350" r:id="rId16"/>
    <p:sldId id="351" r:id="rId17"/>
    <p:sldId id="352" r:id="rId18"/>
    <p:sldId id="353" r:id="rId19"/>
    <p:sldId id="354" r:id="rId20"/>
    <p:sldId id="355" r:id="rId21"/>
    <p:sldId id="356" r:id="rId22"/>
    <p:sldId id="359" r:id="rId2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272F3D"/>
    <a:srgbClr val="001746"/>
    <a:srgbClr val="CE1E8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987" autoAdjust="0"/>
    <p:restoredTop sz="94660"/>
  </p:normalViewPr>
  <p:slideViewPr>
    <p:cSldViewPr snapToGrid="0">
      <p:cViewPr>
        <p:scale>
          <a:sx n="80" d="100"/>
          <a:sy n="80" d="100"/>
        </p:scale>
        <p:origin x="-2382" y="-72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E06895-E411-444E-92F0-E1F43C5B9AD4}" type="datetimeFigureOut">
              <a:rPr lang="el-GR" smtClean="0"/>
              <a:pPr/>
              <a:t>14/3/2021</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66B0DF-8290-49D6-AD4A-66FEFED85A5C}" type="slidenum">
              <a:rPr lang="el-GR" smtClean="0"/>
              <a:pPr/>
              <a:t>‹#›</a:t>
            </a:fld>
            <a:endParaRPr lang="el-GR"/>
          </a:p>
        </p:txBody>
      </p:sp>
    </p:spTree>
    <p:extLst>
      <p:ext uri="{BB962C8B-B14F-4D97-AF65-F5344CB8AC3E}">
        <p14:creationId xmlns="" xmlns:p14="http://schemas.microsoft.com/office/powerpoint/2010/main" val="3702881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635161"/>
            <a:ext cx="9144000" cy="1874801"/>
          </a:xfrm>
        </p:spPr>
        <p:txBody>
          <a:bodyPr anchor="b">
            <a:noAutofit/>
          </a:bodyPr>
          <a:lstStyle>
            <a:lvl1pPr algn="ctr">
              <a:defRPr sz="4000" baseline="0">
                <a:solidFill>
                  <a:srgbClr val="CE1E82"/>
                </a:solidFill>
              </a:defRPr>
            </a:lvl1pPr>
          </a:lstStyle>
          <a:p>
            <a:r>
              <a:rPr lang="el-GR" dirty="0"/>
              <a:t>Τίτλος Πτυχιακής / Διπλωματικής Εργασίας</a:t>
            </a:r>
          </a:p>
        </p:txBody>
      </p:sp>
      <p:sp>
        <p:nvSpPr>
          <p:cNvPr id="3" name="Subtitle 2"/>
          <p:cNvSpPr>
            <a:spLocks noGrp="1"/>
          </p:cNvSpPr>
          <p:nvPr>
            <p:ph type="subTitle" idx="1" hasCustomPrompt="1"/>
          </p:nvPr>
        </p:nvSpPr>
        <p:spPr>
          <a:xfrm>
            <a:off x="1524000" y="3744913"/>
            <a:ext cx="9144000" cy="636587"/>
          </a:xfrm>
        </p:spPr>
        <p:txBody>
          <a:bodyPr/>
          <a:lstStyle>
            <a:lvl1pPr marL="0" indent="0" algn="ctr">
              <a:buNone/>
              <a:defRPr sz="2400">
                <a:solidFill>
                  <a:srgbClr val="272F3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dirty="0"/>
              <a:t>Ονοματεπώνυμο Φοιτητή/Φοιτήτριας</a:t>
            </a:r>
          </a:p>
        </p:txBody>
      </p:sp>
      <p:pic>
        <p:nvPicPr>
          <p:cNvPr id="9" name="Picture 8"/>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866887" y="285089"/>
            <a:ext cx="2881233" cy="1110241"/>
          </a:xfrm>
          <a:prstGeom prst="rect">
            <a:avLst/>
          </a:prstGeom>
        </p:spPr>
      </p:pic>
      <p:sp>
        <p:nvSpPr>
          <p:cNvPr id="25" name="Text Placeholder 24"/>
          <p:cNvSpPr>
            <a:spLocks noGrp="1"/>
          </p:cNvSpPr>
          <p:nvPr>
            <p:ph type="body" sz="quarter" idx="10" hasCustomPrompt="1"/>
          </p:nvPr>
        </p:nvSpPr>
        <p:spPr>
          <a:xfrm>
            <a:off x="4152900" y="400050"/>
            <a:ext cx="6515100" cy="995363"/>
          </a:xfrm>
        </p:spPr>
        <p:txBody>
          <a:bodyPr>
            <a:normAutofit/>
          </a:bodyPr>
          <a:lstStyle>
            <a:lvl1pPr marL="0" indent="0" algn="ctr">
              <a:buNone/>
              <a:defRPr sz="3200" cap="small" baseline="0">
                <a:solidFill>
                  <a:srgbClr val="272F3D"/>
                </a:solidFill>
              </a:defRPr>
            </a:lvl1pPr>
          </a:lstStyle>
          <a:p>
            <a:pPr lvl="0"/>
            <a:r>
              <a:rPr lang="el-GR" dirty="0"/>
              <a:t>Τίτλος Προγράμματος Σπουδών</a:t>
            </a:r>
            <a:endParaRPr lang="en-US" dirty="0"/>
          </a:p>
        </p:txBody>
      </p:sp>
      <p:sp>
        <p:nvSpPr>
          <p:cNvPr id="27" name="Text Placeholder 26"/>
          <p:cNvSpPr>
            <a:spLocks noGrp="1"/>
          </p:cNvSpPr>
          <p:nvPr>
            <p:ph type="body" sz="quarter" idx="11" hasCustomPrompt="1"/>
          </p:nvPr>
        </p:nvSpPr>
        <p:spPr>
          <a:xfrm>
            <a:off x="6168000" y="4929943"/>
            <a:ext cx="4500000" cy="370800"/>
          </a:xfrm>
        </p:spPr>
        <p:txBody>
          <a:bodyPr anchor="ctr" anchorCtr="0">
            <a:normAutofit/>
          </a:bodyPr>
          <a:lstStyle>
            <a:lvl1pPr marL="0" indent="0">
              <a:buNone/>
              <a:defRPr sz="1800" baseline="0"/>
            </a:lvl1pPr>
            <a:lvl2pPr marL="457200" indent="0">
              <a:buNone/>
              <a:defRPr/>
            </a:lvl2pPr>
          </a:lstStyle>
          <a:p>
            <a:pPr lvl="0"/>
            <a:r>
              <a:rPr lang="el-GR" dirty="0"/>
              <a:t>Ονοματεπώνυμο Επιβλέποντος Καθηγητή</a:t>
            </a:r>
          </a:p>
        </p:txBody>
      </p:sp>
      <p:sp>
        <p:nvSpPr>
          <p:cNvPr id="28" name="Text Placeholder 26"/>
          <p:cNvSpPr>
            <a:spLocks noGrp="1"/>
          </p:cNvSpPr>
          <p:nvPr>
            <p:ph type="body" sz="quarter" idx="12" hasCustomPrompt="1"/>
          </p:nvPr>
        </p:nvSpPr>
        <p:spPr>
          <a:xfrm>
            <a:off x="6168000" y="5360036"/>
            <a:ext cx="4500000" cy="370800"/>
          </a:xfrm>
        </p:spPr>
        <p:txBody>
          <a:bodyPr anchor="ctr" anchorCtr="0">
            <a:normAutofit/>
          </a:bodyPr>
          <a:lstStyle>
            <a:lvl1pPr marL="0" indent="0">
              <a:buNone/>
              <a:defRPr sz="1800" baseline="0"/>
            </a:lvl1pPr>
            <a:lvl2pPr marL="457200" indent="0">
              <a:buNone/>
              <a:defRPr/>
            </a:lvl2pPr>
          </a:lstStyle>
          <a:p>
            <a:pPr lvl="0"/>
            <a:r>
              <a:rPr lang="el-GR" dirty="0"/>
              <a:t>Ονοματεπώνυμο Συν-Επιβλέποντος Καθηγητή</a:t>
            </a:r>
          </a:p>
        </p:txBody>
      </p:sp>
      <p:sp>
        <p:nvSpPr>
          <p:cNvPr id="29" name="TextBox 28"/>
          <p:cNvSpPr txBox="1"/>
          <p:nvPr userDrawn="1"/>
        </p:nvSpPr>
        <p:spPr>
          <a:xfrm>
            <a:off x="2958075" y="4916411"/>
            <a:ext cx="3209925" cy="369332"/>
          </a:xfrm>
          <a:prstGeom prst="rect">
            <a:avLst/>
          </a:prstGeom>
          <a:noFill/>
        </p:spPr>
        <p:txBody>
          <a:bodyPr wrap="square" rtlCol="0">
            <a:spAutoFit/>
          </a:bodyPr>
          <a:lstStyle/>
          <a:p>
            <a:pPr algn="r"/>
            <a:r>
              <a:rPr lang="el-GR" dirty="0"/>
              <a:t>Επιβλέπων</a:t>
            </a:r>
            <a:r>
              <a:rPr lang="el-GR" baseline="0" dirty="0"/>
              <a:t> καθηγητής:</a:t>
            </a:r>
            <a:endParaRPr lang="el-GR" dirty="0"/>
          </a:p>
        </p:txBody>
      </p:sp>
      <p:sp>
        <p:nvSpPr>
          <p:cNvPr id="30" name="TextBox 29"/>
          <p:cNvSpPr txBox="1"/>
          <p:nvPr userDrawn="1"/>
        </p:nvSpPr>
        <p:spPr>
          <a:xfrm>
            <a:off x="2958074" y="5345036"/>
            <a:ext cx="3209925" cy="369332"/>
          </a:xfrm>
          <a:prstGeom prst="rect">
            <a:avLst/>
          </a:prstGeom>
          <a:noFill/>
        </p:spPr>
        <p:txBody>
          <a:bodyPr wrap="square" rtlCol="0">
            <a:spAutoFit/>
          </a:bodyPr>
          <a:lstStyle/>
          <a:p>
            <a:pPr algn="r"/>
            <a:r>
              <a:rPr lang="el-GR" dirty="0" err="1"/>
              <a:t>Συνεπιβλέπων</a:t>
            </a:r>
            <a:r>
              <a:rPr lang="el-GR" dirty="0"/>
              <a:t> καθηγητής: </a:t>
            </a:r>
          </a:p>
        </p:txBody>
      </p:sp>
    </p:spTree>
    <p:extLst>
      <p:ext uri="{BB962C8B-B14F-4D97-AF65-F5344CB8AC3E}">
        <p14:creationId xmlns="" xmlns:p14="http://schemas.microsoft.com/office/powerpoint/2010/main" val="2851695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2F155C2B-0C9C-4BD2-B6C7-804AF6A85710}" type="datetime1">
              <a:rPr lang="el-GR" smtClean="0"/>
              <a:pPr/>
              <a:t>14/3/2021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C4B9FD-BBCD-4D20-BE68-D5FD8F544B57}" type="slidenum">
              <a:rPr lang="el-GR" smtClean="0"/>
              <a:pPr/>
              <a:t>‹#›</a:t>
            </a:fld>
            <a:endParaRPr lang="el-GR"/>
          </a:p>
        </p:txBody>
      </p:sp>
    </p:spTree>
    <p:extLst>
      <p:ext uri="{BB962C8B-B14F-4D97-AF65-F5344CB8AC3E}">
        <p14:creationId xmlns="" xmlns:p14="http://schemas.microsoft.com/office/powerpoint/2010/main" val="1588573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C480712-B4F2-449A-A132-25D3AF7A8C5B}" type="datetime1">
              <a:rPr lang="el-GR" smtClean="0"/>
              <a:pPr/>
              <a:t>14/3/2021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C4B9FD-BBCD-4D20-BE68-D5FD8F544B57}" type="slidenum">
              <a:rPr lang="el-GR" smtClean="0"/>
              <a:pPr/>
              <a:t>‹#›</a:t>
            </a:fld>
            <a:endParaRPr lang="el-GR"/>
          </a:p>
        </p:txBody>
      </p:sp>
    </p:spTree>
    <p:extLst>
      <p:ext uri="{BB962C8B-B14F-4D97-AF65-F5344CB8AC3E}">
        <p14:creationId xmlns="" xmlns:p14="http://schemas.microsoft.com/office/powerpoint/2010/main" val="3499631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485E9EAD-DFEB-4565-B7A5-3E520C091F5D}" type="datetime1">
              <a:rPr lang="el-GR" smtClean="0"/>
              <a:pPr/>
              <a:t>14/3/2021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C4B9FD-BBCD-4D20-BE68-D5FD8F544B57}" type="slidenum">
              <a:rPr lang="el-GR" smtClean="0"/>
              <a:pPr/>
              <a:t>‹#›</a:t>
            </a:fld>
            <a:endParaRPr lang="el-GR"/>
          </a:p>
        </p:txBody>
      </p:sp>
    </p:spTree>
    <p:extLst>
      <p:ext uri="{BB962C8B-B14F-4D97-AF65-F5344CB8AC3E}">
        <p14:creationId xmlns="" xmlns:p14="http://schemas.microsoft.com/office/powerpoint/2010/main" val="3323807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34000" y="363600"/>
            <a:ext cx="7524000" cy="1325563"/>
          </a:xfrm>
        </p:spPr>
        <p:txBody>
          <a:bodyPr/>
          <a:lstStyle/>
          <a:p>
            <a:r>
              <a:rPr lang="en-US"/>
              <a:t>Click to edit Master title style</a:t>
            </a:r>
            <a:endParaRPr lang="el-GR"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rgbClr val="CE1E8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rgbClr val="CE1E8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E3FFD5EC-99FC-4D6E-9F2C-3BC0936AA1DB}" type="datetime1">
              <a:rPr lang="el-GR" smtClean="0"/>
              <a:pPr/>
              <a:t>14/3/2021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8C4B9FD-BBCD-4D20-BE68-D5FD8F544B57}" type="slidenum">
              <a:rPr lang="el-GR" smtClean="0"/>
              <a:pPr/>
              <a:t>‹#›</a:t>
            </a:fld>
            <a:endParaRPr lang="el-GR"/>
          </a:p>
        </p:txBody>
      </p:sp>
    </p:spTree>
    <p:extLst>
      <p:ext uri="{BB962C8B-B14F-4D97-AF65-F5344CB8AC3E}">
        <p14:creationId xmlns="" xmlns:p14="http://schemas.microsoft.com/office/powerpoint/2010/main" val="1035046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71123903-EEDC-444C-9207-385EB443286F}" type="datetime1">
              <a:rPr lang="el-GR" smtClean="0"/>
              <a:pPr/>
              <a:t>14/3/2021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8C4B9FD-BBCD-4D20-BE68-D5FD8F544B57}" type="slidenum">
              <a:rPr lang="el-GR" smtClean="0"/>
              <a:pPr/>
              <a:t>‹#›</a:t>
            </a:fld>
            <a:endParaRPr lang="el-GR"/>
          </a:p>
        </p:txBody>
      </p:sp>
    </p:spTree>
    <p:extLst>
      <p:ext uri="{BB962C8B-B14F-4D97-AF65-F5344CB8AC3E}">
        <p14:creationId xmlns="" xmlns:p14="http://schemas.microsoft.com/office/powerpoint/2010/main" val="2414038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645883-9285-4D58-B805-7A0A6A52D9F8}" type="datetime1">
              <a:rPr lang="el-GR" smtClean="0"/>
              <a:pPr/>
              <a:t>14/3/2021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8C4B9FD-BBCD-4D20-BE68-D5FD8F544B57}" type="slidenum">
              <a:rPr lang="el-GR" smtClean="0"/>
              <a:pPr/>
              <a:t>‹#›</a:t>
            </a:fld>
            <a:endParaRPr lang="el-GR"/>
          </a:p>
        </p:txBody>
      </p:sp>
    </p:spTree>
    <p:extLst>
      <p:ext uri="{BB962C8B-B14F-4D97-AF65-F5344CB8AC3E}">
        <p14:creationId xmlns="" xmlns:p14="http://schemas.microsoft.com/office/powerpoint/2010/main" val="2111750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424763"/>
            <a:ext cx="3932237" cy="1031358"/>
          </a:xfrm>
        </p:spPr>
        <p:txBody>
          <a:bodyPr anchor="b"/>
          <a:lstStyle>
            <a:lvl1pPr>
              <a:defRPr sz="3200"/>
            </a:lvl1pPr>
          </a:lstStyle>
          <a:p>
            <a:r>
              <a:rPr lang="en-US"/>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839788" y="2583712"/>
            <a:ext cx="3932237" cy="327733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DCC323-CC5F-4863-81F1-93D54F88C512}" type="datetime1">
              <a:rPr lang="el-GR" smtClean="0"/>
              <a:pPr/>
              <a:t>14/3/2021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C4B9FD-BBCD-4D20-BE68-D5FD8F544B57}" type="slidenum">
              <a:rPr lang="el-GR" smtClean="0"/>
              <a:pPr/>
              <a:t>‹#›</a:t>
            </a:fld>
            <a:endParaRPr lang="el-GR"/>
          </a:p>
        </p:txBody>
      </p:sp>
    </p:spTree>
    <p:extLst>
      <p:ext uri="{BB962C8B-B14F-4D97-AF65-F5344CB8AC3E}">
        <p14:creationId xmlns="" xmlns:p14="http://schemas.microsoft.com/office/powerpoint/2010/main" val="2676039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l-GR" dirty="0"/>
          </a:p>
        </p:txBody>
      </p:sp>
      <p:sp>
        <p:nvSpPr>
          <p:cNvPr id="5" name="Date Placeholder 4"/>
          <p:cNvSpPr>
            <a:spLocks noGrp="1"/>
          </p:cNvSpPr>
          <p:nvPr>
            <p:ph type="dt" sz="half" idx="10"/>
          </p:nvPr>
        </p:nvSpPr>
        <p:spPr/>
        <p:txBody>
          <a:bodyPr/>
          <a:lstStyle/>
          <a:p>
            <a:fld id="{A6BCE75A-F852-4657-8ADB-83360D3D6C52}" type="datetime1">
              <a:rPr lang="el-GR" smtClean="0"/>
              <a:pPr/>
              <a:t>14/3/2021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C4B9FD-BBCD-4D20-BE68-D5FD8F544B57}" type="slidenum">
              <a:rPr lang="el-GR" smtClean="0"/>
              <a:pPr/>
              <a:t>‹#›</a:t>
            </a:fld>
            <a:endParaRPr lang="el-GR"/>
          </a:p>
        </p:txBody>
      </p:sp>
      <p:sp>
        <p:nvSpPr>
          <p:cNvPr id="8" name="Title 1"/>
          <p:cNvSpPr>
            <a:spLocks noGrp="1"/>
          </p:cNvSpPr>
          <p:nvPr>
            <p:ph type="title"/>
          </p:nvPr>
        </p:nvSpPr>
        <p:spPr>
          <a:xfrm>
            <a:off x="839788" y="1424763"/>
            <a:ext cx="3932237" cy="1031358"/>
          </a:xfrm>
        </p:spPr>
        <p:txBody>
          <a:bodyPr anchor="b"/>
          <a:lstStyle>
            <a:lvl1pPr>
              <a:defRPr sz="3200"/>
            </a:lvl1pPr>
          </a:lstStyle>
          <a:p>
            <a:r>
              <a:rPr lang="en-US"/>
              <a:t>Click to edit Master title style</a:t>
            </a:r>
            <a:endParaRPr lang="el-GR"/>
          </a:p>
        </p:txBody>
      </p:sp>
      <p:sp>
        <p:nvSpPr>
          <p:cNvPr id="9" name="Text Placeholder 3"/>
          <p:cNvSpPr>
            <a:spLocks noGrp="1"/>
          </p:cNvSpPr>
          <p:nvPr>
            <p:ph type="body" sz="half" idx="2"/>
          </p:nvPr>
        </p:nvSpPr>
        <p:spPr>
          <a:xfrm>
            <a:off x="839788" y="2583712"/>
            <a:ext cx="3932237" cy="327733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 xmlns:p14="http://schemas.microsoft.com/office/powerpoint/2010/main" val="2561438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tif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tif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33939" y="365125"/>
            <a:ext cx="7524000" cy="1325563"/>
          </a:xfrm>
          <a:prstGeom prst="rect">
            <a:avLst/>
          </a:prstGeom>
        </p:spPr>
        <p:txBody>
          <a:bodyPr vert="horz" lIns="91440" tIns="45720" rIns="91440" bIns="45720" rtlCol="0" anchor="t">
            <a:normAutofit/>
          </a:bodyPr>
          <a:lstStyle/>
          <a:p>
            <a:r>
              <a:rPr lang="en-US"/>
              <a:t>Click to edit Master title style</a:t>
            </a:r>
            <a:endParaRPr lang="el-GR"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l-GR"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5F75D4-3E8F-4EF7-80BC-9667B1E2DFC7}" type="datetime1">
              <a:rPr lang="el-GR" smtClean="0"/>
              <a:pPr/>
              <a:t>14/3/2021</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C4B9FD-BBCD-4D20-BE68-D5FD8F544B57}" type="slidenum">
              <a:rPr lang="el-GR" smtClean="0"/>
              <a:pPr/>
              <a:t>‹#›</a:t>
            </a:fld>
            <a:endParaRPr lang="el-GR"/>
          </a:p>
        </p:txBody>
      </p:sp>
      <p:pic>
        <p:nvPicPr>
          <p:cNvPr id="10" name="Picture 9"/>
          <p:cNvPicPr>
            <a:picLocks noChangeAspect="1"/>
          </p:cNvPicPr>
          <p:nvPr userDrawn="1"/>
        </p:nvPicPr>
        <p:blipFill>
          <a:blip r:embed="rId11" cstate="print">
            <a:extLst>
              <a:ext uri="{28A0092B-C50C-407E-A947-70E740481C1C}">
                <a14:useLocalDpi xmlns="" xmlns:a14="http://schemas.microsoft.com/office/drawing/2010/main" val="0"/>
              </a:ext>
            </a:extLst>
          </a:blip>
          <a:stretch>
            <a:fillRect/>
          </a:stretch>
        </p:blipFill>
        <p:spPr>
          <a:xfrm>
            <a:off x="11439619" y="1"/>
            <a:ext cx="752381" cy="6858000"/>
          </a:xfrm>
          <a:prstGeom prst="rect">
            <a:avLst/>
          </a:prstGeom>
        </p:spPr>
      </p:pic>
      <p:pic>
        <p:nvPicPr>
          <p:cNvPr id="12" name="Picture 11"/>
          <p:cNvPicPr>
            <a:picLocks noChangeAspect="1"/>
          </p:cNvPicPr>
          <p:nvPr userDrawn="1"/>
        </p:nvPicPr>
        <p:blipFill>
          <a:blip r:embed="rId12" cstate="print">
            <a:extLst>
              <a:ext uri="{28A0092B-C50C-407E-A947-70E740481C1C}">
                <a14:useLocalDpi xmlns="" xmlns:a14="http://schemas.microsoft.com/office/drawing/2010/main" val="0"/>
              </a:ext>
            </a:extLst>
          </a:blip>
          <a:stretch>
            <a:fillRect/>
          </a:stretch>
        </p:blipFill>
        <p:spPr>
          <a:xfrm>
            <a:off x="-9524" y="0"/>
            <a:ext cx="761905" cy="6858000"/>
          </a:xfrm>
          <a:prstGeom prst="rect">
            <a:avLst/>
          </a:prstGeom>
        </p:spPr>
      </p:pic>
      <p:pic>
        <p:nvPicPr>
          <p:cNvPr id="13" name="Picture 12"/>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866887" y="285089"/>
            <a:ext cx="2881233" cy="1110241"/>
          </a:xfrm>
          <a:prstGeom prst="rect">
            <a:avLst/>
          </a:prstGeom>
        </p:spPr>
      </p:pic>
    </p:spTree>
    <p:extLst>
      <p:ext uri="{BB962C8B-B14F-4D97-AF65-F5344CB8AC3E}">
        <p14:creationId xmlns="" xmlns:p14="http://schemas.microsoft.com/office/powerpoint/2010/main" val="3933841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E1E82"/>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E1E8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E1E8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E1E8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E1E8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n1.intelibility.com/ime/lyceum/?p=lemma&amp;id=58&amp;lang=1" TargetMode="External"/><Relationship Id="rId2" Type="http://schemas.openxmlformats.org/officeDocument/2006/relationships/hyperlink" Target="http://n1.intelibility.com/ime/lyceum/?p=lemma&amp;id=358&amp;lang=1" TargetMode="External"/><Relationship Id="rId1" Type="http://schemas.openxmlformats.org/officeDocument/2006/relationships/slideLayout" Target="../slideLayouts/slideLayout2.xml"/><Relationship Id="rId5" Type="http://schemas.openxmlformats.org/officeDocument/2006/relationships/hyperlink" Target="http://n1.intelibility.com/ime/lyceum/?p=lemma&amp;id=148&amp;lang=1" TargetMode="External"/><Relationship Id="rId4" Type="http://schemas.openxmlformats.org/officeDocument/2006/relationships/hyperlink" Target="http://n1.intelibility.com/ime/lyceum/?p=lemma&amp;id=155&amp;lang=1"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24395" y="1390650"/>
            <a:ext cx="10715130" cy="546735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ctr">
              <a:lnSpc>
                <a:spcPct val="150000"/>
              </a:lnSpc>
              <a:spcAft>
                <a:spcPts val="800"/>
              </a:spcAft>
              <a:buNone/>
            </a:pPr>
            <a:r>
              <a:rPr lang="el-GR" sz="2800" dirty="0">
                <a:solidFill>
                  <a:srgbClr val="001746"/>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2800" b="1" dirty="0" smtClean="0">
                <a:solidFill>
                  <a:srgbClr val="001746"/>
                </a:solidFill>
                <a:effectLst/>
                <a:latin typeface="Palatino Linotype" pitchFamily="18" charset="0"/>
                <a:ea typeface="Calibri" panose="020F0502020204030204" pitchFamily="34" charset="0"/>
                <a:cs typeface="Times New Roman" panose="02020603050405020304" pitchFamily="18" charset="0"/>
              </a:rPr>
              <a:t>ΕΛΛΗΝΙΚΟ ΑΝΟΙΚΤΟ ΠΑΝΕΠΙΣΤΗΜΙΟ</a:t>
            </a:r>
          </a:p>
          <a:p>
            <a:pPr marL="0" indent="0" algn="ctr">
              <a:lnSpc>
                <a:spcPct val="150000"/>
              </a:lnSpc>
              <a:spcAft>
                <a:spcPts val="800"/>
              </a:spcAft>
              <a:buNone/>
            </a:pPr>
            <a:r>
              <a:rPr lang="el-GR" b="1" dirty="0" smtClean="0">
                <a:solidFill>
                  <a:srgbClr val="C00000"/>
                </a:solidFill>
                <a:latin typeface="Palatino Linotype" pitchFamily="18" charset="0"/>
                <a:ea typeface="Calibri" panose="020F0502020204030204" pitchFamily="34" charset="0"/>
                <a:cs typeface="Times New Roman" panose="02020603050405020304" pitchFamily="18" charset="0"/>
              </a:rPr>
              <a:t>ΣΧΟΛΗ:</a:t>
            </a:r>
            <a:r>
              <a:rPr lang="el-GR" b="1" dirty="0" smtClean="0">
                <a:solidFill>
                  <a:srgbClr val="001746"/>
                </a:solidFill>
                <a:latin typeface="Palatino Linotype" pitchFamily="18" charset="0"/>
                <a:ea typeface="Calibri" panose="020F0502020204030204" pitchFamily="34" charset="0"/>
                <a:cs typeface="Times New Roman" panose="02020603050405020304" pitchFamily="18" charset="0"/>
              </a:rPr>
              <a:t> Ανθρωπιστικών Επιστημών</a:t>
            </a:r>
            <a:endParaRPr lang="el-GR" sz="2800" b="1" dirty="0" smtClean="0">
              <a:solidFill>
                <a:srgbClr val="001746"/>
              </a:solidFill>
              <a:effectLst/>
              <a:latin typeface="Palatino Linotype" pitchFamily="18" charset="0"/>
              <a:ea typeface="Calibri" panose="020F0502020204030204" pitchFamily="34" charset="0"/>
              <a:cs typeface="Times New Roman" panose="02020603050405020304" pitchFamily="18" charset="0"/>
            </a:endParaRPr>
          </a:p>
          <a:p>
            <a:pPr marL="0" indent="0" algn="ctr">
              <a:lnSpc>
                <a:spcPct val="150000"/>
              </a:lnSpc>
              <a:spcAft>
                <a:spcPts val="800"/>
              </a:spcAft>
              <a:buNone/>
            </a:pPr>
            <a:endParaRPr lang="el-GR" sz="28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a:p>
            <a:pPr marL="0" indent="0" algn="ctr">
              <a:lnSpc>
                <a:spcPct val="150000"/>
              </a:lnSpc>
              <a:spcAft>
                <a:spcPts val="800"/>
              </a:spcAft>
              <a:buNone/>
            </a:pPr>
            <a:r>
              <a:rPr lang="el-GR" sz="28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rPr>
              <a:t>Μ.Π.Σ.: </a:t>
            </a:r>
            <a:r>
              <a:rPr lang="el-GR" sz="2800" b="1" dirty="0" smtClean="0">
                <a:solidFill>
                  <a:srgbClr val="0070C0"/>
                </a:solidFill>
                <a:effectLst/>
                <a:latin typeface="Palatino Linotype" pitchFamily="18" charset="0"/>
                <a:ea typeface="Calibri" panose="020F0502020204030204" pitchFamily="34" charset="0"/>
                <a:cs typeface="Times New Roman" panose="02020603050405020304" pitchFamily="18" charset="0"/>
              </a:rPr>
              <a:t>«</a:t>
            </a:r>
            <a:r>
              <a:rPr lang="en-US" sz="2800" b="1" i="1" dirty="0" smtClean="0">
                <a:solidFill>
                  <a:srgbClr val="0070C0"/>
                </a:solidFill>
                <a:effectLst/>
                <a:latin typeface="Palatino Linotype" pitchFamily="18" charset="0"/>
                <a:ea typeface="Calibri" panose="020F0502020204030204" pitchFamily="34" charset="0"/>
                <a:cs typeface="Times New Roman" panose="02020603050405020304" pitchFamily="18" charset="0"/>
              </a:rPr>
              <a:t>O</a:t>
            </a:r>
            <a:r>
              <a:rPr lang="el-GR" sz="2800" b="1" i="1" dirty="0" err="1" smtClean="0">
                <a:solidFill>
                  <a:srgbClr val="0070C0"/>
                </a:solidFill>
                <a:effectLst/>
                <a:latin typeface="Palatino Linotype" pitchFamily="18" charset="0"/>
                <a:ea typeface="Calibri" panose="020F0502020204030204" pitchFamily="34" charset="0"/>
                <a:cs typeface="Times New Roman" panose="02020603050405020304" pitchFamily="18" charset="0"/>
              </a:rPr>
              <a:t>ρθόδοξη</a:t>
            </a:r>
            <a:r>
              <a:rPr lang="el-GR" sz="2800" b="1" i="1" dirty="0" smtClean="0">
                <a:solidFill>
                  <a:srgbClr val="0070C0"/>
                </a:solidFill>
                <a:effectLst/>
                <a:latin typeface="Palatino Linotype" pitchFamily="18" charset="0"/>
                <a:ea typeface="Calibri" panose="020F0502020204030204" pitchFamily="34" charset="0"/>
                <a:cs typeface="Times New Roman" panose="02020603050405020304" pitchFamily="18" charset="0"/>
              </a:rPr>
              <a:t> Χριστιανική Θεολογία και Θρησκευτικός Πλουραλισμός</a:t>
            </a:r>
            <a:r>
              <a:rPr lang="el-GR" sz="2800" b="1" dirty="0" smtClean="0">
                <a:solidFill>
                  <a:srgbClr val="0070C0"/>
                </a:solidFill>
                <a:effectLst/>
                <a:latin typeface="Palatino Linotype" pitchFamily="18" charset="0"/>
                <a:ea typeface="Calibri" panose="020F0502020204030204" pitchFamily="34" charset="0"/>
                <a:cs typeface="Times New Roman" panose="02020603050405020304" pitchFamily="18" charset="0"/>
              </a:rPr>
              <a:t>»</a:t>
            </a:r>
          </a:p>
          <a:p>
            <a:pPr marL="0" indent="0" algn="ctr">
              <a:lnSpc>
                <a:spcPct val="150000"/>
              </a:lnSpc>
              <a:spcAft>
                <a:spcPts val="800"/>
              </a:spcAft>
              <a:buNone/>
            </a:pPr>
            <a:endParaRPr lang="el-GR" sz="1600" b="1" dirty="0" smtClean="0">
              <a:solidFill>
                <a:srgbClr val="C00000"/>
              </a:solidFill>
              <a:latin typeface="Palatino Linotype" pitchFamily="18" charset="0"/>
              <a:ea typeface="Calibri" panose="020F0502020204030204" pitchFamily="34" charset="0"/>
              <a:cs typeface="Times New Roman" panose="02020603050405020304" pitchFamily="18" charset="0"/>
            </a:endParaRPr>
          </a:p>
          <a:p>
            <a:pPr marL="0" indent="0" algn="ctr">
              <a:lnSpc>
                <a:spcPct val="150000"/>
              </a:lnSpc>
              <a:spcAft>
                <a:spcPts val="800"/>
              </a:spcAft>
              <a:buNone/>
            </a:pPr>
            <a:endParaRPr lang="el-GR" sz="28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28C4B9FD-BBCD-4D20-BE68-D5FD8F544B57}" type="slidenum">
              <a:rPr lang="el-GR" b="1" smtClean="0">
                <a:latin typeface="Palatino Linotype" pitchFamily="18" charset="0"/>
              </a:rPr>
              <a:pPr/>
              <a:t>1</a:t>
            </a:fld>
            <a:endParaRPr lang="el-GR" b="1" dirty="0">
              <a:latin typeface="Palatino Linotype"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40000" lnSpcReduction="20000"/>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Α’:</a:t>
            </a:r>
            <a:r>
              <a:rPr lang="el-GR" sz="2400" b="1" dirty="0" smtClean="0">
                <a:solidFill>
                  <a:srgbClr val="002060"/>
                </a:solidFill>
                <a:latin typeface="Palatino Linotype" pitchFamily="18" charset="0"/>
              </a:rPr>
              <a:t> </a:t>
            </a:r>
            <a:r>
              <a:rPr lang="el-GR" sz="2400" b="1" i="1" dirty="0" smtClean="0">
                <a:solidFill>
                  <a:srgbClr val="002060"/>
                </a:solidFill>
                <a:latin typeface="Palatino Linotype" pitchFamily="18" charset="0"/>
              </a:rPr>
              <a:t>το τριαδικό σχήμα «Εν-Νους-</a:t>
            </a:r>
            <a:r>
              <a:rPr lang="el-GR" sz="2400" b="1" i="1" dirty="0" err="1" smtClean="0">
                <a:solidFill>
                  <a:srgbClr val="002060"/>
                </a:solidFill>
                <a:latin typeface="Palatino Linotype" pitchFamily="18" charset="0"/>
              </a:rPr>
              <a:t>Ψυχ</a:t>
            </a:r>
            <a:r>
              <a:rPr lang="el-GR" sz="2400" b="1" i="1" dirty="0" smtClean="0">
                <a:solidFill>
                  <a:srgbClr val="002060"/>
                </a:solidFill>
                <a:latin typeface="Palatino Linotype" pitchFamily="18" charset="0"/>
              </a:rPr>
              <a:t>ή» στην φιλοσοφική διδασκαλία τού Πλωτίνου </a:t>
            </a:r>
            <a:r>
              <a:rPr lang="el-GR" sz="2400" b="1" i="1" dirty="0" smtClean="0">
                <a:solidFill>
                  <a:schemeClr val="accent2">
                    <a:lumMod val="50000"/>
                  </a:schemeClr>
                </a:solidFill>
                <a:latin typeface="Palatino Linotype" pitchFamily="18" charset="0"/>
              </a:rPr>
              <a:t>(συνέχεια)</a:t>
            </a:r>
          </a:p>
          <a:p>
            <a:pPr algn="just">
              <a:lnSpc>
                <a:spcPct val="170000"/>
              </a:lnSpc>
              <a:buNone/>
            </a:pPr>
            <a:r>
              <a:rPr lang="el-GR" b="1" u="sng" dirty="0" smtClean="0">
                <a:solidFill>
                  <a:srgbClr val="C00000"/>
                </a:solidFill>
                <a:latin typeface="Palatino Linotype" pitchFamily="18" charset="0"/>
              </a:rPr>
              <a:t>Ο Πλωτίνος: </a:t>
            </a:r>
            <a:endParaRPr lang="el-GR" b="1" i="1" u="sng" dirty="0"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endParaRPr>
          </a:p>
          <a:p>
            <a:pPr lvl="0" algn="just">
              <a:lnSpc>
                <a:spcPct val="170000"/>
              </a:lnSpc>
              <a:buFont typeface="Wingdings" pitchFamily="2" charset="2"/>
              <a:buChar char="Ø"/>
            </a:pPr>
            <a:r>
              <a:rPr lang="el-GR" b="1" dirty="0" smtClean="0">
                <a:solidFill>
                  <a:schemeClr val="bg1"/>
                </a:solidFill>
                <a:latin typeface="Palatino Linotype" pitchFamily="18" charset="0"/>
              </a:rPr>
              <a:t>Για τον βίο του Πλωτίνου: Πορφύριος, </a:t>
            </a:r>
            <a:r>
              <a:rPr lang="el-GR" b="1" i="1" dirty="0" smtClean="0">
                <a:solidFill>
                  <a:schemeClr val="bg1"/>
                </a:solidFill>
                <a:latin typeface="Palatino Linotype" pitchFamily="18" charset="0"/>
              </a:rPr>
              <a:t>Περί </a:t>
            </a:r>
            <a:r>
              <a:rPr lang="el-GR" b="1" i="1" dirty="0" err="1" smtClean="0">
                <a:solidFill>
                  <a:schemeClr val="bg1"/>
                </a:solidFill>
                <a:latin typeface="Palatino Linotype" pitchFamily="18" charset="0"/>
              </a:rPr>
              <a:t>τοῦ</a:t>
            </a:r>
            <a:r>
              <a:rPr lang="el-GR" b="1" i="1" dirty="0" smtClean="0">
                <a:solidFill>
                  <a:schemeClr val="bg1"/>
                </a:solidFill>
                <a:latin typeface="Palatino Linotype" pitchFamily="18" charset="0"/>
              </a:rPr>
              <a:t> Πλωτίνου βίου. </a:t>
            </a:r>
            <a:r>
              <a:rPr lang="el-GR" b="1" dirty="0" smtClean="0">
                <a:solidFill>
                  <a:schemeClr val="bg1"/>
                </a:solidFill>
                <a:latin typeface="Palatino Linotype" pitchFamily="18" charset="0"/>
              </a:rPr>
              <a:t>Ο Πορφύριος συνέγραψε το έργο αυτό περισσότερα από τριάκοντα έτη από τον χωρισμό του από τον Πλωτίνο και το ενέταξε στην αρχή των </a:t>
            </a:r>
            <a:r>
              <a:rPr lang="el-GR" b="1" i="1" dirty="0" err="1" smtClean="0">
                <a:solidFill>
                  <a:schemeClr val="bg1"/>
                </a:solidFill>
                <a:latin typeface="Palatino Linotype" pitchFamily="18" charset="0"/>
              </a:rPr>
              <a:t>Εννεάδων</a:t>
            </a:r>
            <a:r>
              <a:rPr lang="el-GR" b="1" dirty="0" smtClean="0">
                <a:solidFill>
                  <a:schemeClr val="bg1"/>
                </a:solidFill>
                <a:latin typeface="Palatino Linotype" pitchFamily="18" charset="0"/>
              </a:rPr>
              <a:t>. Από τα όσα </a:t>
            </a:r>
            <a:r>
              <a:rPr lang="el-GR" b="1" dirty="0" err="1" smtClean="0">
                <a:solidFill>
                  <a:schemeClr val="bg1"/>
                </a:solidFill>
                <a:latin typeface="Palatino Linotype" pitchFamily="18" charset="0"/>
              </a:rPr>
              <a:t>διεμείβονται</a:t>
            </a:r>
            <a:r>
              <a:rPr lang="el-GR" b="1" dirty="0" smtClean="0">
                <a:solidFill>
                  <a:schemeClr val="bg1"/>
                </a:solidFill>
                <a:latin typeface="Palatino Linotype" pitchFamily="18" charset="0"/>
              </a:rPr>
              <a:t> στο κείμενο του </a:t>
            </a:r>
            <a:r>
              <a:rPr lang="el-GR" b="1" dirty="0" err="1" smtClean="0">
                <a:solidFill>
                  <a:schemeClr val="bg1"/>
                </a:solidFill>
                <a:latin typeface="Palatino Linotype" pitchFamily="18" charset="0"/>
              </a:rPr>
              <a:t>Πορφυρίου</a:t>
            </a:r>
            <a:r>
              <a:rPr lang="el-GR" b="1" dirty="0" smtClean="0">
                <a:solidFill>
                  <a:schemeClr val="bg1"/>
                </a:solidFill>
                <a:latin typeface="Palatino Linotype" pitchFamily="18" charset="0"/>
              </a:rPr>
              <a:t>, προκύπτει ότι ο Πλωτίνος γεννήθηκε μεταξύ των ετών 205-205 και απέθανε –σε ηλικία 66 ετών- το έτος 270. </a:t>
            </a:r>
          </a:p>
          <a:p>
            <a:pPr lvl="0" algn="just">
              <a:lnSpc>
                <a:spcPct val="170000"/>
              </a:lnSpc>
              <a:buFont typeface="Wingdings" pitchFamily="2" charset="2"/>
              <a:buChar char="Ø"/>
            </a:pPr>
            <a:r>
              <a:rPr lang="el-GR" b="1" dirty="0" smtClean="0">
                <a:solidFill>
                  <a:srgbClr val="002060"/>
                </a:solidFill>
                <a:latin typeface="Palatino Linotype" pitchFamily="18" charset="0"/>
              </a:rPr>
              <a:t>Υποστηρίζεται ότι ο Πλωτίνος αντλεί την καταγωγή του από την </a:t>
            </a:r>
            <a:r>
              <a:rPr lang="el-GR" b="1" dirty="0" err="1" smtClean="0">
                <a:solidFill>
                  <a:srgbClr val="002060"/>
                </a:solidFill>
                <a:latin typeface="Palatino Linotype" pitchFamily="18" charset="0"/>
              </a:rPr>
              <a:t>Λυκόπολη</a:t>
            </a:r>
            <a:r>
              <a:rPr lang="el-GR" b="1" dirty="0" smtClean="0">
                <a:solidFill>
                  <a:srgbClr val="002060"/>
                </a:solidFill>
                <a:latin typeface="Palatino Linotype" pitchFamily="18" charset="0"/>
              </a:rPr>
              <a:t> της Άνω Αιγύπτου, ωστόσο πρόκειται για πληροφορία η οποία δεν επιβεβαιώνεται από το κείμενο του </a:t>
            </a:r>
            <a:r>
              <a:rPr lang="el-GR" b="1" dirty="0" err="1" smtClean="0">
                <a:solidFill>
                  <a:srgbClr val="002060"/>
                </a:solidFill>
                <a:latin typeface="Palatino Linotype" pitchFamily="18" charset="0"/>
              </a:rPr>
              <a:t>Πορφυρίου</a:t>
            </a:r>
            <a:r>
              <a:rPr lang="el-GR" b="1" dirty="0" smtClean="0">
                <a:solidFill>
                  <a:srgbClr val="002060"/>
                </a:solidFill>
                <a:latin typeface="Palatino Linotype" pitchFamily="18" charset="0"/>
              </a:rPr>
              <a:t>. </a:t>
            </a:r>
          </a:p>
          <a:p>
            <a:pPr lvl="0" algn="just">
              <a:lnSpc>
                <a:spcPct val="170000"/>
              </a:lnSpc>
              <a:buFont typeface="Wingdings" pitchFamily="2" charset="2"/>
              <a:buChar char="Ø"/>
            </a:pPr>
            <a:r>
              <a:rPr lang="el-GR" b="1" dirty="0" smtClean="0">
                <a:solidFill>
                  <a:srgbClr val="002060"/>
                </a:solidFill>
                <a:latin typeface="Palatino Linotype" pitchFamily="18" charset="0"/>
              </a:rPr>
              <a:t>Σε ηλικία 28 ετών, ο Πλωτίνος μεταβαίνει στην Αλεξάνδρεια προκειμένου να ενασχοληθεί με την φιλοσοφία. Μαθήτευσε πλησίον του Αμμωνίου Σακκά επί ένδεκα συναπτά έτη. Χαρακτηριστικά, περί του Αμμωνίου Σακκά, θα πρέπει να υπομνηματισθεί ότι ήτο διδάσκαλος τόσο του χριστιανού όσο και του παγανιστή Ωριγένη,.</a:t>
            </a:r>
          </a:p>
          <a:p>
            <a:pPr lvl="0" algn="just">
              <a:lnSpc>
                <a:spcPct val="220000"/>
              </a:lnSpc>
              <a:buFont typeface="Wingdings" pitchFamily="2" charset="2"/>
              <a:buChar char="Ø"/>
            </a:pPr>
            <a:r>
              <a:rPr lang="el-GR" b="1" dirty="0" smtClean="0">
                <a:solidFill>
                  <a:srgbClr val="002060"/>
                </a:solidFill>
                <a:latin typeface="Palatino Linotype" pitchFamily="18" charset="0"/>
              </a:rPr>
              <a:t>Έπειτα από την εγκατάλειψη του Αμμώνιου και κατόπιν μίας σύντομης περιπέτειας στην Ανατολή, ο Πλωτίνος φτάνει στην Ρώμη. Εκεί ξεκίνησε να διδάσκει φιλοσοφία σε ηλικία σαράντα ετών. </a:t>
            </a:r>
          </a:p>
          <a:p>
            <a:pPr lvl="0" algn="just">
              <a:lnSpc>
                <a:spcPct val="220000"/>
              </a:lnSpc>
              <a:buFont typeface="Wingdings" pitchFamily="2" charset="2"/>
              <a:buChar char="Ø"/>
            </a:pPr>
            <a:r>
              <a:rPr lang="el-GR" b="1" dirty="0" smtClean="0">
                <a:solidFill>
                  <a:srgbClr val="002060"/>
                </a:solidFill>
                <a:latin typeface="Palatino Linotype" pitchFamily="18" charset="0"/>
              </a:rPr>
              <a:t>Απέναντι στο κυρίαρχο ρεύμα του Γνωστικισμού, ο Πλωτίνος αντιτάσσει την αλήθεια του Πλατωνισμού υπό την προϋπόθεση ότι ερμηνεύεται ορθώς. </a:t>
            </a:r>
          </a:p>
          <a:p>
            <a:pPr lvl="0" algn="just">
              <a:lnSpc>
                <a:spcPct val="220000"/>
              </a:lnSpc>
              <a:buFont typeface="Wingdings" pitchFamily="2" charset="2"/>
              <a:buChar char="Ø"/>
            </a:pPr>
            <a:r>
              <a:rPr lang="el-GR" b="1" dirty="0" smtClean="0">
                <a:solidFill>
                  <a:srgbClr val="002060"/>
                </a:solidFill>
                <a:latin typeface="Palatino Linotype" pitchFamily="18" charset="0"/>
              </a:rPr>
              <a:t>Συνέγραψε τις </a:t>
            </a:r>
            <a:r>
              <a:rPr lang="el-GR" b="1" i="1" dirty="0" err="1" smtClean="0">
                <a:solidFill>
                  <a:srgbClr val="002060"/>
                </a:solidFill>
                <a:latin typeface="Palatino Linotype" pitchFamily="18" charset="0"/>
              </a:rPr>
              <a:t>Εννεάδες</a:t>
            </a:r>
            <a:r>
              <a:rPr lang="el-GR" b="1" i="1" dirty="0" smtClean="0">
                <a:solidFill>
                  <a:srgbClr val="002060"/>
                </a:solidFill>
                <a:latin typeface="Palatino Linotype" pitchFamily="18" charset="0"/>
              </a:rPr>
              <a:t>. </a:t>
            </a:r>
            <a:r>
              <a:rPr lang="el-GR" b="1" dirty="0" smtClean="0">
                <a:solidFill>
                  <a:srgbClr val="002060"/>
                </a:solidFill>
                <a:latin typeface="Palatino Linotype" pitchFamily="18" charset="0"/>
              </a:rPr>
              <a:t>Κατά τον Πορφύριο: πενήντα-τέσσερις (54) πραγματείες, σε έξι (6) ομάδες των εννέα (9) =</a:t>
            </a:r>
            <a:r>
              <a:rPr lang="el-GR" b="1" i="1" dirty="0" smtClean="0">
                <a:solidFill>
                  <a:srgbClr val="C00000"/>
                </a:solidFill>
                <a:latin typeface="Palatino Linotype" pitchFamily="18" charset="0"/>
              </a:rPr>
              <a:t> </a:t>
            </a:r>
            <a:r>
              <a:rPr lang="el-GR" b="1" i="1" dirty="0" err="1" smtClean="0">
                <a:solidFill>
                  <a:srgbClr val="C00000"/>
                </a:solidFill>
                <a:latin typeface="Palatino Linotype" pitchFamily="18" charset="0"/>
              </a:rPr>
              <a:t>Εννεάδες</a:t>
            </a:r>
            <a:endParaRPr lang="el-GR" b="1" i="1" dirty="0" smtClean="0">
              <a:solidFill>
                <a:srgbClr val="C00000"/>
              </a:solidFill>
              <a:latin typeface="Palatino Linotype" pitchFamily="18" charset="0"/>
            </a:endParaRPr>
          </a:p>
          <a:p>
            <a:pPr lvl="0" algn="just">
              <a:lnSpc>
                <a:spcPct val="170000"/>
              </a:lnSpc>
            </a:pPr>
            <a:endParaRPr lang="el-GR" b="1" dirty="0" smtClean="0">
              <a:solidFill>
                <a:srgbClr val="002060"/>
              </a:solidFill>
              <a:latin typeface="Palatino Linotype" pitchFamily="18" charset="0"/>
            </a:endParaRPr>
          </a:p>
          <a:p>
            <a:pPr marL="0" indent="0" algn="just">
              <a:lnSpc>
                <a:spcPct val="150000"/>
              </a:lnSpc>
              <a:spcAft>
                <a:spcPts val="800"/>
              </a:spcAft>
              <a:buNone/>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Α’:</a:t>
            </a:r>
            <a:r>
              <a:rPr lang="el-GR" sz="2400" b="1" dirty="0" smtClean="0">
                <a:solidFill>
                  <a:srgbClr val="002060"/>
                </a:solidFill>
                <a:latin typeface="Palatino Linotype" pitchFamily="18" charset="0"/>
              </a:rPr>
              <a:t> </a:t>
            </a:r>
            <a:r>
              <a:rPr lang="el-GR" sz="2400" b="1" i="1" dirty="0" smtClean="0">
                <a:solidFill>
                  <a:srgbClr val="002060"/>
                </a:solidFill>
                <a:latin typeface="Palatino Linotype" pitchFamily="18" charset="0"/>
              </a:rPr>
              <a:t>το τριαδικό σχήμα «Εν-Νους-</a:t>
            </a:r>
            <a:r>
              <a:rPr lang="el-GR" sz="2400" b="1" i="1" dirty="0" err="1" smtClean="0">
                <a:solidFill>
                  <a:srgbClr val="002060"/>
                </a:solidFill>
                <a:latin typeface="Palatino Linotype" pitchFamily="18" charset="0"/>
              </a:rPr>
              <a:t>Ψυχ</a:t>
            </a:r>
            <a:r>
              <a:rPr lang="el-GR" sz="2400" b="1" i="1" dirty="0" smtClean="0">
                <a:solidFill>
                  <a:srgbClr val="002060"/>
                </a:solidFill>
                <a:latin typeface="Palatino Linotype" pitchFamily="18" charset="0"/>
              </a:rPr>
              <a:t>ή» στην φιλοσοφική διδασκαλία τού Πλωτίνου </a:t>
            </a:r>
            <a:r>
              <a:rPr lang="el-GR" sz="2400" b="1" i="1" dirty="0" smtClean="0">
                <a:solidFill>
                  <a:schemeClr val="accent2">
                    <a:lumMod val="50000"/>
                  </a:schemeClr>
                </a:solidFill>
                <a:latin typeface="Palatino Linotype" pitchFamily="18" charset="0"/>
              </a:rPr>
              <a:t>(συνέχεια)</a:t>
            </a:r>
          </a:p>
          <a:p>
            <a:pPr algn="just">
              <a:lnSpc>
                <a:spcPct val="170000"/>
              </a:lnSpc>
              <a:buNone/>
            </a:pPr>
            <a:r>
              <a:rPr lang="en-US" b="1" u="sng" dirty="0" smtClean="0">
                <a:solidFill>
                  <a:srgbClr val="C00000"/>
                </a:solidFill>
                <a:latin typeface="Palatino Linotype" pitchFamily="18" charset="0"/>
              </a:rPr>
              <a:t>To </a:t>
            </a:r>
            <a:r>
              <a:rPr lang="el-GR" b="1" u="sng" dirty="0" smtClean="0">
                <a:solidFill>
                  <a:srgbClr val="C00000"/>
                </a:solidFill>
                <a:latin typeface="Palatino Linotype" pitchFamily="18" charset="0"/>
              </a:rPr>
              <a:t>οντολογικό σύστημα του Πλωτίνου (Εν- Νους-Ψυχή) : </a:t>
            </a:r>
            <a:endParaRPr lang="el-GR" b="1" i="1" u="sng" dirty="0"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endParaRPr>
          </a:p>
          <a:p>
            <a:pPr algn="ctr">
              <a:buNone/>
            </a:pPr>
            <a:r>
              <a:rPr lang="el-GR" sz="2000" b="1" dirty="0" smtClean="0">
                <a:solidFill>
                  <a:srgbClr val="C00000"/>
                </a:solidFill>
                <a:latin typeface="Palatino Linotype" pitchFamily="18" charset="0"/>
              </a:rPr>
              <a:t>Εν</a:t>
            </a:r>
          </a:p>
          <a:p>
            <a:pPr algn="ctr">
              <a:buNone/>
            </a:pPr>
            <a:endParaRPr lang="el-GR" sz="2000" b="1" dirty="0" smtClean="0">
              <a:solidFill>
                <a:srgbClr val="002060"/>
              </a:solidFill>
              <a:latin typeface="Palatino Linotype" pitchFamily="18" charset="0"/>
            </a:endParaRPr>
          </a:p>
          <a:p>
            <a:pPr algn="ctr">
              <a:buNone/>
            </a:pPr>
            <a:r>
              <a:rPr lang="el-GR" sz="2000" b="1" dirty="0" smtClean="0">
                <a:solidFill>
                  <a:srgbClr val="002060"/>
                </a:solidFill>
                <a:latin typeface="Palatino Linotype" pitchFamily="18" charset="0"/>
              </a:rPr>
              <a:t>Νους</a:t>
            </a:r>
            <a:endParaRPr lang="el-GR" sz="2000" b="1" i="1" dirty="0" smtClean="0">
              <a:solidFill>
                <a:srgbClr val="002060"/>
              </a:solidFill>
              <a:latin typeface="Palatino Linotype" pitchFamily="18" charset="0"/>
            </a:endParaRPr>
          </a:p>
          <a:p>
            <a:pPr algn="ctr">
              <a:buNone/>
            </a:pPr>
            <a:endParaRPr lang="el-GR" sz="2000" b="1" dirty="0" smtClean="0">
              <a:solidFill>
                <a:srgbClr val="002060"/>
              </a:solidFill>
              <a:latin typeface="Palatino Linotype" pitchFamily="18" charset="0"/>
            </a:endParaRPr>
          </a:p>
          <a:p>
            <a:pPr algn="ctr">
              <a:buNone/>
            </a:pPr>
            <a:r>
              <a:rPr lang="el-GR" sz="2000" b="1" dirty="0" smtClean="0">
                <a:solidFill>
                  <a:srgbClr val="002060"/>
                </a:solidFill>
                <a:latin typeface="Palatino Linotype" pitchFamily="18" charset="0"/>
              </a:rPr>
              <a:t>	Ψυχή</a:t>
            </a:r>
            <a:endParaRPr lang="el-GR" sz="2000" b="1" i="1" dirty="0" smtClean="0">
              <a:solidFill>
                <a:srgbClr val="002060"/>
              </a:solidFill>
              <a:latin typeface="Palatino Linotype" pitchFamily="18" charset="0"/>
            </a:endParaRPr>
          </a:p>
          <a:p>
            <a:pPr algn="ctr">
              <a:buNone/>
            </a:pPr>
            <a:endParaRPr lang="el-GR" sz="2000" b="1" dirty="0" smtClean="0">
              <a:solidFill>
                <a:srgbClr val="002060"/>
              </a:solidFill>
              <a:latin typeface="Palatino Linotype" pitchFamily="18" charset="0"/>
            </a:endParaRPr>
          </a:p>
          <a:p>
            <a:pPr algn="ctr">
              <a:buNone/>
            </a:pPr>
            <a:r>
              <a:rPr lang="el-GR" sz="2000" b="1" dirty="0" smtClean="0">
                <a:solidFill>
                  <a:srgbClr val="002060"/>
                </a:solidFill>
                <a:latin typeface="Palatino Linotype" pitchFamily="18" charset="0"/>
              </a:rPr>
              <a:t>		</a:t>
            </a:r>
            <a:r>
              <a:rPr lang="el-GR" sz="2000" b="1" dirty="0" smtClean="0">
                <a:solidFill>
                  <a:srgbClr val="001746"/>
                </a:solidFill>
                <a:latin typeface="Palatino Linotype" pitchFamily="18" charset="0"/>
              </a:rPr>
              <a:t>Φύση </a:t>
            </a:r>
          </a:p>
          <a:p>
            <a:pPr algn="ctr">
              <a:buNone/>
            </a:pPr>
            <a:endParaRPr lang="el-GR" sz="2000" b="1" dirty="0" smtClean="0">
              <a:solidFill>
                <a:srgbClr val="001746"/>
              </a:solidFill>
              <a:latin typeface="Palatino Linotype" pitchFamily="18" charset="0"/>
            </a:endParaRPr>
          </a:p>
          <a:p>
            <a:pPr algn="ctr">
              <a:buNone/>
            </a:pPr>
            <a:r>
              <a:rPr lang="el-GR" sz="2000" b="1" dirty="0" smtClean="0">
                <a:solidFill>
                  <a:srgbClr val="001746"/>
                </a:solidFill>
                <a:latin typeface="Palatino Linotype" pitchFamily="18" charset="0"/>
              </a:rPr>
              <a:t>Ύλη</a:t>
            </a:r>
          </a:p>
          <a:p>
            <a:pPr algn="ctr">
              <a:buNone/>
            </a:pPr>
            <a:endParaRPr lang="el-GR" sz="1400" b="1" dirty="0" smtClean="0">
              <a:solidFill>
                <a:srgbClr val="002060"/>
              </a:solidFill>
              <a:latin typeface="Palatino Linotype" pitchFamily="18" charset="0"/>
            </a:endParaRPr>
          </a:p>
          <a:p>
            <a:pPr algn="ctr">
              <a:buNone/>
            </a:pPr>
            <a:r>
              <a:rPr lang="el-GR" sz="1400" b="1" dirty="0" smtClean="0">
                <a:solidFill>
                  <a:srgbClr val="002060"/>
                </a:solidFill>
                <a:latin typeface="Palatino Linotype" pitchFamily="18" charset="0"/>
              </a:rPr>
              <a:t>		</a:t>
            </a:r>
            <a:endParaRPr lang="el-GR" sz="1400" b="1" i="1" dirty="0" smtClean="0">
              <a:solidFill>
                <a:srgbClr val="FFC000"/>
              </a:solidFill>
              <a:latin typeface="Palatino Linotype" pitchFamily="18" charset="0"/>
            </a:endParaRPr>
          </a:p>
          <a:p>
            <a:pPr lvl="0" algn="just">
              <a:lnSpc>
                <a:spcPct val="170000"/>
              </a:lnSpc>
            </a:pPr>
            <a:endParaRPr lang="el-GR" b="1" dirty="0" smtClean="0">
              <a:solidFill>
                <a:srgbClr val="002060"/>
              </a:solidFill>
              <a:latin typeface="Palatino Linotype" pitchFamily="18" charset="0"/>
            </a:endParaRPr>
          </a:p>
          <a:p>
            <a:pPr marL="0" indent="0" algn="just">
              <a:lnSpc>
                <a:spcPct val="150000"/>
              </a:lnSpc>
              <a:spcAft>
                <a:spcPts val="800"/>
              </a:spcAft>
              <a:buNone/>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cxnSp>
        <p:nvCxnSpPr>
          <p:cNvPr id="5" name="4 - Ευθύγραμμο βέλος σύνδεσης"/>
          <p:cNvCxnSpPr/>
          <p:nvPr/>
        </p:nvCxnSpPr>
        <p:spPr>
          <a:xfrm>
            <a:off x="6080166" y="3467595"/>
            <a:ext cx="0" cy="522514"/>
          </a:xfrm>
          <a:prstGeom prst="straightConnector1">
            <a:avLst/>
          </a:prstGeom>
          <a:ln w="254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18 - Ευθύγραμμο βέλος σύνδεσης"/>
          <p:cNvCxnSpPr/>
          <p:nvPr/>
        </p:nvCxnSpPr>
        <p:spPr>
          <a:xfrm>
            <a:off x="6078187" y="4059382"/>
            <a:ext cx="0" cy="522514"/>
          </a:xfrm>
          <a:prstGeom prst="straightConnector1">
            <a:avLst/>
          </a:prstGeom>
          <a:ln w="254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 name="19 - Ευθύγραμμο βέλος σύνδεσης"/>
          <p:cNvCxnSpPr/>
          <p:nvPr/>
        </p:nvCxnSpPr>
        <p:spPr>
          <a:xfrm>
            <a:off x="6076208" y="4686796"/>
            <a:ext cx="182088" cy="490846"/>
          </a:xfrm>
          <a:prstGeom prst="straightConnector1">
            <a:avLst/>
          </a:prstGeom>
          <a:ln w="254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1" name="20 - Ευθύγραμμο βέλος σύνδεσης"/>
          <p:cNvCxnSpPr/>
          <p:nvPr/>
        </p:nvCxnSpPr>
        <p:spPr>
          <a:xfrm flipH="1">
            <a:off x="6074229" y="5367647"/>
            <a:ext cx="148441" cy="564079"/>
          </a:xfrm>
          <a:prstGeom prst="straightConnector1">
            <a:avLst/>
          </a:prstGeom>
          <a:ln w="254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Α’:</a:t>
            </a:r>
            <a:r>
              <a:rPr lang="el-GR" sz="2400" b="1" dirty="0" smtClean="0">
                <a:solidFill>
                  <a:srgbClr val="002060"/>
                </a:solidFill>
                <a:latin typeface="Palatino Linotype" pitchFamily="18" charset="0"/>
              </a:rPr>
              <a:t> </a:t>
            </a:r>
            <a:r>
              <a:rPr lang="el-GR" sz="2400" b="1" i="1" dirty="0" smtClean="0">
                <a:solidFill>
                  <a:srgbClr val="002060"/>
                </a:solidFill>
                <a:latin typeface="Palatino Linotype" pitchFamily="18" charset="0"/>
              </a:rPr>
              <a:t>το τριαδικό σχήμα «Εν-Νους-</a:t>
            </a:r>
            <a:r>
              <a:rPr lang="el-GR" sz="2400" b="1" i="1" dirty="0" err="1" smtClean="0">
                <a:solidFill>
                  <a:srgbClr val="002060"/>
                </a:solidFill>
                <a:latin typeface="Palatino Linotype" pitchFamily="18" charset="0"/>
              </a:rPr>
              <a:t>Ψυχ</a:t>
            </a:r>
            <a:r>
              <a:rPr lang="el-GR" sz="2400" b="1" i="1" dirty="0" smtClean="0">
                <a:solidFill>
                  <a:srgbClr val="002060"/>
                </a:solidFill>
                <a:latin typeface="Palatino Linotype" pitchFamily="18" charset="0"/>
              </a:rPr>
              <a:t>ή» στην φιλοσοφική διδασκαλία τού Πλωτίνου </a:t>
            </a:r>
            <a:r>
              <a:rPr lang="el-GR" sz="2400" b="1" i="1" dirty="0" smtClean="0">
                <a:solidFill>
                  <a:schemeClr val="accent2">
                    <a:lumMod val="50000"/>
                  </a:schemeClr>
                </a:solidFill>
                <a:latin typeface="Palatino Linotype" pitchFamily="18" charset="0"/>
              </a:rPr>
              <a:t>(συνέχεια)</a:t>
            </a:r>
          </a:p>
          <a:p>
            <a:pPr>
              <a:buNone/>
            </a:pPr>
            <a:r>
              <a:rPr lang="el-GR" sz="2000" b="1" u="sng" dirty="0" smtClean="0">
                <a:solidFill>
                  <a:srgbClr val="C00000"/>
                </a:solidFill>
                <a:latin typeface="Palatino Linotype" pitchFamily="18" charset="0"/>
              </a:rPr>
              <a:t>Εν: </a:t>
            </a:r>
            <a:r>
              <a:rPr lang="el-GR" sz="2000" b="1" dirty="0" smtClean="0">
                <a:solidFill>
                  <a:srgbClr val="C00000"/>
                </a:solidFill>
                <a:latin typeface="Palatino Linotype" pitchFamily="18" charset="0"/>
              </a:rPr>
              <a:t>	</a:t>
            </a:r>
            <a:r>
              <a:rPr lang="el-GR" sz="1400" b="1" dirty="0" smtClean="0">
                <a:solidFill>
                  <a:srgbClr val="002060"/>
                </a:solidFill>
                <a:latin typeface="Palatino Linotype" pitchFamily="18" charset="0"/>
              </a:rPr>
              <a:t>	</a:t>
            </a:r>
            <a:endParaRPr lang="el-GR" sz="1400" b="1" i="1" dirty="0" smtClean="0">
              <a:solidFill>
                <a:srgbClr val="FFC000"/>
              </a:solidFill>
              <a:latin typeface="Palatino Linotype" pitchFamily="18" charset="0"/>
            </a:endParaRPr>
          </a:p>
          <a:p>
            <a:pPr lvl="0" algn="just">
              <a:lnSpc>
                <a:spcPct val="170000"/>
              </a:lnSpc>
              <a:buFont typeface="Wingdings" pitchFamily="2" charset="2"/>
              <a:buChar char="Ø"/>
            </a:pPr>
            <a:r>
              <a:rPr lang="el-GR" sz="1200" b="1" dirty="0" smtClean="0">
                <a:solidFill>
                  <a:srgbClr val="002060"/>
                </a:solidFill>
                <a:latin typeface="Palatino Linotype" pitchFamily="18" charset="0"/>
              </a:rPr>
              <a:t>άναρχη Αρχή</a:t>
            </a:r>
          </a:p>
          <a:p>
            <a:pPr lvl="0" algn="just">
              <a:lnSpc>
                <a:spcPct val="170000"/>
              </a:lnSpc>
              <a:buFont typeface="Wingdings" pitchFamily="2" charset="2"/>
              <a:buChar char="Ø"/>
            </a:pPr>
            <a:r>
              <a:rPr lang="el-GR" sz="1200" b="1" dirty="0" smtClean="0">
                <a:solidFill>
                  <a:srgbClr val="C00000"/>
                </a:solidFill>
                <a:latin typeface="Palatino Linotype" pitchFamily="18" charset="0"/>
              </a:rPr>
              <a:t>Είναι «μη-ον» : Για τον Πλωτίνο, η έννοια του «όντος» συνυφαίνεται με την μορφή, το όριο και τον προσδιορισμό (</a:t>
            </a:r>
            <a:r>
              <a:rPr lang="el-GR" sz="1200" b="1" dirty="0" err="1" smtClean="0">
                <a:solidFill>
                  <a:srgbClr val="C00000"/>
                </a:solidFill>
                <a:latin typeface="Palatino Linotype" pitchFamily="18" charset="0"/>
              </a:rPr>
              <a:t>χωροχρονική</a:t>
            </a:r>
            <a:r>
              <a:rPr lang="el-GR" sz="1200" b="1" dirty="0" smtClean="0">
                <a:solidFill>
                  <a:srgbClr val="C00000"/>
                </a:solidFill>
                <a:latin typeface="Palatino Linotype" pitchFamily="18" charset="0"/>
              </a:rPr>
              <a:t> διάσταση).</a:t>
            </a:r>
          </a:p>
          <a:p>
            <a:pPr algn="just">
              <a:lnSpc>
                <a:spcPct val="170000"/>
              </a:lnSpc>
              <a:buFont typeface="Wingdings" pitchFamily="2" charset="2"/>
              <a:buChar char="Ø"/>
            </a:pPr>
            <a:r>
              <a:rPr lang="el-GR" sz="1200" b="1" dirty="0" smtClean="0">
                <a:solidFill>
                  <a:srgbClr val="001746"/>
                </a:solidFill>
                <a:latin typeface="Palatino Linotype" pitchFamily="18" charset="0"/>
              </a:rPr>
              <a:t>Δημιουργεί  (εξ απορροής) από «υπεραφθονία ή υπερχείλιση» </a:t>
            </a:r>
            <a:r>
              <a:rPr lang="el-GR" sz="1200" b="1" dirty="0" err="1" smtClean="0">
                <a:solidFill>
                  <a:srgbClr val="001746"/>
                </a:solidFill>
                <a:latin typeface="Palatino Linotype" pitchFamily="18" charset="0"/>
              </a:rPr>
              <a:t>αγαθότητος</a:t>
            </a:r>
            <a:r>
              <a:rPr lang="el-GR" sz="1200" b="1" dirty="0" smtClean="0">
                <a:solidFill>
                  <a:srgbClr val="001746"/>
                </a:solidFill>
                <a:latin typeface="Palatino Linotype" pitchFamily="18" charset="0"/>
              </a:rPr>
              <a:t> τον Νου .</a:t>
            </a:r>
          </a:p>
          <a:p>
            <a:pPr lvl="0" algn="just">
              <a:lnSpc>
                <a:spcPct val="170000"/>
              </a:lnSpc>
              <a:buFont typeface="Wingdings" pitchFamily="2" charset="2"/>
              <a:buChar char="Ø"/>
            </a:pPr>
            <a:r>
              <a:rPr lang="el-GR" sz="1200" b="1" dirty="0" smtClean="0">
                <a:solidFill>
                  <a:srgbClr val="002060"/>
                </a:solidFill>
                <a:latin typeface="Palatino Linotype" pitchFamily="18" charset="0"/>
              </a:rPr>
              <a:t>Το Εν ως πρώτον και </a:t>
            </a:r>
            <a:r>
              <a:rPr lang="el-GR" sz="1200" b="1" dirty="0" err="1" smtClean="0">
                <a:solidFill>
                  <a:srgbClr val="002060"/>
                </a:solidFill>
                <a:latin typeface="Palatino Linotype" pitchFamily="18" charset="0"/>
              </a:rPr>
              <a:t>τέλειον</a:t>
            </a:r>
            <a:r>
              <a:rPr lang="el-GR" sz="1200" b="1" dirty="0" smtClean="0">
                <a:solidFill>
                  <a:srgbClr val="002060"/>
                </a:solidFill>
                <a:latin typeface="Palatino Linotype" pitchFamily="18" charset="0"/>
              </a:rPr>
              <a:t> τίθεται ως </a:t>
            </a:r>
            <a:r>
              <a:rPr lang="el-GR" sz="1200" b="1" dirty="0" err="1" smtClean="0">
                <a:solidFill>
                  <a:srgbClr val="002060"/>
                </a:solidFill>
                <a:latin typeface="Palatino Linotype" pitchFamily="18" charset="0"/>
              </a:rPr>
              <a:t>υπέρτερον</a:t>
            </a:r>
            <a:r>
              <a:rPr lang="el-GR" sz="1200" b="1" dirty="0" smtClean="0">
                <a:solidFill>
                  <a:srgbClr val="002060"/>
                </a:solidFill>
                <a:latin typeface="Palatino Linotype" pitchFamily="18" charset="0"/>
              </a:rPr>
              <a:t> του Νου, ο οποίος συνιστά μία υποβαθμισμένη εκείνου παρουσία. (Η γενική αρχή στον Νεοπλατωνισμό: κάθε μεταγενέστερο υπολείπεται αξιολογικά του προγενέστερου. Το </a:t>
            </a:r>
            <a:r>
              <a:rPr lang="el-GR" sz="1200" b="1" dirty="0" err="1" smtClean="0">
                <a:solidFill>
                  <a:srgbClr val="002060"/>
                </a:solidFill>
                <a:latin typeface="Palatino Linotype" pitchFamily="18" charset="0"/>
              </a:rPr>
              <a:t>παραγόμενον</a:t>
            </a:r>
            <a:r>
              <a:rPr lang="el-GR" sz="1200" b="1" dirty="0" smtClean="0">
                <a:solidFill>
                  <a:srgbClr val="002060"/>
                </a:solidFill>
                <a:latin typeface="Palatino Linotype" pitchFamily="18" charset="0"/>
              </a:rPr>
              <a:t> είναι αξιολογικά και οντολογικά κατώτερο του παράγοντος).  </a:t>
            </a:r>
          </a:p>
          <a:p>
            <a:pPr lvl="0" algn="just">
              <a:lnSpc>
                <a:spcPct val="170000"/>
              </a:lnSpc>
              <a:buFont typeface="Wingdings" pitchFamily="2" charset="2"/>
              <a:buChar char="Ø"/>
            </a:pPr>
            <a:r>
              <a:rPr lang="el-GR" sz="1200" b="1" dirty="0" smtClean="0">
                <a:solidFill>
                  <a:schemeClr val="accent6">
                    <a:lumMod val="50000"/>
                  </a:schemeClr>
                </a:solidFill>
                <a:latin typeface="Palatino Linotype" pitchFamily="18" charset="0"/>
              </a:rPr>
              <a:t>Ταυτότητα:</a:t>
            </a:r>
            <a:r>
              <a:rPr lang="el-GR" sz="1200" b="1" dirty="0" smtClean="0">
                <a:solidFill>
                  <a:srgbClr val="002060"/>
                </a:solidFill>
                <a:latin typeface="Palatino Linotype" pitchFamily="18" charset="0"/>
              </a:rPr>
              <a:t> η Μονάς, το Εν. </a:t>
            </a:r>
          </a:p>
          <a:p>
            <a:pPr lvl="0" algn="just">
              <a:lnSpc>
                <a:spcPct val="170000"/>
              </a:lnSpc>
              <a:buFont typeface="Wingdings" pitchFamily="2" charset="2"/>
              <a:buChar char="Ø"/>
            </a:pPr>
            <a:r>
              <a:rPr lang="el-GR" sz="1200" b="1" dirty="0" smtClean="0">
                <a:solidFill>
                  <a:schemeClr val="accent2">
                    <a:lumMod val="50000"/>
                  </a:schemeClr>
                </a:solidFill>
                <a:latin typeface="Palatino Linotype" pitchFamily="18" charset="0"/>
              </a:rPr>
              <a:t>Ετερότητα:</a:t>
            </a:r>
            <a:r>
              <a:rPr lang="el-GR" sz="1200" b="1" dirty="0" smtClean="0">
                <a:solidFill>
                  <a:srgbClr val="002060"/>
                </a:solidFill>
                <a:latin typeface="Palatino Linotype" pitchFamily="18" charset="0"/>
              </a:rPr>
              <a:t> τα εκ του Ενός προκύπτοντα «έτερα»  υπάρχουν σε μία σχέση αναφοράς, αναγωγής και επιστροφής στο Εν. </a:t>
            </a:r>
          </a:p>
          <a:p>
            <a:pPr marL="0" indent="0" algn="just">
              <a:lnSpc>
                <a:spcPct val="150000"/>
              </a:lnSpc>
              <a:spcAft>
                <a:spcPts val="800"/>
              </a:spcAft>
              <a:buNone/>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Α’:</a:t>
            </a:r>
            <a:r>
              <a:rPr lang="el-GR" sz="2400" b="1" dirty="0" smtClean="0">
                <a:solidFill>
                  <a:srgbClr val="002060"/>
                </a:solidFill>
                <a:latin typeface="Palatino Linotype" pitchFamily="18" charset="0"/>
              </a:rPr>
              <a:t> </a:t>
            </a:r>
            <a:r>
              <a:rPr lang="el-GR" sz="2400" b="1" i="1" dirty="0" smtClean="0">
                <a:solidFill>
                  <a:srgbClr val="002060"/>
                </a:solidFill>
                <a:latin typeface="Palatino Linotype" pitchFamily="18" charset="0"/>
              </a:rPr>
              <a:t>το τριαδικό σχήμα «Εν-Νους-</a:t>
            </a:r>
            <a:r>
              <a:rPr lang="el-GR" sz="2400" b="1" i="1" dirty="0" err="1" smtClean="0">
                <a:solidFill>
                  <a:srgbClr val="002060"/>
                </a:solidFill>
                <a:latin typeface="Palatino Linotype" pitchFamily="18" charset="0"/>
              </a:rPr>
              <a:t>Ψυχ</a:t>
            </a:r>
            <a:r>
              <a:rPr lang="el-GR" sz="2400" b="1" i="1" dirty="0" smtClean="0">
                <a:solidFill>
                  <a:srgbClr val="002060"/>
                </a:solidFill>
                <a:latin typeface="Palatino Linotype" pitchFamily="18" charset="0"/>
              </a:rPr>
              <a:t>ή» στην φιλοσοφική διδασκαλία τού Πλωτίνου </a:t>
            </a:r>
            <a:r>
              <a:rPr lang="el-GR" sz="2400" b="1" i="1" dirty="0" smtClean="0">
                <a:solidFill>
                  <a:schemeClr val="accent2">
                    <a:lumMod val="50000"/>
                  </a:schemeClr>
                </a:solidFill>
                <a:latin typeface="Palatino Linotype" pitchFamily="18" charset="0"/>
              </a:rPr>
              <a:t>(συνέχεια)</a:t>
            </a:r>
          </a:p>
          <a:p>
            <a:pPr>
              <a:buNone/>
            </a:pPr>
            <a:r>
              <a:rPr lang="el-GR" sz="2000" b="1" u="sng" dirty="0" smtClean="0">
                <a:solidFill>
                  <a:srgbClr val="C00000"/>
                </a:solidFill>
                <a:latin typeface="Palatino Linotype" pitchFamily="18" charset="0"/>
              </a:rPr>
              <a:t>Νους: </a:t>
            </a:r>
            <a:r>
              <a:rPr lang="el-GR" sz="2000" b="1" dirty="0" smtClean="0">
                <a:solidFill>
                  <a:srgbClr val="C00000"/>
                </a:solidFill>
                <a:latin typeface="Palatino Linotype" pitchFamily="18" charset="0"/>
              </a:rPr>
              <a:t>	</a:t>
            </a:r>
            <a:r>
              <a:rPr lang="el-GR" sz="1400" b="1" dirty="0" smtClean="0">
                <a:solidFill>
                  <a:srgbClr val="002060"/>
                </a:solidFill>
                <a:latin typeface="Palatino Linotype" pitchFamily="18" charset="0"/>
              </a:rPr>
              <a:t>	</a:t>
            </a:r>
            <a:endParaRPr lang="el-GR" sz="1400" b="1" i="1" dirty="0" smtClean="0">
              <a:solidFill>
                <a:srgbClr val="FFC000"/>
              </a:solidFill>
              <a:latin typeface="Palatino Linotype" pitchFamily="18" charset="0"/>
            </a:endParaRPr>
          </a:p>
          <a:p>
            <a:pPr lvl="0" algn="just">
              <a:lnSpc>
                <a:spcPct val="170000"/>
              </a:lnSpc>
              <a:buFont typeface="Wingdings" pitchFamily="2" charset="2"/>
              <a:buChar char="Ø"/>
            </a:pPr>
            <a:r>
              <a:rPr lang="el-GR" sz="1200" b="1" dirty="0" smtClean="0">
                <a:solidFill>
                  <a:schemeClr val="accent2">
                    <a:lumMod val="50000"/>
                  </a:schemeClr>
                </a:solidFill>
                <a:latin typeface="Palatino Linotype" pitchFamily="18" charset="0"/>
              </a:rPr>
              <a:t>Παράγεται από το Εν. Είναι το τέλειο ή υπέρτατο Ον. Σχηματίζει τον εαυτό του ως  «ενότητα εντός της πολλαπλότητας». Άρα, είναι η ενοποιημένη έκφραση του «κόσμου των Ιδεών». </a:t>
            </a:r>
          </a:p>
          <a:p>
            <a:pPr lvl="0" algn="just">
              <a:lnSpc>
                <a:spcPct val="170000"/>
              </a:lnSpc>
              <a:buFont typeface="Wingdings" pitchFamily="2" charset="2"/>
              <a:buChar char="Ø"/>
            </a:pPr>
            <a:r>
              <a:rPr lang="el-GR" sz="1200" b="1" dirty="0" smtClean="0">
                <a:solidFill>
                  <a:schemeClr val="accent6">
                    <a:lumMod val="50000"/>
                  </a:schemeClr>
                </a:solidFill>
                <a:latin typeface="Palatino Linotype" pitchFamily="18" charset="0"/>
              </a:rPr>
              <a:t>Ευρίσκεται έξω ή πέραν από το Εν, είναι έτερο αυτού , διότι έχει στο εσωτερικό του την πολλαπλότητα. Άρα είναι και κατώτερο εκείνου, ακριβώς επειδή το Εν είναι η «ενότητα στην ταυτότητα» ως Μονάς, ενώ ο Νους συνιστά «την ενότητα του πλήθους / της ετερότητας των Ιδεών». </a:t>
            </a:r>
          </a:p>
          <a:p>
            <a:pPr lvl="0" algn="just">
              <a:lnSpc>
                <a:spcPct val="170000"/>
              </a:lnSpc>
              <a:buFont typeface="Wingdings" pitchFamily="2" charset="2"/>
              <a:buChar char="Ø"/>
            </a:pPr>
            <a:r>
              <a:rPr lang="el-GR" sz="1200" b="1" dirty="0" smtClean="0">
                <a:solidFill>
                  <a:srgbClr val="002060"/>
                </a:solidFill>
                <a:latin typeface="Palatino Linotype" pitchFamily="18" charset="0"/>
              </a:rPr>
              <a:t>Το τρίπτυχο της μεταφυσικής παρουσίας του Νου: </a:t>
            </a:r>
            <a:r>
              <a:rPr lang="el-GR" sz="1200" b="1" dirty="0" smtClean="0">
                <a:solidFill>
                  <a:schemeClr val="accent2">
                    <a:lumMod val="50000"/>
                  </a:schemeClr>
                </a:solidFill>
                <a:latin typeface="Palatino Linotype" pitchFamily="18" charset="0"/>
              </a:rPr>
              <a:t>ον-ζωή-νους </a:t>
            </a:r>
            <a:r>
              <a:rPr lang="el-GR" sz="1200" b="1" dirty="0" smtClean="0">
                <a:solidFill>
                  <a:srgbClr val="C00000"/>
                </a:solidFill>
                <a:latin typeface="Palatino Linotype" pitchFamily="18" charset="0"/>
              </a:rPr>
              <a:t>(μοναδικό και απόλυτο ον/ διέπεται από την πληρότητα της ζωής/ ενορατική σκέψη που αναπέμπει στο αντικείμενό της). </a:t>
            </a:r>
          </a:p>
          <a:p>
            <a:pPr lvl="0" algn="just">
              <a:lnSpc>
                <a:spcPct val="170000"/>
              </a:lnSpc>
              <a:buFont typeface="Wingdings" pitchFamily="2" charset="2"/>
              <a:buChar char="Ø"/>
            </a:pPr>
            <a:r>
              <a:rPr lang="el-GR" sz="1200" b="1" dirty="0" smtClean="0">
                <a:solidFill>
                  <a:srgbClr val="C00000"/>
                </a:solidFill>
                <a:latin typeface="Palatino Linotype" pitchFamily="18" charset="0"/>
              </a:rPr>
              <a:t>Από τον Νου προκύπτει (εκπορεύεται) η Ψυχή. Ο Νους παράγει την Ψυχή με έναν τρόπο υποβαθμισμένο έναντι εκείνου που αφορά στην παραγωγή του Νου από το Εν. </a:t>
            </a:r>
          </a:p>
          <a:p>
            <a:pPr marL="0" indent="0" algn="just">
              <a:lnSpc>
                <a:spcPct val="150000"/>
              </a:lnSpc>
              <a:spcAft>
                <a:spcPts val="800"/>
              </a:spcAft>
              <a:buNone/>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Α’:</a:t>
            </a:r>
            <a:r>
              <a:rPr lang="el-GR" sz="2400" b="1" dirty="0" smtClean="0">
                <a:solidFill>
                  <a:srgbClr val="002060"/>
                </a:solidFill>
                <a:latin typeface="Palatino Linotype" pitchFamily="18" charset="0"/>
              </a:rPr>
              <a:t> </a:t>
            </a:r>
            <a:r>
              <a:rPr lang="el-GR" sz="2400" b="1" i="1" dirty="0" smtClean="0">
                <a:solidFill>
                  <a:srgbClr val="002060"/>
                </a:solidFill>
                <a:latin typeface="Palatino Linotype" pitchFamily="18" charset="0"/>
              </a:rPr>
              <a:t>το τριαδικό σχήμα «Εν-Νους-</a:t>
            </a:r>
            <a:r>
              <a:rPr lang="el-GR" sz="2400" b="1" i="1" dirty="0" err="1" smtClean="0">
                <a:solidFill>
                  <a:srgbClr val="002060"/>
                </a:solidFill>
                <a:latin typeface="Palatino Linotype" pitchFamily="18" charset="0"/>
              </a:rPr>
              <a:t>Ψυχ</a:t>
            </a:r>
            <a:r>
              <a:rPr lang="el-GR" sz="2400" b="1" i="1" dirty="0" smtClean="0">
                <a:solidFill>
                  <a:srgbClr val="002060"/>
                </a:solidFill>
                <a:latin typeface="Palatino Linotype" pitchFamily="18" charset="0"/>
              </a:rPr>
              <a:t>ή» στην φιλοσοφική διδασκαλία τού Πλωτίνου </a:t>
            </a:r>
            <a:r>
              <a:rPr lang="el-GR" sz="2400" b="1" i="1" dirty="0" smtClean="0">
                <a:solidFill>
                  <a:schemeClr val="accent2">
                    <a:lumMod val="50000"/>
                  </a:schemeClr>
                </a:solidFill>
                <a:latin typeface="Palatino Linotype" pitchFamily="18" charset="0"/>
              </a:rPr>
              <a:t>(συνέχεια)</a:t>
            </a:r>
          </a:p>
          <a:p>
            <a:pPr>
              <a:buNone/>
            </a:pPr>
            <a:endParaRPr lang="el-GR" sz="2000" b="1" u="sng" dirty="0" smtClean="0">
              <a:solidFill>
                <a:srgbClr val="C00000"/>
              </a:solidFill>
              <a:latin typeface="Palatino Linotype" pitchFamily="18" charset="0"/>
            </a:endParaRPr>
          </a:p>
          <a:p>
            <a:pPr>
              <a:buNone/>
            </a:pPr>
            <a:r>
              <a:rPr lang="el-GR" sz="2000" b="1" u="sng" dirty="0" smtClean="0">
                <a:solidFill>
                  <a:srgbClr val="C00000"/>
                </a:solidFill>
                <a:latin typeface="Palatino Linotype" pitchFamily="18" charset="0"/>
              </a:rPr>
              <a:t>Ψυχή/ Φύσις: </a:t>
            </a:r>
            <a:r>
              <a:rPr lang="el-GR" sz="2000" b="1" dirty="0" smtClean="0">
                <a:solidFill>
                  <a:srgbClr val="C00000"/>
                </a:solidFill>
                <a:latin typeface="Palatino Linotype" pitchFamily="18" charset="0"/>
              </a:rPr>
              <a:t>	</a:t>
            </a:r>
            <a:r>
              <a:rPr lang="el-GR" sz="1400" b="1" dirty="0" smtClean="0">
                <a:solidFill>
                  <a:srgbClr val="002060"/>
                </a:solidFill>
                <a:latin typeface="Palatino Linotype" pitchFamily="18" charset="0"/>
              </a:rPr>
              <a:t>	</a:t>
            </a:r>
            <a:endParaRPr lang="el-GR" sz="1400" b="1" i="1" dirty="0" smtClean="0">
              <a:solidFill>
                <a:srgbClr val="FFC000"/>
              </a:solidFill>
              <a:latin typeface="Palatino Linotype" pitchFamily="18" charset="0"/>
            </a:endParaRPr>
          </a:p>
          <a:p>
            <a:pPr marL="0" indent="0" algn="just">
              <a:lnSpc>
                <a:spcPct val="150000"/>
              </a:lnSpc>
              <a:spcAft>
                <a:spcPts val="800"/>
              </a:spcAft>
              <a:buFont typeface="Wingdings" pitchFamily="2" charset="2"/>
              <a:buChar char="Ø"/>
            </a:pPr>
            <a:r>
              <a:rPr lang="el-GR" sz="2000" b="1" dirty="0" smtClean="0">
                <a:solidFill>
                  <a:schemeClr val="accent1">
                    <a:lumMod val="50000"/>
                  </a:schemeClr>
                </a:solidFill>
                <a:effectLst/>
                <a:latin typeface="Palatino Linotype" pitchFamily="18" charset="0"/>
                <a:ea typeface="Calibri" panose="020F0502020204030204" pitchFamily="34" charset="0"/>
                <a:cs typeface="Times New Roman" panose="02020603050405020304" pitchFamily="18" charset="0"/>
              </a:rPr>
              <a:t>Στο άνω άκρο επικοινωνεί με τον Νουν, μεσολαβεί μεταξύ του νοητού και του υλικού κόσμου.</a:t>
            </a:r>
          </a:p>
          <a:p>
            <a:pPr marL="0" indent="0" algn="just">
              <a:lnSpc>
                <a:spcPct val="150000"/>
              </a:lnSpc>
              <a:spcAft>
                <a:spcPts val="800"/>
              </a:spcAft>
              <a:buFont typeface="Wingdings" pitchFamily="2" charset="2"/>
              <a:buChar char="Ø"/>
            </a:pPr>
            <a:r>
              <a:rPr lang="el-GR" sz="2000" b="1" dirty="0" smtClean="0">
                <a:solidFill>
                  <a:srgbClr val="FFC000"/>
                </a:solidFill>
                <a:latin typeface="Palatino Linotype" pitchFamily="18" charset="0"/>
                <a:ea typeface="Calibri" panose="020F0502020204030204" pitchFamily="34" charset="0"/>
                <a:cs typeface="Times New Roman" panose="02020603050405020304" pitchFamily="18" charset="0"/>
              </a:rPr>
              <a:t>Στο εσωτερικό της Ψυχής, η ετερότητα διαμορφώνεται με έναν διττό τρόπο: α. Ψυχή-Φύσις και β. Ψυχή-επιμέρους ψυχές. </a:t>
            </a:r>
          </a:p>
          <a:p>
            <a:pPr marL="0" indent="0" algn="just">
              <a:lnSpc>
                <a:spcPct val="150000"/>
              </a:lnSpc>
              <a:spcAft>
                <a:spcPts val="800"/>
              </a:spcAft>
              <a:buFont typeface="Wingdings" pitchFamily="2" charset="2"/>
              <a:buChar char="Ø"/>
            </a:pP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Στην εν λόγω, εσωτερική της Ψυχής, περιοχή ευρίσκονται οι επιμέρους ψυχές, ως το μέρος ενός όλου. Οι ατομικές ψυχές συνιστούν την πολλαπλότητα εντός της ενότητας της συμπαντικής Ψυχής και, μάλιστα, με έναν αντίστοιχο –αλλά υποβαθμισμένο τρόπο- από εκείνον που προσδιορίζει την σχέση Νου-Ιδεών. </a:t>
            </a:r>
            <a:endParaRPr lang="el-GR" sz="2000" b="1" dirty="0" smtClean="0">
              <a:solidFill>
                <a:srgbClr val="002060"/>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r>
              <a:rPr lang="el-GR" sz="2000" b="1" dirty="0" smtClean="0">
                <a:solidFill>
                  <a:srgbClr val="C00000"/>
                </a:solidFill>
                <a:latin typeface="Palatino Linotype" pitchFamily="18" charset="0"/>
                <a:ea typeface="Calibri" panose="020F0502020204030204" pitchFamily="34" charset="0"/>
                <a:cs typeface="Times New Roman" panose="02020603050405020304" pitchFamily="18" charset="0"/>
              </a:rPr>
              <a:t>Στο κάτω άκρο, ευρίσκεται η «εικόνα», το «</a:t>
            </a:r>
            <a:r>
              <a:rPr lang="el-GR" sz="2000" b="1" dirty="0" err="1" smtClean="0">
                <a:solidFill>
                  <a:srgbClr val="C00000"/>
                </a:solidFill>
                <a:latin typeface="Palatino Linotype" pitchFamily="18" charset="0"/>
                <a:ea typeface="Calibri" panose="020F0502020204030204" pitchFamily="34" charset="0"/>
                <a:cs typeface="Times New Roman" panose="02020603050405020304" pitchFamily="18" charset="0"/>
              </a:rPr>
              <a:t>εντύπωμά</a:t>
            </a:r>
            <a:r>
              <a:rPr lang="el-GR" sz="2000" b="1" dirty="0" smtClean="0">
                <a:solidFill>
                  <a:srgbClr val="C00000"/>
                </a:solidFill>
                <a:latin typeface="Palatino Linotype" pitchFamily="18" charset="0"/>
                <a:ea typeface="Calibri" panose="020F0502020204030204" pitchFamily="34" charset="0"/>
                <a:cs typeface="Times New Roman" panose="02020603050405020304" pitchFamily="18" charset="0"/>
              </a:rPr>
              <a:t>» της, το κατώτερο μέρος της, το οποίο και αποκαλείται «Φύσις». </a:t>
            </a:r>
          </a:p>
          <a:p>
            <a:pPr marL="0" indent="0" algn="just">
              <a:lnSpc>
                <a:spcPct val="150000"/>
              </a:lnSpc>
              <a:spcAft>
                <a:spcPts val="800"/>
              </a:spcAft>
              <a:buFont typeface="Wingdings" pitchFamily="2" charset="2"/>
              <a:buChar char="Ø"/>
            </a:pPr>
            <a:r>
              <a:rPr lang="el-GR" sz="2000" b="1" dirty="0" smtClean="0">
                <a:solidFill>
                  <a:schemeClr val="accent2">
                    <a:lumMod val="50000"/>
                  </a:schemeClr>
                </a:solidFill>
                <a:effectLst/>
                <a:latin typeface="Palatino Linotype" pitchFamily="18" charset="0"/>
                <a:ea typeface="Calibri" panose="020F0502020204030204" pitchFamily="34" charset="0"/>
                <a:cs typeface="Times New Roman" panose="02020603050405020304" pitchFamily="18" charset="0"/>
              </a:rPr>
              <a:t>Η «Φύσις» είναι το μέρος της Ψυχής, το οποίο «</a:t>
            </a:r>
            <a:r>
              <a:rPr lang="el-GR" sz="2000" b="1" dirty="0" err="1" smtClean="0">
                <a:solidFill>
                  <a:schemeClr val="accent2">
                    <a:lumMod val="50000"/>
                  </a:schemeClr>
                </a:solidFill>
                <a:effectLst/>
                <a:latin typeface="Palatino Linotype" pitchFamily="18" charset="0"/>
                <a:ea typeface="Calibri" panose="020F0502020204030204" pitchFamily="34" charset="0"/>
                <a:cs typeface="Times New Roman" panose="02020603050405020304" pitchFamily="18" charset="0"/>
              </a:rPr>
              <a:t>εμφυσεί</a:t>
            </a:r>
            <a:r>
              <a:rPr lang="el-GR" sz="2000" b="1" dirty="0" smtClean="0">
                <a:solidFill>
                  <a:schemeClr val="accent2">
                    <a:lumMod val="50000"/>
                  </a:schemeClr>
                </a:solidFill>
                <a:effectLst/>
                <a:latin typeface="Palatino Linotype" pitchFamily="18" charset="0"/>
                <a:ea typeface="Calibri" panose="020F0502020204030204" pitchFamily="34" charset="0"/>
                <a:cs typeface="Times New Roman" panose="02020603050405020304" pitchFamily="18" charset="0"/>
              </a:rPr>
              <a:t>» την </a:t>
            </a:r>
            <a:r>
              <a:rPr lang="el-GR" sz="2000" b="1" dirty="0" err="1" smtClean="0">
                <a:solidFill>
                  <a:schemeClr val="accent2">
                    <a:lumMod val="50000"/>
                  </a:schemeClr>
                </a:solidFill>
                <a:effectLst/>
                <a:latin typeface="Palatino Linotype" pitchFamily="18" charset="0"/>
                <a:ea typeface="Calibri" panose="020F0502020204030204" pitchFamily="34" charset="0"/>
                <a:cs typeface="Times New Roman" panose="02020603050405020304" pitchFamily="18" charset="0"/>
              </a:rPr>
              <a:t>ζωήν</a:t>
            </a:r>
            <a:r>
              <a:rPr lang="el-GR" sz="2000" b="1" dirty="0" smtClean="0">
                <a:solidFill>
                  <a:schemeClr val="accent2">
                    <a:lumMod val="50000"/>
                  </a:schemeClr>
                </a:solidFill>
                <a:effectLst/>
                <a:latin typeface="Palatino Linotype" pitchFamily="18" charset="0"/>
                <a:ea typeface="Calibri" panose="020F0502020204030204" pitchFamily="34" charset="0"/>
                <a:cs typeface="Times New Roman" panose="02020603050405020304" pitchFamily="18" charset="0"/>
              </a:rPr>
              <a:t> στην ύλη, καθορίζοντας και περιορίζοντας εκείνην, δίχως όμως να ενοποιείται με την ύλη αλλά διατηρώντας την ατομικότητα κάθε πλατωνικής ψυχής. </a:t>
            </a:r>
          </a:p>
          <a:p>
            <a:pPr marL="0" indent="0" algn="just">
              <a:lnSpc>
                <a:spcPct val="150000"/>
              </a:lnSpc>
              <a:spcAft>
                <a:spcPts val="800"/>
              </a:spcAft>
              <a:buFont typeface="Wingdings" pitchFamily="2" charset="2"/>
              <a:buChar char="Ø"/>
            </a:pPr>
            <a:r>
              <a:rPr lang="el-GR" sz="2000" b="1" dirty="0" smtClean="0">
                <a:solidFill>
                  <a:srgbClr val="C00000"/>
                </a:solidFill>
                <a:latin typeface="Palatino Linotype" pitchFamily="18" charset="0"/>
                <a:ea typeface="Calibri" panose="020F0502020204030204" pitchFamily="34" charset="0"/>
                <a:cs typeface="Times New Roman" panose="02020603050405020304" pitchFamily="18" charset="0"/>
              </a:rPr>
              <a:t> </a:t>
            </a:r>
            <a:r>
              <a:rPr lang="el-GR" sz="2000" b="1" dirty="0" smtClean="0">
                <a:solidFill>
                  <a:srgbClr val="272F3D"/>
                </a:solidFill>
                <a:latin typeface="Palatino Linotype" pitchFamily="18" charset="0"/>
                <a:ea typeface="Calibri" panose="020F0502020204030204" pitchFamily="34" charset="0"/>
                <a:cs typeface="Times New Roman" panose="02020603050405020304" pitchFamily="18" charset="0"/>
              </a:rPr>
              <a:t>Η Ψυχή συνιστά τον άμεσο δημιουργό του σύμπαντος και παρεμβαίνει σε εκείνο με στοιχεία που δέχεται από τον Νουν. Προς τούτο και συνιστά τον «</a:t>
            </a:r>
            <a:r>
              <a:rPr lang="el-GR" sz="2000" b="1" dirty="0" err="1" smtClean="0">
                <a:solidFill>
                  <a:srgbClr val="272F3D"/>
                </a:solidFill>
                <a:latin typeface="Palatino Linotype" pitchFamily="18" charset="0"/>
                <a:ea typeface="Calibri" panose="020F0502020204030204" pitchFamily="34" charset="0"/>
                <a:cs typeface="Times New Roman" panose="02020603050405020304" pitchFamily="18" charset="0"/>
              </a:rPr>
              <a:t>λόγον</a:t>
            </a:r>
            <a:r>
              <a:rPr lang="el-GR" sz="2000" b="1" dirty="0" smtClean="0">
                <a:solidFill>
                  <a:srgbClr val="272F3D"/>
                </a:solidFill>
                <a:latin typeface="Palatino Linotype" pitchFamily="18" charset="0"/>
                <a:ea typeface="Calibri" panose="020F0502020204030204" pitchFamily="34" charset="0"/>
                <a:cs typeface="Times New Roman" panose="02020603050405020304" pitchFamily="18" charset="0"/>
              </a:rPr>
              <a:t>» του Νου, υπό την έννοια του αντικατοπτρισμού εκείνου σε ένα κατώτερο επίπεδο ύπαρξης. </a:t>
            </a:r>
            <a:endParaRPr lang="el-GR" sz="2000" b="1" dirty="0" smtClean="0">
              <a:solidFill>
                <a:srgbClr val="272F3D"/>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endParaRPr lang="el-GR" sz="20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Α’:</a:t>
            </a:r>
            <a:r>
              <a:rPr lang="el-GR" sz="2400" b="1" dirty="0" smtClean="0">
                <a:solidFill>
                  <a:srgbClr val="002060"/>
                </a:solidFill>
                <a:latin typeface="Palatino Linotype" pitchFamily="18" charset="0"/>
              </a:rPr>
              <a:t> </a:t>
            </a:r>
            <a:r>
              <a:rPr lang="el-GR" sz="2400" b="1" i="1" dirty="0" smtClean="0">
                <a:solidFill>
                  <a:srgbClr val="002060"/>
                </a:solidFill>
                <a:latin typeface="Palatino Linotype" pitchFamily="18" charset="0"/>
              </a:rPr>
              <a:t>το τριαδικό σχήμα «Εν-Νους-</a:t>
            </a:r>
            <a:r>
              <a:rPr lang="el-GR" sz="2400" b="1" i="1" dirty="0" err="1" smtClean="0">
                <a:solidFill>
                  <a:srgbClr val="002060"/>
                </a:solidFill>
                <a:latin typeface="Palatino Linotype" pitchFamily="18" charset="0"/>
              </a:rPr>
              <a:t>Ψυχ</a:t>
            </a:r>
            <a:r>
              <a:rPr lang="el-GR" sz="2400" b="1" i="1" dirty="0" smtClean="0">
                <a:solidFill>
                  <a:srgbClr val="002060"/>
                </a:solidFill>
                <a:latin typeface="Palatino Linotype" pitchFamily="18" charset="0"/>
              </a:rPr>
              <a:t>ή» στην φιλοσοφική διδασκαλία τού Πλωτίνου </a:t>
            </a:r>
            <a:r>
              <a:rPr lang="el-GR" sz="2400" b="1" i="1" dirty="0" smtClean="0">
                <a:solidFill>
                  <a:schemeClr val="accent2">
                    <a:lumMod val="50000"/>
                  </a:schemeClr>
                </a:solidFill>
                <a:latin typeface="Palatino Linotype" pitchFamily="18" charset="0"/>
              </a:rPr>
              <a:t>(συνέχεια)</a:t>
            </a:r>
          </a:p>
          <a:p>
            <a:pPr>
              <a:buNone/>
            </a:pPr>
            <a:endParaRPr lang="el-GR" sz="2000" b="1" u="sng" dirty="0" smtClean="0">
              <a:solidFill>
                <a:srgbClr val="C00000"/>
              </a:solidFill>
              <a:latin typeface="Palatino Linotype" pitchFamily="18" charset="0"/>
            </a:endParaRPr>
          </a:p>
          <a:p>
            <a:pPr>
              <a:buNone/>
            </a:pPr>
            <a:r>
              <a:rPr lang="el-GR" sz="2000" b="1" u="sng" dirty="0" smtClean="0">
                <a:solidFill>
                  <a:srgbClr val="C00000"/>
                </a:solidFill>
                <a:latin typeface="Palatino Linotype" pitchFamily="18" charset="0"/>
              </a:rPr>
              <a:t>Σχηματικά: </a:t>
            </a:r>
          </a:p>
          <a:p>
            <a:pPr>
              <a:buNone/>
            </a:pPr>
            <a:endParaRPr lang="el-GR" sz="20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endParaRPr lang="el-GR" sz="20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
        <p:nvSpPr>
          <p:cNvPr id="4" name="3 - Έλλειψη"/>
          <p:cNvSpPr/>
          <p:nvPr/>
        </p:nvSpPr>
        <p:spPr>
          <a:xfrm>
            <a:off x="4607626" y="2624446"/>
            <a:ext cx="1555667" cy="8193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latin typeface="Palatino Linotype" pitchFamily="18" charset="0"/>
              </a:rPr>
              <a:t>Εν</a:t>
            </a:r>
            <a:endParaRPr lang="el-GR" b="1" dirty="0">
              <a:latin typeface="Palatino Linotype" pitchFamily="18" charset="0"/>
            </a:endParaRPr>
          </a:p>
        </p:txBody>
      </p:sp>
      <p:cxnSp>
        <p:nvCxnSpPr>
          <p:cNvPr id="6" name="5 - Ευθύγραμμο βέλος σύνδεσης"/>
          <p:cNvCxnSpPr/>
          <p:nvPr/>
        </p:nvCxnSpPr>
        <p:spPr>
          <a:xfrm>
            <a:off x="5412957" y="3406973"/>
            <a:ext cx="904716" cy="31000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7" name="6 - Έλλειψη"/>
          <p:cNvSpPr/>
          <p:nvPr/>
        </p:nvSpPr>
        <p:spPr>
          <a:xfrm>
            <a:off x="6315694" y="3441865"/>
            <a:ext cx="1555667" cy="8193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latin typeface="Palatino Linotype" pitchFamily="18" charset="0"/>
              </a:rPr>
              <a:t>     Νους</a:t>
            </a:r>
            <a:endParaRPr lang="el-GR" b="1" dirty="0">
              <a:latin typeface="Palatino Linotype" pitchFamily="18" charset="0"/>
            </a:endParaRPr>
          </a:p>
        </p:txBody>
      </p:sp>
      <p:cxnSp>
        <p:nvCxnSpPr>
          <p:cNvPr id="9" name="8 - Ευθύγραμμο βέλος σύνδεσης"/>
          <p:cNvCxnSpPr/>
          <p:nvPr/>
        </p:nvCxnSpPr>
        <p:spPr>
          <a:xfrm flipH="1" flipV="1">
            <a:off x="6056416" y="3241965"/>
            <a:ext cx="344384" cy="344383"/>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11 - Ευθύγραμμο βέλος σύνδεσης"/>
          <p:cNvCxnSpPr/>
          <p:nvPr/>
        </p:nvCxnSpPr>
        <p:spPr>
          <a:xfrm flipH="1">
            <a:off x="4334494" y="5569527"/>
            <a:ext cx="427513" cy="237507"/>
          </a:xfrm>
          <a:prstGeom prst="straightConnector1">
            <a:avLst/>
          </a:prstGeom>
          <a:ln w="9525">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9" name="18 - Έλλειψη"/>
          <p:cNvSpPr/>
          <p:nvPr/>
        </p:nvSpPr>
        <p:spPr>
          <a:xfrm>
            <a:off x="4888676" y="4370119"/>
            <a:ext cx="1987137" cy="18406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latin typeface="Palatino Linotype" pitchFamily="18" charset="0"/>
              </a:rPr>
              <a:t> Ψυχή</a:t>
            </a:r>
          </a:p>
          <a:p>
            <a:pPr algn="ctr"/>
            <a:endParaRPr lang="el-GR" b="1" dirty="0" smtClean="0">
              <a:latin typeface="Palatino Linotype" pitchFamily="18" charset="0"/>
            </a:endParaRPr>
          </a:p>
          <a:p>
            <a:pPr algn="ctr"/>
            <a:endParaRPr lang="el-GR" b="1" dirty="0" smtClean="0">
              <a:latin typeface="Palatino Linotype" pitchFamily="18" charset="0"/>
            </a:endParaRPr>
          </a:p>
          <a:p>
            <a:pPr algn="ctr"/>
            <a:r>
              <a:rPr lang="el-GR" b="1" dirty="0" smtClean="0">
                <a:latin typeface="Palatino Linotype" pitchFamily="18" charset="0"/>
              </a:rPr>
              <a:t>Φύσις</a:t>
            </a:r>
            <a:endParaRPr lang="el-GR" b="1" dirty="0">
              <a:latin typeface="Palatino Linotype" pitchFamily="18" charset="0"/>
            </a:endParaRPr>
          </a:p>
        </p:txBody>
      </p:sp>
      <p:cxnSp>
        <p:nvCxnSpPr>
          <p:cNvPr id="20" name="19 - Ευθύγραμμο βέλος σύνδεσης"/>
          <p:cNvCxnSpPr/>
          <p:nvPr/>
        </p:nvCxnSpPr>
        <p:spPr>
          <a:xfrm flipH="1">
            <a:off x="6721433" y="4319393"/>
            <a:ext cx="221462" cy="288233"/>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2" name="21 - Ευθύγραμμο βέλος σύνδεσης"/>
          <p:cNvCxnSpPr/>
          <p:nvPr/>
        </p:nvCxnSpPr>
        <p:spPr>
          <a:xfrm flipH="1">
            <a:off x="6032665" y="4000006"/>
            <a:ext cx="318656" cy="322612"/>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25 - Ευθύγραμμο βέλος σύνδεσης"/>
          <p:cNvCxnSpPr/>
          <p:nvPr/>
        </p:nvCxnSpPr>
        <p:spPr>
          <a:xfrm flipV="1">
            <a:off x="6373094" y="4215740"/>
            <a:ext cx="217711" cy="269176"/>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8" name="27 - Ευθύγραμμο βέλος σύνδεσης"/>
          <p:cNvCxnSpPr/>
          <p:nvPr/>
        </p:nvCxnSpPr>
        <p:spPr>
          <a:xfrm flipH="1" flipV="1">
            <a:off x="6222670" y="3230088"/>
            <a:ext cx="415636" cy="261257"/>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33" name="32 - Έλλειψη"/>
          <p:cNvSpPr/>
          <p:nvPr/>
        </p:nvSpPr>
        <p:spPr>
          <a:xfrm>
            <a:off x="2952998" y="5755575"/>
            <a:ext cx="1555667" cy="8193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latin typeface="Palatino Linotype" pitchFamily="18" charset="0"/>
              </a:rPr>
              <a:t>     Ύλη</a:t>
            </a:r>
            <a:endParaRPr lang="el-GR" b="1" dirty="0">
              <a:latin typeface="Palatino Linotype" pitchFamily="18" charset="0"/>
            </a:endParaRPr>
          </a:p>
        </p:txBody>
      </p:sp>
      <p:cxnSp>
        <p:nvCxnSpPr>
          <p:cNvPr id="34" name="33 - Ευθύγραμμο βέλος σύνδεσης"/>
          <p:cNvCxnSpPr/>
          <p:nvPr/>
        </p:nvCxnSpPr>
        <p:spPr>
          <a:xfrm flipH="1">
            <a:off x="4548249" y="5789954"/>
            <a:ext cx="302609" cy="19521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38" name="37 - Ευθύγραμμο βέλος σύνδεσης"/>
          <p:cNvCxnSpPr/>
          <p:nvPr/>
        </p:nvCxnSpPr>
        <p:spPr>
          <a:xfrm flipV="1">
            <a:off x="5866410" y="5047014"/>
            <a:ext cx="35626" cy="534389"/>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Α’:</a:t>
            </a:r>
            <a:r>
              <a:rPr lang="el-GR" sz="2400" b="1" dirty="0" smtClean="0">
                <a:solidFill>
                  <a:srgbClr val="002060"/>
                </a:solidFill>
                <a:latin typeface="Palatino Linotype" pitchFamily="18" charset="0"/>
              </a:rPr>
              <a:t> </a:t>
            </a:r>
            <a:r>
              <a:rPr lang="el-GR" sz="2400" b="1" i="1" dirty="0" smtClean="0">
                <a:solidFill>
                  <a:srgbClr val="002060"/>
                </a:solidFill>
                <a:latin typeface="Palatino Linotype" pitchFamily="18" charset="0"/>
              </a:rPr>
              <a:t>το τριαδικό σχήμα «Εν-Νους-</a:t>
            </a:r>
            <a:r>
              <a:rPr lang="el-GR" sz="2400" b="1" i="1" dirty="0" err="1" smtClean="0">
                <a:solidFill>
                  <a:srgbClr val="002060"/>
                </a:solidFill>
                <a:latin typeface="Palatino Linotype" pitchFamily="18" charset="0"/>
              </a:rPr>
              <a:t>Ψυχ</a:t>
            </a:r>
            <a:r>
              <a:rPr lang="el-GR" sz="2400" b="1" i="1" dirty="0" smtClean="0">
                <a:solidFill>
                  <a:srgbClr val="002060"/>
                </a:solidFill>
                <a:latin typeface="Palatino Linotype" pitchFamily="18" charset="0"/>
              </a:rPr>
              <a:t>ή» στην φιλοσοφική διδασκαλία τού Πλωτίνου </a:t>
            </a:r>
            <a:r>
              <a:rPr lang="el-GR" sz="2400" b="1" i="1" dirty="0" smtClean="0">
                <a:solidFill>
                  <a:schemeClr val="accent2">
                    <a:lumMod val="50000"/>
                  </a:schemeClr>
                </a:solidFill>
                <a:latin typeface="Palatino Linotype" pitchFamily="18" charset="0"/>
              </a:rPr>
              <a:t>(συνέχεια)</a:t>
            </a:r>
          </a:p>
          <a:p>
            <a:pPr>
              <a:buNone/>
            </a:pPr>
            <a:endParaRPr lang="el-GR" sz="2000" b="1" u="sng" dirty="0" smtClean="0">
              <a:solidFill>
                <a:srgbClr val="C00000"/>
              </a:solidFill>
              <a:latin typeface="Palatino Linotype" pitchFamily="18" charset="0"/>
            </a:endParaRPr>
          </a:p>
          <a:p>
            <a:pPr>
              <a:buNone/>
            </a:pPr>
            <a:r>
              <a:rPr lang="el-GR" sz="2000" b="1" u="sng" dirty="0" err="1" smtClean="0">
                <a:solidFill>
                  <a:srgbClr val="FFC000"/>
                </a:solidFill>
                <a:latin typeface="Palatino Linotype" pitchFamily="18" charset="0"/>
              </a:rPr>
              <a:t>Αποληκτικά</a:t>
            </a:r>
            <a:r>
              <a:rPr lang="el-GR" sz="2000" b="1" u="sng" dirty="0" smtClean="0">
                <a:solidFill>
                  <a:srgbClr val="FFC000"/>
                </a:solidFill>
                <a:latin typeface="Palatino Linotype" pitchFamily="18" charset="0"/>
              </a:rPr>
              <a:t>: </a:t>
            </a:r>
            <a:r>
              <a:rPr lang="el-GR" sz="2000" b="1" dirty="0" smtClean="0">
                <a:solidFill>
                  <a:srgbClr val="C00000"/>
                </a:solidFill>
                <a:latin typeface="Palatino Linotype" pitchFamily="18" charset="0"/>
              </a:rPr>
              <a:t>	</a:t>
            </a:r>
            <a:r>
              <a:rPr lang="el-GR" sz="1400" b="1" dirty="0" smtClean="0">
                <a:solidFill>
                  <a:srgbClr val="002060"/>
                </a:solidFill>
                <a:latin typeface="Palatino Linotype" pitchFamily="18" charset="0"/>
              </a:rPr>
              <a:t>	</a:t>
            </a:r>
            <a:endParaRPr lang="el-GR" sz="1400" b="1" i="1" dirty="0" smtClean="0">
              <a:solidFill>
                <a:srgbClr val="FFC000"/>
              </a:solidFill>
              <a:latin typeface="Palatino Linotype" pitchFamily="18" charset="0"/>
            </a:endParaRPr>
          </a:p>
          <a:p>
            <a:pPr marL="0" indent="0" algn="just">
              <a:lnSpc>
                <a:spcPct val="150000"/>
              </a:lnSpc>
              <a:spcAft>
                <a:spcPts val="800"/>
              </a:spcAft>
              <a:buNone/>
            </a:pPr>
            <a:r>
              <a:rPr lang="el-GR" sz="20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rPr>
              <a:t>Στο οντολογικό σύστημα του Πλωτίνου, και ιδιαιτέρως στο πεδίο της τριαδικής σχέσης Εν-Νους-Ψυχή, η ταυτότητα και η ετερότητα ακολουθεί το σχήμα: </a:t>
            </a:r>
          </a:p>
          <a:p>
            <a:pPr marL="0" indent="0" algn="just">
              <a:lnSpc>
                <a:spcPct val="150000"/>
              </a:lnSpc>
              <a:spcAft>
                <a:spcPts val="800"/>
              </a:spcAft>
              <a:buFont typeface="Wingdings" pitchFamily="2" charset="2"/>
              <a:buChar char="Ø"/>
            </a:pPr>
            <a:r>
              <a:rPr lang="el-GR" sz="2000" b="1" i="1" dirty="0" smtClean="0">
                <a:solidFill>
                  <a:schemeClr val="accent1">
                    <a:lumMod val="50000"/>
                  </a:schemeClr>
                </a:solidFill>
                <a:latin typeface="Palatino Linotype" pitchFamily="18" charset="0"/>
                <a:ea typeface="Calibri" panose="020F0502020204030204" pitchFamily="34" charset="0"/>
                <a:cs typeface="Times New Roman" panose="02020603050405020304" pitchFamily="18" charset="0"/>
              </a:rPr>
              <a:t>Μονή-πρόοδος-επιστροφή </a:t>
            </a:r>
          </a:p>
          <a:p>
            <a:pPr marL="0" indent="0" algn="just">
              <a:lnSpc>
                <a:spcPct val="150000"/>
              </a:lnSpc>
              <a:spcAft>
                <a:spcPts val="800"/>
              </a:spcAft>
              <a:buFont typeface="Wingdings" pitchFamily="2" charset="2"/>
              <a:buChar char="Ø"/>
            </a:pPr>
            <a:r>
              <a:rPr lang="el-GR" sz="2000" b="1" u="sng" dirty="0" smtClean="0">
                <a:solidFill>
                  <a:srgbClr val="C00000"/>
                </a:solidFill>
                <a:effectLst/>
                <a:latin typeface="Palatino Linotype" pitchFamily="18" charset="0"/>
                <a:ea typeface="Calibri" panose="020F0502020204030204" pitchFamily="34" charset="0"/>
                <a:cs typeface="Times New Roman" panose="02020603050405020304" pitchFamily="18" charset="0"/>
              </a:rPr>
              <a:t>Εξωτερικά:</a:t>
            </a:r>
            <a:r>
              <a:rPr lang="el-GR" sz="2000" b="1" dirty="0"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rPr>
              <a:t> </a:t>
            </a:r>
            <a:r>
              <a:rPr lang="el-GR" sz="2000" b="1" dirty="0" err="1"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rPr>
              <a:t>Ό,τι</a:t>
            </a:r>
            <a:r>
              <a:rPr lang="el-GR" sz="2000" b="1" dirty="0"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rPr>
              <a:t> ακολουθεί </a:t>
            </a:r>
            <a:r>
              <a:rPr lang="el-GR" sz="2000" b="1" dirty="0" err="1"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rPr>
              <a:t>απορροϊκά</a:t>
            </a:r>
            <a:r>
              <a:rPr lang="el-GR" sz="2000" b="1" dirty="0"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rPr>
              <a:t> του Ενός (της απόλυτης κατάστασης της μονής), ανταποκρίνεται υπαρξιακά στο εν λόγω σχήμα, υπό την προϋπόθεση ότι η λειτουργική ακολουθία του συντελείται με έναν αντίστοιχο ή ομόλογο τρόπο της οντολογικής παρουσίας του. </a:t>
            </a:r>
          </a:p>
          <a:p>
            <a:pPr marL="0" indent="0" algn="just">
              <a:lnSpc>
                <a:spcPct val="150000"/>
              </a:lnSpc>
              <a:spcAft>
                <a:spcPts val="800"/>
              </a:spcAft>
              <a:buFont typeface="Wingdings" pitchFamily="2" charset="2"/>
              <a:buChar char="Ø"/>
            </a:pPr>
            <a:r>
              <a:rPr lang="el-GR" sz="2000" b="1" u="sng" dirty="0" smtClean="0">
                <a:solidFill>
                  <a:srgbClr val="C00000"/>
                </a:solidFill>
                <a:latin typeface="Palatino Linotype" pitchFamily="18" charset="0"/>
                <a:ea typeface="Calibri" panose="020F0502020204030204" pitchFamily="34" charset="0"/>
                <a:cs typeface="Times New Roman" panose="02020603050405020304" pitchFamily="18" charset="0"/>
              </a:rPr>
              <a:t>Εσωτερικά: </a:t>
            </a:r>
            <a:r>
              <a:rPr lang="el-GR" sz="2000" b="1" dirty="0"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rPr>
              <a:t>τόσο στην περιοχή του Νου όσο και σε εκείνην της Ψυχής η ταυτότητα προκύπτει από την ενότητα των επιμέρους, ως δηλαδή «ενοποιημένη </a:t>
            </a:r>
            <a:r>
              <a:rPr lang="el-GR" sz="2000" b="1" dirty="0" err="1"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rPr>
              <a:t>πολλότητα</a:t>
            </a:r>
            <a:r>
              <a:rPr lang="el-GR" sz="2000" b="1" dirty="0"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rPr>
              <a:t>». </a:t>
            </a:r>
            <a:endParaRPr lang="el-GR" sz="2000" b="1" dirty="0"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Β’:</a:t>
            </a:r>
            <a:r>
              <a:rPr lang="el-GR" sz="2400" b="1" dirty="0" smtClean="0">
                <a:solidFill>
                  <a:srgbClr val="002060"/>
                </a:solidFill>
                <a:latin typeface="Palatino Linotype" pitchFamily="18" charset="0"/>
              </a:rPr>
              <a:t> </a:t>
            </a:r>
            <a:r>
              <a:rPr lang="el-GR" sz="2200" b="1" i="1" dirty="0" smtClean="0">
                <a:solidFill>
                  <a:srgbClr val="002060"/>
                </a:solidFill>
                <a:latin typeface="Palatino Linotype" pitchFamily="18" charset="0"/>
              </a:rPr>
              <a:t>Η περί </a:t>
            </a:r>
            <a:r>
              <a:rPr lang="el-GR" sz="2200" b="1" i="1" dirty="0" err="1" smtClean="0">
                <a:solidFill>
                  <a:srgbClr val="002060"/>
                </a:solidFill>
                <a:latin typeface="Palatino Linotype" pitchFamily="18" charset="0"/>
              </a:rPr>
              <a:t>τής</a:t>
            </a:r>
            <a:r>
              <a:rPr lang="el-GR" sz="2200" b="1" i="1" dirty="0" smtClean="0">
                <a:solidFill>
                  <a:srgbClr val="002060"/>
                </a:solidFill>
                <a:latin typeface="Palatino Linotype" pitchFamily="18" charset="0"/>
              </a:rPr>
              <a:t> Αγίας Τριάδος διδασκαλία τού </a:t>
            </a:r>
            <a:r>
              <a:rPr lang="el-GR" sz="2200" b="1" i="1" dirty="0" err="1" smtClean="0">
                <a:solidFill>
                  <a:srgbClr val="002060"/>
                </a:solidFill>
                <a:latin typeface="Palatino Linotype" pitchFamily="18" charset="0"/>
              </a:rPr>
              <a:t>Γρ</a:t>
            </a:r>
            <a:r>
              <a:rPr lang="el-GR" sz="2200" b="1" i="1" dirty="0" smtClean="0">
                <a:solidFill>
                  <a:srgbClr val="002060"/>
                </a:solidFill>
                <a:latin typeface="Palatino Linotype" pitchFamily="18" charset="0"/>
              </a:rPr>
              <a:t>. </a:t>
            </a:r>
            <a:r>
              <a:rPr lang="el-GR" sz="2200" b="1" i="1" dirty="0" err="1" smtClean="0">
                <a:solidFill>
                  <a:srgbClr val="002060"/>
                </a:solidFill>
                <a:latin typeface="Palatino Linotype" pitchFamily="18" charset="0"/>
              </a:rPr>
              <a:t>Νύσσης</a:t>
            </a:r>
            <a:endParaRPr lang="el-GR" sz="2200" b="1" i="1" dirty="0" smtClean="0">
              <a:solidFill>
                <a:srgbClr val="002060"/>
              </a:solidFill>
              <a:latin typeface="Palatino Linotype" pitchFamily="18" charset="0"/>
            </a:endParaRPr>
          </a:p>
          <a:p>
            <a:pPr>
              <a:buNone/>
            </a:pPr>
            <a:endParaRPr lang="el-GR" sz="2000" b="1" u="sng" dirty="0" smtClean="0">
              <a:solidFill>
                <a:srgbClr val="C00000"/>
              </a:solidFill>
              <a:latin typeface="Palatino Linotype" pitchFamily="18" charset="0"/>
            </a:endParaRPr>
          </a:p>
          <a:p>
            <a:pPr>
              <a:buNone/>
            </a:pPr>
            <a:r>
              <a:rPr lang="en-US" sz="2000" b="1" u="sng" dirty="0" smtClean="0">
                <a:solidFill>
                  <a:srgbClr val="C00000"/>
                </a:solidFill>
                <a:latin typeface="Palatino Linotype" pitchFamily="18" charset="0"/>
              </a:rPr>
              <a:t>O </a:t>
            </a:r>
            <a:r>
              <a:rPr lang="el-GR" sz="2000" b="1" u="sng" dirty="0" smtClean="0">
                <a:solidFill>
                  <a:srgbClr val="C00000"/>
                </a:solidFill>
                <a:latin typeface="Palatino Linotype" pitchFamily="18" charset="0"/>
              </a:rPr>
              <a:t>Γρηγόριος </a:t>
            </a:r>
            <a:r>
              <a:rPr lang="el-GR" sz="2000" b="1" u="sng" dirty="0" err="1" smtClean="0">
                <a:solidFill>
                  <a:srgbClr val="C00000"/>
                </a:solidFill>
                <a:latin typeface="Palatino Linotype" pitchFamily="18" charset="0"/>
              </a:rPr>
              <a:t>Νύσσης</a:t>
            </a:r>
            <a:r>
              <a:rPr lang="el-GR" sz="2000" b="1" dirty="0" smtClean="0">
                <a:solidFill>
                  <a:srgbClr val="C00000"/>
                </a:solidFill>
                <a:latin typeface="Palatino Linotype" pitchFamily="18" charset="0"/>
              </a:rPr>
              <a:t>: </a:t>
            </a:r>
          </a:p>
          <a:p>
            <a:pPr>
              <a:buNone/>
            </a:pPr>
            <a:endParaRPr lang="el-GR" sz="2000" b="1" dirty="0" smtClean="0">
              <a:solidFill>
                <a:srgbClr val="C00000"/>
              </a:solidFill>
              <a:latin typeface="Palatino Linotype" pitchFamily="18" charset="0"/>
            </a:endParaRPr>
          </a:p>
          <a:p>
            <a:pPr algn="just">
              <a:lnSpc>
                <a:spcPct val="150000"/>
              </a:lnSpc>
              <a:buFont typeface="Wingdings" pitchFamily="2" charset="2"/>
              <a:buChar char="Ø"/>
            </a:pPr>
            <a:r>
              <a:rPr lang="el-GR" sz="2000" b="1" dirty="0" smtClean="0">
                <a:solidFill>
                  <a:srgbClr val="272F3D"/>
                </a:solidFill>
                <a:latin typeface="Palatino Linotype" pitchFamily="18" charset="0"/>
              </a:rPr>
              <a:t>Πρώτος θεολόγος του νηπτικού βίου.</a:t>
            </a:r>
          </a:p>
          <a:p>
            <a:pPr algn="just">
              <a:lnSpc>
                <a:spcPct val="150000"/>
              </a:lnSpc>
              <a:buFont typeface="Wingdings" pitchFamily="2" charset="2"/>
              <a:buChar char="Ø"/>
            </a:pPr>
            <a:r>
              <a:rPr lang="el-GR" sz="2000" b="1" dirty="0" smtClean="0">
                <a:solidFill>
                  <a:srgbClr val="C00000"/>
                </a:solidFill>
                <a:latin typeface="Palatino Linotype" pitchFamily="18" charset="0"/>
              </a:rPr>
              <a:t>Εισηγητής της χριστιανικής Ανθρωπολογίας. </a:t>
            </a:r>
          </a:p>
          <a:p>
            <a:pPr algn="just">
              <a:lnSpc>
                <a:spcPct val="150000"/>
              </a:lnSpc>
              <a:buFont typeface="Wingdings" pitchFamily="2" charset="2"/>
              <a:buChar char="Ø"/>
            </a:pPr>
            <a:r>
              <a:rPr lang="el-GR" sz="2000" b="1" dirty="0" smtClean="0">
                <a:solidFill>
                  <a:schemeClr val="accent6">
                    <a:lumMod val="50000"/>
                  </a:schemeClr>
                </a:solidFill>
                <a:latin typeface="Palatino Linotype" pitchFamily="18" charset="0"/>
              </a:rPr>
              <a:t>Χαρακτηρίζεται για την ευρυμάθειά του: βαθύς γνώστης </a:t>
            </a:r>
            <a:r>
              <a:rPr lang="el-GR" sz="2000" b="1" dirty="0" err="1" smtClean="0">
                <a:solidFill>
                  <a:schemeClr val="accent6">
                    <a:lumMod val="50000"/>
                  </a:schemeClr>
                </a:solidFill>
                <a:latin typeface="Palatino Linotype" pitchFamily="18" charset="0"/>
              </a:rPr>
              <a:t>τής</a:t>
            </a:r>
            <a:r>
              <a:rPr lang="el-GR" sz="2000" b="1" dirty="0" smtClean="0">
                <a:solidFill>
                  <a:schemeClr val="accent6">
                    <a:lumMod val="50000"/>
                  </a:schemeClr>
                </a:solidFill>
                <a:latin typeface="Palatino Linotype" pitchFamily="18" charset="0"/>
              </a:rPr>
              <a:t> θύραθεν παιδείας. </a:t>
            </a:r>
          </a:p>
          <a:p>
            <a:pPr algn="just">
              <a:lnSpc>
                <a:spcPct val="150000"/>
              </a:lnSpc>
              <a:buFont typeface="Wingdings" pitchFamily="2" charset="2"/>
              <a:buChar char="Ø"/>
            </a:pPr>
            <a:r>
              <a:rPr lang="el-GR" sz="2000" b="1" dirty="0" smtClean="0">
                <a:solidFill>
                  <a:schemeClr val="accent2">
                    <a:lumMod val="50000"/>
                  </a:schemeClr>
                </a:solidFill>
                <a:latin typeface="Palatino Linotype" pitchFamily="18" charset="0"/>
              </a:rPr>
              <a:t>Είχε εντρυφήσει στην προγενέστερη εκείνου φιλοσοφική και θεολογική σκέψη. </a:t>
            </a:r>
          </a:p>
          <a:p>
            <a:pPr algn="just">
              <a:lnSpc>
                <a:spcPct val="150000"/>
              </a:lnSpc>
              <a:buFont typeface="Wingdings" pitchFamily="2" charset="2"/>
              <a:buChar char="Ø"/>
            </a:pPr>
            <a:r>
              <a:rPr lang="el-GR" sz="2000" b="1" dirty="0" smtClean="0">
                <a:solidFill>
                  <a:srgbClr val="FFC000"/>
                </a:solidFill>
                <a:latin typeface="Palatino Linotype" pitchFamily="18" charset="0"/>
              </a:rPr>
              <a:t>Αξιοποιεί με έναν γόνιμο και δημιουργικό τρόπο την παράδοση και στα ζητήματα της Ορθόδοξης </a:t>
            </a:r>
            <a:r>
              <a:rPr lang="el-GR" sz="2000" b="1" dirty="0" err="1" smtClean="0">
                <a:solidFill>
                  <a:srgbClr val="FFC000"/>
                </a:solidFill>
                <a:latin typeface="Palatino Linotype" pitchFamily="18" charset="0"/>
              </a:rPr>
              <a:t>Τριαδολογίας</a:t>
            </a:r>
            <a:r>
              <a:rPr lang="el-GR" sz="2000" b="1" dirty="0" smtClean="0">
                <a:solidFill>
                  <a:srgbClr val="FFC000"/>
                </a:solidFill>
                <a:latin typeface="Palatino Linotype" pitchFamily="18" charset="0"/>
              </a:rPr>
              <a:t>. </a:t>
            </a:r>
          </a:p>
          <a:p>
            <a:pPr algn="just">
              <a:lnSpc>
                <a:spcPct val="150000"/>
              </a:lnSpc>
              <a:buFont typeface="Wingdings" pitchFamily="2" charset="2"/>
              <a:buChar char="Ø"/>
            </a:pPr>
            <a:r>
              <a:rPr lang="el-GR" sz="2000" b="1" dirty="0" smtClean="0">
                <a:solidFill>
                  <a:schemeClr val="bg1"/>
                </a:solidFill>
                <a:latin typeface="Palatino Linotype" pitchFamily="18" charset="0"/>
              </a:rPr>
              <a:t>Η πρόθεσή του δεν είναι να αναζητήσει απαντήσεις για το «τί </a:t>
            </a:r>
            <a:r>
              <a:rPr lang="el-GR" sz="2000" b="1" dirty="0" err="1" smtClean="0">
                <a:solidFill>
                  <a:schemeClr val="bg1"/>
                </a:solidFill>
                <a:latin typeface="Palatino Linotype" pitchFamily="18" charset="0"/>
              </a:rPr>
              <a:t>τό</a:t>
            </a:r>
            <a:r>
              <a:rPr lang="el-GR" sz="2000" b="1" dirty="0" smtClean="0">
                <a:solidFill>
                  <a:schemeClr val="bg1"/>
                </a:solidFill>
                <a:latin typeface="Palatino Linotype" pitchFamily="18" charset="0"/>
              </a:rPr>
              <a:t> </a:t>
            </a:r>
            <a:r>
              <a:rPr lang="el-GR" sz="2000" b="1" dirty="0" err="1" smtClean="0">
                <a:solidFill>
                  <a:schemeClr val="bg1"/>
                </a:solidFill>
                <a:latin typeface="Palatino Linotype" pitchFamily="18" charset="0"/>
              </a:rPr>
              <a:t>ὄντως</a:t>
            </a:r>
            <a:r>
              <a:rPr lang="el-GR" sz="2000" b="1" dirty="0" smtClean="0">
                <a:solidFill>
                  <a:schemeClr val="bg1"/>
                </a:solidFill>
                <a:latin typeface="Palatino Linotype" pitchFamily="18" charset="0"/>
              </a:rPr>
              <a:t> </a:t>
            </a:r>
            <a:r>
              <a:rPr lang="el-GR" sz="2000" b="1" dirty="0" err="1" smtClean="0">
                <a:solidFill>
                  <a:schemeClr val="bg1"/>
                </a:solidFill>
                <a:latin typeface="Palatino Linotype" pitchFamily="18" charset="0"/>
              </a:rPr>
              <a:t>ὄν</a:t>
            </a:r>
            <a:r>
              <a:rPr lang="el-GR" sz="2000" b="1" dirty="0" smtClean="0">
                <a:solidFill>
                  <a:schemeClr val="bg1"/>
                </a:solidFill>
                <a:latin typeface="Palatino Linotype" pitchFamily="18" charset="0"/>
              </a:rPr>
              <a:t>» (όπως οι φιλόσοφοι) αλλά να δείξει το «</a:t>
            </a:r>
            <a:r>
              <a:rPr lang="el-GR" sz="2000" b="1" dirty="0" err="1" smtClean="0">
                <a:solidFill>
                  <a:schemeClr val="bg1"/>
                </a:solidFill>
                <a:latin typeface="Palatino Linotype" pitchFamily="18" charset="0"/>
              </a:rPr>
              <a:t>πῶς</a:t>
            </a:r>
            <a:r>
              <a:rPr lang="el-GR" sz="2000" b="1" dirty="0" smtClean="0">
                <a:solidFill>
                  <a:schemeClr val="bg1"/>
                </a:solidFill>
                <a:latin typeface="Palatino Linotype" pitchFamily="18" charset="0"/>
              </a:rPr>
              <a:t>» της ομοιώσεως του ανθρώπου με τον Θεό. </a:t>
            </a:r>
          </a:p>
          <a:p>
            <a:pPr algn="just">
              <a:lnSpc>
                <a:spcPct val="150000"/>
              </a:lnSpc>
              <a:buFont typeface="Wingdings" pitchFamily="2" charset="2"/>
              <a:buChar char="Ø"/>
            </a:pPr>
            <a:r>
              <a:rPr lang="el-GR" sz="2000" b="1" dirty="0" smtClean="0">
                <a:solidFill>
                  <a:schemeClr val="accent5">
                    <a:lumMod val="50000"/>
                  </a:schemeClr>
                </a:solidFill>
                <a:latin typeface="Palatino Linotype" pitchFamily="18" charset="0"/>
              </a:rPr>
              <a:t>Το </a:t>
            </a:r>
            <a:r>
              <a:rPr lang="el-GR" sz="2000" b="1" i="1" dirty="0" err="1" smtClean="0">
                <a:solidFill>
                  <a:schemeClr val="accent5">
                    <a:lumMod val="50000"/>
                  </a:schemeClr>
                </a:solidFill>
                <a:latin typeface="Palatino Linotype" pitchFamily="18" charset="0"/>
              </a:rPr>
              <a:t>Πρὸς</a:t>
            </a:r>
            <a:r>
              <a:rPr lang="el-GR" sz="2000" b="1" i="1" dirty="0" smtClean="0">
                <a:solidFill>
                  <a:schemeClr val="accent5">
                    <a:lumMod val="50000"/>
                  </a:schemeClr>
                </a:solidFill>
                <a:latin typeface="Palatino Linotype" pitchFamily="18" charset="0"/>
              </a:rPr>
              <a:t> </a:t>
            </a:r>
            <a:r>
              <a:rPr lang="el-GR" sz="2000" b="1" i="1" dirty="0" err="1" smtClean="0">
                <a:solidFill>
                  <a:schemeClr val="accent5">
                    <a:lumMod val="50000"/>
                  </a:schemeClr>
                </a:solidFill>
                <a:latin typeface="Palatino Linotype" pitchFamily="18" charset="0"/>
              </a:rPr>
              <a:t>Ἕλληνας</a:t>
            </a:r>
            <a:r>
              <a:rPr lang="el-GR" sz="2000" b="1" i="1" dirty="0" smtClean="0">
                <a:solidFill>
                  <a:schemeClr val="accent5">
                    <a:lumMod val="50000"/>
                  </a:schemeClr>
                </a:solidFill>
                <a:latin typeface="Palatino Linotype" pitchFamily="18" charset="0"/>
              </a:rPr>
              <a:t> </a:t>
            </a:r>
            <a:r>
              <a:rPr lang="el-GR" sz="2000" b="1" i="1" dirty="0" err="1" smtClean="0">
                <a:solidFill>
                  <a:schemeClr val="accent5">
                    <a:lumMod val="50000"/>
                  </a:schemeClr>
                </a:solidFill>
                <a:latin typeface="Palatino Linotype" pitchFamily="18" charset="0"/>
              </a:rPr>
              <a:t>ἐκ</a:t>
            </a:r>
            <a:r>
              <a:rPr lang="el-GR" sz="2000" b="1" i="1" dirty="0" smtClean="0">
                <a:solidFill>
                  <a:schemeClr val="accent5">
                    <a:lumMod val="50000"/>
                  </a:schemeClr>
                </a:solidFill>
                <a:latin typeface="Palatino Linotype" pitchFamily="18" charset="0"/>
              </a:rPr>
              <a:t> </a:t>
            </a:r>
            <a:r>
              <a:rPr lang="el-GR" sz="2000" b="1" i="1" dirty="0" err="1" smtClean="0">
                <a:solidFill>
                  <a:schemeClr val="accent5">
                    <a:lumMod val="50000"/>
                  </a:schemeClr>
                </a:solidFill>
                <a:latin typeface="Palatino Linotype" pitchFamily="18" charset="0"/>
              </a:rPr>
              <a:t>τῶν</a:t>
            </a:r>
            <a:r>
              <a:rPr lang="el-GR" sz="2000" b="1" i="1" dirty="0" smtClean="0">
                <a:solidFill>
                  <a:schemeClr val="accent5">
                    <a:lumMod val="50000"/>
                  </a:schemeClr>
                </a:solidFill>
                <a:latin typeface="Palatino Linotype" pitchFamily="18" charset="0"/>
              </a:rPr>
              <a:t> </a:t>
            </a:r>
            <a:r>
              <a:rPr lang="el-GR" sz="2000" b="1" i="1" dirty="0" err="1" smtClean="0">
                <a:solidFill>
                  <a:schemeClr val="accent5">
                    <a:lumMod val="50000"/>
                  </a:schemeClr>
                </a:solidFill>
                <a:latin typeface="Palatino Linotype" pitchFamily="18" charset="0"/>
              </a:rPr>
              <a:t>κοινῶν</a:t>
            </a:r>
            <a:r>
              <a:rPr lang="el-GR" sz="2000" b="1" i="1" dirty="0" smtClean="0">
                <a:solidFill>
                  <a:schemeClr val="accent5">
                    <a:lumMod val="50000"/>
                  </a:schemeClr>
                </a:solidFill>
                <a:latin typeface="Palatino Linotype" pitchFamily="18" charset="0"/>
              </a:rPr>
              <a:t> </a:t>
            </a:r>
            <a:r>
              <a:rPr lang="el-GR" sz="2000" b="1" i="1" dirty="0" err="1" smtClean="0">
                <a:solidFill>
                  <a:schemeClr val="accent5">
                    <a:lumMod val="50000"/>
                  </a:schemeClr>
                </a:solidFill>
                <a:latin typeface="Palatino Linotype" pitchFamily="18" charset="0"/>
              </a:rPr>
              <a:t>ἐννοιῶν</a:t>
            </a:r>
            <a:r>
              <a:rPr lang="el-GR" sz="2000" b="1" dirty="0" smtClean="0">
                <a:solidFill>
                  <a:schemeClr val="accent5">
                    <a:lumMod val="50000"/>
                  </a:schemeClr>
                </a:solidFill>
                <a:latin typeface="Palatino Linotype" pitchFamily="18" charset="0"/>
              </a:rPr>
              <a:t> συνεγράφη μεταξύ των ετών 379-381. Συσχετίζει τις γενικά παραδεκτές </a:t>
            </a:r>
            <a:r>
              <a:rPr lang="el-GR" sz="2000" b="1" dirty="0" err="1" smtClean="0">
                <a:solidFill>
                  <a:schemeClr val="accent5">
                    <a:lumMod val="50000"/>
                  </a:schemeClr>
                </a:solidFill>
                <a:latin typeface="Palatino Linotype" pitchFamily="18" charset="0"/>
              </a:rPr>
              <a:t>φιλοσοφικολογικές</a:t>
            </a:r>
            <a:r>
              <a:rPr lang="el-GR" sz="2000" b="1" dirty="0" smtClean="0">
                <a:solidFill>
                  <a:schemeClr val="accent5">
                    <a:lumMod val="50000"/>
                  </a:schemeClr>
                </a:solidFill>
                <a:latin typeface="Palatino Linotype" pitchFamily="18" charset="0"/>
              </a:rPr>
              <a:t> κατηγορίες (ορολογία) με τους όρους που η Θεολογία αξιοποιεί στην περί Τριάδος διδασκαλία.</a:t>
            </a:r>
          </a:p>
          <a:p>
            <a:pPr algn="just">
              <a:lnSpc>
                <a:spcPct val="150000"/>
              </a:lnSpc>
              <a:buFont typeface="Wingdings" pitchFamily="2" charset="2"/>
              <a:buChar char="Ø"/>
            </a:pPr>
            <a:r>
              <a:rPr lang="el-GR" sz="2000" b="1" dirty="0" smtClean="0">
                <a:solidFill>
                  <a:schemeClr val="accent5">
                    <a:lumMod val="50000"/>
                  </a:schemeClr>
                </a:solidFill>
                <a:latin typeface="Palatino Linotype" pitchFamily="18" charset="0"/>
              </a:rPr>
              <a:t>Το κείμενο θα μπορούσε να ενταχθεί και στην χορεία των κειμένων αυτών , των απαντητικών στις κακοδοξίες του </a:t>
            </a:r>
            <a:r>
              <a:rPr lang="el-GR" sz="2000" b="1" dirty="0" err="1" smtClean="0">
                <a:solidFill>
                  <a:schemeClr val="accent5">
                    <a:lumMod val="50000"/>
                  </a:schemeClr>
                </a:solidFill>
                <a:latin typeface="Palatino Linotype" pitchFamily="18" charset="0"/>
              </a:rPr>
              <a:t>Ευνομίου</a:t>
            </a:r>
            <a:r>
              <a:rPr lang="el-GR" sz="2000" b="1" dirty="0" smtClean="0">
                <a:solidFill>
                  <a:schemeClr val="accent5">
                    <a:lumMod val="50000"/>
                  </a:schemeClr>
                </a:solidFill>
                <a:latin typeface="Palatino Linotype" pitchFamily="18" charset="0"/>
              </a:rPr>
              <a:t> και των </a:t>
            </a:r>
            <a:r>
              <a:rPr lang="el-GR" sz="2000" b="1" dirty="0" err="1" smtClean="0">
                <a:solidFill>
                  <a:schemeClr val="accent5">
                    <a:lumMod val="50000"/>
                  </a:schemeClr>
                </a:solidFill>
                <a:latin typeface="Palatino Linotype" pitchFamily="18" charset="0"/>
              </a:rPr>
              <a:t>πνευματομάχων</a:t>
            </a:r>
            <a:r>
              <a:rPr lang="el-GR" sz="2000" b="1" dirty="0" smtClean="0">
                <a:solidFill>
                  <a:schemeClr val="accent5">
                    <a:lumMod val="50000"/>
                  </a:schemeClr>
                </a:solidFill>
                <a:latin typeface="Palatino Linotype" pitchFamily="18" charset="0"/>
              </a:rPr>
              <a:t> </a:t>
            </a:r>
            <a:r>
              <a:rPr lang="el-GR" sz="2000" b="1" dirty="0" err="1" smtClean="0">
                <a:solidFill>
                  <a:schemeClr val="accent5">
                    <a:lumMod val="50000"/>
                  </a:schemeClr>
                </a:solidFill>
                <a:latin typeface="Palatino Linotype" pitchFamily="18" charset="0"/>
              </a:rPr>
              <a:t>ευσταθιανών</a:t>
            </a:r>
            <a:r>
              <a:rPr lang="el-GR" sz="2000" b="1" smtClean="0">
                <a:solidFill>
                  <a:schemeClr val="accent5">
                    <a:lumMod val="50000"/>
                  </a:schemeClr>
                </a:solidFill>
                <a:latin typeface="Palatino Linotype" pitchFamily="18" charset="0"/>
              </a:rPr>
              <a:t>. </a:t>
            </a:r>
            <a:endParaRPr lang="el-GR" sz="2000" b="1" dirty="0" smtClean="0">
              <a:solidFill>
                <a:schemeClr val="accent5">
                  <a:lumMod val="50000"/>
                </a:schemeClr>
              </a:solidFill>
              <a:latin typeface="Palatino Linotype" pitchFamily="18" charset="0"/>
            </a:endParaRPr>
          </a:p>
          <a:p>
            <a:pPr algn="just">
              <a:lnSpc>
                <a:spcPct val="150000"/>
              </a:lnSpc>
              <a:buFont typeface="Wingdings" pitchFamily="2" charset="2"/>
              <a:buChar char="Ø"/>
            </a:pPr>
            <a:r>
              <a:rPr lang="el-GR" sz="2000" b="1" dirty="0" smtClean="0">
                <a:solidFill>
                  <a:schemeClr val="accent5">
                    <a:lumMod val="50000"/>
                  </a:schemeClr>
                </a:solidFill>
                <a:latin typeface="Palatino Linotype" pitchFamily="18" charset="0"/>
              </a:rPr>
              <a:t> </a:t>
            </a:r>
            <a:r>
              <a:rPr lang="el-GR" sz="2000" b="1" dirty="0" smtClean="0">
                <a:solidFill>
                  <a:schemeClr val="accent6">
                    <a:lumMod val="50000"/>
                  </a:schemeClr>
                </a:solidFill>
                <a:latin typeface="Palatino Linotype" pitchFamily="18" charset="0"/>
              </a:rPr>
              <a:t>Το εν λόγω κείμενο απετέλεσε ίσως και μία συστηματική «προετοιμασία» του Γρηγορίου για την συμμετοχή του στην Β’ Οικουμενική Σύνοδο, στην οποία έγινε ο κατεξοχήν εκφραστής της </a:t>
            </a:r>
            <a:r>
              <a:rPr lang="el-GR" sz="2000" b="1" dirty="0" err="1" smtClean="0">
                <a:solidFill>
                  <a:schemeClr val="accent6">
                    <a:lumMod val="50000"/>
                  </a:schemeClr>
                </a:solidFill>
                <a:latin typeface="Palatino Linotype" pitchFamily="18" charset="0"/>
              </a:rPr>
              <a:t>τριαδολογίας</a:t>
            </a:r>
            <a:r>
              <a:rPr lang="el-GR" sz="2000" b="1" dirty="0" smtClean="0">
                <a:solidFill>
                  <a:schemeClr val="accent6">
                    <a:lumMod val="50000"/>
                  </a:schemeClr>
                </a:solidFill>
                <a:latin typeface="Palatino Linotype" pitchFamily="18" charset="0"/>
              </a:rPr>
              <a:t> και της πνευματολογίας των </a:t>
            </a:r>
            <a:r>
              <a:rPr lang="el-GR" sz="2000" b="1" dirty="0" err="1" smtClean="0">
                <a:solidFill>
                  <a:schemeClr val="accent6">
                    <a:lumMod val="50000"/>
                  </a:schemeClr>
                </a:solidFill>
                <a:latin typeface="Palatino Linotype" pitchFamily="18" charset="0"/>
              </a:rPr>
              <a:t>Καππαδοκών</a:t>
            </a:r>
            <a:r>
              <a:rPr lang="el-GR" sz="2000" b="1" dirty="0" smtClean="0">
                <a:solidFill>
                  <a:schemeClr val="accent6">
                    <a:lumMod val="50000"/>
                  </a:schemeClr>
                </a:solidFill>
                <a:latin typeface="Palatino Linotype" pitchFamily="18" charset="0"/>
              </a:rPr>
              <a:t>. </a:t>
            </a:r>
          </a:p>
          <a:p>
            <a:pPr marL="0" indent="0" algn="just">
              <a:lnSpc>
                <a:spcPct val="150000"/>
              </a:lnSpc>
              <a:spcAft>
                <a:spcPts val="800"/>
              </a:spcAft>
              <a:buNone/>
            </a:pPr>
            <a:endParaRPr lang="el-GR" sz="20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Β’:</a:t>
            </a:r>
            <a:r>
              <a:rPr lang="el-GR" sz="2400" b="1" dirty="0" smtClean="0">
                <a:solidFill>
                  <a:srgbClr val="002060"/>
                </a:solidFill>
                <a:latin typeface="Palatino Linotype" pitchFamily="18" charset="0"/>
              </a:rPr>
              <a:t> </a:t>
            </a:r>
            <a:r>
              <a:rPr lang="el-GR" sz="2200" b="1" i="1" dirty="0" smtClean="0">
                <a:solidFill>
                  <a:srgbClr val="002060"/>
                </a:solidFill>
                <a:latin typeface="Palatino Linotype" pitchFamily="18" charset="0"/>
              </a:rPr>
              <a:t>Η περί </a:t>
            </a:r>
            <a:r>
              <a:rPr lang="el-GR" sz="2200" b="1" i="1" dirty="0" err="1" smtClean="0">
                <a:solidFill>
                  <a:srgbClr val="002060"/>
                </a:solidFill>
                <a:latin typeface="Palatino Linotype" pitchFamily="18" charset="0"/>
              </a:rPr>
              <a:t>τής</a:t>
            </a:r>
            <a:r>
              <a:rPr lang="el-GR" sz="2200" b="1" i="1" dirty="0" smtClean="0">
                <a:solidFill>
                  <a:srgbClr val="002060"/>
                </a:solidFill>
                <a:latin typeface="Palatino Linotype" pitchFamily="18" charset="0"/>
              </a:rPr>
              <a:t> Αγίας Τριάδος διδασκαλία τού </a:t>
            </a:r>
            <a:r>
              <a:rPr lang="el-GR" sz="2200" b="1" i="1" dirty="0" err="1" smtClean="0">
                <a:solidFill>
                  <a:srgbClr val="002060"/>
                </a:solidFill>
                <a:latin typeface="Palatino Linotype" pitchFamily="18" charset="0"/>
              </a:rPr>
              <a:t>Γρ</a:t>
            </a:r>
            <a:r>
              <a:rPr lang="el-GR" sz="2200" b="1" i="1" dirty="0" smtClean="0">
                <a:solidFill>
                  <a:srgbClr val="002060"/>
                </a:solidFill>
                <a:latin typeface="Palatino Linotype" pitchFamily="18" charset="0"/>
              </a:rPr>
              <a:t>. </a:t>
            </a:r>
            <a:r>
              <a:rPr lang="el-GR" sz="2200" b="1" i="1" dirty="0" err="1" smtClean="0">
                <a:solidFill>
                  <a:srgbClr val="002060"/>
                </a:solidFill>
                <a:latin typeface="Palatino Linotype" pitchFamily="18" charset="0"/>
              </a:rPr>
              <a:t>Νύσσης</a:t>
            </a:r>
            <a:endParaRPr lang="el-GR" sz="2200" b="1" i="1" dirty="0" smtClean="0">
              <a:solidFill>
                <a:srgbClr val="002060"/>
              </a:solidFill>
              <a:latin typeface="Palatino Linotype" pitchFamily="18" charset="0"/>
            </a:endParaRPr>
          </a:p>
          <a:p>
            <a:pPr>
              <a:buNone/>
            </a:pPr>
            <a:endParaRPr lang="el-GR" sz="2000" b="1" u="sng" dirty="0" smtClean="0">
              <a:solidFill>
                <a:srgbClr val="C00000"/>
              </a:solidFill>
              <a:latin typeface="Palatino Linotype" pitchFamily="18" charset="0"/>
            </a:endParaRPr>
          </a:p>
          <a:p>
            <a:pPr>
              <a:buNone/>
            </a:pPr>
            <a:r>
              <a:rPr lang="el-GR" sz="2000" b="1" u="sng" dirty="0" smtClean="0">
                <a:solidFill>
                  <a:srgbClr val="C00000"/>
                </a:solidFill>
                <a:latin typeface="Palatino Linotype" pitchFamily="18" charset="0"/>
              </a:rPr>
              <a:t>Αξιοπρόσεκτες επισημάνσεις</a:t>
            </a:r>
            <a:r>
              <a:rPr lang="el-GR" sz="2000" b="1" dirty="0" smtClean="0">
                <a:solidFill>
                  <a:srgbClr val="C00000"/>
                </a:solidFill>
                <a:latin typeface="Palatino Linotype" pitchFamily="18" charset="0"/>
              </a:rPr>
              <a:t> της </a:t>
            </a:r>
            <a:r>
              <a:rPr lang="el-GR" sz="2000" b="1" dirty="0" err="1" smtClean="0">
                <a:solidFill>
                  <a:srgbClr val="C00000"/>
                </a:solidFill>
                <a:latin typeface="Palatino Linotype" pitchFamily="18" charset="0"/>
              </a:rPr>
              <a:t>Τριαδολογίας</a:t>
            </a:r>
            <a:r>
              <a:rPr lang="el-GR" sz="2000" b="1" dirty="0" smtClean="0">
                <a:solidFill>
                  <a:srgbClr val="C00000"/>
                </a:solidFill>
                <a:latin typeface="Palatino Linotype" pitchFamily="18" charset="0"/>
              </a:rPr>
              <a:t> του </a:t>
            </a:r>
            <a:r>
              <a:rPr lang="el-GR" sz="2000" b="1" dirty="0" err="1" smtClean="0">
                <a:solidFill>
                  <a:srgbClr val="C00000"/>
                </a:solidFill>
                <a:latin typeface="Palatino Linotype" pitchFamily="18" charset="0"/>
              </a:rPr>
              <a:t>Γρ</a:t>
            </a:r>
            <a:r>
              <a:rPr lang="el-GR" sz="2000" b="1" dirty="0" smtClean="0">
                <a:solidFill>
                  <a:srgbClr val="C00000"/>
                </a:solidFill>
                <a:latin typeface="Palatino Linotype" pitchFamily="18" charset="0"/>
              </a:rPr>
              <a:t>. </a:t>
            </a:r>
            <a:r>
              <a:rPr lang="el-GR" sz="2000" b="1" dirty="0" err="1" smtClean="0">
                <a:solidFill>
                  <a:srgbClr val="C00000"/>
                </a:solidFill>
                <a:latin typeface="Palatino Linotype" pitchFamily="18" charset="0"/>
              </a:rPr>
              <a:t>Νύσσης</a:t>
            </a:r>
            <a:r>
              <a:rPr lang="el-GR" sz="2000" b="1" dirty="0" smtClean="0">
                <a:solidFill>
                  <a:srgbClr val="C00000"/>
                </a:solidFill>
                <a:latin typeface="Palatino Linotype" pitchFamily="18" charset="0"/>
              </a:rPr>
              <a:t>: </a:t>
            </a:r>
          </a:p>
          <a:p>
            <a:pPr>
              <a:buNone/>
            </a:pPr>
            <a:endParaRPr lang="el-GR" sz="2000" b="1" u="sng" dirty="0" smtClean="0">
              <a:solidFill>
                <a:srgbClr val="C00000"/>
              </a:solidFill>
              <a:latin typeface="Palatino Linotype" pitchFamily="18" charset="0"/>
            </a:endParaRPr>
          </a:p>
          <a:p>
            <a:pPr marL="0" indent="0" algn="just">
              <a:lnSpc>
                <a:spcPct val="150000"/>
              </a:lnSpc>
              <a:spcAft>
                <a:spcPts val="800"/>
              </a:spcAft>
              <a:buFont typeface="Wingdings" pitchFamily="2" charset="2"/>
              <a:buChar char="Ø"/>
            </a:pPr>
            <a:r>
              <a:rPr lang="el-GR" sz="2000" b="1" dirty="0" err="1"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rPr>
              <a:t>Ομοούσιον</a:t>
            </a:r>
            <a:r>
              <a:rPr lang="el-GR" sz="2000" b="1" dirty="0"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rPr>
              <a:t> των τριών Προσώπων της Α. Τριάδας: απόλυτη ενότητα ενεργειών.</a:t>
            </a:r>
          </a:p>
          <a:p>
            <a:pPr marL="0" indent="0" algn="just">
              <a:lnSpc>
                <a:spcPct val="150000"/>
              </a:lnSpc>
              <a:spcAft>
                <a:spcPts val="800"/>
              </a:spcAft>
              <a:buFont typeface="Wingdings" pitchFamily="2" charset="2"/>
              <a:buChar char="Ø"/>
            </a:pPr>
            <a:r>
              <a:rPr lang="el-GR" sz="2000" b="1" dirty="0" smtClean="0">
                <a:solidFill>
                  <a:schemeClr val="bg1"/>
                </a:solidFill>
                <a:latin typeface="Palatino Linotype" pitchFamily="18" charset="0"/>
                <a:ea typeface="Calibri" panose="020F0502020204030204" pitchFamily="34" charset="0"/>
                <a:cs typeface="Times New Roman" panose="02020603050405020304" pitchFamily="18" charset="0"/>
              </a:rPr>
              <a:t>Αίτιον-</a:t>
            </a:r>
            <a:r>
              <a:rPr lang="el-GR" sz="2000" b="1" dirty="0" err="1" smtClean="0">
                <a:solidFill>
                  <a:schemeClr val="bg1"/>
                </a:solidFill>
                <a:latin typeface="Palatino Linotype" pitchFamily="18" charset="0"/>
                <a:ea typeface="Calibri" panose="020F0502020204030204" pitchFamily="34" charset="0"/>
                <a:cs typeface="Times New Roman" panose="02020603050405020304" pitchFamily="18" charset="0"/>
              </a:rPr>
              <a:t>Αιτιατόν</a:t>
            </a:r>
            <a:r>
              <a:rPr lang="el-GR" sz="2000" b="1" dirty="0" smtClean="0">
                <a:solidFill>
                  <a:schemeClr val="bg1"/>
                </a:solidFill>
                <a:latin typeface="Palatino Linotype" pitchFamily="18" charset="0"/>
                <a:ea typeface="Calibri" panose="020F0502020204030204" pitchFamily="34" charset="0"/>
                <a:cs typeface="Times New Roman" panose="02020603050405020304" pitchFamily="18" charset="0"/>
              </a:rPr>
              <a:t>: Αίτιον, ο Πατήρ/ </a:t>
            </a:r>
            <a:r>
              <a:rPr lang="el-GR" sz="2000" b="1" dirty="0" err="1" smtClean="0">
                <a:solidFill>
                  <a:schemeClr val="bg1"/>
                </a:solidFill>
                <a:latin typeface="Palatino Linotype" pitchFamily="18" charset="0"/>
                <a:ea typeface="Calibri" panose="020F0502020204030204" pitchFamily="34" charset="0"/>
                <a:cs typeface="Times New Roman" panose="02020603050405020304" pitchFamily="18" charset="0"/>
              </a:rPr>
              <a:t>Αιτιατόν</a:t>
            </a:r>
            <a:r>
              <a:rPr lang="el-GR" sz="2000" b="1" dirty="0" smtClean="0">
                <a:solidFill>
                  <a:schemeClr val="bg1"/>
                </a:solidFill>
                <a:latin typeface="Palatino Linotype" pitchFamily="18" charset="0"/>
                <a:ea typeface="Calibri" panose="020F0502020204030204" pitchFamily="34" charset="0"/>
                <a:cs typeface="Times New Roman" panose="02020603050405020304" pitchFamily="18" charset="0"/>
              </a:rPr>
              <a:t>, ο Υιός και το Άγιο Πνεύμα. </a:t>
            </a:r>
          </a:p>
          <a:p>
            <a:pPr marL="0" indent="0" algn="just">
              <a:lnSpc>
                <a:spcPct val="150000"/>
              </a:lnSpc>
              <a:spcAft>
                <a:spcPts val="800"/>
              </a:spcAft>
              <a:buFont typeface="Wingdings" pitchFamily="2" charset="2"/>
              <a:buChar char="Ø"/>
            </a:pPr>
            <a:r>
              <a:rPr lang="el-GR" sz="20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Ο Υιός ως «</a:t>
            </a:r>
            <a:r>
              <a:rPr lang="el-GR" sz="2000" b="1" dirty="0" err="1"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ἐκ</a:t>
            </a:r>
            <a:r>
              <a:rPr lang="el-GR" sz="20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 </a:t>
            </a:r>
            <a:r>
              <a:rPr lang="el-GR" sz="2000" b="1" dirty="0" err="1"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τοῦ</a:t>
            </a:r>
            <a:r>
              <a:rPr lang="el-GR" sz="20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 </a:t>
            </a:r>
            <a:r>
              <a:rPr lang="el-GR" sz="2000" b="1" dirty="0" err="1"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Αἰτίου</a:t>
            </a:r>
            <a:r>
              <a:rPr lang="el-GR" sz="20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 και το Α. Πνεύμα «</a:t>
            </a:r>
            <a:r>
              <a:rPr lang="el-GR" sz="2000" b="1" dirty="0" err="1"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ἐξ</a:t>
            </a:r>
            <a:r>
              <a:rPr lang="el-GR" sz="20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 </a:t>
            </a:r>
            <a:r>
              <a:rPr lang="el-GR" sz="2000" b="1" dirty="0" err="1"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Αἰτίας</a:t>
            </a:r>
            <a:r>
              <a:rPr lang="el-GR" sz="20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 </a:t>
            </a:r>
          </a:p>
          <a:p>
            <a:pPr marL="0" indent="0" algn="just">
              <a:lnSpc>
                <a:spcPct val="150000"/>
              </a:lnSpc>
              <a:spcAft>
                <a:spcPts val="800"/>
              </a:spcAft>
              <a:buFont typeface="Wingdings" pitchFamily="2" charset="2"/>
              <a:buChar char="Ø"/>
            </a:pP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Ο Υιός προέρχεται «</a:t>
            </a:r>
            <a:r>
              <a:rPr lang="el-GR" sz="2000" b="1" dirty="0" err="1" smtClean="0">
                <a:solidFill>
                  <a:srgbClr val="002060"/>
                </a:solidFill>
                <a:latin typeface="Palatino Linotype" pitchFamily="18" charset="0"/>
                <a:ea typeface="Calibri" panose="020F0502020204030204" pitchFamily="34" charset="0"/>
                <a:cs typeface="Times New Roman" panose="02020603050405020304" pitchFamily="18" charset="0"/>
              </a:rPr>
              <a:t>προσεχῶς</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 εκ του Πρώτου. Το Πνεύμα «διά </a:t>
            </a:r>
            <a:r>
              <a:rPr lang="el-GR" sz="2000" b="1" dirty="0" err="1" smtClean="0">
                <a:solidFill>
                  <a:srgbClr val="002060"/>
                </a:solidFill>
                <a:latin typeface="Palatino Linotype" pitchFamily="18" charset="0"/>
                <a:ea typeface="Calibri" panose="020F0502020204030204" pitchFamily="34" charset="0"/>
                <a:cs typeface="Times New Roman" panose="02020603050405020304" pitchFamily="18" charset="0"/>
              </a:rPr>
              <a:t>τοῦ</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 </a:t>
            </a:r>
            <a:r>
              <a:rPr lang="el-GR" sz="2000" b="1" dirty="0" err="1" smtClean="0">
                <a:solidFill>
                  <a:srgbClr val="002060"/>
                </a:solidFill>
                <a:latin typeface="Palatino Linotype" pitchFamily="18" charset="0"/>
                <a:ea typeface="Calibri" panose="020F0502020204030204" pitchFamily="34" charset="0"/>
                <a:cs typeface="Times New Roman" panose="02020603050405020304" pitchFamily="18" charset="0"/>
              </a:rPr>
              <a:t>προσεχῶς</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 εκ του Πρώτου». </a:t>
            </a:r>
          </a:p>
          <a:p>
            <a:pPr marL="0" indent="0" algn="just">
              <a:lnSpc>
                <a:spcPct val="150000"/>
              </a:lnSpc>
              <a:spcAft>
                <a:spcPts val="800"/>
              </a:spcAft>
              <a:buFont typeface="Wingdings" pitchFamily="2" charset="2"/>
              <a:buChar char="Ø"/>
            </a:pPr>
            <a:r>
              <a:rPr lang="el-GR" sz="2000" b="1" dirty="0" smtClean="0">
                <a:solidFill>
                  <a:srgbClr val="C00000"/>
                </a:solidFill>
                <a:latin typeface="Palatino Linotype" pitchFamily="18" charset="0"/>
                <a:ea typeface="Calibri" panose="020F0502020204030204" pitchFamily="34" charset="0"/>
                <a:cs typeface="Times New Roman" panose="02020603050405020304" pitchFamily="18" charset="0"/>
              </a:rPr>
              <a:t>Ο Υιός είναι το Πρόσωπον διά του Οποίου και όχι εκ του Οποίου πέμπεται το Άγιο Πνεύμα από το Αίτιο, ήτοι από τον Πατέρα. </a:t>
            </a:r>
          </a:p>
          <a:p>
            <a:pPr marL="0" indent="0" algn="just">
              <a:lnSpc>
                <a:spcPct val="150000"/>
              </a:lnSpc>
              <a:spcAft>
                <a:spcPts val="800"/>
              </a:spcAft>
              <a:buFont typeface="Wingdings" pitchFamily="2" charset="2"/>
              <a:buChar char="Ø"/>
            </a:pPr>
            <a:r>
              <a:rPr lang="el-GR" sz="2000" b="1" dirty="0" smtClean="0">
                <a:solidFill>
                  <a:srgbClr val="C00000"/>
                </a:solidFill>
                <a:latin typeface="Palatino Linotype" pitchFamily="18" charset="0"/>
                <a:ea typeface="Calibri" panose="020F0502020204030204" pitchFamily="34" charset="0"/>
                <a:cs typeface="Times New Roman" panose="02020603050405020304" pitchFamily="18" charset="0"/>
              </a:rPr>
              <a:t>«Μεσιτεία» του Υιού. </a:t>
            </a:r>
          </a:p>
          <a:p>
            <a:pPr marL="0" indent="0" algn="just">
              <a:lnSpc>
                <a:spcPct val="150000"/>
              </a:lnSpc>
              <a:spcAft>
                <a:spcPts val="800"/>
              </a:spcAft>
              <a:buFont typeface="Wingdings" pitchFamily="2" charset="2"/>
              <a:buChar char="Ø"/>
            </a:pPr>
            <a:endParaRPr lang="el-GR" sz="2000" b="1" dirty="0" smtClean="0">
              <a:solidFill>
                <a:schemeClr val="bg1"/>
              </a:solidFill>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sz="2000" b="1" dirty="0"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Β’:</a:t>
            </a:r>
            <a:r>
              <a:rPr lang="el-GR" sz="2400" b="1" dirty="0" smtClean="0">
                <a:solidFill>
                  <a:srgbClr val="002060"/>
                </a:solidFill>
                <a:latin typeface="Palatino Linotype" pitchFamily="18" charset="0"/>
              </a:rPr>
              <a:t> </a:t>
            </a:r>
            <a:r>
              <a:rPr lang="el-GR" sz="2200" b="1" i="1" dirty="0" smtClean="0">
                <a:solidFill>
                  <a:srgbClr val="002060"/>
                </a:solidFill>
                <a:latin typeface="Palatino Linotype" pitchFamily="18" charset="0"/>
              </a:rPr>
              <a:t>Η περί </a:t>
            </a:r>
            <a:r>
              <a:rPr lang="el-GR" sz="2200" b="1" i="1" dirty="0" err="1" smtClean="0">
                <a:solidFill>
                  <a:srgbClr val="002060"/>
                </a:solidFill>
                <a:latin typeface="Palatino Linotype" pitchFamily="18" charset="0"/>
              </a:rPr>
              <a:t>τής</a:t>
            </a:r>
            <a:r>
              <a:rPr lang="el-GR" sz="2200" b="1" i="1" dirty="0" smtClean="0">
                <a:solidFill>
                  <a:srgbClr val="002060"/>
                </a:solidFill>
                <a:latin typeface="Palatino Linotype" pitchFamily="18" charset="0"/>
              </a:rPr>
              <a:t> Αγίας Τριάδος διδασκαλία τού </a:t>
            </a:r>
            <a:r>
              <a:rPr lang="el-GR" sz="2200" b="1" i="1" dirty="0" err="1" smtClean="0">
                <a:solidFill>
                  <a:srgbClr val="002060"/>
                </a:solidFill>
                <a:latin typeface="Palatino Linotype" pitchFamily="18" charset="0"/>
              </a:rPr>
              <a:t>Γρ</a:t>
            </a:r>
            <a:r>
              <a:rPr lang="el-GR" sz="2200" b="1" i="1" dirty="0" smtClean="0">
                <a:solidFill>
                  <a:srgbClr val="002060"/>
                </a:solidFill>
                <a:latin typeface="Palatino Linotype" pitchFamily="18" charset="0"/>
              </a:rPr>
              <a:t>. </a:t>
            </a:r>
            <a:r>
              <a:rPr lang="el-GR" sz="2200" b="1" i="1" dirty="0" err="1" smtClean="0">
                <a:solidFill>
                  <a:srgbClr val="002060"/>
                </a:solidFill>
                <a:latin typeface="Palatino Linotype" pitchFamily="18" charset="0"/>
              </a:rPr>
              <a:t>Νύσσης</a:t>
            </a:r>
            <a:endParaRPr lang="el-GR" sz="2200" b="1" i="1" dirty="0" smtClean="0">
              <a:solidFill>
                <a:srgbClr val="002060"/>
              </a:solidFill>
              <a:latin typeface="Palatino Linotype" pitchFamily="18" charset="0"/>
            </a:endParaRPr>
          </a:p>
          <a:p>
            <a:pPr>
              <a:buNone/>
            </a:pPr>
            <a:endParaRPr lang="el-GR" sz="2000" b="1" u="sng" dirty="0" smtClean="0">
              <a:solidFill>
                <a:srgbClr val="C00000"/>
              </a:solidFill>
              <a:latin typeface="Palatino Linotype" pitchFamily="18" charset="0"/>
            </a:endParaRPr>
          </a:p>
          <a:p>
            <a:pPr>
              <a:buNone/>
            </a:pPr>
            <a:r>
              <a:rPr lang="el-GR" sz="2000" b="1" u="sng" dirty="0" smtClean="0">
                <a:solidFill>
                  <a:schemeClr val="bg1"/>
                </a:solidFill>
                <a:latin typeface="Palatino Linotype" pitchFamily="18" charset="0"/>
              </a:rPr>
              <a:t>Ορισμένες αποσαφηνίσεις</a:t>
            </a:r>
            <a:r>
              <a:rPr lang="el-GR" sz="2000" b="1" dirty="0" smtClean="0">
                <a:solidFill>
                  <a:schemeClr val="bg1"/>
                </a:solidFill>
                <a:latin typeface="Palatino Linotype" pitchFamily="18" charset="0"/>
              </a:rPr>
              <a:t> επί της σχετικής διδασκαλίας τού </a:t>
            </a:r>
            <a:r>
              <a:rPr lang="el-GR" sz="2000" b="1" dirty="0" err="1" smtClean="0">
                <a:solidFill>
                  <a:schemeClr val="bg1"/>
                </a:solidFill>
                <a:latin typeface="Palatino Linotype" pitchFamily="18" charset="0"/>
              </a:rPr>
              <a:t>Γρ</a:t>
            </a:r>
            <a:r>
              <a:rPr lang="el-GR" sz="2000" b="1" dirty="0" smtClean="0">
                <a:solidFill>
                  <a:schemeClr val="bg1"/>
                </a:solidFill>
                <a:latin typeface="Palatino Linotype" pitchFamily="18" charset="0"/>
              </a:rPr>
              <a:t>. </a:t>
            </a:r>
            <a:r>
              <a:rPr lang="el-GR" sz="2000" b="1" dirty="0" err="1" smtClean="0">
                <a:solidFill>
                  <a:schemeClr val="bg1"/>
                </a:solidFill>
                <a:latin typeface="Palatino Linotype" pitchFamily="18" charset="0"/>
              </a:rPr>
              <a:t>Νύσσης</a:t>
            </a:r>
            <a:r>
              <a:rPr lang="el-GR" sz="2000" b="1" dirty="0" smtClean="0">
                <a:solidFill>
                  <a:schemeClr val="bg1"/>
                </a:solidFill>
                <a:latin typeface="Palatino Linotype" pitchFamily="18" charset="0"/>
              </a:rPr>
              <a:t> (Α΄): </a:t>
            </a:r>
          </a:p>
          <a:p>
            <a:pPr>
              <a:buNone/>
            </a:pPr>
            <a:endParaRPr lang="el-GR" sz="2000" b="1" u="sng" dirty="0" smtClean="0">
              <a:solidFill>
                <a:srgbClr val="C00000"/>
              </a:solidFill>
              <a:latin typeface="Palatino Linotype" pitchFamily="18" charset="0"/>
            </a:endParaRPr>
          </a:p>
          <a:p>
            <a:pPr marL="0" indent="0" algn="just">
              <a:lnSpc>
                <a:spcPct val="150000"/>
              </a:lnSpc>
              <a:spcAft>
                <a:spcPts val="800"/>
              </a:spcAft>
              <a:buFont typeface="Wingdings" pitchFamily="2" charset="2"/>
              <a:buChar char="Ø"/>
            </a:pPr>
            <a:r>
              <a:rPr lang="el-GR" sz="2000" b="1" dirty="0" smtClean="0">
                <a:solidFill>
                  <a:srgbClr val="C00000"/>
                </a:solidFill>
                <a:latin typeface="Palatino Linotype" pitchFamily="18" charset="0"/>
                <a:ea typeface="Calibri" panose="020F0502020204030204" pitchFamily="34" charset="0"/>
                <a:cs typeface="Times New Roman" panose="02020603050405020304" pitchFamily="18" charset="0"/>
              </a:rPr>
              <a:t>Πατήρ:</a:t>
            </a:r>
            <a:r>
              <a:rPr lang="el-GR" sz="2000" b="1" dirty="0" smtClean="0">
                <a:solidFill>
                  <a:schemeClr val="bg1"/>
                </a:solidFill>
                <a:latin typeface="Palatino Linotype" pitchFamily="18" charset="0"/>
                <a:ea typeface="Calibri" panose="020F0502020204030204" pitchFamily="34" charset="0"/>
                <a:cs typeface="Times New Roman" panose="02020603050405020304" pitchFamily="18" charset="0"/>
              </a:rPr>
              <a:t> </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«αγέννητος». Δεν γεννάται, δεν αναφέρεται σε κάποιο αίτιο. </a:t>
            </a:r>
          </a:p>
          <a:p>
            <a:pPr marL="0" indent="0" algn="just">
              <a:lnSpc>
                <a:spcPct val="150000"/>
              </a:lnSpc>
              <a:spcAft>
                <a:spcPts val="800"/>
              </a:spcAft>
              <a:buFont typeface="Wingdings" pitchFamily="2" charset="2"/>
              <a:buChar char="Ø"/>
            </a:pP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Ο όρος «αγέννητος» είναι προσδιοριστικός όχι της ουσίας, αλλά του τρόπου υπάρξεως του πρώτου προσώπου της Αγίας Τριάδας. Διατηρεί την ταυτότητα «</a:t>
            </a:r>
            <a:r>
              <a:rPr lang="el-GR" sz="2000" b="1" dirty="0" err="1" smtClean="0">
                <a:solidFill>
                  <a:srgbClr val="002060"/>
                </a:solidFill>
                <a:latin typeface="Palatino Linotype" pitchFamily="18" charset="0"/>
                <a:ea typeface="Calibri" panose="020F0502020204030204" pitchFamily="34" charset="0"/>
                <a:cs typeface="Times New Roman" panose="02020603050405020304" pitchFamily="18" charset="0"/>
              </a:rPr>
              <a:t>οὐσίας</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 με τα έτερα δύο Πρόσωπα. Αδιαίρετη και αμέριστη/άρρηκτη σχέση. </a:t>
            </a:r>
          </a:p>
          <a:p>
            <a:pPr marL="0" indent="0" algn="just">
              <a:lnSpc>
                <a:spcPct val="150000"/>
              </a:lnSpc>
              <a:spcAft>
                <a:spcPts val="800"/>
              </a:spcAft>
              <a:buFont typeface="Wingdings" pitchFamily="2" charset="2"/>
              <a:buChar char="Ø"/>
            </a:pP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Η Υπόσταση του Πατρός είναι εκείνη, η οποία </a:t>
            </a:r>
            <a:r>
              <a:rPr lang="el-GR" sz="2000" b="1" dirty="0" err="1" smtClean="0">
                <a:solidFill>
                  <a:srgbClr val="002060"/>
                </a:solidFill>
                <a:latin typeface="Palatino Linotype" pitchFamily="18" charset="0"/>
                <a:ea typeface="Calibri" panose="020F0502020204030204" pitchFamily="34" charset="0"/>
                <a:cs typeface="Times New Roman" panose="02020603050405020304" pitchFamily="18" charset="0"/>
              </a:rPr>
              <a:t>αϊδίως</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 γεννά τον </a:t>
            </a:r>
            <a:r>
              <a:rPr lang="el-GR" sz="2000" b="1" dirty="0" err="1" smtClean="0">
                <a:solidFill>
                  <a:srgbClr val="002060"/>
                </a:solidFill>
                <a:latin typeface="Palatino Linotype" pitchFamily="18" charset="0"/>
                <a:ea typeface="Calibri" panose="020F0502020204030204" pitchFamily="34" charset="0"/>
                <a:cs typeface="Times New Roman" panose="02020603050405020304" pitchFamily="18" charset="0"/>
              </a:rPr>
              <a:t>Υιόν</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 και </a:t>
            </a:r>
            <a:r>
              <a:rPr lang="el-GR" sz="2000" b="1" dirty="0" err="1" smtClean="0">
                <a:solidFill>
                  <a:srgbClr val="002060"/>
                </a:solidFill>
                <a:latin typeface="Palatino Linotype" pitchFamily="18" charset="0"/>
                <a:ea typeface="Calibri" panose="020F0502020204030204" pitchFamily="34" charset="0"/>
                <a:cs typeface="Times New Roman" panose="02020603050405020304" pitchFamily="18" charset="0"/>
              </a:rPr>
              <a:t>αϊδίως</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 </a:t>
            </a:r>
            <a:r>
              <a:rPr lang="el-GR" sz="2000" b="1" dirty="0" err="1" smtClean="0">
                <a:solidFill>
                  <a:srgbClr val="002060"/>
                </a:solidFill>
                <a:latin typeface="Palatino Linotype" pitchFamily="18" charset="0"/>
                <a:ea typeface="Calibri" panose="020F0502020204030204" pitchFamily="34" charset="0"/>
                <a:cs typeface="Times New Roman" panose="02020603050405020304" pitchFamily="18" charset="0"/>
              </a:rPr>
              <a:t>εκπορεύει</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 το Άγιο Πνεύμα. </a:t>
            </a:r>
          </a:p>
          <a:p>
            <a:pPr marL="0" indent="0" algn="just">
              <a:lnSpc>
                <a:spcPct val="150000"/>
              </a:lnSpc>
              <a:spcAft>
                <a:spcPts val="800"/>
              </a:spcAft>
              <a:buFont typeface="Wingdings" pitchFamily="2" charset="2"/>
              <a:buChar char="Ø"/>
            </a:pPr>
            <a:endParaRPr lang="el-GR" sz="2000" b="1" dirty="0" smtClean="0">
              <a:solidFill>
                <a:schemeClr val="bg1"/>
              </a:solidFill>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sz="2000" b="1" dirty="0"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ctr">
              <a:lnSpc>
                <a:spcPct val="150000"/>
              </a:lnSpc>
              <a:spcAft>
                <a:spcPts val="800"/>
              </a:spcAft>
              <a:buNone/>
            </a:pPr>
            <a:endParaRPr lang="el-GR" dirty="0" smtClean="0">
              <a:solidFill>
                <a:srgbClr val="001746"/>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50000"/>
              </a:lnSpc>
              <a:spcAft>
                <a:spcPts val="800"/>
              </a:spcAft>
              <a:buNone/>
            </a:pPr>
            <a:r>
              <a:rPr lang="el-GR" sz="2800" b="1" dirty="0" smtClean="0">
                <a:solidFill>
                  <a:srgbClr val="001746"/>
                </a:solidFill>
                <a:effectLst/>
                <a:latin typeface="Times New Roman" panose="02020603050405020304" pitchFamily="18" charset="0"/>
                <a:ea typeface="Calibri" panose="020F0502020204030204" pitchFamily="34" charset="0"/>
                <a:cs typeface="Times New Roman" panose="02020603050405020304" pitchFamily="18" charset="0"/>
              </a:rPr>
              <a:t>ΠΑΡΟΥΣΙΑΣΗ- ΣΥΖΗΤΗΣΗ </a:t>
            </a:r>
          </a:p>
          <a:p>
            <a:pPr marL="0" indent="0" algn="ctr">
              <a:lnSpc>
                <a:spcPct val="150000"/>
              </a:lnSpc>
              <a:spcAft>
                <a:spcPts val="800"/>
              </a:spcAft>
              <a:buNone/>
            </a:pPr>
            <a:r>
              <a:rPr lang="el-GR" sz="2800" b="1" dirty="0" smtClean="0">
                <a:solidFill>
                  <a:srgbClr val="001746"/>
                </a:solidFill>
                <a:effectLst/>
                <a:latin typeface="Times New Roman" panose="02020603050405020304" pitchFamily="18" charset="0"/>
                <a:ea typeface="Calibri" panose="020F0502020204030204" pitchFamily="34" charset="0"/>
                <a:cs typeface="Times New Roman" panose="02020603050405020304" pitchFamily="18" charset="0"/>
              </a:rPr>
              <a:t>ΓΙΑ ΤΟ ΘΕΜΑ ΤΗΣ Γ΄ ΓΡΑΠΤΗΣ ΕΡΓΑΣΙΑΣ</a:t>
            </a:r>
            <a:endParaRPr lang="el-GR" sz="2800" b="1" dirty="0" smtClean="0">
              <a:solidFill>
                <a:srgbClr val="0070C0"/>
              </a:solidFill>
              <a:effectLst/>
              <a:latin typeface="Palatino Linotype" pitchFamily="18" charset="0"/>
              <a:ea typeface="Calibri" panose="020F0502020204030204" pitchFamily="34" charset="0"/>
              <a:cs typeface="Times New Roman" panose="02020603050405020304" pitchFamily="18" charset="0"/>
            </a:endParaRPr>
          </a:p>
          <a:p>
            <a:pPr marL="0" indent="0" algn="ctr">
              <a:lnSpc>
                <a:spcPct val="150000"/>
              </a:lnSpc>
              <a:spcAft>
                <a:spcPts val="800"/>
              </a:spcAft>
              <a:buNone/>
            </a:pPr>
            <a:endParaRPr lang="el-GR" sz="1600" b="1" dirty="0" smtClean="0">
              <a:solidFill>
                <a:srgbClr val="C00000"/>
              </a:solidFill>
              <a:latin typeface="Palatino Linotype" pitchFamily="18" charset="0"/>
              <a:ea typeface="Calibri" panose="020F0502020204030204" pitchFamily="34" charset="0"/>
              <a:cs typeface="Times New Roman" panose="02020603050405020304" pitchFamily="18" charset="0"/>
            </a:endParaRPr>
          </a:p>
          <a:p>
            <a:pPr marL="0" indent="0" algn="ctr">
              <a:lnSpc>
                <a:spcPct val="150000"/>
              </a:lnSpc>
              <a:spcAft>
                <a:spcPts val="800"/>
              </a:spcAft>
              <a:buNone/>
            </a:pPr>
            <a:r>
              <a:rPr lang="el-GR" sz="2400" b="1" dirty="0" smtClean="0">
                <a:solidFill>
                  <a:srgbClr val="C00000"/>
                </a:solidFill>
                <a:latin typeface="Palatino Linotype" pitchFamily="18" charset="0"/>
                <a:ea typeface="Calibri" panose="020F0502020204030204" pitchFamily="34" charset="0"/>
                <a:cs typeface="Times New Roman" panose="02020603050405020304" pitchFamily="18" charset="0"/>
              </a:rPr>
              <a:t>Σάββατο, 13/2/2021</a:t>
            </a:r>
            <a:endParaRPr lang="el-GR" sz="24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28C4B9FD-BBCD-4D20-BE68-D5FD8F544B57}" type="slidenum">
              <a:rPr lang="el-GR" b="1" smtClean="0">
                <a:latin typeface="Palatino Linotype" pitchFamily="18" charset="0"/>
              </a:rPr>
              <a:pPr/>
              <a:t>2</a:t>
            </a:fld>
            <a:endParaRPr lang="el-GR" b="1" dirty="0">
              <a:latin typeface="Palatino Linotype"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Β’:</a:t>
            </a:r>
            <a:r>
              <a:rPr lang="el-GR" sz="2400" b="1" dirty="0" smtClean="0">
                <a:solidFill>
                  <a:srgbClr val="002060"/>
                </a:solidFill>
                <a:latin typeface="Palatino Linotype" pitchFamily="18" charset="0"/>
              </a:rPr>
              <a:t> </a:t>
            </a:r>
            <a:r>
              <a:rPr lang="el-GR" sz="2200" b="1" i="1" dirty="0" smtClean="0">
                <a:solidFill>
                  <a:srgbClr val="002060"/>
                </a:solidFill>
                <a:latin typeface="Palatino Linotype" pitchFamily="18" charset="0"/>
              </a:rPr>
              <a:t>Η περί </a:t>
            </a:r>
            <a:r>
              <a:rPr lang="el-GR" sz="2200" b="1" i="1" dirty="0" err="1" smtClean="0">
                <a:solidFill>
                  <a:srgbClr val="002060"/>
                </a:solidFill>
                <a:latin typeface="Palatino Linotype" pitchFamily="18" charset="0"/>
              </a:rPr>
              <a:t>τής</a:t>
            </a:r>
            <a:r>
              <a:rPr lang="el-GR" sz="2200" b="1" i="1" dirty="0" smtClean="0">
                <a:solidFill>
                  <a:srgbClr val="002060"/>
                </a:solidFill>
                <a:latin typeface="Palatino Linotype" pitchFamily="18" charset="0"/>
              </a:rPr>
              <a:t> Αγίας Τριάδος διδασκαλία τού </a:t>
            </a:r>
            <a:r>
              <a:rPr lang="el-GR" sz="2200" b="1" i="1" dirty="0" err="1" smtClean="0">
                <a:solidFill>
                  <a:srgbClr val="002060"/>
                </a:solidFill>
                <a:latin typeface="Palatino Linotype" pitchFamily="18" charset="0"/>
              </a:rPr>
              <a:t>Γρ</a:t>
            </a:r>
            <a:r>
              <a:rPr lang="el-GR" sz="2200" b="1" i="1" dirty="0" smtClean="0">
                <a:solidFill>
                  <a:srgbClr val="002060"/>
                </a:solidFill>
                <a:latin typeface="Palatino Linotype" pitchFamily="18" charset="0"/>
              </a:rPr>
              <a:t>. </a:t>
            </a:r>
            <a:r>
              <a:rPr lang="el-GR" sz="2200" b="1" i="1" dirty="0" err="1" smtClean="0">
                <a:solidFill>
                  <a:srgbClr val="002060"/>
                </a:solidFill>
                <a:latin typeface="Palatino Linotype" pitchFamily="18" charset="0"/>
              </a:rPr>
              <a:t>Νύσσης</a:t>
            </a:r>
            <a:endParaRPr lang="el-GR" sz="2200" b="1" i="1" dirty="0" smtClean="0">
              <a:solidFill>
                <a:srgbClr val="002060"/>
              </a:solidFill>
              <a:latin typeface="Palatino Linotype" pitchFamily="18" charset="0"/>
            </a:endParaRPr>
          </a:p>
          <a:p>
            <a:pPr>
              <a:buNone/>
            </a:pPr>
            <a:endParaRPr lang="el-GR" sz="2000" b="1" u="sng" dirty="0" smtClean="0">
              <a:solidFill>
                <a:srgbClr val="C00000"/>
              </a:solidFill>
              <a:latin typeface="Palatino Linotype" pitchFamily="18" charset="0"/>
            </a:endParaRPr>
          </a:p>
          <a:p>
            <a:pPr>
              <a:buNone/>
            </a:pPr>
            <a:r>
              <a:rPr lang="el-GR" sz="2000" b="1" u="sng" dirty="0" smtClean="0">
                <a:solidFill>
                  <a:schemeClr val="bg1"/>
                </a:solidFill>
                <a:latin typeface="Palatino Linotype" pitchFamily="18" charset="0"/>
              </a:rPr>
              <a:t>Ορισμένες αποσαφηνίσεις</a:t>
            </a:r>
            <a:r>
              <a:rPr lang="el-GR" sz="2000" b="1" dirty="0" smtClean="0">
                <a:solidFill>
                  <a:schemeClr val="bg1"/>
                </a:solidFill>
                <a:latin typeface="Palatino Linotype" pitchFamily="18" charset="0"/>
              </a:rPr>
              <a:t> επί της σχετικής διδασκαλίας τού </a:t>
            </a:r>
            <a:r>
              <a:rPr lang="el-GR" sz="2000" b="1" dirty="0" err="1" smtClean="0">
                <a:solidFill>
                  <a:schemeClr val="bg1"/>
                </a:solidFill>
                <a:latin typeface="Palatino Linotype" pitchFamily="18" charset="0"/>
              </a:rPr>
              <a:t>Γρ</a:t>
            </a:r>
            <a:r>
              <a:rPr lang="el-GR" sz="2000" b="1" dirty="0" smtClean="0">
                <a:solidFill>
                  <a:schemeClr val="bg1"/>
                </a:solidFill>
                <a:latin typeface="Palatino Linotype" pitchFamily="18" charset="0"/>
              </a:rPr>
              <a:t>. </a:t>
            </a:r>
            <a:r>
              <a:rPr lang="el-GR" sz="2000" b="1" dirty="0" err="1" smtClean="0">
                <a:solidFill>
                  <a:schemeClr val="bg1"/>
                </a:solidFill>
                <a:latin typeface="Palatino Linotype" pitchFamily="18" charset="0"/>
              </a:rPr>
              <a:t>Νύσσης</a:t>
            </a:r>
            <a:r>
              <a:rPr lang="el-GR" sz="2000" b="1" dirty="0" smtClean="0">
                <a:solidFill>
                  <a:schemeClr val="bg1"/>
                </a:solidFill>
                <a:latin typeface="Palatino Linotype" pitchFamily="18" charset="0"/>
              </a:rPr>
              <a:t> (Β΄): </a:t>
            </a:r>
          </a:p>
          <a:p>
            <a:pPr>
              <a:buNone/>
            </a:pPr>
            <a:endParaRPr lang="el-GR" sz="2000" b="1" u="sng" dirty="0" smtClean="0">
              <a:solidFill>
                <a:srgbClr val="C00000"/>
              </a:solidFill>
              <a:latin typeface="Palatino Linotype" pitchFamily="18" charset="0"/>
            </a:endParaRPr>
          </a:p>
          <a:p>
            <a:pPr marL="0" indent="0" algn="just">
              <a:lnSpc>
                <a:spcPct val="150000"/>
              </a:lnSpc>
              <a:spcAft>
                <a:spcPts val="800"/>
              </a:spcAft>
              <a:buFont typeface="Wingdings" pitchFamily="2" charset="2"/>
              <a:buChar char="Ø"/>
            </a:pPr>
            <a:r>
              <a:rPr lang="el-GR" sz="2000" b="1" dirty="0" smtClean="0">
                <a:solidFill>
                  <a:srgbClr val="C00000"/>
                </a:solidFill>
                <a:latin typeface="Palatino Linotype" pitchFamily="18" charset="0"/>
                <a:ea typeface="Calibri" panose="020F0502020204030204" pitchFamily="34" charset="0"/>
                <a:cs typeface="Times New Roman" panose="02020603050405020304" pitchFamily="18" charset="0"/>
              </a:rPr>
              <a:t>Υιός: </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είναι «</a:t>
            </a:r>
            <a:r>
              <a:rPr lang="el-GR" sz="2000" b="1" dirty="0" err="1" smtClean="0">
                <a:solidFill>
                  <a:srgbClr val="002060"/>
                </a:solidFill>
                <a:latin typeface="Palatino Linotype" pitchFamily="18" charset="0"/>
                <a:ea typeface="Calibri" panose="020F0502020204030204" pitchFamily="34" charset="0"/>
                <a:cs typeface="Times New Roman" panose="02020603050405020304" pitchFamily="18" charset="0"/>
              </a:rPr>
              <a:t>αγένητος</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 (αδημιούργητος), δεν είναι όμως αγέννητος (ήτοι, μη έχων αίτιον ύπαρξης) (</a:t>
            </a:r>
            <a:r>
              <a:rPr lang="el-GR" sz="2000" b="1" dirty="0" err="1" smtClean="0">
                <a:solidFill>
                  <a:srgbClr val="002060"/>
                </a:solidFill>
                <a:latin typeface="Palatino Linotype" pitchFamily="18" charset="0"/>
                <a:ea typeface="Calibri" panose="020F0502020204030204" pitchFamily="34" charset="0"/>
                <a:cs typeface="Times New Roman" panose="02020603050405020304" pitchFamily="18" charset="0"/>
              </a:rPr>
              <a:t>Ξεξάκης</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 2006).</a:t>
            </a:r>
          </a:p>
          <a:p>
            <a:pPr marL="0" indent="0" algn="just">
              <a:lnSpc>
                <a:spcPct val="150000"/>
              </a:lnSpc>
              <a:spcAft>
                <a:spcPts val="800"/>
              </a:spcAft>
              <a:buFont typeface="Wingdings" pitchFamily="2" charset="2"/>
              <a:buChar char="Ø"/>
            </a:pPr>
            <a:r>
              <a:rPr lang="el-GR" sz="2000" b="1" dirty="0" smtClean="0">
                <a:solidFill>
                  <a:srgbClr val="C00000"/>
                </a:solidFill>
                <a:latin typeface="Palatino Linotype" pitchFamily="18" charset="0"/>
                <a:ea typeface="Calibri" panose="020F0502020204030204" pitchFamily="34" charset="0"/>
                <a:cs typeface="Times New Roman" panose="02020603050405020304" pitchFamily="18" charset="0"/>
              </a:rPr>
              <a:t>Άγιο Πνεύμα: </a:t>
            </a:r>
            <a:r>
              <a:rPr lang="el-GR" sz="2000" b="1" dirty="0" smtClean="0">
                <a:solidFill>
                  <a:srgbClr val="FFC000"/>
                </a:solidFill>
                <a:latin typeface="Palatino Linotype" pitchFamily="18" charset="0"/>
                <a:ea typeface="Calibri" panose="020F0502020204030204" pitchFamily="34" charset="0"/>
                <a:cs typeface="Times New Roman" panose="02020603050405020304" pitchFamily="18" charset="0"/>
              </a:rPr>
              <a:t>«</a:t>
            </a:r>
            <a:r>
              <a:rPr lang="el-GR" sz="2000" b="1" dirty="0" err="1" smtClean="0">
                <a:solidFill>
                  <a:srgbClr val="FFC000"/>
                </a:solidFill>
                <a:latin typeface="Palatino Linotype" pitchFamily="18" charset="0"/>
                <a:ea typeface="Calibri" panose="020F0502020204030204" pitchFamily="34" charset="0"/>
                <a:cs typeface="Times New Roman" panose="02020603050405020304" pitchFamily="18" charset="0"/>
              </a:rPr>
              <a:t>εκπορευτόν</a:t>
            </a:r>
            <a:r>
              <a:rPr lang="el-GR" sz="2000" b="1" dirty="0" smtClean="0">
                <a:solidFill>
                  <a:srgbClr val="FFC000"/>
                </a:solidFill>
                <a:latin typeface="Palatino Linotype" pitchFamily="18" charset="0"/>
                <a:ea typeface="Calibri" panose="020F0502020204030204" pitchFamily="34" charset="0"/>
                <a:cs typeface="Times New Roman" panose="02020603050405020304" pitchFamily="18" charset="0"/>
              </a:rPr>
              <a:t>». Συνιστά ένα </a:t>
            </a:r>
            <a:r>
              <a:rPr lang="el-GR" sz="2000" b="1" dirty="0" err="1" smtClean="0">
                <a:solidFill>
                  <a:srgbClr val="FFC000"/>
                </a:solidFill>
                <a:latin typeface="Palatino Linotype" pitchFamily="18" charset="0"/>
                <a:ea typeface="Calibri" panose="020F0502020204030204" pitchFamily="34" charset="0"/>
                <a:cs typeface="Times New Roman" panose="02020603050405020304" pitchFamily="18" charset="0"/>
              </a:rPr>
              <a:t>αΐδιον</a:t>
            </a:r>
            <a:r>
              <a:rPr lang="el-GR" sz="2000" b="1" dirty="0" smtClean="0">
                <a:solidFill>
                  <a:srgbClr val="FFC000"/>
                </a:solidFill>
                <a:latin typeface="Palatino Linotype" pitchFamily="18" charset="0"/>
                <a:ea typeface="Calibri" panose="020F0502020204030204" pitchFamily="34" charset="0"/>
                <a:cs typeface="Times New Roman" panose="02020603050405020304" pitchFamily="18" charset="0"/>
              </a:rPr>
              <a:t> γεγονός, </a:t>
            </a:r>
            <a:r>
              <a:rPr lang="el-GR" sz="2000" b="1" dirty="0" err="1" smtClean="0">
                <a:solidFill>
                  <a:srgbClr val="FFC000"/>
                </a:solidFill>
                <a:latin typeface="Palatino Linotype" pitchFamily="18" charset="0"/>
                <a:ea typeface="Calibri" panose="020F0502020204030204" pitchFamily="34" charset="0"/>
                <a:cs typeface="Times New Roman" panose="02020603050405020304" pitchFamily="18" charset="0"/>
              </a:rPr>
              <a:t>διαφοροποιούμενον</a:t>
            </a:r>
            <a:r>
              <a:rPr lang="el-GR" sz="2000" b="1" dirty="0" smtClean="0">
                <a:solidFill>
                  <a:srgbClr val="FFC000"/>
                </a:solidFill>
                <a:latin typeface="Palatino Linotype" pitchFamily="18" charset="0"/>
                <a:ea typeface="Calibri" panose="020F0502020204030204" pitchFamily="34" charset="0"/>
                <a:cs typeface="Times New Roman" panose="02020603050405020304" pitchFamily="18" charset="0"/>
              </a:rPr>
              <a:t> του τρόπου υπάρξεως τόσο του «</a:t>
            </a:r>
            <a:r>
              <a:rPr lang="el-GR" sz="2000" b="1" dirty="0" err="1" smtClean="0">
                <a:solidFill>
                  <a:srgbClr val="FFC000"/>
                </a:solidFill>
                <a:latin typeface="Palatino Linotype" pitchFamily="18" charset="0"/>
                <a:ea typeface="Calibri" panose="020F0502020204030204" pitchFamily="34" charset="0"/>
                <a:cs typeface="Times New Roman" panose="02020603050405020304" pitchFamily="18" charset="0"/>
              </a:rPr>
              <a:t>αγεννήτου</a:t>
            </a:r>
            <a:r>
              <a:rPr lang="el-GR" sz="2000" b="1" dirty="0" smtClean="0">
                <a:solidFill>
                  <a:srgbClr val="FFC000"/>
                </a:solidFill>
                <a:latin typeface="Palatino Linotype" pitchFamily="18" charset="0"/>
                <a:ea typeface="Calibri" panose="020F0502020204030204" pitchFamily="34" charset="0"/>
                <a:cs typeface="Times New Roman" panose="02020603050405020304" pitchFamily="18" charset="0"/>
              </a:rPr>
              <a:t>» Πατρός, όσο και του «</a:t>
            </a:r>
            <a:r>
              <a:rPr lang="el-GR" sz="2000" b="1" dirty="0" err="1" smtClean="0">
                <a:solidFill>
                  <a:srgbClr val="FFC000"/>
                </a:solidFill>
                <a:latin typeface="Palatino Linotype" pitchFamily="18" charset="0"/>
                <a:ea typeface="Calibri" panose="020F0502020204030204" pitchFamily="34" charset="0"/>
                <a:cs typeface="Times New Roman" panose="02020603050405020304" pitchFamily="18" charset="0"/>
              </a:rPr>
              <a:t>αγεννήτου</a:t>
            </a:r>
            <a:r>
              <a:rPr lang="el-GR" sz="2000" b="1" dirty="0" smtClean="0">
                <a:solidFill>
                  <a:srgbClr val="FFC000"/>
                </a:solidFill>
                <a:latin typeface="Palatino Linotype" pitchFamily="18" charset="0"/>
                <a:ea typeface="Calibri" panose="020F0502020204030204" pitchFamily="34" charset="0"/>
                <a:cs typeface="Times New Roman" panose="02020603050405020304" pitchFamily="18" charset="0"/>
              </a:rPr>
              <a:t>» Υιού. </a:t>
            </a:r>
          </a:p>
          <a:p>
            <a:pPr marL="0" indent="0" algn="just">
              <a:lnSpc>
                <a:spcPct val="150000"/>
              </a:lnSpc>
              <a:spcAft>
                <a:spcPts val="800"/>
              </a:spcAft>
              <a:buFont typeface="Wingdings" pitchFamily="2" charset="2"/>
              <a:buChar char="Ø"/>
            </a:pPr>
            <a:r>
              <a:rPr lang="el-GR" sz="2000" b="1" dirty="0" err="1" smtClean="0">
                <a:solidFill>
                  <a:srgbClr val="002060"/>
                </a:solidFill>
                <a:latin typeface="Palatino Linotype" pitchFamily="18" charset="0"/>
                <a:ea typeface="Calibri" panose="020F0502020204030204" pitchFamily="34" charset="0"/>
                <a:cs typeface="Times New Roman" panose="02020603050405020304" pitchFamily="18" charset="0"/>
              </a:rPr>
              <a:t>Ταυτότης</a:t>
            </a:r>
            <a:r>
              <a:rPr lang="el-GR" sz="2000" b="1" dirty="0" smtClean="0">
                <a:solidFill>
                  <a:srgbClr val="002060"/>
                </a:solidFill>
                <a:latin typeface="Palatino Linotype" pitchFamily="18" charset="0"/>
                <a:ea typeface="Calibri" panose="020F0502020204030204" pitchFamily="34" charset="0"/>
                <a:cs typeface="Times New Roman" panose="02020603050405020304" pitchFamily="18" charset="0"/>
              </a:rPr>
              <a:t> ουσίας και ενέργειας: </a:t>
            </a:r>
            <a:r>
              <a:rPr lang="el-GR" sz="20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όχι μόνον η </a:t>
            </a:r>
            <a:r>
              <a:rPr lang="el-GR" sz="2000" b="1" dirty="0" err="1"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ταυτότης</a:t>
            </a:r>
            <a:r>
              <a:rPr lang="el-GR" sz="20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 της ουσίας οδηγεί στην ταυτότητα της ενέργειας, αλλά και από την ταυτότητα της ενέργειας συνάγεται η ταυτότητα της ουσίας. </a:t>
            </a:r>
          </a:p>
          <a:p>
            <a:pPr marL="0" indent="0" algn="just">
              <a:lnSpc>
                <a:spcPct val="150000"/>
              </a:lnSpc>
              <a:spcAft>
                <a:spcPts val="800"/>
              </a:spcAft>
              <a:buFont typeface="Wingdings" pitchFamily="2" charset="2"/>
              <a:buChar char="Ø"/>
            </a:pPr>
            <a:r>
              <a:rPr lang="el-GR" sz="2000" b="1" dirty="0" err="1" smtClean="0">
                <a:solidFill>
                  <a:srgbClr val="0070C0"/>
                </a:solidFill>
                <a:latin typeface="Palatino Linotype" pitchFamily="18" charset="0"/>
                <a:ea typeface="Calibri" panose="020F0502020204030204" pitchFamily="34" charset="0"/>
                <a:cs typeface="Times New Roman" panose="02020603050405020304" pitchFamily="18" charset="0"/>
              </a:rPr>
              <a:t>Ετερότης</a:t>
            </a:r>
            <a:r>
              <a:rPr lang="el-GR" sz="2000" b="1" dirty="0" smtClean="0">
                <a:solidFill>
                  <a:srgbClr val="0070C0"/>
                </a:solidFill>
                <a:latin typeface="Palatino Linotype" pitchFamily="18" charset="0"/>
                <a:ea typeface="Calibri" panose="020F0502020204030204" pitchFamily="34" charset="0"/>
                <a:cs typeface="Times New Roman" panose="02020603050405020304" pitchFamily="18" charset="0"/>
              </a:rPr>
              <a:t> Προσώπων: </a:t>
            </a:r>
            <a:r>
              <a:rPr lang="el-GR" sz="2000" b="1" dirty="0" smtClean="0">
                <a:solidFill>
                  <a:srgbClr val="7030A0"/>
                </a:solidFill>
                <a:latin typeface="Palatino Linotype" pitchFamily="18" charset="0"/>
                <a:ea typeface="Calibri" panose="020F0502020204030204" pitchFamily="34" charset="0"/>
                <a:cs typeface="Times New Roman" panose="02020603050405020304" pitchFamily="18" charset="0"/>
              </a:rPr>
              <a:t>Οι θείες Υποστάσεις δεν διαιρούνται διά των υποστατικών ιδιωμάτων, μόνον διακρίνονται μεταξύ τους. </a:t>
            </a:r>
          </a:p>
          <a:p>
            <a:pPr marL="0" indent="0" algn="just">
              <a:lnSpc>
                <a:spcPct val="150000"/>
              </a:lnSpc>
              <a:spcAft>
                <a:spcPts val="800"/>
              </a:spcAft>
              <a:buFont typeface="Wingdings" pitchFamily="2" charset="2"/>
              <a:buChar char="Ø"/>
            </a:pPr>
            <a:endParaRPr lang="el-GR" sz="2000" b="1" dirty="0" smtClean="0">
              <a:solidFill>
                <a:srgbClr val="0070C0"/>
              </a:solidFill>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sz="2000" b="1" dirty="0"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Γ’: </a:t>
            </a:r>
            <a:r>
              <a:rPr lang="el-GR" sz="2400" b="1" i="1" dirty="0" smtClean="0">
                <a:solidFill>
                  <a:srgbClr val="002060"/>
                </a:solidFill>
                <a:latin typeface="Palatino Linotype" pitchFamily="18" charset="0"/>
              </a:rPr>
              <a:t>Προς μία συγκριτική ανάγνωση της φιλοσοφικής τριαδικότητας και της Ορθόδοξης </a:t>
            </a:r>
            <a:r>
              <a:rPr lang="el-GR" sz="2400" b="1" i="1" dirty="0" err="1" smtClean="0">
                <a:solidFill>
                  <a:srgbClr val="002060"/>
                </a:solidFill>
                <a:latin typeface="Palatino Linotype" pitchFamily="18" charset="0"/>
              </a:rPr>
              <a:t>Τριαδολογίας</a:t>
            </a:r>
            <a:endParaRPr lang="el-GR" sz="2400" b="1" i="1" dirty="0" smtClean="0">
              <a:solidFill>
                <a:srgbClr val="002060"/>
              </a:solidFill>
              <a:latin typeface="Palatino Linotype" pitchFamily="18" charset="0"/>
            </a:endParaRPr>
          </a:p>
          <a:p>
            <a:pPr marL="0" indent="0" algn="just">
              <a:lnSpc>
                <a:spcPct val="150000"/>
              </a:lnSpc>
              <a:spcAft>
                <a:spcPts val="800"/>
              </a:spcAft>
              <a:buNone/>
            </a:pPr>
            <a:r>
              <a:rPr lang="el-GR" sz="2200" b="1" dirty="0" smtClean="0">
                <a:solidFill>
                  <a:srgbClr val="FFFF00"/>
                </a:solidFill>
                <a:latin typeface="Palatino Linotype" pitchFamily="18" charset="0"/>
              </a:rPr>
              <a:t>Προσπαθήστε, στο πλαίσιο της συγκριτικής εξέτασης, να απαντήσετε στα ακόλουθα </a:t>
            </a:r>
            <a:r>
              <a:rPr lang="el-GR" sz="2200" b="1" dirty="0" err="1" smtClean="0">
                <a:solidFill>
                  <a:srgbClr val="FFFF00"/>
                </a:solidFill>
                <a:latin typeface="Palatino Linotype" pitchFamily="18" charset="0"/>
              </a:rPr>
              <a:t>υποερωτήματα</a:t>
            </a:r>
            <a:r>
              <a:rPr lang="el-GR" sz="2200" b="1" dirty="0" smtClean="0">
                <a:solidFill>
                  <a:srgbClr val="FFFF00"/>
                </a:solidFill>
                <a:latin typeface="Palatino Linotype" pitchFamily="18" charset="0"/>
              </a:rPr>
              <a:t>: </a:t>
            </a:r>
          </a:p>
          <a:p>
            <a:pPr marL="0" indent="0" algn="just">
              <a:lnSpc>
                <a:spcPct val="150000"/>
              </a:lnSpc>
              <a:spcAft>
                <a:spcPts val="800"/>
              </a:spcAft>
              <a:buFont typeface="Wingdings" pitchFamily="2" charset="2"/>
              <a:buChar char="ü"/>
            </a:pPr>
            <a:r>
              <a:rPr lang="el-GR" sz="2200" b="1" i="1" dirty="0" smtClean="0">
                <a:solidFill>
                  <a:srgbClr val="002060"/>
                </a:solidFill>
                <a:latin typeface="Palatino Linotype" pitchFamily="18" charset="0"/>
              </a:rPr>
              <a:t> </a:t>
            </a:r>
            <a:r>
              <a:rPr lang="el-GR" sz="2200" b="1" i="1" dirty="0" smtClean="0">
                <a:solidFill>
                  <a:schemeClr val="accent5">
                    <a:lumMod val="50000"/>
                  </a:schemeClr>
                </a:solidFill>
                <a:latin typeface="Palatino Linotype" pitchFamily="18" charset="0"/>
              </a:rPr>
              <a:t>Πώς προσδιορίζεται η σχέση «αιτίου και αιτιατού» στον Πλωτίνο και πώς επακριβώς στον </a:t>
            </a:r>
            <a:r>
              <a:rPr lang="el-GR" sz="2200" b="1" i="1" dirty="0" err="1" smtClean="0">
                <a:solidFill>
                  <a:schemeClr val="accent5">
                    <a:lumMod val="50000"/>
                  </a:schemeClr>
                </a:solidFill>
                <a:latin typeface="Palatino Linotype" pitchFamily="18" charset="0"/>
              </a:rPr>
              <a:t>Γρ</a:t>
            </a:r>
            <a:r>
              <a:rPr lang="el-GR" sz="2200" b="1" i="1" dirty="0" smtClean="0">
                <a:solidFill>
                  <a:schemeClr val="accent5">
                    <a:lumMod val="50000"/>
                  </a:schemeClr>
                </a:solidFill>
                <a:latin typeface="Palatino Linotype" pitchFamily="18" charset="0"/>
              </a:rPr>
              <a:t>. </a:t>
            </a:r>
            <a:r>
              <a:rPr lang="el-GR" sz="2200" b="1" i="1" dirty="0" err="1" smtClean="0">
                <a:solidFill>
                  <a:schemeClr val="accent5">
                    <a:lumMod val="50000"/>
                  </a:schemeClr>
                </a:solidFill>
                <a:latin typeface="Palatino Linotype" pitchFamily="18" charset="0"/>
              </a:rPr>
              <a:t>Νύσσης</a:t>
            </a:r>
            <a:r>
              <a:rPr lang="el-GR" sz="2200" b="1" i="1" dirty="0" smtClean="0">
                <a:solidFill>
                  <a:schemeClr val="accent5">
                    <a:lumMod val="50000"/>
                  </a:schemeClr>
                </a:solidFill>
                <a:latin typeface="Palatino Linotype" pitchFamily="18" charset="0"/>
              </a:rPr>
              <a:t> στο περιβάλλον των θείων υποστάσεων; </a:t>
            </a:r>
          </a:p>
          <a:p>
            <a:pPr marL="0" indent="0" algn="just">
              <a:lnSpc>
                <a:spcPct val="150000"/>
              </a:lnSpc>
              <a:spcAft>
                <a:spcPts val="800"/>
              </a:spcAft>
              <a:buFont typeface="Wingdings" pitchFamily="2" charset="2"/>
              <a:buChar char="ü"/>
            </a:pPr>
            <a:r>
              <a:rPr lang="el-GR" sz="2200" b="1" i="1" dirty="0" smtClean="0">
                <a:solidFill>
                  <a:schemeClr val="accent6">
                    <a:lumMod val="50000"/>
                  </a:schemeClr>
                </a:solidFill>
                <a:latin typeface="Palatino Linotype" pitchFamily="18" charset="0"/>
              </a:rPr>
              <a:t>Ποία η προσέγγιση τού διαλεκτικού σχήματος «</a:t>
            </a:r>
            <a:r>
              <a:rPr lang="el-GR" sz="2200" b="1" i="1" dirty="0" err="1" smtClean="0">
                <a:solidFill>
                  <a:schemeClr val="accent6">
                    <a:lumMod val="50000"/>
                  </a:schemeClr>
                </a:solidFill>
                <a:latin typeface="Palatino Linotype" pitchFamily="18" charset="0"/>
              </a:rPr>
              <a:t>ταυτότης</a:t>
            </a:r>
            <a:r>
              <a:rPr lang="el-GR" sz="2200" b="1" i="1" dirty="0" smtClean="0">
                <a:solidFill>
                  <a:schemeClr val="accent6">
                    <a:lumMod val="50000"/>
                  </a:schemeClr>
                </a:solidFill>
                <a:latin typeface="Palatino Linotype" pitchFamily="18" charset="0"/>
              </a:rPr>
              <a:t>-</a:t>
            </a:r>
            <a:r>
              <a:rPr lang="el-GR" sz="2200" b="1" i="1" dirty="0" err="1" smtClean="0">
                <a:solidFill>
                  <a:schemeClr val="accent6">
                    <a:lumMod val="50000"/>
                  </a:schemeClr>
                </a:solidFill>
                <a:latin typeface="Palatino Linotype" pitchFamily="18" charset="0"/>
              </a:rPr>
              <a:t>ετερότης</a:t>
            </a:r>
            <a:r>
              <a:rPr lang="el-GR" sz="2200" b="1" i="1" dirty="0" smtClean="0">
                <a:solidFill>
                  <a:schemeClr val="accent6">
                    <a:lumMod val="50000"/>
                  </a:schemeClr>
                </a:solidFill>
                <a:latin typeface="Palatino Linotype" pitchFamily="18" charset="0"/>
              </a:rPr>
              <a:t>» στους δύο διανοητές; </a:t>
            </a:r>
            <a:r>
              <a:rPr lang="el-GR" sz="2200" b="1" i="1" dirty="0" smtClean="0">
                <a:solidFill>
                  <a:schemeClr val="accent2">
                    <a:lumMod val="75000"/>
                  </a:schemeClr>
                </a:solidFill>
                <a:latin typeface="Palatino Linotype" pitchFamily="18" charset="0"/>
              </a:rPr>
              <a:t> </a:t>
            </a:r>
          </a:p>
          <a:p>
            <a:pPr marL="0" indent="0" algn="just">
              <a:lnSpc>
                <a:spcPct val="150000"/>
              </a:lnSpc>
              <a:spcAft>
                <a:spcPts val="800"/>
              </a:spcAft>
              <a:buFont typeface="Wingdings" pitchFamily="2" charset="2"/>
              <a:buChar char="ü"/>
            </a:pPr>
            <a:r>
              <a:rPr lang="el-GR" sz="2200" b="1" i="1" dirty="0" smtClean="0">
                <a:solidFill>
                  <a:schemeClr val="accent2">
                    <a:lumMod val="50000"/>
                  </a:schemeClr>
                </a:solidFill>
                <a:latin typeface="Palatino Linotype" pitchFamily="18" charset="0"/>
              </a:rPr>
              <a:t>Ποία ερμηνεία θα </a:t>
            </a:r>
            <a:r>
              <a:rPr lang="el-GR" sz="2200" b="1" i="1" dirty="0" err="1" smtClean="0">
                <a:solidFill>
                  <a:schemeClr val="accent2">
                    <a:lumMod val="50000"/>
                  </a:schemeClr>
                </a:solidFill>
                <a:latin typeface="Palatino Linotype" pitchFamily="18" charset="0"/>
              </a:rPr>
              <a:t>επιδέχοντο</a:t>
            </a:r>
            <a:r>
              <a:rPr lang="el-GR" sz="2200" b="1" i="1" dirty="0" smtClean="0">
                <a:solidFill>
                  <a:schemeClr val="accent2">
                    <a:lumMod val="50000"/>
                  </a:schemeClr>
                </a:solidFill>
                <a:latin typeface="Palatino Linotype" pitchFamily="18" charset="0"/>
              </a:rPr>
              <a:t> οι όροι «ουσία» και «υπόσταση» στον Νεοπλατωνισμό και ποία επακριβώς ενέχουν στον Χριστιανισμό της Ανατολής; Συζητήστε την περίπτωση των υποστατικών ιδιωμάτων και στην νεοπλατωνική διδασκαλία περί των μεταφυσικών αρχών. </a:t>
            </a:r>
            <a:endParaRPr lang="el-GR" sz="2200" b="1" i="1" dirty="0" smtClean="0">
              <a:solidFill>
                <a:schemeClr val="accent2">
                  <a:lumMod val="75000"/>
                </a:schemeClr>
              </a:solidFill>
              <a:latin typeface="Palatino Linotype" pitchFamily="18" charset="0"/>
            </a:endParaRPr>
          </a:p>
          <a:p>
            <a:pPr marL="0" indent="0" algn="just">
              <a:lnSpc>
                <a:spcPct val="150000"/>
              </a:lnSpc>
              <a:spcAft>
                <a:spcPts val="800"/>
              </a:spcAft>
              <a:buFont typeface="Wingdings" pitchFamily="2" charset="2"/>
              <a:buChar char="ü"/>
            </a:pPr>
            <a:endParaRPr lang="el-GR" sz="2200" b="1" dirty="0" smtClean="0">
              <a:solidFill>
                <a:srgbClr val="FFFF00"/>
              </a:solidFill>
              <a:latin typeface="Palatino Linotype" pitchFamily="18" charset="0"/>
            </a:endParaRPr>
          </a:p>
          <a:p>
            <a:pPr marL="0" indent="0" algn="just">
              <a:lnSpc>
                <a:spcPct val="150000"/>
              </a:lnSpc>
              <a:spcAft>
                <a:spcPts val="800"/>
              </a:spcAft>
              <a:buNone/>
            </a:pPr>
            <a:endParaRPr lang="el-GR" sz="2200" b="1" i="1" dirty="0" smtClean="0">
              <a:solidFill>
                <a:srgbClr val="002060"/>
              </a:solidFill>
              <a:latin typeface="Palatino Linotype" pitchFamily="18" charset="0"/>
            </a:endParaRPr>
          </a:p>
          <a:p>
            <a:pPr marL="0" indent="0" algn="just">
              <a:lnSpc>
                <a:spcPct val="150000"/>
              </a:lnSpc>
              <a:spcAft>
                <a:spcPts val="800"/>
              </a:spcAft>
              <a:buFont typeface="Wingdings" pitchFamily="2" charset="2"/>
              <a:buChar char="ü"/>
            </a:pPr>
            <a:endParaRPr lang="el-GR" sz="2200" b="1" i="1" dirty="0" smtClean="0">
              <a:solidFill>
                <a:srgbClr val="002060"/>
              </a:solidFill>
              <a:latin typeface="Palatino Linotype" pitchFamily="18" charset="0"/>
            </a:endParaRPr>
          </a:p>
          <a:p>
            <a:pPr>
              <a:buNone/>
            </a:pPr>
            <a:endParaRPr lang="el-GR" sz="2000" b="1" u="sng" dirty="0" smtClean="0">
              <a:solidFill>
                <a:srgbClr val="C00000"/>
              </a:solidFill>
              <a:latin typeface="Palatino Linotype" pitchFamily="18" charset="0"/>
            </a:endParaRPr>
          </a:p>
          <a:p>
            <a:pPr marL="0" indent="0" algn="just">
              <a:lnSpc>
                <a:spcPct val="150000"/>
              </a:lnSpc>
              <a:spcAft>
                <a:spcPts val="800"/>
              </a:spcAft>
              <a:buFont typeface="Wingdings" pitchFamily="2" charset="2"/>
              <a:buChar char="Ø"/>
            </a:pPr>
            <a:endParaRPr lang="el-GR" sz="2000" b="1" dirty="0" smtClean="0">
              <a:solidFill>
                <a:srgbClr val="0070C0"/>
              </a:solidFill>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sz="2000" b="1" dirty="0"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92500"/>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ΣΥΜΠΕΡΑΣΜΑΤΑ</a:t>
            </a:r>
          </a:p>
          <a:p>
            <a:pPr lvl="0" algn="just">
              <a:lnSpc>
                <a:spcPct val="160000"/>
              </a:lnSpc>
              <a:buFont typeface="Wingdings" pitchFamily="2" charset="2"/>
              <a:buChar char="Ø"/>
            </a:pPr>
            <a:r>
              <a:rPr lang="el-GR" sz="2400" b="1" i="1" dirty="0" smtClean="0">
                <a:solidFill>
                  <a:srgbClr val="FF0000"/>
                </a:solidFill>
                <a:latin typeface="Palatino Linotype" pitchFamily="18" charset="0"/>
              </a:rPr>
              <a:t>Στα «Συμπεράσματα» μίας επιστημονικής εργασίας δεν τίθενται παραπομπές. </a:t>
            </a:r>
            <a:endParaRPr lang="el-GR" sz="2400" i="1" dirty="0" smtClean="0">
              <a:solidFill>
                <a:srgbClr val="FF0000"/>
              </a:solidFill>
              <a:latin typeface="Palatino Linotype" pitchFamily="18" charset="0"/>
            </a:endParaRPr>
          </a:p>
          <a:p>
            <a:pPr lvl="0" algn="just">
              <a:lnSpc>
                <a:spcPct val="160000"/>
              </a:lnSpc>
              <a:buNone/>
            </a:pPr>
            <a:r>
              <a:rPr lang="el-GR" sz="2400" dirty="0" smtClean="0">
                <a:latin typeface="Palatino Linotype" pitchFamily="18" charset="0"/>
              </a:rPr>
              <a:t> </a:t>
            </a:r>
          </a:p>
          <a:p>
            <a:pPr lvl="0" algn="just">
              <a:lnSpc>
                <a:spcPct val="160000"/>
              </a:lnSpc>
              <a:buFont typeface="Wingdings" pitchFamily="2" charset="2"/>
              <a:buChar char="Ø"/>
            </a:pPr>
            <a:r>
              <a:rPr lang="el-GR" sz="2400" b="1" dirty="0" smtClean="0">
                <a:solidFill>
                  <a:srgbClr val="FFC000"/>
                </a:solidFill>
                <a:latin typeface="Palatino Linotype" pitchFamily="18" charset="0"/>
              </a:rPr>
              <a:t>Τα «Συμπεράσματα» αρθρώνονται ως ακολούθως: </a:t>
            </a:r>
          </a:p>
          <a:p>
            <a:pPr lvl="0" algn="just">
              <a:lnSpc>
                <a:spcPct val="160000"/>
              </a:lnSpc>
              <a:buFont typeface="Wingdings" pitchFamily="2" charset="2"/>
              <a:buChar char="v"/>
            </a:pPr>
            <a:r>
              <a:rPr lang="el-GR" sz="2400" b="1" i="1" dirty="0" smtClean="0">
                <a:solidFill>
                  <a:schemeClr val="accent6">
                    <a:lumMod val="50000"/>
                  </a:schemeClr>
                </a:solidFill>
                <a:latin typeface="Palatino Linotype" pitchFamily="18" charset="0"/>
              </a:rPr>
              <a:t>Σύντομη περιγραφή του θέματος που αναπτύχθηκε/συζητήθηκε.</a:t>
            </a:r>
            <a:endParaRPr lang="el-GR" sz="2400" i="1" dirty="0" smtClean="0">
              <a:solidFill>
                <a:schemeClr val="accent6">
                  <a:lumMod val="50000"/>
                </a:schemeClr>
              </a:solidFill>
              <a:latin typeface="Palatino Linotype" pitchFamily="18" charset="0"/>
            </a:endParaRPr>
          </a:p>
          <a:p>
            <a:pPr lvl="0" algn="just">
              <a:lnSpc>
                <a:spcPct val="160000"/>
              </a:lnSpc>
              <a:buFont typeface="Wingdings" pitchFamily="2" charset="2"/>
              <a:buChar char="v"/>
            </a:pPr>
            <a:r>
              <a:rPr lang="el-GR" sz="2400" b="1" i="1" dirty="0" smtClean="0">
                <a:solidFill>
                  <a:schemeClr val="accent1">
                    <a:lumMod val="50000"/>
                  </a:schemeClr>
                </a:solidFill>
                <a:latin typeface="Palatino Linotype" pitchFamily="18" charset="0"/>
              </a:rPr>
              <a:t>Αναφορά στην πρωτοτυπία </a:t>
            </a:r>
            <a:r>
              <a:rPr lang="el-GR" sz="2400" b="1" i="1" dirty="0" err="1" smtClean="0">
                <a:solidFill>
                  <a:schemeClr val="accent1">
                    <a:lumMod val="50000"/>
                  </a:schemeClr>
                </a:solidFill>
                <a:latin typeface="Palatino Linotype" pitchFamily="18" charset="0"/>
              </a:rPr>
              <a:t>τής</a:t>
            </a:r>
            <a:r>
              <a:rPr lang="el-GR" sz="2400" b="1" i="1" dirty="0" smtClean="0">
                <a:solidFill>
                  <a:schemeClr val="accent1">
                    <a:lumMod val="50000"/>
                  </a:schemeClr>
                </a:solidFill>
                <a:latin typeface="Palatino Linotype" pitchFamily="18" charset="0"/>
              </a:rPr>
              <a:t> εργασίας</a:t>
            </a:r>
            <a:r>
              <a:rPr lang="el-GR" sz="2400" i="1" dirty="0" smtClean="0">
                <a:solidFill>
                  <a:schemeClr val="accent1">
                    <a:lumMod val="50000"/>
                  </a:schemeClr>
                </a:solidFill>
                <a:latin typeface="Palatino Linotype" pitchFamily="18" charset="0"/>
              </a:rPr>
              <a:t> </a:t>
            </a:r>
            <a:r>
              <a:rPr lang="el-GR" sz="2400" b="1" i="1" dirty="0" smtClean="0">
                <a:solidFill>
                  <a:schemeClr val="accent1">
                    <a:lumMod val="50000"/>
                  </a:schemeClr>
                </a:solidFill>
                <a:latin typeface="Palatino Linotype" pitchFamily="18" charset="0"/>
              </a:rPr>
              <a:t>με ανάδειξη των κυριοτέρων σημείων του κειμένου, εκείνων δηλαδή που ευθέως στοιχειοθέτησαν την απάντηση των ερευνητικών ερωτημάτων που τέθηκαν στην «Εισαγωγή». </a:t>
            </a:r>
            <a:endParaRPr lang="el-GR" sz="2400" i="1" dirty="0" smtClean="0">
              <a:solidFill>
                <a:schemeClr val="accent1">
                  <a:lumMod val="50000"/>
                </a:schemeClr>
              </a:solidFill>
              <a:latin typeface="Palatino Linotype" pitchFamily="18" charset="0"/>
            </a:endParaRPr>
          </a:p>
          <a:p>
            <a:pPr marL="0" indent="0" algn="just">
              <a:lnSpc>
                <a:spcPct val="150000"/>
              </a:lnSpc>
              <a:spcAft>
                <a:spcPts val="800"/>
              </a:spcAft>
              <a:buNone/>
            </a:pPr>
            <a:endParaRPr lang="el-GR" sz="2200" b="1" dirty="0" smtClean="0">
              <a:solidFill>
                <a:srgbClr val="FFFF00"/>
              </a:solidFill>
              <a:latin typeface="Palatino Linotype" pitchFamily="18" charset="0"/>
            </a:endParaRPr>
          </a:p>
          <a:p>
            <a:pPr marL="0" indent="0" algn="just">
              <a:lnSpc>
                <a:spcPct val="150000"/>
              </a:lnSpc>
              <a:spcAft>
                <a:spcPts val="800"/>
              </a:spcAft>
              <a:buNone/>
            </a:pPr>
            <a:endParaRPr lang="el-GR" sz="2200" b="1" i="1" dirty="0" smtClean="0">
              <a:solidFill>
                <a:srgbClr val="002060"/>
              </a:solidFill>
              <a:latin typeface="Palatino Linotype" pitchFamily="18" charset="0"/>
            </a:endParaRPr>
          </a:p>
          <a:p>
            <a:pPr marL="0" indent="0" algn="just">
              <a:lnSpc>
                <a:spcPct val="150000"/>
              </a:lnSpc>
              <a:spcAft>
                <a:spcPts val="800"/>
              </a:spcAft>
              <a:buFont typeface="Wingdings" pitchFamily="2" charset="2"/>
              <a:buChar char="ü"/>
            </a:pPr>
            <a:endParaRPr lang="el-GR" sz="2200" b="1" i="1" dirty="0" smtClean="0">
              <a:solidFill>
                <a:srgbClr val="002060"/>
              </a:solidFill>
              <a:latin typeface="Palatino Linotype" pitchFamily="18" charset="0"/>
            </a:endParaRPr>
          </a:p>
          <a:p>
            <a:pPr>
              <a:buNone/>
            </a:pPr>
            <a:endParaRPr lang="el-GR" sz="2000" b="1" u="sng" dirty="0" smtClean="0">
              <a:solidFill>
                <a:srgbClr val="C00000"/>
              </a:solidFill>
              <a:latin typeface="Palatino Linotype" pitchFamily="18" charset="0"/>
            </a:endParaRPr>
          </a:p>
          <a:p>
            <a:pPr marL="0" indent="0" algn="just">
              <a:lnSpc>
                <a:spcPct val="150000"/>
              </a:lnSpc>
              <a:spcAft>
                <a:spcPts val="800"/>
              </a:spcAft>
              <a:buFont typeface="Wingdings" pitchFamily="2" charset="2"/>
              <a:buChar char="Ø"/>
            </a:pPr>
            <a:endParaRPr lang="el-GR" sz="2000" b="1" dirty="0" smtClean="0">
              <a:solidFill>
                <a:srgbClr val="0070C0"/>
              </a:solidFill>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sz="2000" b="1" dirty="0" smtClean="0">
              <a:solidFill>
                <a:schemeClr val="accent6">
                  <a:lumMod val="50000"/>
                </a:schemeClr>
              </a:solidFill>
              <a:effectLst/>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endParaRPr lang="el-GR"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marL="0" indent="0" algn="just">
              <a:lnSpc>
                <a:spcPct val="170000"/>
              </a:lnSpc>
              <a:spcAft>
                <a:spcPts val="800"/>
              </a:spcAft>
              <a:buNone/>
            </a:pPr>
            <a:r>
              <a:rPr lang="el-GR" b="1" u="sng" dirty="0" smtClean="0">
                <a:solidFill>
                  <a:srgbClr val="272F3D"/>
                </a:solidFill>
                <a:latin typeface="Palatino Linotype" pitchFamily="18" charset="0"/>
              </a:rPr>
              <a:t>ΘΕΜΑ:</a:t>
            </a:r>
            <a:r>
              <a:rPr lang="el-GR" b="1" dirty="0" smtClean="0">
                <a:solidFill>
                  <a:srgbClr val="272F3D"/>
                </a:solidFill>
                <a:latin typeface="Palatino Linotype" pitchFamily="18" charset="0"/>
              </a:rPr>
              <a:t> «Να παρουσιάσετε την θεωρία τού </a:t>
            </a:r>
            <a:r>
              <a:rPr lang="el-GR" b="1" dirty="0" smtClean="0">
                <a:solidFill>
                  <a:schemeClr val="accent6">
                    <a:lumMod val="50000"/>
                  </a:schemeClr>
                </a:solidFill>
                <a:latin typeface="Palatino Linotype" pitchFamily="18" charset="0"/>
              </a:rPr>
              <a:t>Πλωτίνου</a:t>
            </a:r>
            <a:r>
              <a:rPr lang="el-GR" b="1" dirty="0" smtClean="0">
                <a:solidFill>
                  <a:srgbClr val="272F3D"/>
                </a:solidFill>
                <a:latin typeface="Palatino Linotype" pitchFamily="18" charset="0"/>
              </a:rPr>
              <a:t> περί του τριαδικού σχήματος «</a:t>
            </a:r>
            <a:r>
              <a:rPr lang="el-GR" b="1" dirty="0" smtClean="0">
                <a:solidFill>
                  <a:srgbClr val="C00000"/>
                </a:solidFill>
                <a:latin typeface="Palatino Linotype" pitchFamily="18" charset="0"/>
              </a:rPr>
              <a:t>Εν-Νους-</a:t>
            </a:r>
            <a:r>
              <a:rPr lang="el-GR" b="1" dirty="0" err="1" smtClean="0">
                <a:solidFill>
                  <a:srgbClr val="C00000"/>
                </a:solidFill>
                <a:latin typeface="Palatino Linotype" pitchFamily="18" charset="0"/>
              </a:rPr>
              <a:t>Ψυχ</a:t>
            </a:r>
            <a:r>
              <a:rPr lang="el-GR" b="1" dirty="0" smtClean="0">
                <a:solidFill>
                  <a:srgbClr val="C00000"/>
                </a:solidFill>
                <a:latin typeface="Palatino Linotype" pitchFamily="18" charset="0"/>
              </a:rPr>
              <a:t>ή</a:t>
            </a:r>
            <a:r>
              <a:rPr lang="el-GR" b="1" dirty="0" smtClean="0">
                <a:solidFill>
                  <a:srgbClr val="272F3D"/>
                </a:solidFill>
                <a:latin typeface="Palatino Linotype" pitchFamily="18" charset="0"/>
              </a:rPr>
              <a:t>» -έτσι όπως αυτή εκτίθεται στην πραγματεία του </a:t>
            </a:r>
            <a:r>
              <a:rPr lang="el-GR" b="1" i="1" dirty="0" err="1" smtClean="0">
                <a:solidFill>
                  <a:srgbClr val="272F3D"/>
                </a:solidFill>
                <a:latin typeface="Palatino Linotype" pitchFamily="18" charset="0"/>
              </a:rPr>
              <a:t>Περὶ</a:t>
            </a:r>
            <a:r>
              <a:rPr lang="el-GR" b="1" i="1" dirty="0" smtClean="0">
                <a:solidFill>
                  <a:srgbClr val="272F3D"/>
                </a:solidFill>
                <a:latin typeface="Palatino Linotype" pitchFamily="18" charset="0"/>
              </a:rPr>
              <a:t> </a:t>
            </a:r>
            <a:r>
              <a:rPr lang="el-GR" b="1" i="1" dirty="0" err="1" smtClean="0">
                <a:solidFill>
                  <a:srgbClr val="272F3D"/>
                </a:solidFill>
                <a:latin typeface="Palatino Linotype" pitchFamily="18" charset="0"/>
              </a:rPr>
              <a:t>τῶν</a:t>
            </a:r>
            <a:r>
              <a:rPr lang="el-GR" b="1" i="1" dirty="0" smtClean="0">
                <a:solidFill>
                  <a:srgbClr val="272F3D"/>
                </a:solidFill>
                <a:latin typeface="Palatino Linotype" pitchFamily="18" charset="0"/>
              </a:rPr>
              <a:t> </a:t>
            </a:r>
            <a:r>
              <a:rPr lang="el-GR" b="1" i="1" dirty="0" err="1" smtClean="0">
                <a:solidFill>
                  <a:srgbClr val="272F3D"/>
                </a:solidFill>
                <a:latin typeface="Palatino Linotype" pitchFamily="18" charset="0"/>
              </a:rPr>
              <a:t>τριῶν</a:t>
            </a:r>
            <a:r>
              <a:rPr lang="el-GR" b="1" i="1" dirty="0" smtClean="0">
                <a:solidFill>
                  <a:srgbClr val="272F3D"/>
                </a:solidFill>
                <a:latin typeface="Palatino Linotype" pitchFamily="18" charset="0"/>
              </a:rPr>
              <a:t> </a:t>
            </a:r>
            <a:r>
              <a:rPr lang="el-GR" b="1" i="1" dirty="0" err="1" smtClean="0">
                <a:solidFill>
                  <a:srgbClr val="272F3D"/>
                </a:solidFill>
                <a:latin typeface="Palatino Linotype" pitchFamily="18" charset="0"/>
              </a:rPr>
              <a:t>ἀρχικῶν</a:t>
            </a:r>
            <a:r>
              <a:rPr lang="el-GR" b="1" i="1" dirty="0" smtClean="0">
                <a:solidFill>
                  <a:srgbClr val="272F3D"/>
                </a:solidFill>
                <a:latin typeface="Palatino Linotype" pitchFamily="18" charset="0"/>
              </a:rPr>
              <a:t> </a:t>
            </a:r>
            <a:r>
              <a:rPr lang="el-GR" b="1" i="1" dirty="0" err="1" smtClean="0">
                <a:solidFill>
                  <a:srgbClr val="272F3D"/>
                </a:solidFill>
                <a:latin typeface="Palatino Linotype" pitchFamily="18" charset="0"/>
              </a:rPr>
              <a:t>ὑποστάσεων</a:t>
            </a:r>
            <a:r>
              <a:rPr lang="el-GR" b="1" dirty="0" smtClean="0">
                <a:solidFill>
                  <a:srgbClr val="272F3D"/>
                </a:solidFill>
                <a:latin typeface="Palatino Linotype" pitchFamily="18" charset="0"/>
              </a:rPr>
              <a:t> (</a:t>
            </a:r>
            <a:r>
              <a:rPr lang="el-GR" b="1" i="1" dirty="0" err="1" smtClean="0">
                <a:solidFill>
                  <a:srgbClr val="272F3D"/>
                </a:solidFill>
                <a:latin typeface="Palatino Linotype" pitchFamily="18" charset="0"/>
              </a:rPr>
              <a:t>Εννεάδες</a:t>
            </a:r>
            <a:r>
              <a:rPr lang="el-GR" b="1" dirty="0" smtClean="0">
                <a:solidFill>
                  <a:srgbClr val="272F3D"/>
                </a:solidFill>
                <a:latin typeface="Palatino Linotype" pitchFamily="18" charset="0"/>
              </a:rPr>
              <a:t>, </a:t>
            </a:r>
            <a:r>
              <a:rPr lang="en-US" b="1" dirty="0" smtClean="0">
                <a:solidFill>
                  <a:srgbClr val="272F3D"/>
                </a:solidFill>
                <a:latin typeface="Palatino Linotype" pitchFamily="18" charset="0"/>
              </a:rPr>
              <a:t>V</a:t>
            </a:r>
            <a:r>
              <a:rPr lang="el-GR" b="1" dirty="0" smtClean="0">
                <a:solidFill>
                  <a:srgbClr val="272F3D"/>
                </a:solidFill>
                <a:latin typeface="Palatino Linotype" pitchFamily="18" charset="0"/>
              </a:rPr>
              <a:t>, 1, (10), 1-7)- και να την συγκρίνετε με την </a:t>
            </a:r>
            <a:r>
              <a:rPr lang="el-GR" b="1" dirty="0" smtClean="0">
                <a:solidFill>
                  <a:srgbClr val="C00000"/>
                </a:solidFill>
                <a:latin typeface="Palatino Linotype" pitchFamily="18" charset="0"/>
              </a:rPr>
              <a:t>Ορθόδοξη Τριαδική Θεολογία </a:t>
            </a:r>
            <a:r>
              <a:rPr lang="el-GR" b="1" dirty="0" smtClean="0">
                <a:solidFill>
                  <a:srgbClr val="272F3D"/>
                </a:solidFill>
                <a:latin typeface="Palatino Linotype" pitchFamily="18" charset="0"/>
              </a:rPr>
              <a:t>κατά τον τρόπο με τον οποίο εκείνη αναπτύσσεται στο κείμενο του </a:t>
            </a:r>
            <a:r>
              <a:rPr lang="el-GR" b="1" dirty="0" smtClean="0">
                <a:solidFill>
                  <a:schemeClr val="accent6">
                    <a:lumMod val="50000"/>
                  </a:schemeClr>
                </a:solidFill>
                <a:latin typeface="Palatino Linotype" pitchFamily="18" charset="0"/>
              </a:rPr>
              <a:t>Γρηγορίου </a:t>
            </a:r>
            <a:r>
              <a:rPr lang="el-GR" b="1" dirty="0" err="1" smtClean="0">
                <a:solidFill>
                  <a:schemeClr val="accent6">
                    <a:lumMod val="50000"/>
                  </a:schemeClr>
                </a:solidFill>
                <a:latin typeface="Palatino Linotype" pitchFamily="18" charset="0"/>
              </a:rPr>
              <a:t>Νύσσης</a:t>
            </a:r>
            <a:r>
              <a:rPr lang="el-GR" b="1" dirty="0" smtClean="0">
                <a:solidFill>
                  <a:schemeClr val="accent6">
                    <a:lumMod val="50000"/>
                  </a:schemeClr>
                </a:solidFill>
                <a:latin typeface="Palatino Linotype" pitchFamily="18" charset="0"/>
              </a:rPr>
              <a:t> </a:t>
            </a:r>
            <a:r>
              <a:rPr lang="el-GR" b="1" i="1" dirty="0" err="1" smtClean="0">
                <a:solidFill>
                  <a:srgbClr val="272F3D"/>
                </a:solidFill>
                <a:latin typeface="Palatino Linotype" pitchFamily="18" charset="0"/>
              </a:rPr>
              <a:t>Πρὸς</a:t>
            </a:r>
            <a:r>
              <a:rPr lang="el-GR" b="1" i="1" dirty="0" smtClean="0">
                <a:solidFill>
                  <a:srgbClr val="272F3D"/>
                </a:solidFill>
                <a:latin typeface="Palatino Linotype" pitchFamily="18" charset="0"/>
              </a:rPr>
              <a:t> </a:t>
            </a:r>
            <a:r>
              <a:rPr lang="el-GR" b="1" i="1" dirty="0" err="1" smtClean="0">
                <a:solidFill>
                  <a:srgbClr val="272F3D"/>
                </a:solidFill>
                <a:latin typeface="Palatino Linotype" pitchFamily="18" charset="0"/>
              </a:rPr>
              <a:t>Ἕλληνας</a:t>
            </a:r>
            <a:r>
              <a:rPr lang="el-GR" b="1" i="1" dirty="0" smtClean="0">
                <a:solidFill>
                  <a:srgbClr val="272F3D"/>
                </a:solidFill>
                <a:latin typeface="Palatino Linotype" pitchFamily="18" charset="0"/>
              </a:rPr>
              <a:t> </a:t>
            </a:r>
            <a:r>
              <a:rPr lang="el-GR" b="1" i="1" dirty="0" err="1" smtClean="0">
                <a:solidFill>
                  <a:srgbClr val="272F3D"/>
                </a:solidFill>
                <a:latin typeface="Palatino Linotype" pitchFamily="18" charset="0"/>
              </a:rPr>
              <a:t>ἐκ</a:t>
            </a:r>
            <a:r>
              <a:rPr lang="el-GR" b="1" i="1" dirty="0" smtClean="0">
                <a:solidFill>
                  <a:srgbClr val="272F3D"/>
                </a:solidFill>
                <a:latin typeface="Palatino Linotype" pitchFamily="18" charset="0"/>
              </a:rPr>
              <a:t> </a:t>
            </a:r>
            <a:r>
              <a:rPr lang="el-GR" b="1" i="1" dirty="0" err="1" smtClean="0">
                <a:solidFill>
                  <a:srgbClr val="272F3D"/>
                </a:solidFill>
                <a:latin typeface="Palatino Linotype" pitchFamily="18" charset="0"/>
              </a:rPr>
              <a:t>τῶν</a:t>
            </a:r>
            <a:r>
              <a:rPr lang="el-GR" b="1" i="1" dirty="0" smtClean="0">
                <a:solidFill>
                  <a:srgbClr val="272F3D"/>
                </a:solidFill>
                <a:latin typeface="Palatino Linotype" pitchFamily="18" charset="0"/>
              </a:rPr>
              <a:t> </a:t>
            </a:r>
            <a:r>
              <a:rPr lang="el-GR" b="1" i="1" dirty="0" err="1" smtClean="0">
                <a:solidFill>
                  <a:srgbClr val="272F3D"/>
                </a:solidFill>
                <a:latin typeface="Palatino Linotype" pitchFamily="18" charset="0"/>
              </a:rPr>
              <a:t>κοινῶν</a:t>
            </a:r>
            <a:r>
              <a:rPr lang="el-GR" b="1" i="1" dirty="0" smtClean="0">
                <a:solidFill>
                  <a:srgbClr val="272F3D"/>
                </a:solidFill>
                <a:latin typeface="Palatino Linotype" pitchFamily="18" charset="0"/>
              </a:rPr>
              <a:t> </a:t>
            </a:r>
            <a:r>
              <a:rPr lang="el-GR" b="1" i="1" dirty="0" err="1" smtClean="0">
                <a:solidFill>
                  <a:srgbClr val="272F3D"/>
                </a:solidFill>
                <a:latin typeface="Palatino Linotype" pitchFamily="18" charset="0"/>
              </a:rPr>
              <a:t>ἐννοιῶν</a:t>
            </a:r>
            <a:r>
              <a:rPr lang="el-GR" b="1" i="1" dirty="0" smtClean="0">
                <a:solidFill>
                  <a:srgbClr val="272F3D"/>
                </a:solidFill>
                <a:latin typeface="Palatino Linotype" pitchFamily="18" charset="0"/>
              </a:rPr>
              <a:t>.</a:t>
            </a:r>
            <a:r>
              <a:rPr lang="el-GR" b="1" dirty="0" smtClean="0">
                <a:solidFill>
                  <a:srgbClr val="272F3D"/>
                </a:solidFill>
                <a:latin typeface="Palatino Linotype" pitchFamily="18" charset="0"/>
              </a:rPr>
              <a:t>»</a:t>
            </a:r>
            <a:r>
              <a:rPr lang="el-GR" b="1" i="1" dirty="0" smtClean="0">
                <a:solidFill>
                  <a:srgbClr val="272F3D"/>
                </a:solidFill>
                <a:latin typeface="Palatino Linotype" pitchFamily="18" charset="0"/>
              </a:rPr>
              <a:t> </a:t>
            </a:r>
            <a:r>
              <a:rPr lang="el-GR" b="1" dirty="0" smtClean="0">
                <a:solidFill>
                  <a:srgbClr val="272F3D"/>
                </a:solidFill>
                <a:latin typeface="Palatino Linotype" pitchFamily="18" charset="0"/>
              </a:rPr>
              <a:t>[</a:t>
            </a:r>
            <a:r>
              <a:rPr lang="el-GR" b="1" u="sng" dirty="0" smtClean="0">
                <a:solidFill>
                  <a:srgbClr val="272F3D"/>
                </a:solidFill>
                <a:latin typeface="Palatino Linotype" pitchFamily="18" charset="0"/>
              </a:rPr>
              <a:t>Σημ</a:t>
            </a:r>
            <a:r>
              <a:rPr lang="el-GR" b="1" dirty="0" smtClean="0">
                <a:solidFill>
                  <a:srgbClr val="272F3D"/>
                </a:solidFill>
                <a:latin typeface="Palatino Linotype" pitchFamily="18" charset="0"/>
              </a:rPr>
              <a:t>.: Να ανιχνεύσετε τις </a:t>
            </a:r>
            <a:r>
              <a:rPr lang="el-GR" b="1" dirty="0" smtClean="0">
                <a:solidFill>
                  <a:srgbClr val="002060"/>
                </a:solidFill>
                <a:latin typeface="Palatino Linotype" pitchFamily="18" charset="0"/>
              </a:rPr>
              <a:t>ομοιότητες</a:t>
            </a:r>
            <a:r>
              <a:rPr lang="el-GR" b="1" dirty="0" smtClean="0">
                <a:solidFill>
                  <a:srgbClr val="272F3D"/>
                </a:solidFill>
                <a:latin typeface="Palatino Linotype" pitchFamily="18" charset="0"/>
              </a:rPr>
              <a:t> και τις </a:t>
            </a:r>
            <a:r>
              <a:rPr lang="el-GR" b="1" dirty="0" smtClean="0">
                <a:solidFill>
                  <a:srgbClr val="002060"/>
                </a:solidFill>
                <a:latin typeface="Palatino Linotype" pitchFamily="18" charset="0"/>
              </a:rPr>
              <a:t>διαφορές</a:t>
            </a:r>
            <a:r>
              <a:rPr lang="el-GR" b="1" dirty="0" smtClean="0">
                <a:solidFill>
                  <a:srgbClr val="272F3D"/>
                </a:solidFill>
                <a:latin typeface="Palatino Linotype" pitchFamily="18" charset="0"/>
              </a:rPr>
              <a:t> μεταξύ των δύο διανοητών στο πλαίσιο της σχέσεως της </a:t>
            </a:r>
            <a:r>
              <a:rPr lang="el-GR" b="1" u="sng" dirty="0" smtClean="0">
                <a:solidFill>
                  <a:srgbClr val="FFC000"/>
                </a:solidFill>
                <a:latin typeface="Palatino Linotype" pitchFamily="18" charset="0"/>
              </a:rPr>
              <a:t>«ταυτότητος»</a:t>
            </a:r>
            <a:r>
              <a:rPr lang="el-GR" b="1" dirty="0" smtClean="0">
                <a:solidFill>
                  <a:srgbClr val="FFC000"/>
                </a:solidFill>
                <a:latin typeface="Palatino Linotype" pitchFamily="18" charset="0"/>
              </a:rPr>
              <a:t> </a:t>
            </a:r>
            <a:r>
              <a:rPr lang="el-GR" b="1" dirty="0" smtClean="0">
                <a:solidFill>
                  <a:srgbClr val="272F3D"/>
                </a:solidFill>
                <a:latin typeface="Palatino Linotype" pitchFamily="18" charset="0"/>
              </a:rPr>
              <a:t>με την </a:t>
            </a:r>
            <a:r>
              <a:rPr lang="el-GR" b="1" u="sng" dirty="0" smtClean="0">
                <a:solidFill>
                  <a:srgbClr val="FFC000"/>
                </a:solidFill>
                <a:latin typeface="Palatino Linotype" pitchFamily="18" charset="0"/>
              </a:rPr>
              <a:t>«ετερότητα»</a:t>
            </a:r>
            <a:r>
              <a:rPr lang="el-GR" b="1" dirty="0" smtClean="0">
                <a:solidFill>
                  <a:srgbClr val="272F3D"/>
                </a:solidFill>
                <a:latin typeface="Palatino Linotype" pitchFamily="18" charset="0"/>
              </a:rPr>
              <a:t> </a:t>
            </a:r>
            <a:r>
              <a:rPr lang="el-GR" b="1" dirty="0" smtClean="0">
                <a:solidFill>
                  <a:srgbClr val="C00000"/>
                </a:solidFill>
                <a:latin typeface="Palatino Linotype" pitchFamily="18" charset="0"/>
              </a:rPr>
              <a:t>ή</a:t>
            </a:r>
            <a:r>
              <a:rPr lang="el-GR" b="1" dirty="0" smtClean="0">
                <a:solidFill>
                  <a:srgbClr val="272F3D"/>
                </a:solidFill>
                <a:latin typeface="Palatino Linotype" pitchFamily="18" charset="0"/>
              </a:rPr>
              <a:t> της </a:t>
            </a:r>
            <a:r>
              <a:rPr lang="el-GR" b="1" u="sng" dirty="0" smtClean="0">
                <a:solidFill>
                  <a:srgbClr val="FFC000"/>
                </a:solidFill>
                <a:latin typeface="Palatino Linotype" pitchFamily="18" charset="0"/>
              </a:rPr>
              <a:t>«ουσίας»</a:t>
            </a:r>
            <a:r>
              <a:rPr lang="el-GR" b="1" dirty="0" smtClean="0">
                <a:solidFill>
                  <a:srgbClr val="FFC000"/>
                </a:solidFill>
                <a:latin typeface="Palatino Linotype" pitchFamily="18" charset="0"/>
              </a:rPr>
              <a:t> </a:t>
            </a:r>
            <a:r>
              <a:rPr lang="el-GR" b="1" dirty="0" smtClean="0">
                <a:solidFill>
                  <a:srgbClr val="272F3D"/>
                </a:solidFill>
                <a:latin typeface="Palatino Linotype" pitchFamily="18" charset="0"/>
              </a:rPr>
              <a:t>με την </a:t>
            </a:r>
            <a:r>
              <a:rPr lang="el-GR" b="1" dirty="0" smtClean="0">
                <a:solidFill>
                  <a:srgbClr val="FFC000"/>
                </a:solidFill>
                <a:latin typeface="Palatino Linotype" pitchFamily="18" charset="0"/>
              </a:rPr>
              <a:t>«υπόσταση»]. </a:t>
            </a:r>
          </a:p>
          <a:p>
            <a:pPr marL="0" indent="0" algn="just">
              <a:lnSpc>
                <a:spcPct val="150000"/>
              </a:lnSpc>
              <a:spcAft>
                <a:spcPts val="800"/>
              </a:spcAft>
              <a:buNone/>
            </a:pPr>
            <a:endParaRPr lang="el-GR" dirty="0" smtClean="0">
              <a:solidFill>
                <a:srgbClr val="001746"/>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50000"/>
              </a:lnSpc>
              <a:spcAft>
                <a:spcPts val="800"/>
              </a:spcAft>
              <a:buNone/>
            </a:pPr>
            <a:endParaRPr lang="el-GR" sz="24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28C4B9FD-BBCD-4D20-BE68-D5FD8F544B57}" type="slidenum">
              <a:rPr lang="el-GR" b="1" smtClean="0">
                <a:latin typeface="Palatino Linotype" pitchFamily="18" charset="0"/>
              </a:rPr>
              <a:pPr/>
              <a:t>3</a:t>
            </a:fld>
            <a:endParaRPr lang="el-GR" b="1" dirty="0">
              <a:latin typeface="Palatino Linotype"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47500" lnSpcReduction="20000"/>
          </a:bodyPr>
          <a:lstStyle/>
          <a:p>
            <a:pPr marL="0" indent="0" algn="ctr">
              <a:lnSpc>
                <a:spcPct val="170000"/>
              </a:lnSpc>
              <a:spcAft>
                <a:spcPts val="800"/>
              </a:spcAft>
              <a:buNone/>
            </a:pPr>
            <a:r>
              <a:rPr lang="el-GR" sz="2900" b="1" dirty="0" smtClean="0">
                <a:solidFill>
                  <a:srgbClr val="C00000"/>
                </a:solidFill>
                <a:latin typeface="Palatino Linotype" pitchFamily="18" charset="0"/>
              </a:rPr>
              <a:t>ΠΡΟΤΕΙΝΟΜΕΝΗ ΔΟΜΗ/ΔΙΑΡΘΡΩΣΗ ΤΗΣ ΕΡΓΑΣΙΑΣ</a:t>
            </a:r>
          </a:p>
          <a:p>
            <a:pPr algn="just">
              <a:lnSpc>
                <a:spcPct val="160000"/>
              </a:lnSpc>
              <a:buFont typeface="Wingdings" pitchFamily="2" charset="2"/>
              <a:buChar char="Ø"/>
            </a:pPr>
            <a:r>
              <a:rPr lang="el-GR" sz="3300" b="1" dirty="0" smtClean="0">
                <a:solidFill>
                  <a:schemeClr val="bg1"/>
                </a:solidFill>
                <a:latin typeface="Palatino Linotype" pitchFamily="18" charset="0"/>
              </a:rPr>
              <a:t>ΠΕΡΙΛΗΨΗ </a:t>
            </a:r>
            <a:r>
              <a:rPr lang="el-GR" sz="3300" b="1" dirty="0" smtClean="0">
                <a:solidFill>
                  <a:schemeClr val="bg2">
                    <a:lumMod val="10000"/>
                  </a:schemeClr>
                </a:solidFill>
                <a:latin typeface="Palatino Linotype" pitchFamily="18" charset="0"/>
              </a:rPr>
              <a:t>(Προαιρετικά)/ </a:t>
            </a:r>
            <a:r>
              <a:rPr lang="el-GR" sz="3300" b="1" dirty="0" smtClean="0">
                <a:solidFill>
                  <a:schemeClr val="bg1"/>
                </a:solidFill>
                <a:latin typeface="Palatino Linotype" pitchFamily="18" charset="0"/>
              </a:rPr>
              <a:t>Λέξεις-Κλειδιά</a:t>
            </a:r>
          </a:p>
          <a:p>
            <a:pPr algn="just">
              <a:lnSpc>
                <a:spcPct val="160000"/>
              </a:lnSpc>
              <a:buFont typeface="Wingdings" pitchFamily="2" charset="2"/>
              <a:buChar char="Ø"/>
            </a:pPr>
            <a:r>
              <a:rPr lang="el-GR" sz="3300" b="1" dirty="0" smtClean="0">
                <a:solidFill>
                  <a:srgbClr val="C00000"/>
                </a:solidFill>
                <a:latin typeface="Palatino Linotype" pitchFamily="18" charset="0"/>
              </a:rPr>
              <a:t>ΠΙΝΑΚΑΣ ΠΕΡΙΕΧΟΜΕΝΩΝ</a:t>
            </a:r>
          </a:p>
          <a:p>
            <a:pPr algn="just">
              <a:lnSpc>
                <a:spcPct val="160000"/>
              </a:lnSpc>
              <a:buFont typeface="Wingdings" pitchFamily="2" charset="2"/>
              <a:buChar char="Ø"/>
            </a:pPr>
            <a:r>
              <a:rPr lang="el-GR" sz="3300" b="1" dirty="0" smtClean="0">
                <a:solidFill>
                  <a:srgbClr val="FFC000"/>
                </a:solidFill>
                <a:latin typeface="Palatino Linotype" pitchFamily="18" charset="0"/>
              </a:rPr>
              <a:t>ΕΙΣΑΓΩΓΗ</a:t>
            </a:r>
            <a:endParaRPr lang="el-GR" sz="3300" dirty="0" smtClean="0">
              <a:solidFill>
                <a:srgbClr val="FFC000"/>
              </a:solidFill>
              <a:latin typeface="Palatino Linotype" pitchFamily="18" charset="0"/>
            </a:endParaRPr>
          </a:p>
          <a:p>
            <a:pPr algn="just">
              <a:lnSpc>
                <a:spcPct val="160000"/>
              </a:lnSpc>
              <a:buFont typeface="Wingdings" pitchFamily="2" charset="2"/>
              <a:buChar char="Ø"/>
            </a:pPr>
            <a:r>
              <a:rPr lang="el-GR" sz="3300" b="1" dirty="0" smtClean="0">
                <a:solidFill>
                  <a:schemeClr val="bg2">
                    <a:lumMod val="10000"/>
                  </a:schemeClr>
                </a:solidFill>
                <a:latin typeface="Palatino Linotype" pitchFamily="18" charset="0"/>
              </a:rPr>
              <a:t>ΚΕΦΑΛΑΙΟ Α΄:</a:t>
            </a:r>
            <a:r>
              <a:rPr lang="el-GR" sz="3300" dirty="0" smtClean="0">
                <a:solidFill>
                  <a:schemeClr val="bg2">
                    <a:lumMod val="10000"/>
                  </a:schemeClr>
                </a:solidFill>
                <a:latin typeface="Palatino Linotype" pitchFamily="18" charset="0"/>
              </a:rPr>
              <a:t> </a:t>
            </a:r>
            <a:r>
              <a:rPr lang="el-GR" sz="3300" b="1" i="1" dirty="0" smtClean="0">
                <a:solidFill>
                  <a:schemeClr val="bg2">
                    <a:lumMod val="10000"/>
                  </a:schemeClr>
                </a:solidFill>
                <a:latin typeface="Palatino Linotype" pitchFamily="18" charset="0"/>
              </a:rPr>
              <a:t>Το τριαδικό σχήμα «Εν-Νους-</a:t>
            </a:r>
            <a:r>
              <a:rPr lang="el-GR" sz="3300" b="1" i="1" dirty="0" err="1" smtClean="0">
                <a:solidFill>
                  <a:schemeClr val="bg2">
                    <a:lumMod val="10000"/>
                  </a:schemeClr>
                </a:solidFill>
                <a:latin typeface="Palatino Linotype" pitchFamily="18" charset="0"/>
              </a:rPr>
              <a:t>Ψυχ</a:t>
            </a:r>
            <a:r>
              <a:rPr lang="el-GR" sz="3300" b="1" i="1" dirty="0" smtClean="0">
                <a:solidFill>
                  <a:schemeClr val="bg2">
                    <a:lumMod val="10000"/>
                  </a:schemeClr>
                </a:solidFill>
                <a:latin typeface="Palatino Linotype" pitchFamily="18" charset="0"/>
              </a:rPr>
              <a:t>ή» στην φιλοσοφική διδασκαλία τού Πλωτίνου</a:t>
            </a:r>
          </a:p>
          <a:p>
            <a:pPr algn="just">
              <a:lnSpc>
                <a:spcPct val="160000"/>
              </a:lnSpc>
              <a:buFont typeface="Wingdings" pitchFamily="2" charset="2"/>
              <a:buChar char="Ø"/>
            </a:pPr>
            <a:r>
              <a:rPr lang="el-GR" sz="3300" b="1" dirty="0" smtClean="0">
                <a:solidFill>
                  <a:schemeClr val="accent5">
                    <a:lumMod val="50000"/>
                  </a:schemeClr>
                </a:solidFill>
                <a:latin typeface="Palatino Linotype" pitchFamily="18" charset="0"/>
              </a:rPr>
              <a:t>ΚΕΦΑΛΑΙΟ Β΄:</a:t>
            </a:r>
            <a:r>
              <a:rPr lang="el-GR" sz="3300" dirty="0" smtClean="0">
                <a:solidFill>
                  <a:schemeClr val="accent5">
                    <a:lumMod val="50000"/>
                  </a:schemeClr>
                </a:solidFill>
                <a:latin typeface="Palatino Linotype" pitchFamily="18" charset="0"/>
              </a:rPr>
              <a:t> </a:t>
            </a:r>
            <a:r>
              <a:rPr lang="el-GR" sz="3300" b="1" i="1" dirty="0" smtClean="0">
                <a:solidFill>
                  <a:schemeClr val="accent5">
                    <a:lumMod val="50000"/>
                  </a:schemeClr>
                </a:solidFill>
                <a:latin typeface="Palatino Linotype" pitchFamily="18" charset="0"/>
              </a:rPr>
              <a:t>Η περί </a:t>
            </a:r>
            <a:r>
              <a:rPr lang="el-GR" sz="3300" b="1" i="1" dirty="0" err="1" smtClean="0">
                <a:solidFill>
                  <a:schemeClr val="accent5">
                    <a:lumMod val="50000"/>
                  </a:schemeClr>
                </a:solidFill>
                <a:latin typeface="Palatino Linotype" pitchFamily="18" charset="0"/>
              </a:rPr>
              <a:t>τής</a:t>
            </a:r>
            <a:r>
              <a:rPr lang="el-GR" sz="3300" b="1" i="1" dirty="0" smtClean="0">
                <a:solidFill>
                  <a:schemeClr val="accent5">
                    <a:lumMod val="50000"/>
                  </a:schemeClr>
                </a:solidFill>
                <a:latin typeface="Palatino Linotype" pitchFamily="18" charset="0"/>
              </a:rPr>
              <a:t> Αγίας Τριάδος διδασκαλία τού </a:t>
            </a:r>
            <a:r>
              <a:rPr lang="el-GR" sz="3300" b="1" i="1" dirty="0" err="1" smtClean="0">
                <a:solidFill>
                  <a:schemeClr val="accent5">
                    <a:lumMod val="50000"/>
                  </a:schemeClr>
                </a:solidFill>
                <a:latin typeface="Palatino Linotype" pitchFamily="18" charset="0"/>
              </a:rPr>
              <a:t>Γρ</a:t>
            </a:r>
            <a:r>
              <a:rPr lang="el-GR" sz="3300" b="1" i="1" dirty="0" smtClean="0">
                <a:solidFill>
                  <a:schemeClr val="accent5">
                    <a:lumMod val="50000"/>
                  </a:schemeClr>
                </a:solidFill>
                <a:latin typeface="Palatino Linotype" pitchFamily="18" charset="0"/>
              </a:rPr>
              <a:t>. </a:t>
            </a:r>
            <a:r>
              <a:rPr lang="el-GR" sz="3300" b="1" i="1" dirty="0" err="1" smtClean="0">
                <a:solidFill>
                  <a:schemeClr val="accent5">
                    <a:lumMod val="50000"/>
                  </a:schemeClr>
                </a:solidFill>
                <a:latin typeface="Palatino Linotype" pitchFamily="18" charset="0"/>
              </a:rPr>
              <a:t>Νύσσης</a:t>
            </a:r>
            <a:endParaRPr lang="el-GR" sz="3300" b="1" i="1" dirty="0" smtClean="0">
              <a:solidFill>
                <a:schemeClr val="accent5">
                  <a:lumMod val="50000"/>
                </a:schemeClr>
              </a:solidFill>
              <a:latin typeface="Palatino Linotype" pitchFamily="18" charset="0"/>
            </a:endParaRPr>
          </a:p>
          <a:p>
            <a:pPr marL="0" indent="0" algn="just">
              <a:lnSpc>
                <a:spcPct val="160000"/>
              </a:lnSpc>
              <a:buFont typeface="Wingdings" pitchFamily="2" charset="2"/>
              <a:buChar char="Ø"/>
            </a:pPr>
            <a:r>
              <a:rPr lang="el-GR" sz="3300" b="1" dirty="0" smtClean="0">
                <a:solidFill>
                  <a:srgbClr val="272F3D"/>
                </a:solidFill>
                <a:latin typeface="Palatino Linotype" pitchFamily="18" charset="0"/>
              </a:rPr>
              <a:t>ΚΕΦΑΛΑΙΟ Γ΄: </a:t>
            </a:r>
            <a:r>
              <a:rPr lang="el-GR" sz="3300" b="1" i="1" dirty="0" smtClean="0">
                <a:solidFill>
                  <a:srgbClr val="272F3D"/>
                </a:solidFill>
                <a:latin typeface="Palatino Linotype" pitchFamily="18" charset="0"/>
              </a:rPr>
              <a:t>Προς μία συγκριτική ανάγνωση της φιλοσοφικής τριαδικότητας και της Ορθόδοξης </a:t>
            </a:r>
            <a:r>
              <a:rPr lang="el-GR" sz="3300" b="1" i="1" dirty="0" err="1" smtClean="0">
                <a:solidFill>
                  <a:srgbClr val="272F3D"/>
                </a:solidFill>
                <a:latin typeface="Palatino Linotype" pitchFamily="18" charset="0"/>
              </a:rPr>
              <a:t>Τριαδολογίας</a:t>
            </a:r>
            <a:endParaRPr lang="el-GR" sz="3300" b="1" i="1" dirty="0" smtClean="0">
              <a:solidFill>
                <a:srgbClr val="272F3D"/>
              </a:solidFill>
              <a:latin typeface="Palatino Linotype" pitchFamily="18" charset="0"/>
            </a:endParaRPr>
          </a:p>
          <a:p>
            <a:pPr algn="just">
              <a:lnSpc>
                <a:spcPct val="160000"/>
              </a:lnSpc>
              <a:buFont typeface="Wingdings" pitchFamily="2" charset="2"/>
              <a:buChar char="Ø"/>
            </a:pPr>
            <a:r>
              <a:rPr lang="el-GR" sz="3300" b="1" dirty="0" smtClean="0">
                <a:solidFill>
                  <a:schemeClr val="accent6">
                    <a:lumMod val="50000"/>
                  </a:schemeClr>
                </a:solidFill>
                <a:latin typeface="Palatino Linotype" pitchFamily="18" charset="0"/>
              </a:rPr>
              <a:t>ΣΥΜΠΕΡΑΣΜΑΤΑ</a:t>
            </a:r>
          </a:p>
          <a:p>
            <a:pPr marL="0" indent="0" algn="just">
              <a:lnSpc>
                <a:spcPct val="150000"/>
              </a:lnSpc>
              <a:spcAft>
                <a:spcPts val="800"/>
              </a:spcAft>
              <a:buFont typeface="Wingdings" pitchFamily="2" charset="2"/>
              <a:buChar char="Ø"/>
            </a:pPr>
            <a:r>
              <a:rPr lang="el-GR" sz="3300" b="1" dirty="0" smtClean="0">
                <a:solidFill>
                  <a:srgbClr val="C00000"/>
                </a:solidFill>
                <a:latin typeface="Palatino Linotype" pitchFamily="18" charset="0"/>
                <a:ea typeface="Calibri" panose="020F0502020204030204" pitchFamily="34" charset="0"/>
                <a:cs typeface="Times New Roman" panose="02020603050405020304" pitchFamily="18" charset="0"/>
              </a:rPr>
              <a:t>ΠΙΝΑΚΑΣ ΒΙΒΛΙΟΓΡΑΦΙΚΩΝ ΑΝΑΦΟΡΩΝ</a:t>
            </a:r>
          </a:p>
          <a:p>
            <a:pPr marL="0" indent="0" algn="ctr">
              <a:lnSpc>
                <a:spcPct val="150000"/>
              </a:lnSpc>
              <a:spcAft>
                <a:spcPts val="800"/>
              </a:spcAft>
              <a:buNone/>
            </a:pPr>
            <a:endParaRPr lang="el-GR" sz="24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28C4B9FD-BBCD-4D20-BE68-D5FD8F544B57}" type="slidenum">
              <a:rPr lang="el-GR" b="1" smtClean="0">
                <a:latin typeface="Palatino Linotype" pitchFamily="18" charset="0"/>
              </a:rPr>
              <a:pPr/>
              <a:t>4</a:t>
            </a:fld>
            <a:endParaRPr lang="el-GR" b="1" dirty="0">
              <a:latin typeface="Palatino Linotype"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marL="0" indent="0" algn="ctr">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ΕΙΣΑΓΩΓΗ</a:t>
            </a:r>
          </a:p>
          <a:p>
            <a:pPr marL="0" indent="0" algn="just">
              <a:lnSpc>
                <a:spcPct val="150000"/>
              </a:lnSpc>
              <a:spcAft>
                <a:spcPts val="800"/>
              </a:spcAft>
              <a:buNone/>
            </a:pPr>
            <a:r>
              <a:rPr lang="el-GR" sz="2400" b="1" dirty="0" smtClean="0">
                <a:solidFill>
                  <a:schemeClr val="bg1"/>
                </a:solidFill>
                <a:latin typeface="Palatino Linotype" pitchFamily="18" charset="0"/>
                <a:ea typeface="Calibri" panose="020F0502020204030204" pitchFamily="34" charset="0"/>
                <a:cs typeface="Times New Roman" panose="02020603050405020304" pitchFamily="18" charset="0"/>
              </a:rPr>
              <a:t>1. </a:t>
            </a:r>
            <a:r>
              <a:rPr lang="el-GR" sz="2400" b="1" dirty="0" smtClean="0">
                <a:solidFill>
                  <a:srgbClr val="002060"/>
                </a:solidFill>
                <a:latin typeface="Palatino Linotype" pitchFamily="18" charset="0"/>
                <a:ea typeface="Calibri" panose="020F0502020204030204" pitchFamily="34" charset="0"/>
                <a:cs typeface="Times New Roman" panose="02020603050405020304" pitchFamily="18" charset="0"/>
              </a:rPr>
              <a:t>Αφηγηματικό «άγκιστρο»: </a:t>
            </a:r>
            <a:r>
              <a:rPr lang="el-GR" sz="2400" b="1" dirty="0" smtClean="0">
                <a:solidFill>
                  <a:srgbClr val="C00000"/>
                </a:solidFill>
                <a:latin typeface="Palatino Linotype" pitchFamily="18" charset="0"/>
                <a:ea typeface="Calibri" panose="020F0502020204030204" pitchFamily="34" charset="0"/>
                <a:cs typeface="Times New Roman" panose="02020603050405020304" pitchFamily="18" charset="0"/>
              </a:rPr>
              <a:t>Ποίο το θέμα και σε τι επακριβώς έγκειται –κατά την άποψή μας- η πρωτοτυπία μίας τέτοιας ερευνητικής-θεωρητικής ενασχόλησης (μία πργφ./100-120 λέξεις): </a:t>
            </a:r>
          </a:p>
          <a:p>
            <a:pPr marL="0" indent="0" algn="just">
              <a:lnSpc>
                <a:spcPct val="170000"/>
              </a:lnSpc>
              <a:spcAft>
                <a:spcPts val="800"/>
              </a:spcAft>
              <a:buFont typeface="Wingdings" pitchFamily="2" charset="2"/>
              <a:buChar char="Ø"/>
            </a:pPr>
            <a:r>
              <a:rPr lang="el-GR" sz="2400" b="1" dirty="0" smtClean="0">
                <a:solidFill>
                  <a:srgbClr val="002060"/>
                </a:solidFill>
                <a:latin typeface="Palatino Linotype" pitchFamily="18" charset="0"/>
                <a:ea typeface="Calibri" panose="020F0502020204030204" pitchFamily="34" charset="0"/>
                <a:cs typeface="Times New Roman" panose="02020603050405020304" pitchFamily="18" charset="0"/>
              </a:rPr>
              <a:t>Συνάντηση Χριστιανισμού με τον Πλατωνισμό, τον Αριστοτελισμό, τον Μέσο Πλατωνισμό </a:t>
            </a:r>
            <a:r>
              <a:rPr lang="el-GR" sz="2000" b="1" dirty="0" smtClean="0">
                <a:solidFill>
                  <a:schemeClr val="bg1"/>
                </a:solidFill>
                <a:latin typeface="Palatino Linotype" pitchFamily="18" charset="0"/>
                <a:ea typeface="Calibri" panose="020F0502020204030204" pitchFamily="34" charset="0"/>
                <a:cs typeface="Times New Roman" panose="02020603050405020304" pitchFamily="18" charset="0"/>
              </a:rPr>
              <a:t>(</a:t>
            </a:r>
            <a:r>
              <a:rPr lang="el-GR" sz="2000" b="1" dirty="0" smtClean="0">
                <a:solidFill>
                  <a:schemeClr val="bg1"/>
                </a:solidFill>
                <a:latin typeface="Palatino Linotype" pitchFamily="18" charset="0"/>
              </a:rPr>
              <a:t>Η περίοδος αυτή της φιλοσοφίας συμπίπτει με μια γενικότερη ακμή της φιλοσοφίας και της επιστήμης τον 2ο αιώνα μ. Χ. και με την ανάπτυξη του Χριστιανισμού, και επηρεάζει φιλοσόφους άλλων σχολών και παραδόσεων (</a:t>
            </a:r>
            <a:r>
              <a:rPr lang="el-GR" sz="2000" b="1" dirty="0" smtClean="0">
                <a:solidFill>
                  <a:srgbClr val="C00000"/>
                </a:solidFill>
                <a:latin typeface="Palatino Linotype" pitchFamily="18" charset="0"/>
              </a:rPr>
              <a:t> </a:t>
            </a:r>
            <a:r>
              <a:rPr lang="el-GR" sz="2000" b="1" dirty="0" err="1" smtClean="0">
                <a:solidFill>
                  <a:srgbClr val="C00000"/>
                </a:solidFill>
                <a:latin typeface="Palatino Linotype" pitchFamily="18" charset="0"/>
                <a:hlinkClick r:id="rId2"/>
              </a:rPr>
              <a:t>Κλήμης</a:t>
            </a:r>
            <a:r>
              <a:rPr lang="el-GR" sz="2000" b="1" dirty="0" smtClean="0">
                <a:solidFill>
                  <a:srgbClr val="C00000"/>
                </a:solidFill>
                <a:latin typeface="Palatino Linotype" pitchFamily="18" charset="0"/>
                <a:hlinkClick r:id="rId2"/>
              </a:rPr>
              <a:t> </a:t>
            </a:r>
            <a:r>
              <a:rPr lang="el-GR" sz="2000" b="1" dirty="0" err="1" smtClean="0">
                <a:solidFill>
                  <a:srgbClr val="C00000"/>
                </a:solidFill>
                <a:latin typeface="Palatino Linotype" pitchFamily="18" charset="0"/>
                <a:hlinkClick r:id="rId2"/>
              </a:rPr>
              <a:t>Αλεξανδρεύς</a:t>
            </a:r>
            <a:r>
              <a:rPr lang="el-GR" sz="2000" b="1" dirty="0" smtClean="0">
                <a:solidFill>
                  <a:srgbClr val="C00000"/>
                </a:solidFill>
                <a:latin typeface="Palatino Linotype" pitchFamily="18" charset="0"/>
              </a:rPr>
              <a:t> , </a:t>
            </a:r>
            <a:r>
              <a:rPr lang="el-GR" sz="2000" b="1" dirty="0" smtClean="0">
                <a:solidFill>
                  <a:srgbClr val="C00000"/>
                </a:solidFill>
                <a:latin typeface="Palatino Linotype" pitchFamily="18" charset="0"/>
                <a:hlinkClick r:id="rId3"/>
              </a:rPr>
              <a:t>Ωριγένης</a:t>
            </a:r>
            <a:r>
              <a:rPr lang="el-GR" sz="2000" b="1" dirty="0" smtClean="0">
                <a:solidFill>
                  <a:srgbClr val="C00000"/>
                </a:solidFill>
                <a:latin typeface="Palatino Linotype" pitchFamily="18" charset="0"/>
              </a:rPr>
              <a:t> </a:t>
            </a:r>
            <a:r>
              <a:rPr lang="el-GR" sz="2000" b="1" dirty="0" smtClean="0">
                <a:solidFill>
                  <a:schemeClr val="bg1"/>
                </a:solidFill>
                <a:latin typeface="Palatino Linotype" pitchFamily="18" charset="0"/>
              </a:rPr>
              <a:t>)</a:t>
            </a:r>
            <a:r>
              <a:rPr lang="el-GR" sz="2000" b="1" dirty="0" smtClean="0">
                <a:latin typeface="Palatino Linotype" pitchFamily="18" charset="0"/>
              </a:rPr>
              <a:t>. </a:t>
            </a:r>
            <a:r>
              <a:rPr lang="el-GR" sz="2000" b="1" i="1" dirty="0" smtClean="0">
                <a:latin typeface="Palatino Linotype" pitchFamily="18" charset="0"/>
              </a:rPr>
              <a:t>Αφορά σε μια περίοδος ανταγωνισμού μεταξύ των φιλοσοφικών σχολών αλλά και μεταξύ των πλατωνικών φιλοσόφων, που ερίζουν για την πιστότερη ερμηνεία του Πλάτωνα, καθώς η πλατωνική Ακαδημία ως θεσμός ορθόδοξης πλατωνικής ερμηνείας έχει πάψει πλέον να υπάρχει -μάλλον μετά τον </a:t>
            </a:r>
            <a:r>
              <a:rPr lang="el-GR" sz="2000" b="1" i="1" dirty="0" err="1" smtClean="0">
                <a:latin typeface="Palatino Linotype" pitchFamily="18" charset="0"/>
              </a:rPr>
              <a:t>Αντίοχο</a:t>
            </a:r>
            <a:r>
              <a:rPr lang="el-GR" sz="2000" b="1" i="1" dirty="0" smtClean="0">
                <a:latin typeface="Palatino Linotype" pitchFamily="18" charset="0"/>
              </a:rPr>
              <a:t>. </a:t>
            </a:r>
            <a:r>
              <a:rPr lang="el-GR" sz="2000" b="1" dirty="0" smtClean="0">
                <a:latin typeface="Palatino Linotype" pitchFamily="18" charset="0"/>
              </a:rPr>
              <a:t>Γενικότερα, υπάρχουν δύο σχετικές τάσεις που απορρέουν από την ερμηνεία του </a:t>
            </a:r>
            <a:r>
              <a:rPr lang="el-GR" sz="2000" b="1" i="1" dirty="0" smtClean="0">
                <a:latin typeface="Palatino Linotype" pitchFamily="18" charset="0"/>
              </a:rPr>
              <a:t>Τίμαιου</a:t>
            </a:r>
            <a:r>
              <a:rPr lang="el-GR" sz="2000" b="1" dirty="0" smtClean="0">
                <a:latin typeface="Palatino Linotype" pitchFamily="18" charset="0"/>
              </a:rPr>
              <a:t>: άλλοι υιοθετούν ένα </a:t>
            </a:r>
            <a:r>
              <a:rPr lang="el-GR" sz="2000" b="1" dirty="0" err="1" smtClean="0">
                <a:latin typeface="Palatino Linotype" pitchFamily="18" charset="0"/>
              </a:rPr>
              <a:t>δυιστικό</a:t>
            </a:r>
            <a:r>
              <a:rPr lang="el-GR" sz="2000" b="1" dirty="0" smtClean="0">
                <a:latin typeface="Palatino Linotype" pitchFamily="18" charset="0"/>
              </a:rPr>
              <a:t> μοντέλο αρχών, που αποτελείται από τον δημιουργό-θεό και την ύλη (Πλούταρχος), ενώ άλλοι υποστηρίζουν ότι </a:t>
            </a:r>
            <a:r>
              <a:rPr lang="el-GR" sz="2000" b="1" dirty="0" smtClean="0">
                <a:latin typeface="Palatino Linotype" pitchFamily="18" charset="0"/>
                <a:hlinkClick r:id="rId4"/>
              </a:rPr>
              <a:t>η ιδέα του Αγαθού</a:t>
            </a:r>
            <a:r>
              <a:rPr lang="el-GR" sz="2000" b="1" dirty="0" smtClean="0">
                <a:latin typeface="Palatino Linotype" pitchFamily="18" charset="0"/>
              </a:rPr>
              <a:t> της </a:t>
            </a:r>
            <a:r>
              <a:rPr lang="el-GR" sz="2000" b="1" i="1" dirty="0" smtClean="0">
                <a:latin typeface="Palatino Linotype" pitchFamily="18" charset="0"/>
              </a:rPr>
              <a:t>Πολιτείας</a:t>
            </a:r>
            <a:r>
              <a:rPr lang="el-GR" sz="2000" b="1" dirty="0" smtClean="0">
                <a:latin typeface="Palatino Linotype" pitchFamily="18" charset="0"/>
              </a:rPr>
              <a:t> (508e) είναι ανώτερη του δημιουργού, καθώς δεν εμπίπτει στους περιορισμούς της </a:t>
            </a:r>
            <a:r>
              <a:rPr lang="el-GR" sz="2000" b="1" i="1" dirty="0" smtClean="0">
                <a:latin typeface="Palatino Linotype" pitchFamily="18" charset="0"/>
              </a:rPr>
              <a:t>χώρας</a:t>
            </a:r>
            <a:r>
              <a:rPr lang="el-GR" sz="2000" b="1" dirty="0" smtClean="0">
                <a:latin typeface="Palatino Linotype" pitchFamily="18" charset="0"/>
              </a:rPr>
              <a:t>-ύλης (</a:t>
            </a:r>
            <a:r>
              <a:rPr lang="el-GR" sz="2000" b="1" dirty="0" err="1" smtClean="0">
                <a:latin typeface="Palatino Linotype" pitchFamily="18" charset="0"/>
              </a:rPr>
              <a:t>Νουμήνιος</a:t>
            </a:r>
            <a:r>
              <a:rPr lang="el-GR" sz="2000" b="1" dirty="0" smtClean="0">
                <a:latin typeface="Palatino Linotype" pitchFamily="18" charset="0"/>
              </a:rPr>
              <a:t>, Αλκίνοος), την οποία ταυτίζουν με το κακό. Ένα σχετικό ζήτημα είναι και ο ρόλος που διαδραματίζουν οι Ιδέες ως αρχή και αιτία του κόσμου. Κάποιοι πλατωνικοί ταυτίζουν τον δημιουργό-θεό με τις </a:t>
            </a:r>
            <a:r>
              <a:rPr lang="el-GR" sz="2000" b="1" dirty="0" smtClean="0">
                <a:latin typeface="Palatino Linotype" pitchFamily="18" charset="0"/>
                <a:hlinkClick r:id="rId5"/>
              </a:rPr>
              <a:t>Ιδέες</a:t>
            </a:r>
            <a:r>
              <a:rPr lang="el-GR" sz="2000" b="1" dirty="0" smtClean="0">
                <a:latin typeface="Palatino Linotype" pitchFamily="18" charset="0"/>
              </a:rPr>
              <a:t> που ο ίδιος ως νους σκέφτεται (</a:t>
            </a:r>
            <a:r>
              <a:rPr lang="el-GR" sz="2000" b="1" dirty="0" err="1" smtClean="0">
                <a:latin typeface="Palatino Linotype" pitchFamily="18" charset="0"/>
              </a:rPr>
              <a:t>Νουμήνιος</a:t>
            </a:r>
            <a:r>
              <a:rPr lang="el-GR" sz="2000" b="1" dirty="0" smtClean="0">
                <a:latin typeface="Palatino Linotype" pitchFamily="18" charset="0"/>
              </a:rPr>
              <a:t> </a:t>
            </a:r>
            <a:r>
              <a:rPr lang="el-GR" sz="2000" b="1" dirty="0" err="1" smtClean="0">
                <a:latin typeface="Palatino Linotype" pitchFamily="18" charset="0"/>
              </a:rPr>
              <a:t>αποσπ</a:t>
            </a:r>
            <a:r>
              <a:rPr lang="el-GR" sz="2000" b="1" dirty="0" smtClean="0">
                <a:latin typeface="Palatino Linotype" pitchFamily="18" charset="0"/>
              </a:rPr>
              <a:t>. 16, 19 </a:t>
            </a:r>
            <a:r>
              <a:rPr lang="el-GR" sz="2000" b="1" dirty="0" err="1" smtClean="0">
                <a:latin typeface="Palatino Linotype" pitchFamily="18" charset="0"/>
              </a:rPr>
              <a:t>Des</a:t>
            </a:r>
            <a:r>
              <a:rPr lang="el-GR" sz="2000" b="1" dirty="0" smtClean="0">
                <a:latin typeface="Palatino Linotype" pitchFamily="18" charset="0"/>
              </a:rPr>
              <a:t> </a:t>
            </a:r>
            <a:r>
              <a:rPr lang="el-GR" sz="2000" b="1" dirty="0" err="1" smtClean="0">
                <a:latin typeface="Palatino Linotype" pitchFamily="18" charset="0"/>
              </a:rPr>
              <a:t>Places</a:t>
            </a:r>
            <a:r>
              <a:rPr lang="el-GR" sz="2000" b="1" dirty="0" smtClean="0">
                <a:latin typeface="Palatino Linotype" pitchFamily="18" charset="0"/>
              </a:rPr>
              <a:t>, Αλκίνοος, </a:t>
            </a:r>
            <a:r>
              <a:rPr lang="el-GR" sz="2000" b="1" i="1" dirty="0" smtClean="0">
                <a:latin typeface="Palatino Linotype" pitchFamily="18" charset="0"/>
              </a:rPr>
              <a:t>Διδασκαλικός</a:t>
            </a:r>
            <a:r>
              <a:rPr lang="el-GR" sz="2000" b="1" dirty="0" smtClean="0">
                <a:latin typeface="Palatino Linotype" pitchFamily="18" charset="0"/>
              </a:rPr>
              <a:t> κεφ. 9), ενώ άλλοι διαχωρίζουν τα δύο (Αττικός </a:t>
            </a:r>
            <a:r>
              <a:rPr lang="el-GR" sz="2000" b="1" dirty="0" err="1" smtClean="0">
                <a:latin typeface="Palatino Linotype" pitchFamily="18" charset="0"/>
              </a:rPr>
              <a:t>απόσπ</a:t>
            </a:r>
            <a:r>
              <a:rPr lang="el-GR" sz="2000" b="1" dirty="0" smtClean="0">
                <a:latin typeface="Palatino Linotype" pitchFamily="18" charset="0"/>
              </a:rPr>
              <a:t>. 9 </a:t>
            </a:r>
            <a:r>
              <a:rPr lang="el-GR" sz="2000" b="1" dirty="0" err="1" smtClean="0">
                <a:latin typeface="Palatino Linotype" pitchFamily="18" charset="0"/>
              </a:rPr>
              <a:t>Des</a:t>
            </a:r>
            <a:r>
              <a:rPr lang="el-GR" sz="2000" b="1" dirty="0" smtClean="0">
                <a:latin typeface="Palatino Linotype" pitchFamily="18" charset="0"/>
              </a:rPr>
              <a:t> </a:t>
            </a:r>
            <a:r>
              <a:rPr lang="el-GR" sz="2000" b="1" dirty="0" err="1" smtClean="0">
                <a:latin typeface="Palatino Linotype" pitchFamily="18" charset="0"/>
              </a:rPr>
              <a:t>Places</a:t>
            </a:r>
            <a:r>
              <a:rPr lang="el-GR" sz="2000" b="1" dirty="0" smtClean="0">
                <a:latin typeface="Palatino Linotype" pitchFamily="18" charset="0"/>
              </a:rPr>
              <a:t>). </a:t>
            </a:r>
            <a:r>
              <a:rPr lang="el-GR" sz="2400" b="1" dirty="0" smtClean="0">
                <a:solidFill>
                  <a:srgbClr val="002060"/>
                </a:solidFill>
                <a:latin typeface="Palatino Linotype" pitchFamily="18" charset="0"/>
                <a:ea typeface="Calibri" panose="020F0502020204030204" pitchFamily="34" charset="0"/>
                <a:cs typeface="Times New Roman" panose="02020603050405020304" pitchFamily="18" charset="0"/>
              </a:rPr>
              <a:t>και τον Νεοπλατωνισμό. </a:t>
            </a:r>
            <a:r>
              <a:rPr lang="el-GR" sz="2400" b="1" i="1" dirty="0" smtClean="0">
                <a:solidFill>
                  <a:schemeClr val="bg1"/>
                </a:solidFill>
                <a:latin typeface="Palatino Linotype" pitchFamily="18" charset="0"/>
                <a:ea typeface="Calibri" panose="020F0502020204030204" pitchFamily="34" charset="0"/>
                <a:cs typeface="Times New Roman" panose="02020603050405020304" pitchFamily="18" charset="0"/>
              </a:rPr>
              <a:t>Γιατί, όμως, το πιο προσφιλές φιλοσοφικό ρεύμα στους εκκλησιαστικούς συγγραφείς υπήρξε ο Νεοπλατωνισμός; </a:t>
            </a:r>
          </a:p>
          <a:p>
            <a:pPr marL="0" indent="0" algn="just">
              <a:lnSpc>
                <a:spcPct val="150000"/>
              </a:lnSpc>
              <a:spcAft>
                <a:spcPts val="800"/>
              </a:spcAft>
              <a:buNone/>
            </a:pPr>
            <a:r>
              <a:rPr lang="el-GR" sz="24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Α. Κυρίως λόγω της φιλοσοφικής ερμηνείας του Πλωτίνου περί του Ενός-Θεού, αλλά και σε όσα γνωρίσματα </a:t>
            </a:r>
            <a:r>
              <a:rPr lang="el-GR" sz="2400" b="1" u="sng"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Τού</a:t>
            </a:r>
            <a:r>
              <a:rPr lang="el-GR" sz="24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 αποδίδει (Μεταφυσική της </a:t>
            </a:r>
            <a:r>
              <a:rPr lang="el-GR" sz="2400" b="1" dirty="0" err="1"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εμμένειας</a:t>
            </a:r>
            <a:r>
              <a:rPr lang="el-GR" sz="24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 και της υπερβατικότητας).  </a:t>
            </a:r>
            <a:endParaRPr lang="en-US" sz="24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endParaRPr>
          </a:p>
          <a:p>
            <a:pPr marL="0" indent="0" algn="ctr">
              <a:lnSpc>
                <a:spcPct val="150000"/>
              </a:lnSpc>
              <a:spcAft>
                <a:spcPts val="800"/>
              </a:spcAft>
              <a:buNone/>
            </a:pPr>
            <a:endParaRPr lang="el-GR" sz="24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marL="0" indent="0" algn="ctr">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ΕΙΣΑΓΩΓΗ</a:t>
            </a:r>
            <a:endParaRPr lang="el-GR" sz="2400" b="1" dirty="0" smtClean="0">
              <a:solidFill>
                <a:srgbClr val="C00000"/>
              </a:solidFill>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r>
              <a:rPr lang="el-GR" sz="2400" b="1" dirty="0" smtClean="0">
                <a:solidFill>
                  <a:schemeClr val="bg1"/>
                </a:solidFill>
                <a:latin typeface="Palatino Linotype" pitchFamily="18" charset="0"/>
                <a:ea typeface="Calibri" panose="020F0502020204030204" pitchFamily="34" charset="0"/>
                <a:cs typeface="Times New Roman" panose="02020603050405020304" pitchFamily="18" charset="0"/>
              </a:rPr>
              <a:t>2.</a:t>
            </a:r>
            <a:r>
              <a:rPr lang="el-GR" sz="2400" b="1" dirty="0" smtClean="0">
                <a:solidFill>
                  <a:srgbClr val="001746"/>
                </a:solidFill>
                <a:latin typeface="Palatino Linotype" pitchFamily="18" charset="0"/>
                <a:ea typeface="Calibri" panose="020F0502020204030204" pitchFamily="34" charset="0"/>
                <a:cs typeface="Times New Roman" panose="02020603050405020304" pitchFamily="18" charset="0"/>
              </a:rPr>
              <a:t> Θεωρητική τεκμηρίωση του επιστημονικού ενδιαφέροντος: </a:t>
            </a:r>
            <a:r>
              <a:rPr lang="el-GR" sz="2400" b="1" dirty="0"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rPr>
              <a:t>φιλοσοφική/νεοπλατωνική τριαδικότητα (Πλωτίνος) και ορθόδοξη </a:t>
            </a:r>
            <a:r>
              <a:rPr lang="el-GR" sz="2400" b="1" dirty="0" err="1"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rPr>
              <a:t>Τριαδολογία</a:t>
            </a:r>
            <a:r>
              <a:rPr lang="el-GR" sz="2400" b="1" dirty="0"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rPr>
              <a:t> </a:t>
            </a:r>
          </a:p>
          <a:p>
            <a:pPr marL="0" indent="0" algn="just">
              <a:lnSpc>
                <a:spcPct val="150000"/>
              </a:lnSpc>
              <a:spcAft>
                <a:spcPts val="800"/>
              </a:spcAft>
              <a:buFont typeface="Wingdings" pitchFamily="2" charset="2"/>
              <a:buChar char="Ø"/>
            </a:pPr>
            <a:r>
              <a:rPr lang="el-GR" sz="2400" b="1"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Η τριαδικότητα είναι μάλλον πυθαγόρειας προέλευσης: το (1) συμβολίζει την αρχή, το (2) –ως αντίθετο του (1)- το πέρας και το (3) </a:t>
            </a:r>
            <a:r>
              <a:rPr lang="el-GR" sz="2400" b="1" dirty="0" err="1"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ό,τι</a:t>
            </a:r>
            <a:r>
              <a:rPr lang="el-GR" sz="2400" b="1"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 προκύπτει από την μείξη αυτών. </a:t>
            </a:r>
          </a:p>
          <a:p>
            <a:pPr marL="0" indent="0" algn="just">
              <a:lnSpc>
                <a:spcPct val="150000"/>
              </a:lnSpc>
              <a:spcAft>
                <a:spcPts val="800"/>
              </a:spcAft>
              <a:buFont typeface="Wingdings" pitchFamily="2" charset="2"/>
              <a:buChar char="Ø"/>
            </a:pPr>
            <a:r>
              <a:rPr lang="en-US" sz="2400" b="1" dirty="0" smtClean="0">
                <a:solidFill>
                  <a:srgbClr val="272F3D"/>
                </a:solidFill>
                <a:latin typeface="Palatino Linotype" pitchFamily="18" charset="0"/>
                <a:ea typeface="Calibri" panose="020F0502020204030204" pitchFamily="34" charset="0"/>
                <a:cs typeface="Times New Roman" panose="02020603050405020304" pitchFamily="18" charset="0"/>
              </a:rPr>
              <a:t>H </a:t>
            </a:r>
            <a:r>
              <a:rPr lang="el-GR" sz="2400" b="1" dirty="0" smtClean="0">
                <a:solidFill>
                  <a:srgbClr val="272F3D"/>
                </a:solidFill>
                <a:latin typeface="Palatino Linotype" pitchFamily="18" charset="0"/>
                <a:ea typeface="Calibri" panose="020F0502020204030204" pitchFamily="34" charset="0"/>
                <a:cs typeface="Times New Roman" panose="02020603050405020304" pitchFamily="18" charset="0"/>
              </a:rPr>
              <a:t>τριαδικότητα ενέχει στον Νεοπλατωνισμό «σχηματική αποτύπωση»/ τριαδικά σχήματα. Με τα εν λόγω σχήματα δηλώνονται –με κάθε τρόπο- οι διαλεκτικές σχέσεις που αναπτύσσονται μεταξύ των διαφόρων επιπέδων της πραγματικότητας. </a:t>
            </a:r>
            <a:r>
              <a:rPr lang="el-GR" sz="2400" b="1" dirty="0"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rPr>
              <a:t>Π.χ. (Πλωτίνο): </a:t>
            </a:r>
            <a:r>
              <a:rPr lang="el-GR" sz="2400" b="1" i="1" dirty="0" err="1" smtClean="0">
                <a:solidFill>
                  <a:srgbClr val="CE1E82"/>
                </a:solidFill>
                <a:latin typeface="Palatino Linotype" pitchFamily="18" charset="0"/>
                <a:ea typeface="Calibri" panose="020F0502020204030204" pitchFamily="34" charset="0"/>
                <a:cs typeface="Times New Roman" panose="02020603050405020304" pitchFamily="18" charset="0"/>
              </a:rPr>
              <a:t>αμέθεκτον</a:t>
            </a:r>
            <a:r>
              <a:rPr lang="el-GR" sz="2400" b="1" i="1" dirty="0" smtClean="0">
                <a:solidFill>
                  <a:srgbClr val="CE1E82"/>
                </a:solidFill>
                <a:latin typeface="Palatino Linotype" pitchFamily="18" charset="0"/>
                <a:ea typeface="Calibri" panose="020F0502020204030204" pitchFamily="34" charset="0"/>
                <a:cs typeface="Times New Roman" panose="02020603050405020304" pitchFamily="18" charset="0"/>
              </a:rPr>
              <a:t>-</a:t>
            </a:r>
            <a:r>
              <a:rPr lang="el-GR" sz="2400" b="1" i="1" dirty="0" err="1" smtClean="0">
                <a:solidFill>
                  <a:srgbClr val="CE1E82"/>
                </a:solidFill>
                <a:latin typeface="Palatino Linotype" pitchFamily="18" charset="0"/>
                <a:ea typeface="Calibri" panose="020F0502020204030204" pitchFamily="34" charset="0"/>
                <a:cs typeface="Times New Roman" panose="02020603050405020304" pitchFamily="18" charset="0"/>
              </a:rPr>
              <a:t>μετεχόμενον</a:t>
            </a:r>
            <a:r>
              <a:rPr lang="el-GR" sz="2400" b="1" i="1" dirty="0" smtClean="0">
                <a:solidFill>
                  <a:srgbClr val="CE1E82"/>
                </a:solidFill>
                <a:latin typeface="Palatino Linotype" pitchFamily="18" charset="0"/>
                <a:ea typeface="Calibri" panose="020F0502020204030204" pitchFamily="34" charset="0"/>
                <a:cs typeface="Times New Roman" panose="02020603050405020304" pitchFamily="18" charset="0"/>
              </a:rPr>
              <a:t>-μετέχον/ άπειρον-</a:t>
            </a:r>
            <a:r>
              <a:rPr lang="el-GR" sz="2400" b="1" i="1" dirty="0" err="1" smtClean="0">
                <a:solidFill>
                  <a:srgbClr val="CE1E82"/>
                </a:solidFill>
                <a:latin typeface="Palatino Linotype" pitchFamily="18" charset="0"/>
                <a:ea typeface="Calibri" panose="020F0502020204030204" pitchFamily="34" charset="0"/>
                <a:cs typeface="Times New Roman" panose="02020603050405020304" pitchFamily="18" charset="0"/>
              </a:rPr>
              <a:t>μεικτόν</a:t>
            </a:r>
            <a:r>
              <a:rPr lang="el-GR" sz="2400" b="1" i="1" dirty="0" smtClean="0">
                <a:solidFill>
                  <a:srgbClr val="CE1E82"/>
                </a:solidFill>
                <a:latin typeface="Palatino Linotype" pitchFamily="18" charset="0"/>
                <a:ea typeface="Calibri" panose="020F0502020204030204" pitchFamily="34" charset="0"/>
                <a:cs typeface="Times New Roman" panose="02020603050405020304" pitchFamily="18" charset="0"/>
              </a:rPr>
              <a:t>-πέρας/ μονή-πρόοδος-επιστροφή κλπ. </a:t>
            </a:r>
          </a:p>
          <a:p>
            <a:pPr marL="0" indent="0" algn="just">
              <a:lnSpc>
                <a:spcPct val="150000"/>
              </a:lnSpc>
              <a:spcAft>
                <a:spcPts val="800"/>
              </a:spcAft>
              <a:buFont typeface="Wingdings" pitchFamily="2" charset="2"/>
              <a:buChar char="Ø"/>
            </a:pPr>
            <a:r>
              <a:rPr lang="el-GR" sz="2400" b="1" dirty="0" smtClean="0">
                <a:solidFill>
                  <a:srgbClr val="C00000"/>
                </a:solidFill>
                <a:latin typeface="Palatino Linotype" pitchFamily="18" charset="0"/>
                <a:ea typeface="Calibri" panose="020F0502020204030204" pitchFamily="34" charset="0"/>
                <a:cs typeface="Times New Roman" panose="02020603050405020304" pitchFamily="18" charset="0"/>
              </a:rPr>
              <a:t>Ορθόδοξη </a:t>
            </a:r>
            <a:r>
              <a:rPr lang="el-GR" sz="2400" b="1" dirty="0" err="1" smtClean="0">
                <a:solidFill>
                  <a:srgbClr val="C00000"/>
                </a:solidFill>
                <a:latin typeface="Palatino Linotype" pitchFamily="18" charset="0"/>
                <a:ea typeface="Calibri" panose="020F0502020204030204" pitchFamily="34" charset="0"/>
                <a:cs typeface="Times New Roman" panose="02020603050405020304" pitchFamily="18" charset="0"/>
              </a:rPr>
              <a:t>Τριαδολογία</a:t>
            </a:r>
            <a:r>
              <a:rPr lang="el-GR" sz="2400" b="1" dirty="0" smtClean="0">
                <a:solidFill>
                  <a:srgbClr val="C00000"/>
                </a:solidFill>
                <a:latin typeface="Palatino Linotype" pitchFamily="18" charset="0"/>
                <a:ea typeface="Calibri" panose="020F0502020204030204" pitchFamily="34" charset="0"/>
                <a:cs typeface="Times New Roman" panose="02020603050405020304" pitchFamily="18" charset="0"/>
              </a:rPr>
              <a:t>: </a:t>
            </a:r>
            <a:r>
              <a:rPr lang="el-GR" sz="24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Συστηματικά αναπτύσσεται στην πατερική θεολογία του 4</a:t>
            </a:r>
            <a:r>
              <a:rPr lang="el-GR" sz="2400" b="1" baseline="30000"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ου</a:t>
            </a:r>
            <a:r>
              <a:rPr lang="el-GR" sz="24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rPr>
              <a:t> αι. </a:t>
            </a:r>
            <a:r>
              <a:rPr lang="el-GR" sz="2400" b="1" dirty="0" smtClean="0">
                <a:solidFill>
                  <a:srgbClr val="C00000"/>
                </a:solidFill>
                <a:latin typeface="Palatino Linotype" pitchFamily="18" charset="0"/>
                <a:ea typeface="Calibri" panose="020F0502020204030204" pitchFamily="34" charset="0"/>
                <a:cs typeface="Times New Roman" panose="02020603050405020304" pitchFamily="18" charset="0"/>
              </a:rPr>
              <a:t>Αναδεικνύονται:</a:t>
            </a:r>
          </a:p>
          <a:p>
            <a:pPr marL="0" indent="0" algn="just">
              <a:lnSpc>
                <a:spcPct val="150000"/>
              </a:lnSpc>
              <a:spcAft>
                <a:spcPts val="800"/>
              </a:spcAft>
              <a:buFont typeface="Wingdings" pitchFamily="2" charset="2"/>
              <a:buChar char="ü"/>
            </a:pPr>
            <a:r>
              <a:rPr lang="el-GR" sz="2400" b="1" dirty="0" smtClean="0">
                <a:solidFill>
                  <a:srgbClr val="C00000"/>
                </a:solidFill>
                <a:latin typeface="Palatino Linotype" pitchFamily="18" charset="0"/>
                <a:ea typeface="Calibri" panose="020F0502020204030204" pitchFamily="34" charset="0"/>
                <a:cs typeface="Times New Roman" panose="02020603050405020304" pitchFamily="18" charset="0"/>
              </a:rPr>
              <a:t>Η διαλεκτική αναφορά, η αμοιβαία αποκάλυψη και η επικοινωνία των τριών Προσώπων </a:t>
            </a:r>
            <a:r>
              <a:rPr lang="el-GR" sz="2400" b="1" i="1" dirty="0" err="1" smtClean="0">
                <a:solidFill>
                  <a:srgbClr val="C00000"/>
                </a:solidFill>
                <a:latin typeface="Palatino Linotype" pitchFamily="18" charset="0"/>
                <a:ea typeface="Calibri" panose="020F0502020204030204" pitchFamily="34" charset="0"/>
                <a:cs typeface="Times New Roman" panose="02020603050405020304" pitchFamily="18" charset="0"/>
              </a:rPr>
              <a:t>ἐν</a:t>
            </a:r>
            <a:r>
              <a:rPr lang="el-GR" sz="2400" b="1" i="1" dirty="0" smtClean="0">
                <a:solidFill>
                  <a:srgbClr val="C00000"/>
                </a:solidFill>
                <a:latin typeface="Palatino Linotype" pitchFamily="18" charset="0"/>
                <a:ea typeface="Calibri" panose="020F0502020204030204" pitchFamily="34" charset="0"/>
                <a:cs typeface="Times New Roman" panose="02020603050405020304" pitchFamily="18" charset="0"/>
              </a:rPr>
              <a:t> </a:t>
            </a:r>
            <a:r>
              <a:rPr lang="el-GR" sz="2400" b="1" i="1" dirty="0" err="1" smtClean="0">
                <a:solidFill>
                  <a:srgbClr val="C00000"/>
                </a:solidFill>
                <a:latin typeface="Palatino Linotype" pitchFamily="18" charset="0"/>
                <a:ea typeface="Calibri" panose="020F0502020204030204" pitchFamily="34" charset="0"/>
                <a:cs typeface="Times New Roman" panose="02020603050405020304" pitchFamily="18" charset="0"/>
              </a:rPr>
              <a:t>τῷ</a:t>
            </a:r>
            <a:r>
              <a:rPr lang="el-GR" sz="2400" b="1" i="1" dirty="0" smtClean="0">
                <a:solidFill>
                  <a:srgbClr val="C00000"/>
                </a:solidFill>
                <a:latin typeface="Palatino Linotype" pitchFamily="18" charset="0"/>
                <a:ea typeface="Calibri" panose="020F0502020204030204" pitchFamily="34" charset="0"/>
                <a:cs typeface="Times New Roman" panose="02020603050405020304" pitchFamily="18" charset="0"/>
              </a:rPr>
              <a:t> </a:t>
            </a:r>
            <a:r>
              <a:rPr lang="el-GR" sz="2400" b="1" i="1" dirty="0" err="1" smtClean="0">
                <a:solidFill>
                  <a:srgbClr val="C00000"/>
                </a:solidFill>
                <a:latin typeface="Palatino Linotype" pitchFamily="18" charset="0"/>
                <a:ea typeface="Calibri" panose="020F0502020204030204" pitchFamily="34" charset="0"/>
                <a:cs typeface="Times New Roman" panose="02020603050405020304" pitchFamily="18" charset="0"/>
              </a:rPr>
              <a:t>Θεῷ</a:t>
            </a:r>
            <a:r>
              <a:rPr lang="el-GR" sz="2400" b="1" dirty="0" smtClean="0">
                <a:solidFill>
                  <a:srgbClr val="C00000"/>
                </a:solidFill>
                <a:latin typeface="Palatino Linotype" pitchFamily="18" charset="0"/>
                <a:ea typeface="Calibri" panose="020F0502020204030204" pitchFamily="34" charset="0"/>
                <a:cs typeface="Times New Roman" panose="02020603050405020304" pitchFamily="18" charset="0"/>
              </a:rPr>
              <a:t>. </a:t>
            </a:r>
          </a:p>
          <a:p>
            <a:pPr marL="0" indent="0" algn="just">
              <a:lnSpc>
                <a:spcPct val="150000"/>
              </a:lnSpc>
              <a:spcAft>
                <a:spcPts val="800"/>
              </a:spcAft>
              <a:buFont typeface="Wingdings" pitchFamily="2" charset="2"/>
              <a:buChar char="ü"/>
            </a:pPr>
            <a:r>
              <a:rPr lang="el-GR" sz="2400" b="1" i="1" dirty="0" smtClean="0">
                <a:solidFill>
                  <a:srgbClr val="C00000"/>
                </a:solidFill>
                <a:latin typeface="Palatino Linotype" pitchFamily="18" charset="0"/>
                <a:ea typeface="Calibri" panose="020F0502020204030204" pitchFamily="34" charset="0"/>
                <a:cs typeface="Times New Roman" panose="02020603050405020304" pitchFamily="18" charset="0"/>
              </a:rPr>
              <a:t>Μονάς </a:t>
            </a:r>
            <a:r>
              <a:rPr lang="el-GR" sz="2400" b="1" i="1" dirty="0" err="1" smtClean="0">
                <a:solidFill>
                  <a:srgbClr val="C00000"/>
                </a:solidFill>
                <a:latin typeface="Palatino Linotype" pitchFamily="18" charset="0"/>
                <a:ea typeface="Calibri" panose="020F0502020204030204" pitchFamily="34" charset="0"/>
                <a:cs typeface="Times New Roman" panose="02020603050405020304" pitchFamily="18" charset="0"/>
              </a:rPr>
              <a:t>ἐν</a:t>
            </a:r>
            <a:r>
              <a:rPr lang="el-GR" sz="2400" b="1" i="1" dirty="0" smtClean="0">
                <a:solidFill>
                  <a:srgbClr val="C00000"/>
                </a:solidFill>
                <a:latin typeface="Palatino Linotype" pitchFamily="18" charset="0"/>
                <a:ea typeface="Calibri" panose="020F0502020204030204" pitchFamily="34" charset="0"/>
                <a:cs typeface="Times New Roman" panose="02020603050405020304" pitchFamily="18" charset="0"/>
              </a:rPr>
              <a:t> </a:t>
            </a:r>
            <a:r>
              <a:rPr lang="el-GR" sz="2400" b="1" i="1" dirty="0" err="1" smtClean="0">
                <a:solidFill>
                  <a:srgbClr val="C00000"/>
                </a:solidFill>
                <a:latin typeface="Palatino Linotype" pitchFamily="18" charset="0"/>
                <a:ea typeface="Calibri" panose="020F0502020204030204" pitchFamily="34" charset="0"/>
                <a:cs typeface="Times New Roman" panose="02020603050405020304" pitchFamily="18" charset="0"/>
              </a:rPr>
              <a:t>Τριάδι</a:t>
            </a:r>
            <a:r>
              <a:rPr lang="el-GR" sz="2400" b="1" i="1" dirty="0" smtClean="0">
                <a:solidFill>
                  <a:srgbClr val="C00000"/>
                </a:solidFill>
                <a:latin typeface="Palatino Linotype" pitchFamily="18" charset="0"/>
                <a:ea typeface="Calibri" panose="020F0502020204030204" pitchFamily="34" charset="0"/>
                <a:cs typeface="Times New Roman" panose="02020603050405020304" pitchFamily="18" charset="0"/>
              </a:rPr>
              <a:t> και </a:t>
            </a:r>
            <a:r>
              <a:rPr lang="el-GR" sz="2400" b="1" i="1" dirty="0" err="1" smtClean="0">
                <a:solidFill>
                  <a:srgbClr val="C00000"/>
                </a:solidFill>
                <a:latin typeface="Palatino Linotype" pitchFamily="18" charset="0"/>
                <a:ea typeface="Calibri" panose="020F0502020204030204" pitchFamily="34" charset="0"/>
                <a:cs typeface="Times New Roman" panose="02020603050405020304" pitchFamily="18" charset="0"/>
              </a:rPr>
              <a:t>Τριάς</a:t>
            </a:r>
            <a:r>
              <a:rPr lang="el-GR" sz="2400" b="1" i="1" dirty="0" smtClean="0">
                <a:solidFill>
                  <a:srgbClr val="C00000"/>
                </a:solidFill>
                <a:latin typeface="Palatino Linotype" pitchFamily="18" charset="0"/>
                <a:ea typeface="Calibri" panose="020F0502020204030204" pitchFamily="34" charset="0"/>
                <a:cs typeface="Times New Roman" panose="02020603050405020304" pitchFamily="18" charset="0"/>
              </a:rPr>
              <a:t> </a:t>
            </a:r>
            <a:r>
              <a:rPr lang="el-GR" sz="2400" b="1" i="1" dirty="0" err="1" smtClean="0">
                <a:solidFill>
                  <a:srgbClr val="C00000"/>
                </a:solidFill>
                <a:latin typeface="Palatino Linotype" pitchFamily="18" charset="0"/>
                <a:ea typeface="Calibri" panose="020F0502020204030204" pitchFamily="34" charset="0"/>
                <a:cs typeface="Times New Roman" panose="02020603050405020304" pitchFamily="18" charset="0"/>
              </a:rPr>
              <a:t>ἐν</a:t>
            </a:r>
            <a:r>
              <a:rPr lang="el-GR" sz="2400" b="1" i="1" dirty="0" smtClean="0">
                <a:solidFill>
                  <a:srgbClr val="C00000"/>
                </a:solidFill>
                <a:latin typeface="Palatino Linotype" pitchFamily="18" charset="0"/>
                <a:ea typeface="Calibri" panose="020F0502020204030204" pitchFamily="34" charset="0"/>
                <a:cs typeface="Times New Roman" panose="02020603050405020304" pitchFamily="18" charset="0"/>
              </a:rPr>
              <a:t> </a:t>
            </a:r>
            <a:r>
              <a:rPr lang="el-GR" sz="2400" b="1" i="1" dirty="0" err="1" smtClean="0">
                <a:solidFill>
                  <a:srgbClr val="C00000"/>
                </a:solidFill>
                <a:latin typeface="Palatino Linotype" pitchFamily="18" charset="0"/>
                <a:ea typeface="Calibri" panose="020F0502020204030204" pitchFamily="34" charset="0"/>
                <a:cs typeface="Times New Roman" panose="02020603050405020304" pitchFamily="18" charset="0"/>
              </a:rPr>
              <a:t>Μονάδι</a:t>
            </a:r>
            <a:r>
              <a:rPr lang="el-GR" sz="2400" b="1" dirty="0" smtClean="0">
                <a:solidFill>
                  <a:srgbClr val="C00000"/>
                </a:solidFill>
                <a:latin typeface="Palatino Linotype" pitchFamily="18" charset="0"/>
                <a:ea typeface="Calibri" panose="020F0502020204030204" pitchFamily="34" charset="0"/>
                <a:cs typeface="Times New Roman" panose="02020603050405020304" pitchFamily="18" charset="0"/>
              </a:rPr>
              <a:t>: </a:t>
            </a:r>
            <a:r>
              <a:rPr lang="el-GR" sz="2400" b="1" dirty="0" smtClean="0">
                <a:solidFill>
                  <a:schemeClr val="accent2">
                    <a:lumMod val="50000"/>
                  </a:schemeClr>
                </a:solidFill>
                <a:latin typeface="Palatino Linotype" pitchFamily="18" charset="0"/>
                <a:ea typeface="Calibri" panose="020F0502020204030204" pitchFamily="34" charset="0"/>
                <a:cs typeface="Times New Roman" panose="02020603050405020304" pitchFamily="18" charset="0"/>
              </a:rPr>
              <a:t>Κοινή φύση/ουσία, διαφορετικές υποστάσεις/πρόσωπα: Πατήρ (αγέννητος), Υιός (</a:t>
            </a:r>
            <a:r>
              <a:rPr lang="el-GR" sz="2400" b="1" dirty="0" err="1" smtClean="0">
                <a:solidFill>
                  <a:schemeClr val="accent2">
                    <a:lumMod val="50000"/>
                  </a:schemeClr>
                </a:solidFill>
                <a:latin typeface="Palatino Linotype" pitchFamily="18" charset="0"/>
                <a:ea typeface="Calibri" panose="020F0502020204030204" pitchFamily="34" charset="0"/>
                <a:cs typeface="Times New Roman" panose="02020603050405020304" pitchFamily="18" charset="0"/>
              </a:rPr>
              <a:t>γεννητός</a:t>
            </a:r>
            <a:r>
              <a:rPr lang="el-GR" sz="2400" b="1" dirty="0" smtClean="0">
                <a:solidFill>
                  <a:schemeClr val="accent2">
                    <a:lumMod val="50000"/>
                  </a:schemeClr>
                </a:solidFill>
                <a:latin typeface="Palatino Linotype" pitchFamily="18" charset="0"/>
                <a:ea typeface="Calibri" panose="020F0502020204030204" pitchFamily="34" charset="0"/>
                <a:cs typeface="Times New Roman" panose="02020603050405020304" pitchFamily="18" charset="0"/>
              </a:rPr>
              <a:t>), Άγιο Πνεύμα (</a:t>
            </a:r>
            <a:r>
              <a:rPr lang="el-GR" sz="2400" b="1" dirty="0" err="1" smtClean="0">
                <a:solidFill>
                  <a:schemeClr val="accent2">
                    <a:lumMod val="50000"/>
                  </a:schemeClr>
                </a:solidFill>
                <a:latin typeface="Palatino Linotype" pitchFamily="18" charset="0"/>
                <a:ea typeface="Calibri" panose="020F0502020204030204" pitchFamily="34" charset="0"/>
                <a:cs typeface="Times New Roman" panose="02020603050405020304" pitchFamily="18" charset="0"/>
              </a:rPr>
              <a:t>εκπορευτόν</a:t>
            </a:r>
            <a:r>
              <a:rPr lang="el-GR" sz="2400" b="1" dirty="0" smtClean="0">
                <a:solidFill>
                  <a:schemeClr val="accent2">
                    <a:lumMod val="50000"/>
                  </a:schemeClr>
                </a:solidFill>
                <a:latin typeface="Palatino Linotype" pitchFamily="18" charset="0"/>
                <a:ea typeface="Calibri" panose="020F0502020204030204" pitchFamily="34" charset="0"/>
                <a:cs typeface="Times New Roman" panose="02020603050405020304" pitchFamily="18" charset="0"/>
              </a:rPr>
              <a:t>)</a:t>
            </a:r>
          </a:p>
          <a:p>
            <a:pPr marL="0" indent="0" algn="just">
              <a:lnSpc>
                <a:spcPct val="150000"/>
              </a:lnSpc>
              <a:spcAft>
                <a:spcPts val="800"/>
              </a:spcAft>
              <a:buNone/>
            </a:pPr>
            <a:endParaRPr lang="en-US" sz="2400" b="1" dirty="0" smtClean="0">
              <a:solidFill>
                <a:schemeClr val="accent4">
                  <a:lumMod val="50000"/>
                </a:schemeClr>
              </a:solidFill>
              <a:latin typeface="Palatino Linotype" pitchFamily="18" charset="0"/>
              <a:ea typeface="Calibri" panose="020F0502020204030204" pitchFamily="34" charset="0"/>
              <a:cs typeface="Times New Roman" panose="02020603050405020304" pitchFamily="18" charset="0"/>
            </a:endParaRPr>
          </a:p>
          <a:p>
            <a:pPr marL="0" indent="0" algn="ctr">
              <a:lnSpc>
                <a:spcPct val="150000"/>
              </a:lnSpc>
              <a:spcAft>
                <a:spcPts val="800"/>
              </a:spcAft>
              <a:buNone/>
            </a:pPr>
            <a:endParaRPr lang="el-GR" sz="24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marL="0" indent="0" algn="ctr">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ΕΙΣΑΓΩΓΗ (συνέχεια)</a:t>
            </a:r>
          </a:p>
          <a:p>
            <a:pPr marL="0" indent="0" algn="just">
              <a:lnSpc>
                <a:spcPct val="150000"/>
              </a:lnSpc>
              <a:spcAft>
                <a:spcPts val="800"/>
              </a:spcAft>
              <a:buNone/>
            </a:pPr>
            <a:r>
              <a:rPr lang="el-GR" sz="2100" b="1" dirty="0" smtClean="0">
                <a:solidFill>
                  <a:schemeClr val="bg1"/>
                </a:solidFill>
                <a:latin typeface="Palatino Linotype" pitchFamily="18" charset="0"/>
                <a:ea typeface="Calibri" panose="020F0502020204030204" pitchFamily="34" charset="0"/>
                <a:cs typeface="Times New Roman" panose="02020603050405020304" pitchFamily="18" charset="0"/>
              </a:rPr>
              <a:t>3. </a:t>
            </a:r>
            <a:r>
              <a:rPr lang="el-GR" sz="2100" b="1" dirty="0" smtClean="0">
                <a:solidFill>
                  <a:srgbClr val="C00000"/>
                </a:solidFill>
                <a:latin typeface="Palatino Linotype" pitchFamily="18" charset="0"/>
                <a:ea typeface="Calibri" panose="020F0502020204030204" pitchFamily="34" charset="0"/>
                <a:cs typeface="Times New Roman" panose="02020603050405020304" pitchFamily="18" charset="0"/>
              </a:rPr>
              <a:t>Σκοπός- Προσδοκώμενα αποτελέσματα: </a:t>
            </a:r>
          </a:p>
          <a:p>
            <a:pPr algn="just">
              <a:lnSpc>
                <a:spcPct val="170000"/>
              </a:lnSpc>
              <a:buFont typeface="Wingdings" pitchFamily="2" charset="2"/>
              <a:buChar char="Ø"/>
            </a:pPr>
            <a:r>
              <a:rPr lang="el-GR" sz="2000" b="1" dirty="0" smtClean="0">
                <a:solidFill>
                  <a:srgbClr val="002060"/>
                </a:solidFill>
                <a:latin typeface="Palatino Linotype" pitchFamily="18" charset="0"/>
              </a:rPr>
              <a:t>Να εξηγηθεί το τριαδικό σχήμα «Εν-Νους-</a:t>
            </a:r>
            <a:r>
              <a:rPr lang="el-GR" sz="2000" b="1" dirty="0" err="1" smtClean="0">
                <a:solidFill>
                  <a:srgbClr val="002060"/>
                </a:solidFill>
                <a:latin typeface="Palatino Linotype" pitchFamily="18" charset="0"/>
              </a:rPr>
              <a:t>Ψυχ</a:t>
            </a:r>
            <a:r>
              <a:rPr lang="el-GR" sz="2000" b="1" dirty="0" smtClean="0">
                <a:solidFill>
                  <a:srgbClr val="002060"/>
                </a:solidFill>
                <a:latin typeface="Palatino Linotype" pitchFamily="18" charset="0"/>
              </a:rPr>
              <a:t>ή» στην φιλοσοφική διδασκαλία τού Πλωτίνου στο πλαίσιο της σχέσης «ταυτότητα-</a:t>
            </a:r>
            <a:r>
              <a:rPr lang="el-GR" sz="2000" b="1" dirty="0" err="1" smtClean="0">
                <a:solidFill>
                  <a:srgbClr val="002060"/>
                </a:solidFill>
                <a:latin typeface="Palatino Linotype" pitchFamily="18" charset="0"/>
              </a:rPr>
              <a:t>ετερότητ</a:t>
            </a:r>
            <a:r>
              <a:rPr lang="el-GR" sz="2000" b="1" dirty="0" smtClean="0">
                <a:solidFill>
                  <a:srgbClr val="002060"/>
                </a:solidFill>
                <a:latin typeface="Palatino Linotype" pitchFamily="18" charset="0"/>
              </a:rPr>
              <a:t>α» (ΚΕΦ. Α’).</a:t>
            </a:r>
          </a:p>
          <a:p>
            <a:pPr algn="just">
              <a:lnSpc>
                <a:spcPct val="170000"/>
              </a:lnSpc>
              <a:buFont typeface="Wingdings" pitchFamily="2" charset="2"/>
              <a:buChar char="Ø"/>
            </a:pPr>
            <a:r>
              <a:rPr lang="el-GR" sz="2000" b="1" dirty="0" smtClean="0">
                <a:solidFill>
                  <a:schemeClr val="accent6">
                    <a:lumMod val="50000"/>
                  </a:schemeClr>
                </a:solidFill>
                <a:latin typeface="Palatino Linotype" pitchFamily="18" charset="0"/>
              </a:rPr>
              <a:t>Να προσδιορισθεί η περί </a:t>
            </a:r>
            <a:r>
              <a:rPr lang="el-GR" sz="2000" b="1" dirty="0" err="1" smtClean="0">
                <a:solidFill>
                  <a:schemeClr val="accent6">
                    <a:lumMod val="50000"/>
                  </a:schemeClr>
                </a:solidFill>
                <a:latin typeface="Palatino Linotype" pitchFamily="18" charset="0"/>
              </a:rPr>
              <a:t>τής</a:t>
            </a:r>
            <a:r>
              <a:rPr lang="el-GR" sz="2000" b="1" dirty="0" smtClean="0">
                <a:solidFill>
                  <a:schemeClr val="accent6">
                    <a:lumMod val="50000"/>
                  </a:schemeClr>
                </a:solidFill>
                <a:latin typeface="Palatino Linotype" pitchFamily="18" charset="0"/>
              </a:rPr>
              <a:t> Αγίας Τριάδος διδασκαλία τού </a:t>
            </a:r>
            <a:r>
              <a:rPr lang="el-GR" sz="2000" b="1" dirty="0" err="1" smtClean="0">
                <a:solidFill>
                  <a:schemeClr val="accent6">
                    <a:lumMod val="50000"/>
                  </a:schemeClr>
                </a:solidFill>
                <a:latin typeface="Palatino Linotype" pitchFamily="18" charset="0"/>
              </a:rPr>
              <a:t>Γρ</a:t>
            </a:r>
            <a:r>
              <a:rPr lang="el-GR" sz="2000" b="1" dirty="0" smtClean="0">
                <a:solidFill>
                  <a:schemeClr val="accent6">
                    <a:lumMod val="50000"/>
                  </a:schemeClr>
                </a:solidFill>
                <a:latin typeface="Palatino Linotype" pitchFamily="18" charset="0"/>
              </a:rPr>
              <a:t>. </a:t>
            </a:r>
            <a:r>
              <a:rPr lang="el-GR" sz="2000" b="1" dirty="0" err="1" smtClean="0">
                <a:solidFill>
                  <a:schemeClr val="accent6">
                    <a:lumMod val="50000"/>
                  </a:schemeClr>
                </a:solidFill>
                <a:latin typeface="Palatino Linotype" pitchFamily="18" charset="0"/>
              </a:rPr>
              <a:t>Νύσσης</a:t>
            </a:r>
            <a:r>
              <a:rPr lang="el-GR" sz="2000" b="1" dirty="0" smtClean="0">
                <a:solidFill>
                  <a:schemeClr val="accent6">
                    <a:lumMod val="50000"/>
                  </a:schemeClr>
                </a:solidFill>
                <a:latin typeface="Palatino Linotype" pitchFamily="18" charset="0"/>
              </a:rPr>
              <a:t> (ΚΕΦ. Β’).</a:t>
            </a:r>
          </a:p>
          <a:p>
            <a:pPr algn="just">
              <a:lnSpc>
                <a:spcPct val="170000"/>
              </a:lnSpc>
              <a:buFont typeface="Wingdings" pitchFamily="2" charset="2"/>
              <a:buChar char="Ø"/>
            </a:pPr>
            <a:r>
              <a:rPr lang="el-GR" sz="2000" b="1" dirty="0" smtClean="0">
                <a:solidFill>
                  <a:schemeClr val="tx1">
                    <a:lumMod val="95000"/>
                    <a:lumOff val="5000"/>
                  </a:schemeClr>
                </a:solidFill>
                <a:latin typeface="Palatino Linotype" pitchFamily="18" charset="0"/>
              </a:rPr>
              <a:t>Να επιχειρηθεί μία συγκριτική ανάγνωση της φιλοσοφικής τριαδικότητας και της Ορθόδοξης </a:t>
            </a:r>
            <a:r>
              <a:rPr lang="el-GR" sz="2000" b="1" dirty="0" err="1" smtClean="0">
                <a:solidFill>
                  <a:schemeClr val="tx1">
                    <a:lumMod val="95000"/>
                    <a:lumOff val="5000"/>
                  </a:schemeClr>
                </a:solidFill>
                <a:latin typeface="Palatino Linotype" pitchFamily="18" charset="0"/>
              </a:rPr>
              <a:t>Τριαδολογίας</a:t>
            </a:r>
            <a:r>
              <a:rPr lang="el-GR" sz="2000" b="1" dirty="0" smtClean="0">
                <a:solidFill>
                  <a:schemeClr val="tx1">
                    <a:lumMod val="95000"/>
                    <a:lumOff val="5000"/>
                  </a:schemeClr>
                </a:solidFill>
                <a:latin typeface="Palatino Linotype" pitchFamily="18" charset="0"/>
              </a:rPr>
              <a:t> (ΚΕΦ. Γ’).</a:t>
            </a:r>
            <a:endParaRPr lang="el-GR" sz="2400" b="1"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r>
              <a:rPr lang="el-GR" sz="2400" b="1" dirty="0" smtClean="0">
                <a:solidFill>
                  <a:schemeClr val="bg1"/>
                </a:solidFill>
                <a:latin typeface="Palatino Linotype" pitchFamily="18" charset="0"/>
                <a:ea typeface="Calibri" panose="020F0502020204030204" pitchFamily="34" charset="0"/>
                <a:cs typeface="Times New Roman" panose="02020603050405020304" pitchFamily="18" charset="0"/>
              </a:rPr>
              <a:t>4. </a:t>
            </a:r>
            <a:r>
              <a:rPr lang="el-GR" sz="2100" b="1" dirty="0" smtClean="0">
                <a:solidFill>
                  <a:srgbClr val="C00000"/>
                </a:solidFill>
                <a:latin typeface="Palatino Linotype" pitchFamily="18" charset="0"/>
                <a:ea typeface="Calibri" panose="020F0502020204030204" pitchFamily="34" charset="0"/>
                <a:cs typeface="Times New Roman" panose="02020603050405020304" pitchFamily="18" charset="0"/>
              </a:rPr>
              <a:t>Μεθοδολογία: Ποιοτική έρευνα / Μελέτη και αξιοποίηση της πρωτεύουσας και της δευτερεύουσας βιβλιογραφίας (μία πργφ./100-120 λέξεις).</a:t>
            </a:r>
            <a:endParaRPr lang="el-GR" sz="2400" b="1" dirty="0" smtClean="0">
              <a:solidFill>
                <a:srgbClr val="C00000"/>
              </a:solidFill>
              <a:latin typeface="Palatino Linotype" pitchFamily="18" charset="0"/>
              <a:ea typeface="Calibri" panose="020F0502020204030204" pitchFamily="34" charset="0"/>
              <a:cs typeface="Times New Roman" panose="02020603050405020304" pitchFamily="18" charset="0"/>
            </a:endParaRPr>
          </a:p>
          <a:p>
            <a:pPr marL="514350" indent="-514350" algn="just">
              <a:lnSpc>
                <a:spcPct val="150000"/>
              </a:lnSpc>
              <a:spcAft>
                <a:spcPts val="800"/>
              </a:spcAft>
              <a:buNone/>
            </a:pPr>
            <a:r>
              <a:rPr lang="el-GR" sz="1700" b="1" dirty="0" smtClean="0">
                <a:solidFill>
                  <a:srgbClr val="C00000"/>
                </a:solidFill>
                <a:latin typeface="Palatino Linotype" pitchFamily="18" charset="0"/>
                <a:ea typeface="Calibri" panose="020F0502020204030204" pitchFamily="34" charset="0"/>
                <a:cs typeface="Times New Roman" panose="02020603050405020304" pitchFamily="18" charset="0"/>
              </a:rPr>
              <a:t>( ΠΡΟΣΟΧΗ! </a:t>
            </a:r>
            <a:r>
              <a:rPr lang="el-GR" sz="1700" b="1" dirty="0" smtClean="0">
                <a:solidFill>
                  <a:schemeClr val="tx1"/>
                </a:solidFill>
                <a:latin typeface="Palatino Linotype" pitchFamily="18" charset="0"/>
                <a:ea typeface="Calibri" panose="020F0502020204030204" pitchFamily="34" charset="0"/>
                <a:cs typeface="Times New Roman" panose="02020603050405020304" pitchFamily="18" charset="0"/>
              </a:rPr>
              <a:t>Στην ορθή χρήση των διαρθρωτικών λέξεων-φράσεων και στις παραπομπές) </a:t>
            </a:r>
          </a:p>
          <a:p>
            <a:pPr marL="0" indent="0" algn="ctr">
              <a:lnSpc>
                <a:spcPct val="150000"/>
              </a:lnSpc>
              <a:spcAft>
                <a:spcPts val="800"/>
              </a:spcAft>
              <a:buNone/>
            </a:pPr>
            <a:endParaRPr lang="el-GR" sz="24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28C4B9FD-BBCD-4D20-BE68-D5FD8F544B57}" type="slidenum">
              <a:rPr lang="el-GR" b="1" smtClean="0">
                <a:latin typeface="Palatino Linotype" pitchFamily="18" charset="0"/>
              </a:rPr>
              <a:pPr/>
              <a:t>7</a:t>
            </a:fld>
            <a:endParaRPr lang="el-GR" b="1" dirty="0">
              <a:latin typeface="Palatino Linotype"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marL="0" indent="0" algn="ctr">
              <a:lnSpc>
                <a:spcPct val="150000"/>
              </a:lnSpc>
              <a:spcAft>
                <a:spcPts val="800"/>
              </a:spcAft>
              <a:buNone/>
            </a:pPr>
            <a:r>
              <a:rPr lang="el-GR" sz="2400" b="1" i="1" u="sng" dirty="0" smtClean="0">
                <a:solidFill>
                  <a:srgbClr val="FF0000"/>
                </a:solidFill>
                <a:latin typeface="Palatino Linotype" pitchFamily="18" charset="0"/>
                <a:ea typeface="Calibri" panose="020F0502020204030204" pitchFamily="34" charset="0"/>
                <a:cs typeface="Times New Roman" panose="02020603050405020304" pitchFamily="18" charset="0"/>
              </a:rPr>
              <a:t>Μία αναγκαία και απαραίτητη υπενθύμιση! </a:t>
            </a:r>
            <a:endParaRPr lang="el-GR" sz="1700" b="1" i="1" u="sng" dirty="0" smtClean="0">
              <a:solidFill>
                <a:srgbClr val="FF0000"/>
              </a:solidFill>
              <a:latin typeface="Palatino Linotype"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Font typeface="Wingdings" pitchFamily="2" charset="2"/>
              <a:buChar char="Ø"/>
            </a:pPr>
            <a:r>
              <a:rPr lang="el-GR" sz="2400" b="1" dirty="0" smtClean="0">
                <a:solidFill>
                  <a:schemeClr val="bg1"/>
                </a:solidFill>
                <a:effectLst/>
                <a:latin typeface="Palatino Linotype" pitchFamily="18" charset="0"/>
                <a:ea typeface="Calibri" panose="020F0502020204030204" pitchFamily="34" charset="0"/>
                <a:cs typeface="Times New Roman" panose="02020603050405020304" pitchFamily="18" charset="0"/>
              </a:rPr>
              <a:t>Στην αρχή της ανάπτυξης των επιμέρους θεματικών </a:t>
            </a:r>
            <a:r>
              <a:rPr lang="el-GR" sz="2400" b="1" dirty="0" err="1" smtClean="0">
                <a:solidFill>
                  <a:schemeClr val="bg1"/>
                </a:solidFill>
                <a:effectLst/>
                <a:latin typeface="Palatino Linotype" pitchFamily="18" charset="0"/>
                <a:ea typeface="Calibri" panose="020F0502020204030204" pitchFamily="34" charset="0"/>
                <a:cs typeface="Times New Roman" panose="02020603050405020304" pitchFamily="18" charset="0"/>
              </a:rPr>
              <a:t>τής</a:t>
            </a:r>
            <a:r>
              <a:rPr lang="el-GR" sz="2400" b="1" dirty="0" smtClean="0">
                <a:solidFill>
                  <a:schemeClr val="bg1"/>
                </a:solidFill>
                <a:effectLst/>
                <a:latin typeface="Palatino Linotype" pitchFamily="18" charset="0"/>
                <a:ea typeface="Calibri" panose="020F0502020204030204" pitchFamily="34" charset="0"/>
                <a:cs typeface="Times New Roman" panose="02020603050405020304" pitchFamily="18" charset="0"/>
              </a:rPr>
              <a:t> Εργασίας μας (Κεφ. Α΄ και Κεφ. Β΄) χρειάζεται να αναφερθούμε στο ιστορικό και στο γραμματολογικό πλαίσιο των πρωτοτύπων κειμένων </a:t>
            </a:r>
            <a:r>
              <a:rPr lang="el-GR" sz="2400" b="1" dirty="0" smtClean="0">
                <a:solidFill>
                  <a:schemeClr val="accent1">
                    <a:lumMod val="50000"/>
                  </a:schemeClr>
                </a:solidFill>
                <a:effectLst/>
                <a:latin typeface="Palatino Linotype" pitchFamily="18" charset="0"/>
                <a:ea typeface="Calibri" panose="020F0502020204030204" pitchFamily="34" charset="0"/>
                <a:cs typeface="Times New Roman" panose="02020603050405020304" pitchFamily="18" charset="0"/>
              </a:rPr>
              <a:t>(</a:t>
            </a:r>
            <a:r>
              <a:rPr lang="el-GR" sz="2400" b="1" dirty="0" smtClean="0">
                <a:solidFill>
                  <a:srgbClr val="FFC000"/>
                </a:solidFill>
                <a:effectLst/>
                <a:latin typeface="Palatino Linotype" pitchFamily="18" charset="0"/>
                <a:ea typeface="Calibri" panose="020F0502020204030204" pitchFamily="34" charset="0"/>
                <a:cs typeface="Times New Roman" panose="02020603050405020304" pitchFamily="18" charset="0"/>
              </a:rPr>
              <a:t>Περικείμενο</a:t>
            </a:r>
            <a:r>
              <a:rPr lang="el-GR" sz="2400" b="1" dirty="0" smtClean="0">
                <a:solidFill>
                  <a:schemeClr val="accent1">
                    <a:lumMod val="50000"/>
                  </a:schemeClr>
                </a:solidFill>
                <a:effectLst/>
                <a:latin typeface="Palatino Linotype" pitchFamily="18" charset="0"/>
                <a:ea typeface="Calibri" panose="020F0502020204030204" pitchFamily="34" charset="0"/>
                <a:cs typeface="Times New Roman" panose="02020603050405020304" pitchFamily="18" charset="0"/>
              </a:rPr>
              <a:t>= </a:t>
            </a:r>
            <a:r>
              <a:rPr lang="el-GR" sz="2400" b="1" i="1" dirty="0" smtClean="0">
                <a:solidFill>
                  <a:schemeClr val="accent1">
                    <a:lumMod val="50000"/>
                  </a:schemeClr>
                </a:solidFill>
                <a:latin typeface="Palatino Linotype" pitchFamily="18" charset="0"/>
              </a:rPr>
              <a:t>Από το ίδιο το κείμενο αξιοποιούμε και όποια άλλη πληροφορία μάς δίδεται, προκειμένου να κατανοήσουμε και να ερμηνεύσουμε καλύτερα το ίδιο το κείμενο</a:t>
            </a:r>
            <a:r>
              <a:rPr lang="el-GR" sz="2400" b="1" dirty="0" smtClean="0">
                <a:solidFill>
                  <a:schemeClr val="accent1">
                    <a:lumMod val="50000"/>
                  </a:schemeClr>
                </a:solidFill>
                <a:latin typeface="Palatino Linotype" pitchFamily="18" charset="0"/>
              </a:rPr>
              <a:t>)</a:t>
            </a:r>
            <a:r>
              <a:rPr lang="el-GR" sz="2400" b="1" dirty="0" smtClean="0">
                <a:solidFill>
                  <a:schemeClr val="bg1"/>
                </a:solidFill>
                <a:latin typeface="Palatino Linotype" pitchFamily="18" charset="0"/>
              </a:rPr>
              <a:t>, ήτοι: </a:t>
            </a:r>
            <a:r>
              <a:rPr lang="el-GR" sz="2400" b="1" dirty="0" smtClean="0">
                <a:solidFill>
                  <a:srgbClr val="7030A0"/>
                </a:solidFill>
                <a:latin typeface="Palatino Linotype" pitchFamily="18" charset="0"/>
              </a:rPr>
              <a:t>Ποίος</a:t>
            </a:r>
            <a:r>
              <a:rPr lang="el-GR" sz="2400" b="1" dirty="0" smtClean="0">
                <a:solidFill>
                  <a:schemeClr val="bg1"/>
                </a:solidFill>
                <a:latin typeface="Palatino Linotype" pitchFamily="18" charset="0"/>
              </a:rPr>
              <a:t>, </a:t>
            </a:r>
            <a:r>
              <a:rPr lang="el-GR" sz="2400" b="1" dirty="0" smtClean="0">
                <a:solidFill>
                  <a:srgbClr val="C00000"/>
                </a:solidFill>
                <a:latin typeface="Palatino Linotype" pitchFamily="18" charset="0"/>
              </a:rPr>
              <a:t>σε Ποίους</a:t>
            </a:r>
            <a:r>
              <a:rPr lang="el-GR" sz="2400" b="1" dirty="0" smtClean="0">
                <a:solidFill>
                  <a:schemeClr val="bg1"/>
                </a:solidFill>
                <a:latin typeface="Palatino Linotype" pitchFamily="18" charset="0"/>
              </a:rPr>
              <a:t>, </a:t>
            </a:r>
            <a:r>
              <a:rPr lang="el-GR" sz="2400" b="1" dirty="0" smtClean="0">
                <a:solidFill>
                  <a:srgbClr val="002060"/>
                </a:solidFill>
                <a:latin typeface="Palatino Linotype" pitchFamily="18" charset="0"/>
              </a:rPr>
              <a:t>Πού</a:t>
            </a:r>
            <a:r>
              <a:rPr lang="el-GR" sz="2400" b="1" dirty="0" smtClean="0">
                <a:solidFill>
                  <a:schemeClr val="bg1"/>
                </a:solidFill>
                <a:latin typeface="Palatino Linotype" pitchFamily="18" charset="0"/>
              </a:rPr>
              <a:t>, </a:t>
            </a:r>
            <a:r>
              <a:rPr lang="el-GR" sz="2400" b="1" dirty="0" smtClean="0">
                <a:solidFill>
                  <a:schemeClr val="tx1">
                    <a:lumMod val="95000"/>
                    <a:lumOff val="5000"/>
                  </a:schemeClr>
                </a:solidFill>
                <a:latin typeface="Palatino Linotype" pitchFamily="18" charset="0"/>
              </a:rPr>
              <a:t>Πότε</a:t>
            </a:r>
            <a:r>
              <a:rPr lang="el-GR" sz="2400" b="1" dirty="0" smtClean="0">
                <a:solidFill>
                  <a:schemeClr val="bg1"/>
                </a:solidFill>
                <a:latin typeface="Palatino Linotype" pitchFamily="18" charset="0"/>
              </a:rPr>
              <a:t>, </a:t>
            </a:r>
            <a:r>
              <a:rPr lang="el-GR" sz="2400" b="1" dirty="0" smtClean="0">
                <a:solidFill>
                  <a:srgbClr val="FFC000"/>
                </a:solidFill>
                <a:latin typeface="Palatino Linotype" pitchFamily="18" charset="0"/>
              </a:rPr>
              <a:t>Πώς</a:t>
            </a:r>
            <a:r>
              <a:rPr lang="el-GR" sz="2400" b="1" dirty="0" smtClean="0">
                <a:solidFill>
                  <a:schemeClr val="bg1"/>
                </a:solidFill>
                <a:latin typeface="Palatino Linotype" pitchFamily="18" charset="0"/>
              </a:rPr>
              <a:t>, </a:t>
            </a:r>
            <a:r>
              <a:rPr lang="el-GR" sz="2400" b="1" dirty="0" smtClean="0">
                <a:solidFill>
                  <a:schemeClr val="accent5">
                    <a:lumMod val="50000"/>
                  </a:schemeClr>
                </a:solidFill>
                <a:latin typeface="Palatino Linotype" pitchFamily="18" charset="0"/>
              </a:rPr>
              <a:t>Γιατί; </a:t>
            </a:r>
            <a:r>
              <a:rPr lang="el-GR" sz="2400" b="1" dirty="0" smtClean="0">
                <a:solidFill>
                  <a:srgbClr val="C00000"/>
                </a:solidFill>
                <a:latin typeface="Palatino Linotype" pitchFamily="18" charset="0"/>
              </a:rPr>
              <a:t>(5*Π+1*Γ). </a:t>
            </a:r>
          </a:p>
          <a:p>
            <a:pPr marL="0" indent="0" algn="just">
              <a:lnSpc>
                <a:spcPct val="150000"/>
              </a:lnSpc>
              <a:spcAft>
                <a:spcPts val="800"/>
              </a:spcAft>
              <a:buFont typeface="Wingdings" pitchFamily="2" charset="2"/>
              <a:buChar char="Ø"/>
            </a:pPr>
            <a:r>
              <a:rPr lang="el-GR" sz="2400" b="1" dirty="0" smtClean="0">
                <a:solidFill>
                  <a:srgbClr val="002060"/>
                </a:solidFill>
                <a:effectLst/>
                <a:latin typeface="Palatino Linotype" pitchFamily="18" charset="0"/>
                <a:ea typeface="Calibri" panose="020F0502020204030204" pitchFamily="34" charset="0"/>
                <a:cs typeface="Times New Roman" panose="02020603050405020304" pitchFamily="18" charset="0"/>
              </a:rPr>
              <a:t>Επιμένουμε στην «εξαντλητική» αξιοποίηση της πρωτεύουσας βιβλιογραφίας (Πηγές). </a:t>
            </a:r>
          </a:p>
          <a:p>
            <a:pPr marL="0" indent="0" algn="just">
              <a:lnSpc>
                <a:spcPct val="150000"/>
              </a:lnSpc>
              <a:spcAft>
                <a:spcPts val="800"/>
              </a:spcAft>
              <a:buFont typeface="Wingdings" pitchFamily="2" charset="2"/>
              <a:buChar char="Ø"/>
            </a:pPr>
            <a:r>
              <a:rPr lang="el-GR" sz="2400" b="1" dirty="0"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rPr>
              <a:t>Υιοθετούμε -στο μέτρο του εφικτού- ένα διαλεκτικό (</a:t>
            </a:r>
            <a:r>
              <a:rPr lang="el-GR" sz="2400" b="1" dirty="0" smtClean="0">
                <a:solidFill>
                  <a:srgbClr val="FF0000"/>
                </a:solidFill>
                <a:latin typeface="Palatino Linotype" pitchFamily="18" charset="0"/>
                <a:ea typeface="Calibri" panose="020F0502020204030204" pitchFamily="34" charset="0"/>
                <a:cs typeface="Times New Roman" panose="02020603050405020304" pitchFamily="18" charset="0"/>
              </a:rPr>
              <a:t>διαλλακτικό και αντιδογματικό</a:t>
            </a:r>
            <a:r>
              <a:rPr lang="el-GR" sz="2400" b="1" dirty="0"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rPr>
              <a:t>) ύφος έναντι των μελετητών (Δευτερεύουσα βιβλιογραφία-Πηγές), τεκμηριώνοντας (με αναφορές στις Πηγές) είτε την συμφωνία μας είτε και την διαφωνία μας με τις θέση/άποψη/ερμηνεία/ανάλυσή τους. </a:t>
            </a:r>
          </a:p>
          <a:p>
            <a:pPr marL="0" indent="0" algn="just">
              <a:lnSpc>
                <a:spcPct val="150000"/>
              </a:lnSpc>
              <a:spcAft>
                <a:spcPts val="800"/>
              </a:spcAft>
              <a:buFont typeface="Wingdings" pitchFamily="2" charset="2"/>
              <a:buChar char="Ø"/>
            </a:pPr>
            <a:r>
              <a:rPr lang="el-GR" sz="2400" b="1" dirty="0" smtClean="0">
                <a:solidFill>
                  <a:srgbClr val="FF0000"/>
                </a:solidFill>
                <a:effectLst/>
                <a:latin typeface="Palatino Linotype" pitchFamily="18" charset="0"/>
                <a:ea typeface="Calibri" panose="020F0502020204030204" pitchFamily="34" charset="0"/>
                <a:cs typeface="Times New Roman" panose="02020603050405020304" pitchFamily="18" charset="0"/>
              </a:rPr>
              <a:t>Τηρούμε απαρέγκλιτα τις αρχές </a:t>
            </a:r>
            <a:r>
              <a:rPr lang="el-GR" sz="2400" b="1" dirty="0" err="1" smtClean="0">
                <a:solidFill>
                  <a:srgbClr val="FF0000"/>
                </a:solidFill>
                <a:effectLst/>
                <a:latin typeface="Palatino Linotype" pitchFamily="18" charset="0"/>
                <a:ea typeface="Calibri" panose="020F0502020204030204" pitchFamily="34" charset="0"/>
                <a:cs typeface="Times New Roman" panose="02020603050405020304" pitchFamily="18" charset="0"/>
              </a:rPr>
              <a:t>τής</a:t>
            </a:r>
            <a:r>
              <a:rPr lang="el-GR" sz="2400" b="1" dirty="0" smtClean="0">
                <a:solidFill>
                  <a:srgbClr val="FF0000"/>
                </a:solidFill>
                <a:effectLst/>
                <a:latin typeface="Palatino Linotype" pitchFamily="18" charset="0"/>
                <a:ea typeface="Calibri" panose="020F0502020204030204" pitchFamily="34" charset="0"/>
                <a:cs typeface="Times New Roman" panose="02020603050405020304" pitchFamily="18" charset="0"/>
              </a:rPr>
              <a:t> επιστημονικής δεοντολογίας. </a:t>
            </a:r>
            <a:r>
              <a:rPr lang="el-GR" sz="2400" b="1" dirty="0" smtClean="0">
                <a:solidFill>
                  <a:srgbClr val="FF0000"/>
                </a:solidFill>
                <a:latin typeface="Palatino Linotype" pitchFamily="18" charset="0"/>
                <a:ea typeface="Calibri" panose="020F0502020204030204" pitchFamily="34" charset="0"/>
                <a:cs typeface="Times New Roman" panose="02020603050405020304" pitchFamily="18" charset="0"/>
              </a:rPr>
              <a:t>Η οιαδήποτε ερμηνευτική προσέγγιση δεν τεκμηριώνεται με αντίστοιχη βιβλιογραφική αναφορά είναι αυθαίρετη και, ως εκ τούτου, επιστημονικά μη αποδεκτή. </a:t>
            </a:r>
            <a:endParaRPr lang="el-GR" sz="2400" b="1" dirty="0" smtClean="0">
              <a:solidFill>
                <a:srgbClr val="FF0000"/>
              </a:solidFill>
              <a:effectLst/>
              <a:latin typeface="Palatino Linotype" pitchFamily="18" charset="0"/>
              <a:ea typeface="Calibri" panose="020F0502020204030204" pitchFamily="34"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28C4B9FD-BBCD-4D20-BE68-D5FD8F544B57}" type="slidenum">
              <a:rPr lang="el-GR" b="1" smtClean="0">
                <a:latin typeface="Palatino Linotype" pitchFamily="18" charset="0"/>
              </a:rPr>
              <a:pPr/>
              <a:t>8</a:t>
            </a:fld>
            <a:endParaRPr lang="el-GR" b="1" dirty="0">
              <a:latin typeface="Palatino Linotype"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684" y="0"/>
            <a:ext cx="2377225" cy="66675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lnSpc>
                <a:spcPct val="150000"/>
              </a:lnSpc>
              <a:spcAft>
                <a:spcPts val="800"/>
              </a:spcAft>
            </a:pPr>
            <a:r>
              <a:rPr lang="el-GR" sz="1100" b="1" dirty="0" smtClean="0">
                <a:latin typeface="Palatino Linotype" pitchFamily="18" charset="0"/>
                <a:ea typeface="Calibri" panose="020F0502020204030204" pitchFamily="34" charset="0"/>
                <a:cs typeface="Times New Roman" panose="02020603050405020304" pitchFamily="18" charset="0"/>
              </a:rPr>
              <a:t>Δρ/Δρ Απόστολος Α. </a:t>
            </a:r>
            <a:r>
              <a:rPr lang="el-GR" sz="1100" b="1" dirty="0" err="1" smtClean="0">
                <a:latin typeface="Palatino Linotype" pitchFamily="18" charset="0"/>
                <a:ea typeface="Calibri" panose="020F0502020204030204" pitchFamily="34" charset="0"/>
                <a:cs typeface="Times New Roman" panose="02020603050405020304" pitchFamily="18" charset="0"/>
              </a:rPr>
              <a:t>Καπρούλιας</a:t>
            </a:r>
            <a:r>
              <a:rPr lang="el-GR" sz="1100" b="1" dirty="0" smtClean="0">
                <a:latin typeface="Palatino Linotype" pitchFamily="18" charset="0"/>
                <a:ea typeface="Calibri" panose="020F0502020204030204" pitchFamily="34" charset="0"/>
                <a:cs typeface="Times New Roman" panose="02020603050405020304" pitchFamily="18" charset="0"/>
              </a:rPr>
              <a:t/>
            </a:r>
            <a:br>
              <a:rPr lang="el-GR" sz="1100" b="1" dirty="0" smtClean="0">
                <a:latin typeface="Palatino Linotype" pitchFamily="18" charset="0"/>
                <a:ea typeface="Calibri" panose="020F0502020204030204" pitchFamily="34" charset="0"/>
                <a:cs typeface="Times New Roman" panose="02020603050405020304" pitchFamily="18" charset="0"/>
              </a:rPr>
            </a:br>
            <a:r>
              <a:rPr lang="el-GR" sz="1100" b="1" dirty="0" smtClean="0">
                <a:latin typeface="Palatino Linotype" pitchFamily="18" charset="0"/>
                <a:ea typeface="Calibri" panose="020F0502020204030204" pitchFamily="34" charset="0"/>
                <a:cs typeface="Times New Roman" panose="02020603050405020304" pitchFamily="18" charset="0"/>
              </a:rPr>
              <a:t>Μέλος ΣΕΠ του ΕΑΠ</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Content Placeholder 2"/>
          <p:cNvSpPr>
            <a:spLocks noGrp="1"/>
          </p:cNvSpPr>
          <p:nvPr>
            <p:ph idx="1"/>
          </p:nvPr>
        </p:nvSpPr>
        <p:spPr>
          <a:xfrm>
            <a:off x="748145" y="1390650"/>
            <a:ext cx="10691380" cy="5467350"/>
          </a:xfrm>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marL="0" indent="0" algn="just">
              <a:lnSpc>
                <a:spcPct val="150000"/>
              </a:lnSpc>
              <a:spcAft>
                <a:spcPts val="800"/>
              </a:spcAft>
              <a:buNone/>
            </a:pPr>
            <a:r>
              <a:rPr lang="el-GR" sz="2400" b="1" u="sng" dirty="0" smtClean="0">
                <a:solidFill>
                  <a:schemeClr val="tx1">
                    <a:lumMod val="95000"/>
                    <a:lumOff val="5000"/>
                  </a:schemeClr>
                </a:solidFill>
                <a:latin typeface="Palatino Linotype" pitchFamily="18" charset="0"/>
                <a:ea typeface="Calibri" panose="020F0502020204030204" pitchFamily="34" charset="0"/>
                <a:cs typeface="Times New Roman" panose="02020603050405020304" pitchFamily="18" charset="0"/>
              </a:rPr>
              <a:t>ΚΕΦΑΛΑΙΟ Α’:</a:t>
            </a:r>
            <a:r>
              <a:rPr lang="el-GR" sz="2400" b="1" dirty="0" smtClean="0">
                <a:solidFill>
                  <a:srgbClr val="002060"/>
                </a:solidFill>
                <a:latin typeface="Palatino Linotype" pitchFamily="18" charset="0"/>
              </a:rPr>
              <a:t> </a:t>
            </a:r>
            <a:r>
              <a:rPr lang="el-GR" sz="2400" b="1" i="1" dirty="0" smtClean="0">
                <a:solidFill>
                  <a:srgbClr val="002060"/>
                </a:solidFill>
                <a:latin typeface="Palatino Linotype" pitchFamily="18" charset="0"/>
              </a:rPr>
              <a:t>το τριαδικό σχήμα «Εν-Νους-</a:t>
            </a:r>
            <a:r>
              <a:rPr lang="el-GR" sz="2400" b="1" i="1" dirty="0" err="1" smtClean="0">
                <a:solidFill>
                  <a:srgbClr val="002060"/>
                </a:solidFill>
                <a:latin typeface="Palatino Linotype" pitchFamily="18" charset="0"/>
              </a:rPr>
              <a:t>Ψυχ</a:t>
            </a:r>
            <a:r>
              <a:rPr lang="el-GR" sz="2400" b="1" i="1" dirty="0" smtClean="0">
                <a:solidFill>
                  <a:srgbClr val="002060"/>
                </a:solidFill>
                <a:latin typeface="Palatino Linotype" pitchFamily="18" charset="0"/>
              </a:rPr>
              <a:t>ή» στην φιλοσοφική διδασκαλία τού Πλωτίνου</a:t>
            </a:r>
          </a:p>
          <a:p>
            <a:pPr algn="just">
              <a:lnSpc>
                <a:spcPct val="170000"/>
              </a:lnSpc>
              <a:buNone/>
            </a:pPr>
            <a:r>
              <a:rPr lang="el-GR" sz="2400" b="1" dirty="0" smtClean="0">
                <a:solidFill>
                  <a:srgbClr val="C00000"/>
                </a:solidFill>
                <a:latin typeface="Palatino Linotype" pitchFamily="18" charset="0"/>
              </a:rPr>
              <a:t>Ο Νεοπλατωνισμός: </a:t>
            </a:r>
          </a:p>
          <a:p>
            <a:pPr algn="just">
              <a:lnSpc>
                <a:spcPct val="170000"/>
              </a:lnSpc>
              <a:buFont typeface="Wingdings" pitchFamily="2" charset="2"/>
              <a:buChar char="Ø"/>
            </a:pPr>
            <a:r>
              <a:rPr lang="el-GR" sz="2400" b="1" dirty="0" smtClean="0">
                <a:latin typeface="Palatino Linotype" pitchFamily="18" charset="0"/>
              </a:rPr>
              <a:t> </a:t>
            </a:r>
            <a:r>
              <a:rPr lang="el-GR" sz="2400" b="1" i="1" dirty="0" smtClean="0">
                <a:solidFill>
                  <a:srgbClr val="002060"/>
                </a:solidFill>
                <a:latin typeface="Palatino Linotype" pitchFamily="18" charset="0"/>
              </a:rPr>
              <a:t>υπήρξε μία συστηματική φιλοσοφική και θρησκευτική κίνηση του ελληνικού ή ελληνίζοντος πνεύματος με χρονική αφετηρία τους ύστερους ρωμαϊκούς χρόνους και πέρας την πρώτη περίοδο της Βυζαντινής Αυτοκρατορίας (3</a:t>
            </a:r>
            <a:r>
              <a:rPr lang="el-GR" sz="2400" b="1" i="1" baseline="30000" dirty="0" smtClean="0">
                <a:solidFill>
                  <a:srgbClr val="002060"/>
                </a:solidFill>
                <a:latin typeface="Palatino Linotype" pitchFamily="18" charset="0"/>
              </a:rPr>
              <a:t>ος</a:t>
            </a:r>
            <a:r>
              <a:rPr lang="el-GR" sz="2400" b="1" i="1" dirty="0" smtClean="0">
                <a:solidFill>
                  <a:srgbClr val="002060"/>
                </a:solidFill>
                <a:latin typeface="Palatino Linotype" pitchFamily="18" charset="0"/>
              </a:rPr>
              <a:t> έως 6</a:t>
            </a:r>
            <a:r>
              <a:rPr lang="el-GR" sz="2400" b="1" i="1" baseline="30000" dirty="0" smtClean="0">
                <a:solidFill>
                  <a:srgbClr val="002060"/>
                </a:solidFill>
                <a:latin typeface="Palatino Linotype" pitchFamily="18" charset="0"/>
              </a:rPr>
              <a:t>ος</a:t>
            </a:r>
            <a:r>
              <a:rPr lang="el-GR" sz="2400" b="1" i="1" dirty="0" smtClean="0">
                <a:solidFill>
                  <a:srgbClr val="002060"/>
                </a:solidFill>
                <a:latin typeface="Palatino Linotype" pitchFamily="18" charset="0"/>
              </a:rPr>
              <a:t> αι. </a:t>
            </a:r>
            <a:r>
              <a:rPr lang="el-GR" sz="2400" b="1" i="1" dirty="0" err="1" smtClean="0">
                <a:solidFill>
                  <a:srgbClr val="002060"/>
                </a:solidFill>
                <a:latin typeface="Palatino Linotype" pitchFamily="18" charset="0"/>
              </a:rPr>
              <a:t>μ.Χ</a:t>
            </a:r>
            <a:r>
              <a:rPr lang="el-GR" sz="2400" b="1" i="1" dirty="0" smtClean="0">
                <a:solidFill>
                  <a:srgbClr val="002060"/>
                </a:solidFill>
                <a:latin typeface="Palatino Linotype" pitchFamily="18" charset="0"/>
              </a:rPr>
              <a:t>.). </a:t>
            </a:r>
          </a:p>
          <a:p>
            <a:pPr algn="just">
              <a:lnSpc>
                <a:spcPct val="170000"/>
              </a:lnSpc>
              <a:buFont typeface="Wingdings" pitchFamily="2" charset="2"/>
              <a:buChar char="Ø"/>
            </a:pPr>
            <a:r>
              <a:rPr lang="el-GR" sz="2400" b="1" i="1" dirty="0" smtClean="0">
                <a:solidFill>
                  <a:srgbClr val="7030A0"/>
                </a:solidFill>
                <a:latin typeface="Palatino Linotype" pitchFamily="18" charset="0"/>
              </a:rPr>
              <a:t>οι εκπρόσωποί του </a:t>
            </a:r>
            <a:r>
              <a:rPr lang="el-GR" sz="2400" b="1" i="1" dirty="0" err="1" smtClean="0">
                <a:solidFill>
                  <a:srgbClr val="7030A0"/>
                </a:solidFill>
                <a:latin typeface="Palatino Linotype" pitchFamily="18" charset="0"/>
              </a:rPr>
              <a:t>αφορμώνται</a:t>
            </a:r>
            <a:r>
              <a:rPr lang="el-GR" sz="2400" b="1" i="1" dirty="0" smtClean="0">
                <a:solidFill>
                  <a:srgbClr val="7030A0"/>
                </a:solidFill>
                <a:latin typeface="Palatino Linotype" pitchFamily="18" charset="0"/>
              </a:rPr>
              <a:t> από την θεωρία των πλατωνικών Ιδεών και του Αγαθού τις οποίες και ανασυνθέτουν ή και τις αναδιαμορφώνουν με κριτήρια θρησκευτικά. </a:t>
            </a:r>
          </a:p>
          <a:p>
            <a:pPr algn="just">
              <a:lnSpc>
                <a:spcPct val="170000"/>
              </a:lnSpc>
              <a:buFont typeface="Wingdings" pitchFamily="2" charset="2"/>
              <a:buChar char="Ø"/>
            </a:pPr>
            <a:r>
              <a:rPr lang="el-GR" sz="2400" b="1" i="1" dirty="0" smtClean="0">
                <a:solidFill>
                  <a:srgbClr val="C00000"/>
                </a:solidFill>
                <a:latin typeface="Palatino Linotype" pitchFamily="18" charset="0"/>
              </a:rPr>
              <a:t>(ο Νεοπλατωνισμός) ως φιλοσοφική-θεολογική έρευνα και ερμηνεία της πραγματικότητας, προκύπτει υπό τους όρους μιας ιστορικής, κοινωνικής και ευρύτερης πολιτιστικής αναγκαιότητας, η οποία διανοίγει έτερες, κατά το μάλλον ή ήττον, προοπτικές από εκείνες της κλασικής αρχαιότητας. </a:t>
            </a:r>
          </a:p>
          <a:p>
            <a:pPr algn="just">
              <a:lnSpc>
                <a:spcPct val="170000"/>
              </a:lnSpc>
              <a:buFont typeface="Wingdings" pitchFamily="2" charset="2"/>
              <a:buChar char="Ø"/>
            </a:pPr>
            <a:r>
              <a:rPr lang="el-GR" sz="2400" b="1" i="1" dirty="0" smtClean="0">
                <a:solidFill>
                  <a:schemeClr val="accent6">
                    <a:lumMod val="50000"/>
                  </a:schemeClr>
                </a:solidFill>
                <a:latin typeface="Palatino Linotype" pitchFamily="18" charset="0"/>
              </a:rPr>
              <a:t>Ο ιστορικός αρχηγέτης τού εν λόγω φιλοσοφικού ρεύματος είναι ο Πλωτίνος (205- 270).</a:t>
            </a:r>
            <a:endParaRPr lang="el-GR" sz="2400" b="1" i="1" u="sng" dirty="0" smtClean="0">
              <a:solidFill>
                <a:schemeClr val="accent6">
                  <a:lumMod val="50000"/>
                </a:schemeClr>
              </a:solidFill>
              <a:latin typeface="Palatino Linotype" pitchFamily="18" charset="0"/>
              <a:ea typeface="Calibri" panose="020F0502020204030204" pitchFamily="34" charset="0"/>
              <a:cs typeface="Times New Roman" panose="02020603050405020304" pitchFamily="18" charset="0"/>
            </a:endParaRPr>
          </a:p>
          <a:p>
            <a:pPr marL="0" indent="0" algn="ctr">
              <a:lnSpc>
                <a:spcPct val="150000"/>
              </a:lnSpc>
              <a:spcAft>
                <a:spcPts val="800"/>
              </a:spcAft>
              <a:buNone/>
            </a:pPr>
            <a:endParaRPr lang="el-GR" sz="2400" b="1" dirty="0" smtClean="0">
              <a:solidFill>
                <a:srgbClr val="C00000"/>
              </a:solidFill>
              <a:effectLst/>
              <a:latin typeface="Palatino Linotype" pitchFamily="18" charset="0"/>
              <a:ea typeface="Calibri" panose="020F0502020204030204" pitchFamily="34"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28C4B9FD-BBCD-4D20-BE68-D5FD8F544B57}" type="slidenum">
              <a:rPr lang="el-GR" b="1" smtClean="0">
                <a:latin typeface="Palatino Linotype" pitchFamily="18" charset="0"/>
              </a:rPr>
              <a:pPr/>
              <a:t>9</a:t>
            </a:fld>
            <a:endParaRPr lang="el-GR" b="1" dirty="0">
              <a:latin typeface="Palatino Linotype" pitchFamily="18" charset="0"/>
            </a:endParaRPr>
          </a:p>
        </p:txBody>
      </p:sp>
    </p:spTree>
    <p:extLst>
      <p:ext uri="{BB962C8B-B14F-4D97-AF65-F5344CB8AC3E}">
        <p14:creationId xmlns="" xmlns:p14="http://schemas.microsoft.com/office/powerpoint/2010/main" val="26896654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Presentation1" id="{2C1799F7-B698-4182-9425-05B70A6FFCD6}" vid="{1CE26449-DB6F-4F43-97D8-53CDEB0810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Πρότυπο Παρουσίασης ΔΕ</Template>
  <TotalTime>13829</TotalTime>
  <Words>2042</Words>
  <Application>Microsoft Office PowerPoint</Application>
  <PresentationFormat>Προσαρμογή</PresentationFormat>
  <Paragraphs>201</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Office Theme</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lpstr>Δρ/Δρ Απόστολος Α. Καπρούλιας Μέλος ΣΕΠ του ΕΑΠ </vt:lpstr>
    </vt:vector>
  </TitlesOfParts>
  <Company>ΕΕΥΕΜ/ΕΑΠ</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Elias C. Stavropoulos</dc:creator>
  <cp:lastModifiedBy>ΣΩΤΗΡΗΣ</cp:lastModifiedBy>
  <cp:revision>994</cp:revision>
  <dcterms:created xsi:type="dcterms:W3CDTF">2016-10-18T07:42:06Z</dcterms:created>
  <dcterms:modified xsi:type="dcterms:W3CDTF">2021-03-14T08:13:46Z</dcterms:modified>
</cp:coreProperties>
</file>