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1"/>
  </p:sldMasterIdLst>
  <p:notesMasterIdLst>
    <p:notesMasterId r:id="rId26"/>
  </p:notesMasterIdLst>
  <p:sldIdLst>
    <p:sldId id="257" r:id="rId2"/>
    <p:sldId id="281" r:id="rId3"/>
    <p:sldId id="258" r:id="rId4"/>
    <p:sldId id="282" r:id="rId5"/>
    <p:sldId id="285" r:id="rId6"/>
    <p:sldId id="286" r:id="rId7"/>
    <p:sldId id="287" r:id="rId8"/>
    <p:sldId id="259" r:id="rId9"/>
    <p:sldId id="275" r:id="rId10"/>
    <p:sldId id="260" r:id="rId11"/>
    <p:sldId id="284" r:id="rId12"/>
    <p:sldId id="276" r:id="rId13"/>
    <p:sldId id="271" r:id="rId14"/>
    <p:sldId id="272" r:id="rId15"/>
    <p:sldId id="273" r:id="rId16"/>
    <p:sldId id="262" r:id="rId17"/>
    <p:sldId id="265" r:id="rId18"/>
    <p:sldId id="268" r:id="rId19"/>
    <p:sldId id="270" r:id="rId20"/>
    <p:sldId id="263" r:id="rId21"/>
    <p:sldId id="264" r:id="rId22"/>
    <p:sldId id="279" r:id="rId23"/>
    <p:sldId id="278" r:id="rId24"/>
    <p:sldId id="280" r:id="rId2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78" d="100"/>
          <a:sy n="78" d="100"/>
        </p:scale>
        <p:origin x="1598"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tirios Despotis" userId="675ecd67-d539-4644-89de-f4ff11899b70" providerId="ADAL" clId="{10D18C31-27E4-4D4D-9ADF-6CCE1826D204}"/>
    <pc:docChg chg="modSld">
      <pc:chgData name="Sotirios Despotis" userId="675ecd67-d539-4644-89de-f4ff11899b70" providerId="ADAL" clId="{10D18C31-27E4-4D4D-9ADF-6CCE1826D204}" dt="2025-10-15T07:29:25.655" v="3" actId="20577"/>
      <pc:docMkLst>
        <pc:docMk/>
      </pc:docMkLst>
      <pc:sldChg chg="modSp mod">
        <pc:chgData name="Sotirios Despotis" userId="675ecd67-d539-4644-89de-f4ff11899b70" providerId="ADAL" clId="{10D18C31-27E4-4D4D-9ADF-6CCE1826D204}" dt="2025-10-15T07:29:25.655" v="3" actId="20577"/>
        <pc:sldMkLst>
          <pc:docMk/>
          <pc:sldMk cId="0" sldId="265"/>
        </pc:sldMkLst>
        <pc:spChg chg="mod">
          <ac:chgData name="Sotirios Despotis" userId="675ecd67-d539-4644-89de-f4ff11899b70" providerId="ADAL" clId="{10D18C31-27E4-4D4D-9ADF-6CCE1826D204}" dt="2025-10-15T07:29:25.655" v="3" actId="20577"/>
          <ac:spMkLst>
            <pc:docMk/>
            <pc:sldMk cId="0" sldId="265"/>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395512-5264-4518-8755-D6371A3E31AC}" type="datetimeFigureOut">
              <a:rPr lang="el-GR" smtClean="0"/>
              <a:pPr/>
              <a:t>15/10/2025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8D54D7-9B0D-4159-BF74-DCF77B30D585}"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1143000" y="685800"/>
            <a:ext cx="4572000" cy="3429000"/>
          </a:xfrm>
        </p:spPr>
      </p:sp>
      <p:sp>
        <p:nvSpPr>
          <p:cNvPr id="3" name="2 - Θέση σημειώσεων"/>
          <p:cNvSpPr>
            <a:spLocks noGrp="1"/>
          </p:cNvSpPr>
          <p:nvPr>
            <p:ph type="body" idx="1"/>
          </p:nvPr>
        </p:nvSpPr>
        <p:spPr/>
        <p:txBody>
          <a:bodyPr>
            <a:normAutofit/>
          </a:bodyPr>
          <a:lstStyle/>
          <a:p>
            <a:endParaRPr lang="el-GR"/>
          </a:p>
        </p:txBody>
      </p:sp>
      <p:sp>
        <p:nvSpPr>
          <p:cNvPr id="5" name="4 - Θέση αριθμού διαφάνειας"/>
          <p:cNvSpPr>
            <a:spLocks noGrp="1"/>
          </p:cNvSpPr>
          <p:nvPr>
            <p:ph type="sldNum" sz="quarter" idx="11"/>
          </p:nvPr>
        </p:nvSpPr>
        <p:spPr/>
        <p:txBody>
          <a:bodyPr/>
          <a:lstStyle/>
          <a:p>
            <a:fld id="{5FFFA582-02FE-4CB0-AD39-1E9D6E0F2F5B}" type="slidenum">
              <a:rPr lang="el-GR" smtClean="0"/>
              <a:pPr/>
              <a:t>24</a:t>
            </a:fld>
            <a:endParaRPr lang="el-GR"/>
          </a:p>
        </p:txBody>
      </p:sp>
      <p:sp>
        <p:nvSpPr>
          <p:cNvPr id="7" name="6 - Θέση κεφαλίδας"/>
          <p:cNvSpPr>
            <a:spLocks noGrp="1"/>
          </p:cNvSpPr>
          <p:nvPr>
            <p:ph type="hdr" sz="quarter" idx="12"/>
          </p:nvPr>
        </p:nvSpPr>
        <p:spPr/>
        <p:txBody>
          <a:bodyPr/>
          <a:lstStyle/>
          <a:p>
            <a:r>
              <a:rPr lang="el-GR"/>
              <a:t>ο Κώδικας των Ευαγγελίων-Πρόλογος</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F518A556-DF58-4B82-94DA-2E419F714CBE}" type="datetime1">
              <a:rPr lang="el-GR" smtClean="0"/>
              <a:pPr/>
              <a:t>15/10/2025</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C253011D-87D8-44AE-B137-F1558B2A836E}" type="slidenum">
              <a:rPr lang="el-GR" smtClean="0"/>
              <a:pPr/>
              <a:t>‹#›</a:t>
            </a:fld>
            <a:endParaRPr lang="el-GR"/>
          </a:p>
        </p:txBody>
      </p:sp>
    </p:spTree>
  </p:cSld>
  <p:clrMapOvr>
    <a:masterClrMapping/>
  </p:clrMapOvr>
  <p:transition spd="slow">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1AA65FBF-BF1F-4B1D-9F4F-B0C6E3C519E4}" type="datetime1">
              <a:rPr lang="el-GR" smtClean="0"/>
              <a:pPr/>
              <a:t>15/10/2025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253011D-87D8-44AE-B137-F1558B2A836E}" type="slidenum">
              <a:rPr lang="el-GR" smtClean="0"/>
              <a:pPr/>
              <a:t>‹#›</a:t>
            </a:fld>
            <a:endParaRPr lang="el-GR"/>
          </a:p>
        </p:txBody>
      </p:sp>
    </p:spTree>
  </p:cSld>
  <p:clrMapOvr>
    <a:masterClrMapping/>
  </p:clrMapOvr>
  <p:transition spd="slow">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FEFFAA5-DE9F-4DE5-B6F1-24F784A68C4D}" type="datetime1">
              <a:rPr lang="el-GR" smtClean="0"/>
              <a:pPr/>
              <a:t>15/10/2025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253011D-87D8-44AE-B137-F1558B2A836E}" type="slidenum">
              <a:rPr lang="el-GR" smtClean="0"/>
              <a:pPr/>
              <a:t>‹#›</a:t>
            </a:fld>
            <a:endParaRPr lang="el-GR"/>
          </a:p>
        </p:txBody>
      </p:sp>
    </p:spTree>
  </p:cSld>
  <p:clrMapOvr>
    <a:masterClrMapping/>
  </p:clrMapOvr>
  <p:transition spd="slow">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99D8CDD-6BB7-4EA2-A832-C9C7A2E0529B}" type="datetime1">
              <a:rPr lang="el-GR" smtClean="0"/>
              <a:pPr/>
              <a:t>15/10/2025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253011D-87D8-44AE-B137-F1558B2A836E}" type="slidenum">
              <a:rPr lang="el-GR" smtClean="0"/>
              <a:pPr/>
              <a:t>‹#›</a:t>
            </a:fld>
            <a:endParaRPr lang="el-GR"/>
          </a:p>
        </p:txBody>
      </p:sp>
    </p:spTree>
  </p:cSld>
  <p:clrMapOvr>
    <a:masterClrMapping/>
  </p:clrMapOvr>
  <p:transition spd="slow">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EFF26EA-69E3-489F-AF84-2D80E0F7CB06}" type="datetime1">
              <a:rPr lang="el-GR" smtClean="0"/>
              <a:pPr/>
              <a:t>15/10/2025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253011D-87D8-44AE-B137-F1558B2A836E}" type="slidenum">
              <a:rPr lang="el-GR" smtClean="0"/>
              <a:pPr/>
              <a:t>‹#›</a:t>
            </a:fld>
            <a:endParaRPr lang="el-GR"/>
          </a:p>
        </p:txBody>
      </p:sp>
    </p:spTree>
  </p:cSld>
  <p:clrMapOvr>
    <a:masterClrMapping/>
  </p:clrMapOvr>
  <p:transition spd="slow">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37D5F751-4625-43AF-AA07-069235FD888C}" type="datetime1">
              <a:rPr lang="el-GR" smtClean="0"/>
              <a:pPr/>
              <a:t>15/10/2025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253011D-87D8-44AE-B137-F1558B2A836E}" type="slidenum">
              <a:rPr lang="el-GR" smtClean="0"/>
              <a:pPr/>
              <a:t>‹#›</a:t>
            </a:fld>
            <a:endParaRPr lang="el-GR"/>
          </a:p>
        </p:txBody>
      </p:sp>
    </p:spTree>
  </p:cSld>
  <p:clrMapOvr>
    <a:masterClrMapping/>
  </p:clrMapOvr>
  <p:transition spd="slow">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fld id="{E8B66079-E4BE-4051-9626-FB1E703E8DD0}" type="datetime1">
              <a:rPr lang="el-GR" smtClean="0"/>
              <a:pPr/>
              <a:t>15/10/2025</a:t>
            </a:fld>
            <a:endParaRPr lang="el-GR"/>
          </a:p>
        </p:txBody>
      </p:sp>
      <p:sp>
        <p:nvSpPr>
          <p:cNvPr id="27" name="26 - Θέση αριθμού διαφάνειας"/>
          <p:cNvSpPr>
            <a:spLocks noGrp="1"/>
          </p:cNvSpPr>
          <p:nvPr>
            <p:ph type="sldNum" sz="quarter" idx="11"/>
          </p:nvPr>
        </p:nvSpPr>
        <p:spPr/>
        <p:txBody>
          <a:bodyPr rtlCol="0"/>
          <a:lstStyle/>
          <a:p>
            <a:fld id="{C253011D-87D8-44AE-B137-F1558B2A836E}"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transition spd="slow">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E8251486-51F0-43EE-8C0B-E92D3F7026AF}" type="datetime1">
              <a:rPr lang="el-GR" smtClean="0"/>
              <a:pPr/>
              <a:t>15/10/2025</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C253011D-87D8-44AE-B137-F1558B2A836E}" type="slidenum">
              <a:rPr lang="el-GR" smtClean="0"/>
              <a:pPr/>
              <a:t>‹#›</a:t>
            </a:fld>
            <a:endParaRPr lang="el-GR"/>
          </a:p>
        </p:txBody>
      </p:sp>
    </p:spTree>
  </p:cSld>
  <p:clrMapOvr>
    <a:masterClrMapping/>
  </p:clrMapOvr>
  <p:transition spd="slow">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B6DA2A4-749C-45C8-9DD6-085BD65B04AB}" type="datetime1">
              <a:rPr lang="el-GR" smtClean="0"/>
              <a:pPr/>
              <a:t>15/10/2025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253011D-87D8-44AE-B137-F1558B2A836E}" type="slidenum">
              <a:rPr lang="el-GR" smtClean="0"/>
              <a:pPr/>
              <a:t>‹#›</a:t>
            </a:fld>
            <a:endParaRPr lang="el-GR"/>
          </a:p>
        </p:txBody>
      </p:sp>
    </p:spTree>
  </p:cSld>
  <p:clrMapOvr>
    <a:masterClrMapping/>
  </p:clrMapOvr>
  <p:transition spd="slow">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069EF952-5713-43CF-B25B-95E16FF82013}" type="datetime1">
              <a:rPr lang="el-GR" smtClean="0"/>
              <a:pPr/>
              <a:t>15/10/2025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253011D-87D8-44AE-B137-F1558B2A836E}" type="slidenum">
              <a:rPr lang="el-GR" smtClean="0"/>
              <a:pPr/>
              <a:t>‹#›</a:t>
            </a:fld>
            <a:endParaRPr lang="el-GR"/>
          </a:p>
        </p:txBody>
      </p:sp>
    </p:spTree>
  </p:cSld>
  <p:clrMapOvr>
    <a:masterClrMapping/>
  </p:clrMapOvr>
  <p:transition spd="slow">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9585E47-030A-4FDF-9D4B-FA01A8BC22FF}" type="datetime1">
              <a:rPr lang="el-GR" smtClean="0"/>
              <a:pPr/>
              <a:t>15/10/2025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253011D-87D8-44AE-B137-F1558B2A836E}" type="slidenum">
              <a:rPr lang="el-GR" smtClean="0"/>
              <a:pPr/>
              <a:t>‹#›</a:t>
            </a:fld>
            <a:endParaRPr lang="el-GR"/>
          </a:p>
        </p:txBody>
      </p:sp>
    </p:spTree>
  </p:cSld>
  <p:clrMapOvr>
    <a:masterClrMapping/>
  </p:clrMapOvr>
  <p:transition spd="slow">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065DB465-13AC-42F0-A0BE-30C05EB6B301}" type="datetime1">
              <a:rPr lang="el-GR" smtClean="0"/>
              <a:pPr/>
              <a:t>15/10/2025</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C253011D-87D8-44AE-B137-F1558B2A836E}"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ver dir="r"/>
  </p:transition>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biblegateway.com/versions/" TargetMode="External"/><Relationship Id="rId2" Type="http://schemas.openxmlformats.org/officeDocument/2006/relationships/hyperlink" Target="http://www.apostoliki-diakonia.gr/bible/bible.asp?contents=new_testament/contents_louka.asp&amp;main=louka" TargetMode="Externa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analogion.gr/glt/texts/Oct/18.uni.ht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endParaRPr lang="el-GR"/>
          </a:p>
        </p:txBody>
      </p:sp>
      <p:pic>
        <p:nvPicPr>
          <p:cNvPr id="2050" name="Picture 2" descr="C:\Users\Δημήτριος\Pictures\Dm.Alexpls-db\F4.Ορθοδοξία\orthc-db\orthc03-εικόνες\Αταξινόμητη Συλλογή\7.ΑΠΟΣΤΟΛΟΙ-ΕΥΑΓΓΕΛΙΣΤΑΙ\2.ΠΡΑΞΕΩΝ\loykas26_e.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4 - Θέση αριθμού διαφάνειας"/>
          <p:cNvSpPr>
            <a:spLocks noGrp="1"/>
          </p:cNvSpPr>
          <p:nvPr>
            <p:ph type="sldNum" sz="quarter" idx="12"/>
          </p:nvPr>
        </p:nvSpPr>
        <p:spPr/>
        <p:txBody>
          <a:bodyPr/>
          <a:lstStyle/>
          <a:p>
            <a:fld id="{C253011D-87D8-44AE-B137-F1558B2A836E}" type="slidenum">
              <a:rPr lang="el-GR" smtClean="0"/>
              <a:pPr/>
              <a:t>1</a:t>
            </a:fld>
            <a:endParaRPr lang="el-GR"/>
          </a:p>
        </p:txBody>
      </p:sp>
    </p:spTree>
  </p:cSld>
  <p:clrMapOvr>
    <a:masterClrMapping/>
  </p:clrMapOvr>
  <p:transition spd="slow">
    <p:cover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3528" y="836712"/>
            <a:ext cx="6480720"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Β. ΧΡΟΝΟΣ-ΤΟΠΟΣ ΣΥΓΓΡΑΦΗΣ-ΠΑΡΑΛΗΠΤΕΣ</a:t>
            </a:r>
          </a:p>
        </p:txBody>
      </p:sp>
      <p:sp>
        <p:nvSpPr>
          <p:cNvPr id="6" name="5 - Θέση αριθμού διαφάνειας"/>
          <p:cNvSpPr>
            <a:spLocks noGrp="1"/>
          </p:cNvSpPr>
          <p:nvPr>
            <p:ph type="sldNum" sz="quarter" idx="12"/>
          </p:nvPr>
        </p:nvSpPr>
        <p:spPr/>
        <p:txBody>
          <a:bodyPr/>
          <a:lstStyle/>
          <a:p>
            <a:fld id="{C253011D-87D8-44AE-B137-F1558B2A836E}" type="slidenum">
              <a:rPr lang="el-GR" smtClean="0"/>
              <a:pPr/>
              <a:t>10</a:t>
            </a:fld>
            <a:endParaRPr lang="el-GR"/>
          </a:p>
        </p:txBody>
      </p:sp>
      <p:sp>
        <p:nvSpPr>
          <p:cNvPr id="7" name="6 - Στρογγυλεμένο ορθογώνιο"/>
          <p:cNvSpPr/>
          <p:nvPr/>
        </p:nvSpPr>
        <p:spPr>
          <a:xfrm>
            <a:off x="0" y="1196752"/>
            <a:ext cx="9144000" cy="4699159"/>
          </a:xfrm>
          <a:prstGeom prst="round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dirty="0">
                <a:latin typeface="Palatino Linotype" pitchFamily="18" charset="0"/>
              </a:rPr>
              <a:t>Επειδή δεν </a:t>
            </a:r>
            <a:r>
              <a:rPr lang="el-GR" dirty="0" err="1">
                <a:latin typeface="Palatino Linotype" pitchFamily="18" charset="0"/>
              </a:rPr>
              <a:t>μνημονευεται</a:t>
            </a:r>
            <a:r>
              <a:rPr lang="el-GR" dirty="0">
                <a:latin typeface="Palatino Linotype" pitchFamily="18" charset="0"/>
              </a:rPr>
              <a:t> το μαρτύριο του Παύλου μια μερίδα ερευνητών θεωρεί ότι το δίτομο έργο συγγράφηκε πριν το 64 </a:t>
            </a:r>
            <a:r>
              <a:rPr lang="el-GR" dirty="0" err="1">
                <a:latin typeface="Palatino Linotype" pitchFamily="18" charset="0"/>
              </a:rPr>
              <a:t>μ.Χ</a:t>
            </a:r>
            <a:r>
              <a:rPr lang="el-GR" dirty="0">
                <a:latin typeface="Palatino Linotype" pitchFamily="18" charset="0"/>
              </a:rPr>
              <a:t>. Αυτό σημαίνει ότι  και ο Μάρκος που </a:t>
            </a:r>
            <a:r>
              <a:rPr lang="el-GR" dirty="0" err="1">
                <a:latin typeface="Palatino Linotype" pitchFamily="18" charset="0"/>
              </a:rPr>
              <a:t>συνιστα</a:t>
            </a:r>
            <a:r>
              <a:rPr lang="el-GR" dirty="0">
                <a:latin typeface="Palatino Linotype" pitchFamily="18" charset="0"/>
              </a:rPr>
              <a:t> πηγή του </a:t>
            </a:r>
            <a:r>
              <a:rPr lang="el-GR" dirty="0" err="1">
                <a:latin typeface="Palatino Linotype" pitchFamily="18" charset="0"/>
              </a:rPr>
              <a:t>Λκ</a:t>
            </a:r>
            <a:r>
              <a:rPr lang="el-GR" dirty="0">
                <a:latin typeface="Palatino Linotype" pitchFamily="18" charset="0"/>
              </a:rPr>
              <a:t>. γράφτηκε τη δεκαετία του 50. </a:t>
            </a:r>
            <a:r>
              <a:rPr lang="el-GR" cap="all" dirty="0">
                <a:latin typeface="Palatino Linotype" pitchFamily="18" charset="0"/>
              </a:rPr>
              <a:t>σ</a:t>
            </a:r>
            <a:r>
              <a:rPr lang="el-GR" dirty="0">
                <a:latin typeface="Palatino Linotype" pitchFamily="18" charset="0"/>
              </a:rPr>
              <a:t>ύμφωνα με άλλους το τέλος του Π. υπονοείται στο </a:t>
            </a:r>
            <a:r>
              <a:rPr lang="el-GR" dirty="0" err="1">
                <a:latin typeface="Palatino Linotype" pitchFamily="18" charset="0"/>
              </a:rPr>
              <a:t>Πρ</a:t>
            </a:r>
            <a:r>
              <a:rPr lang="el-GR" dirty="0">
                <a:latin typeface="Palatino Linotype" pitchFamily="18" charset="0"/>
              </a:rPr>
              <a:t>. 20, 22-25. Ο Λουκάς σύμφωνα με τον Πρόλογο έχει </a:t>
            </a:r>
            <a:r>
              <a:rPr lang="el-GR" dirty="0" err="1">
                <a:latin typeface="Palatino Linotype" pitchFamily="18" charset="0"/>
              </a:rPr>
              <a:t>υπόψιν</a:t>
            </a:r>
            <a:r>
              <a:rPr lang="el-GR" dirty="0">
                <a:latin typeface="Palatino Linotype" pitchFamily="18" charset="0"/>
              </a:rPr>
              <a:t> </a:t>
            </a:r>
            <a:r>
              <a:rPr lang="el-GR" b="1" dirty="0">
                <a:latin typeface="Palatino Linotype" pitchFamily="18" charset="0"/>
              </a:rPr>
              <a:t>πολλές </a:t>
            </a:r>
            <a:r>
              <a:rPr lang="el-GR" dirty="0">
                <a:latin typeface="Palatino Linotype" pitchFamily="18" charset="0"/>
              </a:rPr>
              <a:t>διηγήσεις για τον Ιησού, ενώ δεν φαίνεται να γνωρίζει το </a:t>
            </a:r>
            <a:r>
              <a:rPr lang="en-US" dirty="0">
                <a:latin typeface="Palatino Linotype" pitchFamily="18" charset="0"/>
              </a:rPr>
              <a:t>Corpus</a:t>
            </a:r>
            <a:r>
              <a:rPr lang="el-GR" dirty="0">
                <a:latin typeface="Palatino Linotype" pitchFamily="18" charset="0"/>
              </a:rPr>
              <a:t> των </a:t>
            </a:r>
            <a:r>
              <a:rPr lang="el-GR" dirty="0" err="1">
                <a:latin typeface="Palatino Linotype" pitchFamily="18" charset="0"/>
              </a:rPr>
              <a:t>παύλειων</a:t>
            </a:r>
            <a:r>
              <a:rPr lang="el-GR" dirty="0">
                <a:latin typeface="Palatino Linotype" pitchFamily="18" charset="0"/>
              </a:rPr>
              <a:t> επιστολών. Συνεπώς το Ευαγγέλιο γράφτηκε μετά το 70 </a:t>
            </a:r>
            <a:r>
              <a:rPr lang="el-GR" dirty="0" err="1">
                <a:latin typeface="Palatino Linotype" pitchFamily="18" charset="0"/>
              </a:rPr>
              <a:t>μ.Χ</a:t>
            </a:r>
            <a:r>
              <a:rPr lang="el-GR" dirty="0">
                <a:latin typeface="Palatino Linotype" pitchFamily="18" charset="0"/>
              </a:rPr>
              <a:t>. και οι </a:t>
            </a:r>
            <a:r>
              <a:rPr lang="el-GR" dirty="0" err="1">
                <a:latin typeface="Palatino Linotype" pitchFamily="18" charset="0"/>
              </a:rPr>
              <a:t>Πρ</a:t>
            </a:r>
            <a:r>
              <a:rPr lang="el-GR" dirty="0">
                <a:latin typeface="Palatino Linotype" pitchFamily="18" charset="0"/>
              </a:rPr>
              <a:t>. το 80 </a:t>
            </a:r>
            <a:r>
              <a:rPr lang="el-GR" dirty="0" err="1">
                <a:latin typeface="Palatino Linotype" pitchFamily="18" charset="0"/>
              </a:rPr>
              <a:t>μ.Χ</a:t>
            </a:r>
            <a:r>
              <a:rPr lang="el-GR" dirty="0">
                <a:latin typeface="Palatino Linotype" pitchFamily="18" charset="0"/>
              </a:rPr>
              <a:t>. (τρίτη γενιά Χριστιανών). </a:t>
            </a:r>
          </a:p>
          <a:p>
            <a:pPr algn="just">
              <a:lnSpc>
                <a:spcPct val="150000"/>
              </a:lnSpc>
            </a:pPr>
            <a:endParaRPr lang="el-GR" dirty="0">
              <a:latin typeface="Palatino Linotype" pitchFamily="18" charset="0"/>
            </a:endParaRPr>
          </a:p>
          <a:p>
            <a:pPr algn="just">
              <a:lnSpc>
                <a:spcPct val="150000"/>
              </a:lnSpc>
            </a:pPr>
            <a:r>
              <a:rPr lang="el-GR" dirty="0">
                <a:latin typeface="Palatino Linotype" pitchFamily="18" charset="0"/>
              </a:rPr>
              <a:t>Ως </a:t>
            </a:r>
            <a:r>
              <a:rPr lang="el-GR" b="1" dirty="0">
                <a:latin typeface="Palatino Linotype" pitchFamily="18" charset="0"/>
              </a:rPr>
              <a:t>τόπος συγγραφής</a:t>
            </a:r>
            <a:r>
              <a:rPr lang="el-GR" dirty="0">
                <a:latin typeface="Palatino Linotype" pitchFamily="18" charset="0"/>
              </a:rPr>
              <a:t> έχουν προταθεί </a:t>
            </a:r>
            <a:r>
              <a:rPr lang="el-GR" b="1" dirty="0">
                <a:latin typeface="Palatino Linotype" pitchFamily="18" charset="0"/>
              </a:rPr>
              <a:t>η Ρώμη, </a:t>
            </a:r>
            <a:r>
              <a:rPr lang="el-GR" dirty="0">
                <a:latin typeface="Palatino Linotype" pitchFamily="18" charset="0"/>
              </a:rPr>
              <a:t>η Έφεσος, η Καισάρεια, η Βοιωτία και η Αχαΐα.</a:t>
            </a:r>
          </a:p>
        </p:txBody>
      </p:sp>
    </p:spTree>
  </p:cSld>
  <p:clrMapOvr>
    <a:masterClrMapping/>
  </p:clrMapOvr>
  <p:transition spd="slow">
    <p:cover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C253011D-87D8-44AE-B137-F1558B2A836E}" type="slidenum">
              <a:rPr lang="el-GR" smtClean="0"/>
              <a:pPr/>
              <a:t>11</a:t>
            </a:fld>
            <a:endParaRPr lang="el-GR"/>
          </a:p>
        </p:txBody>
      </p:sp>
      <p:sp>
        <p:nvSpPr>
          <p:cNvPr id="5" name="1 - Τίτλος"/>
          <p:cNvSpPr txBox="1">
            <a:spLocks/>
          </p:cNvSpPr>
          <p:nvPr/>
        </p:nvSpPr>
        <p:spPr>
          <a:xfrm>
            <a:off x="685800" y="2174999"/>
            <a:ext cx="7772400" cy="1470025"/>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l-GR" sz="3600" b="0" i="0" u="none" strike="noStrike" kern="1200" cap="none" spc="0" normalizeH="0" baseline="0" noProof="0" dirty="0">
              <a:ln>
                <a:noFill/>
              </a:ln>
              <a:solidFill>
                <a:srgbClr val="C00000"/>
              </a:solidFill>
              <a:effectLst/>
              <a:uLnTx/>
              <a:uFillTx/>
              <a:latin typeface="Palatino Linotype" pitchFamily="18" charset="0"/>
              <a:ea typeface="+mj-ea"/>
              <a:cs typeface="+mj-cs"/>
            </a:endParaRPr>
          </a:p>
        </p:txBody>
      </p:sp>
      <p:sp>
        <p:nvSpPr>
          <p:cNvPr id="6" name="2 - Θέση περιεχομένου"/>
          <p:cNvSpPr txBox="1">
            <a:spLocks/>
          </p:cNvSpPr>
          <p:nvPr/>
        </p:nvSpPr>
        <p:spPr>
          <a:xfrm>
            <a:off x="251520" y="3692624"/>
            <a:ext cx="8640960" cy="1752600"/>
          </a:xfrm>
          <a:prstGeom prst="rect">
            <a:avLst/>
          </a:prstGeom>
        </p:spPr>
        <p:txBody>
          <a:bodyPr>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tabLst/>
              <a:defRPr/>
            </a:pPr>
            <a:endParaRPr kumimoji="0" lang="el-GR" sz="2800" b="0" i="0" u="none" strike="noStrike" kern="1200" cap="none" spc="0" normalizeH="0" baseline="0" noProof="0" dirty="0">
              <a:ln>
                <a:noFill/>
              </a:ln>
              <a:solidFill>
                <a:schemeClr val="accent2">
                  <a:lumMod val="50000"/>
                </a:schemeClr>
              </a:solidFill>
              <a:effectLst/>
              <a:uLnTx/>
              <a:uFillTx/>
              <a:latin typeface="+mn-lt"/>
              <a:ea typeface="+mn-ea"/>
              <a:cs typeface="+mn-cs"/>
            </a:endParaRPr>
          </a:p>
        </p:txBody>
      </p:sp>
      <p:sp>
        <p:nvSpPr>
          <p:cNvPr id="7" name="6 - TextBox"/>
          <p:cNvSpPr txBox="1"/>
          <p:nvPr/>
        </p:nvSpPr>
        <p:spPr>
          <a:xfrm>
            <a:off x="2469469" y="692696"/>
            <a:ext cx="4205062" cy="646331"/>
          </a:xfrm>
          <a:prstGeom prst="rect">
            <a:avLst/>
          </a:prstGeom>
          <a:noFill/>
        </p:spPr>
        <p:txBody>
          <a:bodyPr wrap="none" rtlCol="0">
            <a:spAutoFit/>
          </a:bodyPr>
          <a:lstStyle/>
          <a:p>
            <a:pPr algn="ctr"/>
            <a:endParaRPr lang="el-GR" b="1" dirty="0">
              <a:solidFill>
                <a:schemeClr val="bg1"/>
              </a:solidFill>
            </a:endParaRPr>
          </a:p>
          <a:p>
            <a:endParaRPr lang="el-GR" dirty="0"/>
          </a:p>
        </p:txBody>
      </p:sp>
      <p:sp>
        <p:nvSpPr>
          <p:cNvPr id="10" name="9 - Στρογγυλεμένο ορθογώνιο"/>
          <p:cNvSpPr/>
          <p:nvPr/>
        </p:nvSpPr>
        <p:spPr>
          <a:xfrm>
            <a:off x="683568" y="1268760"/>
            <a:ext cx="8136904" cy="2400657"/>
          </a:xfrm>
          <a:prstGeom prst="roundRect">
            <a:avLst/>
          </a:prstGeom>
          <a:solidFill>
            <a:schemeClr val="bg2">
              <a:lumMod val="75000"/>
            </a:schemeClr>
          </a:solidFill>
          <a:ln>
            <a:solidFill>
              <a:schemeClr val="tx1"/>
            </a:solidFill>
          </a:ln>
        </p:spPr>
        <p:txBody>
          <a:bodyPr wrap="square">
            <a:spAutoFit/>
          </a:bodyPr>
          <a:lstStyle/>
          <a:p>
            <a:pPr algn="just">
              <a:lnSpc>
                <a:spcPct val="150000"/>
              </a:lnSpc>
            </a:pPr>
            <a:r>
              <a:rPr lang="el-GR" b="1" dirty="0">
                <a:latin typeface="Palatino Linotype" pitchFamily="18" charset="0"/>
              </a:rPr>
              <a:t>Σε αντίθεση προς τα λοιπά Ευαγγέλια, το </a:t>
            </a:r>
            <a:r>
              <a:rPr lang="el-GR" b="1" dirty="0" err="1">
                <a:latin typeface="Palatino Linotype" pitchFamily="18" charset="0"/>
              </a:rPr>
              <a:t>Λκ</a:t>
            </a:r>
            <a:r>
              <a:rPr lang="el-GR" b="1" dirty="0">
                <a:latin typeface="Palatino Linotype" pitchFamily="18" charset="0"/>
              </a:rPr>
              <a:t>. + </a:t>
            </a:r>
            <a:r>
              <a:rPr lang="el-GR" b="1" dirty="0" err="1">
                <a:latin typeface="Palatino Linotype" pitchFamily="18" charset="0"/>
              </a:rPr>
              <a:t>Πρ</a:t>
            </a:r>
            <a:r>
              <a:rPr lang="el-GR" b="1" dirty="0">
                <a:latin typeface="Palatino Linotype" pitchFamily="18" charset="0"/>
              </a:rPr>
              <a:t>. έχουν συγκεκριμένο αποδέκτη: τον Θεόφιλο, πρόσωπο με υψηλή κοινωνική θέση όπως υποδηλώνει ο χαρακτηρισμός του «κράτιστος». Πιθανόν ήταν Ρωμαίος αξιωματούχος που είχε φοιτήσει στη Συναγωγή. </a:t>
            </a:r>
            <a:endParaRPr lang="el-GR" dirty="0">
              <a:latin typeface="Palatino Linotype" pitchFamily="18" charset="0"/>
            </a:endParaRPr>
          </a:p>
        </p:txBody>
      </p:sp>
    </p:spTree>
  </p:cSld>
  <p:clrMapOvr>
    <a:masterClrMapping/>
  </p:clrMapOvr>
  <p:transition spd="slow">
    <p:cover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3528" y="836712"/>
            <a:ext cx="6480720"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Β. ΧΡΟΝΟΣ-ΤΟΠΟΣ ΣΥΓΓΡΑΦΗΣ-ΠΑΡΑΛΗΠΤΕΣ</a:t>
            </a:r>
          </a:p>
        </p:txBody>
      </p:sp>
      <p:sp>
        <p:nvSpPr>
          <p:cNvPr id="3" name="2 - Στρογγυλεμένο ορθογώνιο"/>
          <p:cNvSpPr/>
          <p:nvPr/>
        </p:nvSpPr>
        <p:spPr>
          <a:xfrm>
            <a:off x="323528" y="1772816"/>
            <a:ext cx="8136904" cy="1481257"/>
          </a:xfrm>
          <a:prstGeom prst="round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dirty="0">
                <a:latin typeface="Palatino Linotype" pitchFamily="18" charset="0"/>
              </a:rPr>
              <a:t>Σε αντίθεση προς τους παραλήπτες του </a:t>
            </a:r>
            <a:r>
              <a:rPr lang="el-GR" dirty="0" err="1">
                <a:latin typeface="Palatino Linotype" pitchFamily="18" charset="0"/>
              </a:rPr>
              <a:t>Μκ</a:t>
            </a:r>
            <a:r>
              <a:rPr lang="el-GR" dirty="0">
                <a:latin typeface="Palatino Linotype" pitchFamily="18" charset="0"/>
              </a:rPr>
              <a:t>. (το οποίο επίσης απευθύνεται στη Ρώμη), οι </a:t>
            </a:r>
            <a:r>
              <a:rPr lang="el-GR" b="1" dirty="0">
                <a:latin typeface="Palatino Linotype" pitchFamily="18" charset="0"/>
              </a:rPr>
              <a:t>ακροατές του </a:t>
            </a:r>
            <a:r>
              <a:rPr lang="el-GR" b="1" dirty="0" err="1">
                <a:latin typeface="Palatino Linotype" pitchFamily="18" charset="0"/>
              </a:rPr>
              <a:t>Λκ</a:t>
            </a:r>
            <a:r>
              <a:rPr lang="el-GR" b="1" dirty="0">
                <a:latin typeface="Palatino Linotype" pitchFamily="18" charset="0"/>
              </a:rPr>
              <a:t>.</a:t>
            </a:r>
            <a:r>
              <a:rPr lang="el-GR" dirty="0">
                <a:latin typeface="Palatino Linotype" pitchFamily="18" charset="0"/>
              </a:rPr>
              <a:t> ανήκαν και στα ανώτερα κοινωνικά στρώματα της ρωμαϊκής κοινωνίας .</a:t>
            </a:r>
          </a:p>
        </p:txBody>
      </p:sp>
      <p:sp>
        <p:nvSpPr>
          <p:cNvPr id="6" name="5 - Στρογγυλεμένο ορθογώνιο"/>
          <p:cNvSpPr/>
          <p:nvPr/>
        </p:nvSpPr>
        <p:spPr>
          <a:xfrm>
            <a:off x="323528" y="3284984"/>
            <a:ext cx="8064896" cy="3779758"/>
          </a:xfrm>
          <a:prstGeom prst="roundRect">
            <a:avLst/>
          </a:prstGeom>
          <a:solidFill>
            <a:schemeClr val="accent3">
              <a:lumMod val="60000"/>
              <a:lumOff val="40000"/>
            </a:schemeClr>
          </a:solidFill>
          <a:ln>
            <a:solidFill>
              <a:schemeClr val="tx1"/>
            </a:solidFill>
          </a:ln>
        </p:spPr>
        <p:txBody>
          <a:bodyPr wrap="square">
            <a:spAutoFit/>
          </a:bodyPr>
          <a:lstStyle/>
          <a:p>
            <a:pPr algn="just">
              <a:lnSpc>
                <a:spcPct val="150000"/>
              </a:lnSpc>
            </a:pPr>
            <a:r>
              <a:rPr lang="el-GR" dirty="0"/>
              <a:t>Η κοινότητα στην οποία απευθύνεται ο Έλληνας Λουκάς μάλλον είναι κατά το πλείστον εθνική, στους αναγνώστες του. Όμως με βεβαιότητα συγκαταλέγονταν και εξ Ιουδαίων χριστιανοί. Οι ακροατές είχαν καλή γνώση της Π.Δ.. Άρα είχαν φοιτήσει στη Συναγωγή. Ο συγγραφέας επιχειρεί να τους πείσει ότι ο Χριστιανισμός δεν είναι καινή δεισιδαιμονία αλλά αποτελεί τη συνέχεια του Ισραήλ.  Το γενεαλογικό δέντρο του Ιησού ανάγεται μέχρι τον Αδάμ , ενώ η επίγεια παρουσία συγχρονίζεται με τη βασιλεία του Αυγούστου.</a:t>
            </a:r>
          </a:p>
        </p:txBody>
      </p:sp>
      <p:sp>
        <p:nvSpPr>
          <p:cNvPr id="7" name="6 - Θέση αριθμού διαφάνειας"/>
          <p:cNvSpPr>
            <a:spLocks noGrp="1"/>
          </p:cNvSpPr>
          <p:nvPr>
            <p:ph type="sldNum" sz="quarter" idx="12"/>
          </p:nvPr>
        </p:nvSpPr>
        <p:spPr/>
        <p:txBody>
          <a:bodyPr/>
          <a:lstStyle/>
          <a:p>
            <a:fld id="{C253011D-87D8-44AE-B137-F1558B2A836E}" type="slidenum">
              <a:rPr lang="el-GR" smtClean="0"/>
              <a:pPr/>
              <a:t>12</a:t>
            </a:fld>
            <a:endParaRPr lang="el-GR"/>
          </a:p>
        </p:txBody>
      </p:sp>
    </p:spTree>
  </p:cSld>
  <p:clrMapOvr>
    <a:masterClrMapping/>
  </p:clrMapOvr>
  <p:transition spd="slow">
    <p:cover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Στρογγυλεμένο ορθογώνιο"/>
          <p:cNvSpPr/>
          <p:nvPr/>
        </p:nvSpPr>
        <p:spPr>
          <a:xfrm>
            <a:off x="395536" y="4080331"/>
            <a:ext cx="8208912" cy="1940957"/>
          </a:xfrm>
          <a:prstGeom prst="roundRect">
            <a:avLst/>
          </a:prstGeom>
          <a:solidFill>
            <a:schemeClr val="bg2">
              <a:lumMod val="75000"/>
            </a:schemeClr>
          </a:solidFill>
          <a:ln>
            <a:solidFill>
              <a:schemeClr val="tx1"/>
            </a:solidFill>
          </a:ln>
        </p:spPr>
        <p:txBody>
          <a:bodyPr wrap="square">
            <a:spAutoFit/>
          </a:bodyPr>
          <a:lstStyle/>
          <a:p>
            <a:pPr algn="just">
              <a:lnSpc>
                <a:spcPct val="150000"/>
              </a:lnSpc>
            </a:pPr>
            <a:r>
              <a:rPr lang="el-GR" dirty="0">
                <a:latin typeface="Palatino Linotype" pitchFamily="18" charset="0"/>
              </a:rPr>
              <a:t>Ένα μέρος του Ευαγγελίου (240 στίχοι) είναι κοινό με τον </a:t>
            </a:r>
            <a:r>
              <a:rPr lang="el-GR" dirty="0" err="1">
                <a:latin typeface="Palatino Linotype" pitchFamily="18" charset="0"/>
              </a:rPr>
              <a:t>Μτ</a:t>
            </a:r>
            <a:r>
              <a:rPr lang="el-GR" dirty="0">
                <a:latin typeface="Palatino Linotype" pitchFamily="18" charset="0"/>
              </a:rPr>
              <a:t>., ένα άλλο μέρος κοινό </a:t>
            </a:r>
            <a:r>
              <a:rPr lang="el-GR" dirty="0" err="1">
                <a:latin typeface="Palatino Linotype" pitchFamily="18" charset="0"/>
              </a:rPr>
              <a:t>μονον</a:t>
            </a:r>
            <a:r>
              <a:rPr lang="el-GR" dirty="0">
                <a:latin typeface="Palatino Linotype" pitchFamily="18" charset="0"/>
              </a:rPr>
              <a:t> με τον </a:t>
            </a:r>
            <a:r>
              <a:rPr lang="el-GR" dirty="0" err="1">
                <a:latin typeface="Palatino Linotype" pitchFamily="18" charset="0"/>
              </a:rPr>
              <a:t>Μκ</a:t>
            </a:r>
            <a:r>
              <a:rPr lang="el-GR" dirty="0">
                <a:latin typeface="Palatino Linotype" pitchFamily="18" charset="0"/>
              </a:rPr>
              <a:t>. και το ¼ συναντάται μόνον στον </a:t>
            </a:r>
            <a:r>
              <a:rPr lang="el-GR" dirty="0" err="1">
                <a:latin typeface="Palatino Linotype" pitchFamily="18" charset="0"/>
              </a:rPr>
              <a:t>Λκ</a:t>
            </a:r>
            <a:r>
              <a:rPr lang="el-GR" dirty="0">
                <a:latin typeface="Palatino Linotype" pitchFamily="18" charset="0"/>
              </a:rPr>
              <a:t>. Από τους 650 στίχους του </a:t>
            </a:r>
            <a:r>
              <a:rPr lang="el-GR" dirty="0" err="1">
                <a:latin typeface="Palatino Linotype" pitchFamily="18" charset="0"/>
              </a:rPr>
              <a:t>Μκ</a:t>
            </a:r>
            <a:r>
              <a:rPr lang="el-GR" dirty="0">
                <a:latin typeface="Palatino Linotype" pitchFamily="18" charset="0"/>
              </a:rPr>
              <a:t>. ο Λουκάς έχει παραλάβει τους 350, παραλείποντας θέματα που αφορούν σε αυστηρά ιουδαϊκά ζητήματα. </a:t>
            </a:r>
          </a:p>
        </p:txBody>
      </p:sp>
      <p:sp>
        <p:nvSpPr>
          <p:cNvPr id="3" name="2 - Στρογγυλεμένο ορθογώνιο"/>
          <p:cNvSpPr/>
          <p:nvPr/>
        </p:nvSpPr>
        <p:spPr>
          <a:xfrm>
            <a:off x="323528" y="1643772"/>
            <a:ext cx="8208912" cy="2145268"/>
          </a:xfrm>
          <a:prstGeom prst="round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sz="2000" b="1" dirty="0">
                <a:latin typeface="Palatino Linotype" pitchFamily="18" charset="0"/>
              </a:rPr>
              <a:t>Ως πηγές του </a:t>
            </a:r>
            <a:r>
              <a:rPr lang="el-GR" sz="2000" b="1" dirty="0" err="1">
                <a:latin typeface="Palatino Linotype" pitchFamily="18" charset="0"/>
              </a:rPr>
              <a:t>Λκ</a:t>
            </a:r>
            <a:r>
              <a:rPr lang="el-GR" sz="2000" b="1" dirty="0">
                <a:latin typeface="Palatino Linotype" pitchFamily="18" charset="0"/>
              </a:rPr>
              <a:t>. θεωρούνται οι εξής: α) το </a:t>
            </a:r>
            <a:r>
              <a:rPr lang="el-GR" sz="2000" b="1" dirty="0" err="1">
                <a:latin typeface="Palatino Linotype" pitchFamily="18" charset="0"/>
              </a:rPr>
              <a:t>Μκ</a:t>
            </a:r>
            <a:r>
              <a:rPr lang="el-GR" sz="2000" b="1" dirty="0">
                <a:latin typeface="Palatino Linotype" pitchFamily="18" charset="0"/>
              </a:rPr>
              <a:t>. β) η </a:t>
            </a:r>
            <a:r>
              <a:rPr lang="de-DE" sz="2000" b="1" dirty="0">
                <a:latin typeface="Palatino Linotype" pitchFamily="18" charset="0"/>
              </a:rPr>
              <a:t>Q</a:t>
            </a:r>
            <a:r>
              <a:rPr lang="el-GR" sz="2000" b="1" dirty="0">
                <a:latin typeface="Palatino Linotype" pitchFamily="18" charset="0"/>
              </a:rPr>
              <a:t> και γ) μια ιδιαίτερη πηγή του Ευαγγελιστή </a:t>
            </a:r>
            <a:r>
              <a:rPr lang="el-GR" sz="2000" b="1" dirty="0" err="1">
                <a:latin typeface="Palatino Linotype" pitchFamily="18" charset="0"/>
              </a:rPr>
              <a:t>συμβολιζόμενη</a:t>
            </a:r>
            <a:r>
              <a:rPr lang="el-GR" sz="2000" b="1" dirty="0">
                <a:latin typeface="Palatino Linotype" pitchFamily="18" charset="0"/>
              </a:rPr>
              <a:t> με το </a:t>
            </a:r>
            <a:r>
              <a:rPr lang="de-DE" sz="2000" b="1" dirty="0">
                <a:latin typeface="Palatino Linotype" pitchFamily="18" charset="0"/>
              </a:rPr>
              <a:t>L</a:t>
            </a:r>
            <a:r>
              <a:rPr lang="el-GR" sz="2000" b="1" dirty="0">
                <a:latin typeface="Palatino Linotype" pitchFamily="18" charset="0"/>
              </a:rPr>
              <a:t>. </a:t>
            </a:r>
            <a:r>
              <a:rPr lang="el-GR" sz="2000" b="1" cap="all" dirty="0">
                <a:latin typeface="Palatino Linotype" pitchFamily="18" charset="0"/>
              </a:rPr>
              <a:t>ε</a:t>
            </a:r>
            <a:r>
              <a:rPr lang="el-GR" sz="2000" b="1" dirty="0">
                <a:latin typeface="Palatino Linotype" pitchFamily="18" charset="0"/>
              </a:rPr>
              <a:t>ίναι χαρακτηριστικό ότι ο Λουκάς ουδέποτε αναμειγνύει υλικό από το </a:t>
            </a:r>
            <a:r>
              <a:rPr lang="el-GR" sz="2000" b="1" dirty="0" err="1">
                <a:latin typeface="Palatino Linotype" pitchFamily="18" charset="0"/>
              </a:rPr>
              <a:t>Μκ</a:t>
            </a:r>
            <a:r>
              <a:rPr lang="el-GR" sz="2000" b="1" dirty="0">
                <a:latin typeface="Palatino Linotype" pitchFamily="18" charset="0"/>
              </a:rPr>
              <a:t>. με υλικό από την </a:t>
            </a:r>
            <a:r>
              <a:rPr lang="de-DE" sz="2000" b="1" dirty="0">
                <a:latin typeface="Palatino Linotype" pitchFamily="18" charset="0"/>
              </a:rPr>
              <a:t>Q</a:t>
            </a:r>
            <a:r>
              <a:rPr lang="el-GR" sz="2000" b="1" dirty="0">
                <a:latin typeface="Palatino Linotype" pitchFamily="18" charset="0"/>
              </a:rPr>
              <a:t> και την </a:t>
            </a:r>
            <a:r>
              <a:rPr lang="de-DE" sz="2000" b="1" dirty="0">
                <a:latin typeface="Palatino Linotype" pitchFamily="18" charset="0"/>
              </a:rPr>
              <a:t>L</a:t>
            </a:r>
            <a:r>
              <a:rPr lang="el-GR" sz="2000" b="1" dirty="0">
                <a:latin typeface="Palatino Linotype" pitchFamily="18" charset="0"/>
              </a:rPr>
              <a:t>.</a:t>
            </a:r>
          </a:p>
        </p:txBody>
      </p:sp>
      <p:sp>
        <p:nvSpPr>
          <p:cNvPr id="4" name="3 - TextBox"/>
          <p:cNvSpPr txBox="1"/>
          <p:nvPr/>
        </p:nvSpPr>
        <p:spPr>
          <a:xfrm>
            <a:off x="323528" y="836712"/>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Γ. ΠΗΓΕΣ</a:t>
            </a:r>
          </a:p>
        </p:txBody>
      </p:sp>
      <p:sp>
        <p:nvSpPr>
          <p:cNvPr id="6" name="5 - Θέση αριθμού διαφάνειας"/>
          <p:cNvSpPr>
            <a:spLocks noGrp="1"/>
          </p:cNvSpPr>
          <p:nvPr>
            <p:ph type="sldNum" sz="quarter" idx="12"/>
          </p:nvPr>
        </p:nvSpPr>
        <p:spPr/>
        <p:txBody>
          <a:bodyPr/>
          <a:lstStyle/>
          <a:p>
            <a:fld id="{C253011D-87D8-44AE-B137-F1558B2A836E}" type="slidenum">
              <a:rPr lang="el-GR" smtClean="0"/>
              <a:pPr/>
              <a:t>13</a:t>
            </a:fld>
            <a:endParaRPr lang="el-GR"/>
          </a:p>
        </p:txBody>
      </p:sp>
    </p:spTree>
  </p:cSld>
  <p:clrMapOvr>
    <a:masterClrMapping/>
  </p:clrMapOvr>
  <p:transition spd="slow">
    <p:cover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Στρογγυλεμένο ορθογώνιο"/>
          <p:cNvSpPr/>
          <p:nvPr/>
        </p:nvSpPr>
        <p:spPr>
          <a:xfrm>
            <a:off x="395536" y="3573016"/>
            <a:ext cx="8208912" cy="2400657"/>
          </a:xfrm>
          <a:prstGeom prst="roundRect">
            <a:avLst/>
          </a:prstGeom>
          <a:solidFill>
            <a:schemeClr val="accent6">
              <a:lumMod val="20000"/>
              <a:lumOff val="80000"/>
            </a:schemeClr>
          </a:solidFill>
          <a:ln>
            <a:solidFill>
              <a:schemeClr val="tx1"/>
            </a:solidFill>
          </a:ln>
        </p:spPr>
        <p:txBody>
          <a:bodyPr wrap="square">
            <a:spAutoFit/>
          </a:bodyPr>
          <a:lstStyle/>
          <a:p>
            <a:pPr algn="just">
              <a:lnSpc>
                <a:spcPct val="150000"/>
              </a:lnSpc>
            </a:pPr>
            <a:r>
              <a:rPr lang="el-GR" dirty="0">
                <a:latin typeface="Palatino Linotype" pitchFamily="18" charset="0"/>
              </a:rPr>
              <a:t>Ιδιαίτερα διαφοροποιείται ο </a:t>
            </a:r>
            <a:r>
              <a:rPr lang="el-GR" dirty="0" err="1">
                <a:latin typeface="Palatino Linotype" pitchFamily="18" charset="0"/>
              </a:rPr>
              <a:t>Λκ</a:t>
            </a:r>
            <a:r>
              <a:rPr lang="el-GR" dirty="0">
                <a:latin typeface="Palatino Linotype" pitchFamily="18" charset="0"/>
              </a:rPr>
              <a:t>. από τους δύο άλλους Συνοπτικούς </a:t>
            </a:r>
            <a:r>
              <a:rPr lang="el-GR" b="1" dirty="0">
                <a:latin typeface="Palatino Linotype" pitchFamily="18" charset="0"/>
              </a:rPr>
              <a:t>στη διήγηση του Πάθους</a:t>
            </a:r>
            <a:r>
              <a:rPr lang="el-GR" dirty="0">
                <a:latin typeface="Palatino Linotype" pitchFamily="18" charset="0"/>
              </a:rPr>
              <a:t>, η οποία παρουσιάζει κοινά στοιχεία με την αντίστοιχη του Ιωάννη. Πιθανότατα είχε και πρόσβαση στους κύκλους του </a:t>
            </a:r>
            <a:r>
              <a:rPr lang="el-GR" b="1" dirty="0">
                <a:latin typeface="Palatino Linotype" pitchFamily="18" charset="0"/>
              </a:rPr>
              <a:t>Ηρώδη</a:t>
            </a:r>
            <a:r>
              <a:rPr lang="el-GR" dirty="0">
                <a:latin typeface="Palatino Linotype" pitchFamily="18" charset="0"/>
              </a:rPr>
              <a:t>, γι’ αυτό και παραδίδει ιδιαίτερες παραδόσεις που συνδέονταν με αυτόν (8, 3). </a:t>
            </a:r>
          </a:p>
        </p:txBody>
      </p:sp>
      <p:sp>
        <p:nvSpPr>
          <p:cNvPr id="3" name="2 - Στρογγυλεμένο ορθογώνιο"/>
          <p:cNvSpPr/>
          <p:nvPr/>
        </p:nvSpPr>
        <p:spPr>
          <a:xfrm>
            <a:off x="323528" y="1778611"/>
            <a:ext cx="8208912" cy="1481257"/>
          </a:xfrm>
          <a:prstGeom prst="round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b="1" dirty="0">
                <a:latin typeface="Palatino Linotype" pitchFamily="18" charset="0"/>
              </a:rPr>
              <a:t>Τις ιδιαίτερες πληροφορίες του τις άντλησε στην Ιερουσαλήμ από τους κύκλους του Ιακώβου του </a:t>
            </a:r>
            <a:r>
              <a:rPr lang="el-GR" b="1" dirty="0" err="1">
                <a:latin typeface="Palatino Linotype" pitchFamily="18" charset="0"/>
              </a:rPr>
              <a:t>αδελφόθεου</a:t>
            </a:r>
            <a:r>
              <a:rPr lang="el-GR" b="1" dirty="0">
                <a:latin typeface="Palatino Linotype" pitchFamily="18" charset="0"/>
              </a:rPr>
              <a:t>, στην Αντιόχεια και στην Καισάρεια.</a:t>
            </a:r>
          </a:p>
        </p:txBody>
      </p:sp>
      <p:sp>
        <p:nvSpPr>
          <p:cNvPr id="4" name="3 - TextBox"/>
          <p:cNvSpPr txBox="1"/>
          <p:nvPr/>
        </p:nvSpPr>
        <p:spPr>
          <a:xfrm>
            <a:off x="323528" y="836712"/>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Γ. ΠΗΓΕΣ</a:t>
            </a:r>
          </a:p>
        </p:txBody>
      </p:sp>
      <p:sp>
        <p:nvSpPr>
          <p:cNvPr id="5" name="4 - Θέση αριθμού διαφάνειας"/>
          <p:cNvSpPr>
            <a:spLocks noGrp="1"/>
          </p:cNvSpPr>
          <p:nvPr>
            <p:ph type="sldNum" sz="quarter" idx="12"/>
          </p:nvPr>
        </p:nvSpPr>
        <p:spPr/>
        <p:txBody>
          <a:bodyPr/>
          <a:lstStyle/>
          <a:p>
            <a:fld id="{C253011D-87D8-44AE-B137-F1558B2A836E}" type="slidenum">
              <a:rPr lang="el-GR" smtClean="0"/>
              <a:pPr/>
              <a:t>14</a:t>
            </a:fld>
            <a:endParaRPr lang="el-GR"/>
          </a:p>
        </p:txBody>
      </p:sp>
    </p:spTree>
  </p:cSld>
  <p:clrMapOvr>
    <a:masterClrMapping/>
  </p:clrMapOvr>
  <p:transition spd="slow">
    <p:cover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323528" y="1326942"/>
            <a:ext cx="8387983" cy="3064669"/>
          </a:xfrm>
          <a:prstGeom prst="roundRect">
            <a:avLst/>
          </a:prstGeom>
          <a:solidFill>
            <a:schemeClr val="accent2">
              <a:lumMod val="60000"/>
              <a:lumOff val="40000"/>
            </a:schemeClr>
          </a:solid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000" b="1"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Τα έργα του </a:t>
            </a:r>
            <a:r>
              <a:rPr kumimoji="0" lang="el-GR" sz="2000" b="1" i="0" u="none" strike="noStrike" cap="none" normalizeH="0" baseline="0" dirty="0" err="1">
                <a:ln>
                  <a:noFill/>
                </a:ln>
                <a:solidFill>
                  <a:srgbClr val="000000"/>
                </a:solidFill>
                <a:effectLst/>
                <a:latin typeface="Palatino Linotype" pitchFamily="18" charset="0"/>
                <a:ea typeface="Times New Roman" pitchFamily="18" charset="0"/>
                <a:cs typeface="Times New Roman" pitchFamily="18" charset="0"/>
              </a:rPr>
              <a:t>Λκ</a:t>
            </a:r>
            <a:r>
              <a:rPr kumimoji="0" lang="el-GR" sz="2000" b="1"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 γραμμένα στην ανώτερη </a:t>
            </a:r>
            <a:r>
              <a:rPr lang="el-GR" sz="2000" b="1" dirty="0">
                <a:solidFill>
                  <a:srgbClr val="000000"/>
                </a:solidFill>
                <a:latin typeface="Palatino Linotype" pitchFamily="18" charset="0"/>
                <a:ea typeface="Times New Roman" pitchFamily="18" charset="0"/>
                <a:cs typeface="Times New Roman" pitchFamily="18" charset="0"/>
              </a:rPr>
              <a:t>Ελληνιστική </a:t>
            </a:r>
            <a:r>
              <a:rPr kumimoji="0" lang="el-GR" sz="2000" b="1"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Κοινή, (χωρίς να απουσιάζει και η βιβλική γλώσσα καθώς και το </a:t>
            </a:r>
            <a:r>
              <a:rPr kumimoji="0" lang="el-GR" sz="2000" b="1" i="0" u="none" strike="noStrike" cap="none" normalizeH="0" baseline="0" dirty="0" err="1">
                <a:ln>
                  <a:noFill/>
                </a:ln>
                <a:solidFill>
                  <a:srgbClr val="000000"/>
                </a:solidFill>
                <a:effectLst/>
                <a:latin typeface="Palatino Linotype" pitchFamily="18" charset="0"/>
                <a:ea typeface="Times New Roman" pitchFamily="18" charset="0"/>
                <a:cs typeface="Times New Roman" pitchFamily="18" charset="0"/>
              </a:rPr>
              <a:t>σημιτίζον</a:t>
            </a:r>
            <a:r>
              <a:rPr kumimoji="0" lang="el-GR" sz="2000" b="1"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 ύφος) ανήκουν από γλωσσικής πλευράς μαζί με την Εβρ. στα ωραιότερα βιβλία της Κ.Δ.</a:t>
            </a:r>
            <a:r>
              <a:rPr kumimoji="0" lang="el-GR" sz="2000" b="1" i="0" u="none" strike="noStrike" cap="none" normalizeH="0" dirty="0">
                <a:ln>
                  <a:noFill/>
                </a:ln>
                <a:solidFill>
                  <a:srgbClr val="000000"/>
                </a:solidFill>
                <a:effectLst/>
                <a:latin typeface="Palatino Linotype" pitchFamily="18" charset="0"/>
                <a:ea typeface="Times New Roman" pitchFamily="18" charset="0"/>
                <a:cs typeface="Times New Roman" pitchFamily="18" charset="0"/>
              </a:rPr>
              <a:t>, </a:t>
            </a:r>
            <a:endParaRPr kumimoji="0" lang="el-GR" sz="2000" b="1"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itchFamily="34" charset="0"/>
                <a:cs typeface="Arial" pitchFamily="34" charset="0"/>
              </a:rPr>
            </a:b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28674" name="Rectangle 2"/>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5" name="4 - TextBox"/>
          <p:cNvSpPr txBox="1"/>
          <p:nvPr/>
        </p:nvSpPr>
        <p:spPr>
          <a:xfrm>
            <a:off x="323528" y="836712"/>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Δ. ΓΛΩΣΣΑ</a:t>
            </a:r>
          </a:p>
        </p:txBody>
      </p:sp>
      <p:sp>
        <p:nvSpPr>
          <p:cNvPr id="6" name="5 - Στρογγυλεμένο ορθογώνιο"/>
          <p:cNvSpPr/>
          <p:nvPr/>
        </p:nvSpPr>
        <p:spPr>
          <a:xfrm>
            <a:off x="395536" y="3501008"/>
            <a:ext cx="8280920" cy="3320058"/>
          </a:xfrm>
          <a:prstGeom prst="roundRect">
            <a:avLst/>
          </a:prstGeom>
          <a:solidFill>
            <a:schemeClr val="accent4">
              <a:lumMod val="40000"/>
              <a:lumOff val="60000"/>
            </a:schemeClr>
          </a:solidFill>
          <a:ln>
            <a:solidFill>
              <a:schemeClr val="tx1"/>
            </a:solidFill>
          </a:ln>
        </p:spPr>
        <p:txBody>
          <a:bodyPr wrap="square">
            <a:spAutoFit/>
          </a:bodyPr>
          <a:lstStyle/>
          <a:p>
            <a:pPr algn="just">
              <a:lnSpc>
                <a:spcPct val="150000"/>
              </a:lnSpc>
            </a:pPr>
            <a:r>
              <a:rPr lang="el-GR" dirty="0">
                <a:latin typeface="Palatino Linotype" pitchFamily="18" charset="0"/>
              </a:rPr>
              <a:t>Αυτό που διακρίνει τον Λουκά από τα άλλα Ευαγγέλια είναι το </a:t>
            </a:r>
            <a:r>
              <a:rPr lang="el-GR" b="1" dirty="0">
                <a:latin typeface="Palatino Linotype" pitchFamily="18" charset="0"/>
              </a:rPr>
              <a:t>δραματικό επεισοδιακό ύφος</a:t>
            </a:r>
            <a:r>
              <a:rPr lang="el-GR" dirty="0">
                <a:latin typeface="Palatino Linotype" pitchFamily="18" charset="0"/>
              </a:rPr>
              <a:t> με το οποίο παρουσιάζει να εξελίσσονται διάφορα κομβικά για τη ζωή του Ιησού και της Εκκλησίας γεγονότα.</a:t>
            </a:r>
            <a:r>
              <a:rPr lang="el-GR" dirty="0"/>
              <a:t> Έντεχνη είναι και η χρήση του </a:t>
            </a:r>
            <a:r>
              <a:rPr lang="el-GR" b="1" dirty="0"/>
              <a:t>δραματικού τριγώνου</a:t>
            </a:r>
            <a:r>
              <a:rPr lang="el-GR" dirty="0"/>
              <a:t> στις παραβολές, ο συνδυασμός αφηγήσεων που πρωταγωνιστούν εναλλάξ άνδρας  και γυναίκα… Από το </a:t>
            </a:r>
            <a:r>
              <a:rPr lang="el-GR" dirty="0" err="1"/>
              <a:t>Λκ</a:t>
            </a:r>
            <a:r>
              <a:rPr lang="el-GR" dirty="0"/>
              <a:t>. Προέρχονται οι Παραβολές του Καλού Σαμαρείτη, του Ασώτου, του Άφρονος Πλουσίου, του Πλουσίου και του Λαζάρου.</a:t>
            </a:r>
            <a:endParaRPr lang="el-GR" dirty="0">
              <a:latin typeface="Palatino Linotype" pitchFamily="18" charset="0"/>
            </a:endParaRPr>
          </a:p>
        </p:txBody>
      </p:sp>
      <p:sp>
        <p:nvSpPr>
          <p:cNvPr id="7" name="6 - Θέση αριθμού διαφάνειας"/>
          <p:cNvSpPr>
            <a:spLocks noGrp="1"/>
          </p:cNvSpPr>
          <p:nvPr>
            <p:ph type="sldNum" sz="quarter" idx="12"/>
          </p:nvPr>
        </p:nvSpPr>
        <p:spPr/>
        <p:txBody>
          <a:bodyPr/>
          <a:lstStyle/>
          <a:p>
            <a:fld id="{C253011D-87D8-44AE-B137-F1558B2A836E}" type="slidenum">
              <a:rPr lang="el-GR" smtClean="0"/>
              <a:pPr/>
              <a:t>15</a:t>
            </a:fld>
            <a:endParaRPr lang="el-GR"/>
          </a:p>
        </p:txBody>
      </p:sp>
    </p:spTree>
  </p:cSld>
  <p:clrMapOvr>
    <a:masterClrMapping/>
  </p:clrMapOvr>
  <p:transition spd="slow">
    <p:cover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3528" y="836712"/>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Ε. ΔΟΜΗ</a:t>
            </a:r>
          </a:p>
        </p:txBody>
      </p:sp>
      <p:sp>
        <p:nvSpPr>
          <p:cNvPr id="3" name="2 - Στρογγυλεμένο ορθογώνιο"/>
          <p:cNvSpPr/>
          <p:nvPr/>
        </p:nvSpPr>
        <p:spPr>
          <a:xfrm>
            <a:off x="323528" y="1484784"/>
            <a:ext cx="8208912" cy="1481257"/>
          </a:xfrm>
          <a:prstGeom prst="round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dirty="0">
                <a:latin typeface="Palatino Linotype" pitchFamily="18" charset="0"/>
              </a:rPr>
              <a:t>Εντάσσει τα περιστατικά </a:t>
            </a:r>
            <a:r>
              <a:rPr lang="el-GR" dirty="0" err="1">
                <a:latin typeface="Palatino Linotype" pitchFamily="18" charset="0"/>
              </a:rPr>
              <a:t>τής</a:t>
            </a:r>
            <a:r>
              <a:rPr lang="el-GR" dirty="0">
                <a:latin typeface="Palatino Linotype" pitchFamily="18" charset="0"/>
              </a:rPr>
              <a:t> γεννήσεως και της δράσης του Ιησού στις </a:t>
            </a:r>
            <a:r>
              <a:rPr lang="el-GR" b="1" dirty="0">
                <a:latin typeface="Palatino Linotype" pitchFamily="18" charset="0"/>
              </a:rPr>
              <a:t>οικουμενικές τους διαστάσεις</a:t>
            </a:r>
            <a:r>
              <a:rPr lang="el-GR" dirty="0">
                <a:latin typeface="Palatino Linotype" pitchFamily="18" charset="0"/>
              </a:rPr>
              <a:t> και προοπτικές, προσπαθώντας επακριβώς να τα χρονολογήσει (1, 5</a:t>
            </a:r>
            <a:r>
              <a:rPr lang="el-GR" baseline="30000" dirty="0">
                <a:latin typeface="Palatino Linotype" pitchFamily="18" charset="0"/>
              </a:rPr>
              <a:t>.</a:t>
            </a:r>
            <a:r>
              <a:rPr lang="el-GR" dirty="0">
                <a:latin typeface="Palatino Linotype" pitchFamily="18" charset="0"/>
              </a:rPr>
              <a:t> 2, 1 κ.ε.</a:t>
            </a:r>
            <a:r>
              <a:rPr lang="el-GR" baseline="30000" dirty="0">
                <a:latin typeface="Palatino Linotype" pitchFamily="18" charset="0"/>
              </a:rPr>
              <a:t>.</a:t>
            </a:r>
            <a:r>
              <a:rPr lang="el-GR" dirty="0">
                <a:latin typeface="Palatino Linotype" pitchFamily="18" charset="0"/>
              </a:rPr>
              <a:t> 3, 1 κ.ε.). </a:t>
            </a:r>
          </a:p>
        </p:txBody>
      </p:sp>
      <p:sp>
        <p:nvSpPr>
          <p:cNvPr id="4" name="3 - Στρογγυλεμένο ορθογώνιο"/>
          <p:cNvSpPr/>
          <p:nvPr/>
        </p:nvSpPr>
        <p:spPr>
          <a:xfrm>
            <a:off x="323528" y="3140968"/>
            <a:ext cx="8208912" cy="1481257"/>
          </a:xfrm>
          <a:prstGeom prst="roundRect">
            <a:avLst/>
          </a:prstGeom>
          <a:solidFill>
            <a:schemeClr val="bg2">
              <a:lumMod val="75000"/>
            </a:schemeClr>
          </a:solidFill>
          <a:ln>
            <a:solidFill>
              <a:schemeClr val="tx1"/>
            </a:solidFill>
          </a:ln>
        </p:spPr>
        <p:txBody>
          <a:bodyPr wrap="square">
            <a:spAutoFit/>
          </a:bodyPr>
          <a:lstStyle/>
          <a:p>
            <a:pPr algn="just">
              <a:lnSpc>
                <a:spcPct val="150000"/>
              </a:lnSpc>
            </a:pPr>
            <a:r>
              <a:rPr lang="el-GR" b="1" dirty="0">
                <a:latin typeface="Palatino Linotype" pitchFamily="18" charset="0"/>
              </a:rPr>
              <a:t>Ο Μεσσίας</a:t>
            </a:r>
            <a:r>
              <a:rPr lang="el-GR" dirty="0">
                <a:latin typeface="Palatino Linotype" pitchFamily="18" charset="0"/>
              </a:rPr>
              <a:t>, ο οποίος απογράφεται στους καταλόγους της αυτοκρατορίας ως υπήκοος του Καίσαρα Αυγούστου, προβάλλεται ως πυρήνας και συνάμα το αντιλεγόμενο σημείο της </a:t>
            </a:r>
            <a:r>
              <a:rPr lang="el-GR" cap="all" dirty="0">
                <a:latin typeface="Palatino Linotype" pitchFamily="18" charset="0"/>
              </a:rPr>
              <a:t>ι</a:t>
            </a:r>
            <a:r>
              <a:rPr lang="el-GR" dirty="0">
                <a:latin typeface="Palatino Linotype" pitchFamily="18" charset="0"/>
              </a:rPr>
              <a:t>στορίας</a:t>
            </a:r>
          </a:p>
        </p:txBody>
      </p:sp>
      <p:sp>
        <p:nvSpPr>
          <p:cNvPr id="6" name="5 - Στρογγυλεμένο ορθογώνιο"/>
          <p:cNvSpPr/>
          <p:nvPr/>
        </p:nvSpPr>
        <p:spPr>
          <a:xfrm>
            <a:off x="323528" y="4797152"/>
            <a:ext cx="8208912" cy="1940957"/>
          </a:xfrm>
          <a:prstGeom prst="roundRect">
            <a:avLst/>
          </a:prstGeom>
          <a:solidFill>
            <a:schemeClr val="bg2">
              <a:lumMod val="90000"/>
            </a:schemeClr>
          </a:solidFill>
          <a:ln>
            <a:solidFill>
              <a:schemeClr val="tx1"/>
            </a:solidFill>
          </a:ln>
        </p:spPr>
        <p:txBody>
          <a:bodyPr wrap="square">
            <a:spAutoFit/>
          </a:bodyPr>
          <a:lstStyle/>
          <a:p>
            <a:pPr algn="just">
              <a:lnSpc>
                <a:spcPct val="150000"/>
              </a:lnSpc>
            </a:pPr>
            <a:r>
              <a:rPr lang="el-GR" dirty="0">
                <a:latin typeface="Palatino Linotype" pitchFamily="18" charset="0"/>
              </a:rPr>
              <a:t>Μοναδική θέση κατέχει </a:t>
            </a:r>
            <a:r>
              <a:rPr lang="el-GR" b="1" dirty="0">
                <a:latin typeface="Palatino Linotype" pitchFamily="18" charset="0"/>
              </a:rPr>
              <a:t>η Ιερουσαλήμ</a:t>
            </a:r>
            <a:r>
              <a:rPr lang="el-GR" dirty="0">
                <a:latin typeface="Palatino Linotype" pitchFamily="18" charset="0"/>
              </a:rPr>
              <a:t> ως σύμβολο του Ισραήλ. Ενώ το Ευαγγέλιο κυριαρχείται από μία δυναμική πορεία </a:t>
            </a:r>
            <a:r>
              <a:rPr lang="el-GR" b="1" dirty="0">
                <a:latin typeface="Palatino Linotype" pitchFamily="18" charset="0"/>
              </a:rPr>
              <a:t>προς</a:t>
            </a:r>
            <a:r>
              <a:rPr lang="el-GR" dirty="0">
                <a:latin typeface="Palatino Linotype" pitchFamily="18" charset="0"/>
              </a:rPr>
              <a:t> αυτήν, οι </a:t>
            </a:r>
            <a:r>
              <a:rPr lang="el-GR" dirty="0" err="1">
                <a:latin typeface="Palatino Linotype" pitchFamily="18" charset="0"/>
              </a:rPr>
              <a:t>Πρ</a:t>
            </a:r>
            <a:r>
              <a:rPr lang="el-GR" dirty="0">
                <a:latin typeface="Palatino Linotype" pitchFamily="18" charset="0"/>
              </a:rPr>
              <a:t>. καταγράφουν την έξοδο του Χριστιανισμού </a:t>
            </a:r>
            <a:r>
              <a:rPr lang="el-GR" b="1" dirty="0">
                <a:latin typeface="Palatino Linotype" pitchFamily="18" charset="0"/>
              </a:rPr>
              <a:t>από</a:t>
            </a:r>
            <a:r>
              <a:rPr lang="el-GR" dirty="0">
                <a:latin typeface="Palatino Linotype" pitchFamily="18" charset="0"/>
              </a:rPr>
              <a:t> αυτήν στις εσχατιές της γης (Ηράκλειες Στήλες-Σπανία). </a:t>
            </a:r>
          </a:p>
        </p:txBody>
      </p:sp>
      <p:sp>
        <p:nvSpPr>
          <p:cNvPr id="7" name="6 - Θέση αριθμού διαφάνειας"/>
          <p:cNvSpPr>
            <a:spLocks noGrp="1"/>
          </p:cNvSpPr>
          <p:nvPr>
            <p:ph type="sldNum" sz="quarter" idx="12"/>
          </p:nvPr>
        </p:nvSpPr>
        <p:spPr/>
        <p:txBody>
          <a:bodyPr/>
          <a:lstStyle/>
          <a:p>
            <a:fld id="{C253011D-87D8-44AE-B137-F1558B2A836E}" type="slidenum">
              <a:rPr lang="el-GR" smtClean="0"/>
              <a:pPr/>
              <a:t>16</a:t>
            </a:fld>
            <a:endParaRPr lang="el-GR"/>
          </a:p>
        </p:txBody>
      </p:sp>
    </p:spTree>
  </p:cSld>
  <p:clrMapOvr>
    <a:masterClrMapping/>
  </p:clrMapOvr>
  <p:transition spd="slow">
    <p:cover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Στρογγυλεμένο ορθογώνιο"/>
          <p:cNvSpPr/>
          <p:nvPr/>
        </p:nvSpPr>
        <p:spPr>
          <a:xfrm>
            <a:off x="323528" y="1803727"/>
            <a:ext cx="8280920" cy="1940957"/>
          </a:xfrm>
          <a:prstGeom prst="round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b="1" dirty="0">
                <a:latin typeface="Palatino Linotype" pitchFamily="18" charset="0"/>
              </a:rPr>
              <a:t>Ως συνδετικός κρίκος της προ και της μετά </a:t>
            </a:r>
            <a:r>
              <a:rPr lang="el-GR" b="1" dirty="0" err="1">
                <a:latin typeface="Palatino Linotype" pitchFamily="18" charset="0"/>
              </a:rPr>
              <a:t>Χριστόν</a:t>
            </a:r>
            <a:r>
              <a:rPr lang="el-GR" b="1" dirty="0">
                <a:latin typeface="Palatino Linotype" pitchFamily="18" charset="0"/>
              </a:rPr>
              <a:t> Ιστορίας προβάλλει το </a:t>
            </a:r>
            <a:r>
              <a:rPr lang="el-GR" b="1" dirty="0" err="1">
                <a:latin typeface="Palatino Linotype" pitchFamily="18" charset="0"/>
              </a:rPr>
              <a:t>Άγ</a:t>
            </a:r>
            <a:r>
              <a:rPr lang="el-GR" b="1" dirty="0">
                <a:latin typeface="Palatino Linotype" pitchFamily="18" charset="0"/>
              </a:rPr>
              <a:t>. Πνεύμα, η Δύναμη εξ Ύψους. Γι’ αυτό άλλωστε και το Ευαγγέλιο αυτό θα μπορούσε να χαρακτηρισθεί ως το Ευαγγέλιο του Αγ. Πνεύματος. </a:t>
            </a:r>
          </a:p>
        </p:txBody>
      </p:sp>
      <p:sp>
        <p:nvSpPr>
          <p:cNvPr id="4" name="3 - TextBox"/>
          <p:cNvSpPr txBox="1"/>
          <p:nvPr/>
        </p:nvSpPr>
        <p:spPr>
          <a:xfrm>
            <a:off x="323528" y="836712"/>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Ε. ΔΟΜΗ</a:t>
            </a:r>
          </a:p>
        </p:txBody>
      </p:sp>
      <p:sp>
        <p:nvSpPr>
          <p:cNvPr id="5" name="4 - Στρογγυλεμένο ορθογώνιο"/>
          <p:cNvSpPr/>
          <p:nvPr/>
        </p:nvSpPr>
        <p:spPr>
          <a:xfrm>
            <a:off x="323528" y="3648283"/>
            <a:ext cx="8280920" cy="2400657"/>
          </a:xfrm>
          <a:prstGeom prst="roundRect">
            <a:avLst/>
          </a:prstGeom>
          <a:solidFill>
            <a:schemeClr val="tx2">
              <a:lumMod val="20000"/>
              <a:lumOff val="80000"/>
            </a:schemeClr>
          </a:solidFill>
          <a:ln>
            <a:solidFill>
              <a:schemeClr val="tx1"/>
            </a:solidFill>
          </a:ln>
        </p:spPr>
        <p:txBody>
          <a:bodyPr wrap="square">
            <a:spAutoFit/>
          </a:bodyPr>
          <a:lstStyle/>
          <a:p>
            <a:pPr algn="just">
              <a:lnSpc>
                <a:spcPct val="150000"/>
              </a:lnSpc>
            </a:pPr>
            <a:r>
              <a:rPr lang="el-GR" b="1" dirty="0">
                <a:latin typeface="Palatino Linotype" pitchFamily="18" charset="0"/>
              </a:rPr>
              <a:t>Ο Χριστιανισμός </a:t>
            </a:r>
            <a:r>
              <a:rPr lang="el-GR" dirty="0">
                <a:latin typeface="Palatino Linotype" pitchFamily="18" charset="0"/>
              </a:rPr>
              <a:t>δεν αποτελεί μια καινή δεισιδαιμονία αφού η γενεαλογία του ιδρυτή της</a:t>
            </a:r>
            <a:r>
              <a:rPr lang="el-GR" cap="all" dirty="0">
                <a:latin typeface="Palatino Linotype" pitchFamily="18" charset="0"/>
              </a:rPr>
              <a:t> </a:t>
            </a:r>
            <a:r>
              <a:rPr lang="el-GR" dirty="0">
                <a:latin typeface="Palatino Linotype" pitchFamily="18" charset="0"/>
              </a:rPr>
              <a:t>ανάγεται μέχρι τον προπάτορα της οικουμένης Αδάμ </a:t>
            </a:r>
            <a:r>
              <a:rPr lang="el-GR" b="1" dirty="0">
                <a:latin typeface="Palatino Linotype" pitchFamily="18" charset="0"/>
              </a:rPr>
              <a:t>και τον ίδιο το Θεό</a:t>
            </a:r>
            <a:r>
              <a:rPr lang="el-GR" dirty="0">
                <a:latin typeface="Palatino Linotype" pitchFamily="18" charset="0"/>
              </a:rPr>
              <a:t> (και όχι απλώς τον Αβραάμ, όπως στο γενεαλογικό δέντρο του </a:t>
            </a:r>
            <a:r>
              <a:rPr lang="el-GR" dirty="0" err="1">
                <a:latin typeface="Palatino Linotype" pitchFamily="18" charset="0"/>
              </a:rPr>
              <a:t>Μτ</a:t>
            </a:r>
            <a:r>
              <a:rPr lang="el-GR" dirty="0">
                <a:latin typeface="Palatino Linotype" pitchFamily="18" charset="0"/>
              </a:rPr>
              <a:t>.).  Χαρακτηριστική η αποστολή 70 (72) μαθητών.</a:t>
            </a:r>
          </a:p>
        </p:txBody>
      </p:sp>
      <p:sp>
        <p:nvSpPr>
          <p:cNvPr id="6" name="5 - Θέση αριθμού διαφάνειας"/>
          <p:cNvSpPr>
            <a:spLocks noGrp="1"/>
          </p:cNvSpPr>
          <p:nvPr>
            <p:ph type="sldNum" sz="quarter" idx="12"/>
          </p:nvPr>
        </p:nvSpPr>
        <p:spPr/>
        <p:txBody>
          <a:bodyPr/>
          <a:lstStyle/>
          <a:p>
            <a:fld id="{C253011D-87D8-44AE-B137-F1558B2A836E}" type="slidenum">
              <a:rPr lang="el-GR" smtClean="0"/>
              <a:pPr/>
              <a:t>17</a:t>
            </a:fld>
            <a:endParaRPr lang="el-GR"/>
          </a:p>
        </p:txBody>
      </p:sp>
    </p:spTree>
  </p:cSld>
  <p:clrMapOvr>
    <a:masterClrMapping/>
  </p:clrMapOvr>
  <p:transition spd="slow">
    <p:cover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323528" y="1535601"/>
            <a:ext cx="8280920" cy="3416320"/>
          </a:xfrm>
          <a:prstGeom prst="round1Rect">
            <a:avLst/>
          </a:prstGeom>
          <a:solidFill>
            <a:schemeClr val="accent2">
              <a:lumMod val="60000"/>
              <a:lumOff val="40000"/>
            </a:schemeClr>
          </a:solid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el-GR" b="1" i="0" u="none" strike="noStrike" cap="none" normalizeH="0" baseline="0" dirty="0">
                <a:ln>
                  <a:noFill/>
                </a:ln>
                <a:solidFill>
                  <a:schemeClr val="tx1"/>
                </a:solidFill>
                <a:effectLst/>
                <a:latin typeface="Palatino Linotype" pitchFamily="18" charset="0"/>
                <a:ea typeface="Times New Roman" pitchFamily="18" charset="0"/>
                <a:cs typeface="Times New Roman" pitchFamily="18" charset="0"/>
              </a:rPr>
              <a:t>Ι. Πρόλογος: 1, 1-4.</a:t>
            </a:r>
            <a:endParaRPr kumimoji="0" lang="el-GR" b="1" i="0" u="none" strike="noStrike" cap="none" normalizeH="0" baseline="0" dirty="0">
              <a:ln>
                <a:noFill/>
              </a:ln>
              <a:solidFill>
                <a:schemeClr val="tx1"/>
              </a:solidFill>
              <a:effectLst/>
              <a:latin typeface="Palatino Linotype" pitchFamily="18"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l-GR" b="1" i="0" u="none" strike="noStrike" cap="none" normalizeH="0" baseline="0" dirty="0">
                <a:ln>
                  <a:noFill/>
                </a:ln>
                <a:solidFill>
                  <a:schemeClr val="tx1"/>
                </a:solidFill>
                <a:effectLst/>
                <a:latin typeface="Palatino Linotype" pitchFamily="18" charset="0"/>
                <a:ea typeface="Times New Roman" pitchFamily="18" charset="0"/>
                <a:cs typeface="Times New Roman" pitchFamily="18" charset="0"/>
              </a:rPr>
              <a:t>ΙΙ. Δίπτυχο Γέννησης του Ιωάννη και του Ιησού. Παιδική ηλικία του Ιησού: 1, 5-4,13.</a:t>
            </a:r>
            <a:endParaRPr kumimoji="0" lang="el-GR" b="1" i="0" u="none" strike="noStrike" cap="none" normalizeH="0" baseline="0" dirty="0">
              <a:ln>
                <a:noFill/>
              </a:ln>
              <a:solidFill>
                <a:schemeClr val="tx1"/>
              </a:solidFill>
              <a:effectLst/>
              <a:latin typeface="Palatino Linotype" pitchFamily="18"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l-GR" b="1" i="0" u="none" strike="noStrike" cap="none" normalizeH="0" baseline="0" dirty="0">
                <a:ln>
                  <a:noFill/>
                </a:ln>
                <a:solidFill>
                  <a:schemeClr val="tx1"/>
                </a:solidFill>
                <a:effectLst/>
                <a:latin typeface="Palatino Linotype" pitchFamily="18" charset="0"/>
                <a:ea typeface="Times New Roman" pitchFamily="18" charset="0"/>
                <a:cs typeface="Times New Roman" pitchFamily="18" charset="0"/>
              </a:rPr>
              <a:t>ΙΙΙ. Η Δράση του Ιησού στη Γαλιλαία: 4, 14-9, 50.</a:t>
            </a:r>
            <a:endParaRPr kumimoji="0" lang="el-GR" b="1" i="0" u="none" strike="noStrike" cap="none" normalizeH="0" baseline="0" dirty="0">
              <a:ln>
                <a:noFill/>
              </a:ln>
              <a:solidFill>
                <a:schemeClr val="tx1"/>
              </a:solidFill>
              <a:effectLst/>
              <a:latin typeface="Palatino Linotype" pitchFamily="18"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b="1" i="0" u="none" strike="noStrike" cap="none" normalizeH="0" baseline="0" dirty="0">
                <a:ln>
                  <a:noFill/>
                </a:ln>
                <a:solidFill>
                  <a:schemeClr val="tx1"/>
                </a:solidFill>
                <a:effectLst/>
                <a:latin typeface="Palatino Linotype" pitchFamily="18" charset="0"/>
                <a:ea typeface="Times New Roman" pitchFamily="18" charset="0"/>
                <a:cs typeface="Times New Roman" pitchFamily="18" charset="0"/>
              </a:rPr>
              <a:t>IV</a:t>
            </a:r>
            <a:r>
              <a:rPr kumimoji="0" lang="el-GR" b="1" i="0" u="none" strike="noStrike" cap="none" normalizeH="0" baseline="0" dirty="0">
                <a:ln>
                  <a:noFill/>
                </a:ln>
                <a:solidFill>
                  <a:schemeClr val="tx1"/>
                </a:solidFill>
                <a:effectLst/>
                <a:latin typeface="Palatino Linotype" pitchFamily="18" charset="0"/>
                <a:ea typeface="Times New Roman" pitchFamily="18" charset="0"/>
                <a:cs typeface="Times New Roman" pitchFamily="18" charset="0"/>
              </a:rPr>
              <a:t>. Η Έξοδος-το Οδοιπορικό του Ιησού προς την Ιερουσαλήμ και την Ανάληψη: 9, 51-19, 27.</a:t>
            </a:r>
            <a:endParaRPr kumimoji="0" lang="el-GR" b="1" i="0" u="none" strike="noStrike" cap="none" normalizeH="0" baseline="0" dirty="0">
              <a:ln>
                <a:noFill/>
              </a:ln>
              <a:solidFill>
                <a:schemeClr val="tx1"/>
              </a:solidFill>
              <a:effectLst/>
              <a:latin typeface="Palatino Linotype" pitchFamily="18"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b="1" i="0" u="none" strike="noStrike" cap="none" normalizeH="0" baseline="0" dirty="0">
                <a:ln>
                  <a:noFill/>
                </a:ln>
                <a:solidFill>
                  <a:schemeClr val="tx1"/>
                </a:solidFill>
                <a:effectLst/>
                <a:latin typeface="Palatino Linotype" pitchFamily="18" charset="0"/>
                <a:ea typeface="Times New Roman" pitchFamily="18" charset="0"/>
                <a:cs typeface="Times New Roman" pitchFamily="18" charset="0"/>
              </a:rPr>
              <a:t>V</a:t>
            </a:r>
            <a:r>
              <a:rPr kumimoji="0" lang="el-GR" b="1" i="0" u="none" strike="noStrike" cap="none" normalizeH="0" baseline="0" dirty="0">
                <a:ln>
                  <a:noFill/>
                </a:ln>
                <a:solidFill>
                  <a:schemeClr val="tx1"/>
                </a:solidFill>
                <a:effectLst/>
                <a:latin typeface="Palatino Linotype" pitchFamily="18" charset="0"/>
                <a:ea typeface="Times New Roman" pitchFamily="18" charset="0"/>
                <a:cs typeface="Times New Roman" pitchFamily="18" charset="0"/>
              </a:rPr>
              <a:t>. Οι τελευταίες μέρες του Ιησού στην Ιερουσαλήμ: 19, 28-21, 38.</a:t>
            </a:r>
            <a:endParaRPr kumimoji="0" lang="el-GR" b="1" i="0" u="none" strike="noStrike" cap="none" normalizeH="0" baseline="0" dirty="0">
              <a:ln>
                <a:noFill/>
              </a:ln>
              <a:solidFill>
                <a:schemeClr val="tx1"/>
              </a:solidFill>
              <a:effectLst/>
              <a:latin typeface="Palatino Linotype" pitchFamily="18"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US" b="1" i="0" u="none" strike="noStrike" cap="none" normalizeH="0" baseline="0" dirty="0">
                <a:ln>
                  <a:noFill/>
                </a:ln>
                <a:solidFill>
                  <a:schemeClr val="tx1"/>
                </a:solidFill>
                <a:effectLst/>
                <a:latin typeface="Palatino Linotype" pitchFamily="18" charset="0"/>
                <a:ea typeface="Times New Roman" pitchFamily="18" charset="0"/>
                <a:cs typeface="Times New Roman" pitchFamily="18" charset="0"/>
              </a:rPr>
              <a:t>VI</a:t>
            </a:r>
            <a:r>
              <a:rPr kumimoji="0" lang="el-GR" b="1" i="0" u="none" strike="noStrike" cap="none" normalizeH="0" baseline="0" dirty="0">
                <a:ln>
                  <a:noFill/>
                </a:ln>
                <a:solidFill>
                  <a:schemeClr val="tx1"/>
                </a:solidFill>
                <a:effectLst/>
                <a:latin typeface="Palatino Linotype" pitchFamily="18" charset="0"/>
                <a:ea typeface="Times New Roman" pitchFamily="18" charset="0"/>
                <a:cs typeface="Times New Roman" pitchFamily="18" charset="0"/>
              </a:rPr>
              <a:t>. Πάθος, Ανάσταση και Ανάληψη: 22, 1-24, 53.</a:t>
            </a:r>
            <a:endParaRPr kumimoji="0" lang="el-GR" b="1" i="0" u="none" strike="noStrike" cap="none" normalizeH="0" baseline="0" dirty="0">
              <a:ln>
                <a:noFill/>
              </a:ln>
              <a:solidFill>
                <a:schemeClr val="tx1"/>
              </a:solidFill>
              <a:effectLst/>
              <a:latin typeface="Palatino Linotype" pitchFamily="18" charset="0"/>
              <a:cs typeface="Arial" pitchFamily="34" charset="0"/>
            </a:endParaRPr>
          </a:p>
        </p:txBody>
      </p:sp>
      <p:sp>
        <p:nvSpPr>
          <p:cNvPr id="3" name="2 - TextBox"/>
          <p:cNvSpPr txBox="1"/>
          <p:nvPr/>
        </p:nvSpPr>
        <p:spPr>
          <a:xfrm>
            <a:off x="323528" y="836712"/>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Ε. ΔΟΜΗ</a:t>
            </a:r>
          </a:p>
        </p:txBody>
      </p:sp>
      <p:sp>
        <p:nvSpPr>
          <p:cNvPr id="4" name="Rectangle 4"/>
          <p:cNvSpPr>
            <a:spLocks noChangeArrowheads="1"/>
          </p:cNvSpPr>
          <p:nvPr/>
        </p:nvSpPr>
        <p:spPr bwMode="auto">
          <a:xfrm>
            <a:off x="323528" y="5074843"/>
            <a:ext cx="8208912" cy="1403568"/>
          </a:xfrm>
          <a:prstGeom prst="snipRoundRect">
            <a:avLst/>
          </a:prstGeom>
          <a:solidFill>
            <a:schemeClr val="accent4">
              <a:lumMod val="60000"/>
              <a:lumOff val="40000"/>
            </a:schemeClr>
          </a:solid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lnSpc>
                <a:spcPct val="150000"/>
              </a:lnSpc>
              <a:spcBef>
                <a:spcPct val="0"/>
              </a:spcBef>
              <a:spcAft>
                <a:spcPct val="0"/>
              </a:spcAft>
            </a:pPr>
            <a:r>
              <a:rPr kumimoji="0" lang="el-GR" sz="1800" b="1" i="0" u="none" strike="noStrike" cap="none" normalizeH="0" baseline="0" dirty="0">
                <a:ln>
                  <a:noFill/>
                </a:ln>
                <a:solidFill>
                  <a:schemeClr val="tx1"/>
                </a:solidFill>
                <a:effectLst/>
                <a:latin typeface="Arial" pitchFamily="34" charset="0"/>
                <a:cs typeface="Arial" pitchFamily="34" charset="0"/>
              </a:rPr>
              <a:t>ΠΡΟΓΡΑΜΜΑΤΙΚΗ</a:t>
            </a:r>
            <a:r>
              <a:rPr kumimoji="0" lang="el-GR" sz="1800" b="1" i="0" u="none" strike="noStrike" cap="none" normalizeH="0" dirty="0">
                <a:ln>
                  <a:noFill/>
                </a:ln>
                <a:solidFill>
                  <a:schemeClr val="tx1"/>
                </a:solidFill>
                <a:effectLst/>
                <a:latin typeface="Arial" pitchFamily="34" charset="0"/>
                <a:cs typeface="Arial" pitchFamily="34" charset="0"/>
              </a:rPr>
              <a:t> ΟΜΙΛΙΑ  ΤΟΥ ΙΗΣΟΥ ΣΤΗ ΝΑΖΑΡΕΤ ΚΑΙ ΑΠΟΡΡΙΨΗ </a:t>
            </a:r>
            <a:r>
              <a:rPr kumimoji="0" lang="el-GR" sz="1800" b="0" i="0" u="none" strike="noStrike" cap="none" normalizeH="0" dirty="0">
                <a:ln>
                  <a:noFill/>
                </a:ln>
                <a:solidFill>
                  <a:schemeClr val="tx1"/>
                </a:solidFill>
                <a:effectLst/>
                <a:latin typeface="Arial" pitchFamily="34" charset="0"/>
                <a:cs typeface="Arial" pitchFamily="34" charset="0"/>
              </a:rPr>
              <a:t>(</a:t>
            </a:r>
            <a:r>
              <a:rPr kumimoji="0" lang="el-GR" sz="1800" b="0" i="0" u="none" strike="noStrike" cap="none" normalizeH="0" dirty="0" err="1">
                <a:ln>
                  <a:noFill/>
                </a:ln>
                <a:solidFill>
                  <a:schemeClr val="tx1"/>
                </a:solidFill>
                <a:effectLst/>
                <a:latin typeface="Arial" pitchFamily="34" charset="0"/>
                <a:cs typeface="Arial" pitchFamily="34" charset="0"/>
              </a:rPr>
              <a:t>Λκ</a:t>
            </a:r>
            <a:r>
              <a:rPr kumimoji="0" lang="el-GR" sz="1800" b="0" i="0" u="none" strike="noStrike" cap="none" normalizeH="0" dirty="0">
                <a:ln>
                  <a:noFill/>
                </a:ln>
                <a:solidFill>
                  <a:schemeClr val="tx1"/>
                </a:solidFill>
                <a:effectLst/>
                <a:latin typeface="Arial" pitchFamily="34" charset="0"/>
                <a:cs typeface="Arial" pitchFamily="34" charset="0"/>
              </a:rPr>
              <a:t>. </a:t>
            </a:r>
            <a:r>
              <a:rPr lang="el-GR" dirty="0">
                <a:latin typeface="Arial" pitchFamily="34" charset="0"/>
                <a:cs typeface="Arial" pitchFamily="34" charset="0"/>
              </a:rPr>
              <a:t>4, 16-19// </a:t>
            </a:r>
            <a:r>
              <a:rPr lang="el-GR" dirty="0" err="1">
                <a:latin typeface="Arial" pitchFamily="34" charset="0"/>
                <a:cs typeface="Arial" pitchFamily="34" charset="0"/>
              </a:rPr>
              <a:t>Ησ</a:t>
            </a:r>
            <a:r>
              <a:rPr lang="el-GR" dirty="0">
                <a:latin typeface="Arial" pitchFamily="34" charset="0"/>
                <a:cs typeface="Arial" pitchFamily="34" charset="0"/>
              </a:rPr>
              <a:t>. 61, 1)</a:t>
            </a:r>
            <a:r>
              <a:rPr kumimoji="0" lang="el-GR" sz="1800" b="0" i="0" u="none" strike="noStrike" cap="none" normalizeH="0" dirty="0">
                <a:ln>
                  <a:noFill/>
                </a:ln>
                <a:solidFill>
                  <a:schemeClr val="tx1"/>
                </a:solidFill>
                <a:effectLst/>
                <a:latin typeface="Arial" pitchFamily="34" charset="0"/>
                <a:cs typeface="Arial" pitchFamily="34" charset="0"/>
              </a:rPr>
              <a:t>: </a:t>
            </a:r>
            <a:r>
              <a:rPr kumimoji="0" lang="el-GR" sz="1800" b="1" i="0" u="none" strike="noStrike" cap="none" normalizeH="0" dirty="0">
                <a:ln>
                  <a:noFill/>
                </a:ln>
                <a:solidFill>
                  <a:schemeClr val="tx1"/>
                </a:solidFill>
                <a:effectLst/>
                <a:latin typeface="Arial" pitchFamily="34" charset="0"/>
                <a:cs typeface="Arial" pitchFamily="34" charset="0"/>
              </a:rPr>
              <a:t>ΕΥΑΓΓΕΛΙΣΜΟΣ  ΤΩΝ ΠΤΩΧΩΝ-ΕΛΕΥΣΗ ΙΩΒΗΛΑΙΟΥ </a:t>
            </a:r>
            <a:endParaRPr kumimoji="0" lang="el-GR" sz="1800" b="1" i="0" u="none" strike="noStrike" cap="none" normalizeH="0" baseline="0" dirty="0">
              <a:ln>
                <a:noFill/>
              </a:ln>
              <a:solidFill>
                <a:schemeClr val="tx1"/>
              </a:solidFill>
              <a:effectLst/>
              <a:latin typeface="Arial" pitchFamily="34" charset="0"/>
              <a:cs typeface="Arial" pitchFamily="34" charset="0"/>
            </a:endParaRPr>
          </a:p>
        </p:txBody>
      </p:sp>
      <p:sp>
        <p:nvSpPr>
          <p:cNvPr id="5" name="4 - Θέση αριθμού διαφάνειας"/>
          <p:cNvSpPr>
            <a:spLocks noGrp="1"/>
          </p:cNvSpPr>
          <p:nvPr>
            <p:ph type="sldNum" sz="quarter" idx="12"/>
          </p:nvPr>
        </p:nvSpPr>
        <p:spPr/>
        <p:txBody>
          <a:bodyPr/>
          <a:lstStyle/>
          <a:p>
            <a:fld id="{C253011D-87D8-44AE-B137-F1558B2A836E}" type="slidenum">
              <a:rPr lang="el-GR" smtClean="0"/>
              <a:pPr/>
              <a:t>18</a:t>
            </a:fld>
            <a:endParaRPr lang="el-GR"/>
          </a:p>
        </p:txBody>
      </p:sp>
    </p:spTree>
  </p:cSld>
  <p:clrMapOvr>
    <a:masterClrMapping/>
  </p:clrMapOvr>
  <p:transition spd="slow">
    <p:cover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5"/>
          <p:cNvSpPr>
            <a:spLocks noChangeArrowheads="1"/>
          </p:cNvSpPr>
          <p:nvPr/>
        </p:nvSpPr>
        <p:spPr bwMode="auto">
          <a:xfrm>
            <a:off x="0" y="45720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8" name="7 - TextBox"/>
          <p:cNvSpPr txBox="1"/>
          <p:nvPr/>
        </p:nvSpPr>
        <p:spPr>
          <a:xfrm>
            <a:off x="323528" y="836712"/>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Ε. ΔΟΜΗ</a:t>
            </a:r>
          </a:p>
        </p:txBody>
      </p:sp>
      <p:sp>
        <p:nvSpPr>
          <p:cNvPr id="13" name="12 - Στρογγυλεμένο ορθογώνιο"/>
          <p:cNvSpPr/>
          <p:nvPr/>
        </p:nvSpPr>
        <p:spPr>
          <a:xfrm>
            <a:off x="395536" y="1628800"/>
            <a:ext cx="8136904" cy="1940957"/>
          </a:xfrm>
          <a:prstGeom prst="round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dirty="0">
                <a:latin typeface="Palatino Linotype" pitchFamily="18" charset="0"/>
              </a:rPr>
              <a:t>Σε ολόκληρο το έργο του  εκφράζει συχνά την εκπλήρωση των π. </a:t>
            </a:r>
            <a:r>
              <a:rPr lang="el-GR" dirty="0" err="1">
                <a:latin typeface="Palatino Linotype" pitchFamily="18" charset="0"/>
              </a:rPr>
              <a:t>διαθηκικών</a:t>
            </a:r>
            <a:r>
              <a:rPr lang="el-GR" dirty="0">
                <a:latin typeface="Palatino Linotype" pitchFamily="18" charset="0"/>
              </a:rPr>
              <a:t> προφητειών με το μονοσύλλαβο </a:t>
            </a:r>
            <a:r>
              <a:rPr lang="el-GR" i="1" dirty="0" err="1">
                <a:latin typeface="Palatino Linotype" pitchFamily="18" charset="0"/>
              </a:rPr>
              <a:t>δεῖ</a:t>
            </a:r>
            <a:r>
              <a:rPr lang="el-GR" dirty="0">
                <a:latin typeface="Palatino Linotype" pitchFamily="18" charset="0"/>
              </a:rPr>
              <a:t>  (9, 22</a:t>
            </a:r>
            <a:r>
              <a:rPr lang="el-GR" baseline="30000" dirty="0">
                <a:latin typeface="Palatino Linotype" pitchFamily="18" charset="0"/>
              </a:rPr>
              <a:t>. </a:t>
            </a:r>
            <a:r>
              <a:rPr lang="el-GR" dirty="0">
                <a:latin typeface="Palatino Linotype" pitchFamily="18" charset="0"/>
              </a:rPr>
              <a:t>17, 25</a:t>
            </a:r>
            <a:r>
              <a:rPr lang="el-GR" baseline="30000" dirty="0">
                <a:latin typeface="Palatino Linotype" pitchFamily="18" charset="0"/>
              </a:rPr>
              <a:t>. </a:t>
            </a:r>
            <a:r>
              <a:rPr lang="el-GR" dirty="0">
                <a:latin typeface="Palatino Linotype" pitchFamily="18" charset="0"/>
              </a:rPr>
              <a:t>24, 7</a:t>
            </a:r>
            <a:r>
              <a:rPr lang="el-GR" baseline="30000" dirty="0">
                <a:latin typeface="Palatino Linotype" pitchFamily="18" charset="0"/>
              </a:rPr>
              <a:t>.</a:t>
            </a:r>
            <a:r>
              <a:rPr lang="el-GR" dirty="0">
                <a:latin typeface="Palatino Linotype" pitchFamily="18" charset="0"/>
              </a:rPr>
              <a:t> </a:t>
            </a:r>
            <a:r>
              <a:rPr lang="el-GR" dirty="0" err="1">
                <a:latin typeface="Palatino Linotype" pitchFamily="18" charset="0"/>
              </a:rPr>
              <a:t>Πρ</a:t>
            </a:r>
            <a:r>
              <a:rPr lang="el-GR" dirty="0">
                <a:latin typeface="Palatino Linotype" pitchFamily="18" charset="0"/>
              </a:rPr>
              <a:t>. 3, 21</a:t>
            </a:r>
            <a:r>
              <a:rPr lang="el-GR" baseline="30000" dirty="0">
                <a:latin typeface="Palatino Linotype" pitchFamily="18" charset="0"/>
              </a:rPr>
              <a:t>. </a:t>
            </a:r>
            <a:r>
              <a:rPr lang="el-GR" dirty="0">
                <a:latin typeface="Palatino Linotype" pitchFamily="18" charset="0"/>
              </a:rPr>
              <a:t>17, 3). Πολλά γεγονότα προφητεύονται στον </a:t>
            </a:r>
            <a:r>
              <a:rPr lang="el-GR" i="1" dirty="0">
                <a:latin typeface="Palatino Linotype" pitchFamily="18" charset="0"/>
              </a:rPr>
              <a:t>πρώτο </a:t>
            </a:r>
            <a:r>
              <a:rPr lang="el-GR" i="1" cap="all" dirty="0">
                <a:latin typeface="Palatino Linotype" pitchFamily="18" charset="0"/>
              </a:rPr>
              <a:t>λ</a:t>
            </a:r>
            <a:r>
              <a:rPr lang="el-GR" i="1" dirty="0">
                <a:latin typeface="Palatino Linotype" pitchFamily="18" charset="0"/>
              </a:rPr>
              <a:t>όγο</a:t>
            </a:r>
            <a:r>
              <a:rPr lang="el-GR" dirty="0">
                <a:latin typeface="Palatino Linotype" pitchFamily="18" charset="0"/>
              </a:rPr>
              <a:t> και πραγματοποιούνται στο δεύτερο.</a:t>
            </a:r>
          </a:p>
        </p:txBody>
      </p:sp>
      <p:sp>
        <p:nvSpPr>
          <p:cNvPr id="15" name="14 - Στρογγυλεμένο ορθογώνιο"/>
          <p:cNvSpPr/>
          <p:nvPr/>
        </p:nvSpPr>
        <p:spPr>
          <a:xfrm>
            <a:off x="395536" y="3933056"/>
            <a:ext cx="8136904" cy="2400657"/>
          </a:xfrm>
          <a:prstGeom prst="roundRect">
            <a:avLst/>
          </a:prstGeom>
          <a:solidFill>
            <a:schemeClr val="bg2">
              <a:lumMod val="90000"/>
            </a:schemeClr>
          </a:solidFill>
          <a:ln>
            <a:solidFill>
              <a:schemeClr val="tx1"/>
            </a:solidFill>
          </a:ln>
        </p:spPr>
        <p:txBody>
          <a:bodyPr wrap="square">
            <a:spAutoFit/>
          </a:bodyPr>
          <a:lstStyle/>
          <a:p>
            <a:pPr algn="just">
              <a:lnSpc>
                <a:spcPct val="150000"/>
              </a:lnSpc>
            </a:pPr>
            <a:r>
              <a:rPr lang="el-GR" dirty="0">
                <a:latin typeface="Palatino Linotype" pitchFamily="18" charset="0"/>
              </a:rPr>
              <a:t>Ο Λουκάς επίσης αρέσκεται ιδιαιτέρως στην καταγραφή </a:t>
            </a:r>
            <a:r>
              <a:rPr lang="el-GR" b="1" dirty="0">
                <a:latin typeface="Palatino Linotype" pitchFamily="18" charset="0"/>
              </a:rPr>
              <a:t>προγραμματικών προφητειών</a:t>
            </a:r>
            <a:r>
              <a:rPr lang="el-GR" dirty="0">
                <a:latin typeface="Palatino Linotype" pitchFamily="18" charset="0"/>
              </a:rPr>
              <a:t>. Οργανώνει έτσι το περιεχόμενο του Ευαγγελίου του ώστε </a:t>
            </a:r>
            <a:r>
              <a:rPr lang="el-GR" b="1" dirty="0">
                <a:latin typeface="Palatino Linotype" pitchFamily="18" charset="0"/>
              </a:rPr>
              <a:t>η αφήγηση να εκπληρώνει το λόγο</a:t>
            </a:r>
            <a:r>
              <a:rPr lang="el-GR" dirty="0">
                <a:latin typeface="Palatino Linotype" pitchFamily="18" charset="0"/>
              </a:rPr>
              <a:t> που προηγείται .</a:t>
            </a:r>
          </a:p>
          <a:p>
            <a:pPr algn="just">
              <a:lnSpc>
                <a:spcPct val="150000"/>
              </a:lnSpc>
            </a:pPr>
            <a:endParaRPr lang="el-GR" dirty="0">
              <a:latin typeface="Palatino Linotype" pitchFamily="18" charset="0"/>
            </a:endParaRPr>
          </a:p>
        </p:txBody>
      </p:sp>
      <p:sp>
        <p:nvSpPr>
          <p:cNvPr id="17" name="16 - Θέση αριθμού διαφάνειας"/>
          <p:cNvSpPr>
            <a:spLocks noGrp="1"/>
          </p:cNvSpPr>
          <p:nvPr>
            <p:ph type="sldNum" sz="quarter" idx="12"/>
          </p:nvPr>
        </p:nvSpPr>
        <p:spPr/>
        <p:txBody>
          <a:bodyPr/>
          <a:lstStyle/>
          <a:p>
            <a:fld id="{C253011D-87D8-44AE-B137-F1558B2A836E}" type="slidenum">
              <a:rPr lang="el-GR" smtClean="0"/>
              <a:pPr/>
              <a:t>19</a:t>
            </a:fld>
            <a:endParaRPr lang="el-GR"/>
          </a:p>
        </p:txBody>
      </p:sp>
    </p:spTree>
  </p:cSld>
  <p:clrMapOvr>
    <a:masterClrMapping/>
  </p:clrMapOvr>
  <p:transition spd="slow">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C253011D-87D8-44AE-B137-F1558B2A836E}" type="slidenum">
              <a:rPr lang="el-GR" smtClean="0"/>
              <a:pPr/>
              <a:t>2</a:t>
            </a:fld>
            <a:endParaRPr lang="el-GR"/>
          </a:p>
        </p:txBody>
      </p:sp>
      <p:sp>
        <p:nvSpPr>
          <p:cNvPr id="5" name="1 - Τίτλος"/>
          <p:cNvSpPr txBox="1">
            <a:spLocks/>
          </p:cNvSpPr>
          <p:nvPr/>
        </p:nvSpPr>
        <p:spPr>
          <a:xfrm>
            <a:off x="685800" y="2174999"/>
            <a:ext cx="7772400" cy="1470025"/>
          </a:xfrm>
          <a:prstGeom prst="rect">
            <a:avLst/>
          </a:prstGeom>
        </p:spPr>
        <p:txBody>
          <a:bodyPr>
            <a:normAutofit fontScale="7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l-GR" sz="3600" b="1" i="0" u="none" strike="noStrike" kern="1200" cap="none" spc="0" normalizeH="0" baseline="0" noProof="0" dirty="0">
                <a:ln>
                  <a:noFill/>
                </a:ln>
                <a:solidFill>
                  <a:schemeClr val="tx2"/>
                </a:solidFill>
                <a:effectLst/>
                <a:uLnTx/>
                <a:uFillTx/>
                <a:latin typeface="Palatino Linotype" pitchFamily="18" charset="0"/>
                <a:ea typeface="+mj-ea"/>
                <a:cs typeface="+mj-cs"/>
              </a:rPr>
              <a:t>ΕΙΣΑΓΩΓΗ </a:t>
            </a:r>
            <a:br>
              <a:rPr kumimoji="0" lang="el-GR" sz="3600" b="1" i="0" u="none" strike="noStrike" kern="1200" cap="none" spc="0" normalizeH="0" baseline="0" noProof="0" dirty="0">
                <a:ln>
                  <a:noFill/>
                </a:ln>
                <a:solidFill>
                  <a:schemeClr val="tx2"/>
                </a:solidFill>
                <a:effectLst/>
                <a:uLnTx/>
                <a:uFillTx/>
                <a:latin typeface="Palatino Linotype" pitchFamily="18" charset="0"/>
                <a:ea typeface="+mj-ea"/>
                <a:cs typeface="+mj-cs"/>
              </a:rPr>
            </a:br>
            <a:r>
              <a:rPr kumimoji="0" lang="el-GR" sz="3600" b="1" i="0" u="none" strike="noStrike" kern="1200" cap="none" spc="0" normalizeH="0" baseline="0" noProof="0" dirty="0">
                <a:ln>
                  <a:noFill/>
                </a:ln>
                <a:solidFill>
                  <a:schemeClr val="tx2"/>
                </a:solidFill>
                <a:effectLst/>
                <a:uLnTx/>
                <a:uFillTx/>
                <a:latin typeface="Palatino Linotype" pitchFamily="18" charset="0"/>
                <a:ea typeface="+mj-ea"/>
                <a:cs typeface="+mj-cs"/>
              </a:rPr>
              <a:t>ΣΤΗΝ ΚΑΙΝΗ ΔΙΑΘΗΚΗ</a:t>
            </a:r>
          </a:p>
          <a:p>
            <a:pPr marL="0" marR="0" lvl="0" indent="0" algn="ctr" defTabSz="914400" rtl="0" eaLnBrk="1" fontAlgn="auto" latinLnBrk="0" hangingPunct="1">
              <a:lnSpc>
                <a:spcPct val="100000"/>
              </a:lnSpc>
              <a:spcBef>
                <a:spcPct val="0"/>
              </a:spcBef>
              <a:spcAft>
                <a:spcPts val="0"/>
              </a:spcAft>
              <a:buClrTx/>
              <a:buSzTx/>
              <a:buFontTx/>
              <a:buNone/>
              <a:tabLst/>
              <a:defRPr/>
            </a:pPr>
            <a:endParaRPr lang="el-GR" sz="3600" b="1" dirty="0">
              <a:solidFill>
                <a:schemeClr val="tx2"/>
              </a:solidFill>
              <a:latin typeface="Palatino Linotype" pitchFamily="18" charset="0"/>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el-GR" sz="3600" b="1" dirty="0">
                <a:solidFill>
                  <a:schemeClr val="tx2"/>
                </a:solidFill>
                <a:latin typeface="Palatino Linotype" pitchFamily="18" charset="0"/>
                <a:ea typeface="+mj-ea"/>
                <a:cs typeface="+mj-cs"/>
              </a:rPr>
              <a:t>Το </a:t>
            </a:r>
            <a:r>
              <a:rPr lang="el-GR" sz="3600" b="1" i="1" dirty="0">
                <a:solidFill>
                  <a:schemeClr val="tx2"/>
                </a:solidFill>
                <a:latin typeface="Palatino Linotype" pitchFamily="18" charset="0"/>
                <a:ea typeface="+mj-ea"/>
                <a:cs typeface="+mj-cs"/>
              </a:rPr>
              <a:t>Κατά </a:t>
            </a:r>
            <a:r>
              <a:rPr lang="el-GR" sz="3600" b="1" i="1" dirty="0" err="1">
                <a:solidFill>
                  <a:schemeClr val="tx2"/>
                </a:solidFill>
                <a:latin typeface="Palatino Linotype" pitchFamily="18" charset="0"/>
                <a:ea typeface="+mj-ea"/>
                <a:cs typeface="+mj-cs"/>
              </a:rPr>
              <a:t>Λουκάν</a:t>
            </a:r>
            <a:endParaRPr kumimoji="0" lang="el-GR" sz="3600" b="0" i="1" u="none" strike="noStrike" kern="1200" cap="none" spc="0" normalizeH="0" baseline="0" noProof="0" dirty="0">
              <a:ln>
                <a:noFill/>
              </a:ln>
              <a:solidFill>
                <a:srgbClr val="C00000"/>
              </a:solidFill>
              <a:effectLst/>
              <a:uLnTx/>
              <a:uFillTx/>
              <a:latin typeface="Palatino Linotype" pitchFamily="18" charset="0"/>
              <a:ea typeface="+mj-ea"/>
              <a:cs typeface="+mj-cs"/>
            </a:endParaRPr>
          </a:p>
        </p:txBody>
      </p:sp>
      <p:sp>
        <p:nvSpPr>
          <p:cNvPr id="6" name="2 - Θέση περιεχομένου"/>
          <p:cNvSpPr txBox="1">
            <a:spLocks/>
          </p:cNvSpPr>
          <p:nvPr/>
        </p:nvSpPr>
        <p:spPr>
          <a:xfrm>
            <a:off x="251520" y="3692624"/>
            <a:ext cx="8640960" cy="1752600"/>
          </a:xfrm>
          <a:prstGeom prst="rect">
            <a:avLst/>
          </a:prstGeom>
        </p:spPr>
        <p:txBody>
          <a:bodyPr>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kumimoji="0" lang="el-GR" sz="2800" b="0" i="0" u="none" strike="noStrike" kern="1200" cap="none" spc="0" normalizeH="0" baseline="0" noProof="0" dirty="0">
              <a:ln>
                <a:noFill/>
              </a:ln>
              <a:solidFill>
                <a:schemeClr val="accent2">
                  <a:lumMod val="50000"/>
                </a:schemeClr>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l-GR" sz="2000" b="1" i="0" u="none" strike="noStrike" kern="1200" cap="none" spc="0" normalizeH="0" baseline="0" noProof="0" dirty="0">
                <a:ln>
                  <a:noFill/>
                </a:ln>
                <a:solidFill>
                  <a:schemeClr val="accent2">
                    <a:lumMod val="50000"/>
                  </a:schemeClr>
                </a:solidFill>
                <a:effectLst/>
                <a:uLnTx/>
                <a:uFillTx/>
                <a:latin typeface="+mn-lt"/>
                <a:ea typeface="+mn-ea"/>
                <a:cs typeface="+mn-cs"/>
              </a:rPr>
              <a:t>Διδάσκων: </a:t>
            </a:r>
            <a:r>
              <a:rPr kumimoji="0" lang="el-GR" sz="2000" b="1" i="0" u="none" strike="noStrike" kern="1200" cap="none" spc="0" normalizeH="0" baseline="0" noProof="0" dirty="0" err="1">
                <a:ln>
                  <a:noFill/>
                </a:ln>
                <a:solidFill>
                  <a:schemeClr val="accent2">
                    <a:lumMod val="50000"/>
                  </a:schemeClr>
                </a:solidFill>
                <a:effectLst/>
                <a:uLnTx/>
                <a:uFillTx/>
                <a:latin typeface="+mn-lt"/>
                <a:ea typeface="+mn-ea"/>
                <a:cs typeface="+mn-cs"/>
              </a:rPr>
              <a:t>Αναπλ</a:t>
            </a:r>
            <a:r>
              <a:rPr kumimoji="0" lang="el-GR" sz="2000" b="1" i="0" u="none" strike="noStrike" kern="1200" cap="none" spc="0" normalizeH="0" baseline="0" noProof="0" dirty="0">
                <a:ln>
                  <a:noFill/>
                </a:ln>
                <a:solidFill>
                  <a:schemeClr val="accent2">
                    <a:lumMod val="50000"/>
                  </a:schemeClr>
                </a:solidFill>
                <a:effectLst/>
                <a:uLnTx/>
                <a:uFillTx/>
                <a:latin typeface="+mn-lt"/>
                <a:ea typeface="+mn-ea"/>
                <a:cs typeface="+mn-cs"/>
              </a:rPr>
              <a:t>. Καθηγητής  ΣΩΤΗΡΙΟΣ ΔΕΣΠΟΤΗΣ</a:t>
            </a:r>
          </a:p>
        </p:txBody>
      </p:sp>
      <p:sp>
        <p:nvSpPr>
          <p:cNvPr id="7" name="6 - TextBox"/>
          <p:cNvSpPr txBox="1"/>
          <p:nvPr/>
        </p:nvSpPr>
        <p:spPr>
          <a:xfrm>
            <a:off x="498609" y="692696"/>
            <a:ext cx="8146782" cy="1569660"/>
          </a:xfrm>
          <a:prstGeom prst="rect">
            <a:avLst/>
          </a:prstGeom>
          <a:noFill/>
        </p:spPr>
        <p:txBody>
          <a:bodyPr wrap="none" rtlCol="0">
            <a:spAutoFit/>
          </a:bodyPr>
          <a:lstStyle/>
          <a:p>
            <a:pPr algn="ctr"/>
            <a:r>
              <a:rPr lang="el-GR" sz="2000" b="1" dirty="0">
                <a:solidFill>
                  <a:schemeClr val="accent2">
                    <a:lumMod val="50000"/>
                  </a:schemeClr>
                </a:solidFill>
              </a:rPr>
              <a:t>ΕΘΝΙΚΟ ΚΑΙ ΚΑΠΟΔΙΣΤΡΙΑΚΟ ΠΑΝΕΠΙΣΤΗΜΙΟ ΑΘΗΝΩΝ</a:t>
            </a:r>
          </a:p>
          <a:p>
            <a:pPr algn="ctr"/>
            <a:r>
              <a:rPr lang="el-GR" sz="2000" b="1" dirty="0">
                <a:solidFill>
                  <a:schemeClr val="accent2">
                    <a:lumMod val="50000"/>
                  </a:schemeClr>
                </a:solidFill>
              </a:rPr>
              <a:t>ΘΕΟΛΟΓΙΚΗ ΣΧΟΛΗ,</a:t>
            </a:r>
          </a:p>
          <a:p>
            <a:pPr algn="ctr"/>
            <a:r>
              <a:rPr lang="el-GR" sz="2000" b="1" dirty="0">
                <a:solidFill>
                  <a:schemeClr val="accent2">
                    <a:lumMod val="50000"/>
                  </a:schemeClr>
                </a:solidFill>
              </a:rPr>
              <a:t>ΤΜΗΜΑ ΚΟΙΝΩΝΙΚΗΣ ΘΕΟΛΟΓΙΑΣ </a:t>
            </a:r>
          </a:p>
          <a:p>
            <a:pPr algn="ctr"/>
            <a:endParaRPr lang="el-GR" b="1" dirty="0">
              <a:solidFill>
                <a:schemeClr val="bg1"/>
              </a:solidFill>
            </a:endParaRPr>
          </a:p>
          <a:p>
            <a:endParaRPr lang="el-GR" dirty="0"/>
          </a:p>
        </p:txBody>
      </p:sp>
      <p:sp>
        <p:nvSpPr>
          <p:cNvPr id="8" name="7 - TextBox"/>
          <p:cNvSpPr txBox="1"/>
          <p:nvPr/>
        </p:nvSpPr>
        <p:spPr>
          <a:xfrm>
            <a:off x="1820702" y="5510262"/>
            <a:ext cx="5502597" cy="1231106"/>
          </a:xfrm>
          <a:prstGeom prst="rect">
            <a:avLst/>
          </a:prstGeom>
          <a:noFill/>
        </p:spPr>
        <p:txBody>
          <a:bodyPr wrap="none" rtlCol="0">
            <a:spAutoFit/>
          </a:bodyPr>
          <a:lstStyle/>
          <a:p>
            <a:pPr algn="ctr"/>
            <a:r>
              <a:rPr lang="el-GR" sz="1400" dirty="0">
                <a:latin typeface="Palatino Linotype" pitchFamily="18" charset="0"/>
              </a:rPr>
              <a:t>ΤΟΜΕΑΣ ΒΙΒΛΙΚΩΝ ΣΠΟΥΔΩΝ ΚΑΙ ΠΟΛΙΤΙΣΤΙΚΟΥ</a:t>
            </a:r>
          </a:p>
          <a:p>
            <a:pPr algn="ctr"/>
            <a:r>
              <a:rPr lang="el-GR" sz="1400" dirty="0">
                <a:latin typeface="Palatino Linotype" pitchFamily="18" charset="0"/>
              </a:rPr>
              <a:t>ΒΙΟΥ ΜΕΣΟΓΕΙΟΥ</a:t>
            </a:r>
          </a:p>
          <a:p>
            <a:pPr algn="ctr"/>
            <a:r>
              <a:rPr lang="el-GR" sz="1400" dirty="0" err="1">
                <a:latin typeface="Palatino Linotype" pitchFamily="18" charset="0"/>
              </a:rPr>
              <a:t>Τηλ</a:t>
            </a:r>
            <a:r>
              <a:rPr lang="el-GR" sz="1400" dirty="0">
                <a:latin typeface="Palatino Linotype" pitchFamily="18" charset="0"/>
              </a:rPr>
              <a:t>.-</a:t>
            </a:r>
            <a:r>
              <a:rPr lang="de-DE" sz="1400" dirty="0">
                <a:latin typeface="Palatino Linotype" pitchFamily="18" charset="0"/>
              </a:rPr>
              <a:t>Fax</a:t>
            </a:r>
            <a:r>
              <a:rPr lang="el-GR" sz="1400" dirty="0">
                <a:latin typeface="Palatino Linotype" pitchFamily="18" charset="0"/>
              </a:rPr>
              <a:t> : 003/210/ 727- 5824</a:t>
            </a:r>
          </a:p>
          <a:p>
            <a:pPr algn="ctr"/>
            <a:r>
              <a:rPr lang="el-GR" sz="1400" dirty="0" err="1">
                <a:latin typeface="Palatino Linotype" pitchFamily="18" charset="0"/>
              </a:rPr>
              <a:t>sotdespo@soctheol.uoa.gr</a:t>
            </a:r>
            <a:endParaRPr lang="el-GR" sz="1400" dirty="0">
              <a:latin typeface="Palatino Linotype" pitchFamily="18" charset="0"/>
            </a:endParaRPr>
          </a:p>
          <a:p>
            <a:endParaRPr lang="el-GR" dirty="0"/>
          </a:p>
        </p:txBody>
      </p:sp>
    </p:spTree>
  </p:cSld>
  <p:clrMapOvr>
    <a:masterClrMapping/>
  </p:clrMapOvr>
  <p:transition spd="slow">
    <p:cover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3528" y="898094"/>
            <a:ext cx="5040560"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ΣΤ. ΣΥΜΒΟΛΑ ΤΟΥ ΕΥΑΓΓΕΛΙΟΥ</a:t>
            </a:r>
          </a:p>
        </p:txBody>
      </p:sp>
      <p:sp>
        <p:nvSpPr>
          <p:cNvPr id="3" name="2 - Θέση αριθμού διαφάνειας"/>
          <p:cNvSpPr>
            <a:spLocks noGrp="1"/>
          </p:cNvSpPr>
          <p:nvPr>
            <p:ph type="sldNum" sz="quarter" idx="12"/>
          </p:nvPr>
        </p:nvSpPr>
        <p:spPr/>
        <p:txBody>
          <a:bodyPr/>
          <a:lstStyle/>
          <a:p>
            <a:fld id="{C253011D-87D8-44AE-B137-F1558B2A836E}" type="slidenum">
              <a:rPr lang="el-GR" smtClean="0"/>
              <a:pPr/>
              <a:t>20</a:t>
            </a:fld>
            <a:endParaRPr lang="el-GR"/>
          </a:p>
        </p:txBody>
      </p:sp>
      <p:sp>
        <p:nvSpPr>
          <p:cNvPr id="4" name="3 - Στρογγυλεμένο ορθογώνιο"/>
          <p:cNvSpPr/>
          <p:nvPr/>
        </p:nvSpPr>
        <p:spPr>
          <a:xfrm>
            <a:off x="395536" y="1700808"/>
            <a:ext cx="8136904" cy="1940957"/>
          </a:xfrm>
          <a:prstGeom prst="round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b="1" dirty="0">
                <a:latin typeface="Palatino Linotype" pitchFamily="18" charset="0"/>
              </a:rPr>
              <a:t>Στον Λουκά κυρίαρχη θέση κατέχει το σύμβολο της Οδού και της συνεχούς πορείας του Ιησού από τη Γαλιλαία στα Ιεροσόλυμα και το σταυρό και κατόπιν στις </a:t>
            </a:r>
            <a:r>
              <a:rPr lang="el-GR" b="1" dirty="0" err="1">
                <a:latin typeface="Palatino Linotype" pitchFamily="18" charset="0"/>
              </a:rPr>
              <a:t>Πρ</a:t>
            </a:r>
            <a:r>
              <a:rPr lang="el-GR" b="1" dirty="0">
                <a:latin typeface="Palatino Linotype" pitchFamily="18" charset="0"/>
              </a:rPr>
              <a:t>. της Εκκλησίας από τα Ιεροσόλυμα στη Σαμάρεια, στη Ρώμη και τελικά στα πέρατα της Οικουμένης. </a:t>
            </a:r>
          </a:p>
        </p:txBody>
      </p:sp>
      <p:sp>
        <p:nvSpPr>
          <p:cNvPr id="5" name="4 - Στρογγυλεμένο ορθογώνιο"/>
          <p:cNvSpPr/>
          <p:nvPr/>
        </p:nvSpPr>
        <p:spPr>
          <a:xfrm>
            <a:off x="467544" y="3861048"/>
            <a:ext cx="8064896" cy="1021556"/>
          </a:xfrm>
          <a:prstGeom prst="roundRect">
            <a:avLst/>
          </a:prstGeom>
          <a:solidFill>
            <a:schemeClr val="accent4">
              <a:lumMod val="40000"/>
              <a:lumOff val="60000"/>
            </a:schemeClr>
          </a:solidFill>
          <a:ln>
            <a:solidFill>
              <a:schemeClr val="tx1"/>
            </a:solidFill>
          </a:ln>
        </p:spPr>
        <p:txBody>
          <a:bodyPr wrap="square">
            <a:spAutoFit/>
          </a:bodyPr>
          <a:lstStyle/>
          <a:p>
            <a:pPr>
              <a:lnSpc>
                <a:spcPct val="150000"/>
              </a:lnSpc>
            </a:pPr>
            <a:r>
              <a:rPr lang="el-GR" dirty="0">
                <a:latin typeface="Palatino Linotype" pitchFamily="18" charset="0"/>
              </a:rPr>
              <a:t>Η ίδια </a:t>
            </a:r>
            <a:r>
              <a:rPr lang="el-GR" b="1" dirty="0">
                <a:latin typeface="Palatino Linotype" pitchFamily="18" charset="0"/>
              </a:rPr>
              <a:t>η πίστη </a:t>
            </a:r>
            <a:r>
              <a:rPr lang="el-GR" dirty="0">
                <a:latin typeface="Palatino Linotype" pitchFamily="18" charset="0"/>
              </a:rPr>
              <a:t>παρουσιάζεται στα έργα του </a:t>
            </a:r>
            <a:r>
              <a:rPr lang="el-GR" dirty="0" err="1">
                <a:latin typeface="Palatino Linotype" pitchFamily="18" charset="0"/>
              </a:rPr>
              <a:t>Λκ</a:t>
            </a:r>
            <a:r>
              <a:rPr lang="el-GR" dirty="0">
                <a:latin typeface="Palatino Linotype" pitchFamily="18" charset="0"/>
              </a:rPr>
              <a:t> ως </a:t>
            </a:r>
            <a:r>
              <a:rPr lang="el-GR" i="1" dirty="0">
                <a:latin typeface="Palatino Linotype" pitchFamily="18" charset="0"/>
              </a:rPr>
              <a:t>η οδός του Κυρίου</a:t>
            </a:r>
            <a:r>
              <a:rPr lang="el-GR" dirty="0">
                <a:latin typeface="Palatino Linotype" pitchFamily="18" charset="0"/>
              </a:rPr>
              <a:t> (18, 25) και οι χριστιανοί ως </a:t>
            </a:r>
            <a:r>
              <a:rPr lang="el-GR" i="1" dirty="0">
                <a:latin typeface="Palatino Linotype" pitchFamily="18" charset="0"/>
              </a:rPr>
              <a:t>οι της οδού</a:t>
            </a:r>
            <a:r>
              <a:rPr lang="el-GR" dirty="0">
                <a:latin typeface="Palatino Linotype" pitchFamily="18" charset="0"/>
              </a:rPr>
              <a:t> (</a:t>
            </a:r>
            <a:r>
              <a:rPr lang="el-GR" dirty="0" err="1">
                <a:latin typeface="Palatino Linotype" pitchFamily="18" charset="0"/>
              </a:rPr>
              <a:t>Πρ</a:t>
            </a:r>
            <a:r>
              <a:rPr lang="el-GR" dirty="0">
                <a:latin typeface="Palatino Linotype" pitchFamily="18" charset="0"/>
              </a:rPr>
              <a:t>. 9, 2).</a:t>
            </a:r>
          </a:p>
        </p:txBody>
      </p:sp>
      <p:sp>
        <p:nvSpPr>
          <p:cNvPr id="6" name="5 - Στρογγυλεμένο ορθογώνιο"/>
          <p:cNvSpPr/>
          <p:nvPr/>
        </p:nvSpPr>
        <p:spPr>
          <a:xfrm>
            <a:off x="467544" y="5085184"/>
            <a:ext cx="8064896" cy="1434365"/>
          </a:xfrm>
          <a:prstGeom prst="roundRect">
            <a:avLst/>
          </a:prstGeom>
          <a:solidFill>
            <a:schemeClr val="tx2">
              <a:alpha val="21000"/>
            </a:schemeClr>
          </a:solidFill>
          <a:ln>
            <a:solidFill>
              <a:schemeClr val="tx1"/>
            </a:solidFill>
          </a:ln>
        </p:spPr>
        <p:txBody>
          <a:bodyPr wrap="square">
            <a:spAutoFit/>
          </a:bodyPr>
          <a:lstStyle/>
          <a:p>
            <a:pPr algn="just">
              <a:lnSpc>
                <a:spcPct val="150000"/>
              </a:lnSpc>
            </a:pPr>
            <a:r>
              <a:rPr lang="el-GR" dirty="0">
                <a:latin typeface="Palatino Linotype" pitchFamily="18" charset="0"/>
              </a:rPr>
              <a:t>Στο πρώτο μέρος του Οδοιπορικού του Ιησού προς το Πάθος συμβολικό ρόλο διαδραματίζει το </a:t>
            </a:r>
            <a:r>
              <a:rPr lang="el-GR" b="1" dirty="0">
                <a:latin typeface="Palatino Linotype" pitchFamily="18" charset="0"/>
              </a:rPr>
              <a:t>πυρ</a:t>
            </a:r>
            <a:r>
              <a:rPr lang="el-GR" dirty="0">
                <a:latin typeface="Palatino Linotype" pitchFamily="18" charset="0"/>
              </a:rPr>
              <a:t>.</a:t>
            </a:r>
            <a:r>
              <a:rPr lang="el-GR" cap="all" dirty="0">
                <a:latin typeface="Palatino Linotype" pitchFamily="18" charset="0"/>
              </a:rPr>
              <a:t> σ</a:t>
            </a:r>
            <a:r>
              <a:rPr lang="el-GR" dirty="0">
                <a:latin typeface="Palatino Linotype" pitchFamily="18" charset="0"/>
              </a:rPr>
              <a:t>ημαντικό είναι στο </a:t>
            </a:r>
            <a:r>
              <a:rPr lang="el-GR" dirty="0" err="1">
                <a:latin typeface="Palatino Linotype" pitchFamily="18" charset="0"/>
              </a:rPr>
              <a:t>Λκ</a:t>
            </a:r>
            <a:r>
              <a:rPr lang="el-GR" dirty="0">
                <a:latin typeface="Palatino Linotype" pitchFamily="18" charset="0"/>
              </a:rPr>
              <a:t>. το μοτίβο </a:t>
            </a:r>
            <a:r>
              <a:rPr lang="el-GR" b="1" dirty="0">
                <a:latin typeface="Palatino Linotype" pitchFamily="18" charset="0"/>
              </a:rPr>
              <a:t>της διάνοιξης των πνευματικών οφθαλμών.</a:t>
            </a:r>
            <a:r>
              <a:rPr lang="el-GR" dirty="0">
                <a:latin typeface="Palatino Linotype" pitchFamily="18" charset="0"/>
              </a:rPr>
              <a:t> </a:t>
            </a:r>
          </a:p>
        </p:txBody>
      </p:sp>
    </p:spTree>
  </p:cSld>
  <p:clrMapOvr>
    <a:masterClrMapping/>
  </p:clrMapOvr>
  <p:transition spd="slow">
    <p:cover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3528" y="898094"/>
            <a:ext cx="5040560"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Ζ.  Η ΘΕΟΛΟΓΙΑ ΤΟΥ ΕΥΑΓΓΕΛΙΟΥ</a:t>
            </a:r>
          </a:p>
        </p:txBody>
      </p:sp>
      <p:sp>
        <p:nvSpPr>
          <p:cNvPr id="3" name="2 - Θέση αριθμού διαφάνειας"/>
          <p:cNvSpPr>
            <a:spLocks noGrp="1"/>
          </p:cNvSpPr>
          <p:nvPr>
            <p:ph type="sldNum" sz="quarter" idx="12"/>
          </p:nvPr>
        </p:nvSpPr>
        <p:spPr/>
        <p:txBody>
          <a:bodyPr/>
          <a:lstStyle/>
          <a:p>
            <a:fld id="{C253011D-87D8-44AE-B137-F1558B2A836E}" type="slidenum">
              <a:rPr lang="el-GR" smtClean="0"/>
              <a:pPr/>
              <a:t>21</a:t>
            </a:fld>
            <a:endParaRPr lang="el-GR"/>
          </a:p>
        </p:txBody>
      </p:sp>
      <p:sp>
        <p:nvSpPr>
          <p:cNvPr id="8193" name="Rectangle 1"/>
          <p:cNvSpPr>
            <a:spLocks noChangeArrowheads="1"/>
          </p:cNvSpPr>
          <p:nvPr/>
        </p:nvSpPr>
        <p:spPr bwMode="auto">
          <a:xfrm>
            <a:off x="395536" y="1916832"/>
            <a:ext cx="8136904" cy="3185487"/>
          </a:xfrm>
          <a:prstGeom prst="round1Rect">
            <a:avLst/>
          </a:prstGeom>
          <a:solidFill>
            <a:schemeClr val="accent2">
              <a:lumMod val="60000"/>
              <a:lumOff val="40000"/>
            </a:schemeClr>
          </a:solid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1200"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   </a:t>
            </a:r>
            <a:r>
              <a:rPr kumimoji="0" lang="el-GR"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Πυρήνας του Χριστιανισμού είναι </a:t>
            </a:r>
            <a:r>
              <a:rPr lang="el-GR" b="1" dirty="0">
                <a:latin typeface="Palatino Linotype" pitchFamily="18" charset="0"/>
                <a:ea typeface="Calibri" pitchFamily="34" charset="0"/>
                <a:cs typeface="Times New Roman" pitchFamily="18" charset="0"/>
              </a:rPr>
              <a:t>το </a:t>
            </a:r>
            <a:r>
              <a:rPr kumimoji="0" lang="el-GR"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πρόσωπο Ιησούς, ο οποίος αποτελεί τον πυρήνα και συνάμα το αντιλεγόμενο σημείο της ιστορίας. Δεκαέξι φορές χρησιμοποιεί για τον Εσχατολογικό</a:t>
            </a:r>
            <a:r>
              <a:rPr kumimoji="0" lang="el-GR" b="1" i="0" u="none" strike="noStrike" cap="none" normalizeH="0" dirty="0">
                <a:ln>
                  <a:noFill/>
                </a:ln>
                <a:solidFill>
                  <a:schemeClr val="tx1"/>
                </a:solidFill>
                <a:effectLst/>
                <a:latin typeface="Palatino Linotype" pitchFamily="18" charset="0"/>
                <a:ea typeface="Calibri" pitchFamily="34" charset="0"/>
                <a:cs typeface="Times New Roman" pitchFamily="18" charset="0"/>
              </a:rPr>
              <a:t> Προφήτη </a:t>
            </a:r>
            <a:r>
              <a:rPr kumimoji="0" lang="el-GR"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ο </a:t>
            </a:r>
            <a:r>
              <a:rPr kumimoji="0" lang="el-GR" b="1" i="0" u="none" strike="noStrike" cap="none" normalizeH="0" baseline="0" dirty="0" err="1">
                <a:ln>
                  <a:noFill/>
                </a:ln>
                <a:solidFill>
                  <a:schemeClr val="tx1"/>
                </a:solidFill>
                <a:effectLst/>
                <a:latin typeface="Palatino Linotype" pitchFamily="18" charset="0"/>
                <a:ea typeface="Calibri" pitchFamily="34" charset="0"/>
                <a:cs typeface="Times New Roman" pitchFamily="18" charset="0"/>
              </a:rPr>
              <a:t>Λκ</a:t>
            </a:r>
            <a:r>
              <a:rPr kumimoji="0" lang="el-GR"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 τον όρο «Κύριος» ακόμη και σε αφηγήσεις (όχι μόνο σε διαλόγους όπως ο </a:t>
            </a:r>
            <a:r>
              <a:rPr kumimoji="0" lang="el-GR" b="1" i="0" u="none" strike="noStrike" cap="none" normalizeH="0" baseline="0" dirty="0" err="1">
                <a:ln>
                  <a:noFill/>
                </a:ln>
                <a:solidFill>
                  <a:schemeClr val="tx1"/>
                </a:solidFill>
                <a:effectLst/>
                <a:latin typeface="Palatino Linotype" pitchFamily="18" charset="0"/>
                <a:ea typeface="Calibri" pitchFamily="34" charset="0"/>
                <a:cs typeface="Times New Roman" pitchFamily="18" charset="0"/>
              </a:rPr>
              <a:t>Μτ</a:t>
            </a:r>
            <a:r>
              <a:rPr kumimoji="0" lang="el-GR"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a:t>
            </a:r>
            <a:r>
              <a:rPr kumimoji="0" lang="el-GR" b="1" i="0" u="none" strike="noStrike" cap="none" normalizeH="0" dirty="0">
                <a:ln>
                  <a:noFill/>
                </a:ln>
                <a:solidFill>
                  <a:schemeClr val="tx1"/>
                </a:solidFill>
                <a:effectLst/>
                <a:latin typeface="Palatino Linotype" pitchFamily="18" charset="0"/>
                <a:ea typeface="Calibri" pitchFamily="34" charset="0"/>
                <a:cs typeface="Times New Roman" pitchFamily="18" charset="0"/>
              </a:rPr>
              <a:t> </a:t>
            </a:r>
            <a:r>
              <a:rPr kumimoji="0" lang="el-GR"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Παρουσιάζει έτσι τον Ιησού ως τον μοναδικό Σωτήρα του κόσμου</a:t>
            </a:r>
            <a:r>
              <a:rPr kumimoji="0" lang="el-GR" b="1" i="0" u="none" strike="noStrike" cap="none" normalizeH="0" dirty="0">
                <a:ln>
                  <a:noFill/>
                </a:ln>
                <a:solidFill>
                  <a:schemeClr val="tx1"/>
                </a:solidFill>
                <a:effectLst/>
                <a:latin typeface="Palatino Linotype" pitchFamily="18" charset="0"/>
                <a:ea typeface="Calibri" pitchFamily="34" charset="0"/>
                <a:cs typeface="Times New Roman" pitchFamily="18" charset="0"/>
              </a:rPr>
              <a:t> </a:t>
            </a:r>
            <a:r>
              <a:rPr kumimoji="0" lang="el-GR"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σε αντιδιαστολή προς τον Καίσαρα και τα Ευαγγέλια της Ρωμαϊκής Ειρήνης.</a:t>
            </a:r>
            <a:endParaRPr kumimoji="0" lang="el-GR" b="1"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200" b="0"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    </a:t>
            </a: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cover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αριθμού διαφάνειας"/>
          <p:cNvSpPr>
            <a:spLocks noGrp="1"/>
          </p:cNvSpPr>
          <p:nvPr>
            <p:ph type="sldNum" sz="quarter" idx="12"/>
          </p:nvPr>
        </p:nvSpPr>
        <p:spPr/>
        <p:txBody>
          <a:bodyPr/>
          <a:lstStyle/>
          <a:p>
            <a:fld id="{C253011D-87D8-44AE-B137-F1558B2A836E}" type="slidenum">
              <a:rPr lang="el-GR" smtClean="0"/>
              <a:pPr/>
              <a:t>22</a:t>
            </a:fld>
            <a:endParaRPr lang="el-GR"/>
          </a:p>
        </p:txBody>
      </p:sp>
      <p:sp>
        <p:nvSpPr>
          <p:cNvPr id="3" name="2 - Στρογγύλεμα διαγώνιας γωνίας του ορθογωνίου"/>
          <p:cNvSpPr/>
          <p:nvPr/>
        </p:nvSpPr>
        <p:spPr>
          <a:xfrm>
            <a:off x="323528" y="1936794"/>
            <a:ext cx="7992888" cy="3779758"/>
          </a:xfrm>
          <a:prstGeom prst="round2DiagRect">
            <a:avLst/>
          </a:prstGeom>
          <a:solidFill>
            <a:schemeClr val="accent4">
              <a:lumMod val="40000"/>
              <a:lumOff val="60000"/>
            </a:schemeClr>
          </a:solidFill>
          <a:ln>
            <a:solidFill>
              <a:schemeClr val="tx1"/>
            </a:solidFill>
          </a:ln>
        </p:spPr>
        <p:txBody>
          <a:bodyPr wrap="square">
            <a:spAutoFit/>
          </a:bodyPr>
          <a:lstStyle/>
          <a:p>
            <a:pPr lvl="0" algn="just" eaLnBrk="0" fontAlgn="base" hangingPunct="0">
              <a:lnSpc>
                <a:spcPct val="150000"/>
              </a:lnSpc>
              <a:spcBef>
                <a:spcPct val="0"/>
              </a:spcBef>
              <a:spcAft>
                <a:spcPct val="0"/>
              </a:spcAft>
            </a:pPr>
            <a:r>
              <a:rPr kumimoji="0" lang="el-GR" b="0"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Παρότι κατάγεται από τον προπάτορα της οικουμένης Αδάμ και τον ίδιο το Θεό απογράφεται και αυτός ως υπήκοος της Ρώμης, αφού δεν ήλθε απλώς για να φέρει μια επανάσταση ανακυκλώνοντας απλώς τον </a:t>
            </a:r>
            <a:r>
              <a:rPr kumimoji="0" lang="el-GR" b="0" i="0" u="none" strike="noStrike" cap="none" normalizeH="0" baseline="0" dirty="0" err="1">
                <a:ln>
                  <a:noFill/>
                </a:ln>
                <a:solidFill>
                  <a:schemeClr val="tx1"/>
                </a:solidFill>
                <a:effectLst/>
                <a:latin typeface="Palatino Linotype" pitchFamily="18" charset="0"/>
                <a:ea typeface="Calibri" pitchFamily="34" charset="0"/>
                <a:cs typeface="Times New Roman" pitchFamily="18" charset="0"/>
              </a:rPr>
              <a:t>κυκλο</a:t>
            </a:r>
            <a:r>
              <a:rPr kumimoji="0" lang="el-GR" b="0"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 του αίματος (όπως οι Ζηλωτές), αλλά την Ανάσταση, τη νίκη απέναντι στις δυνάμεις της φθοράς και του θανάτου. Παρουσιάζεται ως Χριστός Κύριος (όχι Κυρίου), </a:t>
            </a:r>
            <a:r>
              <a:rPr kumimoji="0" lang="el-GR" b="0" i="0" u="none" strike="noStrike" cap="none" normalizeH="0" baseline="0" dirty="0" err="1">
                <a:ln>
                  <a:noFill/>
                </a:ln>
                <a:solidFill>
                  <a:schemeClr val="tx1"/>
                </a:solidFill>
                <a:effectLst/>
                <a:latin typeface="Palatino Linotype" pitchFamily="18" charset="0"/>
                <a:ea typeface="Calibri" pitchFamily="34" charset="0"/>
                <a:cs typeface="Times New Roman" pitchFamily="18" charset="0"/>
              </a:rPr>
              <a:t>Σωτήρ</a:t>
            </a:r>
            <a:r>
              <a:rPr kumimoji="0" lang="el-GR" b="0"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a:t>
            </a:r>
            <a:r>
              <a:rPr kumimoji="0" lang="el-GR" b="0" i="0" u="none" strike="noStrike" cap="none" normalizeH="0" dirty="0">
                <a:ln>
                  <a:noFill/>
                </a:ln>
                <a:solidFill>
                  <a:schemeClr val="tx1"/>
                </a:solidFill>
                <a:effectLst/>
                <a:latin typeface="Palatino Linotype" pitchFamily="18" charset="0"/>
                <a:ea typeface="Calibri" pitchFamily="34" charset="0"/>
                <a:cs typeface="Times New Roman" pitchFamily="18" charset="0"/>
              </a:rPr>
              <a:t> </a:t>
            </a:r>
            <a:r>
              <a:rPr kumimoji="0" lang="el-GR" b="0"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Φως με αιώνια βασιλεία. Κατευθύνει διά του Αγ. Πνεύματος την Εκκλησία έως Εσχάτων!</a:t>
            </a:r>
            <a:endParaRPr kumimoji="0" lang="el-GR" sz="1050" b="0" i="0" u="none" strike="noStrike" cap="none" normalizeH="0" baseline="0" dirty="0">
              <a:ln>
                <a:noFill/>
              </a:ln>
              <a:solidFill>
                <a:schemeClr val="tx1"/>
              </a:solidFill>
              <a:effectLst/>
              <a:latin typeface="Palatino Linotype" pitchFamily="18" charset="0"/>
              <a:cs typeface="Arial" pitchFamily="34" charset="0"/>
            </a:endParaRPr>
          </a:p>
        </p:txBody>
      </p:sp>
      <p:sp>
        <p:nvSpPr>
          <p:cNvPr id="4" name="3 - TextBox"/>
          <p:cNvSpPr txBox="1"/>
          <p:nvPr/>
        </p:nvSpPr>
        <p:spPr>
          <a:xfrm>
            <a:off x="323528" y="898094"/>
            <a:ext cx="5040560"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Ζ.  Η ΘΕΟΛΟΓΙΑ ΤΟΥ ΕΥΑΓΓΕΛΙΟΥ</a:t>
            </a:r>
          </a:p>
        </p:txBody>
      </p:sp>
    </p:spTree>
  </p:cSld>
  <p:clrMapOvr>
    <a:masterClrMapping/>
  </p:clrMapOvr>
  <p:transition spd="slow">
    <p:cover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αριθμού διαφάνειας"/>
          <p:cNvSpPr>
            <a:spLocks noGrp="1"/>
          </p:cNvSpPr>
          <p:nvPr>
            <p:ph type="sldNum" sz="quarter" idx="12"/>
          </p:nvPr>
        </p:nvSpPr>
        <p:spPr/>
        <p:txBody>
          <a:bodyPr/>
          <a:lstStyle/>
          <a:p>
            <a:fld id="{C253011D-87D8-44AE-B137-F1558B2A836E}" type="slidenum">
              <a:rPr lang="el-GR" smtClean="0"/>
              <a:pPr/>
              <a:t>23</a:t>
            </a:fld>
            <a:endParaRPr lang="el-GR"/>
          </a:p>
        </p:txBody>
      </p:sp>
      <p:sp>
        <p:nvSpPr>
          <p:cNvPr id="3" name="2 - Στρογγυλεμένο ορθογώνιο"/>
          <p:cNvSpPr/>
          <p:nvPr/>
        </p:nvSpPr>
        <p:spPr>
          <a:xfrm>
            <a:off x="323528" y="1628800"/>
            <a:ext cx="8136904" cy="1481257"/>
          </a:xfrm>
          <a:prstGeom prst="roundRect">
            <a:avLst/>
          </a:prstGeom>
          <a:solidFill>
            <a:schemeClr val="accent2">
              <a:lumMod val="60000"/>
              <a:lumOff val="40000"/>
            </a:schemeClr>
          </a:solidFill>
          <a:ln>
            <a:solidFill>
              <a:schemeClr val="tx1"/>
            </a:solidFill>
          </a:ln>
        </p:spPr>
        <p:txBody>
          <a:bodyPr wrap="square">
            <a:spAutoFit/>
          </a:bodyPr>
          <a:lstStyle/>
          <a:p>
            <a:pPr lvl="0" algn="just" eaLnBrk="0" fontAlgn="base" hangingPunct="0">
              <a:lnSpc>
                <a:spcPct val="150000"/>
              </a:lnSpc>
              <a:spcBef>
                <a:spcPct val="0"/>
              </a:spcBef>
              <a:spcAft>
                <a:spcPct val="0"/>
              </a:spcAft>
            </a:pPr>
            <a:r>
              <a:rPr kumimoji="0" lang="el-GR"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Έχει έντονα </a:t>
            </a:r>
            <a:r>
              <a:rPr kumimoji="0" lang="el-GR" b="1" i="1"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κοινωνικό χαρακτήρα, αγκαλιάζει περιθωριοποιημένες ομάδες</a:t>
            </a:r>
            <a:r>
              <a:rPr kumimoji="0" lang="el-GR" b="1" i="0" u="none" strike="noStrike" cap="none" normalizeH="0" baseline="0" dirty="0">
                <a:ln>
                  <a:noFill/>
                </a:ln>
                <a:solidFill>
                  <a:schemeClr val="tx1"/>
                </a:solidFill>
                <a:effectLst/>
                <a:latin typeface="Palatino Linotype" pitchFamily="18" charset="0"/>
                <a:ea typeface="Calibri" pitchFamily="34" charset="0"/>
                <a:cs typeface="Times New Roman" pitchFamily="18" charset="0"/>
              </a:rPr>
              <a:t>. Χαρακτηριστικά επαναστατικό είναι το μεγαλυνάριο της Θεοτόκου.</a:t>
            </a:r>
            <a:endParaRPr kumimoji="0" lang="el-GR" sz="2800" b="1" i="0" u="none" strike="noStrike" cap="none" normalizeH="0" baseline="0" dirty="0">
              <a:ln>
                <a:noFill/>
              </a:ln>
              <a:solidFill>
                <a:schemeClr val="tx1"/>
              </a:solidFill>
              <a:effectLst/>
              <a:latin typeface="Arial" pitchFamily="34" charset="0"/>
              <a:cs typeface="Arial" pitchFamily="34" charset="0"/>
            </a:endParaRPr>
          </a:p>
        </p:txBody>
      </p:sp>
      <p:sp>
        <p:nvSpPr>
          <p:cNvPr id="4" name="3 - Επεξήγηση με παραλληλόγραμμο"/>
          <p:cNvSpPr/>
          <p:nvPr/>
        </p:nvSpPr>
        <p:spPr>
          <a:xfrm>
            <a:off x="323528" y="3164681"/>
            <a:ext cx="8064896" cy="3693319"/>
          </a:xfrm>
          <a:prstGeom prst="wedgeRectCallout">
            <a:avLst/>
          </a:prstGeom>
          <a:solidFill>
            <a:srgbClr val="7030A0">
              <a:alpha val="31000"/>
            </a:srgbClr>
          </a:solidFill>
          <a:ln>
            <a:solidFill>
              <a:schemeClr val="tx1"/>
            </a:solidFill>
          </a:ln>
        </p:spPr>
        <p:txBody>
          <a:bodyPr wrap="square">
            <a:spAutoFit/>
          </a:bodyPr>
          <a:lstStyle/>
          <a:p>
            <a:pPr algn="just">
              <a:lnSpc>
                <a:spcPct val="150000"/>
              </a:lnSpc>
            </a:pPr>
            <a:r>
              <a:rPr lang="el-GR" dirty="0">
                <a:latin typeface="Palatino Linotype" pitchFamily="18" charset="0"/>
              </a:rPr>
              <a:t>Ολόκληρο το </a:t>
            </a:r>
            <a:r>
              <a:rPr lang="el-GR" dirty="0" err="1">
                <a:latin typeface="Palatino Linotype" pitchFamily="18" charset="0"/>
              </a:rPr>
              <a:t>Λκ</a:t>
            </a:r>
            <a:r>
              <a:rPr lang="el-GR" dirty="0">
                <a:latin typeface="Palatino Linotype" pitchFamily="18" charset="0"/>
              </a:rPr>
              <a:t>. </a:t>
            </a:r>
            <a:r>
              <a:rPr lang="el-GR" b="1" dirty="0">
                <a:latin typeface="Palatino Linotype" pitchFamily="18" charset="0"/>
              </a:rPr>
              <a:t>αρχίζει και τελειώνει</a:t>
            </a:r>
            <a:r>
              <a:rPr lang="el-GR" dirty="0">
                <a:latin typeface="Palatino Linotype" pitchFamily="18" charset="0"/>
              </a:rPr>
              <a:t> </a:t>
            </a:r>
            <a:r>
              <a:rPr lang="el-GR" b="1" dirty="0">
                <a:latin typeface="Palatino Linotype" pitchFamily="18" charset="0"/>
              </a:rPr>
              <a:t>με το Ναό και την Ιερουσαλήμ</a:t>
            </a:r>
            <a:r>
              <a:rPr lang="el-GR" b="1" u="sng" dirty="0">
                <a:latin typeface="Palatino Linotype" pitchFamily="18" charset="0"/>
              </a:rPr>
              <a:t>. </a:t>
            </a:r>
            <a:r>
              <a:rPr lang="el-GR" dirty="0">
                <a:latin typeface="Palatino Linotype" pitchFamily="18" charset="0"/>
              </a:rPr>
              <a:t>Εκτός της σχέσης του Ι. Χριστού με το του Ναό και την Ιερουσαλήμ, ιδιαίτερη σημασία δίνει ο Λουκάς και </a:t>
            </a:r>
            <a:r>
              <a:rPr lang="el-GR" b="1" dirty="0">
                <a:latin typeface="Palatino Linotype" pitchFamily="18" charset="0"/>
              </a:rPr>
              <a:t>στα κοινά γεύματα και την Προσευχή του Ιησού και της Εκκλησίας, στη μαθητεία των γυναικών,  στην εύρεση του «χαμένου» (τριλογία του απολωλότος/ασώτου), στη μετάνοια (του Ζακχαίου, του ληστή) και το έλεος προς τους πτωχούς που τη συνοδεύει, στο «Σήμερον» της σωτηρίας, στη δράση του Αγ. Πνεύματος</a:t>
            </a:r>
            <a:endParaRPr lang="el-GR" dirty="0">
              <a:latin typeface="Palatino Linotype" pitchFamily="18" charset="0"/>
            </a:endParaRPr>
          </a:p>
          <a:p>
            <a:endParaRPr lang="el-GR" dirty="0"/>
          </a:p>
        </p:txBody>
      </p:sp>
      <p:sp>
        <p:nvSpPr>
          <p:cNvPr id="6" name="5 - TextBox"/>
          <p:cNvSpPr txBox="1"/>
          <p:nvPr/>
        </p:nvSpPr>
        <p:spPr>
          <a:xfrm>
            <a:off x="323528" y="898094"/>
            <a:ext cx="5040560"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Ζ.  Η ΘΕΟΛΟΓΙΑ ΤΟΥ ΕΥΑΓΓΕΛΙΟΥ</a:t>
            </a:r>
          </a:p>
        </p:txBody>
      </p:sp>
    </p:spTree>
  </p:cSld>
  <p:clrMapOvr>
    <a:masterClrMapping/>
  </p:clrMapOvr>
  <p:transition spd="slow">
    <p:cover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 Εικόνα" descr="Εικόνα11.jpg"/>
          <p:cNvPicPr>
            <a:picLocks noChangeAspect="1"/>
          </p:cNvPicPr>
          <p:nvPr/>
        </p:nvPicPr>
        <p:blipFill>
          <a:blip r:embed="rId3" cstate="print">
            <a:lum bright="-10000"/>
          </a:blip>
          <a:stretch>
            <a:fillRect/>
          </a:stretch>
        </p:blipFill>
        <p:spPr>
          <a:xfrm>
            <a:off x="-24961" y="0"/>
            <a:ext cx="9168961" cy="6858000"/>
          </a:xfrm>
          <a:prstGeom prst="rect">
            <a:avLst/>
          </a:prstGeom>
          <a:effectLst>
            <a:outerShdw blurRad="1270000" dist="50800" dir="21540000" algn="ctr" rotWithShape="0">
              <a:srgbClr val="000000">
                <a:alpha val="11000"/>
              </a:srgbClr>
            </a:outerShdw>
          </a:effectLst>
        </p:spPr>
      </p:pic>
      <p:sp>
        <p:nvSpPr>
          <p:cNvPr id="5" name="4 - Θέση αριθμού διαφάνειας"/>
          <p:cNvSpPr>
            <a:spLocks noGrp="1"/>
          </p:cNvSpPr>
          <p:nvPr>
            <p:ph type="sldNum" sz="quarter" idx="12"/>
          </p:nvPr>
        </p:nvSpPr>
        <p:spPr/>
        <p:txBody>
          <a:bodyPr/>
          <a:lstStyle/>
          <a:p>
            <a:fld id="{DB17553C-3644-4DFF-90A8-7DCABD9881B2}" type="slidenum">
              <a:rPr lang="el-GR" smtClean="0"/>
              <a:pPr/>
              <a:t>24</a:t>
            </a:fld>
            <a:endParaRPr lang="el-GR"/>
          </a:p>
        </p:txBody>
      </p:sp>
    </p:spTree>
  </p:cSld>
  <p:clrMapOvr>
    <a:masterClrMapping/>
  </p:clrMapOvr>
  <p:transition spd="slow">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TextBox"/>
          <p:cNvSpPr txBox="1"/>
          <p:nvPr/>
        </p:nvSpPr>
        <p:spPr>
          <a:xfrm>
            <a:off x="3715392" y="1052736"/>
            <a:ext cx="5376793" cy="5816977"/>
          </a:xfrm>
          <a:prstGeom prst="rect">
            <a:avLst/>
          </a:prstGeom>
          <a:noFill/>
        </p:spPr>
        <p:txBody>
          <a:bodyPr wrap="none" rtlCol="0">
            <a:spAutoFit/>
          </a:bodyPr>
          <a:lstStyle/>
          <a:p>
            <a:pPr algn="ctr"/>
            <a:r>
              <a:rPr lang="el-GR" sz="2800" b="1" dirty="0">
                <a:solidFill>
                  <a:srgbClr val="C00000"/>
                </a:solidFill>
                <a:latin typeface="Palatino Linotype" pitchFamily="18" charset="0"/>
                <a:cs typeface="Times New Roman" pitchFamily="18" charset="0"/>
              </a:rPr>
              <a:t>Ο ΛΟΥΚΑΣ ΕΧΕΙ ΣΥΓΓΡΑΨΕΙ</a:t>
            </a:r>
          </a:p>
          <a:p>
            <a:pPr algn="ctr"/>
            <a:r>
              <a:rPr lang="el-GR" sz="2800" b="1" dirty="0">
                <a:latin typeface="Palatino Linotype" pitchFamily="18" charset="0"/>
                <a:cs typeface="Times New Roman" pitchFamily="18" charset="0"/>
              </a:rPr>
              <a:t> 1. ΤΟ ΚΑΤΑ ΛΟΥΚΑΝ</a:t>
            </a:r>
          </a:p>
          <a:p>
            <a:pPr algn="ctr"/>
            <a:r>
              <a:rPr lang="el-GR" sz="2800" b="1" dirty="0">
                <a:latin typeface="Palatino Linotype" pitchFamily="18" charset="0"/>
                <a:cs typeface="Times New Roman" pitchFamily="18" charset="0"/>
              </a:rPr>
              <a:t>ΕΥΑΓΓΕΛΙΟΝ και</a:t>
            </a:r>
          </a:p>
          <a:p>
            <a:pPr algn="ctr"/>
            <a:endParaRPr lang="el-GR" sz="2800" b="1" dirty="0">
              <a:latin typeface="Palatino Linotype" pitchFamily="18" charset="0"/>
              <a:cs typeface="Times New Roman" pitchFamily="18" charset="0"/>
            </a:endParaRPr>
          </a:p>
          <a:p>
            <a:pPr algn="ctr"/>
            <a:r>
              <a:rPr lang="el-GR" sz="2800" b="1" dirty="0">
                <a:latin typeface="Palatino Linotype" pitchFamily="18" charset="0"/>
                <a:cs typeface="Times New Roman" pitchFamily="18" charset="0"/>
              </a:rPr>
              <a:t>2. ΤΙΣ ΠΡΑΞΕΙΣ </a:t>
            </a:r>
          </a:p>
          <a:p>
            <a:pPr algn="ctr"/>
            <a:r>
              <a:rPr lang="el-GR" sz="2800" b="1" dirty="0">
                <a:latin typeface="Palatino Linotype" pitchFamily="18" charset="0"/>
                <a:cs typeface="Times New Roman" pitchFamily="18" charset="0"/>
              </a:rPr>
              <a:t>ΤΩΝ ΑΠΟΣΤΟΛΩΝ</a:t>
            </a:r>
          </a:p>
          <a:p>
            <a:pPr algn="ctr"/>
            <a:r>
              <a:rPr lang="el-GR" sz="2800" b="1" dirty="0">
                <a:solidFill>
                  <a:srgbClr val="C00000"/>
                </a:solidFill>
                <a:latin typeface="Palatino Linotype" pitchFamily="18" charset="0"/>
                <a:cs typeface="Times New Roman" pitchFamily="18" charset="0"/>
              </a:rPr>
              <a:t>Σχεδόν το 1/3 της Κ.Δ.</a:t>
            </a:r>
          </a:p>
          <a:p>
            <a:pPr algn="ctr"/>
            <a:endParaRPr lang="el-GR" sz="1600" b="1" dirty="0">
              <a:solidFill>
                <a:srgbClr val="C00000"/>
              </a:solidFill>
              <a:latin typeface="Palatino Linotype" pitchFamily="18" charset="0"/>
              <a:cs typeface="Times New Roman" pitchFamily="18" charset="0"/>
            </a:endParaRPr>
          </a:p>
          <a:p>
            <a:pPr algn="ctr"/>
            <a:r>
              <a:rPr lang="el-GR" sz="1600" b="1" dirty="0">
                <a:solidFill>
                  <a:srgbClr val="C00000"/>
                </a:solidFill>
                <a:latin typeface="Palatino Linotype" pitchFamily="18" charset="0"/>
                <a:cs typeface="Times New Roman" pitchFamily="18" charset="0"/>
              </a:rPr>
              <a:t>3. Κάποιοι αποδίδουν στον ίδιο συγγραφέα και την </a:t>
            </a:r>
          </a:p>
          <a:p>
            <a:pPr algn="ctr"/>
            <a:r>
              <a:rPr lang="el-GR" sz="1600" b="1" dirty="0">
                <a:solidFill>
                  <a:srgbClr val="C00000"/>
                </a:solidFill>
                <a:latin typeface="Palatino Linotype" pitchFamily="18" charset="0"/>
                <a:cs typeface="Times New Roman" pitchFamily="18" charset="0"/>
              </a:rPr>
              <a:t>ΠΡΟΣ ΕΒΡΑΙΟΥΣ ΕΠΙΣΤΟΛΗ</a:t>
            </a:r>
          </a:p>
          <a:p>
            <a:pPr algn="ctr"/>
            <a:r>
              <a:rPr lang="el-GR" sz="1600" b="1" dirty="0">
                <a:solidFill>
                  <a:srgbClr val="C00000"/>
                </a:solidFill>
                <a:latin typeface="Palatino Linotype" pitchFamily="18" charset="0"/>
                <a:cs typeface="Times New Roman" pitchFamily="18" charset="0"/>
              </a:rPr>
              <a:t>αφού από κοινού με τα έργα του Λουκά </a:t>
            </a:r>
            <a:r>
              <a:rPr lang="el-GR" sz="1600" b="1" dirty="0" err="1">
                <a:solidFill>
                  <a:srgbClr val="C00000"/>
                </a:solidFill>
                <a:latin typeface="Palatino Linotype" pitchFamily="18" charset="0"/>
                <a:cs typeface="Times New Roman" pitchFamily="18" charset="0"/>
              </a:rPr>
              <a:t>χρησιμοπ</a:t>
            </a:r>
            <a:r>
              <a:rPr lang="el-GR" sz="1600" b="1" dirty="0">
                <a:solidFill>
                  <a:srgbClr val="C00000"/>
                </a:solidFill>
                <a:latin typeface="Palatino Linotype" pitchFamily="18" charset="0"/>
                <a:cs typeface="Times New Roman" pitchFamily="18" charset="0"/>
              </a:rPr>
              <a:t>.</a:t>
            </a:r>
          </a:p>
          <a:p>
            <a:pPr algn="ctr"/>
            <a:r>
              <a:rPr lang="el-GR" sz="1600" b="1" dirty="0">
                <a:solidFill>
                  <a:srgbClr val="C00000"/>
                </a:solidFill>
                <a:latin typeface="Palatino Linotype" pitchFamily="18" charset="0"/>
                <a:cs typeface="Times New Roman" pitchFamily="18" charset="0"/>
              </a:rPr>
              <a:t>τα καλύτερα Ελληνικά, Προλόγους…. </a:t>
            </a:r>
          </a:p>
          <a:p>
            <a:pPr algn="ctr"/>
            <a:endParaRPr lang="el-GR" sz="2400" b="1" dirty="0">
              <a:solidFill>
                <a:srgbClr val="C00000"/>
              </a:solidFill>
              <a:latin typeface="Palatino Linotype" pitchFamily="18" charset="0"/>
              <a:cs typeface="Times New Roman" pitchFamily="18" charset="0"/>
            </a:endParaRPr>
          </a:p>
          <a:p>
            <a:pPr algn="ctr"/>
            <a:endParaRPr lang="el-GR" sz="3600" b="1" dirty="0">
              <a:solidFill>
                <a:srgbClr val="C00000"/>
              </a:solidFill>
              <a:latin typeface="Palatino Linotype" pitchFamily="18" charset="0"/>
              <a:cs typeface="Times New Roman" pitchFamily="18" charset="0"/>
            </a:endParaRPr>
          </a:p>
          <a:p>
            <a:pPr algn="ctr"/>
            <a:endParaRPr lang="el-GR" sz="3600" b="1" dirty="0">
              <a:solidFill>
                <a:srgbClr val="C00000"/>
              </a:solidFill>
              <a:latin typeface="Palatino Linotype" pitchFamily="18" charset="0"/>
              <a:cs typeface="Times New Roman" pitchFamily="18" charset="0"/>
            </a:endParaRPr>
          </a:p>
        </p:txBody>
      </p:sp>
      <p:sp>
        <p:nvSpPr>
          <p:cNvPr id="9" name="8 - Ορθογώνιο"/>
          <p:cNvSpPr/>
          <p:nvPr/>
        </p:nvSpPr>
        <p:spPr>
          <a:xfrm>
            <a:off x="4716016" y="5373216"/>
            <a:ext cx="4104456" cy="1200329"/>
          </a:xfrm>
          <a:prstGeom prst="rect">
            <a:avLst/>
          </a:prstGeom>
        </p:spPr>
        <p:txBody>
          <a:bodyPr wrap="square">
            <a:spAutoFit/>
          </a:bodyPr>
          <a:lstStyle/>
          <a:p>
            <a:pPr>
              <a:buFont typeface="Wingdings" pitchFamily="2" charset="2"/>
              <a:buChar char="ü"/>
            </a:pPr>
            <a:r>
              <a:rPr lang="el-GR" dirty="0">
                <a:hlinkClick r:id="rId2"/>
              </a:rPr>
              <a:t>Το κείμενο του Ευαγγελίου  στο πρωτότυπο</a:t>
            </a:r>
            <a:br>
              <a:rPr lang="el-GR" dirty="0"/>
            </a:br>
            <a:endParaRPr lang="el-GR" dirty="0"/>
          </a:p>
          <a:p>
            <a:pPr>
              <a:buFont typeface="Wingdings" pitchFamily="2" charset="2"/>
              <a:buChar char="ü"/>
            </a:pPr>
            <a:r>
              <a:rPr lang="el-GR" dirty="0">
                <a:hlinkClick r:id="rId3"/>
              </a:rPr>
              <a:t>Το κείμενο σε διάφορες γλώσσες</a:t>
            </a:r>
            <a:endParaRPr lang="el-GR" dirty="0"/>
          </a:p>
        </p:txBody>
      </p:sp>
      <p:pic>
        <p:nvPicPr>
          <p:cNvPr id="3074" name="Picture 2" descr="C:\Users\Δημήτριος\Pictures\Dm.Alexpls-db\F4.Ορθοδοξία\orthc-db\orthc03-εικόνες\Αταξινόμητη Συλλογή\7.ΑΠΟΣΤΟΛΟΙ-ΕΥΑΓΓΕΛΙΣΤΑΙ\2.ΠΡΑΞΕΩΝ\normal_loykas1.jpg"/>
          <p:cNvPicPr>
            <a:picLocks noChangeAspect="1" noChangeArrowheads="1"/>
          </p:cNvPicPr>
          <p:nvPr/>
        </p:nvPicPr>
        <p:blipFill>
          <a:blip r:embed="rId4" cstate="print"/>
          <a:srcRect/>
          <a:stretch>
            <a:fillRect/>
          </a:stretch>
        </p:blipFill>
        <p:spPr bwMode="auto">
          <a:xfrm>
            <a:off x="323528" y="1124744"/>
            <a:ext cx="3312368" cy="4762500"/>
          </a:xfrm>
          <a:prstGeom prst="rect">
            <a:avLst/>
          </a:prstGeom>
          <a:ln>
            <a:noFill/>
          </a:ln>
          <a:effectLst>
            <a:softEdge rad="112500"/>
          </a:effectLst>
        </p:spPr>
      </p:pic>
      <p:sp>
        <p:nvSpPr>
          <p:cNvPr id="7" name="6 - Θέση αριθμού διαφάνειας"/>
          <p:cNvSpPr>
            <a:spLocks noGrp="1"/>
          </p:cNvSpPr>
          <p:nvPr>
            <p:ph type="sldNum" sz="quarter" idx="12"/>
          </p:nvPr>
        </p:nvSpPr>
        <p:spPr/>
        <p:txBody>
          <a:bodyPr/>
          <a:lstStyle/>
          <a:p>
            <a:fld id="{C253011D-87D8-44AE-B137-F1558B2A836E}" type="slidenum">
              <a:rPr lang="el-GR" smtClean="0"/>
              <a:pPr/>
              <a:t>3</a:t>
            </a:fld>
            <a:endParaRPr lang="el-GR"/>
          </a:p>
        </p:txBody>
      </p:sp>
    </p:spTree>
  </p:cSld>
  <p:clrMapOvr>
    <a:masterClrMapping/>
  </p:clrMapOvr>
  <p:transition spd="slow">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C253011D-87D8-44AE-B137-F1558B2A836E}" type="slidenum">
              <a:rPr lang="el-GR" smtClean="0"/>
              <a:pPr/>
              <a:t>4</a:t>
            </a:fld>
            <a:endParaRPr lang="el-GR"/>
          </a:p>
        </p:txBody>
      </p:sp>
      <p:sp>
        <p:nvSpPr>
          <p:cNvPr id="5" name="1 - Τίτλος"/>
          <p:cNvSpPr txBox="1">
            <a:spLocks/>
          </p:cNvSpPr>
          <p:nvPr/>
        </p:nvSpPr>
        <p:spPr>
          <a:xfrm>
            <a:off x="685800" y="620688"/>
            <a:ext cx="7772400" cy="3024337"/>
          </a:xfrm>
          <a:prstGeom prst="rect">
            <a:avLst/>
          </a:prstGeom>
        </p:spPr>
        <p:txBody>
          <a:bodyPr>
            <a:normAutofit fontScale="55000" lnSpcReduction="20000"/>
          </a:bodyPr>
          <a:lstStyle/>
          <a:p>
            <a:pPr algn="ctr"/>
            <a:r>
              <a:rPr lang="el-GR" sz="3600" b="1" i="1" dirty="0"/>
              <a:t>ΠΡΟΛΟΓΟΣ ΔΙΤΟΜΟΥ ΕΡΓΟΥ</a:t>
            </a:r>
          </a:p>
          <a:p>
            <a:pPr algn="ctr"/>
            <a:endParaRPr lang="el-GR" sz="3600" i="1" dirty="0"/>
          </a:p>
          <a:p>
            <a:pPr algn="ctr"/>
            <a:r>
              <a:rPr lang="el-GR" sz="3600" i="1" dirty="0" err="1"/>
              <a:t>Ἐπειδήπερ</a:t>
            </a:r>
            <a:r>
              <a:rPr lang="el-GR" sz="3600" i="1" dirty="0"/>
              <a:t> </a:t>
            </a:r>
            <a:r>
              <a:rPr lang="el-GR" sz="3600" i="1" dirty="0" err="1"/>
              <a:t>πολλοὶ</a:t>
            </a:r>
            <a:r>
              <a:rPr lang="el-GR" sz="3600" i="1" dirty="0"/>
              <a:t> </a:t>
            </a:r>
            <a:r>
              <a:rPr lang="el-GR" sz="3600" i="1" dirty="0" err="1"/>
              <a:t>ἐπεχείρησαν</a:t>
            </a:r>
            <a:r>
              <a:rPr lang="el-GR" sz="3600" i="1" dirty="0"/>
              <a:t> </a:t>
            </a:r>
            <a:endParaRPr lang="el-GR" sz="3600" dirty="0"/>
          </a:p>
          <a:p>
            <a:pPr algn="ctr"/>
            <a:r>
              <a:rPr lang="el-GR" sz="3600" i="1" dirty="0" err="1"/>
              <a:t>ἀνατάξασθαι</a:t>
            </a:r>
            <a:r>
              <a:rPr lang="el-GR" sz="3600" i="1" dirty="0"/>
              <a:t> </a:t>
            </a:r>
            <a:r>
              <a:rPr lang="el-GR" sz="3600" i="1" dirty="0" err="1"/>
              <a:t>διήγησιν</a:t>
            </a:r>
            <a:r>
              <a:rPr lang="el-GR" sz="3600" i="1" dirty="0"/>
              <a:t> </a:t>
            </a:r>
            <a:r>
              <a:rPr lang="el-GR" sz="3600" i="1" dirty="0" err="1"/>
              <a:t>περὶ</a:t>
            </a:r>
            <a:r>
              <a:rPr lang="el-GR" sz="3600" i="1" dirty="0"/>
              <a:t> </a:t>
            </a:r>
            <a:r>
              <a:rPr lang="el-GR" sz="3600" i="1" dirty="0" err="1"/>
              <a:t>τῶν</a:t>
            </a:r>
            <a:r>
              <a:rPr lang="el-GR" sz="3600" i="1" dirty="0"/>
              <a:t> </a:t>
            </a:r>
            <a:r>
              <a:rPr lang="el-GR" sz="3600" b="1" i="1" dirty="0" err="1"/>
              <a:t>πεπληροφορημένων</a:t>
            </a:r>
            <a:r>
              <a:rPr lang="el-GR" sz="3600" b="1" i="1" dirty="0"/>
              <a:t> </a:t>
            </a:r>
            <a:r>
              <a:rPr lang="el-GR" sz="3600" i="1" dirty="0" err="1"/>
              <a:t>ἐν</a:t>
            </a:r>
            <a:r>
              <a:rPr lang="el-GR" sz="3600" i="1" dirty="0"/>
              <a:t> </a:t>
            </a:r>
            <a:r>
              <a:rPr lang="el-GR" sz="3600" i="1" dirty="0" err="1"/>
              <a:t>ἡμῖν</a:t>
            </a:r>
            <a:r>
              <a:rPr lang="el-GR" sz="3600" i="1" dirty="0"/>
              <a:t> </a:t>
            </a:r>
            <a:r>
              <a:rPr lang="el-GR" sz="3600" i="1" dirty="0" err="1"/>
              <a:t>πραγμάτων͵</a:t>
            </a:r>
            <a:r>
              <a:rPr lang="el-GR" sz="3600" i="1" dirty="0"/>
              <a:t> </a:t>
            </a:r>
            <a:endParaRPr lang="el-GR" sz="3600" dirty="0"/>
          </a:p>
          <a:p>
            <a:pPr algn="ctr"/>
            <a:r>
              <a:rPr lang="el-GR" sz="3600" i="1" dirty="0" err="1"/>
              <a:t>καθὼς</a:t>
            </a:r>
            <a:r>
              <a:rPr lang="el-GR" sz="3600" i="1" dirty="0"/>
              <a:t> </a:t>
            </a:r>
            <a:r>
              <a:rPr lang="el-GR" sz="3600" i="1" dirty="0" err="1"/>
              <a:t>παρέδοσαν</a:t>
            </a:r>
            <a:r>
              <a:rPr lang="el-GR" sz="3600" i="1" dirty="0"/>
              <a:t> </a:t>
            </a:r>
            <a:r>
              <a:rPr lang="el-GR" sz="3600" i="1" dirty="0" err="1"/>
              <a:t>ἡμῖν</a:t>
            </a:r>
            <a:r>
              <a:rPr lang="el-GR" sz="3600" i="1" dirty="0"/>
              <a:t> </a:t>
            </a:r>
            <a:r>
              <a:rPr lang="el-GR" sz="3600" i="1" dirty="0" err="1"/>
              <a:t>οἱ</a:t>
            </a:r>
            <a:r>
              <a:rPr lang="el-GR" sz="3600" i="1" dirty="0"/>
              <a:t> </a:t>
            </a:r>
            <a:r>
              <a:rPr lang="el-GR" sz="3600" i="1" dirty="0" err="1"/>
              <a:t>ἀπ΄</a:t>
            </a:r>
            <a:r>
              <a:rPr lang="el-GR" sz="3600" i="1" dirty="0"/>
              <a:t> </a:t>
            </a:r>
            <a:r>
              <a:rPr lang="el-GR" sz="3600" i="1" dirty="0" err="1"/>
              <a:t>ἀρχῆς</a:t>
            </a:r>
            <a:r>
              <a:rPr lang="el-GR" sz="3600" i="1" dirty="0"/>
              <a:t> </a:t>
            </a:r>
            <a:r>
              <a:rPr lang="el-GR" sz="3600" i="1" dirty="0" err="1"/>
              <a:t>αὐτόπται</a:t>
            </a:r>
            <a:r>
              <a:rPr lang="el-GR" sz="3600" i="1" dirty="0"/>
              <a:t>  </a:t>
            </a:r>
            <a:r>
              <a:rPr lang="el-GR" sz="3600" i="1" dirty="0" err="1"/>
              <a:t>καὶ</a:t>
            </a:r>
            <a:r>
              <a:rPr lang="el-GR" sz="3600" i="1" dirty="0"/>
              <a:t> </a:t>
            </a:r>
            <a:r>
              <a:rPr lang="el-GR" sz="3600" i="1" dirty="0" err="1"/>
              <a:t>ὑπηρέται</a:t>
            </a:r>
            <a:r>
              <a:rPr lang="el-GR" sz="3600" i="1" dirty="0"/>
              <a:t> </a:t>
            </a:r>
            <a:r>
              <a:rPr lang="el-GR" sz="3600" i="1" dirty="0" err="1"/>
              <a:t>γενόμενοι</a:t>
            </a:r>
            <a:r>
              <a:rPr lang="el-GR" sz="3600" i="1" dirty="0"/>
              <a:t> </a:t>
            </a:r>
            <a:r>
              <a:rPr lang="el-GR" sz="3600" i="1" dirty="0" err="1"/>
              <a:t>τοῦ</a:t>
            </a:r>
            <a:r>
              <a:rPr lang="el-GR" sz="3600" i="1" dirty="0"/>
              <a:t> </a:t>
            </a:r>
            <a:r>
              <a:rPr lang="el-GR" sz="3600" i="1" cap="all" dirty="0" err="1"/>
              <a:t>λ</a:t>
            </a:r>
            <a:r>
              <a:rPr lang="el-GR" sz="3600" i="1" dirty="0" err="1"/>
              <a:t>όγου͵</a:t>
            </a:r>
            <a:r>
              <a:rPr lang="el-GR" sz="3600" i="1" dirty="0"/>
              <a:t> </a:t>
            </a:r>
            <a:endParaRPr lang="el-GR" sz="3600" dirty="0"/>
          </a:p>
          <a:p>
            <a:pPr algn="ctr"/>
            <a:endParaRPr lang="el-GR" sz="3600" i="1" dirty="0"/>
          </a:p>
          <a:p>
            <a:pPr algn="ctr"/>
            <a:r>
              <a:rPr lang="el-GR" sz="3600" i="1" dirty="0" err="1"/>
              <a:t>ἔδοξε</a:t>
            </a:r>
            <a:r>
              <a:rPr lang="el-GR" sz="3600" i="1" dirty="0"/>
              <a:t> </a:t>
            </a:r>
            <a:r>
              <a:rPr lang="el-GR" sz="3600" i="1" dirty="0" err="1"/>
              <a:t>κἀμοὶ</a:t>
            </a:r>
            <a:r>
              <a:rPr lang="el-GR" sz="3600" i="1" dirty="0"/>
              <a:t> </a:t>
            </a:r>
            <a:r>
              <a:rPr lang="el-GR" sz="3600" b="1" i="1" dirty="0" err="1"/>
              <a:t>παρηκολουθηκότι</a:t>
            </a:r>
            <a:r>
              <a:rPr lang="el-GR" sz="3600" b="1" i="1" dirty="0"/>
              <a:t> </a:t>
            </a:r>
            <a:r>
              <a:rPr lang="el-GR" sz="3600" i="1" dirty="0" err="1"/>
              <a:t>ἄνωθεν</a:t>
            </a:r>
            <a:r>
              <a:rPr lang="el-GR" sz="3600" i="1" dirty="0"/>
              <a:t> </a:t>
            </a:r>
            <a:r>
              <a:rPr lang="el-GR" sz="3600" i="1" dirty="0" err="1"/>
              <a:t>πᾶσιν</a:t>
            </a:r>
            <a:r>
              <a:rPr lang="el-GR" sz="3600" i="1" dirty="0"/>
              <a:t> </a:t>
            </a:r>
            <a:r>
              <a:rPr lang="el-GR" sz="3600" i="1" dirty="0" err="1"/>
              <a:t>ἀκριβῶς</a:t>
            </a:r>
            <a:r>
              <a:rPr lang="el-GR" sz="3600" i="1" dirty="0"/>
              <a:t> </a:t>
            </a:r>
            <a:endParaRPr lang="el-GR" sz="3600" dirty="0"/>
          </a:p>
          <a:p>
            <a:pPr algn="ctr"/>
            <a:r>
              <a:rPr lang="el-GR" sz="3600" i="1" dirty="0" err="1"/>
              <a:t>καθεξῆς</a:t>
            </a:r>
            <a:r>
              <a:rPr lang="el-GR" sz="3600" i="1" dirty="0"/>
              <a:t> σοι </a:t>
            </a:r>
            <a:r>
              <a:rPr lang="el-GR" sz="3600" i="1" dirty="0" err="1"/>
              <a:t>γράψαι͵</a:t>
            </a:r>
            <a:r>
              <a:rPr lang="el-GR" sz="3600" i="1" dirty="0"/>
              <a:t> </a:t>
            </a:r>
            <a:r>
              <a:rPr lang="el-GR" sz="3600" i="1" dirty="0" err="1"/>
              <a:t>κράτιστε</a:t>
            </a:r>
            <a:r>
              <a:rPr lang="el-GR" sz="3600" i="1" dirty="0"/>
              <a:t> </a:t>
            </a:r>
            <a:r>
              <a:rPr lang="el-GR" sz="3600" i="1" dirty="0" err="1"/>
              <a:t>Θεόφιλε͵</a:t>
            </a:r>
            <a:r>
              <a:rPr lang="el-GR" sz="3600" i="1" dirty="0"/>
              <a:t> </a:t>
            </a:r>
            <a:endParaRPr lang="el-GR" sz="3600" dirty="0"/>
          </a:p>
          <a:p>
            <a:pPr algn="ctr"/>
            <a:r>
              <a:rPr lang="el-GR" sz="3600" i="1" dirty="0" err="1"/>
              <a:t>ἵνα</a:t>
            </a:r>
            <a:r>
              <a:rPr lang="el-GR" sz="3600" i="1" dirty="0"/>
              <a:t> </a:t>
            </a:r>
            <a:r>
              <a:rPr lang="el-GR" sz="3600" i="1" dirty="0" err="1"/>
              <a:t>ἐπιγνῷς</a:t>
            </a:r>
            <a:r>
              <a:rPr lang="el-GR" sz="3600" i="1" dirty="0"/>
              <a:t> </a:t>
            </a:r>
            <a:r>
              <a:rPr lang="el-GR" sz="3600" i="1" dirty="0" err="1"/>
              <a:t>περὶ</a:t>
            </a:r>
            <a:r>
              <a:rPr lang="el-GR" sz="3600" i="1" dirty="0"/>
              <a:t> </a:t>
            </a:r>
            <a:r>
              <a:rPr lang="el-GR" sz="3600" i="1" dirty="0" err="1"/>
              <a:t>ὧν</a:t>
            </a:r>
            <a:r>
              <a:rPr lang="el-GR" sz="3600" i="1" dirty="0"/>
              <a:t> </a:t>
            </a:r>
            <a:r>
              <a:rPr lang="el-GR" sz="3600" b="1" i="1" dirty="0" err="1"/>
              <a:t>κατηχήθης</a:t>
            </a:r>
            <a:r>
              <a:rPr lang="el-GR" sz="3600" i="1" dirty="0"/>
              <a:t> </a:t>
            </a:r>
            <a:r>
              <a:rPr lang="el-GR" sz="3600" i="1" dirty="0" err="1"/>
              <a:t>λόγων</a:t>
            </a:r>
            <a:r>
              <a:rPr lang="el-GR" sz="3600" i="1" dirty="0"/>
              <a:t> </a:t>
            </a:r>
            <a:r>
              <a:rPr lang="el-GR" sz="3600" i="1" dirty="0" err="1"/>
              <a:t>τὴν</a:t>
            </a:r>
            <a:r>
              <a:rPr lang="el-GR" sz="3600" i="1" dirty="0"/>
              <a:t> </a:t>
            </a:r>
            <a:r>
              <a:rPr lang="el-GR" sz="3600" i="1" dirty="0" err="1"/>
              <a:t>ἀσφάλειαν</a:t>
            </a:r>
            <a:r>
              <a:rPr lang="el-GR" sz="3600" dirty="0"/>
              <a:t>.</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l-GR" sz="3600" b="0" i="0" u="none" strike="noStrike" kern="1200" cap="none" spc="0" normalizeH="0" baseline="0" noProof="0" dirty="0">
              <a:ln>
                <a:noFill/>
              </a:ln>
              <a:solidFill>
                <a:srgbClr val="C00000"/>
              </a:solidFill>
              <a:effectLst/>
              <a:uLnTx/>
              <a:uFillTx/>
              <a:latin typeface="Palatino Linotype" pitchFamily="18" charset="0"/>
              <a:ea typeface="+mj-ea"/>
              <a:cs typeface="+mj-cs"/>
            </a:endParaRPr>
          </a:p>
        </p:txBody>
      </p:sp>
      <p:sp>
        <p:nvSpPr>
          <p:cNvPr id="6" name="2 - Θέση περιεχομένου"/>
          <p:cNvSpPr txBox="1">
            <a:spLocks/>
          </p:cNvSpPr>
          <p:nvPr/>
        </p:nvSpPr>
        <p:spPr>
          <a:xfrm>
            <a:off x="251520" y="3573016"/>
            <a:ext cx="8640960" cy="2808312"/>
          </a:xfrm>
          <a:prstGeom prst="rect">
            <a:avLst/>
          </a:prstGeom>
        </p:spPr>
        <p:txBody>
          <a:bodyPr>
            <a:normAutofit fontScale="47500" lnSpcReduction="20000"/>
          </a:bodyPr>
          <a:lstStyle/>
          <a:p>
            <a:pPr marL="365760" indent="-256032" algn="just">
              <a:spcBef>
                <a:spcPts val="300"/>
              </a:spcBef>
              <a:buClr>
                <a:schemeClr val="accent3"/>
              </a:buClr>
              <a:defRPr/>
            </a:pPr>
            <a:r>
              <a:rPr lang="el-GR" sz="4900" i="1" dirty="0"/>
              <a:t>Επειδή πολλοί επιχείρησαν να συντάξουν διήγηση για τα γεγονότα που συνέβησαν (εκπληρώθηκαν) σε εμάς, σύμφωνα με όσα παρέδωσαν σ’ εμάς εκείνοι που εξ αρχής υπήρξαν αυτόπτες αλλά και διάκονοι του Λόγου, </a:t>
            </a:r>
          </a:p>
          <a:p>
            <a:pPr marL="365760" indent="-256032" algn="just">
              <a:spcBef>
                <a:spcPts val="300"/>
              </a:spcBef>
              <a:buClr>
                <a:schemeClr val="accent3"/>
              </a:buClr>
              <a:defRPr/>
            </a:pPr>
            <a:r>
              <a:rPr lang="el-GR" sz="4900" i="1" dirty="0"/>
              <a:t>φάνηκε καλό σε εμένα, που έχω ερευνήσει </a:t>
            </a:r>
            <a:r>
              <a:rPr lang="el-GR" sz="4900" b="1" i="1" u="sng" dirty="0"/>
              <a:t>(α</a:t>
            </a:r>
            <a:r>
              <a:rPr lang="el-GR" sz="4900" i="1" u="sng" dirty="0"/>
              <a:t>) </a:t>
            </a:r>
            <a:r>
              <a:rPr lang="el-GR" sz="4900" b="1" i="1" u="sng" dirty="0"/>
              <a:t>εξ αρχής (β) όλα (γ) με ακρίβεια</a:t>
            </a:r>
            <a:r>
              <a:rPr lang="el-GR" sz="4900" i="1" u="sng" dirty="0"/>
              <a:t>, να τα γράψω σ’ εσένα (δ) </a:t>
            </a:r>
            <a:r>
              <a:rPr lang="el-GR" sz="4900" b="1" i="1" u="sng" dirty="0"/>
              <a:t>με τη σειρά</a:t>
            </a:r>
            <a:r>
              <a:rPr lang="el-GR" sz="4900" i="1" u="sng" dirty="0"/>
              <a:t>,</a:t>
            </a:r>
            <a:r>
              <a:rPr lang="el-GR" sz="4900" i="1" dirty="0"/>
              <a:t> </a:t>
            </a:r>
            <a:r>
              <a:rPr lang="el-GR" sz="4900" i="1" dirty="0" err="1"/>
              <a:t>εξοχώτατε</a:t>
            </a:r>
            <a:r>
              <a:rPr lang="el-GR" sz="4900" i="1" dirty="0"/>
              <a:t> Θεόφιλε για να μάθεις </a:t>
            </a:r>
            <a:r>
              <a:rPr lang="el-GR" sz="4900" b="1" i="1" dirty="0"/>
              <a:t>την αλήθεια των πραγμάτων (= γεγονότων)</a:t>
            </a:r>
            <a:r>
              <a:rPr lang="el-GR" sz="4900" i="1" dirty="0"/>
              <a:t>, για τα οποία είχες πληροφορίες (ή κατηχήθηκες)</a:t>
            </a:r>
          </a:p>
          <a:p>
            <a:pPr marL="365760" indent="-256032" algn="just">
              <a:spcBef>
                <a:spcPts val="300"/>
              </a:spcBef>
              <a:buClr>
                <a:schemeClr val="accent3"/>
              </a:buClr>
              <a:defRPr/>
            </a:pPr>
            <a:endParaRPr lang="el-GR" sz="4900" i="1" dirty="0"/>
          </a:p>
          <a:p>
            <a:pPr marL="365760" indent="-256032" algn="just">
              <a:spcBef>
                <a:spcPts val="300"/>
              </a:spcBef>
              <a:buClr>
                <a:schemeClr val="accent3"/>
              </a:buClr>
              <a:defRPr/>
            </a:pPr>
            <a:endParaRPr lang="el-GR" sz="4900" i="1" dirty="0"/>
          </a:p>
          <a:p>
            <a:pPr marL="365760" indent="-256032" algn="just">
              <a:spcBef>
                <a:spcPts val="300"/>
              </a:spcBef>
              <a:buClr>
                <a:schemeClr val="accent3"/>
              </a:buClr>
              <a:defRPr/>
            </a:pPr>
            <a:endParaRPr lang="el-GR" sz="4900" i="1" dirty="0"/>
          </a:p>
        </p:txBody>
      </p:sp>
      <p:sp>
        <p:nvSpPr>
          <p:cNvPr id="7" name="6 - TextBox"/>
          <p:cNvSpPr txBox="1"/>
          <p:nvPr/>
        </p:nvSpPr>
        <p:spPr>
          <a:xfrm>
            <a:off x="1547664" y="548680"/>
            <a:ext cx="6768752" cy="646331"/>
          </a:xfrm>
          <a:prstGeom prst="rect">
            <a:avLst/>
          </a:prstGeom>
          <a:noFill/>
        </p:spPr>
        <p:txBody>
          <a:bodyPr wrap="square" rtlCol="0">
            <a:spAutoFit/>
          </a:bodyPr>
          <a:lstStyle/>
          <a:p>
            <a:pPr algn="ctr"/>
            <a:endParaRPr lang="el-GR" b="1" dirty="0">
              <a:solidFill>
                <a:schemeClr val="bg1"/>
              </a:solidFill>
            </a:endParaRPr>
          </a:p>
          <a:p>
            <a:endParaRPr lang="el-GR" dirty="0"/>
          </a:p>
        </p:txBody>
      </p:sp>
    </p:spTree>
  </p:cSld>
  <p:clrMapOvr>
    <a:masterClrMapping/>
  </p:clrMapOvr>
  <p:transition spd="slow">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3528" y="836712"/>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ΣΚΟΠΟΣ</a:t>
            </a:r>
          </a:p>
        </p:txBody>
      </p:sp>
      <p:sp>
        <p:nvSpPr>
          <p:cNvPr id="3" name="2 - Στρογγύλεμα διαγώνιας γωνίας του ορθογωνίου"/>
          <p:cNvSpPr/>
          <p:nvPr/>
        </p:nvSpPr>
        <p:spPr>
          <a:xfrm>
            <a:off x="395536" y="1340768"/>
            <a:ext cx="8136904" cy="5158859"/>
          </a:xfrm>
          <a:prstGeom prst="round2Diag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b="1" cap="all" dirty="0">
                <a:latin typeface="Palatino Linotype" pitchFamily="18" charset="0"/>
              </a:rPr>
              <a:t>π</a:t>
            </a:r>
            <a:r>
              <a:rPr lang="el-GR" b="1" dirty="0">
                <a:latin typeface="Palatino Linotype" pitchFamily="18" charset="0"/>
              </a:rPr>
              <a:t>ριν τον Λουκά επεχείρησαν και άλλοι να συντάξουν </a:t>
            </a:r>
            <a:r>
              <a:rPr lang="el-GR" b="1" i="1" u="sng" dirty="0">
                <a:latin typeface="Palatino Linotype" pitchFamily="18" charset="0"/>
              </a:rPr>
              <a:t>διηγήσεις</a:t>
            </a:r>
            <a:r>
              <a:rPr lang="el-GR" b="1" u="sng" dirty="0">
                <a:latin typeface="Palatino Linotype" pitchFamily="18" charset="0"/>
              </a:rPr>
              <a:t> </a:t>
            </a:r>
            <a:r>
              <a:rPr lang="el-GR" b="1" dirty="0">
                <a:latin typeface="Palatino Linotype" pitchFamily="18" charset="0"/>
              </a:rPr>
              <a:t>για τα </a:t>
            </a:r>
            <a:r>
              <a:rPr lang="el-GR" b="1" i="1" dirty="0">
                <a:latin typeface="Palatino Linotype" pitchFamily="18" charset="0"/>
              </a:rPr>
              <a:t>πράγματα,</a:t>
            </a:r>
            <a:r>
              <a:rPr lang="el-GR" b="1" dirty="0">
                <a:latin typeface="Palatino Linotype" pitchFamily="18" charset="0"/>
              </a:rPr>
              <a:t> τα πραγματικά γεγονότα που </a:t>
            </a:r>
            <a:r>
              <a:rPr lang="el-GR" b="1">
                <a:latin typeface="Palatino Linotype" pitchFamily="18" charset="0"/>
              </a:rPr>
              <a:t>διαδραματίστηκαν «</a:t>
            </a:r>
            <a:r>
              <a:rPr lang="el-GR" b="1" i="1">
                <a:latin typeface="Palatino Linotype" pitchFamily="18" charset="0"/>
              </a:rPr>
              <a:t>ἐν</a:t>
            </a:r>
            <a:r>
              <a:rPr lang="el-GR" b="1" i="1" dirty="0">
                <a:latin typeface="Palatino Linotype" pitchFamily="18" charset="0"/>
              </a:rPr>
              <a:t> </a:t>
            </a:r>
            <a:r>
              <a:rPr lang="el-GR" b="1" i="1" dirty="0" err="1">
                <a:latin typeface="Palatino Linotype" pitchFamily="18" charset="0"/>
              </a:rPr>
              <a:t>ἡμῖν</a:t>
            </a:r>
            <a:r>
              <a:rPr lang="el-GR" b="1" i="1" dirty="0">
                <a:latin typeface="Palatino Linotype" pitchFamily="18" charset="0"/>
              </a:rPr>
              <a:t>».</a:t>
            </a:r>
            <a:r>
              <a:rPr lang="el-GR" b="1" dirty="0"/>
              <a:t> Ο στόχος του </a:t>
            </a:r>
            <a:r>
              <a:rPr lang="el-GR" b="1" dirty="0" err="1"/>
              <a:t>Λκ</a:t>
            </a:r>
            <a:r>
              <a:rPr lang="el-GR" b="1" dirty="0"/>
              <a:t>. που τον διαφοροποιεί από τους προγενέστερους είναι ότι στοχεύει να εκθέσει τα γεγονότα </a:t>
            </a:r>
            <a:r>
              <a:rPr lang="el-GR" b="1" i="1" dirty="0"/>
              <a:t>από την αρχή</a:t>
            </a:r>
            <a:r>
              <a:rPr lang="el-GR" b="1" dirty="0"/>
              <a:t> με </a:t>
            </a:r>
            <a:r>
              <a:rPr lang="el-GR" b="1" i="1" dirty="0"/>
              <a:t>πληρότητα, ακρίβεια και χρονολογική σειρά</a:t>
            </a:r>
            <a:r>
              <a:rPr lang="el-GR" b="1" dirty="0"/>
              <a:t>. Έτσι ο ακροατής διαβεβαιώνεται για την Ασφάλεια όσων έχει κατηχηθεί. </a:t>
            </a:r>
            <a:r>
              <a:rPr lang="el-GR" b="1" dirty="0" err="1"/>
              <a:t>Γι΄</a:t>
            </a:r>
            <a:r>
              <a:rPr lang="el-GR" b="1" dirty="0"/>
              <a:t> αυτό και κατά την Εκλογή του αντικαταστάτη του Ιούδα το κριτήριο του Αποστόλου είναι η αυτοψία της ζωής του Ιησού και κατεξοχήν της Ανάστασης εν σώματι.</a:t>
            </a:r>
          </a:p>
          <a:p>
            <a:pPr algn="just">
              <a:lnSpc>
                <a:spcPct val="150000"/>
              </a:lnSpc>
            </a:pPr>
            <a:endParaRPr lang="el-GR" dirty="0">
              <a:latin typeface="Palatino Linotype" pitchFamily="18" charset="0"/>
            </a:endParaRPr>
          </a:p>
        </p:txBody>
      </p:sp>
      <p:sp>
        <p:nvSpPr>
          <p:cNvPr id="6" name="5 - Θέση αριθμού διαφάνειας"/>
          <p:cNvSpPr>
            <a:spLocks noGrp="1"/>
          </p:cNvSpPr>
          <p:nvPr>
            <p:ph type="sldNum" sz="quarter" idx="12"/>
          </p:nvPr>
        </p:nvSpPr>
        <p:spPr/>
        <p:txBody>
          <a:bodyPr/>
          <a:lstStyle/>
          <a:p>
            <a:fld id="{C253011D-87D8-44AE-B137-F1558B2A836E}" type="slidenum">
              <a:rPr lang="el-GR" smtClean="0"/>
              <a:pPr/>
              <a:t>5</a:t>
            </a:fld>
            <a:endParaRPr lang="el-GR"/>
          </a:p>
        </p:txBody>
      </p:sp>
    </p:spTree>
  </p:cSld>
  <p:clrMapOvr>
    <a:masterClrMapping/>
  </p:clrMapOvr>
  <p:transition spd="slow">
    <p:cover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Στρογγύλεμα μίας γωνίας ορθογωνίου"/>
          <p:cNvSpPr/>
          <p:nvPr/>
        </p:nvSpPr>
        <p:spPr>
          <a:xfrm>
            <a:off x="467544" y="1556792"/>
            <a:ext cx="7992888" cy="2169825"/>
          </a:xfrm>
          <a:prstGeom prst="round1Rect">
            <a:avLst/>
          </a:prstGeom>
          <a:solidFill>
            <a:schemeClr val="bg2"/>
          </a:solidFill>
          <a:ln>
            <a:solidFill>
              <a:schemeClr val="tx1"/>
            </a:solidFill>
          </a:ln>
        </p:spPr>
        <p:txBody>
          <a:bodyPr wrap="square">
            <a:spAutoFit/>
          </a:bodyPr>
          <a:lstStyle/>
          <a:p>
            <a:pPr algn="just">
              <a:lnSpc>
                <a:spcPct val="150000"/>
              </a:lnSpc>
            </a:pPr>
            <a:r>
              <a:rPr lang="el-GR" cap="all" dirty="0">
                <a:latin typeface="Palatino Linotype" pitchFamily="18" charset="0"/>
              </a:rPr>
              <a:t>α</a:t>
            </a:r>
            <a:r>
              <a:rPr lang="el-GR" dirty="0">
                <a:latin typeface="Palatino Linotype" pitchFamily="18" charset="0"/>
              </a:rPr>
              <a:t>ποκαλύπτει</a:t>
            </a:r>
            <a:r>
              <a:rPr lang="el-GR" cap="all" dirty="0">
                <a:latin typeface="Palatino Linotype" pitchFamily="18" charset="0"/>
              </a:rPr>
              <a:t> </a:t>
            </a:r>
            <a:r>
              <a:rPr lang="el-GR" dirty="0">
                <a:latin typeface="Palatino Linotype" pitchFamily="18" charset="0"/>
              </a:rPr>
              <a:t>ο μοναδικός Έλληνας και μάλιστα κατά </a:t>
            </a:r>
            <a:r>
              <a:rPr lang="el-GR" dirty="0" err="1">
                <a:latin typeface="Palatino Linotype" pitchFamily="18" charset="0"/>
              </a:rPr>
              <a:t>κόσμον</a:t>
            </a:r>
            <a:r>
              <a:rPr lang="el-GR" dirty="0">
                <a:latin typeface="Palatino Linotype" pitchFamily="18" charset="0"/>
              </a:rPr>
              <a:t> μορφωμένος Ευαγγελιστής στους εντός της Εκκλησίας τη συνέπεια και την πιστότητα του Θεού στις επαγγελίες </a:t>
            </a:r>
            <a:r>
              <a:rPr lang="el-GR" cap="all" dirty="0">
                <a:latin typeface="Palatino Linotype" pitchFamily="18" charset="0"/>
              </a:rPr>
              <a:t>τ</a:t>
            </a:r>
            <a:r>
              <a:rPr lang="el-GR" dirty="0">
                <a:latin typeface="Palatino Linotype" pitchFamily="18" charset="0"/>
              </a:rPr>
              <a:t>ου προς τον Ισραήλ παρά την καταστροφή της Ιερουσαλήμ από τους Ρωμαίους αλλά και το στίγμα και την αποστολή της (Εκκλησίας) σε ένα πολυπολιτισμικό περιβάλλον</a:t>
            </a:r>
          </a:p>
        </p:txBody>
      </p:sp>
      <p:sp>
        <p:nvSpPr>
          <p:cNvPr id="3" name="2 - TextBox"/>
          <p:cNvSpPr txBox="1"/>
          <p:nvPr/>
        </p:nvSpPr>
        <p:spPr>
          <a:xfrm>
            <a:off x="323528" y="836712"/>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ΣΚΟΠΟΣ</a:t>
            </a:r>
          </a:p>
        </p:txBody>
      </p:sp>
      <p:sp>
        <p:nvSpPr>
          <p:cNvPr id="4" name="3 - Θέση αριθμού διαφάνειας"/>
          <p:cNvSpPr>
            <a:spLocks noGrp="1"/>
          </p:cNvSpPr>
          <p:nvPr>
            <p:ph type="sldNum" sz="quarter" idx="12"/>
          </p:nvPr>
        </p:nvSpPr>
        <p:spPr/>
        <p:txBody>
          <a:bodyPr/>
          <a:lstStyle/>
          <a:p>
            <a:fld id="{C253011D-87D8-44AE-B137-F1558B2A836E}" type="slidenum">
              <a:rPr lang="el-GR" smtClean="0"/>
              <a:pPr/>
              <a:t>6</a:t>
            </a:fld>
            <a:endParaRPr lang="el-GR"/>
          </a:p>
        </p:txBody>
      </p:sp>
      <p:sp>
        <p:nvSpPr>
          <p:cNvPr id="5" name="4 - Στρογγύλεμα διαγώνιας γωνίας του ορθογωνίου"/>
          <p:cNvSpPr/>
          <p:nvPr/>
        </p:nvSpPr>
        <p:spPr>
          <a:xfrm>
            <a:off x="539552" y="4005064"/>
            <a:ext cx="7920880" cy="1940957"/>
          </a:xfrm>
          <a:prstGeom prst="round2DiagRect">
            <a:avLst/>
          </a:prstGeom>
          <a:solidFill>
            <a:schemeClr val="bg2">
              <a:lumMod val="90000"/>
            </a:schemeClr>
          </a:solidFill>
          <a:ln>
            <a:solidFill>
              <a:schemeClr val="tx1"/>
            </a:solidFill>
          </a:ln>
        </p:spPr>
        <p:txBody>
          <a:bodyPr wrap="square">
            <a:spAutoFit/>
          </a:bodyPr>
          <a:lstStyle/>
          <a:p>
            <a:pPr algn="just">
              <a:lnSpc>
                <a:spcPct val="150000"/>
              </a:lnSpc>
            </a:pPr>
            <a:r>
              <a:rPr lang="el-GR" cap="all" dirty="0" err="1">
                <a:latin typeface="Palatino Linotype" pitchFamily="18" charset="0"/>
              </a:rPr>
              <a:t>σ</a:t>
            </a:r>
            <a:r>
              <a:rPr lang="el-GR" dirty="0" err="1">
                <a:latin typeface="Palatino Linotype" pitchFamily="18" charset="0"/>
              </a:rPr>
              <a:t>χετικοποιείται</a:t>
            </a:r>
            <a:r>
              <a:rPr lang="el-GR" dirty="0">
                <a:latin typeface="Palatino Linotype" pitchFamily="18" charset="0"/>
              </a:rPr>
              <a:t> η </a:t>
            </a:r>
            <a:r>
              <a:rPr lang="el-GR" b="1" dirty="0">
                <a:latin typeface="Palatino Linotype" pitchFamily="18" charset="0"/>
              </a:rPr>
              <a:t>οσονούπω</a:t>
            </a:r>
            <a:r>
              <a:rPr lang="el-GR" dirty="0">
                <a:latin typeface="Palatino Linotype" pitchFamily="18" charset="0"/>
              </a:rPr>
              <a:t> πραγματοποίηση της Δευτέρας Παρουσίας, ενώ αντιμετωπίζεται με τον τονισμό της </a:t>
            </a:r>
            <a:r>
              <a:rPr lang="el-GR" dirty="0" err="1">
                <a:latin typeface="Palatino Linotype" pitchFamily="18" charset="0"/>
              </a:rPr>
              <a:t>σωματικότητας</a:t>
            </a:r>
            <a:r>
              <a:rPr lang="el-GR" dirty="0">
                <a:latin typeface="Palatino Linotype" pitchFamily="18" charset="0"/>
              </a:rPr>
              <a:t> του </a:t>
            </a:r>
            <a:r>
              <a:rPr lang="el-GR" dirty="0" err="1">
                <a:latin typeface="Palatino Linotype" pitchFamily="18" charset="0"/>
              </a:rPr>
              <a:t>Αναστάντος</a:t>
            </a:r>
            <a:r>
              <a:rPr lang="el-GR" dirty="0">
                <a:latin typeface="Palatino Linotype" pitchFamily="18" charset="0"/>
              </a:rPr>
              <a:t> και της ιστορικότητας των γεγονότων που σχετίζονται με το Χριστό </a:t>
            </a:r>
            <a:r>
              <a:rPr lang="el-GR" dirty="0" err="1">
                <a:latin typeface="Palatino Linotype" pitchFamily="18" charset="0"/>
              </a:rPr>
              <a:t>γνωστικίζουσες</a:t>
            </a:r>
            <a:r>
              <a:rPr lang="el-GR" dirty="0">
                <a:latin typeface="Palatino Linotype" pitchFamily="18" charset="0"/>
              </a:rPr>
              <a:t> αντιλήψεις.</a:t>
            </a:r>
          </a:p>
        </p:txBody>
      </p:sp>
    </p:spTree>
  </p:cSld>
  <p:clrMapOvr>
    <a:masterClrMapping/>
  </p:clrMapOvr>
  <p:transition spd="slow">
    <p:cover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C253011D-87D8-44AE-B137-F1558B2A836E}" type="slidenum">
              <a:rPr lang="el-GR" smtClean="0"/>
              <a:pPr/>
              <a:t>7</a:t>
            </a:fld>
            <a:endParaRPr lang="el-GR"/>
          </a:p>
        </p:txBody>
      </p:sp>
      <p:sp>
        <p:nvSpPr>
          <p:cNvPr id="5" name="1 - Τίτλος"/>
          <p:cNvSpPr txBox="1">
            <a:spLocks/>
          </p:cNvSpPr>
          <p:nvPr/>
        </p:nvSpPr>
        <p:spPr>
          <a:xfrm>
            <a:off x="683568" y="980728"/>
            <a:ext cx="7774632" cy="5040560"/>
          </a:xfrm>
          <a:prstGeom prst="rect">
            <a:avLst/>
          </a:prstGeom>
        </p:spPr>
        <p:txBody>
          <a:bodyPr>
            <a:normAutofit fontScale="55000" lnSpcReduction="20000"/>
          </a:bodyPr>
          <a:lstStyle/>
          <a:p>
            <a:pPr marL="365760" indent="-256032" algn="just">
              <a:spcBef>
                <a:spcPts val="300"/>
              </a:spcBef>
              <a:buClr>
                <a:schemeClr val="accent3"/>
              </a:buClr>
              <a:defRPr/>
            </a:pPr>
            <a:r>
              <a:rPr lang="el-GR" sz="3600" i="1" dirty="0"/>
              <a:t>Παρατηρείται αντιστοιχία με προλόγους κλασικής ιστοριογραφίας αλλά και έργων ιατρών (</a:t>
            </a:r>
            <a:r>
              <a:rPr lang="el-GR" sz="3600" i="1" dirty="0" err="1"/>
              <a:t>Διοσκορίδη</a:t>
            </a:r>
            <a:r>
              <a:rPr lang="el-GR" sz="3600" i="1" dirty="0"/>
              <a:t> </a:t>
            </a:r>
            <a:r>
              <a:rPr lang="el-GR" sz="3600" i="1" dirty="0" err="1"/>
              <a:t>Πεδανίου</a:t>
            </a:r>
            <a:r>
              <a:rPr lang="el-GR" sz="3600" i="1" dirty="0"/>
              <a:t>, Διοκλή </a:t>
            </a:r>
            <a:r>
              <a:rPr lang="el-GR" sz="3600" i="1" dirty="0" err="1"/>
              <a:t>Καρύστιου</a:t>
            </a:r>
            <a:r>
              <a:rPr lang="el-GR" sz="3600" i="1" dirty="0"/>
              <a:t>, Γαληνού) οι οποίοι συνήθως δίνουν μεγάλη έμφαση στο «Ιστορικό». Εντυπωσιακό είναι το γεγονός ότι ενώ ο Πρόλογος είναι γραμμένος σε «άπταιστα» Ελληνικά, στη συνέχεια ο συγγραφέας προκειμένου περί των γεννήσεων του Ιωάννη και του Ιησού (που παρουσιάζονται παράλληλα)  χρησιμοποιεί τη γλώσσα των Ο’ ανακαλώντας παράδοξους τοκετούς της Π.Δ.. Βιβλική είναι και η γλώσσα των </a:t>
            </a:r>
            <a:r>
              <a:rPr lang="el-GR" sz="3600" i="1" dirty="0" err="1"/>
              <a:t>Πρ</a:t>
            </a:r>
            <a:r>
              <a:rPr lang="el-GR" sz="3600" i="1" dirty="0"/>
              <a:t>. 1-15.</a:t>
            </a:r>
          </a:p>
          <a:p>
            <a:pPr marL="365760" indent="-256032" algn="just">
              <a:spcBef>
                <a:spcPts val="300"/>
              </a:spcBef>
              <a:buClr>
                <a:schemeClr val="accent3"/>
              </a:buClr>
              <a:defRPr/>
            </a:pPr>
            <a:endParaRPr lang="el-GR" sz="3600" i="1" dirty="0"/>
          </a:p>
          <a:p>
            <a:pPr marL="365760" indent="-256032" algn="just">
              <a:spcBef>
                <a:spcPts val="300"/>
              </a:spcBef>
              <a:buClr>
                <a:schemeClr val="accent3"/>
              </a:buClr>
              <a:defRPr/>
            </a:pPr>
            <a:endParaRPr lang="el-GR" sz="3600" i="1" dirty="0"/>
          </a:p>
          <a:p>
            <a:pPr marL="365760" indent="-256032" algn="just">
              <a:spcBef>
                <a:spcPts val="300"/>
              </a:spcBef>
              <a:buClr>
                <a:schemeClr val="accent3"/>
              </a:buClr>
              <a:defRPr/>
            </a:pPr>
            <a:r>
              <a:rPr lang="el-GR" sz="3600" i="1" dirty="0"/>
              <a:t>Το Δίτομο Έργο του Λουκά έχει ΑΝΟΙΚΤΟ ΤΕΛΟΣ (</a:t>
            </a:r>
            <a:r>
              <a:rPr lang="el-GR" sz="3600" i="1" dirty="0" err="1"/>
              <a:t>πρβλ</a:t>
            </a:r>
            <a:r>
              <a:rPr lang="el-GR" sz="3600" i="1" dirty="0"/>
              <a:t>. </a:t>
            </a:r>
            <a:r>
              <a:rPr lang="el-GR" sz="3600" i="1" dirty="0" err="1"/>
              <a:t>Μκ</a:t>
            </a:r>
            <a:r>
              <a:rPr lang="el-GR" sz="3600" i="1" dirty="0"/>
              <a:t>.).  Ο κάθε </a:t>
            </a:r>
            <a:r>
              <a:rPr lang="el-GR" sz="3600" i="1" dirty="0" err="1"/>
              <a:t>θεόφιλος</a:t>
            </a:r>
            <a:r>
              <a:rPr lang="el-GR" sz="3600" i="1" dirty="0"/>
              <a:t> ακροατής καλείται να συνεχίσει στους αιώνες τη μαρτυρία του Ιησού και τις «Πράξεις» των αποστόλων, εντασσόμενος στο ημείς της Εκκλησίας να γίνει μάρτυς προκειμένου το Ευαγγέλιο να γράψει ιστορία και η Ιστορία να φωτιστεί από το φως των Εσχάτων</a:t>
            </a:r>
          </a:p>
          <a:p>
            <a:pPr marL="365760" indent="-256032">
              <a:spcBef>
                <a:spcPts val="300"/>
              </a:spcBef>
              <a:buClr>
                <a:schemeClr val="accent3"/>
              </a:buClr>
              <a:buFont typeface="Georgia"/>
              <a:buChar char="•"/>
              <a:defRPr/>
            </a:pPr>
            <a:endParaRPr lang="el-GR" sz="1200" dirty="0"/>
          </a:p>
          <a:p>
            <a:pPr marL="365760" lvl="0" indent="-256032">
              <a:spcBef>
                <a:spcPts val="300"/>
              </a:spcBef>
              <a:buClr>
                <a:schemeClr val="accent3"/>
              </a:buClr>
              <a:buFont typeface="Georgia"/>
              <a:buChar char="•"/>
              <a:defRPr/>
            </a:pPr>
            <a:endParaRPr lang="el-GR" sz="1200" b="1" dirty="0">
              <a:solidFill>
                <a:schemeClr val="accent2">
                  <a:lumMod val="50000"/>
                </a:schemeClr>
              </a:solidFill>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l-GR" sz="3600" b="0" i="0" u="none" strike="noStrike" kern="1200" cap="none" spc="0" normalizeH="0" baseline="0" noProof="0" dirty="0">
              <a:ln>
                <a:noFill/>
              </a:ln>
              <a:solidFill>
                <a:srgbClr val="C00000"/>
              </a:solidFill>
              <a:effectLst/>
              <a:uLnTx/>
              <a:uFillTx/>
              <a:latin typeface="Palatino Linotype" pitchFamily="18" charset="0"/>
              <a:ea typeface="+mj-ea"/>
              <a:cs typeface="+mj-cs"/>
            </a:endParaRPr>
          </a:p>
        </p:txBody>
      </p:sp>
      <p:sp>
        <p:nvSpPr>
          <p:cNvPr id="6" name="2 - Θέση περιεχομένου"/>
          <p:cNvSpPr txBox="1">
            <a:spLocks/>
          </p:cNvSpPr>
          <p:nvPr/>
        </p:nvSpPr>
        <p:spPr>
          <a:xfrm>
            <a:off x="251520" y="3692624"/>
            <a:ext cx="8640960" cy="1752600"/>
          </a:xfrm>
          <a:prstGeom prst="rect">
            <a:avLst/>
          </a:prstGeom>
        </p:spPr>
        <p:txBody>
          <a:bodyPr>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kumimoji="0" lang="el-GR" sz="2800" b="0" i="0" u="none" strike="noStrike" kern="1200" cap="none" spc="0" normalizeH="0" baseline="0" noProof="0" dirty="0">
              <a:ln>
                <a:noFill/>
              </a:ln>
              <a:solidFill>
                <a:schemeClr val="accent2">
                  <a:lumMod val="50000"/>
                </a:schemeClr>
              </a:solidFill>
              <a:effectLst/>
              <a:uLnTx/>
              <a:uFillTx/>
              <a:latin typeface="+mn-lt"/>
              <a:ea typeface="+mn-ea"/>
              <a:cs typeface="+mn-cs"/>
            </a:endParaRPr>
          </a:p>
        </p:txBody>
      </p:sp>
      <p:sp>
        <p:nvSpPr>
          <p:cNvPr id="7" name="6 - TextBox"/>
          <p:cNvSpPr txBox="1"/>
          <p:nvPr/>
        </p:nvSpPr>
        <p:spPr>
          <a:xfrm>
            <a:off x="498609" y="692696"/>
            <a:ext cx="184731" cy="369332"/>
          </a:xfrm>
          <a:prstGeom prst="rect">
            <a:avLst/>
          </a:prstGeom>
          <a:noFill/>
        </p:spPr>
        <p:txBody>
          <a:bodyPr wrap="none" rtlCol="0">
            <a:spAutoFit/>
          </a:bodyPr>
          <a:lstStyle/>
          <a:p>
            <a:endParaRPr lang="el-GR" dirty="0"/>
          </a:p>
        </p:txBody>
      </p:sp>
    </p:spTree>
  </p:cSld>
  <p:clrMapOvr>
    <a:masterClrMapping/>
  </p:clrMapOvr>
  <p:transition spd="slow">
    <p:cover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TextBox"/>
          <p:cNvSpPr txBox="1"/>
          <p:nvPr/>
        </p:nvSpPr>
        <p:spPr>
          <a:xfrm>
            <a:off x="323528" y="620688"/>
            <a:ext cx="849694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Α. ΣΥΓΓΡΑΦΕΑΣ</a:t>
            </a:r>
          </a:p>
        </p:txBody>
      </p:sp>
      <p:sp>
        <p:nvSpPr>
          <p:cNvPr id="8" name="7 - Στρογγυλεμένο ορθογώνιο"/>
          <p:cNvSpPr/>
          <p:nvPr/>
        </p:nvSpPr>
        <p:spPr>
          <a:xfrm>
            <a:off x="251520" y="1196752"/>
            <a:ext cx="8352928" cy="880947"/>
          </a:xfrm>
          <a:prstGeom prst="roundRect">
            <a:avLst>
              <a:gd name="adj" fmla="val 0"/>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dirty="0">
                <a:latin typeface="Palatino Linotype" pitchFamily="18" charset="0"/>
              </a:rPr>
              <a:t>Πρώτος ο Ειρηναίος  μας πληροφορεί ότι και Λουκάς, </a:t>
            </a:r>
            <a:r>
              <a:rPr lang="el-GR" i="1" dirty="0">
                <a:latin typeface="Palatino Linotype" pitchFamily="18" charset="0"/>
              </a:rPr>
              <a:t>ὁ </a:t>
            </a:r>
            <a:r>
              <a:rPr lang="el-GR" i="1" dirty="0" err="1">
                <a:latin typeface="Palatino Linotype" pitchFamily="18" charset="0"/>
              </a:rPr>
              <a:t>ἀκόλουθος</a:t>
            </a:r>
            <a:r>
              <a:rPr lang="el-GR" i="1" dirty="0">
                <a:latin typeface="Palatino Linotype" pitchFamily="18" charset="0"/>
              </a:rPr>
              <a:t> </a:t>
            </a:r>
            <a:r>
              <a:rPr lang="el-GR" i="1" dirty="0" err="1">
                <a:latin typeface="Palatino Linotype" pitchFamily="18" charset="0"/>
              </a:rPr>
              <a:t>Παύλου</a:t>
            </a:r>
            <a:r>
              <a:rPr lang="el-GR" i="1" dirty="0">
                <a:latin typeface="Palatino Linotype" pitchFamily="18" charset="0"/>
              </a:rPr>
              <a:t>, </a:t>
            </a:r>
            <a:r>
              <a:rPr lang="el-GR" i="1" dirty="0" err="1">
                <a:latin typeface="Palatino Linotype" pitchFamily="18" charset="0"/>
              </a:rPr>
              <a:t>τὸ</a:t>
            </a:r>
            <a:r>
              <a:rPr lang="el-GR" i="1" dirty="0">
                <a:latin typeface="Palatino Linotype" pitchFamily="18" charset="0"/>
              </a:rPr>
              <a:t> </a:t>
            </a:r>
            <a:r>
              <a:rPr lang="el-GR" i="1" dirty="0" err="1">
                <a:latin typeface="Palatino Linotype" pitchFamily="18" charset="0"/>
              </a:rPr>
              <a:t>ὑπ</a:t>
            </a:r>
            <a:r>
              <a:rPr lang="el-GR" i="1" dirty="0">
                <a:latin typeface="Palatino Linotype" pitchFamily="18" charset="0"/>
              </a:rPr>
              <a:t>’ </a:t>
            </a:r>
            <a:r>
              <a:rPr lang="el-GR" i="1" dirty="0" err="1">
                <a:latin typeface="Palatino Linotype" pitchFamily="18" charset="0"/>
              </a:rPr>
              <a:t>ἐκείνου</a:t>
            </a:r>
            <a:r>
              <a:rPr lang="el-GR" i="1" dirty="0">
                <a:latin typeface="Palatino Linotype" pitchFamily="18" charset="0"/>
              </a:rPr>
              <a:t> </a:t>
            </a:r>
            <a:r>
              <a:rPr lang="el-GR" i="1" dirty="0" err="1">
                <a:latin typeface="Palatino Linotype" pitchFamily="18" charset="0"/>
              </a:rPr>
              <a:t>κηρυσσόμενον</a:t>
            </a:r>
            <a:r>
              <a:rPr lang="el-GR" i="1" dirty="0">
                <a:latin typeface="Palatino Linotype" pitchFamily="18" charset="0"/>
              </a:rPr>
              <a:t> </a:t>
            </a:r>
            <a:r>
              <a:rPr lang="el-GR" i="1" dirty="0" err="1">
                <a:latin typeface="Palatino Linotype" pitchFamily="18" charset="0"/>
              </a:rPr>
              <a:t>εὐαγγέλιον</a:t>
            </a:r>
            <a:r>
              <a:rPr lang="el-GR" i="1" dirty="0">
                <a:latin typeface="Palatino Linotype" pitchFamily="18" charset="0"/>
              </a:rPr>
              <a:t> </a:t>
            </a:r>
            <a:r>
              <a:rPr lang="el-GR" i="1" dirty="0" err="1">
                <a:latin typeface="Palatino Linotype" pitchFamily="18" charset="0"/>
              </a:rPr>
              <a:t>ἐν</a:t>
            </a:r>
            <a:r>
              <a:rPr lang="el-GR" i="1" dirty="0">
                <a:latin typeface="Palatino Linotype" pitchFamily="18" charset="0"/>
              </a:rPr>
              <a:t> </a:t>
            </a:r>
            <a:r>
              <a:rPr lang="el-GR" i="1" dirty="0" err="1">
                <a:latin typeface="Palatino Linotype" pitchFamily="18" charset="0"/>
              </a:rPr>
              <a:t>βιβλίω</a:t>
            </a:r>
            <a:r>
              <a:rPr lang="el-GR" i="1" dirty="0">
                <a:latin typeface="Palatino Linotype" pitchFamily="18" charset="0"/>
              </a:rPr>
              <a:t> </a:t>
            </a:r>
            <a:r>
              <a:rPr lang="el-GR" i="1" dirty="0" err="1">
                <a:latin typeface="Palatino Linotype" pitchFamily="18" charset="0"/>
              </a:rPr>
              <a:t>κατέθεντο</a:t>
            </a:r>
            <a:r>
              <a:rPr lang="el-GR" i="1" dirty="0">
                <a:latin typeface="Palatino Linotype" pitchFamily="18" charset="0"/>
              </a:rPr>
              <a:t> </a:t>
            </a:r>
            <a:r>
              <a:rPr lang="el-GR" dirty="0">
                <a:latin typeface="Palatino Linotype" pitchFamily="18" charset="0"/>
              </a:rPr>
              <a:t> (3.1.1).  </a:t>
            </a:r>
          </a:p>
        </p:txBody>
      </p:sp>
      <p:sp>
        <p:nvSpPr>
          <p:cNvPr id="10" name="9 - Διπλωμένη γωνία"/>
          <p:cNvSpPr/>
          <p:nvPr/>
        </p:nvSpPr>
        <p:spPr>
          <a:xfrm>
            <a:off x="323528" y="2060848"/>
            <a:ext cx="3960440" cy="5612844"/>
          </a:xfrm>
          <a:prstGeom prst="foldedCorner">
            <a:avLst/>
          </a:prstGeom>
          <a:solidFill>
            <a:schemeClr val="bg2">
              <a:lumMod val="90000"/>
            </a:schemeClr>
          </a:solidFill>
          <a:ln>
            <a:solidFill>
              <a:schemeClr val="tx1"/>
            </a:solidFill>
          </a:ln>
        </p:spPr>
        <p:txBody>
          <a:bodyPr wrap="square">
            <a:spAutoFit/>
          </a:bodyPr>
          <a:lstStyle/>
          <a:p>
            <a:pPr algn="just">
              <a:lnSpc>
                <a:spcPct val="150000"/>
              </a:lnSpc>
            </a:pPr>
            <a:r>
              <a:rPr lang="el-GR" sz="1600" b="1" i="1" dirty="0" err="1"/>
              <a:t>Ἒστιν</a:t>
            </a:r>
            <a:r>
              <a:rPr lang="el-GR" sz="1600" b="1" i="1" dirty="0"/>
              <a:t> ὁ </a:t>
            </a:r>
            <a:r>
              <a:rPr lang="el-GR" sz="1600" b="1" i="1" dirty="0" err="1"/>
              <a:t>Λουκᾶς</a:t>
            </a:r>
            <a:r>
              <a:rPr lang="el-GR" sz="1600" b="1" i="1" dirty="0"/>
              <a:t> </a:t>
            </a:r>
            <a:r>
              <a:rPr lang="el-GR" sz="1600" b="1" i="1" dirty="0" err="1"/>
              <a:t>Ἀντιοχεὺς</a:t>
            </a:r>
            <a:r>
              <a:rPr lang="el-GR" sz="1600" b="1" i="1" dirty="0"/>
              <a:t> Σύρος, </a:t>
            </a:r>
            <a:r>
              <a:rPr lang="el-GR" sz="1600" b="1" i="1" dirty="0" err="1"/>
              <a:t>ἰατρὸς</a:t>
            </a:r>
            <a:r>
              <a:rPr lang="el-GR" sz="1600" b="1" i="1" dirty="0"/>
              <a:t> </a:t>
            </a:r>
            <a:r>
              <a:rPr lang="el-GR" sz="1600" b="1" i="1" dirty="0" err="1"/>
              <a:t>τῇ</a:t>
            </a:r>
            <a:r>
              <a:rPr lang="el-GR" sz="1600" b="1" i="1" dirty="0"/>
              <a:t> </a:t>
            </a:r>
            <a:r>
              <a:rPr lang="el-GR" sz="1600" b="1" i="1" dirty="0" err="1"/>
              <a:t>τέχνῃ</a:t>
            </a:r>
            <a:r>
              <a:rPr lang="el-GR" sz="1600" b="1" i="1" dirty="0"/>
              <a:t>, </a:t>
            </a:r>
            <a:r>
              <a:rPr lang="el-GR" sz="1600" b="1" i="1" dirty="0" err="1"/>
              <a:t>μαθητὴς</a:t>
            </a:r>
            <a:r>
              <a:rPr lang="el-GR" sz="1600" b="1" i="1" dirty="0"/>
              <a:t> </a:t>
            </a:r>
            <a:r>
              <a:rPr lang="el-GR" sz="1600" b="1" i="1" dirty="0" err="1"/>
              <a:t>ἀποστόλων</a:t>
            </a:r>
            <a:r>
              <a:rPr lang="el-GR" sz="1600" b="1" i="1" dirty="0"/>
              <a:t> γενόμενος </a:t>
            </a:r>
            <a:r>
              <a:rPr lang="el-GR" sz="1600" b="1" i="1" dirty="0" err="1"/>
              <a:t>καὶ</a:t>
            </a:r>
            <a:r>
              <a:rPr lang="el-GR" sz="1600" b="1" i="1" dirty="0"/>
              <a:t> </a:t>
            </a:r>
            <a:r>
              <a:rPr lang="el-GR" sz="1600" b="1" i="1" dirty="0" err="1"/>
              <a:t>ὕστερον</a:t>
            </a:r>
            <a:r>
              <a:rPr lang="el-GR" sz="1600" b="1" i="1" dirty="0"/>
              <a:t> </a:t>
            </a:r>
            <a:r>
              <a:rPr lang="el-GR" sz="1600" b="1" i="1" dirty="0" err="1"/>
              <a:t>Παύλῳ</a:t>
            </a:r>
            <a:r>
              <a:rPr lang="el-GR" sz="1600" b="1" i="1" dirty="0"/>
              <a:t> παρακολουθήσας μέχρις </a:t>
            </a:r>
            <a:r>
              <a:rPr lang="el-GR" sz="1600" b="1" i="1" dirty="0" err="1"/>
              <a:t>τοῦ</a:t>
            </a:r>
            <a:r>
              <a:rPr lang="el-GR" sz="1600" b="1" i="1" dirty="0"/>
              <a:t> μαρτυρίου </a:t>
            </a:r>
            <a:r>
              <a:rPr lang="el-GR" sz="1600" b="1" i="1" dirty="0" err="1"/>
              <a:t>αὐτοῦ</a:t>
            </a:r>
            <a:r>
              <a:rPr lang="el-GR" sz="1600" b="1" i="1" dirty="0"/>
              <a:t>, δουλεύσας </a:t>
            </a:r>
            <a:r>
              <a:rPr lang="el-GR" sz="1600" b="1" i="1" dirty="0" err="1"/>
              <a:t>τῷ</a:t>
            </a:r>
            <a:r>
              <a:rPr lang="el-GR" sz="1600" b="1" i="1" dirty="0"/>
              <a:t> </a:t>
            </a:r>
            <a:r>
              <a:rPr lang="el-GR" sz="1600" b="1" i="1" dirty="0" err="1"/>
              <a:t>Κυρίῳ</a:t>
            </a:r>
            <a:r>
              <a:rPr lang="el-GR" sz="1600" b="1" i="1" dirty="0"/>
              <a:t> </a:t>
            </a:r>
            <a:r>
              <a:rPr lang="el-GR" sz="1600" b="1" i="1" dirty="0" err="1"/>
              <a:t>ἀπερισπάστως</a:t>
            </a:r>
            <a:r>
              <a:rPr lang="el-GR" sz="1600" b="1" i="1" dirty="0"/>
              <a:t>, </a:t>
            </a:r>
            <a:r>
              <a:rPr lang="el-GR" sz="1600" b="1" i="1" dirty="0" err="1"/>
              <a:t>ἀγύναιος</a:t>
            </a:r>
            <a:r>
              <a:rPr lang="el-GR" sz="1600" b="1" i="1" dirty="0"/>
              <a:t>, </a:t>
            </a:r>
            <a:r>
              <a:rPr lang="el-GR" sz="1600" b="1" i="1" dirty="0" err="1"/>
              <a:t>ἄτεκνος</a:t>
            </a:r>
            <a:r>
              <a:rPr lang="el-GR" sz="1600" b="1" i="1" dirty="0"/>
              <a:t>, </a:t>
            </a:r>
            <a:r>
              <a:rPr lang="el-GR" sz="1600" b="1" i="1" dirty="0" err="1"/>
              <a:t>ἐτῶν</a:t>
            </a:r>
            <a:r>
              <a:rPr lang="el-GR" sz="1600" b="1" i="1" dirty="0"/>
              <a:t> </a:t>
            </a:r>
            <a:r>
              <a:rPr lang="el-GR" sz="1600" b="1" i="1" dirty="0" err="1"/>
              <a:t>ὀγδοήκοντα</a:t>
            </a:r>
            <a:r>
              <a:rPr lang="el-GR" sz="1600" b="1" i="1" dirty="0"/>
              <a:t> τεσσάρων </a:t>
            </a:r>
            <a:r>
              <a:rPr lang="el-GR" sz="1600" b="1" i="1" dirty="0" err="1"/>
              <a:t>ἐκοιμήθη</a:t>
            </a:r>
            <a:r>
              <a:rPr lang="el-GR" sz="1600" b="1" i="1" dirty="0"/>
              <a:t> </a:t>
            </a:r>
            <a:r>
              <a:rPr lang="el-GR" sz="1600" b="1" i="1" dirty="0" err="1"/>
              <a:t>ἐν</a:t>
            </a:r>
            <a:r>
              <a:rPr lang="el-GR" sz="1600" b="1" i="1" dirty="0"/>
              <a:t> </a:t>
            </a:r>
            <a:r>
              <a:rPr lang="el-GR" sz="1600" b="1" i="1" dirty="0" err="1"/>
              <a:t>τῇ</a:t>
            </a:r>
            <a:r>
              <a:rPr lang="el-GR" sz="1600" b="1" i="1" dirty="0"/>
              <a:t> Βοιωτία, πλήρης </a:t>
            </a:r>
            <a:r>
              <a:rPr lang="el-GR" sz="1600" b="1" i="1" cap="all" dirty="0"/>
              <a:t>π</a:t>
            </a:r>
            <a:r>
              <a:rPr lang="el-GR" sz="1600" b="1" i="1" dirty="0"/>
              <a:t>νεύματος </a:t>
            </a:r>
            <a:r>
              <a:rPr lang="el-GR" sz="1600" b="1" i="1" dirty="0" err="1"/>
              <a:t>Ἁγίου</a:t>
            </a:r>
            <a:r>
              <a:rPr lang="el-GR" sz="1600" b="1" i="1" dirty="0"/>
              <a:t>. (</a:t>
            </a:r>
            <a:r>
              <a:rPr lang="el-GR" sz="1600" b="1" i="1" dirty="0" err="1"/>
              <a:t>Αντιμαρκιωνιτικός</a:t>
            </a:r>
            <a:r>
              <a:rPr lang="el-GR" sz="1600" b="1" i="1" dirty="0"/>
              <a:t> Πρόλογος 2</a:t>
            </a:r>
            <a:r>
              <a:rPr lang="el-GR" sz="1600" b="1" i="1" baseline="30000" dirty="0"/>
              <a:t>ος</a:t>
            </a:r>
            <a:r>
              <a:rPr lang="el-GR" sz="1600" b="1" i="1" dirty="0"/>
              <a:t> αι. </a:t>
            </a:r>
            <a:r>
              <a:rPr lang="el-GR" sz="1600" b="1" i="1" dirty="0" err="1"/>
              <a:t>μ.Χ</a:t>
            </a:r>
            <a:r>
              <a:rPr lang="el-GR" sz="1600" b="1" i="1" dirty="0"/>
              <a:t>.)</a:t>
            </a:r>
            <a:endParaRPr lang="el-GR" sz="1600" dirty="0"/>
          </a:p>
          <a:p>
            <a:pPr algn="just">
              <a:lnSpc>
                <a:spcPct val="150000"/>
              </a:lnSpc>
            </a:pPr>
            <a:endParaRPr lang="el-GR" dirty="0">
              <a:latin typeface="Palatino Linotype" pitchFamily="18" charset="0"/>
            </a:endParaRPr>
          </a:p>
          <a:p>
            <a:pPr algn="just">
              <a:lnSpc>
                <a:spcPct val="150000"/>
              </a:lnSpc>
            </a:pPr>
            <a:endParaRPr lang="el-GR" dirty="0">
              <a:latin typeface="Palatino Linotype" pitchFamily="18" charset="0"/>
            </a:endParaRPr>
          </a:p>
        </p:txBody>
      </p:sp>
      <p:sp>
        <p:nvSpPr>
          <p:cNvPr id="13313" name="Rectangle 1"/>
          <p:cNvSpPr>
            <a:spLocks noChangeArrowheads="1"/>
          </p:cNvSpPr>
          <p:nvPr/>
        </p:nvSpPr>
        <p:spPr bwMode="auto">
          <a:xfrm>
            <a:off x="4283968" y="1628800"/>
            <a:ext cx="4536504" cy="5590451"/>
          </a:xfrm>
          <a:prstGeom prst="wedgeRectCallout">
            <a:avLst>
              <a:gd name="adj1" fmla="val -19443"/>
              <a:gd name="adj2" fmla="val 104238"/>
            </a:avLst>
          </a:prstGeom>
          <a:solidFill>
            <a:schemeClr val="accent4">
              <a:lumMod val="40000"/>
              <a:lumOff val="60000"/>
            </a:schemeClr>
          </a:solid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lnSpc>
                <a:spcPct val="150000"/>
              </a:lnSpc>
              <a:spcBef>
                <a:spcPct val="0"/>
              </a:spcBef>
              <a:spcAft>
                <a:spcPct val="0"/>
              </a:spcAft>
            </a:pPr>
            <a:r>
              <a:rPr lang="el-GR" sz="1600" dirty="0">
                <a:latin typeface="Palatino Linotype" pitchFamily="18" charset="0"/>
              </a:rPr>
              <a:t>Το όνομα </a:t>
            </a:r>
            <a:r>
              <a:rPr lang="el-GR" sz="1600" b="1" dirty="0">
                <a:latin typeface="Palatino Linotype" pitchFamily="18" charset="0"/>
              </a:rPr>
              <a:t>Λουκάς</a:t>
            </a:r>
            <a:r>
              <a:rPr lang="el-GR" sz="1600" dirty="0">
                <a:latin typeface="Palatino Linotype" pitchFamily="18" charset="0"/>
              </a:rPr>
              <a:t>, δεν απαντά στην κλασική γραμματεία. Το όνομα αυτό προέρχεται από σύντμηση του ονόματος </a:t>
            </a:r>
            <a:r>
              <a:rPr lang="el-GR" sz="1600" i="1" dirty="0" err="1">
                <a:latin typeface="Palatino Linotype" pitchFamily="18" charset="0"/>
              </a:rPr>
              <a:t>Λουκανός</a:t>
            </a:r>
            <a:r>
              <a:rPr lang="el-GR" sz="1600" i="1" dirty="0">
                <a:latin typeface="Palatino Linotype" pitchFamily="18" charset="0"/>
              </a:rPr>
              <a:t> ή </a:t>
            </a:r>
            <a:r>
              <a:rPr lang="el-GR" sz="1600" i="1" dirty="0" err="1">
                <a:latin typeface="Palatino Linotype" pitchFamily="18" charset="0"/>
              </a:rPr>
              <a:t>Λουκάνιος</a:t>
            </a:r>
            <a:r>
              <a:rPr lang="el-GR" sz="1600" i="1" dirty="0">
                <a:latin typeface="Palatino Linotype" pitchFamily="18" charset="0"/>
              </a:rPr>
              <a:t> ή </a:t>
            </a:r>
            <a:r>
              <a:rPr lang="el-GR" sz="1600" i="1" dirty="0" err="1">
                <a:latin typeface="Palatino Linotype" pitchFamily="18" charset="0"/>
              </a:rPr>
              <a:t>Λούκιος</a:t>
            </a:r>
            <a:r>
              <a:rPr lang="el-GR" sz="1600" dirty="0">
                <a:latin typeface="Palatino Linotype" pitchFamily="18" charset="0"/>
              </a:rPr>
              <a:t>  (</a:t>
            </a:r>
            <a:r>
              <a:rPr lang="en-US" sz="1600" dirty="0" err="1">
                <a:latin typeface="Palatino Linotype" pitchFamily="18" charset="0"/>
              </a:rPr>
              <a:t>Lucanus</a:t>
            </a:r>
            <a:r>
              <a:rPr lang="el-GR" sz="1600" dirty="0">
                <a:latin typeface="Palatino Linotype" pitchFamily="18" charset="0"/>
              </a:rPr>
              <a:t>, </a:t>
            </a:r>
            <a:r>
              <a:rPr lang="en-US" sz="1600" dirty="0" err="1">
                <a:latin typeface="Palatino Linotype" pitchFamily="18" charset="0"/>
              </a:rPr>
              <a:t>Lucanius</a:t>
            </a:r>
            <a:r>
              <a:rPr lang="el-GR" sz="1600" dirty="0">
                <a:latin typeface="Palatino Linotype" pitchFamily="18" charset="0"/>
              </a:rPr>
              <a:t>, </a:t>
            </a:r>
            <a:r>
              <a:rPr lang="en-US" sz="1600" dirty="0" err="1">
                <a:latin typeface="Palatino Linotype" pitchFamily="18" charset="0"/>
              </a:rPr>
              <a:t>Lucius</a:t>
            </a:r>
            <a:r>
              <a:rPr lang="el-GR" sz="1600" dirty="0">
                <a:latin typeface="Palatino Linotype" pitchFamily="18" charset="0"/>
              </a:rPr>
              <a:t> &lt; </a:t>
            </a:r>
            <a:r>
              <a:rPr lang="en-US" sz="1600" dirty="0" err="1">
                <a:latin typeface="Palatino Linotype" pitchFamily="18" charset="0"/>
              </a:rPr>
              <a:t>lux</a:t>
            </a:r>
            <a:r>
              <a:rPr lang="el-GR" sz="1600" dirty="0">
                <a:latin typeface="Palatino Linotype" pitchFamily="18" charset="0"/>
              </a:rPr>
              <a:t> &lt; φως). </a:t>
            </a:r>
            <a:r>
              <a:rPr kumimoji="0" lang="el-GR" sz="1600" b="0"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Την καταγωγή του από την Αντιόχεια,</a:t>
            </a:r>
            <a:r>
              <a:rPr kumimoji="0" lang="el-GR" sz="1600" b="0" i="0" u="none" strike="noStrike" cap="none" normalizeH="0" dirty="0">
                <a:ln>
                  <a:noFill/>
                </a:ln>
                <a:solidFill>
                  <a:srgbClr val="000000"/>
                </a:solidFill>
                <a:effectLst/>
                <a:latin typeface="Palatino Linotype" pitchFamily="18" charset="0"/>
                <a:ea typeface="Times New Roman" pitchFamily="18" charset="0"/>
                <a:cs typeface="Times New Roman" pitchFamily="18" charset="0"/>
              </a:rPr>
              <a:t>  </a:t>
            </a:r>
            <a:r>
              <a:rPr lang="el-GR" sz="1600" dirty="0">
                <a:solidFill>
                  <a:srgbClr val="000000"/>
                </a:solidFill>
                <a:latin typeface="Palatino Linotype" pitchFamily="18" charset="0"/>
                <a:ea typeface="Times New Roman" pitchFamily="18" charset="0"/>
                <a:cs typeface="Times New Roman" pitchFamily="18" charset="0"/>
              </a:rPr>
              <a:t>αναφέρουν </a:t>
            </a:r>
            <a:r>
              <a:rPr kumimoji="0" lang="el-GR" sz="1600" b="0"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οι Ευσέβιος (</a:t>
            </a:r>
            <a:r>
              <a:rPr kumimoji="0" lang="el-GR" sz="1600" b="0" i="1"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Ε.Ι.</a:t>
            </a:r>
            <a:r>
              <a:rPr kumimoji="0" lang="el-GR" sz="1600" b="0"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 3.4.6) και Ιερώνυμος (</a:t>
            </a:r>
            <a:r>
              <a:rPr kumimoji="0" lang="en-US" sz="1600" b="0" i="1" u="none" strike="noStrike" cap="none" normalizeH="0" baseline="0" dirty="0" err="1">
                <a:ln>
                  <a:noFill/>
                </a:ln>
                <a:solidFill>
                  <a:srgbClr val="000000"/>
                </a:solidFill>
                <a:effectLst/>
                <a:latin typeface="Palatino Linotype" pitchFamily="18" charset="0"/>
                <a:ea typeface="Times New Roman" pitchFamily="18" charset="0"/>
                <a:cs typeface="Times New Roman" pitchFamily="18" charset="0"/>
              </a:rPr>
              <a:t>Vir</a:t>
            </a:r>
            <a:r>
              <a:rPr kumimoji="0" lang="el-GR" sz="1600" b="0" i="1"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 </a:t>
            </a:r>
            <a:r>
              <a:rPr kumimoji="0" lang="en-US" sz="1600" b="0" i="1"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Ill</a:t>
            </a:r>
            <a:r>
              <a:rPr kumimoji="0" lang="el-GR" sz="1600" b="0" i="1"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a:t>
            </a:r>
            <a:r>
              <a:rPr kumimoji="0" lang="el-GR" sz="1600" b="0"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 7).  Σύγχρονοι Ερμηνευτές θεωρούν ότι ο Λουκάς ήταν Μακεδόνας καταγόμενος από τους Φιλίππους. Στις Επιστολές τού Π. μνημονεύεται ως «συνεργός» (</a:t>
            </a:r>
            <a:r>
              <a:rPr kumimoji="0" lang="el-GR" sz="1600" b="0" i="0" u="none" strike="noStrike" cap="none" normalizeH="0" baseline="0" dirty="0" err="1">
                <a:ln>
                  <a:noFill/>
                </a:ln>
                <a:solidFill>
                  <a:srgbClr val="000000"/>
                </a:solidFill>
                <a:effectLst/>
                <a:latin typeface="Palatino Linotype" pitchFamily="18" charset="0"/>
                <a:ea typeface="Times New Roman" pitchFamily="18" charset="0"/>
                <a:cs typeface="Times New Roman" pitchFamily="18" charset="0"/>
              </a:rPr>
              <a:t>Φιλήμ</a:t>
            </a:r>
            <a:r>
              <a:rPr kumimoji="0" lang="el-GR" sz="1600" b="0"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 23-24) «ιατρός αγαπητός» (Κολ. 4, 14) που έχει απομείνει μόνος κοντά στον Π. (</a:t>
            </a:r>
            <a:r>
              <a:rPr kumimoji="0" lang="el-GR" sz="1600" b="0" i="0" u="none" strike="noStrike" cap="none" normalizeH="0" baseline="0" dirty="0" err="1">
                <a:ln>
                  <a:noFill/>
                </a:ln>
                <a:solidFill>
                  <a:srgbClr val="000000"/>
                </a:solidFill>
                <a:effectLst/>
                <a:latin typeface="Palatino Linotype" pitchFamily="18" charset="0"/>
                <a:ea typeface="Times New Roman" pitchFamily="18" charset="0"/>
                <a:cs typeface="Times New Roman" pitchFamily="18" charset="0"/>
              </a:rPr>
              <a:t>Β’Τιμ</a:t>
            </a:r>
            <a:r>
              <a:rPr kumimoji="0" lang="el-GR" sz="1600" b="0" i="0" u="none" strike="noStrike" cap="none" normalizeH="0" baseline="0" dirty="0">
                <a:ln>
                  <a:noFill/>
                </a:ln>
                <a:solidFill>
                  <a:srgbClr val="000000"/>
                </a:solidFill>
                <a:effectLst/>
                <a:latin typeface="Palatino Linotype" pitchFamily="18" charset="0"/>
                <a:ea typeface="Times New Roman" pitchFamily="18" charset="0"/>
                <a:cs typeface="Times New Roman" pitchFamily="18" charset="0"/>
              </a:rPr>
              <a:t>. 4, 11)</a:t>
            </a:r>
            <a:endParaRPr kumimoji="0" lang="el-GR" sz="1600" b="0" i="0" u="none" strike="noStrike" cap="none" normalizeH="0" baseline="0" dirty="0">
              <a:ln>
                <a:noFill/>
              </a:ln>
              <a:solidFill>
                <a:schemeClr val="tx1"/>
              </a:solidFill>
              <a:effectLst/>
              <a:latin typeface="Palatino Linotype"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itchFamily="34" charset="0"/>
                <a:cs typeface="Arial" pitchFamily="34" charset="0"/>
              </a:rPr>
            </a:b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
        <p:nvSpPr>
          <p:cNvPr id="13314" name="Rectangle 2"/>
          <p:cNvSpPr>
            <a:spLocks noChangeArrowheads="1"/>
          </p:cNvSpPr>
          <p:nvPr/>
        </p:nvSpPr>
        <p:spPr bwMode="auto">
          <a:xfrm>
            <a:off x="0" y="45720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2" name="11 - Θέση αριθμού διαφάνειας"/>
          <p:cNvSpPr>
            <a:spLocks noGrp="1"/>
          </p:cNvSpPr>
          <p:nvPr>
            <p:ph type="sldNum" sz="quarter" idx="12"/>
          </p:nvPr>
        </p:nvSpPr>
        <p:spPr/>
        <p:txBody>
          <a:bodyPr/>
          <a:lstStyle/>
          <a:p>
            <a:fld id="{C253011D-87D8-44AE-B137-F1558B2A836E}" type="slidenum">
              <a:rPr lang="el-GR" smtClean="0"/>
              <a:pPr/>
              <a:t>8</a:t>
            </a:fld>
            <a:endParaRPr lang="el-GR"/>
          </a:p>
        </p:txBody>
      </p:sp>
    </p:spTree>
  </p:cSld>
  <p:clrMapOvr>
    <a:masterClrMapping/>
  </p:clrMapOvr>
  <p:transition spd="slow">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Στρογγυλεμένο ορθογώνιο"/>
          <p:cNvSpPr/>
          <p:nvPr/>
        </p:nvSpPr>
        <p:spPr>
          <a:xfrm>
            <a:off x="251520" y="1124744"/>
            <a:ext cx="8136904" cy="3166824"/>
          </a:xfrm>
          <a:prstGeom prst="roundRect">
            <a:avLst/>
          </a:prstGeom>
          <a:solidFill>
            <a:schemeClr val="accent2">
              <a:lumMod val="60000"/>
              <a:lumOff val="40000"/>
            </a:schemeClr>
          </a:solidFill>
          <a:ln>
            <a:solidFill>
              <a:schemeClr val="tx1"/>
            </a:solidFill>
          </a:ln>
        </p:spPr>
        <p:txBody>
          <a:bodyPr wrap="square">
            <a:spAutoFit/>
          </a:bodyPr>
          <a:lstStyle/>
          <a:p>
            <a:pPr algn="just">
              <a:lnSpc>
                <a:spcPct val="150000"/>
              </a:lnSpc>
            </a:pPr>
            <a:r>
              <a:rPr lang="el-GR" dirty="0">
                <a:latin typeface="Palatino Linotype" pitchFamily="18" charset="0"/>
              </a:rPr>
              <a:t>Ο Λουκάς είναι ο μοναδικός Ευαγγελιστής, ο οποίος υπήρξε </a:t>
            </a:r>
            <a:r>
              <a:rPr lang="el-GR" b="1" dirty="0">
                <a:latin typeface="Palatino Linotype" pitchFamily="18" charset="0"/>
              </a:rPr>
              <a:t>εθνικός</a:t>
            </a:r>
            <a:r>
              <a:rPr lang="el-GR" dirty="0">
                <a:latin typeface="Palatino Linotype" pitchFamily="18" charset="0"/>
              </a:rPr>
              <a:t> και εξαιρέσει ίσως του </a:t>
            </a:r>
            <a:r>
              <a:rPr lang="el-GR" dirty="0" err="1">
                <a:latin typeface="Palatino Linotype" pitchFamily="18" charset="0"/>
              </a:rPr>
              <a:t>Απολλώ</a:t>
            </a:r>
            <a:r>
              <a:rPr lang="el-GR" dirty="0">
                <a:latin typeface="Palatino Linotype" pitchFamily="18" charset="0"/>
              </a:rPr>
              <a:t>, ήταν ο μόνος μεταξύ των πρώτων κηρύκων, ο οποίος ως ιατρός είχε </a:t>
            </a:r>
            <a:r>
              <a:rPr lang="el-GR" b="1" dirty="0">
                <a:latin typeface="Palatino Linotype" pitchFamily="18" charset="0"/>
              </a:rPr>
              <a:t>επιστημονική παιδεία</a:t>
            </a:r>
            <a:r>
              <a:rPr lang="el-GR" dirty="0">
                <a:latin typeface="Palatino Linotype" pitchFamily="18" charset="0"/>
              </a:rPr>
              <a:t>. Όπως επισημαίνει και ο κατάλογος του </a:t>
            </a:r>
            <a:r>
              <a:rPr lang="el-GR" dirty="0" err="1">
                <a:latin typeface="Palatino Linotype" pitchFamily="18" charset="0"/>
              </a:rPr>
              <a:t>Μουρατόρι</a:t>
            </a:r>
            <a:r>
              <a:rPr lang="el-GR" dirty="0">
                <a:latin typeface="Palatino Linotype" pitchFamily="18" charset="0"/>
              </a:rPr>
              <a:t> ο Λουκάς ήταν </a:t>
            </a:r>
            <a:r>
              <a:rPr lang="el-GR" b="1" i="1" dirty="0" err="1">
                <a:latin typeface="Palatino Linotype" pitchFamily="18" charset="0"/>
              </a:rPr>
              <a:t>ζηλωτὴς</a:t>
            </a:r>
            <a:r>
              <a:rPr lang="el-GR" b="1" i="1" dirty="0">
                <a:latin typeface="Palatino Linotype" pitchFamily="18" charset="0"/>
              </a:rPr>
              <a:t> </a:t>
            </a:r>
            <a:r>
              <a:rPr lang="el-GR" b="1" i="1" dirty="0" err="1">
                <a:latin typeface="Palatino Linotype" pitchFamily="18" charset="0"/>
              </a:rPr>
              <a:t>τοῦ</a:t>
            </a:r>
            <a:r>
              <a:rPr lang="el-GR" b="1" i="1" dirty="0">
                <a:latin typeface="Palatino Linotype" pitchFamily="18" charset="0"/>
              </a:rPr>
              <a:t> </a:t>
            </a:r>
            <a:r>
              <a:rPr lang="el-GR" b="1" i="1" cap="all" dirty="0">
                <a:latin typeface="Palatino Linotype" pitchFamily="18" charset="0"/>
              </a:rPr>
              <a:t>ν</a:t>
            </a:r>
            <a:r>
              <a:rPr lang="el-GR" b="1" i="1" dirty="0">
                <a:latin typeface="Palatino Linotype" pitchFamily="18" charset="0"/>
              </a:rPr>
              <a:t>όμου. Γι’ αυτό και ίσως διαφοροποιείται σε κάποια σημεία από το δάσκαλό του Παύλο (Π.)</a:t>
            </a:r>
            <a:endParaRPr lang="el-GR" dirty="0">
              <a:latin typeface="Palatino Linotype" pitchFamily="18" charset="0"/>
            </a:endParaRPr>
          </a:p>
          <a:p>
            <a:endParaRPr lang="el-GR" dirty="0"/>
          </a:p>
        </p:txBody>
      </p:sp>
      <p:sp>
        <p:nvSpPr>
          <p:cNvPr id="4" name="3 - Θέση αριθμού διαφάνειας"/>
          <p:cNvSpPr>
            <a:spLocks noGrp="1"/>
          </p:cNvSpPr>
          <p:nvPr>
            <p:ph type="sldNum" sz="quarter" idx="12"/>
          </p:nvPr>
        </p:nvSpPr>
        <p:spPr/>
        <p:txBody>
          <a:bodyPr/>
          <a:lstStyle/>
          <a:p>
            <a:fld id="{C253011D-87D8-44AE-B137-F1558B2A836E}" type="slidenum">
              <a:rPr lang="el-GR" smtClean="0"/>
              <a:pPr/>
              <a:t>9</a:t>
            </a:fld>
            <a:endParaRPr lang="el-GR"/>
          </a:p>
        </p:txBody>
      </p:sp>
      <p:sp>
        <p:nvSpPr>
          <p:cNvPr id="5" name="4 - TextBox"/>
          <p:cNvSpPr txBox="1"/>
          <p:nvPr/>
        </p:nvSpPr>
        <p:spPr>
          <a:xfrm>
            <a:off x="251520" y="620688"/>
            <a:ext cx="4176464" cy="442674"/>
          </a:xfrm>
          <a:prstGeom prst="roundRect">
            <a:avLst/>
          </a:prstGeom>
          <a:solidFill>
            <a:schemeClr val="accent2"/>
          </a:solidFill>
          <a:ln>
            <a:solidFill>
              <a:schemeClr val="tx1"/>
            </a:solidFill>
          </a:ln>
        </p:spPr>
        <p:txBody>
          <a:bodyPr wrap="square" rtlCol="0">
            <a:spAutoFit/>
          </a:bodyPr>
          <a:lstStyle/>
          <a:p>
            <a:r>
              <a:rPr lang="el-GR" sz="2000" b="1" dirty="0">
                <a:latin typeface="Palatino Linotype" pitchFamily="18" charset="0"/>
              </a:rPr>
              <a:t>Α. ΣΥΓΓΡΑΦΕΑΣ</a:t>
            </a:r>
          </a:p>
        </p:txBody>
      </p:sp>
      <p:sp>
        <p:nvSpPr>
          <p:cNvPr id="6" name="5 - TextBox"/>
          <p:cNvSpPr txBox="1"/>
          <p:nvPr/>
        </p:nvSpPr>
        <p:spPr>
          <a:xfrm>
            <a:off x="611560" y="4581128"/>
            <a:ext cx="3600400" cy="2038558"/>
          </a:xfrm>
          <a:prstGeom prst="foldedCorner">
            <a:avLst/>
          </a:prstGeom>
          <a:solidFill>
            <a:schemeClr val="accent6">
              <a:lumMod val="20000"/>
              <a:lumOff val="80000"/>
            </a:schemeClr>
          </a:solidFill>
          <a:ln>
            <a:solidFill>
              <a:schemeClr val="tx1"/>
            </a:solidFill>
          </a:ln>
        </p:spPr>
        <p:txBody>
          <a:bodyPr wrap="square" rtlCol="0">
            <a:spAutoFit/>
          </a:bodyPr>
          <a:lstStyle/>
          <a:p>
            <a:pPr algn="just">
              <a:lnSpc>
                <a:spcPct val="150000"/>
              </a:lnSpc>
            </a:pPr>
            <a:r>
              <a:rPr lang="el-GR" sz="1400" dirty="0">
                <a:latin typeface="Palatino Linotype" pitchFamily="18" charset="0"/>
              </a:rPr>
              <a:t>Η Εκκλησία εορτάζει τη μνήμη του Αποστόλου και Ευαγγελιστή Λουκά την 18</a:t>
            </a:r>
            <a:r>
              <a:rPr lang="el-GR" sz="1400" baseline="30000" dirty="0">
                <a:latin typeface="Palatino Linotype" pitchFamily="18" charset="0"/>
              </a:rPr>
              <a:t>η</a:t>
            </a:r>
            <a:r>
              <a:rPr lang="el-GR" sz="1400" dirty="0">
                <a:latin typeface="Palatino Linotype" pitchFamily="18" charset="0"/>
              </a:rPr>
              <a:t> Οκτωβρίου, που είναι ιδιαίτερα αγαπητός στη Βοιωτία, την πατρίδα του Πλουτάρχου.</a:t>
            </a:r>
          </a:p>
        </p:txBody>
      </p:sp>
      <p:sp>
        <p:nvSpPr>
          <p:cNvPr id="7" name="6 - Ορθογώνιο"/>
          <p:cNvSpPr/>
          <p:nvPr/>
        </p:nvSpPr>
        <p:spPr>
          <a:xfrm>
            <a:off x="4860032" y="4437112"/>
            <a:ext cx="3744416" cy="1477328"/>
          </a:xfrm>
          <a:prstGeom prst="rect">
            <a:avLst/>
          </a:prstGeom>
          <a:solidFill>
            <a:schemeClr val="bg2">
              <a:lumMod val="90000"/>
            </a:schemeClr>
          </a:solidFill>
        </p:spPr>
        <p:txBody>
          <a:bodyPr wrap="square">
            <a:spAutoFit/>
          </a:bodyPr>
          <a:lstStyle/>
          <a:p>
            <a:pPr algn="ctr"/>
            <a:r>
              <a:rPr lang="el-GR" b="1" dirty="0"/>
              <a:t>ΑΠΟΛΥΤΙΚΙΟ</a:t>
            </a:r>
            <a:r>
              <a:rPr lang="el-GR" dirty="0"/>
              <a:t> </a:t>
            </a:r>
          </a:p>
          <a:p>
            <a:pPr algn="ctr"/>
            <a:r>
              <a:rPr lang="el-GR" dirty="0" err="1"/>
              <a:t>Ἀπόστολε</a:t>
            </a:r>
            <a:r>
              <a:rPr lang="el-GR" dirty="0"/>
              <a:t> </a:t>
            </a:r>
            <a:r>
              <a:rPr lang="el-GR" dirty="0" err="1"/>
              <a:t>Ἅγιε</a:t>
            </a:r>
            <a:r>
              <a:rPr lang="el-GR" dirty="0"/>
              <a:t>, </a:t>
            </a:r>
            <a:r>
              <a:rPr lang="el-GR" dirty="0" err="1"/>
              <a:t>καὶ</a:t>
            </a:r>
            <a:r>
              <a:rPr lang="el-GR" dirty="0"/>
              <a:t> </a:t>
            </a:r>
            <a:r>
              <a:rPr lang="el-GR" dirty="0" err="1"/>
              <a:t>Εὐαγγελιστὰ</a:t>
            </a:r>
            <a:r>
              <a:rPr lang="el-GR" dirty="0"/>
              <a:t> </a:t>
            </a:r>
            <a:r>
              <a:rPr lang="el-GR" dirty="0" err="1"/>
              <a:t>Λουκᾶ</a:t>
            </a:r>
            <a:r>
              <a:rPr lang="el-GR" dirty="0"/>
              <a:t>, </a:t>
            </a:r>
            <a:r>
              <a:rPr lang="el-GR" dirty="0" err="1"/>
              <a:t>πρέσβευε</a:t>
            </a:r>
            <a:r>
              <a:rPr lang="el-GR" dirty="0"/>
              <a:t> </a:t>
            </a:r>
            <a:r>
              <a:rPr lang="el-GR" dirty="0" err="1"/>
              <a:t>τῷ</a:t>
            </a:r>
            <a:r>
              <a:rPr lang="el-GR" dirty="0"/>
              <a:t> </a:t>
            </a:r>
            <a:r>
              <a:rPr lang="el-GR" dirty="0" err="1"/>
              <a:t>ἐλεήμονι</a:t>
            </a:r>
            <a:r>
              <a:rPr lang="el-GR" dirty="0"/>
              <a:t> </a:t>
            </a:r>
            <a:r>
              <a:rPr lang="el-GR" dirty="0" err="1"/>
              <a:t>Θεῷ</a:t>
            </a:r>
            <a:r>
              <a:rPr lang="el-GR" dirty="0"/>
              <a:t>, </a:t>
            </a:r>
            <a:r>
              <a:rPr lang="el-GR" dirty="0" err="1"/>
              <a:t>ἵνα</a:t>
            </a:r>
            <a:r>
              <a:rPr lang="el-GR" dirty="0"/>
              <a:t> </a:t>
            </a:r>
            <a:r>
              <a:rPr lang="el-GR" dirty="0" err="1"/>
              <a:t>πταισμάτων</a:t>
            </a:r>
            <a:r>
              <a:rPr lang="el-GR" dirty="0"/>
              <a:t> </a:t>
            </a:r>
            <a:r>
              <a:rPr lang="el-GR" dirty="0" err="1"/>
              <a:t>ἄφεσιν</a:t>
            </a:r>
            <a:r>
              <a:rPr lang="el-GR" dirty="0"/>
              <a:t>, </a:t>
            </a:r>
            <a:r>
              <a:rPr lang="el-GR" dirty="0" err="1"/>
              <a:t>παράσχῃ</a:t>
            </a:r>
            <a:r>
              <a:rPr lang="el-GR" dirty="0"/>
              <a:t> </a:t>
            </a:r>
            <a:r>
              <a:rPr lang="el-GR" dirty="0" err="1"/>
              <a:t>ταῖς</a:t>
            </a:r>
            <a:r>
              <a:rPr lang="el-GR" dirty="0"/>
              <a:t> </a:t>
            </a:r>
            <a:r>
              <a:rPr lang="el-GR" dirty="0" err="1"/>
              <a:t>ψυχαῖς</a:t>
            </a:r>
            <a:r>
              <a:rPr lang="el-GR" dirty="0"/>
              <a:t> </a:t>
            </a:r>
            <a:r>
              <a:rPr lang="el-GR" dirty="0" err="1"/>
              <a:t>ἡμῶν</a:t>
            </a:r>
            <a:r>
              <a:rPr lang="el-GR" dirty="0"/>
              <a:t>.</a:t>
            </a:r>
            <a:endParaRPr lang="el-GR" b="1" dirty="0"/>
          </a:p>
        </p:txBody>
      </p:sp>
      <p:sp>
        <p:nvSpPr>
          <p:cNvPr id="8" name="7 - TextBox"/>
          <p:cNvSpPr txBox="1"/>
          <p:nvPr/>
        </p:nvSpPr>
        <p:spPr>
          <a:xfrm>
            <a:off x="4860032" y="6165304"/>
            <a:ext cx="3744416" cy="458629"/>
          </a:xfrm>
          <a:prstGeom prst="flowChartDocument">
            <a:avLst/>
          </a:prstGeom>
          <a:solidFill>
            <a:schemeClr val="accent3">
              <a:lumMod val="75000"/>
            </a:schemeClr>
          </a:solidFill>
        </p:spPr>
        <p:txBody>
          <a:bodyPr wrap="square" rtlCol="0">
            <a:spAutoFit/>
          </a:bodyPr>
          <a:lstStyle/>
          <a:p>
            <a:r>
              <a:rPr lang="el-GR" dirty="0">
                <a:hlinkClick r:id="rId2"/>
              </a:rPr>
              <a:t>ΑΚΟΛΟΥΘΙΑ</a:t>
            </a:r>
            <a:endParaRPr lang="el-GR" dirty="0"/>
          </a:p>
        </p:txBody>
      </p:sp>
    </p:spTree>
  </p:cSld>
  <p:clrMapOvr>
    <a:masterClrMapping/>
  </p:clrMapOvr>
  <p:transition spd="slow">
    <p:cover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Προσαρμοσμένος 3">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002060"/>
      </a:hlink>
      <a:folHlink>
        <a:srgbClr val="70440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solidFill>
          <a:schemeClr val="accent2">
            <a:lumMod val="60000"/>
            <a:lumOff val="40000"/>
          </a:schemeClr>
        </a:solidFill>
        <a:ln>
          <a:solidFill>
            <a:schemeClr val="tx1"/>
          </a:solidFill>
        </a:ln>
      </a:spPr>
      <a:bodyPr wrap="square">
        <a:spAutoFit/>
      </a:bodyPr>
      <a:lstStyle>
        <a:defPPr algn="just">
          <a:lnSpc>
            <a:spcPct val="150000"/>
          </a:lnSpc>
          <a:defRPr dirty="0">
            <a:latin typeface="Palatino Linotype" pitchFamily="18" charset="0"/>
          </a:defRPr>
        </a:defPPr>
      </a:lstStyle>
    </a:sp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538</TotalTime>
  <Words>2322</Words>
  <Application>Microsoft Office PowerPoint</Application>
  <PresentationFormat>On-screen Show (4:3)</PresentationFormat>
  <Paragraphs>134</Paragraphs>
  <Slides>24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Georgia</vt:lpstr>
      <vt:lpstr>Palatino Linotype</vt:lpstr>
      <vt:lpstr>Trebuchet MS</vt:lpstr>
      <vt:lpstr>Wingdings</vt:lpstr>
      <vt:lpstr>Wingdings 2</vt:lpstr>
      <vt:lpstr>Αστικό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Δημήτριος</dc:creator>
  <cp:lastModifiedBy>Sotirios Despotis</cp:lastModifiedBy>
  <cp:revision>45</cp:revision>
  <dcterms:created xsi:type="dcterms:W3CDTF">2010-11-22T18:53:32Z</dcterms:created>
  <dcterms:modified xsi:type="dcterms:W3CDTF">2025-10-15T07:29:32Z</dcterms:modified>
</cp:coreProperties>
</file>