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2" r:id="rId15"/>
    <p:sldId id="274"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61" autoAdjust="0"/>
    <p:restoredTop sz="94660"/>
  </p:normalViewPr>
  <p:slideViewPr>
    <p:cSldViewPr snapToGrid="0">
      <p:cViewPr varScale="1">
        <p:scale>
          <a:sx n="78" d="100"/>
          <a:sy n="78" d="100"/>
        </p:scale>
        <p:origin x="-40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7983232" y="5037663"/>
            <a:ext cx="897467" cy="279400"/>
          </a:xfrm>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a:xfrm>
            <a:off x="2692397" y="5037663"/>
            <a:ext cx="5214635" cy="279400"/>
          </a:xfrm>
        </p:spPr>
        <p:txBody>
          <a:bodyPr/>
          <a:lstStyle/>
          <a:p>
            <a:endParaRPr lang="el-GR" dirty="0"/>
          </a:p>
        </p:txBody>
      </p:sp>
      <p:sp>
        <p:nvSpPr>
          <p:cNvPr id="6" name="Slide Number Placeholder 5"/>
          <p:cNvSpPr>
            <a:spLocks noGrp="1"/>
          </p:cNvSpPr>
          <p:nvPr>
            <p:ph type="sldNum" sz="quarter" idx="12"/>
          </p:nvPr>
        </p:nvSpPr>
        <p:spPr>
          <a:xfrm>
            <a:off x="8956900" y="5037663"/>
            <a:ext cx="551167" cy="279400"/>
          </a:xfrm>
        </p:spPr>
        <p:txBody>
          <a:bodyPr/>
          <a:lstStyle/>
          <a:p>
            <a:fld id="{485E342E-0C48-4883-9E06-F5D14048305F}" type="slidenum">
              <a:rPr lang="el-GR" smtClean="0"/>
              <a:pPr/>
              <a:t>‹#›</a:t>
            </a:fld>
            <a:endParaRPr lang="el-GR"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365929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35284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990242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37889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564847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528356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658548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987474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93229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64240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15772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99547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90730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49391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227540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85E342E-0C48-4883-9E06-F5D14048305F}" type="slidenum">
              <a:rPr lang="el-GR" smtClean="0"/>
              <a:pPr/>
              <a:t>‹#›</a:t>
            </a:fld>
            <a:endParaRPr lang="el-GR"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832238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l-GR" smtClean="0"/>
              <a:t>Στυλ κύριου τίτλου</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F5FD038-33E5-40AA-986D-64E5C1C599BA}" type="datetimeFigureOut">
              <a:rPr lang="el-GR" smtClean="0"/>
              <a:pPr/>
              <a:t>23/5/2020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661519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cstate="print">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F5FD038-33E5-40AA-986D-64E5C1C599BA}" type="datetimeFigureOut">
              <a:rPr lang="el-GR" smtClean="0"/>
              <a:pPr/>
              <a:t>23/5/2020</a:t>
            </a:fld>
            <a:endParaRPr lang="el-GR"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l-GR"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5E342E-0C48-4883-9E06-F5D14048305F}" type="slidenum">
              <a:rPr lang="el-GR" smtClean="0"/>
              <a:pPr/>
              <a:t>‹#›</a:t>
            </a:fld>
            <a:endParaRPr lang="el-GR" dirty="0"/>
          </a:p>
        </p:txBody>
      </p:sp>
    </p:spTree>
    <p:extLst>
      <p:ext uri="{BB962C8B-B14F-4D97-AF65-F5344CB8AC3E}">
        <p14:creationId xmlns="" xmlns:p14="http://schemas.microsoft.com/office/powerpoint/2010/main" val="22700365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R4fDiyM-C0A" TargetMode="External"/><Relationship Id="rId2" Type="http://schemas.openxmlformats.org/officeDocument/2006/relationships/hyperlink" Target="https://www.youtube.com/watch?v=VNk5YBzebWE"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xiN6QDvcAI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92398" y="1523659"/>
            <a:ext cx="6815669" cy="1515533"/>
          </a:xfrm>
        </p:spPr>
        <p:txBody>
          <a:bodyPr/>
          <a:lstStyle/>
          <a:p>
            <a:r>
              <a:rPr lang="el-GR" sz="2400" dirty="0" smtClean="0"/>
              <a:t>ΤΟ ΦΙΛΟΣΟΦΙΚΟ ΘΕΡΑΠΕΥΤΙΚΟ ΠΕΡΙΒΑΛΛΟΝ ΔΙΑΔΟΣΗΣ ΤΟΥ ΧΡΙΣΤΙΑΝΙΣΜΟΥ ΣΤΗΝ ΕΛΛΗΝΙΣΤΙΚΗ ΜΕΣΟΓΕΙΟ</a:t>
            </a:r>
            <a:endParaRPr lang="el-GR" sz="2400" dirty="0"/>
          </a:p>
        </p:txBody>
      </p:sp>
      <p:sp>
        <p:nvSpPr>
          <p:cNvPr id="3" name="Υπότιτλος 2"/>
          <p:cNvSpPr>
            <a:spLocks noGrp="1"/>
          </p:cNvSpPr>
          <p:nvPr>
            <p:ph type="subTitle" idx="1"/>
          </p:nvPr>
        </p:nvSpPr>
        <p:spPr>
          <a:xfrm>
            <a:off x="2692397" y="3172965"/>
            <a:ext cx="6815669" cy="1320802"/>
          </a:xfrm>
        </p:spPr>
        <p:txBody>
          <a:bodyPr>
            <a:normAutofit fontScale="25000" lnSpcReduction="20000"/>
          </a:bodyPr>
          <a:lstStyle/>
          <a:p>
            <a:r>
              <a:rPr lang="el-GR" sz="3000" dirty="0" smtClean="0">
                <a:latin typeface="Arial Narrow" panose="020B0606020202030204" pitchFamily="34" charset="0"/>
              </a:rPr>
              <a:t>ΕΚΠΑ</a:t>
            </a:r>
          </a:p>
          <a:p>
            <a:r>
              <a:rPr lang="el-GR" sz="3000" dirty="0" smtClean="0">
                <a:latin typeface="Arial Narrow" panose="020B0606020202030204" pitchFamily="34" charset="0"/>
              </a:rPr>
              <a:t>ΘΕΟΛΟΓΙΚΗ ΣΧΟΛΗ</a:t>
            </a:r>
          </a:p>
          <a:p>
            <a:r>
              <a:rPr lang="el-GR" sz="3000" dirty="0" smtClean="0">
                <a:latin typeface="Arial Narrow" panose="020B0606020202030204" pitchFamily="34" charset="0"/>
              </a:rPr>
              <a:t>ΚΟΙΝΩΝΙΚΗ ΘΕΟΛΟΓΙΑ ΚΑΙ ΘΡΗΣΚΕΙΟΛΟΓΙΑ</a:t>
            </a:r>
          </a:p>
          <a:p>
            <a:r>
              <a:rPr lang="el-GR" sz="3000" dirty="0" smtClean="0">
                <a:latin typeface="Arial Narrow" panose="020B0606020202030204" pitchFamily="34" charset="0"/>
              </a:rPr>
              <a:t>ΚΟΙΝΩΝΙΚΗ ΘΕΟΛΟΓΙΑ ΚΑΙ ΕΠΙΣΤΗΜΕΣ ΤΟΥ ΑΝΘΡΩΠΟΥ</a:t>
            </a:r>
          </a:p>
          <a:p>
            <a:r>
              <a:rPr lang="el-GR" sz="3000" dirty="0" smtClean="0">
                <a:latin typeface="Arial Narrow" panose="020B0606020202030204" pitchFamily="34" charset="0"/>
              </a:rPr>
              <a:t>ΑΞΙΟΛΟΓΙΚΗ ΑΝΘΡΩΠΟΛΟΓΙΑ ΚΑΙ ΝΕΥΡΟΗΘΙΚΗ</a:t>
            </a:r>
          </a:p>
          <a:p>
            <a:r>
              <a:rPr lang="el-GR" sz="3000" dirty="0" smtClean="0">
                <a:latin typeface="Arial Narrow" panose="020B0606020202030204" pitchFamily="34" charset="0"/>
              </a:rPr>
              <a:t>ΑΚΑΔΗΜΑΙΚΟ ΕΤΟΣ 2019-2020</a:t>
            </a:r>
          </a:p>
          <a:p>
            <a:r>
              <a:rPr lang="el-GR" sz="3000" dirty="0" smtClean="0">
                <a:latin typeface="Arial Narrow" panose="020B0606020202030204" pitchFamily="34" charset="0"/>
              </a:rPr>
              <a:t>ΦΥΣΙΟΛΟΓΙΑ ΤΩΝ ΨΥΧΟΣΩΜΑΤΙΚΩΝ ΛΕΙΤΟΥΡΓΙΩΝ ΣΤΗΝ ΒΙΒΛΟ</a:t>
            </a:r>
          </a:p>
          <a:p>
            <a:r>
              <a:rPr lang="el-GR" sz="3000" dirty="0" smtClean="0">
                <a:latin typeface="Arial Narrow" panose="020B0606020202030204" pitchFamily="34" charset="0"/>
              </a:rPr>
              <a:t>ΜΠΑΤΡΑΛΗΣ ΒΑΣΙΛΕΙΟΣ</a:t>
            </a:r>
          </a:p>
          <a:p>
            <a:r>
              <a:rPr lang="el-GR" sz="3000" dirty="0" smtClean="0">
                <a:latin typeface="Arial Narrow" panose="020B0606020202030204" pitchFamily="34" charset="0"/>
              </a:rPr>
              <a:t>ΙΣΤΟΡΙΚΟΣ- ΑΝΘΡΩΠΟΟΙΚΟΛΟΓΟΣ</a:t>
            </a:r>
          </a:p>
          <a:p>
            <a:endParaRPr lang="el-GR" sz="1050" dirty="0" smtClean="0"/>
          </a:p>
          <a:p>
            <a:endParaRPr lang="el-GR" dirty="0"/>
          </a:p>
        </p:txBody>
      </p:sp>
    </p:spTree>
    <p:extLst>
      <p:ext uri="{BB962C8B-B14F-4D97-AF65-F5344CB8AC3E}">
        <p14:creationId xmlns="" xmlns:p14="http://schemas.microsoft.com/office/powerpoint/2010/main" val="239268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8452" y="570653"/>
            <a:ext cx="9601196" cy="1303867"/>
          </a:xfrm>
        </p:spPr>
        <p:txBody>
          <a:bodyPr>
            <a:normAutofit fontScale="90000"/>
          </a:bodyPr>
          <a:lstStyle/>
          <a:p>
            <a:r>
              <a:rPr lang="el-GR" dirty="0" smtClean="0"/>
              <a:t>ΤΗΣ ΝΕΟΤΗΤΟΣ ΜΗΔΕΙΣ ΚΑΤΑΦΡΟΝΕΙΤΩ</a:t>
            </a:r>
            <a:endParaRPr lang="el-GR" dirty="0"/>
          </a:p>
        </p:txBody>
      </p:sp>
      <p:sp>
        <p:nvSpPr>
          <p:cNvPr id="3" name="Θέση περιεχομένου 2"/>
          <p:cNvSpPr>
            <a:spLocks noGrp="1"/>
          </p:cNvSpPr>
          <p:nvPr>
            <p:ph sz="half" idx="1"/>
          </p:nvPr>
        </p:nvSpPr>
        <p:spPr>
          <a:xfrm>
            <a:off x="1298452" y="1874520"/>
            <a:ext cx="4718304" cy="3995928"/>
          </a:xfrm>
        </p:spPr>
        <p:txBody>
          <a:bodyPr>
            <a:normAutofit fontScale="25000" lnSpcReduction="20000"/>
          </a:bodyPr>
          <a:lstStyle/>
          <a:p>
            <a:pPr marL="0" indent="0">
              <a:buNone/>
            </a:pPr>
            <a:r>
              <a:rPr lang="el-GR" sz="5600" dirty="0" smtClean="0"/>
              <a:t>ΦΟΒΟΣ</a:t>
            </a:r>
            <a:endParaRPr lang="el-GR" sz="5600" dirty="0"/>
          </a:p>
          <a:p>
            <a:r>
              <a:rPr lang="el-GR" sz="4400" dirty="0">
                <a:latin typeface="Arial Narrow" panose="020B0606020202030204" pitchFamily="34" charset="0"/>
              </a:rPr>
              <a:t>ΚΡΙΣΕΙΣ (ΠΑΝΙΚΟΥ) ΕΣΦΑΛΜΕΝΕΣ ΚΡΙΣΕΙΣ- ΚΑΤΙ ΕΝΩ ΜΑΣ ΦΑΙΝΕΤΑΙ ΚΑΚΟ ΕΞΑΝΤΛΟΥΜΑΣΤΕ ΝΑ ΤΟ ΠΕΡΙΜΕΝΟΥΜΕ </a:t>
            </a:r>
          </a:p>
          <a:p>
            <a:r>
              <a:rPr lang="el-GR" sz="4400" dirty="0">
                <a:latin typeface="Arial Narrow" panose="020B0606020202030204" pitchFamily="34" charset="0"/>
              </a:rPr>
              <a:t>ΑΡΝΗΣΗ ΝΑ ΔΙΑΧΕΙΡΙΣΤΩ ΤΟ ΑΠΟΤΕΛΕΣΜΑ, ΜΗ ΠΑΡΑΔΕΧΟΜΑΣΤΕ ΟΤΙ </a:t>
            </a:r>
            <a:r>
              <a:rPr lang="el-GR" sz="4400" dirty="0" smtClean="0">
                <a:latin typeface="Arial Narrow" panose="020B0606020202030204" pitchFamily="34" charset="0"/>
              </a:rPr>
              <a:t>ΚΑΝΑΜΕ </a:t>
            </a:r>
            <a:r>
              <a:rPr lang="el-GR" sz="4400" dirty="0">
                <a:latin typeface="Arial Narrow" panose="020B0606020202030204" pitchFamily="34" charset="0"/>
              </a:rPr>
              <a:t>ΟΤΙ ΜΠΟΡΟΥΣΑΜΕ</a:t>
            </a:r>
          </a:p>
          <a:p>
            <a:r>
              <a:rPr lang="el-GR" sz="4400" dirty="0">
                <a:latin typeface="Arial Narrow" panose="020B0606020202030204" pitchFamily="34" charset="0"/>
              </a:rPr>
              <a:t>ΖΗΣΗ ΤΟΥ ΠΑΡΟΝΤΟΣ ΜΕ ΕΠΑΓΡΥΠΝΗΣΗ ΠΑΝΤΟΤΕ</a:t>
            </a:r>
          </a:p>
          <a:p>
            <a:r>
              <a:rPr lang="el-GR" sz="4400" dirty="0">
                <a:latin typeface="Arial Narrow" panose="020B0606020202030204" pitchFamily="34" charset="0"/>
              </a:rPr>
              <a:t>ΤΙΠΟΤΑ ΔΕΝ ΘΑ ΠΑΘΕΙΣ ΑΝ ΔΕΝ ΤΟ ΑΦΗΣΕΙΣ ΕΣΥ</a:t>
            </a:r>
          </a:p>
          <a:p>
            <a:r>
              <a:rPr lang="el-GR" sz="4400" dirty="0">
                <a:latin typeface="Arial Narrow" panose="020B0606020202030204" pitchFamily="34" charset="0"/>
              </a:rPr>
              <a:t>ΣΚΕΨΕΙΣ ΠΡΟΪΟΝΤΑ ΤΩΝ ΑΞΙΩΝ ΠΟΥ ΔΕΝ ΙΚΑΝΟΠΟΙΟΥΜΕ- ΦΕΡΝΕΙ ΦΟΒΟ ΠΡΙΝ ΤΗΝ ΛΥΠΗ Ή ΛΥΠΗ ΠΡΙΝ ΤΟ ΦΟΒΟ, ΜΗΝ ΟΙΚΤΗΡΕΙΣ ΑΝ ΜΠΟΡΕΙΣ ΝΑ ΒΟΗΘΗΣΕΙΣ ΤΟΥ ΑΛΛΟΥΣ- ΑΞΙΟΠΡΕΠΕΙΑ</a:t>
            </a:r>
          </a:p>
          <a:p>
            <a:r>
              <a:rPr lang="el-GR" sz="4400" dirty="0">
                <a:latin typeface="Arial Narrow" panose="020B0606020202030204" pitchFamily="34" charset="0"/>
              </a:rPr>
              <a:t>ΗΔΟΝΗ ΓΙΑΤΙ ΝΑ ΜΗΝ ΕΥΧΑΡΙΣΤΙΕΤΑΙ Ο </a:t>
            </a:r>
            <a:r>
              <a:rPr lang="el-GR" sz="4400" dirty="0" smtClean="0">
                <a:latin typeface="Arial Narrow" panose="020B0606020202030204" pitchFamily="34" charset="0"/>
              </a:rPr>
              <a:t>ΑΝΘΡΩΠΟΣ</a:t>
            </a:r>
            <a:endParaRPr lang="el-GR" sz="4400" dirty="0">
              <a:latin typeface="Arial Narrow" panose="020B0606020202030204" pitchFamily="34" charset="0"/>
            </a:endParaRPr>
          </a:p>
          <a:p>
            <a:r>
              <a:rPr lang="el-GR" sz="4400" dirty="0">
                <a:latin typeface="Arial Narrow" panose="020B0606020202030204" pitchFamily="34" charset="0"/>
              </a:rPr>
              <a:t>ΝΑΙ ΣΤΗΝ ΧΑΡΑ: ΑΝΘΡΩΠΟΙ ΤΗΣ ΧΑΡΑΣ ΧΩΡΙΣ ΗΜΕΡΟΜΗΝΙΑ ΛΗΞΕΩΣ ΠΩΣ ΓΕΛΑΝΕ ΟΙ ΑΓΙΟΙ;</a:t>
            </a:r>
          </a:p>
          <a:p>
            <a:r>
              <a:rPr lang="el-GR" sz="4400" dirty="0">
                <a:latin typeface="Arial Narrow" panose="020B0606020202030204" pitchFamily="34" charset="0"/>
              </a:rPr>
              <a:t>ΒΟΥΛΗΣΗ= ΔΙΑΘΕΣΗ ΝΑ ΔΗΜΙΟΥΡΓΗΣΟΥΜΕ= ΟΙΚΟΛΟΓΙΑ= ΟΙΚΟΝΟΜΙΑ= ΙΣΤΟΡΙΑ</a:t>
            </a:r>
          </a:p>
          <a:p>
            <a:r>
              <a:rPr lang="el-GR" sz="4400" dirty="0">
                <a:latin typeface="Arial Narrow" panose="020B0606020202030204" pitchFamily="34" charset="0"/>
              </a:rPr>
              <a:t>ΑΣ ΜΗΝ ΣΥΓΚΡΙΝΟΥΜΕ ΑΠΟ ΤΟ ΘΕΟ-ΛΟΓΙΚΟ ΜΟΝΤΕΛΟ ΤΗΣ ΔΥΣΕΩΣ ΣΤΟ ΚΑΤΑΝΑΛΩΤΙΚΟ ΜΟΝΤΕΛΟ ΤΗΣ </a:t>
            </a:r>
            <a:r>
              <a:rPr lang="el-GR" sz="4400" dirty="0" smtClean="0">
                <a:latin typeface="Arial Narrow" panose="020B0606020202030204" pitchFamily="34" charset="0"/>
              </a:rPr>
              <a:t>ΔΥΣΕΩΣ</a:t>
            </a:r>
          </a:p>
          <a:p>
            <a:r>
              <a:rPr lang="el-GR" sz="4400" dirty="0">
                <a:latin typeface="Arial Narrow" panose="020B0606020202030204" pitchFamily="34" charset="0"/>
              </a:rPr>
              <a:t>ΝΑ ΒΛΕΠΕΙΣ ΤΟΝ ΔΙΚΟ ΣΟΥ ΤΟΜΕΑ ΣΤΟΝ ΑΓΩΝΑ ΜΕ ΕΝΤΙΜΟΤΗΤΑ, ΠΡΟΣΔΙΟΡΙΖΟΝΤΑΣ ΤΙΣ ΕΠΙΛΟΓΕΣ ΣΟΥ, ΒΛΕΠΟΝΤΑΣ ΟΤΙ ΑΝ ΕΙΝΑΙ ΜΟΝΟ ΝΑ ΘΡΗΝΕΙΣ ΑΠΟΔΕΞΟΥ ΚΑΙ ΔΙΑΧΕΙΡΙΣΟΥ ΤΟ ΜΕ ΤΗΝ ΕΛΠΙΔΑ ΣΤΟ ΕΠΟΜΕΝΟ ΒΗΜΑ ΝΑ ΤΟ ΑΛΛΑΞΩ</a:t>
            </a:r>
          </a:p>
          <a:p>
            <a:endParaRPr lang="el-GR" sz="4400" dirty="0"/>
          </a:p>
          <a:p>
            <a:endParaRPr lang="el-GR" dirty="0"/>
          </a:p>
        </p:txBody>
      </p:sp>
      <p:sp>
        <p:nvSpPr>
          <p:cNvPr id="4" name="Θέση περιεχομένου 3"/>
          <p:cNvSpPr>
            <a:spLocks noGrp="1"/>
          </p:cNvSpPr>
          <p:nvPr>
            <p:ph sz="half" idx="2"/>
          </p:nvPr>
        </p:nvSpPr>
        <p:spPr>
          <a:xfrm>
            <a:off x="6181344" y="1874520"/>
            <a:ext cx="4718304" cy="3995928"/>
          </a:xfrm>
        </p:spPr>
        <p:txBody>
          <a:bodyPr>
            <a:normAutofit fontScale="25000" lnSpcReduction="20000"/>
          </a:bodyPr>
          <a:lstStyle/>
          <a:p>
            <a:r>
              <a:rPr lang="el-GR" sz="3600" dirty="0">
                <a:latin typeface="Arial Narrow" panose="020B0606020202030204" pitchFamily="34" charset="0"/>
              </a:rPr>
              <a:t>ΝΑ ΖΕΙΣ ΣΟΦΑ ΛΑΜΒΑΝΟΝΤΑΣ ΥΠΟΨΙΝ ΤΑ ΔΕΔΟΜΕΝΑ ΤΗΣ </a:t>
            </a:r>
            <a:r>
              <a:rPr lang="el-GR" sz="3600" dirty="0" smtClean="0">
                <a:latin typeface="Arial Narrow" panose="020B0606020202030204" pitchFamily="34" charset="0"/>
              </a:rPr>
              <a:t>ΠΡΑΓΜΑΤΙΚΟΤΗΤΑΣ </a:t>
            </a:r>
            <a:r>
              <a:rPr lang="el-GR" sz="3600" dirty="0">
                <a:latin typeface="Arial Narrow" panose="020B0606020202030204" pitchFamily="34" charset="0"/>
              </a:rPr>
              <a:t>ΣΟΥ ΚΑΘΕ ΦΟΡΑ ΚΑΙ ΜΕ ΦΟΡΑ </a:t>
            </a:r>
            <a:r>
              <a:rPr lang="el-GR" sz="3600" dirty="0" smtClean="0">
                <a:latin typeface="Arial Narrow" panose="020B0606020202030204" pitchFamily="34" charset="0"/>
              </a:rPr>
              <a:t>ΓΙΑ ΝΑ </a:t>
            </a:r>
            <a:r>
              <a:rPr lang="el-GR" sz="3600" dirty="0">
                <a:latin typeface="Arial Narrow" panose="020B0606020202030204" pitchFamily="34" charset="0"/>
              </a:rPr>
              <a:t>ΠΡΟΣΑΡΜΟΖΕΣΑΙ</a:t>
            </a:r>
          </a:p>
          <a:p>
            <a:r>
              <a:rPr lang="el-GR" sz="3600" dirty="0">
                <a:latin typeface="Arial Narrow" panose="020B0606020202030204" pitchFamily="34" charset="0"/>
              </a:rPr>
              <a:t>ΝΑ ΕΞΟΥΣΙΑΖΕΙΣ ΤΑ ΑΛΟΓΑ- ΠΑΡΑΛΟΓΑ ΠΑΘΗ </a:t>
            </a:r>
            <a:r>
              <a:rPr lang="el-GR" sz="3600" dirty="0" smtClean="0">
                <a:latin typeface="Arial Narrow" panose="020B0606020202030204" pitchFamily="34" charset="0"/>
              </a:rPr>
              <a:t>ΚΑΙ ΤΙΣ </a:t>
            </a:r>
            <a:r>
              <a:rPr lang="el-GR" sz="3600" dirty="0">
                <a:latin typeface="Arial Narrow" panose="020B0606020202030204" pitchFamily="34" charset="0"/>
              </a:rPr>
              <a:t>ΕΠΙΘΥΜΙΕΣ, ΙΔΙΑΙΤΕΡΑ ΕΠΑΝΩ ΣΤΟ ΣΩΜΑ ΣΟΥ</a:t>
            </a:r>
          </a:p>
          <a:p>
            <a:r>
              <a:rPr lang="el-GR" sz="3600" dirty="0">
                <a:latin typeface="Arial Narrow" panose="020B0606020202030204" pitchFamily="34" charset="0"/>
              </a:rPr>
              <a:t>ΝΑ ΑΝΤΙΜΕΤΩΠΙΖΕΙΣ ΓΕΝΑΙΑ ΤΙΣ ΔΥΣΚΟΛΙΕΣ ΚΑΙ ΤΙΣ ΑΝΤΙΞΟΟΤΗΤΕΣ ΣΤΟΝ ΑΓΩΝΑ ΓΙΑ ΤΗΝ ΕΥΔΑΙΜΟΝΙΑ</a:t>
            </a:r>
          </a:p>
          <a:p>
            <a:r>
              <a:rPr lang="el-GR" sz="3600" dirty="0">
                <a:latin typeface="Arial Narrow" panose="020B0606020202030204" pitchFamily="34" charset="0"/>
              </a:rPr>
              <a:t>ΝΑ ΕΞΑΣΦΑΛΙΖΕΙΣ ΤΙΣ ΠΡΟΫΠΟΘΕΣΕΙΣ ΓΙΑ ΤΗΝ ΕΥΔΑΙΜΟΝΙΑ ΑΚΟΜΑ ΚΑΙ ΓΙΑ ΤΗΝ ΕΥΤΥΧΙΑ</a:t>
            </a:r>
          </a:p>
          <a:p>
            <a:r>
              <a:rPr lang="el-GR" sz="3600" dirty="0">
                <a:latin typeface="Arial Narrow" panose="020B0606020202030204" pitchFamily="34" charset="0"/>
              </a:rPr>
              <a:t>ΗΛΙΕ ΤΗΣ ΔΙΑΚΑΙΟΣΥΝΗΣ- ΔΙΚΑΙΟΣ Ο ΦΩΤΕΙΝΟΣ ΚΑΙ </a:t>
            </a:r>
            <a:r>
              <a:rPr lang="el-GR" sz="3600" dirty="0" smtClean="0">
                <a:latin typeface="Arial Narrow" panose="020B0606020202030204" pitchFamily="34" charset="0"/>
              </a:rPr>
              <a:t>ΕΛΕΗΜΩΝ</a:t>
            </a:r>
          </a:p>
          <a:p>
            <a:pPr marL="342900" lvl="0" indent="-342900">
              <a:lnSpc>
                <a:spcPct val="107000"/>
              </a:lnSpc>
              <a:spcAft>
                <a:spcPts val="0"/>
              </a:spcAft>
              <a:buFont typeface="Symbol" panose="05050102010706020507" pitchFamily="18" charset="2"/>
              <a:buBlip>
                <a:blip r:embed="rId2"/>
              </a:buBlip>
            </a:pPr>
            <a:r>
              <a:rPr lang="el-GR" sz="3600" dirty="0" smtClean="0">
                <a:latin typeface="Arial Narrow" panose="020B0606020202030204" pitchFamily="34" charset="0"/>
                <a:ea typeface="Calibri" panose="020F0502020204030204" pitchFamily="34" charset="0"/>
                <a:cs typeface="Times New Roman" panose="02020603050405020304" pitchFamily="18" charset="0"/>
              </a:rPr>
              <a:t>ΝΑ </a:t>
            </a:r>
            <a:r>
              <a:rPr lang="el-GR" sz="3600" dirty="0">
                <a:latin typeface="Arial Narrow" panose="020B0606020202030204" pitchFamily="34" charset="0"/>
                <a:ea typeface="Calibri" panose="020F0502020204030204" pitchFamily="34" charset="0"/>
                <a:cs typeface="Times New Roman" panose="02020603050405020304" pitchFamily="18" charset="0"/>
              </a:rPr>
              <a:t>ΜΕΛΕΤΑΣ ΕΚΕΙΝΑ ΠΟΥ ΦΕΡΟΥΝ ΕΥΔΑΙΜΟΝΙΑ, ΑΚΟΛΟΥΘΩΝΤΑΣ ΤΟ ΗΘΙΚΟ ΜΕΤΡΟ</a:t>
            </a:r>
          </a:p>
          <a:p>
            <a:pPr marL="342900" lvl="0" indent="-342900">
              <a:lnSpc>
                <a:spcPct val="107000"/>
              </a:lnSpc>
              <a:spcAft>
                <a:spcPts val="800"/>
              </a:spcAft>
              <a:buFont typeface="Symbol" panose="05050102010706020507" pitchFamily="18" charset="2"/>
              <a:buBlip>
                <a:blip r:embed="rId2"/>
              </a:buBlip>
            </a:pPr>
            <a:r>
              <a:rPr lang="el-GR" sz="3600" dirty="0">
                <a:latin typeface="Arial Narrow" panose="020B0606020202030204" pitchFamily="34" charset="0"/>
                <a:ea typeface="Calibri" panose="020F0502020204030204" pitchFamily="34" charset="0"/>
                <a:cs typeface="Times New Roman" panose="02020603050405020304" pitchFamily="18" charset="0"/>
              </a:rPr>
              <a:t>ΝΑ ΖΗΤΑΣ ΕΚΕΙΝΑ ΠΟΥ ΦΕΡΟΥΝ ΕΥΔΑΙΜΟΝΙΑ, ΑΚΟΛΟΥΘΩΝΤΑΣ ΤΙΣ ΠΡΑΓΜΑΤΙΚΕΣ ΚΑΙ ΑΞΙΟΠΙΣΤΕΣ ΠΑΡΟΡΜΗΣΕΙΣ ΚΑΙ ΕΠΙΘΥΜΙΕΣ, ΑΦΟΥ ΤΙΣ ΑΞΙΟΛΟΓΗΣΕΙΣ ΗΘΙΚΑ</a:t>
            </a:r>
          </a:p>
          <a:p>
            <a:pPr>
              <a:lnSpc>
                <a:spcPct val="107000"/>
              </a:lnSpc>
              <a:spcAft>
                <a:spcPts val="800"/>
              </a:spcAft>
            </a:pPr>
            <a:r>
              <a:rPr lang="el-GR" sz="3600" dirty="0">
                <a:latin typeface="Arial Narrow" panose="020B0606020202030204" pitchFamily="34" charset="0"/>
                <a:ea typeface="Calibri" panose="020F0502020204030204" pitchFamily="34" charset="0"/>
                <a:cs typeface="Times New Roman" panose="02020603050405020304" pitchFamily="18" charset="0"/>
              </a:rPr>
              <a:t>ΚΑΤΑΣΤΗΜΑΤΙΚΕΣ ΗΔΟΝΕΣ: ΕΠΙΦΕΡΟΥΝ ΤΗΝ ΑΠΟΥΣΙΑ ΠΟΝΟΥ ΚΑΙ ΛΥΠΗΣ (ΑΤΑΡΑΞΙΑ) ΚΑΜΙΑ ΣΧΕΣΗ ΜΕ ΝΙΡΒΑΝΑ ΟΥΤΕ ΜΕ ΤΗΝ ΑΝΑΙΣΘΗΣΙΑ- ΔΙΑΚΙΝΔΕΥΕΙΣ ΤΗΝ ΖΩΗ ΣΟΥ, ΑΝ ΠΡΕΠΕΙ ΝΑ ΒΟΗΘΗΣΕΙΣ ΤΗΝ ΖΩΗ ΣΟΥ</a:t>
            </a:r>
          </a:p>
          <a:p>
            <a:pPr>
              <a:lnSpc>
                <a:spcPct val="107000"/>
              </a:lnSpc>
              <a:spcAft>
                <a:spcPts val="800"/>
              </a:spcAft>
            </a:pPr>
            <a:r>
              <a:rPr lang="el-GR" sz="3600" dirty="0">
                <a:latin typeface="Arial Narrow" panose="020B0606020202030204" pitchFamily="34" charset="0"/>
                <a:ea typeface="Calibri" panose="020F0502020204030204" pitchFamily="34" charset="0"/>
                <a:cs typeface="Times New Roman" panose="02020603050405020304" pitchFamily="18" charset="0"/>
              </a:rPr>
              <a:t>ΣΤΑΤΙΚΕΣ ΗΔΟΝΕΣ: </a:t>
            </a:r>
          </a:p>
          <a:p>
            <a:pPr>
              <a:lnSpc>
                <a:spcPct val="107000"/>
              </a:lnSpc>
              <a:spcAft>
                <a:spcPts val="800"/>
              </a:spcAft>
            </a:pPr>
            <a:r>
              <a:rPr lang="el-GR" sz="3600" dirty="0">
                <a:latin typeface="Arial Narrow" panose="020B0606020202030204" pitchFamily="34" charset="0"/>
                <a:ea typeface="Calibri" panose="020F0502020204030204" pitchFamily="34" charset="0"/>
                <a:cs typeface="Times New Roman" panose="02020603050405020304" pitchFamily="18" charset="0"/>
              </a:rPr>
              <a:t>ΚΙΝΗΤΙΚΕΣ ΗΔΟΝΕΣ: ΟΔΗΓΟΥΝ ΣΤΗΝ ΑΤΑΡΑΞΙΑ- ΙΚΑΝΟΠΟΙΗΣΗ ΑΙΣΘΗΤΗΡΙΑΚΩΝ ΑΝΑΓΚΩΝ</a:t>
            </a:r>
          </a:p>
          <a:p>
            <a:pPr>
              <a:lnSpc>
                <a:spcPct val="107000"/>
              </a:lnSpc>
              <a:spcAft>
                <a:spcPts val="800"/>
              </a:spcAft>
            </a:pPr>
            <a:r>
              <a:rPr lang="el-GR" sz="3600" dirty="0">
                <a:latin typeface="Arial Narrow" panose="020B0606020202030204" pitchFamily="34" charset="0"/>
                <a:ea typeface="Calibri" panose="020F0502020204030204" pitchFamily="34" charset="0"/>
                <a:cs typeface="Times New Roman" panose="02020603050405020304" pitchFamily="18" charset="0"/>
              </a:rPr>
              <a:t>ΕΡΜΗΝΕΥΤΙΚΗ ΔΙΔΑΣΚΑΛΙΑ ΓΙΑ ΤΗΝ ΑΠΟΦΥΓΗ ΤΗΣ ΜΗ ΚΑΤΑΝΟΗΣΗΣ- ΔΕΝ ΕΙΝΑΙ ΚΕΝΑ ΛΟΓΙΑ ΑΛΛΑ ΩΡΑΙΑ ΠΡΑΞΗ ΖΩΗΣ</a:t>
            </a:r>
          </a:p>
          <a:p>
            <a:pPr marL="0" indent="0">
              <a:lnSpc>
                <a:spcPct val="107000"/>
              </a:lnSpc>
              <a:spcAft>
                <a:spcPts val="800"/>
              </a:spcAft>
              <a:buNone/>
            </a:pPr>
            <a:endParaRPr lang="el-GR" sz="3600" dirty="0">
              <a:latin typeface="Calibri" panose="020F0502020204030204" pitchFamily="34" charset="0"/>
              <a:ea typeface="Calibri" panose="020F0502020204030204" pitchFamily="34" charset="0"/>
              <a:cs typeface="Times New Roman" panose="02020603050405020304" pitchFamily="18" charset="0"/>
            </a:endParaRPr>
          </a:p>
          <a:p>
            <a:endParaRPr lang="el-GR" dirty="0"/>
          </a:p>
          <a:p>
            <a:endParaRPr lang="el-GR" dirty="0"/>
          </a:p>
        </p:txBody>
      </p:sp>
    </p:spTree>
    <p:extLst>
      <p:ext uri="{BB962C8B-B14F-4D97-AF65-F5344CB8AC3E}">
        <p14:creationId xmlns="" xmlns:p14="http://schemas.microsoft.com/office/powerpoint/2010/main" val="3791031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 ΚΟΙΝΟΤΗΤΕΣ </a:t>
            </a:r>
          </a:p>
        </p:txBody>
      </p:sp>
      <p:sp>
        <p:nvSpPr>
          <p:cNvPr id="3" name="Θέση περιεχομένου 2"/>
          <p:cNvSpPr>
            <a:spLocks noGrp="1"/>
          </p:cNvSpPr>
          <p:nvPr>
            <p:ph sz="half" idx="1"/>
          </p:nvPr>
        </p:nvSpPr>
        <p:spPr>
          <a:xfrm>
            <a:off x="1298448" y="2093976"/>
            <a:ext cx="4718304" cy="4197096"/>
          </a:xfrm>
        </p:spPr>
        <p:txBody>
          <a:bodyPr>
            <a:normAutofit fontScale="32500" lnSpcReduction="20000"/>
          </a:bodyPr>
          <a:lstStyle/>
          <a:p>
            <a:r>
              <a:rPr lang="el-GR" dirty="0">
                <a:latin typeface="Arial Narrow" panose="020B0606020202030204" pitchFamily="34" charset="0"/>
              </a:rPr>
              <a:t>•	</a:t>
            </a:r>
            <a:r>
              <a:rPr lang="el-GR" sz="3700" dirty="0">
                <a:latin typeface="Arial Narrow" panose="020B0606020202030204" pitchFamily="34" charset="0"/>
              </a:rPr>
              <a:t>Ο ΤΙ ΕΞΑΡΤΑΤΑΙ ΑΠΟ ΕΜΑΣ ΝΑ ΜΗΝ ΤΙΜΩΡΕΙΤΑΙ ΚΑΝΕΙΣ- ΑΥΤΕΞΟΥΣΙΟ ΑΛΛΑ ΛΟΓΟΔΟΣΙΑ</a:t>
            </a:r>
          </a:p>
          <a:p>
            <a:r>
              <a:rPr lang="el-GR" sz="3700" dirty="0">
                <a:latin typeface="Arial Narrow" panose="020B0606020202030204" pitchFamily="34" charset="0"/>
              </a:rPr>
              <a:t>•	ΑΥΤΕΞΟΥΣΙΟ ΚΑΙ ΕΥΔΑΙΜΟΝΙΑ</a:t>
            </a:r>
          </a:p>
          <a:p>
            <a:r>
              <a:rPr lang="el-GR" sz="3700" dirty="0">
                <a:latin typeface="Arial Narrow" panose="020B0606020202030204" pitchFamily="34" charset="0"/>
              </a:rPr>
              <a:t>•	ΟΤΑΝ ΞΥΠΝΑ Ο ΝΟΥΣ ΜΕ ΤΟΝ </a:t>
            </a:r>
            <a:r>
              <a:rPr lang="el-GR" sz="3700" dirty="0" smtClean="0">
                <a:latin typeface="Arial Narrow" panose="020B0606020202030204" pitchFamily="34" charset="0"/>
              </a:rPr>
              <a:t>ΛΟΓΟ</a:t>
            </a:r>
            <a:endParaRPr lang="el-GR" sz="3700" dirty="0">
              <a:latin typeface="Arial Narrow" panose="020B0606020202030204" pitchFamily="34" charset="0"/>
            </a:endParaRPr>
          </a:p>
          <a:p>
            <a:r>
              <a:rPr lang="el-GR" sz="3700" dirty="0">
                <a:latin typeface="Arial Narrow" panose="020B0606020202030204" pitchFamily="34" charset="0"/>
              </a:rPr>
              <a:t>•	ΠΡΑΚΤΙΚΗ </a:t>
            </a:r>
            <a:r>
              <a:rPr lang="el-GR" sz="3700" dirty="0" smtClean="0">
                <a:latin typeface="Arial Narrow" panose="020B0606020202030204" pitchFamily="34" charset="0"/>
              </a:rPr>
              <a:t>ΗΘΙΚΗ:, </a:t>
            </a:r>
            <a:r>
              <a:rPr lang="el-GR" sz="3700" dirty="0">
                <a:latin typeface="Arial Narrow" panose="020B0606020202030204" pitchFamily="34" charset="0"/>
              </a:rPr>
              <a:t>ΠΩΣ ΔΙΔΑΣΚΟΥΝ ΟΙ ΣΤΩΙΚΟΙ </a:t>
            </a:r>
          </a:p>
          <a:p>
            <a:r>
              <a:rPr lang="el-GR" sz="3700" dirty="0">
                <a:latin typeface="Arial Narrow" panose="020B0606020202030204" pitchFamily="34" charset="0"/>
              </a:rPr>
              <a:t>•	ΕΞΗΓΩ; ΑΠΟΔΕΧΟΜΑΙ Ή ΑΠΟΡΡΙΠΤΩ ΑΝ ΑΠΟΔΕΧΟΜΑΙ ΑΛΛΑΖΩ ΤΟΝ ΤΡΟΠΟ ΠΟΥ ΖΩ</a:t>
            </a:r>
          </a:p>
          <a:p>
            <a:r>
              <a:rPr lang="el-GR" sz="3700" dirty="0">
                <a:latin typeface="Arial Narrow" panose="020B0606020202030204" pitchFamily="34" charset="0"/>
              </a:rPr>
              <a:t>•	ΔΕΝ ΜΕ ΠΛΗΓΩΝΕΙ Ο ΑΛΛΟΣ ΑΛΛΑ Η ΕΡΜΗΝΕΙΑ ΓΙΑ ΑΥΤΟΝ ΚΑΙ ΚΥΡΙΩΣ ΓΙΑ ΤΑ ΛΟΓΙΑ </a:t>
            </a:r>
            <a:r>
              <a:rPr lang="el-GR" sz="3700" dirty="0" smtClean="0">
                <a:latin typeface="Arial Narrow" panose="020B0606020202030204" pitchFamily="34" charset="0"/>
              </a:rPr>
              <a:t>ΤΟΥ</a:t>
            </a:r>
            <a:endParaRPr lang="es-ES" sz="3700" dirty="0" smtClean="0">
              <a:latin typeface="Arial Narrow" panose="020B0606020202030204" pitchFamily="34" charset="0"/>
            </a:endParaRPr>
          </a:p>
          <a:p>
            <a:r>
              <a:rPr lang="el-GR" sz="3700" dirty="0" smtClean="0">
                <a:latin typeface="Arial Narrow" panose="020B0606020202030204" pitchFamily="34" charset="0"/>
              </a:rPr>
              <a:t>ΓΝΩΣΤΙΚΗ ΨΥΧΟΛΟΓΙΑ= ΣΤΩΙΚΗ ΛΟΓΙΚΗ</a:t>
            </a:r>
          </a:p>
          <a:p>
            <a:r>
              <a:rPr lang="el-GR" sz="3700" dirty="0" smtClean="0">
                <a:latin typeface="Arial Narrow" panose="020B0606020202030204" pitchFamily="34" charset="0"/>
              </a:rPr>
              <a:t>ΑΠΟ ΑΣΚΟΥΜΕΝΟΣ- ΣΤΩΙΚΟΣ ΣΟΦΟΣ ΚΑΙ ΣΤΩΙΚΟΤΗΤΑ ΕΝΑΝΤΙΟΝ ΦΑΥΛΩΝ : ΥΠΟΜΟΝΗ- ΗΡΕΜΙΑ (ΠΑΡΕΞΗΓΗΜΕΝΟΣ ΕΠΑΝΑΣΤΑΤΗΣ) (ΑΝΑΒΟΛΗ ΣΥΓΚΑΤΑΘΕΣΗΣ- ΣΥΓΚΑΤΑΒΑΣΗ)</a:t>
            </a:r>
          </a:p>
          <a:p>
            <a:r>
              <a:rPr lang="el-GR" sz="3700" dirty="0" smtClean="0">
                <a:latin typeface="Arial Narrow" panose="020B0606020202030204" pitchFamily="34" charset="0"/>
              </a:rPr>
              <a:t>ΛΑΘΟΣ ΕΚΤΙΜΗΣΗ</a:t>
            </a:r>
          </a:p>
          <a:p>
            <a:r>
              <a:rPr lang="el-GR" sz="3700" dirty="0" smtClean="0">
                <a:latin typeface="Arial Narrow" panose="020B0606020202030204" pitchFamily="34" charset="0"/>
              </a:rPr>
              <a:t>ΓΑΛΗΝΗ-ΑΡΜΟΝΙΑ- ΑΤΡΩΤΗ ΨΥΧΗ- ΕΥΔΑΙΜΟΝΙΑ (ΛΟΓΩΣΗ) ΟΙ ΔΕΞΙΟΤΗΤΕΣ ΩΣ ΣΤΟΧΟΣ ΑΠΑΘΕΙΑ (ΕΛΛΕΙΨΗ ΨΥΧΙΚΟΥ ΠΟΝΟΥ) ΠΑΙΡΝΟΝΤΑΣ ΧΡΟΝΟ- ΕΝΑΝΤΙ ΤΗΣ ΟΡΜΗΣ</a:t>
            </a:r>
          </a:p>
          <a:p>
            <a:endParaRPr lang="el-GR" dirty="0">
              <a:latin typeface="Arial Narrow" panose="020B0606020202030204" pitchFamily="34" charset="0"/>
            </a:endParaRPr>
          </a:p>
          <a:p>
            <a:endParaRPr lang="el-GR" dirty="0"/>
          </a:p>
        </p:txBody>
      </p:sp>
      <p:sp>
        <p:nvSpPr>
          <p:cNvPr id="4" name="Θέση περιεχομένου 3"/>
          <p:cNvSpPr>
            <a:spLocks noGrp="1"/>
          </p:cNvSpPr>
          <p:nvPr>
            <p:ph sz="half" idx="2"/>
          </p:nvPr>
        </p:nvSpPr>
        <p:spPr>
          <a:xfrm>
            <a:off x="6181344" y="2148840"/>
            <a:ext cx="4718304" cy="3721608"/>
          </a:xfrm>
        </p:spPr>
        <p:txBody>
          <a:bodyPr>
            <a:noAutofit/>
          </a:bodyPr>
          <a:lstStyle/>
          <a:p>
            <a:r>
              <a:rPr lang="el-GR" sz="1200" dirty="0">
                <a:latin typeface="Arial Narrow" panose="020B0606020202030204" pitchFamily="34" charset="0"/>
              </a:rPr>
              <a:t> ΠΕΡΙ ΠΑΡΡΗΣΙΑΣ- ΦΡΟΝΗΜΑΤΟΣ- ΦΙΛΟΤΙΜΟΥ- ΧΑΛΑΛΙ </a:t>
            </a:r>
            <a:endParaRPr lang="el-GR" sz="1200" b="1" dirty="0">
              <a:latin typeface="Arial Narrow" panose="020B0606020202030204" pitchFamily="34" charset="0"/>
            </a:endParaRPr>
          </a:p>
          <a:p>
            <a:r>
              <a:rPr lang="el-GR" sz="1200" dirty="0">
                <a:latin typeface="Arial Narrow" panose="020B0606020202030204" pitchFamily="34" charset="0"/>
              </a:rPr>
              <a:t>ΝΕΥΡΩΣΗ ΚΑΙ  </a:t>
            </a:r>
            <a:r>
              <a:rPr lang="el-GR" sz="1200" dirty="0" smtClean="0">
                <a:latin typeface="Arial Narrow" panose="020B0606020202030204" pitchFamily="34" charset="0"/>
              </a:rPr>
              <a:t>ΔΙΣΤΥΧΙΑ</a:t>
            </a:r>
          </a:p>
          <a:p>
            <a:pPr marL="0" indent="0">
              <a:buNone/>
            </a:pPr>
            <a:r>
              <a:rPr lang="el-GR" sz="1200" dirty="0" smtClean="0">
                <a:latin typeface="Arial Narrow" panose="020B0606020202030204" pitchFamily="34" charset="0"/>
              </a:rPr>
              <a:t>Ο ΕΠΙΚΟΥΡΙΣΜΟΣ ΩΣ </a:t>
            </a:r>
            <a:endParaRPr lang="el-GR" sz="1200" dirty="0">
              <a:latin typeface="Arial Narrow" panose="020B0606020202030204" pitchFamily="34" charset="0"/>
            </a:endParaRPr>
          </a:p>
          <a:p>
            <a:r>
              <a:rPr lang="el-GR" sz="1200" dirty="0">
                <a:latin typeface="Arial Narrow" panose="020B0606020202030204" pitchFamily="34" charset="0"/>
              </a:rPr>
              <a:t>ΕΞΗΓΗΣΗ ΣΥΜΠΕΡΙΦΟΡΩΝ</a:t>
            </a:r>
          </a:p>
          <a:p>
            <a:r>
              <a:rPr lang="el-GR" sz="1200" dirty="0">
                <a:latin typeface="Arial Narrow" panose="020B0606020202030204" pitchFamily="34" charset="0"/>
              </a:rPr>
              <a:t>ΩΡΙΜΟΤΗΤΑ </a:t>
            </a:r>
          </a:p>
          <a:p>
            <a:r>
              <a:rPr lang="el-GR" sz="1200" dirty="0" smtClean="0">
                <a:latin typeface="Arial Narrow" panose="020B0606020202030204" pitchFamily="34" charset="0"/>
              </a:rPr>
              <a:t>ΑΙΣΘΗΣΙΑΡΧΙΑ</a:t>
            </a:r>
            <a:endParaRPr lang="el-GR" sz="1200" dirty="0">
              <a:latin typeface="Arial Narrow" panose="020B0606020202030204" pitchFamily="34" charset="0"/>
            </a:endParaRPr>
          </a:p>
        </p:txBody>
      </p:sp>
    </p:spTree>
    <p:extLst>
      <p:ext uri="{BB962C8B-B14F-4D97-AF65-F5344CB8AC3E}">
        <p14:creationId xmlns="" xmlns:p14="http://schemas.microsoft.com/office/powerpoint/2010/main" val="116211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5402" y="323764"/>
            <a:ext cx="9601196" cy="1303867"/>
          </a:xfrm>
        </p:spPr>
        <p:txBody>
          <a:bodyPr>
            <a:normAutofit fontScale="90000"/>
          </a:bodyPr>
          <a:lstStyle/>
          <a:p>
            <a:r>
              <a:rPr lang="el-GR" dirty="0" smtClean="0"/>
              <a:t>ΕΙ ΕΧΕΙΣ ΚΑΡΔΙΑΝ, ΔΥΝΑΣΑΙ ΣΩΘΗΝΑΙ</a:t>
            </a:r>
            <a:endParaRPr lang="el-GR" dirty="0"/>
          </a:p>
        </p:txBody>
      </p:sp>
      <p:sp>
        <p:nvSpPr>
          <p:cNvPr id="3" name="Θέση περιεχομένου 2"/>
          <p:cNvSpPr>
            <a:spLocks noGrp="1"/>
          </p:cNvSpPr>
          <p:nvPr>
            <p:ph sz="half" idx="1"/>
          </p:nvPr>
        </p:nvSpPr>
        <p:spPr>
          <a:xfrm>
            <a:off x="1295402" y="2016087"/>
            <a:ext cx="4718304" cy="3854361"/>
          </a:xfrm>
        </p:spPr>
        <p:txBody>
          <a:bodyPr>
            <a:noAutofit/>
          </a:bodyPr>
          <a:lstStyle/>
          <a:p>
            <a:r>
              <a:rPr lang="el-GR" sz="1600" dirty="0">
                <a:latin typeface="Arial Narrow" panose="020B0606020202030204" pitchFamily="34" charset="0"/>
              </a:rPr>
              <a:t> </a:t>
            </a:r>
            <a:r>
              <a:rPr lang="el-GR" sz="1600" b="1" dirty="0">
                <a:latin typeface="Arial Narrow" panose="020B0606020202030204" pitchFamily="34" charset="0"/>
              </a:rPr>
              <a:t>ΓΝΩΣΗ- ΠΡΟΚΛΗΣΗ- ΕΦΑΡΜΟΓΗ</a:t>
            </a:r>
          </a:p>
          <a:p>
            <a:r>
              <a:rPr lang="el-GR" sz="1600" dirty="0">
                <a:latin typeface="Arial Narrow" panose="020B0606020202030204" pitchFamily="34" charset="0"/>
              </a:rPr>
              <a:t>Ο ΤΥΠΟΣ ΤΟΥ ΣΤΩΙΚΟΥ ΣΟΦΟΥ</a:t>
            </a:r>
          </a:p>
          <a:p>
            <a:r>
              <a:rPr lang="el-GR" sz="1600" dirty="0">
                <a:latin typeface="Arial Narrow" panose="020B0606020202030204" pitchFamily="34" charset="0"/>
              </a:rPr>
              <a:t>1.	ΞΕΡΕΙ ΤΙ ΝΑ ΘΕΛΕΙ</a:t>
            </a:r>
          </a:p>
          <a:p>
            <a:r>
              <a:rPr lang="el-GR" sz="1600" dirty="0">
                <a:latin typeface="Arial Narrow" panose="020B0606020202030204" pitchFamily="34" charset="0"/>
              </a:rPr>
              <a:t>2.	ΔΕΝ ΑΠΟΓΟΗΤΕΥΕΤΑΙ</a:t>
            </a:r>
          </a:p>
          <a:p>
            <a:r>
              <a:rPr lang="el-GR" sz="1600" dirty="0">
                <a:latin typeface="Arial Narrow" panose="020B0606020202030204" pitchFamily="34" charset="0"/>
              </a:rPr>
              <a:t>3.	ΣΤΡΕΦΕΙ ΤΗΝ ΟΡΜΗ ΤΟΥ ΣΤΟ ΚΟΙΝΟ ΚΑΛΟ</a:t>
            </a:r>
          </a:p>
          <a:p>
            <a:r>
              <a:rPr lang="el-GR" sz="1600" dirty="0">
                <a:latin typeface="Arial Narrow" panose="020B0606020202030204" pitchFamily="34" charset="0"/>
              </a:rPr>
              <a:t>4.	ΕΠΙΚΟΙΝΩΝΕΙ ΑΠΟΤΕΛΕΣΜΑΤΙΚΑ</a:t>
            </a:r>
          </a:p>
          <a:p>
            <a:r>
              <a:rPr lang="el-GR" sz="1600" dirty="0">
                <a:latin typeface="Arial Narrow" panose="020B0606020202030204" pitchFamily="34" charset="0"/>
              </a:rPr>
              <a:t>5.	ΔΕΝ ΚΛΑΙΓΕΤΑΙ</a:t>
            </a:r>
          </a:p>
          <a:p>
            <a:r>
              <a:rPr lang="el-GR" sz="1600" dirty="0">
                <a:latin typeface="Arial Narrow" panose="020B0606020202030204" pitchFamily="34" charset="0"/>
              </a:rPr>
              <a:t>6.	ΧΑΙΡΕΤΑΙ ΔΗΜΙΟΥΡΓΕΙ</a:t>
            </a:r>
          </a:p>
          <a:p>
            <a:r>
              <a:rPr lang="el-GR" sz="1600" dirty="0">
                <a:latin typeface="Arial Narrow" panose="020B0606020202030204" pitchFamily="34" charset="0"/>
              </a:rPr>
              <a:t>7.	ΔΕΝ ΕΝΔΙΑΦΕΡΕΤΑΙ ΓΙΑ ΤΟ ΑΠΟΤΕΛΕΣΜΑ</a:t>
            </a:r>
          </a:p>
          <a:p>
            <a:r>
              <a:rPr lang="el-GR" sz="1600" dirty="0">
                <a:latin typeface="Arial Narrow" panose="020B0606020202030204" pitchFamily="34" charset="0"/>
              </a:rPr>
              <a:t>8.	ΕΠΑΓΡΥΠΝΕΙ ΜΕ </a:t>
            </a:r>
            <a:r>
              <a:rPr lang="el-GR" sz="1600" dirty="0" smtClean="0">
                <a:latin typeface="Arial Narrow" panose="020B0606020202030204" pitchFamily="34" charset="0"/>
              </a:rPr>
              <a:t>ΣΥΝΕΙΔΗΤΟΤΗΤΑ</a:t>
            </a:r>
            <a:endParaRPr lang="el-GR" sz="1600" dirty="0">
              <a:latin typeface="Arial Narrow" panose="020B0606020202030204" pitchFamily="34" charset="0"/>
            </a:endParaRPr>
          </a:p>
        </p:txBody>
      </p:sp>
      <p:sp>
        <p:nvSpPr>
          <p:cNvPr id="4" name="Θέση περιεχομένου 3"/>
          <p:cNvSpPr>
            <a:spLocks noGrp="1"/>
          </p:cNvSpPr>
          <p:nvPr>
            <p:ph sz="half" idx="2"/>
          </p:nvPr>
        </p:nvSpPr>
        <p:spPr>
          <a:xfrm>
            <a:off x="6181344" y="1490472"/>
            <a:ext cx="4718304" cy="4379976"/>
          </a:xfrm>
        </p:spPr>
        <p:txBody>
          <a:bodyPr>
            <a:normAutofit fontScale="25000" lnSpcReduction="20000"/>
          </a:bodyPr>
          <a:lstStyle/>
          <a:p>
            <a:r>
              <a:rPr lang="el-GR" sz="4800" dirty="0">
                <a:latin typeface="Arial Narrow" panose="020B0606020202030204" pitchFamily="34" charset="0"/>
              </a:rPr>
              <a:t>ΤΑ ΔΙΚΑΙΑ ΤΟΥ </a:t>
            </a:r>
            <a:r>
              <a:rPr lang="el-GR" sz="4800" dirty="0" smtClean="0">
                <a:latin typeface="Arial Narrow" panose="020B0606020202030204" pitchFamily="34" charset="0"/>
              </a:rPr>
              <a:t>ΕΠΙΚΟΥΡΕΙΟΥ-    </a:t>
            </a:r>
            <a:r>
              <a:rPr lang="el-GR" sz="4800" dirty="0">
                <a:latin typeface="Arial Narrow" panose="020B0606020202030204" pitchFamily="34" charset="0"/>
              </a:rPr>
              <a:t>ΔΕΝ ΥΠΑΡΧΕΙ ΦΥΣΙΚΟ ΔΙΚΑΙΟ ΑΛΛΑ ΠΟΛΙΤΙΣΜΙΚΕΣ ΚΑΤΑΣΚΕΥΕΣ ΚΑΙ </a:t>
            </a:r>
            <a:r>
              <a:rPr lang="el-GR" sz="4800" dirty="0" smtClean="0">
                <a:latin typeface="Arial Narrow" panose="020B0606020202030204" pitchFamily="34" charset="0"/>
              </a:rPr>
              <a:t>ΚΟΙΝΩΝΙΚΟ </a:t>
            </a:r>
            <a:r>
              <a:rPr lang="el-GR" sz="4800" dirty="0">
                <a:latin typeface="Arial Narrow" panose="020B0606020202030204" pitchFamily="34" charset="0"/>
              </a:rPr>
              <a:t>ΣΥΜΒΟΛΑΙΟ</a:t>
            </a:r>
          </a:p>
          <a:p>
            <a:r>
              <a:rPr lang="el-GR" sz="4800" dirty="0">
                <a:latin typeface="Arial Narrow" panose="020B0606020202030204" pitchFamily="34" charset="0"/>
              </a:rPr>
              <a:t>ΑΝ ΔΕΝ ΤΑ ΑΝΑΚΑΛΥΠΤΕ Η ΣΥΓΧΡΟΝΗ ΕΠΟΧΗ; ΔΕΝ ΘΑ </a:t>
            </a:r>
            <a:r>
              <a:rPr lang="el-GR" sz="4800" dirty="0" smtClean="0">
                <a:latin typeface="Arial Narrow" panose="020B0606020202030204" pitchFamily="34" charset="0"/>
              </a:rPr>
              <a:t>ΙΣΧΥΑΝ;;;;;;;;;;</a:t>
            </a:r>
            <a:endParaRPr lang="el-GR" sz="4800" dirty="0">
              <a:latin typeface="Arial Narrow" panose="020B0606020202030204" pitchFamily="34" charset="0"/>
            </a:endParaRPr>
          </a:p>
          <a:p>
            <a:r>
              <a:rPr lang="el-GR" sz="4800" dirty="0">
                <a:latin typeface="Arial Narrow" panose="020B0606020202030204" pitchFamily="34" charset="0"/>
              </a:rPr>
              <a:t>ΥΠΟΚΡΙΣΙΑ ΚΑΤΑ ΕΠΙΚΟΥΡΟΝ ΚΑΙ ΟΥΤΟΠΙΑ</a:t>
            </a:r>
          </a:p>
          <a:p>
            <a:r>
              <a:rPr lang="el-GR" sz="4800" dirty="0">
                <a:latin typeface="Arial Narrow" panose="020B0606020202030204" pitchFamily="34" charset="0"/>
              </a:rPr>
              <a:t>ΤΟ ΔΙΚΑΙΩΜΑ ΤΗΣ ΕΥΔΑΙΜΟΝΙΑΣ ΓΛΩΣΣΑ- ΘΡΗΣΚΕΙΑ- ΑΥΤΟΠΡΑΓΜΑΤΩΣΗ</a:t>
            </a:r>
          </a:p>
          <a:p>
            <a:r>
              <a:rPr lang="el-GR" sz="4800" dirty="0">
                <a:latin typeface="Arial Narrow" panose="020B0606020202030204" pitchFamily="34" charset="0"/>
              </a:rPr>
              <a:t>ΠΟΙΟΣ ΕΠΙΚΟΥΡΙΣΜΟΣ ΚΑΙ ΣΥΓΧΡΟΝΟΣ ΑΝΘΡΩΠΙΣΜΟΣ; </a:t>
            </a:r>
          </a:p>
          <a:p>
            <a:r>
              <a:rPr lang="el-GR" sz="4800" dirty="0">
                <a:latin typeface="Arial Narrow" panose="020B0606020202030204" pitchFamily="34" charset="0"/>
              </a:rPr>
              <a:t>ΠΑΡΘΕΝΟΠΗ- ΦΙΛΟΔΗΜΟΣ ΩΣ ΙΣΤΟΡΙΚΟΣ ΤΗΣ ΨΥΧΗΣ ΚΑΙ ΤΗΣ </a:t>
            </a:r>
            <a:r>
              <a:rPr lang="el-GR" sz="4800" dirty="0" smtClean="0">
                <a:latin typeface="Arial Narrow" panose="020B0606020202030204" pitchFamily="34" charset="0"/>
              </a:rPr>
              <a:t>ΦΙΛΟΣΟΦΙΑΣ </a:t>
            </a:r>
            <a:r>
              <a:rPr lang="el-GR" sz="4800" dirty="0">
                <a:latin typeface="Arial Narrow" panose="020B0606020202030204" pitchFamily="34" charset="0"/>
              </a:rPr>
              <a:t>ΠΕΡΙ ΗΣ </a:t>
            </a:r>
          </a:p>
          <a:p>
            <a:pPr marL="0" indent="0">
              <a:buNone/>
            </a:pPr>
            <a:r>
              <a:rPr lang="el-GR" sz="4800" b="1" dirty="0" smtClean="0">
                <a:latin typeface="Arial Narrow" panose="020B0606020202030204" pitchFamily="34" charset="0"/>
              </a:rPr>
              <a:t>ΚΑΝΕΙ</a:t>
            </a:r>
            <a:endParaRPr lang="el-GR" sz="4800" b="1" dirty="0">
              <a:latin typeface="Arial Narrow" panose="020B0606020202030204" pitchFamily="34" charset="0"/>
            </a:endParaRPr>
          </a:p>
          <a:p>
            <a:r>
              <a:rPr lang="el-GR" sz="4800" dirty="0">
                <a:latin typeface="Arial Narrow" panose="020B0606020202030204" pitchFamily="34" charset="0"/>
              </a:rPr>
              <a:t>ΠΕΡΙΓΡΑΦΗ ΣΥΓΧΡΟΝΟΥ ΕΓΚΕΦΑΛΟΥ</a:t>
            </a:r>
          </a:p>
          <a:p>
            <a:r>
              <a:rPr lang="el-GR" sz="4800" dirty="0">
                <a:latin typeface="Arial Narrow" panose="020B0606020202030204" pitchFamily="34" charset="0"/>
              </a:rPr>
              <a:t>ΓΝΩΣΙΑΚΗ ΨΥΧΟΘΕΡΑΠΕΙΑ</a:t>
            </a:r>
          </a:p>
          <a:p>
            <a:r>
              <a:rPr lang="el-GR" sz="4800" dirty="0">
                <a:latin typeface="Arial Narrow" panose="020B0606020202030204" pitchFamily="34" charset="0"/>
              </a:rPr>
              <a:t>ΚΑΝΕΝΑΣ ΘΕΟΣ ΔΕΝ ΘΕΛΕΙ ΝΑ ΕΙΜΑΣΤΕ </a:t>
            </a:r>
            <a:r>
              <a:rPr lang="el-GR" sz="4800" dirty="0" smtClean="0">
                <a:latin typeface="Arial Narrow" panose="020B0606020202030204" pitchFamily="34" charset="0"/>
              </a:rPr>
              <a:t>ΔΥΣΤΥΧΙΣΜΕΝΟΙ ΕΜΕΙΣ…… </a:t>
            </a:r>
            <a:r>
              <a:rPr lang="el-GR" sz="4800" dirty="0">
                <a:latin typeface="Arial Narrow" panose="020B0606020202030204" pitchFamily="34" charset="0"/>
              </a:rPr>
              <a:t>ΤΟ ΠΑΘΑΙΝΟΥΜΕ</a:t>
            </a:r>
          </a:p>
          <a:p>
            <a:r>
              <a:rPr lang="el-GR" sz="4800" dirty="0">
                <a:latin typeface="Arial Narrow" panose="020B0606020202030204" pitchFamily="34" charset="0"/>
              </a:rPr>
              <a:t>ΕΠΙΚΟΥΡΕΙΑ ΚΑΤΕΥΘΥΝΣΗ ΤΗΣ ΨΥΧΟΛΟΓΙΑΣ</a:t>
            </a:r>
          </a:p>
          <a:p>
            <a:r>
              <a:rPr lang="el-GR" sz="4800" dirty="0">
                <a:latin typeface="Arial Narrow" panose="020B0606020202030204" pitchFamily="34" charset="0"/>
              </a:rPr>
              <a:t>ΝΕΟΠΛΑΤΩΝΙΚΗ </a:t>
            </a:r>
            <a:r>
              <a:rPr lang="el-GR" sz="4800" dirty="0" smtClean="0">
                <a:latin typeface="Arial Narrow" panose="020B0606020202030204" pitchFamily="34" charset="0"/>
              </a:rPr>
              <a:t>ΚΑΤΕΥΘΥΝΣΗ……. </a:t>
            </a:r>
            <a:r>
              <a:rPr lang="el-GR" sz="4800" dirty="0">
                <a:latin typeface="Arial Narrow" panose="020B0606020202030204" pitchFamily="34" charset="0"/>
              </a:rPr>
              <a:t>ΦΩΤΙΣΗ ΑΠΟ ΤΟ </a:t>
            </a:r>
            <a:r>
              <a:rPr lang="el-GR" sz="4800" dirty="0" smtClean="0">
                <a:latin typeface="Arial Narrow" panose="020B0606020202030204" pitchFamily="34" charset="0"/>
              </a:rPr>
              <a:t>ΠΑΘΟΣ Ή ΠΑΘΟΣ </a:t>
            </a:r>
            <a:r>
              <a:rPr lang="el-GR" sz="4800" dirty="0">
                <a:latin typeface="Arial Narrow" panose="020B0606020202030204" pitchFamily="34" charset="0"/>
              </a:rPr>
              <a:t>ΓΙΑ ΦΩΤΙΣΗ</a:t>
            </a:r>
          </a:p>
          <a:p>
            <a:r>
              <a:rPr lang="el-GR" sz="4800" dirty="0">
                <a:latin typeface="Arial Narrow" panose="020B0606020202030204" pitchFamily="34" charset="0"/>
              </a:rPr>
              <a:t>ΠΑΡΡΙΣΙΑΣΤΙΚΗ ΚΡΙΤΙΚΗ- ΕΙΛΙΚΡΙΝΗΣ ΕΛΕΓΧΟΣ- ΤΗΣ ΨΥΧΗΣ ΘΕΡΑΠΕΙΑ, ΤΗΣ ΨΥΧΗΣ ΔΙΑΓΝΩΣΙΣ</a:t>
            </a:r>
          </a:p>
          <a:p>
            <a:r>
              <a:rPr lang="el-GR" sz="4800" dirty="0">
                <a:latin typeface="Arial Narrow" panose="020B0606020202030204" pitchFamily="34" charset="0"/>
              </a:rPr>
              <a:t>Η ΥΛΙΚΟΤΗΤΑ ΤΗΣ ΨΥΧΗΣ ΔΙΑΦΟΡΕΤΙΚΗ ΠΥΚΝΟΤΗΤΑ- ΟΧΙ ΟΜΩΣ ΑΘΑΝΑΤΟ Ή ΚΑΤΑ ΧΑΡΙΝ ΑΘΑΝΑΤΟ</a:t>
            </a:r>
          </a:p>
          <a:p>
            <a:endParaRPr lang="el-GR" dirty="0"/>
          </a:p>
        </p:txBody>
      </p:sp>
    </p:spTree>
    <p:extLst>
      <p:ext uri="{BB962C8B-B14F-4D97-AF65-F5344CB8AC3E}">
        <p14:creationId xmlns="" xmlns:p14="http://schemas.microsoft.com/office/powerpoint/2010/main" val="2615260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ΕΙ ΕΧΕΙΣ ΚΑΡΔΙΑΝ, ΔΥΝΑΣΑΙ ΣΩΘΗΝΑΙ</a:t>
            </a:r>
          </a:p>
        </p:txBody>
      </p:sp>
      <p:sp>
        <p:nvSpPr>
          <p:cNvPr id="3" name="Θέση περιεχομένου 2"/>
          <p:cNvSpPr>
            <a:spLocks noGrp="1"/>
          </p:cNvSpPr>
          <p:nvPr>
            <p:ph sz="half" idx="1"/>
          </p:nvPr>
        </p:nvSpPr>
        <p:spPr/>
        <p:txBody>
          <a:bodyPr>
            <a:normAutofit fontScale="70000" lnSpcReduction="20000"/>
          </a:bodyPr>
          <a:lstStyle/>
          <a:p>
            <a:r>
              <a:rPr lang="el-GR" dirty="0">
                <a:latin typeface="Arial Narrow" panose="020B0606020202030204" pitchFamily="34" charset="0"/>
              </a:rPr>
              <a:t>ΚΕΡΔΗ</a:t>
            </a:r>
          </a:p>
          <a:p>
            <a:r>
              <a:rPr lang="el-GR" dirty="0">
                <a:latin typeface="Arial Narrow" panose="020B0606020202030204" pitchFamily="34" charset="0"/>
              </a:rPr>
              <a:t>	ΜΕΓΑΛΗ ΚΑΡΔΙΑ</a:t>
            </a:r>
          </a:p>
          <a:p>
            <a:r>
              <a:rPr lang="el-GR" dirty="0">
                <a:latin typeface="Arial Narrow" panose="020B0606020202030204" pitchFamily="34" charset="0"/>
              </a:rPr>
              <a:t>	ΥΠΟΜΟΝΗ</a:t>
            </a:r>
          </a:p>
          <a:p>
            <a:r>
              <a:rPr lang="el-GR" dirty="0">
                <a:latin typeface="Arial Narrow" panose="020B0606020202030204" pitchFamily="34" charset="0"/>
              </a:rPr>
              <a:t>	 ΧΑΜΟΓΕΛΟ</a:t>
            </a:r>
          </a:p>
          <a:p>
            <a:r>
              <a:rPr lang="el-GR" dirty="0">
                <a:latin typeface="Arial Narrow" panose="020B0606020202030204" pitchFamily="34" charset="0"/>
              </a:rPr>
              <a:t>	ΑΝΟΙΧΤΗ ΜΑΤΙΑ</a:t>
            </a:r>
          </a:p>
          <a:p>
            <a:r>
              <a:rPr lang="el-GR" dirty="0">
                <a:latin typeface="Arial Narrow" panose="020B0606020202030204" pitchFamily="34" charset="0"/>
              </a:rPr>
              <a:t>	ΚΑΘΑΡΟ ΜΥΑΛΟ</a:t>
            </a:r>
          </a:p>
          <a:p>
            <a:r>
              <a:rPr lang="en-US" dirty="0">
                <a:hlinkClick r:id="rId2"/>
              </a:rPr>
              <a:t>https://</a:t>
            </a:r>
            <a:r>
              <a:rPr lang="en-US" dirty="0" smtClean="0">
                <a:hlinkClick r:id="rId2"/>
              </a:rPr>
              <a:t>www.youtube.com/watch?v=VNk5YBzebWE</a:t>
            </a:r>
            <a:r>
              <a:rPr lang="el-GR" dirty="0" smtClean="0"/>
              <a:t> </a:t>
            </a:r>
            <a:endParaRPr lang="el-GR" dirty="0"/>
          </a:p>
        </p:txBody>
      </p:sp>
      <p:sp>
        <p:nvSpPr>
          <p:cNvPr id="4" name="Θέση περιεχομένου 3"/>
          <p:cNvSpPr>
            <a:spLocks noGrp="1"/>
          </p:cNvSpPr>
          <p:nvPr>
            <p:ph sz="half" idx="2"/>
          </p:nvPr>
        </p:nvSpPr>
        <p:spPr/>
        <p:txBody>
          <a:bodyPr>
            <a:normAutofit fontScale="70000" lnSpcReduction="20000"/>
          </a:bodyPr>
          <a:lstStyle/>
          <a:p>
            <a:pPr marL="0" indent="0">
              <a:buNone/>
            </a:pPr>
            <a:r>
              <a:rPr lang="el-GR" b="1" dirty="0" smtClean="0">
                <a:latin typeface="Arial Narrow" panose="020B0606020202030204" pitchFamily="34" charset="0"/>
              </a:rPr>
              <a:t>ΑΙΤΙΕΣ</a:t>
            </a:r>
            <a:endParaRPr lang="el-GR" b="1" dirty="0">
              <a:latin typeface="Arial Narrow" panose="020B0606020202030204" pitchFamily="34" charset="0"/>
            </a:endParaRPr>
          </a:p>
          <a:p>
            <a:r>
              <a:rPr lang="el-GR" dirty="0">
                <a:latin typeface="Arial Narrow" panose="020B0606020202030204" pitchFamily="34" charset="0"/>
              </a:rPr>
              <a:t>ΦΟΒΟΣ ΤΟΥ ΘΑΝΑΤΟΥ</a:t>
            </a:r>
          </a:p>
          <a:p>
            <a:r>
              <a:rPr lang="el-GR" dirty="0">
                <a:latin typeface="Arial Narrow" panose="020B0606020202030204" pitchFamily="34" charset="0"/>
              </a:rPr>
              <a:t>ΦΟΒΟΣ ΤΟΥ ΘΕΟΥ</a:t>
            </a:r>
          </a:p>
          <a:p>
            <a:r>
              <a:rPr lang="el-GR" dirty="0">
                <a:latin typeface="Arial Narrow" panose="020B0606020202030204" pitchFamily="34" charset="0"/>
              </a:rPr>
              <a:t>ΦΟΒΟΣ ΟΤΙ ΤΑ ΚΑΚΑ ΕΠΙΜΕΝΟΥΝ</a:t>
            </a:r>
          </a:p>
          <a:p>
            <a:r>
              <a:rPr lang="el-GR" dirty="0">
                <a:latin typeface="Arial Narrow" panose="020B0606020202030204" pitchFamily="34" charset="0"/>
              </a:rPr>
              <a:t>ΦΟΒΟΣ ΟΤΙ ΚΑΛΑ ΔΕΝ ΜΕΝΟΥΝ</a:t>
            </a:r>
          </a:p>
          <a:p>
            <a:pPr marL="0" indent="0">
              <a:buNone/>
            </a:pPr>
            <a:r>
              <a:rPr lang="el-GR" dirty="0" smtClean="0">
                <a:latin typeface="Arial Narrow" panose="020B0606020202030204" pitchFamily="34" charset="0"/>
              </a:rPr>
              <a:t>Η ΕΠΙΜΑΡΤΥΡΙΣΗ </a:t>
            </a:r>
            <a:r>
              <a:rPr lang="el-GR" dirty="0">
                <a:latin typeface="Arial Narrow" panose="020B0606020202030204" pitchFamily="34" charset="0"/>
              </a:rPr>
              <a:t>ΑΙΣΘΗΣΕΩΝ</a:t>
            </a:r>
          </a:p>
          <a:p>
            <a:r>
              <a:rPr lang="el-GR" dirty="0">
                <a:latin typeface="Arial Narrow" panose="020B0606020202030204" pitchFamily="34" charset="0"/>
              </a:rPr>
              <a:t>ΠΟΛΛΟΙ ΚΟΣΜΟΙ ΣΑΝ ΤΟΝ ΟΥΡΑΝΟ- ΤΗΝ ΑΝΑΚΑΙΝΙΣΜΕΝΗ </a:t>
            </a:r>
            <a:r>
              <a:rPr lang="el-GR" dirty="0" smtClean="0">
                <a:latin typeface="Arial Narrow" panose="020B0606020202030204" pitchFamily="34" charset="0"/>
              </a:rPr>
              <a:t>ΓΗ</a:t>
            </a:r>
          </a:p>
          <a:p>
            <a:r>
              <a:rPr lang="en-US" dirty="0">
                <a:hlinkClick r:id="rId3"/>
              </a:rPr>
              <a:t>https://</a:t>
            </a:r>
            <a:r>
              <a:rPr lang="en-US" dirty="0" smtClean="0">
                <a:hlinkClick r:id="rId3"/>
              </a:rPr>
              <a:t>www.youtube.com/watch?v=R4fDiyM-C0A</a:t>
            </a:r>
            <a:r>
              <a:rPr lang="el-GR" dirty="0" smtClean="0"/>
              <a:t> </a:t>
            </a:r>
            <a:endParaRPr lang="el-GR" dirty="0"/>
          </a:p>
          <a:p>
            <a:endParaRPr lang="el-GR" dirty="0"/>
          </a:p>
        </p:txBody>
      </p:sp>
    </p:spTree>
    <p:extLst>
      <p:ext uri="{BB962C8B-B14F-4D97-AF65-F5344CB8AC3E}">
        <p14:creationId xmlns="" xmlns:p14="http://schemas.microsoft.com/office/powerpoint/2010/main" val="3540243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(ΕΚ) ΠΑΝΤΩΝ ΧΑΡΑ-ΜΗΝ ΚΡΙΝΕΤΕ ΙΝΑ ΜΗΝ ΚΡΙΘΕΙΤΕ</a:t>
            </a:r>
            <a:endParaRPr lang="el-GR" dirty="0"/>
          </a:p>
        </p:txBody>
      </p:sp>
      <p:sp>
        <p:nvSpPr>
          <p:cNvPr id="3" name="Θέση περιεχομένου 2"/>
          <p:cNvSpPr>
            <a:spLocks noGrp="1"/>
          </p:cNvSpPr>
          <p:nvPr>
            <p:ph sz="half" idx="1"/>
          </p:nvPr>
        </p:nvSpPr>
        <p:spPr>
          <a:xfrm>
            <a:off x="1179576" y="2560319"/>
            <a:ext cx="4800600" cy="3035807"/>
          </a:xfrm>
        </p:spPr>
        <p:txBody>
          <a:bodyPr>
            <a:normAutofit fontScale="25000" lnSpcReduction="20000"/>
          </a:bodyPr>
          <a:lstStyle/>
          <a:p>
            <a:r>
              <a:rPr lang="el-GR" sz="4200" dirty="0">
                <a:latin typeface="Arial Narrow" panose="020B0606020202030204" pitchFamily="34" charset="0"/>
              </a:rPr>
              <a:t>ΠΡΟΑΙΡΕΣΗ: ΤΟ ΝΑΙ Ή ΤΟ ΟΧΙ ΣΤΙΣ ΕΝΤΥΠΩΣΕΙΣ ΑΠΟ ΕΣΩΤΕΡΙΚΑ Ή ΕΞΩΤΕΡΙΚΑ ΕΡΕΘΙΣΜΑΤΑ</a:t>
            </a:r>
          </a:p>
          <a:p>
            <a:r>
              <a:rPr lang="el-GR" sz="4200" dirty="0">
                <a:latin typeface="Arial Narrow" panose="020B0606020202030204" pitchFamily="34" charset="0"/>
              </a:rPr>
              <a:t>ΠΡΟΣΕΧΕ= ΙΣΩΣ ΨΥΧΟΛΟΓΙΚΟΣ ΠΑΡΑΤΗΡΗΤΗΣ= ΣΥΝΕΙΔΗΣΗ= ΣΤΩΙΚΟΣ ΕΑΥΤΟΣ</a:t>
            </a:r>
          </a:p>
          <a:p>
            <a:r>
              <a:rPr lang="el-GR" sz="4200" dirty="0">
                <a:latin typeface="Arial Narrow" panose="020B0606020202030204" pitchFamily="34" charset="0"/>
              </a:rPr>
              <a:t>ΑΠΕΛΕΥΘΕΡΩΣΗ= ΒΛΕΠΕ ΑΝΤΙΚΕΙΜΕΝΙΚΑ ΜΗΝ ΚΡΙΝΕΙΣ ΤΟΝ ΕΑΥΤΟ ΣΟΥ ΚΑΙ ΓΕΜΙΖΕΙΣ ΕΝΟΧΕΣ</a:t>
            </a:r>
          </a:p>
          <a:p>
            <a:r>
              <a:rPr lang="el-GR" sz="4200" dirty="0">
                <a:latin typeface="Arial Narrow" panose="020B0606020202030204" pitchFamily="34" charset="0"/>
              </a:rPr>
              <a:t>Η ΦΥΣΗ ΤΟΥ ΑΝΘΡΩΠΟΥ (ΛΟΓΟΣ</a:t>
            </a:r>
            <a:r>
              <a:rPr lang="el-GR" sz="4200" dirty="0" smtClean="0">
                <a:latin typeface="Arial Narrow" panose="020B0606020202030204" pitchFamily="34" charset="0"/>
              </a:rPr>
              <a:t>): </a:t>
            </a:r>
            <a:r>
              <a:rPr lang="el-GR" sz="4200" dirty="0">
                <a:latin typeface="Arial Narrow" panose="020B0606020202030204" pitchFamily="34" charset="0"/>
              </a:rPr>
              <a:t>ΣΤΟΧΟΣ ΤΟΥ ΑΝΘΡΩΠΟΥ ΝΑ ΚΑΤΑΚΤΗΣΕΙ </a:t>
            </a:r>
            <a:r>
              <a:rPr lang="el-GR" sz="4200" dirty="0" smtClean="0">
                <a:latin typeface="Arial Narrow" panose="020B0606020202030204" pitchFamily="34" charset="0"/>
              </a:rPr>
              <a:t>ΤΗΝ ΦΥΣΗ ΤΟΥ</a:t>
            </a:r>
          </a:p>
          <a:p>
            <a:r>
              <a:rPr lang="el-GR" sz="4200" dirty="0">
                <a:latin typeface="Arial Narrow" panose="020B0606020202030204" pitchFamily="34" charset="0"/>
              </a:rPr>
              <a:t>ΙΔΕΟΤΥΠΟΣ</a:t>
            </a:r>
          </a:p>
          <a:p>
            <a:pPr marL="0" indent="0">
              <a:buNone/>
            </a:pPr>
            <a:r>
              <a:rPr lang="el-GR" sz="4200" dirty="0">
                <a:latin typeface="Arial Narrow" panose="020B0606020202030204" pitchFamily="34" charset="0"/>
              </a:rPr>
              <a:t>•	ΖΗΣΕ ΣΤΟ ΠΑΡΟΝ</a:t>
            </a:r>
          </a:p>
          <a:p>
            <a:pPr marL="0" indent="0">
              <a:buNone/>
            </a:pPr>
            <a:r>
              <a:rPr lang="el-GR" sz="4200" dirty="0">
                <a:latin typeface="Arial Narrow" panose="020B0606020202030204" pitchFamily="34" charset="0"/>
              </a:rPr>
              <a:t>•	ΕΧΕ ΚΑΘΑΡΟ ΜΥΑΛΟ</a:t>
            </a:r>
          </a:p>
          <a:p>
            <a:pPr marL="0" indent="0">
              <a:buNone/>
            </a:pPr>
            <a:r>
              <a:rPr lang="el-GR" sz="4200" dirty="0">
                <a:latin typeface="Arial Narrow" panose="020B0606020202030204" pitchFamily="34" charset="0"/>
              </a:rPr>
              <a:t>•	</a:t>
            </a:r>
            <a:r>
              <a:rPr lang="el-GR" sz="4200" dirty="0" smtClean="0">
                <a:latin typeface="Arial Narrow" panose="020B0606020202030204" pitchFamily="34" charset="0"/>
              </a:rPr>
              <a:t>ΕΠΙΘΥΜΗΣΕ </a:t>
            </a:r>
            <a:r>
              <a:rPr lang="el-GR" sz="4200" dirty="0">
                <a:latin typeface="Arial Narrow" panose="020B0606020202030204" pitchFamily="34" charset="0"/>
              </a:rPr>
              <a:t>ΚΑΤΑ ΦΥΣΙ</a:t>
            </a:r>
          </a:p>
          <a:p>
            <a:pPr marL="0" indent="0">
              <a:buNone/>
            </a:pPr>
            <a:r>
              <a:rPr lang="el-GR" sz="4200" dirty="0">
                <a:latin typeface="Arial Narrow" panose="020B0606020202030204" pitchFamily="34" charset="0"/>
              </a:rPr>
              <a:t>•	ΠΑΡΑΤΗΡΗΣΕ </a:t>
            </a:r>
          </a:p>
          <a:p>
            <a:pPr marL="0" indent="0">
              <a:buNone/>
            </a:pPr>
            <a:r>
              <a:rPr lang="el-GR" sz="4200" dirty="0">
                <a:latin typeface="Arial Narrow" panose="020B0606020202030204" pitchFamily="34" charset="0"/>
              </a:rPr>
              <a:t>•	</a:t>
            </a:r>
            <a:r>
              <a:rPr lang="el-GR" sz="4200" dirty="0" smtClean="0">
                <a:latin typeface="Arial Narrow" panose="020B0606020202030204" pitchFamily="34" charset="0"/>
              </a:rPr>
              <a:t>ΣΥΓΚΑΤΑΘΕΣΕ</a:t>
            </a:r>
            <a:endParaRPr lang="el-GR" sz="4200" dirty="0">
              <a:latin typeface="Arial Narrow" panose="020B0606020202030204" pitchFamily="34" charset="0"/>
            </a:endParaRPr>
          </a:p>
          <a:p>
            <a:endParaRPr lang="el-GR" sz="5600" dirty="0"/>
          </a:p>
          <a:p>
            <a:endParaRPr lang="el-GR" dirty="0"/>
          </a:p>
        </p:txBody>
      </p:sp>
      <p:sp>
        <p:nvSpPr>
          <p:cNvPr id="4" name="Θέση περιεχομένου 3"/>
          <p:cNvSpPr>
            <a:spLocks noGrp="1"/>
          </p:cNvSpPr>
          <p:nvPr>
            <p:ph sz="half" idx="2"/>
          </p:nvPr>
        </p:nvSpPr>
        <p:spPr>
          <a:xfrm>
            <a:off x="6419088" y="2267712"/>
            <a:ext cx="4480560" cy="3602736"/>
          </a:xfrm>
        </p:spPr>
        <p:txBody>
          <a:bodyPr>
            <a:noAutofit/>
          </a:bodyPr>
          <a:lstStyle/>
          <a:p>
            <a:pPr lvl="0">
              <a:buClr>
                <a:srgbClr val="AB946B"/>
              </a:buClr>
            </a:pPr>
            <a:endParaRPr lang="el-GR" sz="1100" dirty="0" smtClean="0">
              <a:solidFill>
                <a:prstClr val="black">
                  <a:lumMod val="85000"/>
                  <a:lumOff val="15000"/>
                </a:prstClr>
              </a:solidFill>
              <a:latin typeface="Arial Narrow" panose="020B0606020202030204" pitchFamily="34" charset="0"/>
            </a:endParaRPr>
          </a:p>
          <a:p>
            <a:pPr lvl="0">
              <a:buClr>
                <a:srgbClr val="AB946B"/>
              </a:buClr>
            </a:pPr>
            <a:r>
              <a:rPr lang="el-GR" sz="1100" dirty="0" smtClean="0">
                <a:solidFill>
                  <a:prstClr val="black">
                    <a:lumMod val="85000"/>
                    <a:lumOff val="15000"/>
                  </a:prstClr>
                </a:solidFill>
                <a:latin typeface="Arial Narrow" panose="020B0606020202030204" pitchFamily="34" charset="0"/>
              </a:rPr>
              <a:t>ΜΕ ΑΣΚΗΣΗ ΣΤΙΣ ΑΡΕΤΕΣ </a:t>
            </a:r>
          </a:p>
          <a:p>
            <a:pPr lvl="0">
              <a:buClr>
                <a:srgbClr val="AB946B"/>
              </a:buClr>
            </a:pPr>
            <a:r>
              <a:rPr lang="el-GR" sz="1100" dirty="0" smtClean="0">
                <a:solidFill>
                  <a:prstClr val="black">
                    <a:lumMod val="85000"/>
                    <a:lumOff val="15000"/>
                  </a:prstClr>
                </a:solidFill>
                <a:latin typeface="Arial Narrow" panose="020B0606020202030204" pitchFamily="34" charset="0"/>
              </a:rPr>
              <a:t>ΜΕ ΑΛΛΗΛΕΠΙΔΡΑΣΗ ΜΕΤΑΞΥ ΤΩΝ ΑΝΘΡΩΠΩΝ</a:t>
            </a:r>
            <a:endParaRPr lang="es-ES" sz="1100" dirty="0" smtClean="0">
              <a:solidFill>
                <a:prstClr val="black">
                  <a:lumMod val="85000"/>
                  <a:lumOff val="15000"/>
                </a:prstClr>
              </a:solidFill>
              <a:latin typeface="Arial Narrow" panose="020B0606020202030204" pitchFamily="34" charset="0"/>
            </a:endParaRPr>
          </a:p>
          <a:p>
            <a:pPr>
              <a:buClr>
                <a:srgbClr val="AB946B"/>
              </a:buClr>
            </a:pPr>
            <a:r>
              <a:rPr lang="el-GR" sz="1100" dirty="0" smtClean="0">
                <a:latin typeface="Arial Narrow" panose="020B0606020202030204" pitchFamily="34" charset="0"/>
              </a:rPr>
              <a:t>ΜΕΤΑ ΑΠΟ ΑΥΤΕΣ ΑΝ ΚΥΡΙΑΡΧΟΥΝ ΤΑ ΠΑΡΑΜΥΘΙΑ…. Η ΗΔΟΝΗ, Η ΑΤΑΡΑΞΙΑ, ΘΑ ΦΥΓΕΙ</a:t>
            </a:r>
          </a:p>
          <a:p>
            <a:pPr lvl="0">
              <a:buClr>
                <a:srgbClr val="AB946B"/>
              </a:buClr>
            </a:pPr>
            <a:r>
              <a:rPr lang="el-GR" sz="1100" dirty="0" smtClean="0">
                <a:solidFill>
                  <a:prstClr val="black">
                    <a:lumMod val="85000"/>
                    <a:lumOff val="15000"/>
                  </a:prstClr>
                </a:solidFill>
                <a:latin typeface="Arial Narrow" panose="020B0606020202030204" pitchFamily="34" charset="0"/>
              </a:rPr>
              <a:t>ΕΠΙΚΟΥΡΕΙΑ ΑΝΑΤΑΣΗ</a:t>
            </a:r>
          </a:p>
          <a:p>
            <a:pPr marL="0" lvl="0" indent="0">
              <a:buClr>
                <a:srgbClr val="AB946B"/>
              </a:buClr>
              <a:buNone/>
            </a:pPr>
            <a:r>
              <a:rPr lang="el-GR" sz="1100" b="1" dirty="0" smtClean="0">
                <a:solidFill>
                  <a:prstClr val="black">
                    <a:lumMod val="85000"/>
                    <a:lumOff val="15000"/>
                  </a:prstClr>
                </a:solidFill>
                <a:latin typeface="Arial Narrow" panose="020B0606020202030204" pitchFamily="34" charset="0"/>
              </a:rPr>
              <a:t>ΝΑ ΣΥΝΗΘΙΣΕΤΕ ΣΤΗΝ ΙΔΕΑ ΟΤΙ Ο ΘΑΝΑΤΟΣ ΔΕΝ ΕΙΝΑΙ ΤΙΠΟΤΑ ΓΙΑ ΕΜΑΣ</a:t>
            </a:r>
          </a:p>
          <a:p>
            <a:pPr lvl="0">
              <a:buClr>
                <a:srgbClr val="AB946B"/>
              </a:buClr>
              <a:buFont typeface="+mj-lt"/>
              <a:buAutoNum type="arabicPeriod"/>
            </a:pPr>
            <a:r>
              <a:rPr lang="el-GR" sz="1100" dirty="0" smtClean="0">
                <a:solidFill>
                  <a:prstClr val="black">
                    <a:lumMod val="85000"/>
                    <a:lumOff val="15000"/>
                  </a:prstClr>
                </a:solidFill>
                <a:latin typeface="Arial Narrow" panose="020B0606020202030204" pitchFamily="34" charset="0"/>
              </a:rPr>
              <a:t>ΟΥΤΕ ΛΥΤΡΩΣΗ</a:t>
            </a:r>
          </a:p>
          <a:p>
            <a:pPr lvl="0">
              <a:buClr>
                <a:srgbClr val="AB946B"/>
              </a:buClr>
              <a:buFont typeface="+mj-lt"/>
              <a:buAutoNum type="arabicPeriod"/>
            </a:pPr>
            <a:r>
              <a:rPr lang="el-GR" sz="1100" dirty="0" smtClean="0">
                <a:solidFill>
                  <a:prstClr val="black">
                    <a:lumMod val="85000"/>
                    <a:lumOff val="15000"/>
                  </a:prstClr>
                </a:solidFill>
                <a:latin typeface="Arial Narrow" panose="020B0606020202030204" pitchFamily="34" charset="0"/>
              </a:rPr>
              <a:t>ΟΥΤΕ ΦΟΒΟΣ</a:t>
            </a:r>
          </a:p>
          <a:p>
            <a:pPr marL="0" lvl="0" indent="0">
              <a:buClr>
                <a:srgbClr val="AB946B"/>
              </a:buClr>
              <a:buNone/>
            </a:pPr>
            <a:r>
              <a:rPr lang="el-GR" sz="1100" b="1" dirty="0" smtClean="0">
                <a:solidFill>
                  <a:prstClr val="black">
                    <a:lumMod val="85000"/>
                    <a:lumOff val="15000"/>
                  </a:prstClr>
                </a:solidFill>
                <a:latin typeface="Arial Narrow" panose="020B0606020202030204" pitchFamily="34" charset="0"/>
              </a:rPr>
              <a:t>ΔΕΝ ΔΙΑΛΕΓΟΥΜΕ ΤΟ ΠΟΛΥ ΑΛΛΑ ΤΟ ΝΟΣΤΙΜΟ</a:t>
            </a:r>
          </a:p>
          <a:p>
            <a:pPr lvl="0">
              <a:buClr>
                <a:srgbClr val="AB946B"/>
              </a:buClr>
            </a:pPr>
            <a:r>
              <a:rPr lang="el-GR" sz="1100" dirty="0" smtClean="0">
                <a:solidFill>
                  <a:prstClr val="black">
                    <a:lumMod val="85000"/>
                    <a:lumOff val="15000"/>
                  </a:prstClr>
                </a:solidFill>
                <a:latin typeface="Arial Narrow" panose="020B0606020202030204" pitchFamily="34" charset="0"/>
              </a:rPr>
              <a:t>Η ΔΙΔΑΣΚΑΛΙΑ ΜΕ ΣΤΟΧΟ ΤΗΝ ΕΝΑΡΓΙΑ</a:t>
            </a:r>
          </a:p>
          <a:p>
            <a:pPr marL="0" lvl="0" indent="0">
              <a:buClr>
                <a:srgbClr val="AB946B"/>
              </a:buClr>
              <a:buNone/>
            </a:pPr>
            <a:r>
              <a:rPr lang="el-GR" sz="1100" dirty="0" smtClean="0">
                <a:solidFill>
                  <a:prstClr val="black">
                    <a:lumMod val="85000"/>
                    <a:lumOff val="15000"/>
                  </a:prstClr>
                </a:solidFill>
                <a:latin typeface="Arial Narrow" panose="020B0606020202030204" pitchFamily="34" charset="0"/>
              </a:rPr>
              <a:t>                                                                                                                                      </a:t>
            </a:r>
            <a:r>
              <a:rPr lang="el-GR" sz="1100" b="1" dirty="0" smtClean="0">
                <a:solidFill>
                  <a:prstClr val="black">
                    <a:lumMod val="85000"/>
                    <a:lumOff val="15000"/>
                  </a:prstClr>
                </a:solidFill>
                <a:latin typeface="Arial Narrow" panose="020B0606020202030204" pitchFamily="34" charset="0"/>
              </a:rPr>
              <a:t>ΥΦΕΣΤΗΚΟΣ ΤΕΛΟΣ</a:t>
            </a:r>
          </a:p>
          <a:p>
            <a:pPr lvl="0">
              <a:buClr>
                <a:srgbClr val="AB946B"/>
              </a:buClr>
            </a:pPr>
            <a:r>
              <a:rPr lang="el-GR" sz="1100" dirty="0" smtClean="0">
                <a:solidFill>
                  <a:prstClr val="black">
                    <a:lumMod val="85000"/>
                    <a:lumOff val="15000"/>
                  </a:prstClr>
                </a:solidFill>
                <a:latin typeface="Arial Narrow" panose="020B0606020202030204" pitchFamily="34" charset="0"/>
              </a:rPr>
              <a:t>ΝΑ ΜΙΛΑΤΕ ΟΜΟΡΦΑ</a:t>
            </a:r>
          </a:p>
          <a:p>
            <a:pPr lvl="0">
              <a:buClr>
                <a:srgbClr val="AB946B"/>
              </a:buClr>
            </a:pPr>
            <a:r>
              <a:rPr lang="el-GR" sz="1100" dirty="0" smtClean="0">
                <a:solidFill>
                  <a:prstClr val="black">
                    <a:lumMod val="85000"/>
                    <a:lumOff val="15000"/>
                  </a:prstClr>
                </a:solidFill>
                <a:latin typeface="Arial Narrow" panose="020B0606020202030204" pitchFamily="34" charset="0"/>
              </a:rPr>
              <a:t>ΜΕΤΡΙΟΠΑΘΕΙΑ ΚΑΙ ΤΑΠΕΙΝΟΤΗΤΑ- ΖΗΝ ΑΠΛΗ ΚΑΙ ΑΠΕΡΙΤΤΗ ΖΩΗ ΜΕ ΝΕΡΟ ΚΑΙ ΨΩΜΙ</a:t>
            </a:r>
          </a:p>
          <a:p>
            <a:endParaRPr lang="el-GR" sz="1100" dirty="0" smtClean="0"/>
          </a:p>
          <a:p>
            <a:endParaRPr lang="el-GR" sz="1100" dirty="0"/>
          </a:p>
        </p:txBody>
      </p:sp>
    </p:spTree>
    <p:extLst>
      <p:ext uri="{BB962C8B-B14F-4D97-AF65-F5344CB8AC3E}">
        <p14:creationId xmlns="" xmlns:p14="http://schemas.microsoft.com/office/powerpoint/2010/main" val="3839112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ΕΥΧΑΡΙΣΤΩ</a:t>
            </a:r>
            <a:endParaRPr lang="el-GR" dirty="0"/>
          </a:p>
        </p:txBody>
      </p:sp>
      <p:sp>
        <p:nvSpPr>
          <p:cNvPr id="3" name="Θέση κειμένου 2"/>
          <p:cNvSpPr>
            <a:spLocks noGrp="1"/>
          </p:cNvSpPr>
          <p:nvPr>
            <p:ph type="body" idx="1"/>
          </p:nvPr>
        </p:nvSpPr>
        <p:spPr/>
        <p:txBody>
          <a:bodyPr/>
          <a:lstStyle/>
          <a:p>
            <a:endParaRPr lang="el-GR" dirty="0"/>
          </a:p>
        </p:txBody>
      </p:sp>
    </p:spTree>
    <p:extLst>
      <p:ext uri="{BB962C8B-B14F-4D97-AF65-F5344CB8AC3E}">
        <p14:creationId xmlns="" xmlns:p14="http://schemas.microsoft.com/office/powerpoint/2010/main" val="1339369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92397" y="1682496"/>
            <a:ext cx="6815669" cy="704088"/>
          </a:xfrm>
        </p:spPr>
        <p:txBody>
          <a:bodyPr/>
          <a:lstStyle/>
          <a:p>
            <a:r>
              <a:rPr lang="el-GR" sz="1400" dirty="0" smtClean="0"/>
              <a:t>Η ΠΡΟΛΗΨΗ ΚΑΙ </a:t>
            </a:r>
            <a:r>
              <a:rPr lang="el-GR" sz="1400" smtClean="0"/>
              <a:t>Η ΔΙΑ  ΛΟΓΟΥ </a:t>
            </a:r>
            <a:r>
              <a:rPr lang="el-GR" sz="1400" dirty="0" smtClean="0"/>
              <a:t>ΘΕΡΑΠΕΙΑ- ΦιλοΛογία ως μελέτη και αγάπη κάθε ανθρωποπλαστικού πολιτικού, συμβουλευτικού, θεραπευτικού και ποιητικού Λόγου και λόγου, Αυτός είναι ο Σωκράτειος Ορισμός, που αποδέχεται η ΕΕΦ με προστάτες τους Τρεις Ιεράρχες</a:t>
            </a:r>
            <a:endParaRPr lang="el-GR" sz="1400" dirty="0"/>
          </a:p>
        </p:txBody>
      </p:sp>
      <p:sp>
        <p:nvSpPr>
          <p:cNvPr id="3" name="Υπότιτλος 2"/>
          <p:cNvSpPr>
            <a:spLocks noGrp="1"/>
          </p:cNvSpPr>
          <p:nvPr>
            <p:ph type="subTitle" idx="1"/>
          </p:nvPr>
        </p:nvSpPr>
        <p:spPr>
          <a:xfrm>
            <a:off x="2692398" y="2468880"/>
            <a:ext cx="6815669" cy="2770632"/>
          </a:xfrm>
        </p:spPr>
        <p:txBody>
          <a:bodyPr>
            <a:normAutofit fontScale="55000" lnSpcReduction="20000"/>
          </a:bodyPr>
          <a:lstStyle/>
          <a:p>
            <a:r>
              <a:rPr lang="el-GR" sz="1300" dirty="0" smtClean="0"/>
              <a:t>Οι </a:t>
            </a:r>
            <a:r>
              <a:rPr lang="el-GR" sz="1600" dirty="0" smtClean="0"/>
              <a:t>Αρχαίες Ελληνικές Φιλοσοφικές Σχολές και η Ιστοριογραφία  δεν παρήγαγαν Δόγμα, για αυτό λειτουργούν ως θύραθεν παιδεία στην Ορθοδοξία</a:t>
            </a:r>
          </a:p>
          <a:p>
            <a:r>
              <a:rPr lang="el-GR" sz="1600" dirty="0" smtClean="0"/>
              <a:t>Ο Ελληνιστικός Μέγας Κόσμος της Καινής Διαθήκης και της Εποχής της 338 π.Χ- 527 </a:t>
            </a:r>
            <a:r>
              <a:rPr lang="el-GR" sz="1600" dirty="0" err="1" smtClean="0"/>
              <a:t>μ.Χ</a:t>
            </a:r>
            <a:endParaRPr lang="el-GR" sz="1600" dirty="0" smtClean="0"/>
          </a:p>
          <a:p>
            <a:r>
              <a:rPr lang="el-GR" sz="1600" u="sng" dirty="0" smtClean="0"/>
              <a:t>ΓΕΝΙΚΑ ΧΑΡΑΚΤΗΡΙΣΤΙΚΑ</a:t>
            </a:r>
          </a:p>
          <a:p>
            <a:pPr marL="285750" indent="-285750" algn="l">
              <a:buFont typeface="Wingdings" panose="05000000000000000000" pitchFamily="2" charset="2"/>
              <a:buChar char="Ø"/>
            </a:pPr>
            <a:r>
              <a:rPr lang="el-GR" sz="1600" dirty="0"/>
              <a:t>ΗΘΙΚΟΣ ΚΑΙ ΙΣΤΟΡΙΚΟΣ ΛΟΓΟΣ</a:t>
            </a:r>
          </a:p>
          <a:p>
            <a:pPr marL="342900" indent="-342900" algn="l">
              <a:buFont typeface="+mj-lt"/>
              <a:buAutoNum type="arabicPeriod"/>
            </a:pPr>
            <a:r>
              <a:rPr lang="el-GR" sz="1600" dirty="0"/>
              <a:t>ΠΩΣ ΔΕΙ ΤΟΝ ΝΕΟΝ ΠΟΙΗΜΑΤΩΝ ΑΚΟΥΕΙΝ</a:t>
            </a:r>
          </a:p>
          <a:p>
            <a:pPr marL="171450" indent="-171450" algn="l">
              <a:buFont typeface="Courier New" panose="02070309020205020404" pitchFamily="49" charset="0"/>
              <a:buChar char="o"/>
            </a:pPr>
            <a:r>
              <a:rPr lang="el-GR" sz="1600" dirty="0"/>
              <a:t>Ο ΑΠΑΙΔΕΥΤΟΣ ΝΕΟΣ ΚΑΤΑΝΤΑ ΣΕ ΑΝΑΡΧΙΑ ΞΕΠΕΡΝΩΝΤΑΣ ΤΟΥΣ </a:t>
            </a:r>
            <a:r>
              <a:rPr lang="el-GR" sz="1600" dirty="0" smtClean="0"/>
              <a:t>ΔΑΣΚΑΛΟΥΣ (ΚΑΡΔΙΝΑΛΙΟΥΣ) ΣΤΗΝ ΑΛΑΖΟΝΙΑ</a:t>
            </a:r>
            <a:endParaRPr lang="el-GR" sz="1600" dirty="0"/>
          </a:p>
          <a:p>
            <a:pPr marL="342900" indent="-342900" algn="l">
              <a:buFont typeface="Courier New" panose="02070309020205020404" pitchFamily="49" charset="0"/>
              <a:buChar char="o"/>
            </a:pPr>
            <a:r>
              <a:rPr lang="el-GR" sz="1600" dirty="0" smtClean="0"/>
              <a:t>Η ΠΑΙΔΕΙΑ </a:t>
            </a:r>
            <a:r>
              <a:rPr lang="el-GR" sz="1600" dirty="0"/>
              <a:t>ΒΟΗΘΑ </a:t>
            </a:r>
            <a:r>
              <a:rPr lang="el-GR" sz="1600" dirty="0" smtClean="0"/>
              <a:t>ΤΗΝ </a:t>
            </a:r>
            <a:r>
              <a:rPr lang="el-GR" sz="1600" dirty="0"/>
              <a:t>ΜΕΤΑΒΑΣΗ ΣΤΗΝ ΩΡΙΜΟΤΗΤΑ- </a:t>
            </a:r>
            <a:r>
              <a:rPr lang="el-GR" sz="1600" i="1" dirty="0"/>
              <a:t>ΑΝΤΙΚΑΘΙΣΤΩΝΤΑΣ ΤΟΝ ΔΑΣΚΑΛΟ ΜΕ ΤΟΝ ΣΥΜΒΟΥΛΟ ΤΟΥ ΟΡΘΟΥ ΛΟΓΟΥ</a:t>
            </a:r>
            <a:r>
              <a:rPr lang="el-GR" sz="1600" dirty="0" smtClean="0"/>
              <a:t>, --------</a:t>
            </a:r>
            <a:r>
              <a:rPr lang="el-GR" sz="1600" dirty="0" smtClean="0">
                <a:sym typeface="Wingdings" panose="05000000000000000000" pitchFamily="2" charset="2"/>
              </a:rPr>
              <a:t></a:t>
            </a:r>
            <a:r>
              <a:rPr lang="el-GR" sz="1600" dirty="0" smtClean="0"/>
              <a:t> </a:t>
            </a:r>
            <a:r>
              <a:rPr lang="el-GR" sz="1600" dirty="0"/>
              <a:t>ΓΙΑ ΝΑ ΜΗΝ ΑΓΟΝΤΑΙ ΚΑΙ ΦΕΡΟΝΤΑΙ ΑΠΟ ΑΧΑΛΙΝΩΤΑ </a:t>
            </a:r>
            <a:r>
              <a:rPr lang="el-GR" sz="1600" dirty="0" smtClean="0"/>
              <a:t>ΠΑΘΗ, ΑΛΟΓΕΣ </a:t>
            </a:r>
            <a:r>
              <a:rPr lang="el-GR" sz="1600" dirty="0"/>
              <a:t>ΕΠΙΘΥΜΙΕΣ ΚΑΙ ΟΙΚΟΝΟΜΙΚΑ ΣΥΜΦΕΡΟΝΤΑ, ΠΟΥ ΟΔΗΓΟΥΝ ΣΕ ΨΥΧΙΚΕΣ ΚΑΙ ΠΟΛΙΤΙΚΕΣ </a:t>
            </a:r>
            <a:r>
              <a:rPr lang="el-GR" sz="1600" dirty="0" smtClean="0"/>
              <a:t>ΔΙΑΤΑΡΑΧΕΣ</a:t>
            </a:r>
          </a:p>
          <a:p>
            <a:pPr marL="171450" indent="-171450" algn="l">
              <a:buFont typeface="Courier New" panose="02070309020205020404" pitchFamily="49" charset="0"/>
              <a:buChar char="o"/>
            </a:pPr>
            <a:r>
              <a:rPr lang="el-GR" sz="1600" dirty="0"/>
              <a:t>ΒΛΑΒΕΡΗ ΚΑΙ ΩΦΕΛΗΜΟΣ </a:t>
            </a:r>
            <a:r>
              <a:rPr lang="el-GR" sz="1600" dirty="0" smtClean="0"/>
              <a:t>ΟΜΙΛΙΑ (ΑΣΧΗΜΙΑ) </a:t>
            </a:r>
            <a:r>
              <a:rPr lang="el-GR" sz="1900" b="1" dirty="0" smtClean="0"/>
              <a:t>ΑΝΤΙΘΕΤΑ</a:t>
            </a:r>
            <a:r>
              <a:rPr lang="el-GR" sz="1600" dirty="0" smtClean="0"/>
              <a:t> ( Η ΣΙΩΠΗ </a:t>
            </a:r>
            <a:r>
              <a:rPr lang="el-GR" sz="1600" dirty="0"/>
              <a:t>ΚΑΙ ΟΡΘΗ Ή ΕΝΕΡΓΗ </a:t>
            </a:r>
            <a:r>
              <a:rPr lang="el-GR" sz="1600" dirty="0" smtClean="0"/>
              <a:t>ΑΚΡΟΑΣΗ) - </a:t>
            </a:r>
            <a:r>
              <a:rPr lang="el-GR" sz="1800" b="1" dirty="0"/>
              <a:t>Ο ΜΗ ΔΙΑΛΕΚΤΙΚΟΣ ΛΟΓΟΣ ΓΙΝΕΤΑΙ ΑΕΡΟΛΟΓΙΑ ΚΑΙ ΑΡΓΟΛΟΓΙΑ (ΒΛ ΕΥΧΗ ΑΓΙΟΥ ΕΦΡΑΙΜ)</a:t>
            </a:r>
          </a:p>
          <a:p>
            <a:pPr marL="171450" indent="-171450" algn="l">
              <a:buFont typeface="Courier New" panose="02070309020205020404" pitchFamily="49" charset="0"/>
              <a:buChar char="o"/>
            </a:pPr>
            <a:r>
              <a:rPr lang="el-GR" sz="1600" dirty="0"/>
              <a:t>Η </a:t>
            </a:r>
            <a:r>
              <a:rPr lang="el-GR" sz="1900" b="1" dirty="0"/>
              <a:t>ΠΡΟΑΙΡΕΣΗ ΚΑΙ Η ΣΥΜΠΟΡΕΥΣΗ ΦΥΣΙΚΟΥ ΚΑΙ ΓΝΩΜΙΚΟΥ ΘΕΛΗΜΑΤΟΣ ΚΑΘΟΡΙΖΟΥΝ </a:t>
            </a:r>
            <a:r>
              <a:rPr lang="el-GR" sz="1600" dirty="0"/>
              <a:t>ΤΗΝ ΜΙΣΑΝΘΡΩΠΙΑ, ΤΗΝ ΑΜΑΡΤΙΑ ΚΑΙ ΚΑΘΕ </a:t>
            </a:r>
            <a:r>
              <a:rPr lang="el-GR" sz="1600" dirty="0" smtClean="0"/>
              <a:t>ΟΙΚΟΝΟΜΙΣΜΟ Ή ΤΗΝ ΑΓΑΘΗ- ΔΙΚΑΙΗ Ή ΕΛΕΗΜΟΝΑ ΠΡΑΞΗ </a:t>
            </a:r>
            <a:r>
              <a:rPr lang="el-GR" sz="1600" dirty="0"/>
              <a:t>(ΒΛ ΔΟΓΜΑΤΙΚΗ ΜΑΤΣΟΥΚΑΣ)</a:t>
            </a:r>
          </a:p>
          <a:p>
            <a:pPr marL="171450" indent="-171450" algn="l">
              <a:buFont typeface="Courier New" panose="02070309020205020404" pitchFamily="49" charset="0"/>
              <a:buChar char="o"/>
            </a:pPr>
            <a:endParaRPr lang="el-GR" sz="1100" dirty="0"/>
          </a:p>
        </p:txBody>
      </p:sp>
    </p:spTree>
    <p:extLst>
      <p:ext uri="{BB962C8B-B14F-4D97-AF65-F5344CB8AC3E}">
        <p14:creationId xmlns="" xmlns:p14="http://schemas.microsoft.com/office/powerpoint/2010/main" val="625800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5401" y="872404"/>
            <a:ext cx="9601196" cy="1303867"/>
          </a:xfrm>
        </p:spPr>
        <p:txBody>
          <a:bodyPr>
            <a:normAutofit fontScale="90000"/>
          </a:bodyPr>
          <a:lstStyle/>
          <a:p>
            <a:r>
              <a:rPr lang="el-GR" dirty="0"/>
              <a:t> Η Τέχνη της ΖΩΗΣ-  Ομολογουμένως τη φύσει ζην </a:t>
            </a:r>
            <a:r>
              <a:rPr lang="el-GR" dirty="0" smtClean="0"/>
              <a:t>ή Η Τετραφάρμακος: το ζην ηδέως</a:t>
            </a:r>
            <a:endParaRPr lang="el-GR" dirty="0"/>
          </a:p>
        </p:txBody>
      </p:sp>
      <p:sp>
        <p:nvSpPr>
          <p:cNvPr id="3" name="Θέση περιεχομένου 2"/>
          <p:cNvSpPr>
            <a:spLocks noGrp="1"/>
          </p:cNvSpPr>
          <p:nvPr>
            <p:ph idx="1"/>
          </p:nvPr>
        </p:nvSpPr>
        <p:spPr>
          <a:xfrm>
            <a:off x="1295401" y="2529500"/>
            <a:ext cx="9601196" cy="3318936"/>
          </a:xfrm>
        </p:spPr>
        <p:txBody>
          <a:bodyPr>
            <a:normAutofit fontScale="55000" lnSpcReduction="20000"/>
          </a:bodyPr>
          <a:lstStyle/>
          <a:p>
            <a:r>
              <a:rPr lang="en-US" dirty="0">
                <a:latin typeface="Arial Narrow" panose="020B0606020202030204" pitchFamily="34" charset="0"/>
                <a:hlinkClick r:id="rId2"/>
              </a:rPr>
              <a:t>https://</a:t>
            </a:r>
            <a:r>
              <a:rPr lang="en-US" dirty="0" smtClean="0">
                <a:latin typeface="Arial Narrow" panose="020B0606020202030204" pitchFamily="34" charset="0"/>
                <a:hlinkClick r:id="rId2"/>
              </a:rPr>
              <a:t>www.youtube.com/watch?v=xiN6QDvcAIA</a:t>
            </a:r>
            <a:r>
              <a:rPr lang="el-GR" dirty="0" smtClean="0">
                <a:latin typeface="Arial Narrow" panose="020B0606020202030204" pitchFamily="34" charset="0"/>
              </a:rPr>
              <a:t> </a:t>
            </a:r>
          </a:p>
          <a:p>
            <a:r>
              <a:rPr lang="el-GR" dirty="0" smtClean="0">
                <a:latin typeface="Arial Narrow" panose="020B0606020202030204" pitchFamily="34" charset="0"/>
              </a:rPr>
              <a:t>ΤΙΝΕΣ </a:t>
            </a:r>
            <a:r>
              <a:rPr lang="el-GR" dirty="0">
                <a:latin typeface="Arial Narrow" panose="020B0606020202030204" pitchFamily="34" charset="0"/>
              </a:rPr>
              <a:t>ΕΙΣΙ</a:t>
            </a:r>
            <a:r>
              <a:rPr lang="el-GR" dirty="0" smtClean="0">
                <a:latin typeface="Arial Narrow" panose="020B0606020202030204" pitchFamily="34" charset="0"/>
              </a:rPr>
              <a:t>;</a:t>
            </a:r>
          </a:p>
          <a:p>
            <a:pPr marL="0" indent="0">
              <a:buNone/>
            </a:pPr>
            <a:r>
              <a:rPr lang="el-GR" dirty="0" smtClean="0">
                <a:latin typeface="Arial Narrow" panose="020B0606020202030204" pitchFamily="34" charset="0"/>
              </a:rPr>
              <a:t>ΣΤΟΑ ΚΑΙ ΚΗΠΟΣ</a:t>
            </a:r>
          </a:p>
          <a:p>
            <a:r>
              <a:rPr lang="el-GR" dirty="0" smtClean="0">
                <a:latin typeface="Arial Narrow" panose="020B0606020202030204" pitchFamily="34" charset="0"/>
              </a:rPr>
              <a:t>ΑΞΙΟΠΟΙΟΥΝ ΤΟ ΠΑΡΕΛΘΟΝ; </a:t>
            </a:r>
          </a:p>
          <a:p>
            <a:r>
              <a:rPr lang="el-GR" dirty="0">
                <a:latin typeface="Arial Narrow" panose="020B0606020202030204" pitchFamily="34" charset="0"/>
              </a:rPr>
              <a:t>ΦΕΡΟΝΤΕΣ ΤΑ ΠΑΡΟΝΤΑ ΓΕΝΝΑΙΩΣ </a:t>
            </a:r>
            <a:r>
              <a:rPr lang="el-GR" dirty="0" smtClean="0">
                <a:latin typeface="Arial Narrow" panose="020B0606020202030204" pitchFamily="34" charset="0"/>
              </a:rPr>
              <a:t>– ΚΑΙΝΟΤΟΜΙΕΣ</a:t>
            </a:r>
          </a:p>
          <a:p>
            <a:r>
              <a:rPr lang="el-GR" dirty="0">
                <a:latin typeface="Arial Narrow" panose="020B0606020202030204" pitchFamily="34" charset="0"/>
              </a:rPr>
              <a:t>ΨΥΧΙΚΟΣ </a:t>
            </a:r>
            <a:r>
              <a:rPr lang="el-GR" dirty="0" smtClean="0">
                <a:latin typeface="Arial Narrow" panose="020B0606020202030204" pitchFamily="34" charset="0"/>
              </a:rPr>
              <a:t>ΠΟΝΟΣ: ΤΟ </a:t>
            </a:r>
            <a:r>
              <a:rPr lang="el-GR" dirty="0">
                <a:latin typeface="Arial Narrow" panose="020B0606020202030204" pitchFamily="34" charset="0"/>
              </a:rPr>
              <a:t>ΦΑΡΜΑΚΟ </a:t>
            </a:r>
            <a:r>
              <a:rPr lang="el-GR" dirty="0" smtClean="0">
                <a:latin typeface="Arial Narrow" panose="020B0606020202030204" pitchFamily="34" charset="0"/>
              </a:rPr>
              <a:t>ΤΟΥ</a:t>
            </a:r>
          </a:p>
          <a:p>
            <a:r>
              <a:rPr lang="el-GR" dirty="0">
                <a:latin typeface="Arial Narrow" panose="020B0606020202030204" pitchFamily="34" charset="0"/>
              </a:rPr>
              <a:t> ΤΙ ΧΡΕΙΑΖΕΤΑΙ ΓΙΑ </a:t>
            </a:r>
            <a:r>
              <a:rPr lang="el-GR" dirty="0" smtClean="0">
                <a:latin typeface="Arial Narrow" panose="020B0606020202030204" pitchFamily="34" charset="0"/>
              </a:rPr>
              <a:t>ΝΑ…… θεραπευτείς</a:t>
            </a:r>
          </a:p>
          <a:p>
            <a:r>
              <a:rPr lang="el-GR" dirty="0">
                <a:latin typeface="Arial Narrow" panose="020B0606020202030204" pitchFamily="34" charset="0"/>
              </a:rPr>
              <a:t>ΤΗΣ ΝΕΟΤΗΤΟΣ ΜΗΔΕΙΣ </a:t>
            </a:r>
            <a:r>
              <a:rPr lang="el-GR" dirty="0" smtClean="0">
                <a:latin typeface="Arial Narrow" panose="020B0606020202030204" pitchFamily="34" charset="0"/>
              </a:rPr>
              <a:t>ΚΑΤΑΦΡΟΝΕΙΤΩ </a:t>
            </a:r>
          </a:p>
          <a:p>
            <a:r>
              <a:rPr lang="el-GR" dirty="0">
                <a:latin typeface="Arial Narrow" panose="020B0606020202030204" pitchFamily="34" charset="0"/>
              </a:rPr>
              <a:t> ΚΟΙΝΟΤΗΤΕΣ </a:t>
            </a:r>
            <a:endParaRPr lang="el-GR" dirty="0" smtClean="0">
              <a:latin typeface="Arial Narrow" panose="020B0606020202030204" pitchFamily="34" charset="0"/>
            </a:endParaRPr>
          </a:p>
          <a:p>
            <a:r>
              <a:rPr lang="el-GR" dirty="0">
                <a:latin typeface="Arial Narrow" panose="020B0606020202030204" pitchFamily="34" charset="0"/>
              </a:rPr>
              <a:t>ΕΙ ΕΧΕΙΣ ΚΑΡΔΙΑΝ, ΔΥΝΑΣΑΙ </a:t>
            </a:r>
            <a:r>
              <a:rPr lang="el-GR" dirty="0" smtClean="0">
                <a:latin typeface="Arial Narrow" panose="020B0606020202030204" pitchFamily="34" charset="0"/>
              </a:rPr>
              <a:t>ΣΩΘΗΝΑΙ</a:t>
            </a:r>
          </a:p>
          <a:p>
            <a:r>
              <a:rPr lang="el-GR" dirty="0" smtClean="0">
                <a:latin typeface="Arial Narrow" panose="020B0606020202030204" pitchFamily="34" charset="0"/>
              </a:rPr>
              <a:t>(ΕΚ) ΠΑΝΤΩΝ ΧΑΡΑ-   ΜΗΝ ΚΡΙΝΕΤΕ ΙΝΑ ΜΗΝ ΚΡΙΘΗΤΕ </a:t>
            </a:r>
            <a:endParaRPr lang="el-GR" dirty="0">
              <a:latin typeface="Arial Narrow" panose="020B0606020202030204" pitchFamily="34" charset="0"/>
            </a:endParaRPr>
          </a:p>
        </p:txBody>
      </p:sp>
    </p:spTree>
    <p:extLst>
      <p:ext uri="{BB962C8B-B14F-4D97-AF65-F5344CB8AC3E}">
        <p14:creationId xmlns="" xmlns:p14="http://schemas.microsoft.com/office/powerpoint/2010/main" val="3858960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ΤΙΝΕΣ ΕΙΣΙ;</a:t>
            </a:r>
          </a:p>
        </p:txBody>
      </p:sp>
      <p:sp>
        <p:nvSpPr>
          <p:cNvPr id="3" name="Θέση περιεχομένου 2"/>
          <p:cNvSpPr>
            <a:spLocks noGrp="1"/>
          </p:cNvSpPr>
          <p:nvPr>
            <p:ph sz="half" idx="1"/>
          </p:nvPr>
        </p:nvSpPr>
        <p:spPr/>
        <p:txBody>
          <a:bodyPr>
            <a:normAutofit fontScale="62500" lnSpcReduction="20000"/>
          </a:bodyPr>
          <a:lstStyle/>
          <a:p>
            <a:r>
              <a:rPr lang="el-GR" dirty="0" smtClean="0">
                <a:latin typeface="Arial Narrow" panose="020B0606020202030204" pitchFamily="34" charset="0"/>
              </a:rPr>
              <a:t>ΣΤΟΑ</a:t>
            </a:r>
          </a:p>
          <a:p>
            <a:pPr marL="0" indent="0">
              <a:buNone/>
            </a:pPr>
            <a:endParaRPr lang="el-GR" dirty="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ΖΗΝΩΝ ΚΛΕΑΝΘΗΣ ΧΡΥΣΣΙΠΟΣ ΑΡΧΑΙΑ </a:t>
            </a:r>
            <a:r>
              <a:rPr lang="el-GR" dirty="0" smtClean="0">
                <a:latin typeface="Arial Narrow" panose="020B0606020202030204" pitchFamily="34" charset="0"/>
              </a:rPr>
              <a:t>ΣΤΩΑ--- ΑΘΗΝΑ</a:t>
            </a:r>
            <a:endParaRPr lang="el-GR" dirty="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ΠΩΣΙΔΩΝΕΙΟΣ ΠΑΝΑΙΤΙΟΣ ΔΙΟΓΕΝΗΣ ΛΑΕΡΤΙΟΣ ΜΕΣΗ </a:t>
            </a:r>
            <a:r>
              <a:rPr lang="el-GR" dirty="0" smtClean="0">
                <a:latin typeface="Arial Narrow" panose="020B0606020202030204" pitchFamily="34" charset="0"/>
              </a:rPr>
              <a:t>ΣΤΩΑ  ----ΡΟΔΟΣ</a:t>
            </a:r>
            <a:endParaRPr lang="el-GR" dirty="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ΣΕΝΕΚΑΣ ΜΑΡΚΟΣ ΑΥΡΗΛΙΟΣ ΕΠΙΚΤΗΤΟΣ ΝΕΑ </a:t>
            </a:r>
            <a:r>
              <a:rPr lang="el-GR" dirty="0" smtClean="0">
                <a:latin typeface="Arial Narrow" panose="020B0606020202030204" pitchFamily="34" charset="0"/>
              </a:rPr>
              <a:t>ΣΤΩΑ---- </a:t>
            </a:r>
            <a:r>
              <a:rPr lang="el-GR" dirty="0">
                <a:latin typeface="Arial Narrow" panose="020B0606020202030204" pitchFamily="34" charset="0"/>
              </a:rPr>
              <a:t>ΡΩΜΗ </a:t>
            </a:r>
          </a:p>
          <a:p>
            <a:pPr marL="0" indent="0">
              <a:buNone/>
            </a:pPr>
            <a:r>
              <a:rPr lang="el-GR" b="1" dirty="0">
                <a:latin typeface="Arial Narrow" panose="020B0606020202030204" pitchFamily="34" charset="0"/>
              </a:rPr>
              <a:t>ΕΙΝΑΙ ΑΠΛΟ ΝΑ ΑΚΟΛΟΥΘΕΙΣ ΜΙΑ ΦΙΛΟΣΟΦΙΑ ΑΡΚΕΙ ΝΑ ΤΗΝ ΚΑΤΑΛΑΒΕΙΣ- </a:t>
            </a:r>
            <a:r>
              <a:rPr lang="el-GR" b="1" dirty="0" smtClean="0">
                <a:latin typeface="Arial Narrow" panose="020B0606020202030204" pitchFamily="34" charset="0"/>
              </a:rPr>
              <a:t> ΚΑΙ ΝΑ ΤΗΝ ΔΕΧΤΕΙΣ ΠΡΟΤΑΣΗ </a:t>
            </a:r>
            <a:r>
              <a:rPr lang="el-GR" b="1" dirty="0">
                <a:latin typeface="Arial Narrow" panose="020B0606020202030204" pitchFamily="34" charset="0"/>
              </a:rPr>
              <a:t>ΓΙΑ ΜΙΑ ΚΑΛΥΤΕΡΗ ΖΩΗ</a:t>
            </a:r>
          </a:p>
          <a:p>
            <a:pPr marL="457200" indent="-457200">
              <a:buFont typeface="+mj-lt"/>
              <a:buAutoNum type="arabicPeriod"/>
            </a:pPr>
            <a:r>
              <a:rPr lang="el-GR" dirty="0" smtClean="0">
                <a:latin typeface="Arial Narrow" panose="020B0606020202030204" pitchFamily="34" charset="0"/>
              </a:rPr>
              <a:t>17ΟΣ </a:t>
            </a:r>
            <a:r>
              <a:rPr lang="el-GR" dirty="0">
                <a:latin typeface="Arial Narrow" panose="020B0606020202030204" pitchFamily="34" charset="0"/>
              </a:rPr>
              <a:t>– 20ΟΣ </a:t>
            </a:r>
            <a:r>
              <a:rPr lang="el-GR" dirty="0" smtClean="0">
                <a:latin typeface="Arial Narrow" panose="020B0606020202030204" pitchFamily="34" charset="0"/>
              </a:rPr>
              <a:t>ΑΠΌ ΤΟΝ ΜΠΑΡΟΥΧ </a:t>
            </a:r>
            <a:r>
              <a:rPr lang="el-GR" dirty="0">
                <a:latin typeface="Arial Narrow" panose="020B0606020202030204" pitchFamily="34" charset="0"/>
              </a:rPr>
              <a:t>ΣΠΙΝΟΖΑ ΕΩΣ ΜΙΣΕΛ ΦΟΥΚΩ</a:t>
            </a:r>
          </a:p>
          <a:p>
            <a:pPr marL="457200" indent="-457200">
              <a:buFont typeface="+mj-lt"/>
              <a:buAutoNum type="arabicPeriod"/>
            </a:pPr>
            <a:endParaRPr lang="el-GR" dirty="0">
              <a:latin typeface="Arial Narrow" panose="020B0606020202030204" pitchFamily="34" charset="0"/>
            </a:endParaRPr>
          </a:p>
        </p:txBody>
      </p:sp>
      <p:sp>
        <p:nvSpPr>
          <p:cNvPr id="4" name="Θέση περιεχομένου 3"/>
          <p:cNvSpPr>
            <a:spLocks noGrp="1"/>
          </p:cNvSpPr>
          <p:nvPr>
            <p:ph sz="half" idx="2"/>
          </p:nvPr>
        </p:nvSpPr>
        <p:spPr/>
        <p:txBody>
          <a:bodyPr>
            <a:normAutofit fontScale="62500" lnSpcReduction="20000"/>
          </a:bodyPr>
          <a:lstStyle/>
          <a:p>
            <a:r>
              <a:rPr lang="el-GR" dirty="0" smtClean="0">
                <a:latin typeface="Arial Narrow" panose="020B0606020202030204" pitchFamily="34" charset="0"/>
              </a:rPr>
              <a:t>ΚΗΠΟΣ</a:t>
            </a:r>
          </a:p>
          <a:p>
            <a:pPr marL="457200" indent="-457200">
              <a:buFont typeface="+mj-lt"/>
              <a:buAutoNum type="arabicPeriod"/>
            </a:pPr>
            <a:r>
              <a:rPr lang="el-GR" dirty="0">
                <a:latin typeface="Arial Narrow" panose="020B0606020202030204" pitchFamily="34" charset="0"/>
              </a:rPr>
              <a:t>ΑΡΧΑΙΟΣ ΚΗΠΟΣ ΛΑΜΨΑΚΟΣ- ΑΘΗΝΑ ΕΠΙΚΟΥΡΟΣ- ΜΗΤΡΟΔΩΡΟΣ- </a:t>
            </a:r>
            <a:endParaRPr lang="el-GR" dirty="0" smtClean="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ΜΕΣΟΣ </a:t>
            </a:r>
            <a:r>
              <a:rPr lang="el-GR" dirty="0" smtClean="0">
                <a:latin typeface="Arial Narrow" panose="020B0606020202030204" pitchFamily="34" charset="0"/>
              </a:rPr>
              <a:t>ΚΗΠΟΣ  ΕΡΜΑΡΧΟΣ- ΠΟΛΥΜΝΙΟΣ</a:t>
            </a:r>
            <a:endParaRPr lang="el-GR" dirty="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ΝΕΟΣ ΚΗΠΟΣ ΦΙΛΟΔΗΜΟΣ- ΒΙΡΓΙΛΙΟΣ- </a:t>
            </a:r>
            <a:r>
              <a:rPr lang="el-GR" dirty="0" smtClean="0">
                <a:latin typeface="Arial Narrow" panose="020B0606020202030204" pitchFamily="34" charset="0"/>
              </a:rPr>
              <a:t>ΛΟΥΚΡΗΤΙΟΣ</a:t>
            </a:r>
          </a:p>
          <a:p>
            <a:pPr marL="0" indent="0">
              <a:buNone/>
            </a:pPr>
            <a:r>
              <a:rPr lang="el-GR" b="1" dirty="0" smtClean="0">
                <a:latin typeface="Arial Narrow" panose="020B0606020202030204" pitchFamily="34" charset="0"/>
              </a:rPr>
              <a:t>Η ΦΙΛΟΣΟΦΙΑ ΔΙΚΑΙΩΜΑ ΟΛΩΝ- ΔΥΝΑΤΟΤΗΤΑ ΟΛΩΝ- ΘΕΡΑΠΕΙΑ ΤΗΣ ΨΥΧΗΣ</a:t>
            </a:r>
            <a:endParaRPr lang="el-GR" b="1" dirty="0">
              <a:latin typeface="Arial Narrow" panose="020B0606020202030204" pitchFamily="34" charset="0"/>
            </a:endParaRPr>
          </a:p>
          <a:p>
            <a:pPr marL="457200" indent="-457200">
              <a:buFont typeface="+mj-lt"/>
              <a:buAutoNum type="arabicPeriod"/>
            </a:pPr>
            <a:r>
              <a:rPr lang="el-GR" dirty="0" smtClean="0">
                <a:latin typeface="Arial Narrow" panose="020B0606020202030204" pitchFamily="34" charset="0"/>
              </a:rPr>
              <a:t>ΜΠΕΝΘΑΜ- ΣΟΛΟΜΟΝΟΦ- ΤΖΕΦΕΡΣΟΝ- ΓΑΛΛΟΙ ΕΓΚΥΚΛΟΠΑΙΔΙΣΤΕΣ- ΡΗΓΑΣ </a:t>
            </a:r>
            <a:r>
              <a:rPr lang="el-GR" dirty="0">
                <a:latin typeface="Arial Narrow" panose="020B0606020202030204" pitchFamily="34" charset="0"/>
              </a:rPr>
              <a:t>ΦΕΡΑΙΟΣ</a:t>
            </a:r>
          </a:p>
          <a:p>
            <a:pPr marL="457200" indent="-457200">
              <a:buFont typeface="+mj-lt"/>
              <a:buAutoNum type="arabicPeriod"/>
            </a:pPr>
            <a:endParaRPr lang="el-GR" dirty="0"/>
          </a:p>
        </p:txBody>
      </p:sp>
    </p:spTree>
    <p:extLst>
      <p:ext uri="{BB962C8B-B14F-4D97-AF65-F5344CB8AC3E}">
        <p14:creationId xmlns="" xmlns:p14="http://schemas.microsoft.com/office/powerpoint/2010/main" val="2182591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ΑΞΙΟΠΟΙΟΥΝ ΤΟ ΠΑΡΕΛΘΟΝ</a:t>
            </a:r>
            <a:br>
              <a:rPr lang="el-GR" dirty="0"/>
            </a:br>
            <a:endParaRPr lang="el-GR" dirty="0"/>
          </a:p>
        </p:txBody>
      </p:sp>
      <p:sp>
        <p:nvSpPr>
          <p:cNvPr id="3" name="Θέση περιεχομένου 2"/>
          <p:cNvSpPr>
            <a:spLocks noGrp="1"/>
          </p:cNvSpPr>
          <p:nvPr>
            <p:ph sz="half" idx="1"/>
          </p:nvPr>
        </p:nvSpPr>
        <p:spPr/>
        <p:txBody>
          <a:bodyPr>
            <a:normAutofit fontScale="70000" lnSpcReduction="20000"/>
          </a:bodyPr>
          <a:lstStyle/>
          <a:p>
            <a:pPr marL="0" indent="0">
              <a:buNone/>
            </a:pPr>
            <a:r>
              <a:rPr lang="el-GR" dirty="0" smtClean="0">
                <a:latin typeface="Arial Narrow" panose="020B0606020202030204" pitchFamily="34" charset="0"/>
              </a:rPr>
              <a:t>ΣΤΟΑ</a:t>
            </a:r>
          </a:p>
          <a:p>
            <a:pPr marL="457200" indent="-457200">
              <a:buFont typeface="+mj-lt"/>
              <a:buAutoNum type="arabicPeriod"/>
            </a:pPr>
            <a:r>
              <a:rPr lang="el-GR" dirty="0" smtClean="0">
                <a:latin typeface="Arial Narrow" panose="020B0606020202030204" pitchFamily="34" charset="0"/>
              </a:rPr>
              <a:t>ΗΡΑΚΛΕΙΤΕΙΑ: ΠΟΛΕΜΟΣ </a:t>
            </a:r>
            <a:r>
              <a:rPr lang="el-GR" dirty="0">
                <a:latin typeface="Arial Narrow" panose="020B0606020202030204" pitchFamily="34" charset="0"/>
              </a:rPr>
              <a:t>ΠΑΤΗΡ ΠΑΝΤΩΝ</a:t>
            </a:r>
          </a:p>
          <a:p>
            <a:pPr marL="457200" indent="-457200">
              <a:buFont typeface="+mj-lt"/>
              <a:buAutoNum type="arabicPeriod"/>
            </a:pPr>
            <a:r>
              <a:rPr lang="el-GR" dirty="0" smtClean="0">
                <a:latin typeface="Arial Narrow" panose="020B0606020202030204" pitchFamily="34" charset="0"/>
              </a:rPr>
              <a:t>ΣΩΚΡΑΤΕΙΑ: Η </a:t>
            </a:r>
            <a:r>
              <a:rPr lang="el-GR" dirty="0">
                <a:latin typeface="Arial Narrow" panose="020B0606020202030204" pitchFamily="34" charset="0"/>
              </a:rPr>
              <a:t>ΚΑΚΙΑ ΠΗΓΑΖΕΙ ΑΠΟ ΤΗΝ ΑΓΝΟΙΑ, Η ΓΝΩΣΗ ΣΤΟΧΕΥΕΙ ΣΤΗΝ ΑΥΤΟΒΕΛΤΙΩΣΗ ΜΕ ΣΥΝΕΠΕΙΑ ΘΕΩΡΙΑΣ ΚΑΙ ΠΡΑΞΗΣ</a:t>
            </a:r>
          </a:p>
          <a:p>
            <a:pPr marL="457200" indent="-457200">
              <a:buFont typeface="+mj-lt"/>
              <a:buAutoNum type="arabicPeriod"/>
            </a:pPr>
            <a:r>
              <a:rPr lang="el-GR" dirty="0" smtClean="0">
                <a:latin typeface="Arial Narrow" panose="020B0606020202030204" pitchFamily="34" charset="0"/>
              </a:rPr>
              <a:t>ΚΥΝΙΚΟΙ: ΗΘΙΚΗ </a:t>
            </a:r>
            <a:r>
              <a:rPr lang="el-GR" dirty="0">
                <a:latin typeface="Arial Narrow" panose="020B0606020202030204" pitchFamily="34" charset="0"/>
              </a:rPr>
              <a:t>ΑΝΕΞΑΡΤΗΣΙΑ </a:t>
            </a:r>
            <a:r>
              <a:rPr lang="el-GR" dirty="0" smtClean="0">
                <a:latin typeface="Arial Narrow" panose="020B0606020202030204" pitchFamily="34" charset="0"/>
              </a:rPr>
              <a:t>ΕΙΝΑΙ </a:t>
            </a:r>
            <a:r>
              <a:rPr lang="el-GR" dirty="0">
                <a:latin typeface="Arial Narrow" panose="020B0606020202030204" pitchFamily="34" charset="0"/>
              </a:rPr>
              <a:t>ΒΑΣΙΛΙΑΣ ΟΠΟΙΟΣ ΕΧΕΙ ΤΗΝ ΠΛΗΡΗ ΚΥΡΙΑΡΧΙΑ ΤΟΥ ΕΑΥΤΟΥ</a:t>
            </a:r>
          </a:p>
          <a:p>
            <a:pPr marL="457200" indent="-457200">
              <a:buFont typeface="+mj-lt"/>
              <a:buAutoNum type="arabicPeriod"/>
            </a:pPr>
            <a:r>
              <a:rPr lang="el-GR" dirty="0" smtClean="0">
                <a:latin typeface="Arial Narrow" panose="020B0606020202030204" pitchFamily="34" charset="0"/>
              </a:rPr>
              <a:t>ΑΡΙΣΤΟΤΕΛΕΙΑ: ΒΑΣΙΚΕΣ </a:t>
            </a:r>
            <a:r>
              <a:rPr lang="el-GR" dirty="0">
                <a:latin typeface="Arial Narrow" panose="020B0606020202030204" pitchFamily="34" charset="0"/>
              </a:rPr>
              <a:t>ΑΡΕΤΕΣ, ΤΑΥΤΟΤΗΤΑ ΚΑΙ ΠΡΟΑΙΡΕΣΗ</a:t>
            </a:r>
          </a:p>
          <a:p>
            <a:pPr marL="457200" indent="-457200">
              <a:buFont typeface="+mj-lt"/>
              <a:buAutoNum type="arabicPeriod"/>
            </a:pPr>
            <a:endParaRPr lang="el-GR" dirty="0"/>
          </a:p>
        </p:txBody>
      </p:sp>
      <p:sp>
        <p:nvSpPr>
          <p:cNvPr id="4" name="Θέση περιεχομένου 3"/>
          <p:cNvSpPr>
            <a:spLocks noGrp="1"/>
          </p:cNvSpPr>
          <p:nvPr>
            <p:ph sz="half" idx="2"/>
          </p:nvPr>
        </p:nvSpPr>
        <p:spPr/>
        <p:txBody>
          <a:bodyPr>
            <a:normAutofit fontScale="70000" lnSpcReduction="20000"/>
          </a:bodyPr>
          <a:lstStyle/>
          <a:p>
            <a:pPr marL="0" indent="0">
              <a:buNone/>
            </a:pPr>
            <a:r>
              <a:rPr lang="el-GR" dirty="0" smtClean="0">
                <a:latin typeface="Arial Narrow" panose="020B0606020202030204" pitchFamily="34" charset="0"/>
              </a:rPr>
              <a:t>ΚΗΠΟΣ</a:t>
            </a:r>
          </a:p>
          <a:p>
            <a:pPr marL="457200" indent="-457200">
              <a:buFont typeface="+mj-lt"/>
              <a:buAutoNum type="arabicPeriod"/>
            </a:pPr>
            <a:r>
              <a:rPr lang="el-GR" dirty="0" smtClean="0">
                <a:latin typeface="Arial Narrow" panose="020B0606020202030204" pitchFamily="34" charset="0"/>
              </a:rPr>
              <a:t>ΔΗΜΟΚΡΗΤΕΙΑ: </a:t>
            </a:r>
            <a:r>
              <a:rPr lang="el-GR" dirty="0">
                <a:latin typeface="Arial Narrow" panose="020B0606020202030204" pitchFamily="34" charset="0"/>
              </a:rPr>
              <a:t>ΑΤΟΜΙΚΗ ΦΥΣΙΚΗ </a:t>
            </a:r>
          </a:p>
          <a:p>
            <a:pPr marL="457200" indent="-457200">
              <a:buFont typeface="+mj-lt"/>
              <a:buAutoNum type="arabicPeriod"/>
            </a:pPr>
            <a:r>
              <a:rPr lang="el-GR" dirty="0" smtClean="0">
                <a:latin typeface="Arial Narrow" panose="020B0606020202030204" pitchFamily="34" charset="0"/>
              </a:rPr>
              <a:t>ΠΥΡΡΩΝΕΙΑ:  ΣΧΕΤΙΚΟΠΟΙΗΣΗ- ΣΕΒΑΣΜΟΣ </a:t>
            </a:r>
            <a:r>
              <a:rPr lang="el-GR" dirty="0">
                <a:latin typeface="Arial Narrow" panose="020B0606020202030204" pitchFamily="34" charset="0"/>
              </a:rPr>
              <a:t>ΟΛΩΝ- </a:t>
            </a:r>
            <a:r>
              <a:rPr lang="el-GR" dirty="0" smtClean="0">
                <a:latin typeface="Arial Narrow" panose="020B0606020202030204" pitchFamily="34" charset="0"/>
              </a:rPr>
              <a:t>(ΚΟΣΜΟΠΟΛΙΤΙΣΜΟΣ)/ </a:t>
            </a:r>
            <a:r>
              <a:rPr lang="el-GR" dirty="0">
                <a:latin typeface="Arial Narrow" panose="020B0606020202030204" pitchFamily="34" charset="0"/>
              </a:rPr>
              <a:t>ΕΝΑΛΛΑΓΗ ΤΩΝ ΘΕΣΕΩΝ ΕΩΣ ΙΣΟΝΟΜΙΑ</a:t>
            </a:r>
          </a:p>
          <a:p>
            <a:pPr marL="457200" indent="-457200">
              <a:buFont typeface="+mj-lt"/>
              <a:buAutoNum type="arabicPeriod"/>
            </a:pPr>
            <a:r>
              <a:rPr lang="el-GR" dirty="0" smtClean="0">
                <a:latin typeface="Arial Narrow" panose="020B0606020202030204" pitchFamily="34" charset="0"/>
              </a:rPr>
              <a:t>ΑΡΙΣΤΟΤΕΛΕΙΑ:  </a:t>
            </a:r>
            <a:r>
              <a:rPr lang="el-GR" dirty="0">
                <a:latin typeface="Arial Narrow" panose="020B0606020202030204" pitchFamily="34" charset="0"/>
              </a:rPr>
              <a:t>ΑΙΣΘΗΤΗΡΙΑΚΗ ΒΙΟΛΟΓΙΑ (ΑΡΙΣΤΟΤΕΛΗ)- </a:t>
            </a:r>
            <a:endParaRPr lang="el-GR" dirty="0" smtClean="0">
              <a:latin typeface="Arial Narrow" panose="020B0606020202030204" pitchFamily="34" charset="0"/>
            </a:endParaRPr>
          </a:p>
          <a:p>
            <a:pPr marL="457200" indent="-457200">
              <a:buFont typeface="+mj-lt"/>
              <a:buAutoNum type="arabicPeriod"/>
            </a:pPr>
            <a:r>
              <a:rPr lang="el-GR" dirty="0" smtClean="0">
                <a:latin typeface="Arial Narrow" panose="020B0606020202030204" pitchFamily="34" charset="0"/>
                <a:ea typeface="Calibri" panose="020F0502020204030204" pitchFamily="34" charset="0"/>
                <a:cs typeface="Times New Roman" panose="02020603050405020304" pitchFamily="18" charset="0"/>
              </a:rPr>
              <a:t>ΣΩΚΡΑΤΕΙΑ: ΚΑΝΕΝΑΣ </a:t>
            </a:r>
            <a:r>
              <a:rPr lang="el-GR" dirty="0">
                <a:latin typeface="Arial Narrow" panose="020B0606020202030204" pitchFamily="34" charset="0"/>
                <a:ea typeface="Calibri" panose="020F0502020204030204" pitchFamily="34" charset="0"/>
                <a:cs typeface="Times New Roman" panose="02020603050405020304" pitchFamily="18" charset="0"/>
              </a:rPr>
              <a:t>ΑΝΘΡΩΠΟΣ ΔΕΝ ΕΙΝΑΙ ΑΠΟ ΜΟΝΟΣ ΤΟΥ ΚΑΚΟΣ ΚΑΙ ΚΑΜΙΑ ΗΔΟΝΗ ΚΑΚΗ ….ΤΑ ΜΕΣΑ ΚΑΙ Η ΠΡΟΑΙΡΕΣΗ ΤΑ ΚΑΚΟΠΟΙΟΥΝ, ΕΠΙΦΕΡΟΝΤΑΣ ΔΙΑΤΑΡΑΧΕΣ</a:t>
            </a:r>
          </a:p>
          <a:p>
            <a:pPr marL="457200" indent="-457200">
              <a:buFont typeface="+mj-lt"/>
              <a:buAutoNum type="arabicPeriod"/>
            </a:pPr>
            <a:endParaRPr lang="el-GR" dirty="0" smtClean="0"/>
          </a:p>
          <a:p>
            <a:endParaRPr lang="el-GR" dirty="0"/>
          </a:p>
        </p:txBody>
      </p:sp>
    </p:spTree>
    <p:extLst>
      <p:ext uri="{BB962C8B-B14F-4D97-AF65-F5344CB8AC3E}">
        <p14:creationId xmlns="" xmlns:p14="http://schemas.microsoft.com/office/powerpoint/2010/main" val="1048249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ΦΕΡΟΝΤΕΣ ΤΑ ΠΑΡΟΝΤΑ ΓΕΝΝΑΙΩΣ – ΚΑΙΝΟΤΟΜΙΕΣ</a:t>
            </a:r>
            <a:br>
              <a:rPr lang="el-GR" dirty="0"/>
            </a:br>
            <a:endParaRPr lang="el-GR" dirty="0"/>
          </a:p>
        </p:txBody>
      </p:sp>
      <p:sp>
        <p:nvSpPr>
          <p:cNvPr id="3" name="Θέση περιεχομένου 2"/>
          <p:cNvSpPr>
            <a:spLocks noGrp="1"/>
          </p:cNvSpPr>
          <p:nvPr>
            <p:ph sz="half" idx="1"/>
          </p:nvPr>
        </p:nvSpPr>
        <p:spPr/>
        <p:txBody>
          <a:bodyPr>
            <a:normAutofit fontScale="47500" lnSpcReduction="20000"/>
          </a:bodyPr>
          <a:lstStyle/>
          <a:p>
            <a:pPr marL="457200" indent="-457200">
              <a:buFont typeface="+mj-lt"/>
              <a:buAutoNum type="arabicPeriod"/>
            </a:pPr>
            <a:r>
              <a:rPr lang="el-GR" dirty="0" smtClean="0">
                <a:latin typeface="Arial Narrow" panose="020B0606020202030204" pitchFamily="34" charset="0"/>
              </a:rPr>
              <a:t>Η ΣΤΩΙΚΗ ΦΙΛΟΣΟΦΙΑ ΟΡΓΑΝΩΘΗΚΕ </a:t>
            </a:r>
            <a:r>
              <a:rPr lang="el-GR" dirty="0">
                <a:latin typeface="Arial Narrow" panose="020B0606020202030204" pitchFamily="34" charset="0"/>
              </a:rPr>
              <a:t>ΣΥΣΤΗΜΑΤΙΚΑ ΓΙΑ ΝΑ ΔΙΔΑΣΚΕΤΑΙ</a:t>
            </a:r>
          </a:p>
          <a:p>
            <a:pPr marL="457200" indent="-457200">
              <a:buFont typeface="+mj-lt"/>
              <a:buAutoNum type="arabicPeriod"/>
            </a:pPr>
            <a:r>
              <a:rPr lang="el-GR" dirty="0">
                <a:latin typeface="Arial Narrow" panose="020B0606020202030204" pitchFamily="34" charset="0"/>
              </a:rPr>
              <a:t>ΦΡΕΣΚΙΕΣ ΚΑΙ ΧΡΗΣΙΜΕΣ ΟΙ </a:t>
            </a:r>
            <a:r>
              <a:rPr lang="el-GR" dirty="0" smtClean="0">
                <a:latin typeface="Arial Narrow" panose="020B0606020202030204" pitchFamily="34" charset="0"/>
              </a:rPr>
              <a:t>ΙΔΕΕΣ ΤΟΥΣ - </a:t>
            </a:r>
            <a:r>
              <a:rPr lang="el-GR" dirty="0">
                <a:latin typeface="Arial Narrow" panose="020B0606020202030204" pitchFamily="34" charset="0"/>
              </a:rPr>
              <a:t>ΕΦΟΣΟΝ ΑΓΓΙΞΑΝ ΤΗΝ ΑΛΗΘΕΙΑ</a:t>
            </a:r>
          </a:p>
          <a:p>
            <a:pPr marL="457200" indent="-457200">
              <a:buFont typeface="+mj-lt"/>
              <a:buAutoNum type="arabicPeriod"/>
            </a:pPr>
            <a:r>
              <a:rPr lang="el-GR" dirty="0">
                <a:latin typeface="Arial Narrow" panose="020B0606020202030204" pitchFamily="34" charset="0"/>
              </a:rPr>
              <a:t>ΔΕΝ ΕΛΕΓΑΝ ΤΙ ΠΡΕΠΕΙ ΝΑ ΚΑΝΟΥΝ ΑΛΛΑ ΑΞΙΖΕΙ </a:t>
            </a:r>
            <a:r>
              <a:rPr lang="el-GR" dirty="0" smtClean="0">
                <a:latin typeface="Arial Narrow" panose="020B0606020202030204" pitchFamily="34" charset="0"/>
              </a:rPr>
              <a:t>ΝΑ…. ΓΙΑ ΝΑ </a:t>
            </a:r>
            <a:r>
              <a:rPr lang="el-GR" dirty="0">
                <a:latin typeface="Arial Narrow" panose="020B0606020202030204" pitchFamily="34" charset="0"/>
              </a:rPr>
              <a:t>ΦΤΑΣΟΥΜΕ ΣΕ ΜΙΑ ΚΑΛΥΤΕΡΗ ΖΩΗ</a:t>
            </a:r>
          </a:p>
          <a:p>
            <a:pPr marL="457200" indent="-457200">
              <a:buFont typeface="+mj-lt"/>
              <a:buAutoNum type="arabicPeriod"/>
            </a:pPr>
            <a:r>
              <a:rPr lang="el-GR" dirty="0">
                <a:latin typeface="Arial Narrow" panose="020B0606020202030204" pitchFamily="34" charset="0"/>
              </a:rPr>
              <a:t>ΜΑΘΑΙΝΩ—ΚΡΙΝΩ--- </a:t>
            </a:r>
            <a:r>
              <a:rPr lang="el-GR" dirty="0" smtClean="0">
                <a:latin typeface="Arial Narrow" panose="020B0606020202030204" pitchFamily="34" charset="0"/>
              </a:rPr>
              <a:t>ΠΡΑΤΤΩ Ή ΚΟΙΝΩΝΙΚΟΠΟΙΟΥΜΑΙ- </a:t>
            </a:r>
            <a:r>
              <a:rPr lang="el-GR" dirty="0">
                <a:latin typeface="Arial Narrow" panose="020B0606020202030204" pitchFamily="34" charset="0"/>
              </a:rPr>
              <a:t>ΕΚΠΑΙΔΕΥΟΜΑΙ- ΑΝΑΠΤΥΣΣΟΜΑΙ</a:t>
            </a:r>
          </a:p>
          <a:p>
            <a:pPr marL="457200" indent="-457200">
              <a:buFont typeface="+mj-lt"/>
              <a:buAutoNum type="arabicPeriod"/>
            </a:pPr>
            <a:endParaRPr lang="el-GR" dirty="0" smtClean="0">
              <a:latin typeface="Arial Narrow" panose="020B0606020202030204" pitchFamily="34" charset="0"/>
            </a:endParaRPr>
          </a:p>
          <a:p>
            <a:pPr marL="0" indent="0">
              <a:buNone/>
            </a:pPr>
            <a:r>
              <a:rPr lang="el-GR" dirty="0" smtClean="0">
                <a:latin typeface="Arial Narrow" panose="020B0606020202030204" pitchFamily="34" charset="0"/>
              </a:rPr>
              <a:t>ΛΕΚΤΑ:  </a:t>
            </a:r>
            <a:r>
              <a:rPr lang="el-GR" dirty="0">
                <a:latin typeface="Arial Narrow" panose="020B0606020202030204" pitchFamily="34" charset="0"/>
              </a:rPr>
              <a:t>ΣΗΜΑΙΝΩΝ- ΣΗΜΑΙΝΟΜΕΝΑ ΤΥΓΧΑΝΟΝ- ΟΜΙΛΟΟΝ (ΛΟΓΙΚΗ)  </a:t>
            </a:r>
            <a:endParaRPr lang="el-GR" dirty="0" smtClean="0">
              <a:latin typeface="Arial Narrow" panose="020B0606020202030204" pitchFamily="34" charset="0"/>
            </a:endParaRPr>
          </a:p>
          <a:p>
            <a:pPr marL="0" indent="0">
              <a:buNone/>
            </a:pPr>
            <a:r>
              <a:rPr lang="el-GR" dirty="0" smtClean="0">
                <a:latin typeface="Arial Narrow" panose="020B0606020202030204" pitchFamily="34" charset="0"/>
              </a:rPr>
              <a:t>ΔΥΣΤΥΧΙΑ </a:t>
            </a:r>
            <a:r>
              <a:rPr lang="el-GR" dirty="0">
                <a:latin typeface="Arial Narrow" panose="020B0606020202030204" pitchFamily="34" charset="0"/>
              </a:rPr>
              <a:t>ΑΠΟ ΤΑ ΛΟΓΙΑ ΑΛΛΩΝ- ΠΡΟΤΡΟΠΕΣ </a:t>
            </a:r>
            <a:r>
              <a:rPr lang="el-GR" b="1" i="1" dirty="0">
                <a:latin typeface="Arial Narrow" panose="020B0606020202030204" pitchFamily="34" charset="0"/>
              </a:rPr>
              <a:t>ΛΟΓΙΑ ΕΙΝΑΙ ΟΜΩΣ </a:t>
            </a:r>
            <a:r>
              <a:rPr lang="el-GR" b="1" i="1" dirty="0" smtClean="0">
                <a:latin typeface="Arial Narrow" panose="020B0606020202030204" pitchFamily="34" charset="0"/>
              </a:rPr>
              <a:t>  </a:t>
            </a:r>
            <a:r>
              <a:rPr lang="el-GR" dirty="0" smtClean="0">
                <a:latin typeface="Arial Narrow" panose="020B0606020202030204" pitchFamily="34" charset="0"/>
              </a:rPr>
              <a:t>ΤΙ </a:t>
            </a:r>
            <a:r>
              <a:rPr lang="el-GR" dirty="0">
                <a:latin typeface="Arial Narrow" panose="020B0606020202030204" pitchFamily="34" charset="0"/>
              </a:rPr>
              <a:t>ΜΑΣ ΕΠΗΡΕΑΖΕΙ(ΗΘΙΚΗ) </a:t>
            </a:r>
            <a:endParaRPr lang="el-GR" dirty="0" smtClean="0">
              <a:latin typeface="Arial Narrow" panose="020B0606020202030204" pitchFamily="34" charset="0"/>
            </a:endParaRPr>
          </a:p>
          <a:p>
            <a:pPr marL="0" indent="0">
              <a:buNone/>
            </a:pPr>
            <a:r>
              <a:rPr lang="el-GR" dirty="0" smtClean="0">
                <a:latin typeface="Arial Narrow" panose="020B0606020202030204" pitchFamily="34" charset="0"/>
              </a:rPr>
              <a:t>ΔΙΑ </a:t>
            </a:r>
            <a:r>
              <a:rPr lang="el-GR" dirty="0">
                <a:latin typeface="Arial Narrow" panose="020B0606020202030204" pitchFamily="34" charset="0"/>
              </a:rPr>
              <a:t>ΛΟΓΟΥ ΣΩΜΑ ΜΕ ΣΩΜΑ (ΦΥΣΙΚΗ)</a:t>
            </a:r>
          </a:p>
          <a:p>
            <a:pPr>
              <a:buFont typeface="Wingdings" panose="05000000000000000000" pitchFamily="2" charset="2"/>
              <a:buChar char="ü"/>
            </a:pPr>
            <a:r>
              <a:rPr lang="el-GR" dirty="0">
                <a:latin typeface="Arial Narrow" panose="020B0606020202030204" pitchFamily="34" charset="0"/>
              </a:rPr>
              <a:t>ΜΟΝΟ ΟΤΙ ΥΠΑΡΧΕΙ ΜΠΟΡΕΙ ΝΑ ΕΠΗΡΕΑΣΕΙ (ΑΓΑΠΗ- ΑΝΗΣΥΧΙΑ- </a:t>
            </a:r>
            <a:r>
              <a:rPr lang="el-GR" dirty="0" smtClean="0">
                <a:latin typeface="Arial Narrow" panose="020B0606020202030204" pitchFamily="34" charset="0"/>
              </a:rPr>
              <a:t>ΖΗΛΙΑ </a:t>
            </a:r>
            <a:r>
              <a:rPr lang="el-GR" dirty="0">
                <a:latin typeface="Arial Narrow" panose="020B0606020202030204" pitchFamily="34" charset="0"/>
              </a:rPr>
              <a:t>Ή ΑΚΟΥΣΤΙΚΟ </a:t>
            </a:r>
            <a:r>
              <a:rPr lang="el-GR" dirty="0" smtClean="0">
                <a:latin typeface="Arial Narrow" panose="020B0606020202030204" pitchFamily="34" charset="0"/>
              </a:rPr>
              <a:t>ΕΡΕΘΙΣΜΑ) -  </a:t>
            </a:r>
          </a:p>
          <a:p>
            <a:pPr>
              <a:buFont typeface="Wingdings" panose="05000000000000000000" pitchFamily="2" charset="2"/>
              <a:buChar char="ü"/>
            </a:pPr>
            <a:r>
              <a:rPr lang="el-GR" dirty="0" smtClean="0">
                <a:latin typeface="Arial Narrow" panose="020B0606020202030204" pitchFamily="34" charset="0"/>
              </a:rPr>
              <a:t>ΑΣ </a:t>
            </a:r>
            <a:r>
              <a:rPr lang="el-GR" dirty="0">
                <a:latin typeface="Arial Narrow" panose="020B0606020202030204" pitchFamily="34" charset="0"/>
              </a:rPr>
              <a:t>ΜΗΝ ΕΠΙΚΕΝΤΡΩΝΟΜΑΣΤΕ ΣΕ ΟΤΙ ΜΑΣ ΠΡΟΚΑΛΕΙ ΘΥΜΟ ΧΩΡΙΣ ΝΑ ΜΠΟΡΟΥΜΕ ΝΑ ΠΑΡΕΜΒΟΥΜΕ</a:t>
            </a:r>
          </a:p>
          <a:p>
            <a:endParaRPr lang="el-GR" dirty="0"/>
          </a:p>
        </p:txBody>
      </p:sp>
      <p:sp>
        <p:nvSpPr>
          <p:cNvPr id="4" name="Θέση περιεχομένου 3"/>
          <p:cNvSpPr>
            <a:spLocks noGrp="1"/>
          </p:cNvSpPr>
          <p:nvPr>
            <p:ph sz="half" idx="2"/>
          </p:nvPr>
        </p:nvSpPr>
        <p:spPr/>
        <p:txBody>
          <a:bodyPr>
            <a:normAutofit fontScale="47500" lnSpcReduction="20000"/>
          </a:bodyPr>
          <a:lstStyle/>
          <a:p>
            <a:pPr marL="457200" indent="-457200">
              <a:buFont typeface="+mj-lt"/>
              <a:buAutoNum type="arabicPeriod"/>
            </a:pPr>
            <a:r>
              <a:rPr lang="el-GR" dirty="0" smtClean="0">
                <a:latin typeface="Arial Narrow" panose="020B0606020202030204" pitchFamily="34" charset="0"/>
              </a:rPr>
              <a:t>Η ΕΠΙΚΟΥΡΕΙΑ ΦΙΛΟΣΟΦΙΑ ΕΔΕΙΞΕ ΕΝΔΙΑΦΕΡΟΝ </a:t>
            </a:r>
            <a:r>
              <a:rPr lang="el-GR" dirty="0">
                <a:latin typeface="Arial Narrow" panose="020B0606020202030204" pitchFamily="34" charset="0"/>
              </a:rPr>
              <a:t>ΓΙΑ ΚΑΘΕ ΑΝΘΡΩΠΟ</a:t>
            </a:r>
          </a:p>
          <a:p>
            <a:pPr marL="457200" indent="-457200">
              <a:buFont typeface="+mj-lt"/>
              <a:buAutoNum type="arabicPeriod"/>
            </a:pPr>
            <a:r>
              <a:rPr lang="el-GR" dirty="0">
                <a:latin typeface="Arial Narrow" panose="020B0606020202030204" pitchFamily="34" charset="0"/>
              </a:rPr>
              <a:t>ΦΙΛΙΑ ΟΛΩΝ ΤΩΝ </a:t>
            </a:r>
            <a:r>
              <a:rPr lang="el-GR" dirty="0" smtClean="0">
                <a:latin typeface="Arial Narrow" panose="020B0606020202030204" pitchFamily="34" charset="0"/>
              </a:rPr>
              <a:t>ΑΝΘΡΩΠΩΝ, ΠΑΝΤΑ ΦΡΕΣΚΙΑ ΚΑΙ ΕΠΙΚΑΙΡΗ</a:t>
            </a:r>
            <a:endParaRPr lang="el-GR" dirty="0">
              <a:latin typeface="Arial Narrow" panose="020B0606020202030204" pitchFamily="34" charset="0"/>
            </a:endParaRPr>
          </a:p>
          <a:p>
            <a:pPr marL="457200" indent="-457200">
              <a:buFont typeface="+mj-lt"/>
              <a:buAutoNum type="arabicPeriod"/>
            </a:pPr>
            <a:r>
              <a:rPr lang="el-GR" dirty="0">
                <a:latin typeface="Arial Narrow" panose="020B0606020202030204" pitchFamily="34" charset="0"/>
              </a:rPr>
              <a:t>ΕΥΔΑΙΜΟΝΙΚΟΣ ΒΙΟΣ</a:t>
            </a:r>
          </a:p>
          <a:p>
            <a:pPr marL="0" indent="0">
              <a:buNone/>
            </a:pPr>
            <a:r>
              <a:rPr lang="el-GR" dirty="0" smtClean="0">
                <a:latin typeface="Arial Narrow" panose="020B0606020202030204" pitchFamily="34" charset="0"/>
              </a:rPr>
              <a:t>Ο ΚΑΛΟΣ </a:t>
            </a:r>
            <a:r>
              <a:rPr lang="el-GR" dirty="0">
                <a:latin typeface="Arial Narrow" panose="020B0606020202030204" pitchFamily="34" charset="0"/>
              </a:rPr>
              <a:t>ΟΙΚΟΝΟΜΟΣ ΜΕ ΕΜΦΑΣΗ ΣΤΟ </a:t>
            </a:r>
            <a:r>
              <a:rPr lang="el-GR" b="1" u="sng" dirty="0" smtClean="0">
                <a:latin typeface="Arial Narrow" panose="020B0606020202030204" pitchFamily="34" charset="0"/>
              </a:rPr>
              <a:t>ΚΑΛΟΣ: </a:t>
            </a:r>
          </a:p>
          <a:p>
            <a:pPr marL="0" indent="0">
              <a:buNone/>
            </a:pPr>
            <a:r>
              <a:rPr lang="el-GR" dirty="0" smtClean="0">
                <a:latin typeface="Arial Narrow" panose="020B0606020202030204" pitchFamily="34" charset="0"/>
              </a:rPr>
              <a:t>ΔΙΑΧΕΙΡΙΣΗ </a:t>
            </a:r>
            <a:r>
              <a:rPr lang="el-GR" dirty="0">
                <a:latin typeface="Arial Narrow" panose="020B0606020202030204" pitchFamily="34" charset="0"/>
              </a:rPr>
              <a:t>ΠΛΟΥΤΟΥ ΥΛΙΚΟΥ ΠΝΕΥΜΑΤΙΚΟΥ ΓΙΑ ΤΟ ΠΡΟΣΩΠΟ- ΤΟΥΣ ΦΙΛΟΥΣ/ ΚΟΙΝΟΤΗΤΑ ΚΑΙ ΤΗΝ ΠΟΛΗ-ΠΟΛΙΤΕΙΑ</a:t>
            </a:r>
          </a:p>
          <a:p>
            <a:pPr marL="457200" indent="-457200">
              <a:buFont typeface="+mj-lt"/>
              <a:buAutoNum type="arabicPeriod"/>
            </a:pPr>
            <a:r>
              <a:rPr lang="el-GR" dirty="0">
                <a:latin typeface="Arial Narrow" panose="020B0606020202030204" pitchFamily="34" charset="0"/>
              </a:rPr>
              <a:t>ΗΓΕΜΟΝΑΣ ΚΑΙ ΟΙ ΚΑΘΗΓΕΜΟΝΕΣ</a:t>
            </a:r>
          </a:p>
          <a:p>
            <a:pPr marL="0" indent="0">
              <a:buNone/>
            </a:pPr>
            <a:r>
              <a:rPr lang="el-GR" dirty="0">
                <a:latin typeface="Arial Narrow" panose="020B0606020202030204" pitchFamily="34" charset="0"/>
              </a:rPr>
              <a:t>ΜΑΘΗΜΑΤΙΚΑ ΤΗΣ ΦΥΣΗΣ- ΟΙΚΟΛΟΓΙΚΑ/ ΕΦΗΡΜΟΣΜΕΝΑ ΜΑΘΗΜΑΤΙΚΑ</a:t>
            </a:r>
          </a:p>
          <a:p>
            <a:pPr marL="0" indent="0">
              <a:buNone/>
            </a:pPr>
            <a:r>
              <a:rPr lang="el-GR" dirty="0">
                <a:latin typeface="Arial Narrow" panose="020B0606020202030204" pitchFamily="34" charset="0"/>
              </a:rPr>
              <a:t>ΕΞΟΥΣΙΑ ΕΝΑΝΤΙ ΩΦΕΛΗΜΟΤΗΤΑΣ</a:t>
            </a:r>
          </a:p>
          <a:p>
            <a:r>
              <a:rPr lang="el-GR" dirty="0">
                <a:latin typeface="Arial Narrow" panose="020B0606020202030204" pitchFamily="34" charset="0"/>
              </a:rPr>
              <a:t>ΤΑ ΚΑΛΥΤΕΡΑ ΠΑΝΕΠΙΣΤΗΜΙΑ ΟΠΩΣ ΤΗΣ ΒΙΡΤΖΙΝΙΑ ΕΙΝΑΙ ΕΠΙΚΟΥΡΕΙΑ</a:t>
            </a:r>
          </a:p>
          <a:p>
            <a:endParaRPr lang="el-GR" dirty="0"/>
          </a:p>
        </p:txBody>
      </p:sp>
    </p:spTree>
    <p:extLst>
      <p:ext uri="{BB962C8B-B14F-4D97-AF65-F5344CB8AC3E}">
        <p14:creationId xmlns="" xmlns:p14="http://schemas.microsoft.com/office/powerpoint/2010/main" val="2458302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8452" y="524933"/>
            <a:ext cx="9601196" cy="1303867"/>
          </a:xfrm>
        </p:spPr>
        <p:txBody>
          <a:bodyPr>
            <a:normAutofit fontScale="90000"/>
          </a:bodyPr>
          <a:lstStyle/>
          <a:p>
            <a:r>
              <a:rPr lang="el-GR" dirty="0"/>
              <a:t>ΨΥΧΙΚΟΣ </a:t>
            </a:r>
            <a:r>
              <a:rPr lang="el-GR" dirty="0" smtClean="0"/>
              <a:t>ΠΟΝΟΣ: </a:t>
            </a:r>
            <a:r>
              <a:rPr lang="el-GR" dirty="0"/>
              <a:t>ΤΟ ΦΑΡΜΑΚΟ ΤΟΥ</a:t>
            </a:r>
            <a:br>
              <a:rPr lang="el-GR" dirty="0"/>
            </a:br>
            <a:endParaRPr lang="el-GR" dirty="0"/>
          </a:p>
        </p:txBody>
      </p:sp>
      <p:sp>
        <p:nvSpPr>
          <p:cNvPr id="3" name="Θέση περιεχομένου 2"/>
          <p:cNvSpPr>
            <a:spLocks noGrp="1"/>
          </p:cNvSpPr>
          <p:nvPr>
            <p:ph sz="half" idx="1"/>
          </p:nvPr>
        </p:nvSpPr>
        <p:spPr>
          <a:xfrm>
            <a:off x="1298448" y="1828800"/>
            <a:ext cx="4718304" cy="4395730"/>
          </a:xfrm>
        </p:spPr>
        <p:txBody>
          <a:bodyPr>
            <a:normAutofit fontScale="25000" lnSpcReduction="20000"/>
          </a:bodyPr>
          <a:lstStyle/>
          <a:p>
            <a:pPr marL="0" indent="0">
              <a:buNone/>
            </a:pPr>
            <a:r>
              <a:rPr lang="el-GR" sz="4000" dirty="0">
                <a:latin typeface="Arial Narrow" panose="020B0606020202030204" pitchFamily="34" charset="0"/>
              </a:rPr>
              <a:t>ΠΡΙΝ ΤΟΝ </a:t>
            </a:r>
            <a:r>
              <a:rPr lang="el-GR" sz="4000" dirty="0" smtClean="0">
                <a:latin typeface="Arial Narrow" panose="020B0606020202030204" pitchFamily="34" charset="0"/>
              </a:rPr>
              <a:t>ΨΥΧΟΛΟΓΟ,  </a:t>
            </a:r>
            <a:r>
              <a:rPr lang="el-GR" sz="4000" dirty="0">
                <a:latin typeface="Arial Narrow" panose="020B0606020202030204" pitchFamily="34" charset="0"/>
              </a:rPr>
              <a:t>ΨΥΧΙΑΤΡΟ </a:t>
            </a:r>
            <a:endParaRPr lang="el-GR" sz="4000" dirty="0" smtClean="0">
              <a:latin typeface="Arial Narrow" panose="020B0606020202030204" pitchFamily="34" charset="0"/>
            </a:endParaRPr>
          </a:p>
          <a:p>
            <a:pPr marL="0" indent="0">
              <a:buNone/>
            </a:pPr>
            <a:r>
              <a:rPr lang="el-GR" sz="4000" dirty="0" smtClean="0">
                <a:latin typeface="Arial Narrow" panose="020B0606020202030204" pitchFamily="34" charset="0"/>
              </a:rPr>
              <a:t>ΝΑ </a:t>
            </a:r>
            <a:r>
              <a:rPr lang="el-GR" sz="4000" dirty="0">
                <a:latin typeface="Arial Narrow" panose="020B0606020202030204" pitchFamily="34" charset="0"/>
              </a:rPr>
              <a:t>ΦΙΛΟΣΟΦΗΣΟΥΜΕ </a:t>
            </a:r>
            <a:endParaRPr lang="el-GR" sz="4000" dirty="0" smtClean="0">
              <a:latin typeface="Arial Narrow" panose="020B0606020202030204" pitchFamily="34" charset="0"/>
            </a:endParaRPr>
          </a:p>
          <a:p>
            <a:pPr marL="0" indent="0">
              <a:buNone/>
            </a:pPr>
            <a:r>
              <a:rPr lang="el-GR" sz="4000" dirty="0" smtClean="0">
                <a:latin typeface="Arial Narrow" panose="020B0606020202030204" pitchFamily="34" charset="0"/>
              </a:rPr>
              <a:t>ΝΑ </a:t>
            </a:r>
            <a:r>
              <a:rPr lang="el-GR" sz="4000" dirty="0">
                <a:latin typeface="Arial Narrow" panose="020B0606020202030204" pitchFamily="34" charset="0"/>
              </a:rPr>
              <a:t>ΚΑΝΟΥΜΕ ΠΡΟΛΗΨΗ </a:t>
            </a:r>
          </a:p>
          <a:p>
            <a:pPr>
              <a:buFont typeface="Wingdings" panose="05000000000000000000" pitchFamily="2" charset="2"/>
              <a:buChar char="Ø"/>
            </a:pPr>
            <a:r>
              <a:rPr lang="el-GR" sz="4000" b="1" dirty="0">
                <a:latin typeface="Arial Narrow" panose="020B0606020202030204" pitchFamily="34" charset="0"/>
              </a:rPr>
              <a:t>Ο ΤΡΟΠΟΣ ΣΚΕΨΗΣ ΦΕΡΝΕΙ ΑΔΙΕΞΟΔΑ ΚΑΙ ΑΥΤΑ ΣΩΜΑΤΟΠΟΙΟΥΝΤΑΙ </a:t>
            </a:r>
          </a:p>
          <a:p>
            <a:pPr marL="0" indent="0">
              <a:buNone/>
            </a:pPr>
            <a:r>
              <a:rPr lang="el-GR" sz="4000" dirty="0" smtClean="0">
                <a:latin typeface="Arial Narrow" panose="020B0606020202030204" pitchFamily="34" charset="0"/>
              </a:rPr>
              <a:t>ΑΠΌ ΤΟ  ΕΓΧΕΙΡΙΔΙΟ </a:t>
            </a:r>
            <a:r>
              <a:rPr lang="el-GR" sz="4000" dirty="0">
                <a:latin typeface="Arial Narrow" panose="020B0606020202030204" pitchFamily="34" charset="0"/>
              </a:rPr>
              <a:t>ΕΠΙΚΤΗΤΟΥ</a:t>
            </a:r>
          </a:p>
          <a:p>
            <a:pPr marL="0" indent="0">
              <a:buNone/>
            </a:pPr>
            <a:r>
              <a:rPr lang="el-GR" sz="4000" dirty="0">
                <a:latin typeface="Arial Narrow" panose="020B0606020202030204" pitchFamily="34" charset="0"/>
              </a:rPr>
              <a:t>                                          </a:t>
            </a:r>
            <a:r>
              <a:rPr lang="el-GR" sz="4000" b="1" dirty="0" smtClean="0">
                <a:latin typeface="Arial Narrow" panose="020B0606020202030204" pitchFamily="34" charset="0"/>
              </a:rPr>
              <a:t>ΜΕΜΝΗΣΟ </a:t>
            </a:r>
            <a:endParaRPr lang="el-GR" sz="4000" b="1" dirty="0">
              <a:latin typeface="Arial Narrow" panose="020B0606020202030204" pitchFamily="34" charset="0"/>
            </a:endParaRPr>
          </a:p>
          <a:p>
            <a:pPr marL="742950" indent="-742950">
              <a:buFont typeface="+mj-lt"/>
              <a:buAutoNum type="arabicPeriod"/>
            </a:pPr>
            <a:r>
              <a:rPr lang="el-GR" sz="4000" dirty="0" smtClean="0">
                <a:latin typeface="Arial Narrow" panose="020B0606020202030204" pitchFamily="34" charset="0"/>
              </a:rPr>
              <a:t>ΕΦ </a:t>
            </a:r>
            <a:r>
              <a:rPr lang="el-GR" sz="4000" dirty="0">
                <a:latin typeface="Arial Narrow" panose="020B0606020202030204" pitchFamily="34" charset="0"/>
              </a:rPr>
              <a:t>ΗΜΙΝ: </a:t>
            </a:r>
            <a:r>
              <a:rPr lang="el-GR" sz="4000" dirty="0" smtClean="0">
                <a:latin typeface="Arial Narrow" panose="020B0606020202030204" pitchFamily="34" charset="0"/>
              </a:rPr>
              <a:t>ΓΝΩΜΗ, ΕΦΕΣΗ, </a:t>
            </a:r>
            <a:r>
              <a:rPr lang="el-GR" sz="4000" dirty="0">
                <a:latin typeface="Arial Narrow" panose="020B0606020202030204" pitchFamily="34" charset="0"/>
              </a:rPr>
              <a:t>ΑΠΟΣΤΡΟΦΗ</a:t>
            </a:r>
          </a:p>
          <a:p>
            <a:pPr marL="742950" indent="-742950">
              <a:buFont typeface="+mj-lt"/>
              <a:buAutoNum type="arabicPeriod"/>
            </a:pPr>
            <a:r>
              <a:rPr lang="el-GR" sz="4000" dirty="0" smtClean="0">
                <a:latin typeface="Arial Narrow" panose="020B0606020202030204" pitchFamily="34" charset="0"/>
              </a:rPr>
              <a:t>ΚΑΙ </a:t>
            </a:r>
            <a:r>
              <a:rPr lang="el-GR" sz="4000" dirty="0">
                <a:latin typeface="Arial Narrow" panose="020B0606020202030204" pitchFamily="34" charset="0"/>
              </a:rPr>
              <a:t>ΟΥΚ ΕΦ ΗΜΙΝ :  </a:t>
            </a:r>
            <a:r>
              <a:rPr lang="el-GR" sz="4000" dirty="0" smtClean="0">
                <a:latin typeface="Arial Narrow" panose="020B0606020202030204" pitchFamily="34" charset="0"/>
              </a:rPr>
              <a:t>ΣΩΜΑ, ΠΕΡΙΟΥΣΙΑ,  </a:t>
            </a:r>
            <a:r>
              <a:rPr lang="el-GR" sz="4000" dirty="0">
                <a:latin typeface="Arial Narrow" panose="020B0606020202030204" pitchFamily="34" charset="0"/>
              </a:rPr>
              <a:t>ΑΞΙΩΜΑΤΑ</a:t>
            </a:r>
          </a:p>
          <a:p>
            <a:pPr marL="742950" indent="-742950">
              <a:buFont typeface="+mj-lt"/>
              <a:buAutoNum type="arabicPeriod"/>
            </a:pPr>
            <a:r>
              <a:rPr lang="el-GR" sz="4000" dirty="0" smtClean="0">
                <a:latin typeface="Arial Narrow" panose="020B0606020202030204" pitchFamily="34" charset="0"/>
              </a:rPr>
              <a:t>ΔΕΞΟΥ </a:t>
            </a:r>
            <a:r>
              <a:rPr lang="el-GR" sz="4000" dirty="0">
                <a:latin typeface="Arial Narrow" panose="020B0606020202030204" pitchFamily="34" charset="0"/>
              </a:rPr>
              <a:t>ΤΑ ΠΡΑΓΜΑΤΑ ΟΠΩΣ ΕΡΧΟΝΤΑΙ ΟΣΟ ΔΕΝ ΜΠΟΡΕΙΣ ΝΑ ΤΑ ΔΙΟΡΘΩΣΕΙΣ-  ΔΟΞΟΛΟΓΙΑ ΤΟΥ ΘΕΟΥ</a:t>
            </a:r>
          </a:p>
          <a:p>
            <a:pPr marL="742950" indent="-742950">
              <a:buFont typeface="+mj-lt"/>
              <a:buAutoNum type="arabicPeriod"/>
            </a:pPr>
            <a:r>
              <a:rPr lang="el-GR" sz="4000" dirty="0" smtClean="0">
                <a:latin typeface="Arial Narrow" panose="020B0606020202030204" pitchFamily="34" charset="0"/>
              </a:rPr>
              <a:t>ΤΑΡΑΧΗ </a:t>
            </a:r>
            <a:r>
              <a:rPr lang="el-GR" sz="4000" dirty="0">
                <a:latin typeface="Arial Narrow" panose="020B0606020202030204" pitchFamily="34" charset="0"/>
              </a:rPr>
              <a:t>ΔΕΝ ΠΡΟΞΕΝΟΥΝ ΤΑ ΠΡΑΓΜΑΤΑ ΑΛΛΑ ΟΙ ΙΔΕΕΣ ΜΑΣ ΓΙΑ ΤΑ ΠΡΑΓΜΑΤΑ</a:t>
            </a:r>
          </a:p>
          <a:p>
            <a:pPr marL="742950" indent="-742950">
              <a:buFont typeface="+mj-lt"/>
              <a:buAutoNum type="arabicPeriod"/>
            </a:pPr>
            <a:r>
              <a:rPr lang="el-GR" sz="4000" dirty="0" smtClean="0">
                <a:latin typeface="Arial Narrow" panose="020B0606020202030204" pitchFamily="34" charset="0"/>
              </a:rPr>
              <a:t>ΓΙΑΤΙ </a:t>
            </a:r>
            <a:r>
              <a:rPr lang="el-GR" sz="4000" dirty="0">
                <a:latin typeface="Arial Narrow" panose="020B0606020202030204" pitchFamily="34" charset="0"/>
              </a:rPr>
              <a:t>ΟΧΙ ΣΕ ΜΕΝΑ ΚΑΙ ΟΧΙ ΓΙΑΤΙ ΣΕ ΜΕΝΑ</a:t>
            </a:r>
          </a:p>
          <a:p>
            <a:pPr marL="742950" indent="-742950">
              <a:buFont typeface="+mj-lt"/>
              <a:buAutoNum type="arabicPeriod"/>
            </a:pPr>
            <a:r>
              <a:rPr lang="el-GR" sz="4000" dirty="0" smtClean="0">
                <a:latin typeface="Arial Narrow" panose="020B0606020202030204" pitchFamily="34" charset="0"/>
              </a:rPr>
              <a:t>ΕΥΘΥΝΗ </a:t>
            </a:r>
            <a:r>
              <a:rPr lang="el-GR" sz="4000" dirty="0">
                <a:latin typeface="Arial Narrow" panose="020B0606020202030204" pitchFamily="34" charset="0"/>
              </a:rPr>
              <a:t>ΟΥΤΕ ΔΙΚΗ ΜΟΥ, ΟΥΤΕ ΔΙΚΗ </a:t>
            </a:r>
            <a:r>
              <a:rPr lang="el-GR" sz="4000" dirty="0" smtClean="0">
                <a:latin typeface="Arial Narrow" panose="020B0606020202030204" pitchFamily="34" charset="0"/>
              </a:rPr>
              <a:t>ΣΟΥ (ΒΛ ΝΕΑ ΑΓΩΓΗ)</a:t>
            </a:r>
            <a:endParaRPr lang="el-GR" sz="4000" dirty="0">
              <a:latin typeface="Arial Narrow" panose="020B0606020202030204" pitchFamily="34" charset="0"/>
            </a:endParaRPr>
          </a:p>
          <a:p>
            <a:pPr marL="742950" indent="-742950">
              <a:buFont typeface="+mj-lt"/>
              <a:buAutoNum type="arabicPeriod"/>
            </a:pPr>
            <a:r>
              <a:rPr lang="el-GR" sz="4000" dirty="0" smtClean="0">
                <a:latin typeface="Arial Narrow" panose="020B0606020202030204" pitchFamily="34" charset="0"/>
              </a:rPr>
              <a:t>Ο </a:t>
            </a:r>
            <a:r>
              <a:rPr lang="el-GR" sz="4000" dirty="0">
                <a:latin typeface="Arial Narrow" panose="020B0606020202030204" pitchFamily="34" charset="0"/>
              </a:rPr>
              <a:t>(ΨΥΧΙΚΟΣ) ΠΟΝΟΣ ΕΥΚΑΙΡΙΑ ΠΡΟΣ ΤΗΝ </a:t>
            </a:r>
            <a:r>
              <a:rPr lang="el-GR" sz="4000" dirty="0" smtClean="0">
                <a:latin typeface="Arial Narrow" panose="020B0606020202030204" pitchFamily="34" charset="0"/>
              </a:rPr>
              <a:t>ΕΥΔΑΙΜΟΝΙΑ/ ΛΟΓΩΣΗ- (ΒΛ ΔΟΚΙΜΑΣΙΑ ΓΙΑ ΤΟΝ ΟΡΘΟΔΟΞΟ ΧΡΙΣΤΙΑΝΟ) ΤΙΜΩΡΙΑ ΓΙΑ ΤΟΝ ΚΑΘΟΛΙΚΟ ΚΑΙ ΚΑΤΑΛΗΞΗ ΤΩΝ ΜΗ ΕΚΛΕΚΤΩΝ ΓΙΑ ΤΟΝ ΠΡΟΤΕΣΤΑΝΤΗ; </a:t>
            </a:r>
            <a:endParaRPr lang="el-GR" sz="4000" dirty="0">
              <a:latin typeface="Arial Narrow" panose="020B0606020202030204" pitchFamily="34" charset="0"/>
            </a:endParaRPr>
          </a:p>
          <a:p>
            <a:pPr marL="742950" indent="-742950">
              <a:buFont typeface="+mj-lt"/>
              <a:buAutoNum type="arabicPeriod"/>
            </a:pPr>
            <a:r>
              <a:rPr lang="el-GR" sz="4000" dirty="0" smtClean="0">
                <a:latin typeface="Arial Narrow" panose="020B0606020202030204" pitchFamily="34" charset="0"/>
              </a:rPr>
              <a:t>ΕΠΙΚΕΝΤΡΩΣΗ </a:t>
            </a:r>
            <a:r>
              <a:rPr lang="el-GR" sz="4000" dirty="0">
                <a:latin typeface="Arial Narrow" panose="020B0606020202030204" pitchFamily="34" charset="0"/>
              </a:rPr>
              <a:t>ΣΤΗΝ ΔΙΚΗ ΣΟΥ ΠΡΟΣΠΑΘΕΙΑ- Ο </a:t>
            </a:r>
            <a:r>
              <a:rPr lang="el-GR" sz="4000" dirty="0" smtClean="0">
                <a:latin typeface="Arial Narrow" panose="020B0606020202030204" pitchFamily="34" charset="0"/>
              </a:rPr>
              <a:t>ΑΓΩΝΑΣ ΜΕΤΡΑ-  </a:t>
            </a:r>
            <a:r>
              <a:rPr lang="el-GR" sz="4000" dirty="0">
                <a:latin typeface="Arial Narrow" panose="020B0606020202030204" pitchFamily="34" charset="0"/>
              </a:rPr>
              <a:t>ΓΙΑΤΙ ΤΟ ΑΠΟΤΕΛΕΣΜΑ ΔΕΝ ΤΟ ΕΛΕΓΧΟΥΜΕ</a:t>
            </a:r>
          </a:p>
          <a:p>
            <a:pPr marL="742950" indent="-742950">
              <a:buFont typeface="+mj-lt"/>
              <a:buAutoNum type="arabicPeriod"/>
            </a:pPr>
            <a:r>
              <a:rPr lang="el-GR" sz="4000" dirty="0" smtClean="0">
                <a:latin typeface="Arial Narrow" panose="020B0606020202030204" pitchFamily="34" charset="0"/>
              </a:rPr>
              <a:t>ΤΟ </a:t>
            </a:r>
            <a:r>
              <a:rPr lang="el-GR" sz="4000" dirty="0">
                <a:latin typeface="Arial Narrow" panose="020B0606020202030204" pitchFamily="34" charset="0"/>
              </a:rPr>
              <a:t>ΣΥΜΦΕΡΟΝ ΤΗΣ ΑΙΤΗΣΕΩΣ- ΔΕΝ ΕΙΝΑΙ ΜΟΙΡΟΛΑΤΡΙΚΟΙ </a:t>
            </a:r>
          </a:p>
          <a:p>
            <a:pPr marL="0" indent="0">
              <a:buNone/>
            </a:pPr>
            <a:r>
              <a:rPr lang="el-GR" sz="4000" dirty="0" smtClean="0">
                <a:latin typeface="Arial Narrow" panose="020B0606020202030204" pitchFamily="34" charset="0"/>
              </a:rPr>
              <a:t>ΑΝ </a:t>
            </a:r>
            <a:r>
              <a:rPr lang="el-GR" sz="4000" dirty="0">
                <a:latin typeface="Arial Narrow" panose="020B0606020202030204" pitchFamily="34" charset="0"/>
              </a:rPr>
              <a:t>ΘΕΣ ΝΑ ΣΩΘΕΙΣ ΦΥΓΕ </a:t>
            </a:r>
            <a:r>
              <a:rPr lang="el-GR" sz="4000" dirty="0" smtClean="0">
                <a:latin typeface="Arial Narrow" panose="020B0606020202030204" pitchFamily="34" charset="0"/>
              </a:rPr>
              <a:t>--ΑΝ </a:t>
            </a:r>
            <a:r>
              <a:rPr lang="el-GR" sz="4000" dirty="0">
                <a:latin typeface="Arial Narrow" panose="020B0606020202030204" pitchFamily="34" charset="0"/>
              </a:rPr>
              <a:t>ΘΕΣ ΝΑ ΑΓΙΑΣΕΙΣ ΚΑΘΗΣΕ </a:t>
            </a:r>
          </a:p>
          <a:p>
            <a:endParaRPr lang="el-GR" dirty="0"/>
          </a:p>
        </p:txBody>
      </p:sp>
      <p:sp>
        <p:nvSpPr>
          <p:cNvPr id="4" name="Θέση περιεχομένου 3"/>
          <p:cNvSpPr>
            <a:spLocks noGrp="1"/>
          </p:cNvSpPr>
          <p:nvPr>
            <p:ph sz="half" idx="2"/>
          </p:nvPr>
        </p:nvSpPr>
        <p:spPr>
          <a:xfrm>
            <a:off x="6181344" y="1828800"/>
            <a:ext cx="4718304" cy="4395730"/>
          </a:xfrm>
        </p:spPr>
        <p:txBody>
          <a:bodyPr>
            <a:normAutofit fontScale="25000" lnSpcReduction="20000"/>
          </a:bodyPr>
          <a:lstStyle/>
          <a:p>
            <a:pPr marL="0" indent="0">
              <a:lnSpc>
                <a:spcPct val="107000"/>
              </a:lnSpc>
              <a:spcAft>
                <a:spcPts val="800"/>
              </a:spcAft>
              <a:buNone/>
            </a:pPr>
            <a:r>
              <a:rPr lang="el-GR" sz="4200" dirty="0">
                <a:latin typeface="Arial Narrow" panose="020B0606020202030204" pitchFamily="34" charset="0"/>
                <a:ea typeface="Calibri" panose="020F0502020204030204" pitchFamily="34" charset="0"/>
                <a:cs typeface="Times New Roman" panose="02020603050405020304" pitchFamily="18" charset="0"/>
              </a:rPr>
              <a:t>ΤΙ ΠΡΑΓΜΑΤΙΚΑ ΈΧΟΥΜΕ ΑΝΑΓΚΗ; </a:t>
            </a:r>
          </a:p>
          <a:p>
            <a:pPr>
              <a:lnSpc>
                <a:spcPct val="107000"/>
              </a:lnSpc>
              <a:spcAft>
                <a:spcPts val="800"/>
              </a:spcAft>
            </a:pPr>
            <a:r>
              <a:rPr lang="el-GR" sz="4200" dirty="0" smtClean="0">
                <a:latin typeface="Arial Narrow" panose="020B0606020202030204" pitchFamily="34" charset="0"/>
                <a:ea typeface="Calibri" panose="020F0502020204030204" pitchFamily="34" charset="0"/>
                <a:cs typeface="Times New Roman" panose="02020603050405020304" pitchFamily="18" charset="0"/>
              </a:rPr>
              <a:t>Η </a:t>
            </a:r>
            <a:r>
              <a:rPr lang="el-GR" sz="4200" dirty="0">
                <a:latin typeface="Arial Narrow" panose="020B0606020202030204" pitchFamily="34" charset="0"/>
                <a:ea typeface="Calibri" panose="020F0502020204030204" pitchFamily="34" charset="0"/>
                <a:cs typeface="Times New Roman" panose="02020603050405020304" pitchFamily="18" charset="0"/>
              </a:rPr>
              <a:t>ΠΡΩΤΗ ΚΑΤΗΓΟΡΙΑ ΕΥΚΟΛΑ ΚΑΛΥΠΤΕΤΑΙ </a:t>
            </a:r>
            <a:r>
              <a:rPr lang="el-GR" sz="4200" dirty="0" smtClean="0">
                <a:latin typeface="Arial Narrow" panose="020B0606020202030204" pitchFamily="34" charset="0"/>
                <a:ea typeface="Calibri" panose="020F0502020204030204" pitchFamily="34" charset="0"/>
                <a:cs typeface="Times New Roman" panose="02020603050405020304" pitchFamily="18" charset="0"/>
              </a:rPr>
              <a:t> (ΦΙΛΟΙ=ΠΕΙΝΑ</a:t>
            </a:r>
            <a:r>
              <a:rPr lang="el-GR" sz="4200" dirty="0">
                <a:latin typeface="Arial Narrow" panose="020B0606020202030204" pitchFamily="34" charset="0"/>
                <a:ea typeface="Calibri" panose="020F0502020204030204" pitchFamily="34" charset="0"/>
                <a:cs typeface="Times New Roman" panose="02020603050405020304" pitchFamily="18" charset="0"/>
              </a:rPr>
              <a:t>= </a:t>
            </a:r>
            <a:r>
              <a:rPr lang="el-GR" sz="4200" dirty="0" smtClean="0">
                <a:latin typeface="Arial Narrow" panose="020B0606020202030204" pitchFamily="34" charset="0"/>
                <a:ea typeface="Calibri" panose="020F0502020204030204" pitchFamily="34" charset="0"/>
                <a:cs typeface="Times New Roman" panose="02020603050405020304" pitchFamily="18" charset="0"/>
              </a:rPr>
              <a:t>ΔΙΨΑ)</a:t>
            </a:r>
            <a:endParaRPr lang="el-GR" sz="4200" dirty="0">
              <a:latin typeface="Arial Narrow" panose="020B0606020202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l-GR" sz="4200" b="1" dirty="0" smtClean="0">
                <a:latin typeface="Arial Narrow" panose="020B0606020202030204" pitchFamily="34" charset="0"/>
                <a:ea typeface="Calibri" panose="020F0502020204030204" pitchFamily="34" charset="0"/>
                <a:cs typeface="Times New Roman" panose="02020603050405020304" pitchFamily="18" charset="0"/>
              </a:rPr>
              <a:t>ΑΛΛΗΛΕΓΓΥΗ </a:t>
            </a:r>
            <a:r>
              <a:rPr lang="el-GR" sz="4200" b="1" dirty="0">
                <a:latin typeface="Arial Narrow" panose="020B0606020202030204" pitchFamily="34" charset="0"/>
                <a:ea typeface="Calibri" panose="020F0502020204030204" pitchFamily="34" charset="0"/>
                <a:cs typeface="Times New Roman" panose="02020603050405020304" pitchFamily="18" charset="0"/>
              </a:rPr>
              <a:t>ΚΑΙ ΤΑ ΚΟΙΝΑ ΤΡΑΠΕΖΙΑ: ΕΠΙΚΟΥΡΕΙΑ ΣΥΝΕΥΡΕΣΗ- ΑΝΤΑΜΩΜΑ ΨΥΧΩΝ- ΤΕΛΕΤΟΥΡΓΙΑ (ΧΡΙΣΤΙΑΝΙΚΕΣ ΑΓΑΠΕΣ</a:t>
            </a:r>
            <a:r>
              <a:rPr lang="el-GR" sz="4200" b="1" dirty="0" smtClean="0">
                <a:latin typeface="Arial Narrow" panose="020B0606020202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el-GR" sz="4200" dirty="0" smtClean="0">
                <a:latin typeface="Arial Narrow" panose="020B0606020202030204" pitchFamily="34" charset="0"/>
                <a:ea typeface="Calibri" panose="020F0502020204030204" pitchFamily="34" charset="0"/>
                <a:cs typeface="Times New Roman" panose="02020603050405020304" pitchFamily="18" charset="0"/>
              </a:rPr>
              <a:t>ΑΠΌ </a:t>
            </a:r>
            <a:r>
              <a:rPr lang="el-GR" sz="4200" smtClean="0">
                <a:latin typeface="Arial Narrow" panose="020B0606020202030204" pitchFamily="34" charset="0"/>
                <a:ea typeface="Calibri" panose="020F0502020204030204" pitchFamily="34" charset="0"/>
                <a:cs typeface="Times New Roman" panose="02020603050405020304" pitchFamily="18" charset="0"/>
              </a:rPr>
              <a:t>ΤΟ ΠΕΡΙ  ΠΑΡΡΗΣΙΑΣ </a:t>
            </a:r>
            <a:r>
              <a:rPr lang="el-GR" sz="4200" dirty="0" smtClean="0">
                <a:latin typeface="Arial Narrow" panose="020B0606020202030204" pitchFamily="34" charset="0"/>
                <a:ea typeface="Calibri" panose="020F0502020204030204" pitchFamily="34" charset="0"/>
                <a:cs typeface="Times New Roman" panose="02020603050405020304" pitchFamily="18" charset="0"/>
              </a:rPr>
              <a:t>ΤΟΥ ΦΙΛΟΔΗΜΟΥ</a:t>
            </a:r>
          </a:p>
          <a:p>
            <a:pPr marL="0" indent="0">
              <a:lnSpc>
                <a:spcPct val="107000"/>
              </a:lnSpc>
              <a:spcAft>
                <a:spcPts val="800"/>
              </a:spcAft>
              <a:buNone/>
            </a:pPr>
            <a:r>
              <a:rPr lang="el-GR" sz="4200" b="1" dirty="0">
                <a:latin typeface="Arial Narrow" panose="020B0606020202030204" pitchFamily="34" charset="0"/>
                <a:ea typeface="Calibri" panose="020F0502020204030204" pitchFamily="34" charset="0"/>
                <a:cs typeface="Times New Roman" panose="02020603050405020304" pitchFamily="18" charset="0"/>
              </a:rPr>
              <a:t> </a:t>
            </a:r>
            <a:r>
              <a:rPr lang="el-GR" sz="4200" b="1" dirty="0" smtClean="0">
                <a:latin typeface="Arial Narrow" panose="020B0606020202030204" pitchFamily="34" charset="0"/>
                <a:ea typeface="Calibri" panose="020F0502020204030204" pitchFamily="34" charset="0"/>
                <a:cs typeface="Times New Roman" panose="02020603050405020304" pitchFamily="18" charset="0"/>
              </a:rPr>
              <a:t>                                                        ΜΕΜΝΗΣΟ </a:t>
            </a:r>
            <a:endParaRPr lang="el-GR" sz="4200" dirty="0">
              <a:latin typeface="Arial Narrow" panose="020B0606020202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l-GR" sz="4200" dirty="0" smtClean="0">
                <a:latin typeface="Arial Narrow" panose="020B0606020202030204" pitchFamily="34" charset="0"/>
              </a:rPr>
              <a:t>ΤΟΝ ΝΟΥ ΣΟΥ ΚΑΙ ΤΗΝ ΣΚΕΨΗ ΣΟΥ ΝΑ ΜΗΝ ΤΗΝ ΚΑΤΕΥΘΥΝΕΙ ΚΑΝΕΙΣ</a:t>
            </a:r>
            <a:endParaRPr lang="el-GR" sz="4200" dirty="0">
              <a:latin typeface="Arial Narrow" panose="020B0606020202030204" pitchFamily="34" charset="0"/>
            </a:endParaRPr>
          </a:p>
          <a:p>
            <a:pPr marL="457200" indent="-457200">
              <a:buFont typeface="+mj-lt"/>
              <a:buAutoNum type="arabicPeriod"/>
            </a:pPr>
            <a:r>
              <a:rPr lang="el-GR" sz="4200" dirty="0">
                <a:latin typeface="Arial Narrow" panose="020B0606020202030204" pitchFamily="34" charset="0"/>
              </a:rPr>
              <a:t>ΟΙ ΑΝΑΓΚΕΣ </a:t>
            </a:r>
            <a:r>
              <a:rPr lang="el-GR" sz="4200" dirty="0" smtClean="0">
                <a:latin typeface="Arial Narrow" panose="020B0606020202030204" pitchFamily="34" charset="0"/>
              </a:rPr>
              <a:t>ΣΟΥ ΔΕΝ ΕΊΝΑΙ ΣΤΟΧΟΣ ΖΩΗΣ</a:t>
            </a:r>
            <a:endParaRPr lang="el-GR" sz="4200" dirty="0">
              <a:latin typeface="Arial Narrow" panose="020B0606020202030204" pitchFamily="34" charset="0"/>
            </a:endParaRPr>
          </a:p>
          <a:p>
            <a:pPr marL="457200" indent="-457200">
              <a:buFont typeface="+mj-lt"/>
              <a:buAutoNum type="arabicPeriod"/>
            </a:pPr>
            <a:r>
              <a:rPr lang="el-GR" sz="4200" dirty="0" smtClean="0">
                <a:latin typeface="Arial Narrow" panose="020B0606020202030204" pitchFamily="34" charset="0"/>
              </a:rPr>
              <a:t>ΠΕΡΙΟΡΙΣΕ ΤΗΝ ΑΝΑΓΚΗ ΣΕ ΘΕΡΑΠΑΙΝΙΔΑ= </a:t>
            </a:r>
            <a:r>
              <a:rPr lang="el-GR" sz="4200" dirty="0">
                <a:latin typeface="Arial Narrow" panose="020B0606020202030204" pitchFamily="34" charset="0"/>
              </a:rPr>
              <a:t>ΕΞΑΣΦΑΛΙΣΗ ΧΩΡΟΥ ΓΙΑ ΤΗΝ ΕΥΔΑΙΜΟΝΙΑ</a:t>
            </a:r>
          </a:p>
          <a:p>
            <a:pPr marL="457200" indent="-457200">
              <a:buFont typeface="+mj-lt"/>
              <a:buAutoNum type="arabicPeriod"/>
            </a:pPr>
            <a:r>
              <a:rPr lang="el-GR" sz="4200" dirty="0" smtClean="0">
                <a:latin typeface="Arial Narrow" panose="020B0606020202030204" pitchFamily="34" charset="0"/>
              </a:rPr>
              <a:t>ΟΙΚΟΔΟΜΗΣΕ ΤΗΝ ΖΩΗ ΣΤΗΝ ΑΛΗΘΕΙΑ</a:t>
            </a:r>
            <a:endParaRPr lang="el-GR" sz="4200" dirty="0">
              <a:latin typeface="Arial Narrow" panose="020B0606020202030204" pitchFamily="34" charset="0"/>
            </a:endParaRPr>
          </a:p>
          <a:p>
            <a:pPr marL="457200" indent="-457200">
              <a:buFont typeface="+mj-lt"/>
              <a:buAutoNum type="arabicPeriod"/>
            </a:pPr>
            <a:r>
              <a:rPr lang="el-GR" sz="4200" dirty="0" smtClean="0">
                <a:latin typeface="Arial Narrow" panose="020B0606020202030204" pitchFamily="34" charset="0"/>
              </a:rPr>
              <a:t>ΠΑΡΑΚΟΛΟΥΘΗΣΕ ΤΑ ΤΗΣ ΦΥΣΗΣ ΜΕΣΑ ΚΑΙ ΕΞΩ</a:t>
            </a:r>
            <a:endParaRPr lang="el-GR" sz="4200" dirty="0">
              <a:latin typeface="Arial Narrow" panose="020B0606020202030204" pitchFamily="34" charset="0"/>
            </a:endParaRPr>
          </a:p>
          <a:p>
            <a:pPr marL="457200" indent="-457200">
              <a:buFont typeface="+mj-lt"/>
              <a:buAutoNum type="arabicPeriod"/>
            </a:pPr>
            <a:r>
              <a:rPr lang="el-GR" sz="4200" dirty="0" smtClean="0">
                <a:latin typeface="Arial Narrow" panose="020B0606020202030204" pitchFamily="34" charset="0"/>
              </a:rPr>
              <a:t>ΜΕ ΤΑ ΚΡΙΤΗΡΙΑ ΑΛΗΘΕΙΑΣ ΚΑΤΑΝΟΗΣΕ ΤΑ ΜΕΣΑ ΕΥΔΑΙΜΟΝΙΑΣ- ΛΟΓΩΣΗΣ; </a:t>
            </a:r>
            <a:endParaRPr lang="el-GR" sz="4200" dirty="0">
              <a:latin typeface="Arial Narrow" panose="020B0606020202030204" pitchFamily="34" charset="0"/>
            </a:endParaRPr>
          </a:p>
          <a:p>
            <a:pPr marL="457200" indent="-457200">
              <a:buFont typeface="+mj-lt"/>
              <a:buAutoNum type="arabicPeriod"/>
            </a:pPr>
            <a:r>
              <a:rPr lang="el-GR" sz="4200" dirty="0" smtClean="0">
                <a:latin typeface="Arial Narrow" panose="020B0606020202030204" pitchFamily="34" charset="0"/>
              </a:rPr>
              <a:t>ΟΔΗΓΗΣΟΥ ΣΤΗΝ ΑΤΑΡΑΞΙΑ ΚΑΙ ΣΤΗΝ ΑΠΛΟΤΗΤΑ ΤΗΣ ΗΔΟΝΗΣ</a:t>
            </a:r>
            <a:endParaRPr lang="el-GR" sz="4200" dirty="0">
              <a:latin typeface="Arial Narrow" panose="020B0606020202030204" pitchFamily="34" charset="0"/>
            </a:endParaRPr>
          </a:p>
          <a:p>
            <a:pPr marL="457200" indent="-457200">
              <a:buFont typeface="+mj-lt"/>
              <a:buAutoNum type="arabicPeriod"/>
            </a:pPr>
            <a:r>
              <a:rPr lang="el-GR" sz="4200" dirty="0">
                <a:latin typeface="Arial Narrow" panose="020B0606020202030204" pitchFamily="34" charset="0"/>
              </a:rPr>
              <a:t>ΚΑΙ </a:t>
            </a:r>
            <a:r>
              <a:rPr lang="el-GR" sz="4200" dirty="0" smtClean="0">
                <a:latin typeface="Arial Narrow" panose="020B0606020202030204" pitchFamily="34" charset="0"/>
              </a:rPr>
              <a:t>ΣΤΗΝ </a:t>
            </a:r>
            <a:r>
              <a:rPr lang="el-GR" sz="4200" dirty="0">
                <a:latin typeface="Arial Narrow" panose="020B0606020202030204" pitchFamily="34" charset="0"/>
              </a:rPr>
              <a:t>ΕΥΘΥΜΙΑ</a:t>
            </a:r>
          </a:p>
          <a:p>
            <a:pPr marL="457200" indent="-457200">
              <a:buFont typeface="+mj-lt"/>
              <a:buAutoNum type="arabicPeriod"/>
            </a:pPr>
            <a:r>
              <a:rPr lang="el-GR" sz="4200" dirty="0">
                <a:latin typeface="Arial Narrow" panose="020B0606020202030204" pitchFamily="34" charset="0"/>
              </a:rPr>
              <a:t>ΟΤΙ ΛΕΕΙ Η </a:t>
            </a:r>
            <a:r>
              <a:rPr lang="el-GR" sz="4200" dirty="0" smtClean="0">
                <a:latin typeface="Arial Narrow" panose="020B0606020202030204" pitchFamily="34" charset="0"/>
              </a:rPr>
              <a:t>ΦΥΣΗ ΠΡΑΞΕ </a:t>
            </a:r>
            <a:r>
              <a:rPr lang="el-GR" sz="4200" dirty="0">
                <a:latin typeface="Arial Narrow" panose="020B0606020202030204" pitchFamily="34" charset="0"/>
              </a:rPr>
              <a:t>ΚΑΙ ΟΧΙ ΔΕΙΣΙΔΑΙΜΟΝΙΕΣ </a:t>
            </a:r>
          </a:p>
          <a:p>
            <a:pPr marL="0" indent="0">
              <a:buNone/>
            </a:pPr>
            <a:r>
              <a:rPr lang="el-GR" sz="4200" dirty="0">
                <a:latin typeface="Arial Narrow" panose="020B0606020202030204" pitchFamily="34" charset="0"/>
              </a:rPr>
              <a:t>ΟΜΩΣ Ο ΚΑΛΟΣ ΧΡΙΣΤΙΑΝΟΣ ΕΙΝΑΙ ΣΑΝ ΤΟ ΚΑΛΟ ΕΠΙΚΟΥΡΕΙΟ;</a:t>
            </a:r>
          </a:p>
          <a:p>
            <a:endParaRPr lang="el-GR" dirty="0">
              <a:latin typeface="Arial Narrow" panose="020B0606020202030204" pitchFamily="34" charset="0"/>
            </a:endParaRPr>
          </a:p>
        </p:txBody>
      </p:sp>
    </p:spTree>
    <p:extLst>
      <p:ext uri="{BB962C8B-B14F-4D97-AF65-F5344CB8AC3E}">
        <p14:creationId xmlns="" xmlns:p14="http://schemas.microsoft.com/office/powerpoint/2010/main" val="1689293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ΧΡΕΙΑΖΕΤΑΙ ΓΙΑ ΝΑ </a:t>
            </a:r>
            <a:r>
              <a:rPr lang="el-GR" dirty="0" smtClean="0"/>
              <a:t>…… θεραπευτείς</a:t>
            </a:r>
            <a:endParaRPr lang="el-GR" dirty="0"/>
          </a:p>
        </p:txBody>
      </p:sp>
      <p:sp>
        <p:nvSpPr>
          <p:cNvPr id="3" name="Θέση περιεχομένου 2"/>
          <p:cNvSpPr>
            <a:spLocks noGrp="1"/>
          </p:cNvSpPr>
          <p:nvPr>
            <p:ph sz="half" idx="1"/>
          </p:nvPr>
        </p:nvSpPr>
        <p:spPr/>
        <p:txBody>
          <a:bodyPr>
            <a:normAutofit fontScale="25000" lnSpcReduction="20000"/>
          </a:bodyPr>
          <a:lstStyle/>
          <a:p>
            <a:pPr marL="0" indent="0">
              <a:buNone/>
            </a:pPr>
            <a:r>
              <a:rPr lang="el-GR" sz="3600" dirty="0" smtClean="0">
                <a:latin typeface="Arial Narrow" panose="020B0606020202030204" pitchFamily="34" charset="0"/>
              </a:rPr>
              <a:t>ΣΤΟΑ</a:t>
            </a:r>
            <a:endParaRPr lang="el-GR" sz="4000" dirty="0" smtClean="0">
              <a:latin typeface="Arial Narrow" panose="020B0606020202030204" pitchFamily="34" charset="0"/>
            </a:endParaRPr>
          </a:p>
          <a:p>
            <a:r>
              <a:rPr lang="el-GR" sz="4000" dirty="0" smtClean="0">
                <a:latin typeface="Arial Narrow" panose="020B0606020202030204" pitchFamily="34" charset="0"/>
              </a:rPr>
              <a:t>ΠΡΕΠΕΙ </a:t>
            </a:r>
            <a:r>
              <a:rPr lang="el-GR" sz="4000" dirty="0">
                <a:latin typeface="Arial Narrow" panose="020B0606020202030204" pitchFamily="34" charset="0"/>
              </a:rPr>
              <a:t>ΝΑ ΘΕΛΕΙΣ ΝΑ ΑΛΛΑΞΕΙΣ- ΑΛΛΙΩΣ ΠΑΙΡΝΕΙΣ ΜΟΝΟ ΠΛΗΡΟΦΟΡΙΕΣ</a:t>
            </a:r>
          </a:p>
          <a:p>
            <a:r>
              <a:rPr lang="el-GR" sz="4000" dirty="0">
                <a:latin typeface="Arial Narrow" panose="020B0606020202030204" pitchFamily="34" charset="0"/>
              </a:rPr>
              <a:t>ΦΙΛΟΣΟΦΙΚΗ ΑΣΚΗΣΗ ΜΕ ΑΦΕΤΗΡΙΑ ΤΗΝ ΑΠΟΔΟΧΗ ΤΟΥ ΠΡΟΒΛΗΜΑΤΟΣ</a:t>
            </a:r>
          </a:p>
          <a:p>
            <a:r>
              <a:rPr lang="el-GR" sz="4000" dirty="0">
                <a:latin typeface="Arial Narrow" panose="020B0606020202030204" pitchFamily="34" charset="0"/>
              </a:rPr>
              <a:t>Ο ΠΟΝΟΣ ΩΣ ΑΦΟΡΜΗ ΓΙΑ ΑΛΛΑΓΗ= </a:t>
            </a:r>
            <a:r>
              <a:rPr lang="el-GR" sz="4000" dirty="0" smtClean="0">
                <a:latin typeface="Arial Narrow" panose="020B0606020202030204" pitchFamily="34" charset="0"/>
              </a:rPr>
              <a:t>ΑΛΛΟΙΩΣΗ-  </a:t>
            </a:r>
            <a:r>
              <a:rPr lang="el-GR" sz="4000" dirty="0">
                <a:latin typeface="Arial Narrow" panose="020B0606020202030204" pitchFamily="34" charset="0"/>
              </a:rPr>
              <a:t>ΜΕΤΑΝΟΙΑ</a:t>
            </a:r>
          </a:p>
          <a:p>
            <a:r>
              <a:rPr lang="el-GR" sz="4000" dirty="0">
                <a:latin typeface="Arial Narrow" panose="020B0606020202030204" pitchFamily="34" charset="0"/>
              </a:rPr>
              <a:t>Ο ΔΡΟΜΟΣ ΤΗΣ ΑΛΛΑΓΗΣ ΕΙΝΑΙ ΜΑΚΡΥΣ ΛΟΓΩ ΤΟΥ ΠΟΛΙΤΙΣΜΟΥ- ΕΙΜΑΙ ΟΤΙ ΠΙΣΤΕΥΩ; </a:t>
            </a:r>
          </a:p>
          <a:p>
            <a:r>
              <a:rPr lang="el-GR" sz="4000" dirty="0">
                <a:latin typeface="Arial Narrow" panose="020B0606020202030204" pitchFamily="34" charset="0"/>
              </a:rPr>
              <a:t>ΜΗΝ ΜΕΝΕΙΣ ΜΕ ΤΙΣ ΗΔΟΝΕΣ Ή ΤΙΣ ΣΤΕΝΑΧΩΡΙΕΣ- Ο ΕΑΥΤΟΣ ΔΕΝ ΕΙΝΑΙ </a:t>
            </a:r>
            <a:r>
              <a:rPr lang="el-GR" sz="4000" dirty="0" smtClean="0">
                <a:latin typeface="Arial Narrow" panose="020B0606020202030204" pitchFamily="34" charset="0"/>
              </a:rPr>
              <a:t>ΟΥΤΕ ΟΙ ΣΚΕΨΕΙΣ ΜΑΣ, ΟΥΤΕ ΤΑ  ΣΥΝΑΙΣΘΗΜΑΤΑ ΜΑΣ </a:t>
            </a:r>
            <a:r>
              <a:rPr lang="el-GR" sz="4000" dirty="0">
                <a:latin typeface="Arial Narrow" panose="020B0606020202030204" pitchFamily="34" charset="0"/>
              </a:rPr>
              <a:t>ΟΥΤΕ ΟΙ </a:t>
            </a:r>
            <a:r>
              <a:rPr lang="el-GR" sz="4000" dirty="0" smtClean="0">
                <a:latin typeface="Arial Narrow" panose="020B0606020202030204" pitchFamily="34" charset="0"/>
              </a:rPr>
              <a:t>ΠΡΑΞΕΙΣ ΜΑΣ</a:t>
            </a:r>
            <a:endParaRPr lang="el-GR" sz="4000" dirty="0">
              <a:latin typeface="Arial Narrow" panose="020B0606020202030204" pitchFamily="34" charset="0"/>
            </a:endParaRPr>
          </a:p>
          <a:p>
            <a:pPr marL="0" indent="0">
              <a:buNone/>
            </a:pPr>
            <a:r>
              <a:rPr lang="el-GR" sz="4000" dirty="0" smtClean="0">
                <a:latin typeface="Arial Narrow" panose="020B0606020202030204" pitchFamily="34" charset="0"/>
              </a:rPr>
              <a:t>----ΠΡΟΚΟΠΤΟΝΤΕΣ ΣΑΝ ΧΡΙΣΤΙΑΝΟΙ;  </a:t>
            </a:r>
            <a:endParaRPr lang="el-GR" sz="4000" dirty="0">
              <a:latin typeface="Arial Narrow" panose="020B0606020202030204" pitchFamily="34" charset="0"/>
            </a:endParaRPr>
          </a:p>
          <a:p>
            <a:r>
              <a:rPr lang="el-GR" sz="4000" dirty="0">
                <a:latin typeface="Arial Narrow" panose="020B0606020202030204" pitchFamily="34" charset="0"/>
              </a:rPr>
              <a:t>ΝΑ ΓΝΩΡΙΣΕΙΣ ΤΟΝ ΚΟΣΜΟ ΓΥΡΩ ΣΟΥ (ΙΣΤΟΡΙΚΟ- ΦΥΣΙΚΟ)/ </a:t>
            </a:r>
            <a:r>
              <a:rPr lang="el-GR" sz="4000" b="1" u="sng" dirty="0">
                <a:latin typeface="Arial Narrow" panose="020B0606020202030204" pitchFamily="34" charset="0"/>
              </a:rPr>
              <a:t>ΑΓΝΟΙΑ ΓΝΩΣΗ</a:t>
            </a:r>
          </a:p>
          <a:p>
            <a:r>
              <a:rPr lang="el-GR" sz="4000" dirty="0">
                <a:latin typeface="Arial Narrow" panose="020B0606020202030204" pitchFamily="34" charset="0"/>
              </a:rPr>
              <a:t>ΝΑ ΑΝΑΓΝΩΡΙΣΕΙΣ ΤΟΝ ΔΙΚΟ ΣΟΥ ΚΟΣΜΟ (ΣΩΜΑ- ΨΥΧΗ) </a:t>
            </a:r>
            <a:r>
              <a:rPr lang="el-GR" sz="4000" b="1" u="sng" dirty="0">
                <a:latin typeface="Arial Narrow" panose="020B0606020202030204" pitchFamily="34" charset="0"/>
              </a:rPr>
              <a:t>ΑΥΤΟΓΝΩΣΙΑ</a:t>
            </a:r>
          </a:p>
          <a:p>
            <a:r>
              <a:rPr lang="el-GR" sz="4000" dirty="0">
                <a:latin typeface="Arial Narrow" panose="020B0606020202030204" pitchFamily="34" charset="0"/>
              </a:rPr>
              <a:t>ΝΑ ΑΛΛΑΞΕΙΣ: ΣΥΝΗΘΕΙΑ- ΕΘΟΣ- ΗΘΟΣ </a:t>
            </a:r>
            <a:r>
              <a:rPr lang="el-GR" sz="4000" dirty="0" smtClean="0">
                <a:latin typeface="Arial Narrow" panose="020B0606020202030204" pitchFamily="34" charset="0"/>
              </a:rPr>
              <a:t>( ΗΘΟΣ  ΑΝΘΡΩΠΩΝ ΔΑΙΜΩΝ) (ΕΙΜΑΣΤΕ </a:t>
            </a:r>
            <a:r>
              <a:rPr lang="el-GR" sz="4000" dirty="0">
                <a:latin typeface="Arial Narrow" panose="020B0606020202030204" pitchFamily="34" charset="0"/>
              </a:rPr>
              <a:t>Ο ΤΙ ΚΑΝΟΥΜΕ ΚΑΙ  Ο ΤΙ ΤΡΩΜΕ) </a:t>
            </a:r>
            <a:r>
              <a:rPr lang="el-GR" sz="4000" dirty="0" smtClean="0">
                <a:latin typeface="Arial Narrow" panose="020B0606020202030204" pitchFamily="34" charset="0"/>
              </a:rPr>
              <a:t>-   </a:t>
            </a:r>
            <a:r>
              <a:rPr lang="el-GR" sz="4000" b="1" u="sng" dirty="0" smtClean="0">
                <a:latin typeface="Arial Narrow" panose="020B0606020202030204" pitchFamily="34" charset="0"/>
              </a:rPr>
              <a:t>ΑΣΚΗΣΗ</a:t>
            </a:r>
            <a:endParaRPr lang="el-GR" sz="4000" b="1" u="sng" dirty="0">
              <a:latin typeface="Arial Narrow" panose="020B0606020202030204" pitchFamily="34" charset="0"/>
            </a:endParaRPr>
          </a:p>
          <a:p>
            <a:pPr marL="0" indent="0">
              <a:buNone/>
            </a:pPr>
            <a:r>
              <a:rPr lang="el-GR" sz="4000" dirty="0">
                <a:latin typeface="Arial Narrow" panose="020B0606020202030204" pitchFamily="34" charset="0"/>
              </a:rPr>
              <a:t>ΤΕΛΙΚΑ ΑΠΟΔΕΞΟΥ</a:t>
            </a:r>
          </a:p>
          <a:p>
            <a:endParaRPr lang="el-GR" dirty="0">
              <a:latin typeface="Arial Narrow" panose="020B0606020202030204" pitchFamily="34" charset="0"/>
            </a:endParaRPr>
          </a:p>
          <a:p>
            <a:endParaRPr lang="el-GR" dirty="0"/>
          </a:p>
        </p:txBody>
      </p:sp>
      <p:sp>
        <p:nvSpPr>
          <p:cNvPr id="4" name="Θέση περιεχομένου 3"/>
          <p:cNvSpPr>
            <a:spLocks noGrp="1"/>
          </p:cNvSpPr>
          <p:nvPr>
            <p:ph sz="half" idx="2"/>
          </p:nvPr>
        </p:nvSpPr>
        <p:spPr/>
        <p:txBody>
          <a:bodyPr>
            <a:noAutofit/>
          </a:bodyPr>
          <a:lstStyle/>
          <a:p>
            <a:pPr marL="0" indent="0">
              <a:buNone/>
            </a:pPr>
            <a:r>
              <a:rPr lang="el-GR" sz="900" dirty="0" smtClean="0">
                <a:latin typeface="Arial Narrow" panose="020B0606020202030204" pitchFamily="34" charset="0"/>
              </a:rPr>
              <a:t>ΚΗΠΟΣ</a:t>
            </a:r>
          </a:p>
          <a:p>
            <a:r>
              <a:rPr lang="el-GR" sz="900" dirty="0">
                <a:latin typeface="Arial Narrow" panose="020B0606020202030204" pitchFamily="34" charset="0"/>
              </a:rPr>
              <a:t>ΠΑΝΤΑ ΕΙΝΑΙ ΚΑΙΡΟΣ ΓΙΑ ΦΙΛΟΣΟΦΙΑ ΑΝ ΕΙΝΑΙ ΠΑΝΤΑ ΚΑΙΡΟΣ ΓΙΑ ΕΥΔΑΙΜΟΝΙΑ</a:t>
            </a:r>
          </a:p>
          <a:p>
            <a:r>
              <a:rPr lang="el-GR" sz="900" dirty="0" smtClean="0">
                <a:latin typeface="Arial Narrow" panose="020B0606020202030204" pitchFamily="34" charset="0"/>
              </a:rPr>
              <a:t>ΦΙΛΟΣΟΦΙΑ </a:t>
            </a:r>
            <a:r>
              <a:rPr lang="el-GR" sz="900" dirty="0">
                <a:latin typeface="Arial Narrow" panose="020B0606020202030204" pitchFamily="34" charset="0"/>
              </a:rPr>
              <a:t>ΩΣ ΠΡΑΚΤΙΚΗ ΚΑΙ ΟΧΙ ΩΣ ΛΟΓΙΚΗ Ή ΔΙΑΛΕΚΤΙΚΗ</a:t>
            </a:r>
          </a:p>
          <a:p>
            <a:r>
              <a:rPr lang="el-GR" sz="900" dirty="0" smtClean="0">
                <a:latin typeface="Arial Narrow" panose="020B0606020202030204" pitchFamily="34" charset="0"/>
              </a:rPr>
              <a:t>Η ΑΜΕΡΙΜΝΗΣΙΑ </a:t>
            </a:r>
            <a:r>
              <a:rPr lang="el-GR" sz="900" dirty="0">
                <a:latin typeface="Arial Narrow" panose="020B0606020202030204" pitchFamily="34" charset="0"/>
              </a:rPr>
              <a:t>ΚΑΙ Η ΩΡΑΙΟΤΗΤΑ </a:t>
            </a:r>
            <a:r>
              <a:rPr lang="el-GR" sz="900" dirty="0" smtClean="0">
                <a:latin typeface="Arial Narrow" panose="020B0606020202030204" pitchFamily="34" charset="0"/>
              </a:rPr>
              <a:t>ΤΗΣ-  Η </a:t>
            </a:r>
            <a:r>
              <a:rPr lang="el-GR" sz="900" dirty="0">
                <a:latin typeface="Arial Narrow" panose="020B0606020202030204" pitchFamily="34" charset="0"/>
              </a:rPr>
              <a:t>ΕΥΔΑΙΜΟΝΙΑ ΔΕΝ ΕΞΑΡΤΑΤΑΙ ΑΠΟ ΤΗΝ ΚΤΗΣΗ ΤΩΝ </a:t>
            </a:r>
            <a:r>
              <a:rPr lang="el-GR" sz="900" dirty="0" smtClean="0">
                <a:latin typeface="Arial Narrow" panose="020B0606020202030204" pitchFamily="34" charset="0"/>
              </a:rPr>
              <a:t>ΑΓΑΘΩΝ ΔΗΛΆΔΗ!</a:t>
            </a:r>
            <a:endParaRPr lang="el-GR" sz="900" dirty="0">
              <a:latin typeface="Arial Narrow" panose="020B0606020202030204" pitchFamily="34" charset="0"/>
            </a:endParaRPr>
          </a:p>
          <a:p>
            <a:r>
              <a:rPr lang="el-GR" sz="900" dirty="0" smtClean="0">
                <a:latin typeface="Arial Narrow" panose="020B0606020202030204" pitchFamily="34" charset="0"/>
              </a:rPr>
              <a:t>ΤΥΧΑΙΟΤΗΤΑ- </a:t>
            </a:r>
            <a:r>
              <a:rPr lang="el-GR" sz="900" dirty="0">
                <a:latin typeface="Arial Narrow" panose="020B0606020202030204" pitchFamily="34" charset="0"/>
              </a:rPr>
              <a:t>ΤΥΧΑΙΑ ΠΑΡΕΚΚΛΗΣΗ = ΕΛΕΥΘΕΡΙΑ</a:t>
            </a:r>
          </a:p>
          <a:p>
            <a:r>
              <a:rPr lang="el-GR" sz="900" dirty="0" smtClean="0">
                <a:latin typeface="Arial Narrow" panose="020B0606020202030204" pitchFamily="34" charset="0"/>
              </a:rPr>
              <a:t>ΝΟΗΜΑ </a:t>
            </a:r>
            <a:r>
              <a:rPr lang="el-GR" sz="900" dirty="0">
                <a:latin typeface="Arial Narrow" panose="020B0606020202030204" pitchFamily="34" charset="0"/>
              </a:rPr>
              <a:t>ΖΩΗΣ: Η ΚΑΤΑΚΤΗΣΗ ΤΗΣ ΨΥΧΙΚΗΣ ΓΑΛΗΝΗΣ, ΜΕ ΚΑΛΥΨΗ ΙΔΙΑΙΤΕΡΩΝ ΑΝΑΓΚΩΝ ΜΕΣΑ ΑΠΟ ΤΙΣ ΑΡΕΤΕΣ ΣΤΗΝ ΚΑΘΗΜΕΡΙΝΟΤΗΤΑ ΔΙΑ ΤΗΣ ΑΠΟΜΑΚΡΥΝΣΕΩΣ ΑΠΟ ΤΟΥΣ </a:t>
            </a:r>
            <a:r>
              <a:rPr lang="el-GR" sz="900" dirty="0" smtClean="0">
                <a:latin typeface="Arial Narrow" panose="020B0606020202030204" pitchFamily="34" charset="0"/>
              </a:rPr>
              <a:t>ΦΟΒΟΥΣ</a:t>
            </a:r>
          </a:p>
          <a:p>
            <a:pPr marL="0" indent="0">
              <a:buNone/>
            </a:pPr>
            <a:r>
              <a:rPr lang="el-GR" sz="900" dirty="0" smtClean="0">
                <a:latin typeface="Arial Narrow" panose="020B0606020202030204" pitchFamily="34" charset="0"/>
              </a:rPr>
              <a:t>ΗΔΟΝΗ </a:t>
            </a:r>
            <a:endParaRPr lang="el-GR" sz="900" dirty="0">
              <a:latin typeface="Arial Narrow" panose="020B0606020202030204" pitchFamily="34" charset="0"/>
            </a:endParaRPr>
          </a:p>
          <a:p>
            <a:r>
              <a:rPr lang="el-GR" sz="900" dirty="0">
                <a:latin typeface="Arial Narrow" panose="020B0606020202030204" pitchFamily="34" charset="0"/>
              </a:rPr>
              <a:t>ΑΡΙΣΤΙΠΠΟΣ Ο </a:t>
            </a:r>
            <a:r>
              <a:rPr lang="el-GR" sz="900" dirty="0" smtClean="0">
                <a:latin typeface="Arial Narrow" panose="020B0606020202030204" pitchFamily="34" charset="0"/>
              </a:rPr>
              <a:t>ΚΥΡΗΝΑΙΟΣ:  </a:t>
            </a:r>
            <a:r>
              <a:rPr lang="el-GR" sz="900" dirty="0">
                <a:latin typeface="Arial Narrow" panose="020B0606020202030204" pitchFamily="34" charset="0"/>
              </a:rPr>
              <a:t>ΗΔΟΝΗ, Η ΙΚΑΝΟΠΟΙΗΣΗ ΤΩΝ ΑΙΣΘΗΣΕΩΝ</a:t>
            </a:r>
          </a:p>
          <a:p>
            <a:r>
              <a:rPr lang="el-GR" sz="900" dirty="0" smtClean="0">
                <a:latin typeface="Arial Narrow" panose="020B0606020202030204" pitchFamily="34" charset="0"/>
              </a:rPr>
              <a:t>ΕΠΙΚΟΥΡΟΣ:  ΗΔΟΝΗ, Η ΑΛΥΠΕΙΑ </a:t>
            </a:r>
            <a:r>
              <a:rPr lang="el-GR" sz="900" dirty="0">
                <a:latin typeface="Arial Narrow" panose="020B0606020202030204" pitchFamily="34" charset="0"/>
              </a:rPr>
              <a:t>ΚΑΙ </a:t>
            </a:r>
            <a:r>
              <a:rPr lang="el-GR" sz="900" dirty="0" smtClean="0">
                <a:latin typeface="Arial Narrow" panose="020B0606020202030204" pitchFamily="34" charset="0"/>
              </a:rPr>
              <a:t>ΑΠΟΝΙΑ, ΠΟΥ ΟΔΗΓΟΥΝ ΣΤΗΝ ΑΤΑΡΑΞΙΑ</a:t>
            </a:r>
            <a:endParaRPr lang="el-GR" sz="900" dirty="0">
              <a:latin typeface="Arial Narrow" panose="020B0606020202030204" pitchFamily="34" charset="0"/>
            </a:endParaRPr>
          </a:p>
          <a:p>
            <a:pPr marL="0" indent="0">
              <a:buNone/>
            </a:pPr>
            <a:r>
              <a:rPr lang="el-GR" sz="900" dirty="0" smtClean="0">
                <a:latin typeface="Arial Narrow" panose="020B0606020202030204" pitchFamily="34" charset="0"/>
              </a:rPr>
              <a:t>ΔΙΚΑΙΑ ΖΩΗ:    </a:t>
            </a:r>
            <a:r>
              <a:rPr lang="el-GR" sz="900" dirty="0">
                <a:latin typeface="Arial Narrow" panose="020B0606020202030204" pitchFamily="34" charset="0"/>
              </a:rPr>
              <a:t>ΚΟΙΝΟΣ ΟΡΙΣΜΟΣ ΜΕ ΤΟΝ ΧΡΙΣΤΙΑΝΙΣΜΟ</a:t>
            </a:r>
          </a:p>
          <a:p>
            <a:endParaRPr lang="el-GR" sz="900" dirty="0"/>
          </a:p>
        </p:txBody>
      </p:sp>
    </p:spTree>
    <p:extLst>
      <p:ext uri="{BB962C8B-B14F-4D97-AF65-F5344CB8AC3E}">
        <p14:creationId xmlns="" xmlns:p14="http://schemas.microsoft.com/office/powerpoint/2010/main" val="615225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ΤΗΣ ΝΕΟΤΗΤΟΣ ΜΗΔΕΙΣ </a:t>
            </a:r>
            <a:r>
              <a:rPr lang="el-GR" dirty="0" smtClean="0"/>
              <a:t>ΚΑΤΑΦΡΟΝΕΙΤΩ</a:t>
            </a:r>
            <a:r>
              <a:rPr lang="el-GR" dirty="0"/>
              <a:t/>
            </a:r>
            <a:br>
              <a:rPr lang="el-GR" dirty="0"/>
            </a:br>
            <a:endParaRPr lang="el-GR" dirty="0"/>
          </a:p>
        </p:txBody>
      </p:sp>
      <p:sp>
        <p:nvSpPr>
          <p:cNvPr id="3" name="Θέση περιεχομένου 2"/>
          <p:cNvSpPr>
            <a:spLocks noGrp="1"/>
          </p:cNvSpPr>
          <p:nvPr>
            <p:ph sz="half" idx="1"/>
          </p:nvPr>
        </p:nvSpPr>
        <p:spPr>
          <a:xfrm>
            <a:off x="1298448" y="2016087"/>
            <a:ext cx="4718304" cy="3854361"/>
          </a:xfrm>
        </p:spPr>
        <p:txBody>
          <a:bodyPr>
            <a:normAutofit fontScale="25000" lnSpcReduction="20000"/>
          </a:bodyPr>
          <a:lstStyle/>
          <a:p>
            <a:pPr marL="0" indent="0">
              <a:buNone/>
            </a:pPr>
            <a:r>
              <a:rPr lang="el-GR" dirty="0"/>
              <a:t> </a:t>
            </a:r>
            <a:r>
              <a:rPr lang="el-GR" sz="4000" b="1" dirty="0">
                <a:latin typeface="Arial Narrow" panose="020B0606020202030204" pitchFamily="34" charset="0"/>
              </a:rPr>
              <a:t>ΑΡΕΤΗ</a:t>
            </a:r>
          </a:p>
          <a:p>
            <a:r>
              <a:rPr lang="el-GR" sz="4000" dirty="0">
                <a:latin typeface="Arial Narrow" panose="020B0606020202030204" pitchFamily="34" charset="0"/>
              </a:rPr>
              <a:t>ΚΡΙΤΗΡΙΑ ΕΠΙΛΟΓΗΣ- ΑΡΕΤΕΣ- ΤΑ ΦΥΣΙΚΑ ΕΝΣΤΙΚΤΑ </a:t>
            </a:r>
          </a:p>
          <a:p>
            <a:r>
              <a:rPr lang="el-GR" sz="4000" dirty="0">
                <a:latin typeface="Arial Narrow" panose="020B0606020202030204" pitchFamily="34" charset="0"/>
              </a:rPr>
              <a:t>ΟΛΟΚΛΗΡΩΣΗ ΤΗΣ ΦΥΣΕΩΣ</a:t>
            </a:r>
          </a:p>
          <a:p>
            <a:r>
              <a:rPr lang="el-GR" sz="4000" dirty="0">
                <a:latin typeface="Arial Narrow" panose="020B0606020202030204" pitchFamily="34" charset="0"/>
              </a:rPr>
              <a:t>ΦΡΟΝΗΣΗ, ΑΝΔΡΕΙΑ, ΔΙΚΑΙΟΣΥΝΗ, ΣΟΦΡΟΣΥΝΗ ΝΑ ΓΙΝΟΥΝ ΠΡΑΞΕΙΣ </a:t>
            </a:r>
          </a:p>
          <a:p>
            <a:r>
              <a:rPr lang="el-GR" sz="4000" dirty="0">
                <a:latin typeface="Arial Narrow" panose="020B0606020202030204" pitchFamily="34" charset="0"/>
              </a:rPr>
              <a:t>ΧΩΡΙΣ ΑΙΤΙΑ ΕΝΑΝΤΙΩΣΗ ΣΤΟΝ ΛΟΓΟ</a:t>
            </a:r>
          </a:p>
          <a:p>
            <a:r>
              <a:rPr lang="el-GR" sz="4000" dirty="0">
                <a:latin typeface="Arial Narrow" panose="020B0606020202030204" pitchFamily="34" charset="0"/>
              </a:rPr>
              <a:t>ΕΥΡΡΟΙΑ= ΕΝΟΤΗΤΑ</a:t>
            </a:r>
          </a:p>
          <a:p>
            <a:r>
              <a:rPr lang="el-GR" sz="4000" dirty="0">
                <a:latin typeface="Arial Narrow" panose="020B0606020202030204" pitchFamily="34" charset="0"/>
              </a:rPr>
              <a:t>ΜΠΟΡΕΙ ΝΑ ΓΙΝΕΙ ΡΕΖΙΛΙ, ΝΑ ΤΟ ΠΕΙ, ΝΑ ΤΟ ΜΟΙΡΑΣΤΕΙ, ΝΑ ΤΟ ΜΕΤΡΗΣΕΙ</a:t>
            </a:r>
          </a:p>
          <a:p>
            <a:pPr marL="0" indent="0">
              <a:buNone/>
            </a:pPr>
            <a:r>
              <a:rPr lang="el-GR" sz="4000" b="1" dirty="0" smtClean="0">
                <a:latin typeface="Arial Narrow" panose="020B0606020202030204" pitchFamily="34" charset="0"/>
              </a:rPr>
              <a:t> </a:t>
            </a:r>
            <a:r>
              <a:rPr lang="el-GR" sz="4000" b="1" dirty="0">
                <a:latin typeface="Arial Narrow" panose="020B0606020202030204" pitchFamily="34" charset="0"/>
              </a:rPr>
              <a:t>ΕΠΙΘΥΜΙΑ</a:t>
            </a:r>
          </a:p>
          <a:p>
            <a:r>
              <a:rPr lang="el-GR" sz="4000" dirty="0">
                <a:latin typeface="Arial Narrow" panose="020B0606020202030204" pitchFamily="34" charset="0"/>
              </a:rPr>
              <a:t>ΜΗΝ ΤΟΥ ΛΕΣ ΤΙ </a:t>
            </a:r>
            <a:r>
              <a:rPr lang="el-GR" sz="4000" dirty="0" smtClean="0">
                <a:latin typeface="Arial Narrow" panose="020B0606020202030204" pitchFamily="34" charset="0"/>
              </a:rPr>
              <a:t>ΠΡΕΠΕΙ </a:t>
            </a:r>
            <a:r>
              <a:rPr lang="el-GR" sz="4000" dirty="0">
                <a:latin typeface="Arial Narrow" panose="020B0606020202030204" pitchFamily="34" charset="0"/>
              </a:rPr>
              <a:t>ΝΑ ΘΕΛΕΙ- ΜΗΝ ΣΤΕΡΕΙΣ ΤΗΝ ΕΛΕΥΘΕΡΙΑ ΚΑΤΑΦΑΤΙΚΑ</a:t>
            </a:r>
          </a:p>
          <a:p>
            <a:r>
              <a:rPr lang="el-GR" sz="4000" dirty="0">
                <a:latin typeface="Arial Narrow" panose="020B0606020202030204" pitchFamily="34" charset="0"/>
              </a:rPr>
              <a:t>ΒΟΥΛΗΣΗ ΚΑΙ ΕΠΙΘΥΜΙΑ/ ΕΙΝΑΙ ΠΑΘΟΣ ΔΕΝ ΕΙΝΑΙ ΠΡΟΚΛΗΣΗ ΑΝΑΓΚΑΣΤΙΚΑ- ΑΛΛΑ ΜΗ </a:t>
            </a:r>
            <a:r>
              <a:rPr lang="el-GR" sz="4000" dirty="0" smtClean="0">
                <a:latin typeface="Arial Narrow" panose="020B0606020202030204" pitchFamily="34" charset="0"/>
              </a:rPr>
              <a:t>ΥΠΟΦΟΡΑ </a:t>
            </a:r>
            <a:r>
              <a:rPr lang="el-GR" sz="4000" dirty="0">
                <a:latin typeface="Arial Narrow" panose="020B0606020202030204" pitchFamily="34" charset="0"/>
              </a:rPr>
              <a:t>Ή ΟΡΕΞΗ ΓΙΑ ΚΑΤΙ ΠΟΥ ΦΑΙΝΕΤΑΙ </a:t>
            </a:r>
            <a:r>
              <a:rPr lang="el-GR" sz="4000" dirty="0" smtClean="0">
                <a:latin typeface="Arial Narrow" panose="020B0606020202030204" pitchFamily="34" charset="0"/>
              </a:rPr>
              <a:t>ΚΑΛΟ-</a:t>
            </a:r>
            <a:r>
              <a:rPr lang="el-GR" sz="4000" dirty="0" smtClean="0">
                <a:latin typeface="Arial Narrow" panose="020B0606020202030204" pitchFamily="34" charset="0"/>
                <a:sym typeface="Wingdings" panose="05000000000000000000" pitchFamily="2" charset="2"/>
              </a:rPr>
              <a:t></a:t>
            </a:r>
            <a:r>
              <a:rPr lang="el-GR" sz="4000" dirty="0" smtClean="0">
                <a:latin typeface="Arial Narrow" panose="020B0606020202030204" pitchFamily="34" charset="0"/>
              </a:rPr>
              <a:t> </a:t>
            </a:r>
            <a:r>
              <a:rPr lang="el-GR" sz="4000" dirty="0">
                <a:latin typeface="Arial Narrow" panose="020B0606020202030204" pitchFamily="34" charset="0"/>
              </a:rPr>
              <a:t>ΚΑΙ ΟΤΑΝ ΔΕΝ ΕΡΧΕΤΑΙ ΦΤΑΝΕΙ Η ΜΑΤΑΙΩΣΗ</a:t>
            </a:r>
          </a:p>
          <a:p>
            <a:pPr marL="0" indent="0">
              <a:buNone/>
            </a:pPr>
            <a:r>
              <a:rPr lang="el-GR" sz="4000" dirty="0" smtClean="0">
                <a:latin typeface="Arial Narrow" panose="020B0606020202030204" pitchFamily="34" charset="0"/>
              </a:rPr>
              <a:t>Ο ΑΣΚΟΥΜΕΝΟΣ ΣΤΩΙΚΟΣ ΑΣ ΕΠΙΘΥΜΕΙ </a:t>
            </a:r>
            <a:r>
              <a:rPr lang="el-GR" sz="4000" dirty="0">
                <a:latin typeface="Arial Narrow" panose="020B0606020202030204" pitchFamily="34" charset="0"/>
              </a:rPr>
              <a:t>Ο ΤΙ ΜΠΟΡΕΙ ΝΑ ΚΑΤΑΚΤΗΣΗ ΛΟΓΩ ΤΟΥ Ο ΤΙ ΜΠΟΡΕΙ ΝΑ ΠΑΡΕΜΒΕΙ</a:t>
            </a:r>
          </a:p>
          <a:p>
            <a:r>
              <a:rPr lang="el-GR" sz="4000" dirty="0">
                <a:latin typeface="Arial Narrow" panose="020B0606020202030204" pitchFamily="34" charset="0"/>
              </a:rPr>
              <a:t>ΠΕΡΙΟΡΙΜΟΙ = ΑΝΤΙΜΕΤΩΠΙΖΟΝΤΑΙ ΜΕ ΥΠΟΜΟΝΗ ΜΕ ΣΥΓΚΡΑΤΗΣΗ</a:t>
            </a:r>
          </a:p>
          <a:p>
            <a:pPr marL="0" indent="0">
              <a:buNone/>
            </a:pPr>
            <a:r>
              <a:rPr lang="el-GR" sz="4000" dirty="0" smtClean="0">
                <a:latin typeface="Arial Narrow" panose="020B0606020202030204" pitchFamily="34" charset="0"/>
              </a:rPr>
              <a:t>Ο ΑΣΚΟΥΜΕΝΟΣ ΣΤΩΙΚΟΣ ΑΣ ΕΣΤΙΑΖΕΙ </a:t>
            </a:r>
            <a:r>
              <a:rPr lang="el-GR" sz="4000" dirty="0">
                <a:latin typeface="Arial Narrow" panose="020B0606020202030204" pitchFamily="34" charset="0"/>
              </a:rPr>
              <a:t>ΣΤΗΝ ΠΡΟΣΠΑΘΕΙΑ ΤΟΥ ΚΑΙ ΣΤΟ ΘΑΡΡΟΣ ΤΟΥ ΝΑ ΔΕΧΤΕΙ ΤΟ </a:t>
            </a:r>
            <a:r>
              <a:rPr lang="el-GR" sz="4000" dirty="0" smtClean="0">
                <a:latin typeface="Arial Narrow" panose="020B0606020202030204" pitchFamily="34" charset="0"/>
              </a:rPr>
              <a:t>ΑΠΟΤΕΛΕΣΜΑ</a:t>
            </a:r>
            <a:endParaRPr lang="el-GR" sz="4000" dirty="0">
              <a:latin typeface="Arial Narrow" panose="020B0606020202030204" pitchFamily="34" charset="0"/>
            </a:endParaRPr>
          </a:p>
        </p:txBody>
      </p:sp>
      <p:sp>
        <p:nvSpPr>
          <p:cNvPr id="4" name="Θέση περιεχομένου 3"/>
          <p:cNvSpPr>
            <a:spLocks noGrp="1"/>
          </p:cNvSpPr>
          <p:nvPr>
            <p:ph sz="half" idx="2"/>
          </p:nvPr>
        </p:nvSpPr>
        <p:spPr>
          <a:xfrm>
            <a:off x="6181344" y="2016087"/>
            <a:ext cx="4718304" cy="3854361"/>
          </a:xfrm>
        </p:spPr>
        <p:txBody>
          <a:bodyPr>
            <a:normAutofit fontScale="25000" lnSpcReduction="20000"/>
          </a:bodyPr>
          <a:lstStyle/>
          <a:p>
            <a:r>
              <a:rPr lang="el-GR" sz="6400" dirty="0" smtClean="0"/>
              <a:t>ΕΥΗΜΕΡΙΑ- ΕΥΜΑΡΙΑ- ΥΠΑΡΞΙΑΚΑ ΕΡΩΤΗΜΑΤΑ: ΧΡΙΣΤΙΑΝΙΣΜΟΣ- ΑΝΑΤΟΛΙΚΟΙ- ΕΛΛΗΝΕΣ</a:t>
            </a:r>
          </a:p>
          <a:p>
            <a:r>
              <a:rPr lang="el-GR" sz="6400" dirty="0" smtClean="0"/>
              <a:t>ΑΡΜΟΝΙΑ- ΕΥΔΑΙΜΟΝΙΑ- ΧΑΡΑ: ΤΑΞΗ ΚΑΙ ΔΙΕΥΘΕΤΗΣΗ ΣΤΗΝ ΖΩΗ ΜΑΣ- ΛΟΓΩΣΗ- ΖΗΝ ΗΔΕΩΣ- ΣΩΣΤΗ ΣΚΕΨΗ</a:t>
            </a:r>
          </a:p>
          <a:p>
            <a:r>
              <a:rPr lang="el-GR" sz="6400" dirty="0" smtClean="0"/>
              <a:t>ΚΑΤΑΣΤΑΣΗ Η ΧΑΡΑ-(ΓΕΡΟΝΤΕΣ ΠΑΙΣΙΟΣ, ΕΥΜΕΝΙΟΣ, ΠΟΡΦΥΡΙΟΣ)</a:t>
            </a:r>
          </a:p>
          <a:p>
            <a:r>
              <a:rPr lang="el-GR" sz="6400" dirty="0" smtClean="0"/>
              <a:t>ΕΥΘΥΜΙΑ- ΚΑΛΗ ΔΙΑΘΕΣΗ, ΟΧΙ ΑΠΑΣΧΟΛΗΣΗ ΜΕ ΠΡΑΓΜΑΤΑ ΠΟΥ ΔΕΝ ΣΟΥ ΔΙΝΟΥΝ ΧΑΡΑ ΚΑΙ ΕΥΤΥΧΙΑ</a:t>
            </a:r>
          </a:p>
          <a:p>
            <a:r>
              <a:rPr lang="el-GR" sz="6400" dirty="0" smtClean="0"/>
              <a:t>ΜΕΓΑΛΟ ΔΩΡΟ: Η ΦΙΛΟΣΟΦΙΑ ΔΡΑΣΤΗΡΙΟΤΗΤΑ ΛΟΓΩΝ ΚΑΙ ΛΟΓΙΣΜΩΝ ΤΗΣ ΧΑΡΑΣ</a:t>
            </a:r>
          </a:p>
          <a:p>
            <a:r>
              <a:rPr lang="el-GR" sz="6400" dirty="0" smtClean="0"/>
              <a:t>ΓΙΑΛΟΜ: ΠΝΕΥΜΑΤΙΚΟΣ ΠΡΟΔΡΟΜΟΣ ΟΙ ΕΠΙΚΟΥΡΕΙΟΙ ΚΑΙ ΣΤΩΙΚΟΙ ΚΑΙ ΟΧΙ ΟΙ ΚΛΑΣΣΙΚΟΙ ΨΥΧΙΑΤΡΟΙ</a:t>
            </a:r>
          </a:p>
          <a:p>
            <a:r>
              <a:rPr lang="el-GR" sz="6400" dirty="0" smtClean="0"/>
              <a:t>ΑΛΕΚΤΟΣ Η ΟΣΙΟΤΗΣ ΤΩΝ ΘΕΩΝ</a:t>
            </a:r>
          </a:p>
          <a:p>
            <a:endParaRPr lang="el-GR" dirty="0"/>
          </a:p>
        </p:txBody>
      </p:sp>
    </p:spTree>
    <p:extLst>
      <p:ext uri="{BB962C8B-B14F-4D97-AF65-F5344CB8AC3E}">
        <p14:creationId xmlns="" xmlns:p14="http://schemas.microsoft.com/office/powerpoint/2010/main" val="339755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Οργανικό">
  <a:themeElements>
    <a:clrScheme name="Οργανικό">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Οργανικό">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Οργανικό">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9482</TotalTime>
  <Words>2021</Words>
  <Application>Microsoft Office PowerPoint</Application>
  <PresentationFormat>Προσαρμογή</PresentationFormat>
  <Paragraphs>259</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Οργανικό</vt:lpstr>
      <vt:lpstr>ΤΟ ΦΙΛΟΣΟΦΙΚΟ ΘΕΡΑΠΕΥΤΙΚΟ ΠΕΡΙΒΑΛΛΟΝ ΔΙΑΔΟΣΗΣ ΤΟΥ ΧΡΙΣΤΙΑΝΙΣΜΟΥ ΣΤΗΝ ΕΛΛΗΝΙΣΤΙΚΗ ΜΕΣΟΓΕΙΟ</vt:lpstr>
      <vt:lpstr>Η ΠΡΟΛΗΨΗ ΚΑΙ Η ΔΙΑ  ΛΟΓΟΥ ΘΕΡΑΠΕΙΑ- ΦιλοΛογία ως μελέτη και αγάπη κάθε ανθρωποπλαστικού πολιτικού, συμβουλευτικού, θεραπευτικού και ποιητικού Λόγου και λόγου, Αυτός είναι ο Σωκράτειος Ορισμός, που αποδέχεται η ΕΕΦ με προστάτες τους Τρεις Ιεράρχες</vt:lpstr>
      <vt:lpstr> Η Τέχνη της ΖΩΗΣ-  Ομολογουμένως τη φύσει ζην ή Η Τετραφάρμακος: το ζην ηδέως</vt:lpstr>
      <vt:lpstr>ΤΙΝΕΣ ΕΙΣΙ;</vt:lpstr>
      <vt:lpstr>ΑΞΙΟΠΟΙΟΥΝ ΤΟ ΠΑΡΕΛΘΟΝ </vt:lpstr>
      <vt:lpstr>ΦΕΡΟΝΤΕΣ ΤΑ ΠΑΡΟΝΤΑ ΓΕΝΝΑΙΩΣ – ΚΑΙΝΟΤΟΜΙΕΣ </vt:lpstr>
      <vt:lpstr>ΨΥΧΙΚΟΣ ΠΟΝΟΣ: ΤΟ ΦΑΡΜΑΚΟ ΤΟΥ </vt:lpstr>
      <vt:lpstr>ΤΙ ΧΡΕΙΑΖΕΤΑΙ ΓΙΑ ΝΑ …… θεραπευτείς</vt:lpstr>
      <vt:lpstr>ΤΗΣ ΝΕΟΤΗΤΟΣ ΜΗΔΕΙΣ ΚΑΤΑΦΡΟΝΕΙΤΩ </vt:lpstr>
      <vt:lpstr>ΤΗΣ ΝΕΟΤΗΤΟΣ ΜΗΔΕΙΣ ΚΑΤΑΦΡΟΝΕΙΤΩ</vt:lpstr>
      <vt:lpstr> ΚΟΙΝΟΤΗΤΕΣ </vt:lpstr>
      <vt:lpstr>ΕΙ ΕΧΕΙΣ ΚΑΡΔΙΑΝ, ΔΥΝΑΣΑΙ ΣΩΘΗΝΑΙ</vt:lpstr>
      <vt:lpstr>ΕΙ ΕΧΕΙΣ ΚΑΡΔΙΑΝ, ΔΥΝΑΣΑΙ ΣΩΘΗΝΑΙ</vt:lpstr>
      <vt:lpstr>(ΕΚ) ΠΑΝΤΩΝ ΧΑΡΑ-ΜΗΝ ΚΡΙΝΕΤΕ ΙΝΑ ΜΗΝ ΚΡΙΘΕΙΤΕ</vt:lpstr>
      <vt:lpstr>ΕΥΧΑΡΙΣΤΩ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ΦΙΛΟΣΟΦΙΚΟ ΘΕΡΑΠΕΥΤΙΚΟ ΠΕΡΙΒΑΛΛΟΝ ΔΙΑΔΟΣΗΣ ΤΟΥ ΧΡΙΣΤΙΑΝΙΣΜΟΥ ΣΤΗΝ ΕΛΛΗΝΙΣΤΙΚΗ ΜΕΣΟΓΕΙΟ</dc:title>
  <dc:creator>Astekpc</dc:creator>
  <cp:lastModifiedBy>Sotdespo</cp:lastModifiedBy>
  <cp:revision>56</cp:revision>
  <dcterms:created xsi:type="dcterms:W3CDTF">2020-05-06T07:28:12Z</dcterms:created>
  <dcterms:modified xsi:type="dcterms:W3CDTF">2020-05-23T08:57:59Z</dcterms:modified>
</cp:coreProperties>
</file>