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227A-D0C6-5B49-BC4A-386687AC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51874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                       3. </a:t>
            </a:r>
            <a:r>
              <a:rPr lang="el-GR" b="1" dirty="0" err="1"/>
              <a:t>Τὸ</a:t>
            </a:r>
            <a:r>
              <a:rPr lang="el-GR" b="1" dirty="0"/>
              <a:t> περιεχόμενο </a:t>
            </a:r>
            <a:r>
              <a:rPr lang="el-GR" b="1" dirty="0" err="1"/>
              <a:t>τοῦ</a:t>
            </a:r>
            <a:r>
              <a:rPr lang="el-GR" b="1" dirty="0"/>
              <a:t> </a:t>
            </a:r>
            <a:r>
              <a:rPr lang="el-GR" b="1" dirty="0" err="1"/>
              <a:t>ἔργου</a:t>
            </a:r>
            <a:r>
              <a:rPr lang="en-G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7552B-54D7-4A42-85B0-805AB4898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3" y="518746"/>
            <a:ext cx="11922370" cy="6207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α)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τίτλου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ἀδύνατο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συμπεράνουμε </a:t>
            </a:r>
            <a:r>
              <a:rPr lang="el-GR" sz="3200" dirty="0" err="1"/>
              <a:t>μὲ</a:t>
            </a:r>
            <a:r>
              <a:rPr lang="el-GR" sz="3200" dirty="0"/>
              <a:t> βεβαιότητα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ἀρχικὸ</a:t>
            </a:r>
            <a:r>
              <a:rPr lang="el-GR" sz="3200" dirty="0"/>
              <a:t> τίτλο </a:t>
            </a:r>
            <a:r>
              <a:rPr lang="el-GR" sz="3200" dirty="0" err="1"/>
              <a:t>τοῦ</a:t>
            </a:r>
            <a:r>
              <a:rPr lang="el-GR" sz="3200" dirty="0"/>
              <a:t> πρωτοτύπου. </a:t>
            </a:r>
            <a:r>
              <a:rPr lang="el-GR" sz="3200" dirty="0" err="1"/>
              <a:t>Ὁ</a:t>
            </a:r>
            <a:r>
              <a:rPr lang="el-GR" sz="3200" dirty="0"/>
              <a:t> τίτλος </a:t>
            </a:r>
            <a:r>
              <a:rPr lang="el-GR" sz="3200" i="1" dirty="0" err="1"/>
              <a:t>Ἱστορία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ἐκκλησιαστικὴ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μυστικὴ</a:t>
            </a:r>
            <a:r>
              <a:rPr lang="el-GR" sz="3200" i="1" dirty="0"/>
              <a:t> θεωρία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δύο </a:t>
            </a:r>
            <a:r>
              <a:rPr lang="el-GR" sz="3200" dirty="0" err="1"/>
              <a:t>ἄξονες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ἑρμηνείας</a:t>
            </a:r>
            <a:r>
              <a:rPr lang="el-GR" sz="3200" dirty="0"/>
              <a:t>: </a:t>
            </a:r>
            <a:r>
              <a:rPr lang="el-GR" sz="3200" dirty="0" err="1"/>
              <a:t>αὐτὸν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ἱστορίας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αὐτὸν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«θεωρίας».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 </a:t>
            </a:r>
            <a:r>
              <a:rPr lang="el-GR" sz="3200" dirty="0" err="1"/>
              <a:t>ἐντοπίζεται</a:t>
            </a:r>
            <a:r>
              <a:rPr lang="el-GR" sz="3200" dirty="0"/>
              <a:t> μόνο μία </a:t>
            </a:r>
            <a:r>
              <a:rPr lang="el-GR" sz="3200" dirty="0" err="1"/>
              <a:t>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συγκεκριμένη περίπτωση </a:t>
            </a:r>
            <a:r>
              <a:rPr lang="el-GR" sz="3200" dirty="0" err="1"/>
              <a:t>εἶναι</a:t>
            </a:r>
            <a:r>
              <a:rPr lang="el-GR" sz="3200" dirty="0"/>
              <a:t> δύσκολο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διευκρινιστεῖ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ἀκριβὴς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πατερικὴ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λέξη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της.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συγγραφέας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ὡς</a:t>
            </a:r>
            <a:r>
              <a:rPr lang="el-GR" sz="3200" dirty="0"/>
              <a:t> φορέα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κατὰ</a:t>
            </a:r>
            <a:r>
              <a:rPr lang="el-GR" sz="3200" dirty="0"/>
              <a:t> παρόμοιο τρόπο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«γράμμα»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</a:t>
            </a:r>
            <a:r>
              <a:rPr lang="el-GR" sz="3200" dirty="0" err="1"/>
              <a:t>Γραφῆς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698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A432-D312-8B49-8B90-11600EE4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0"/>
            <a:ext cx="11283463" cy="6154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C22A8-3D1A-F34A-ACDF-81FD2E751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202223"/>
            <a:ext cx="12019085" cy="6559062"/>
          </a:xfrm>
        </p:spPr>
        <p:txBody>
          <a:bodyPr>
            <a:normAutofit/>
          </a:bodyPr>
          <a:lstStyle/>
          <a:p>
            <a:r>
              <a:rPr lang="el-GR" sz="3200" dirty="0"/>
              <a:t>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θεώρηση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», </a:t>
            </a:r>
            <a:r>
              <a:rPr lang="el-GR" sz="3200" dirty="0" err="1"/>
              <a:t>τὰ</a:t>
            </a:r>
            <a:r>
              <a:rPr lang="el-GR" sz="3200" dirty="0"/>
              <a:t> τελούμενα, </a:t>
            </a:r>
            <a:r>
              <a:rPr lang="el-GR" sz="3200" dirty="0" err="1"/>
              <a:t>τὸ</a:t>
            </a:r>
            <a:r>
              <a:rPr lang="el-GR" sz="3200" dirty="0"/>
              <a:t> πλαίσιο τελέσεώς τους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πρόσωπα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δραστηριοποιοῦνται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εἶναι</a:t>
            </a:r>
            <a:r>
              <a:rPr lang="el-GR" sz="3200" dirty="0"/>
              <a:t> σύμβολα (</a:t>
            </a:r>
            <a:r>
              <a:rPr lang="el-GR" sz="3200" dirty="0" err="1"/>
              <a:t>σημεῖα</a:t>
            </a:r>
            <a:r>
              <a:rPr lang="el-GR" sz="3200" dirty="0"/>
              <a:t>) κάποιων </a:t>
            </a:r>
            <a:r>
              <a:rPr lang="el-GR" sz="3200" dirty="0" err="1"/>
              <a:t>πνευματικῶν</a:t>
            </a:r>
            <a:r>
              <a:rPr lang="el-GR" sz="3200" dirty="0"/>
              <a:t> </a:t>
            </a:r>
            <a:r>
              <a:rPr lang="el-GR" sz="3200" dirty="0" err="1"/>
              <a:t>ἀληθειῶν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μειώνει </a:t>
            </a:r>
            <a:r>
              <a:rPr lang="el-GR" sz="3200" dirty="0" err="1"/>
              <a:t>τὴ</a:t>
            </a:r>
            <a:r>
              <a:rPr lang="el-GR" sz="3200" dirty="0"/>
              <a:t> φύση τους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ὑλικῶν</a:t>
            </a:r>
            <a:r>
              <a:rPr lang="el-GR" sz="3200" dirty="0"/>
              <a:t> προσώπων (</a:t>
            </a:r>
            <a:r>
              <a:rPr lang="el-GR" sz="3200" dirty="0" err="1"/>
              <a:t>ἱερέων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ἀντικειμένων</a:t>
            </a:r>
            <a:r>
              <a:rPr lang="el-GR" sz="3200" dirty="0"/>
              <a:t> (</a:t>
            </a:r>
            <a:r>
              <a:rPr lang="el-GR" sz="3200" dirty="0" err="1"/>
              <a:t>ἱερῶν</a:t>
            </a:r>
            <a:r>
              <a:rPr lang="el-GR" sz="3200" dirty="0"/>
              <a:t> </a:t>
            </a:r>
            <a:r>
              <a:rPr lang="el-GR" sz="3200" dirty="0" err="1"/>
              <a:t>σκευῶν</a:t>
            </a:r>
            <a:r>
              <a:rPr lang="el-GR" sz="3200" dirty="0"/>
              <a:t>).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καταγραφὴ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σημασία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τονίζει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ἔμφαση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ἱστορία</a:t>
            </a:r>
            <a:r>
              <a:rPr lang="el-GR" sz="3200" dirty="0"/>
              <a:t>»,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χρησιμοποιεῖται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ἑρμηνείας</a:t>
            </a:r>
            <a:r>
              <a:rPr lang="el-GR" sz="3200" dirty="0"/>
              <a:t>, διότι </a:t>
            </a:r>
            <a:r>
              <a:rPr lang="el-GR" sz="3200" dirty="0" err="1"/>
              <a:t>νοεῖται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προέκταση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βιβλικῆς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».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ἱστορική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λέξη)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προβάλλει </a:t>
            </a:r>
            <a:r>
              <a:rPr lang="el-GR" sz="3200" dirty="0" err="1"/>
              <a:t>τὴν</a:t>
            </a:r>
            <a:r>
              <a:rPr lang="el-GR" sz="3200" dirty="0"/>
              <a:t> βαθύτερη </a:t>
            </a:r>
            <a:r>
              <a:rPr lang="el-GR" sz="3200" dirty="0" err="1"/>
              <a:t>προοπτικὴ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6386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2C54-752F-3644-99F0-8E89C736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1"/>
            <a:ext cx="11292254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E0E6-40D9-4E4B-AC93-AEF196D90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" y="158261"/>
            <a:ext cx="11957538" cy="6594231"/>
          </a:xfrm>
        </p:spPr>
        <p:txBody>
          <a:bodyPr/>
          <a:lstStyle/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αὐτό</a:t>
            </a:r>
            <a:r>
              <a:rPr lang="el-GR" sz="3200" dirty="0"/>
              <a:t>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τελούμενα (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ὁρατό</a:t>
            </a:r>
            <a:r>
              <a:rPr lang="el-GR" sz="3200" dirty="0"/>
              <a:t> </a:t>
            </a:r>
            <a:r>
              <a:rPr lang="el-GR" sz="3200" dirty="0" err="1"/>
              <a:t>τυπικὸ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Λειτουργίας») «</a:t>
            </a:r>
            <a:r>
              <a:rPr lang="el-GR" sz="3200" dirty="0" err="1"/>
              <a:t>ἐμφαίνουν</a:t>
            </a:r>
            <a:r>
              <a:rPr lang="el-GR" sz="3200" dirty="0"/>
              <a:t>», «</a:t>
            </a:r>
            <a:r>
              <a:rPr lang="el-GR" sz="3200" dirty="0" err="1"/>
              <a:t>δεικνύουσι</a:t>
            </a:r>
            <a:r>
              <a:rPr lang="el-GR" sz="3200" dirty="0"/>
              <a:t>», «</a:t>
            </a:r>
            <a:r>
              <a:rPr lang="el-GR" sz="3200" dirty="0" err="1"/>
              <a:t>δηλοῦν</a:t>
            </a:r>
            <a:r>
              <a:rPr lang="el-GR" sz="3200" dirty="0"/>
              <a:t>», «σημαίνουν», «μηνύουν», «</a:t>
            </a:r>
            <a:r>
              <a:rPr lang="el-GR" sz="3200" dirty="0" err="1"/>
              <a:t>εἰκονίζουν</a:t>
            </a:r>
            <a:r>
              <a:rPr lang="el-GR" sz="3200" dirty="0"/>
              <a:t>», «</a:t>
            </a:r>
            <a:r>
              <a:rPr lang="el-GR" sz="3200" dirty="0" err="1"/>
              <a:t>προτυποῦσιν</a:t>
            </a:r>
            <a:r>
              <a:rPr lang="el-GR" sz="3200" dirty="0"/>
              <a:t>», «</a:t>
            </a:r>
            <a:r>
              <a:rPr lang="el-GR" sz="3200" dirty="0" err="1"/>
              <a:t>μιμοῦνται</a:t>
            </a:r>
            <a:r>
              <a:rPr lang="el-GR" sz="3200" dirty="0"/>
              <a:t>»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ἐπουράνιες</a:t>
            </a:r>
            <a:r>
              <a:rPr lang="el-GR" sz="3200" dirty="0"/>
              <a:t> πραγματικότητες,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ἀρχέτυπά</a:t>
            </a:r>
            <a:r>
              <a:rPr lang="el-GR" sz="3200" dirty="0"/>
              <a:t> τους.</a:t>
            </a:r>
          </a:p>
          <a:p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νοερῶς</a:t>
            </a:r>
            <a:r>
              <a:rPr lang="el-GR" sz="3200" dirty="0"/>
              <a:t> </a:t>
            </a:r>
            <a:r>
              <a:rPr lang="el-GR" sz="3200" dirty="0" err="1"/>
              <a:t>θεωρούμενον</a:t>
            </a:r>
            <a:r>
              <a:rPr lang="el-GR" sz="3200" dirty="0"/>
              <a:t>»,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νοερόν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«νοητόν» </a:t>
            </a:r>
            <a:r>
              <a:rPr lang="el-GR" sz="3200" dirty="0" err="1"/>
              <a:t>θεωροῦνται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συγγραφέα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στάδια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Οἰκονομίας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νοερὴ</a:t>
            </a:r>
            <a:r>
              <a:rPr lang="el-GR" sz="3200" dirty="0"/>
              <a:t> θεώρηση»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ἐξακολουθεῖ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ἀνθρώπινη</a:t>
            </a:r>
            <a:r>
              <a:rPr lang="el-GR" sz="3200" dirty="0"/>
              <a:t> σωτηρία.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15536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6EB4-487D-6B4E-8725-19BE5ECB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033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8168-191B-6140-9B54-F4839EA7C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8" y="158261"/>
            <a:ext cx="11992706" cy="6611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β)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ἱερὰ</a:t>
            </a:r>
            <a:r>
              <a:rPr lang="el-GR" sz="3200" dirty="0"/>
              <a:t> </a:t>
            </a:r>
            <a:r>
              <a:rPr lang="el-GR" sz="3200" dirty="0" err="1"/>
              <a:t>ἀντικείμενα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τμήματα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μία σύντομη </a:t>
            </a:r>
            <a:r>
              <a:rPr lang="el-GR" sz="3200" dirty="0" err="1"/>
              <a:t>θεολογικὴ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πρότυπο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(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πολὺ</a:t>
            </a:r>
            <a:r>
              <a:rPr lang="el-GR" sz="3200" dirty="0"/>
              <a:t> </a:t>
            </a:r>
            <a:r>
              <a:rPr lang="el-GR" sz="3200" dirty="0" err="1"/>
              <a:t>ἁπλούστερη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τελευταία).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συντόμων </a:t>
            </a:r>
            <a:r>
              <a:rPr lang="el-GR" sz="3200" dirty="0" err="1"/>
              <a:t>ἀποφθεγμάτων</a:t>
            </a:r>
            <a:r>
              <a:rPr lang="el-GR" sz="3200" dirty="0"/>
              <a:t> </a:t>
            </a:r>
            <a:r>
              <a:rPr lang="el-GR" sz="3200" dirty="0" err="1"/>
              <a:t>εἰσάγει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τυπολογικὴ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ἀναπαραστατικὴ</a:t>
            </a:r>
            <a:r>
              <a:rPr lang="el-GR" sz="3200" dirty="0"/>
              <a:t> θεώρηση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διαφόρων </a:t>
            </a:r>
            <a:r>
              <a:rPr lang="el-GR" sz="3200" dirty="0" err="1"/>
              <a:t>ἱερῶν</a:t>
            </a:r>
            <a:r>
              <a:rPr lang="el-GR" sz="3200" dirty="0"/>
              <a:t> </a:t>
            </a:r>
            <a:r>
              <a:rPr lang="el-GR" sz="3200" dirty="0" err="1"/>
              <a:t>σκευῶν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ἀμφίων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συνέχεια </a:t>
            </a:r>
            <a:r>
              <a:rPr lang="el-GR" sz="3200" dirty="0" err="1"/>
              <a:t>ὅλης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διατάξεως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συνδέουν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Ἐκκλησιολογία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Λατρείας, </a:t>
            </a:r>
            <a:r>
              <a:rPr lang="el-GR" sz="3200" dirty="0" err="1"/>
              <a:t>ἐμφαίνοντας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τόπο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μετανοίας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σύνδεσμος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θεολογίας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(</a:t>
            </a:r>
            <a:r>
              <a:rPr lang="el-GR" sz="3200" dirty="0" err="1"/>
              <a:t>Ἐκκλησιολογίας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θεολογίας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δηλώνεται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ἐμφαντικό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1556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75F1-93AA-6F46-B7DD-6C0B3D96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7913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A073-C19D-9447-900B-544C4060C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1" y="-70338"/>
            <a:ext cx="12112868" cy="6928337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συνδυάζεται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: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ἅγιο</a:t>
            </a:r>
            <a:r>
              <a:rPr lang="el-GR" sz="3200" dirty="0"/>
              <a:t> σπήλαιο»,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«τάφος»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«τράπεζα» </a:t>
            </a:r>
            <a:r>
              <a:rPr lang="el-GR" sz="3200" dirty="0" err="1"/>
              <a:t>ποὺ</a:t>
            </a:r>
            <a:r>
              <a:rPr lang="el-GR" sz="3200" dirty="0"/>
              <a:t> θρέφει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ζωοποιεῖ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μετέχοντες.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προβαίνει </a:t>
            </a:r>
            <a:r>
              <a:rPr lang="el-GR" sz="3200" dirty="0" err="1"/>
              <a:t>σὲ</a:t>
            </a:r>
            <a:r>
              <a:rPr lang="el-GR" sz="3200" dirty="0"/>
              <a:t> μία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ἱερῶν</a:t>
            </a:r>
            <a:r>
              <a:rPr lang="el-GR" sz="3200" dirty="0"/>
              <a:t> </a:t>
            </a:r>
            <a:r>
              <a:rPr lang="el-GR" sz="3200" dirty="0" err="1"/>
              <a:t>ἀντικειμένων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«σημαντήρας» (</a:t>
            </a:r>
            <a:r>
              <a:rPr lang="el-GR" sz="3200" dirty="0" err="1"/>
              <a:t>τὸ</a:t>
            </a:r>
            <a:r>
              <a:rPr lang="el-GR" sz="3200" dirty="0"/>
              <a:t> «σήμαντρο», </a:t>
            </a:r>
            <a:r>
              <a:rPr lang="el-GR" sz="3200" dirty="0" err="1"/>
              <a:t>ἡ</a:t>
            </a:r>
            <a:r>
              <a:rPr lang="el-GR" sz="3200" dirty="0"/>
              <a:t> καμπάνα) </a:t>
            </a:r>
            <a:r>
              <a:rPr lang="el-GR" sz="3200" dirty="0" err="1"/>
              <a:t>ἀναπαράγει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ἦχο</a:t>
            </a:r>
            <a:r>
              <a:rPr lang="el-GR" sz="3200" dirty="0"/>
              <a:t> «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καρφιά»,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</a:t>
            </a:r>
            <a:r>
              <a:rPr lang="el-GR" sz="3200" dirty="0" err="1"/>
              <a:t>ἀκούστηκε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πέρατα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οἰκουμένης</a:t>
            </a:r>
            <a:r>
              <a:rPr lang="el-GR" sz="3200" dirty="0"/>
              <a:t>»·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τύπο «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ἀγγελικῶν</a:t>
            </a:r>
            <a:r>
              <a:rPr lang="el-GR" sz="3200" dirty="0"/>
              <a:t> σαλπίγγων»,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«διεγείρονται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ἀγωνιστές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πολεμήσουν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ἀοράτων</a:t>
            </a:r>
            <a:r>
              <a:rPr lang="el-GR" sz="3200" dirty="0"/>
              <a:t> </a:t>
            </a:r>
            <a:r>
              <a:rPr lang="el-GR" sz="3200" dirty="0" err="1"/>
              <a:t>ἐχθρῶν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ἐπικεντρώνει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 της </a:t>
            </a:r>
            <a:r>
              <a:rPr lang="el-GR" sz="3200" dirty="0" err="1"/>
              <a:t>στὴν</a:t>
            </a:r>
            <a:r>
              <a:rPr lang="el-GR" sz="3200" dirty="0"/>
              <a:t> «κόγχη»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ἱεροῦ</a:t>
            </a:r>
            <a:r>
              <a:rPr lang="el-GR" sz="3200" dirty="0"/>
              <a:t> Βήματος,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καταγράφει </a:t>
            </a:r>
            <a:r>
              <a:rPr lang="el-GR" sz="3200" dirty="0" err="1"/>
              <a:t>ἐνδιαφέρουσες</a:t>
            </a:r>
            <a:r>
              <a:rPr lang="el-GR" sz="3200" dirty="0"/>
              <a:t> </a:t>
            </a:r>
            <a:r>
              <a:rPr lang="el-GR" sz="3200" dirty="0" err="1"/>
              <a:t>συμβολικὲς</a:t>
            </a:r>
            <a:r>
              <a:rPr lang="el-GR" sz="3200" dirty="0"/>
              <a:t> </a:t>
            </a:r>
            <a:r>
              <a:rPr lang="el-GR" sz="3200" dirty="0" err="1"/>
              <a:t>ἑρμηνεῖες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κόγχη </a:t>
            </a:r>
            <a:r>
              <a:rPr lang="el-GR" sz="3200" dirty="0" err="1"/>
              <a:t>τοῦ</a:t>
            </a:r>
            <a:r>
              <a:rPr lang="el-GR" sz="3200" dirty="0"/>
              <a:t> Βήματος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σπήλαιο </a:t>
            </a:r>
            <a:r>
              <a:rPr lang="el-GR" sz="3200" dirty="0" err="1"/>
              <a:t>τῆς</a:t>
            </a:r>
            <a:r>
              <a:rPr lang="el-GR" sz="3200" dirty="0"/>
              <a:t> Βηθλεέμ»,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σπήλαιο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εὑρίσκετο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τάφος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2532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1B9D-5E49-F041-B795-86B6DEC0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4962-A51A-EA4F-8379-9915389A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4" y="131884"/>
            <a:ext cx="12027877" cy="6610057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θυσιαστηρίου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κατ</a:t>
            </a:r>
            <a:r>
              <a:rPr lang="el-GR" sz="3200" dirty="0"/>
              <a:t>᾽ </a:t>
            </a:r>
            <a:r>
              <a:rPr lang="el-GR" sz="3200" dirty="0" err="1"/>
              <a:t>οὐσίαν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διατύπωση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θεολογίας, διότι συνοψίζει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σαφέστερο τρόπο </a:t>
            </a:r>
            <a:r>
              <a:rPr lang="el-GR" sz="3200" dirty="0" err="1"/>
              <a:t>τὸ</a:t>
            </a:r>
            <a:r>
              <a:rPr lang="el-GR" sz="3200" dirty="0"/>
              <a:t> κέντρο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θεολογίας: </a:t>
            </a:r>
            <a:r>
              <a:rPr lang="el-GR" sz="3200" dirty="0" err="1"/>
              <a:t>τὸν</a:t>
            </a:r>
            <a:r>
              <a:rPr lang="el-GR" sz="3200" dirty="0"/>
              <a:t> Κύριο </a:t>
            </a:r>
            <a:r>
              <a:rPr lang="el-GR" sz="3200" dirty="0" err="1"/>
              <a:t>ὡς</a:t>
            </a:r>
            <a:r>
              <a:rPr lang="el-GR" sz="3200" dirty="0"/>
              <a:t> «προσφέροντα» </a:t>
            </a:r>
            <a:r>
              <a:rPr lang="el-GR" sz="3200" dirty="0" err="1"/>
              <a:t>καὶ</a:t>
            </a:r>
            <a:r>
              <a:rPr lang="el-GR" sz="3200" dirty="0"/>
              <a:t> «προσφερόμενο».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ἱερότητα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θυσιαστηρίου πηγάζει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τυπολογικὴ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: </a:t>
            </a:r>
            <a:r>
              <a:rPr lang="el-GR" sz="3200" dirty="0" err="1"/>
              <a:t>τὸ</a:t>
            </a:r>
            <a:r>
              <a:rPr lang="el-GR" sz="3200" dirty="0"/>
              <a:t> θυσιαστήριο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ἀντίτυπο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οὐράνιου</a:t>
            </a:r>
            <a:r>
              <a:rPr lang="el-GR" sz="3200" dirty="0"/>
              <a:t> θυσιαστηρίου, </a:t>
            </a:r>
            <a:r>
              <a:rPr lang="el-GR" sz="3200" dirty="0" err="1"/>
              <a:t>ἐκεῖ</a:t>
            </a:r>
            <a:r>
              <a:rPr lang="el-GR" sz="3200" dirty="0"/>
              <a:t> </a:t>
            </a:r>
            <a:r>
              <a:rPr lang="el-GR" sz="3200" dirty="0" err="1"/>
              <a:t>ὅπου</a:t>
            </a:r>
            <a:r>
              <a:rPr lang="el-GR" sz="3200" dirty="0"/>
              <a:t> </a:t>
            </a:r>
            <a:r>
              <a:rPr lang="el-GR" sz="3200" dirty="0" err="1"/>
              <a:t>ἱερουργοῦν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ἄϋλες</a:t>
            </a:r>
            <a:r>
              <a:rPr lang="el-GR" sz="3200" dirty="0"/>
              <a:t> Δυνάμεις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ἄμβωνος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</a:t>
            </a:r>
            <a:r>
              <a:rPr lang="el-GR" sz="3200" dirty="0" err="1"/>
              <a:t>ἐμφαίνει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σχῆμα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λίθου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μνήματος,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ἀπεκύλισε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ἄγγελος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γ)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Λόγου  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(</a:t>
            </a:r>
            <a:r>
              <a:rPr lang="en-US" sz="3200" dirty="0" err="1"/>
              <a:t>i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Προετοιμασία </a:t>
            </a:r>
            <a:r>
              <a:rPr lang="el-GR" sz="3200" dirty="0" err="1"/>
              <a:t>τῶν</a:t>
            </a:r>
            <a:r>
              <a:rPr lang="el-GR" sz="3200" dirty="0"/>
              <a:t> Τιμίων Δώρων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07433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DAE5-0085-2548-A91E-6CA81629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6" y="0"/>
            <a:ext cx="11292255" cy="7033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4FEE3-D1B7-C943-BA2E-30C55636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6" y="158261"/>
            <a:ext cx="12001500" cy="650630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 της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καταγραφὴ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συμβολικοῦ</a:t>
            </a:r>
            <a:r>
              <a:rPr lang="el-GR" sz="3200" dirty="0"/>
              <a:t> χαρακτήρα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προσκομιδῆς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γενομένης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σκευοφυλακίῳ</a:t>
            </a:r>
            <a:r>
              <a:rPr lang="el-GR" sz="3200" dirty="0"/>
              <a:t>»: </a:t>
            </a:r>
            <a:r>
              <a:rPr lang="el-GR" sz="3200" dirty="0" err="1"/>
              <a:t>ἐμφαίνει</a:t>
            </a:r>
            <a:r>
              <a:rPr lang="el-GR" sz="3200" dirty="0"/>
              <a:t> «</a:t>
            </a:r>
            <a:r>
              <a:rPr lang="el-GR" sz="3200" dirty="0" err="1"/>
              <a:t>τὸν</a:t>
            </a:r>
            <a:r>
              <a:rPr lang="el-GR" sz="3200" dirty="0"/>
              <a:t> Κρανίου </a:t>
            </a:r>
            <a:r>
              <a:rPr lang="el-GR" sz="3200" dirty="0" err="1"/>
              <a:t>τόπον</a:t>
            </a:r>
            <a:r>
              <a:rPr lang="el-GR" sz="3200" dirty="0"/>
              <a:t>»,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σταυρώθηκε </a:t>
            </a:r>
            <a:r>
              <a:rPr lang="el-GR" sz="3200" dirty="0" err="1"/>
              <a:t>ὁ</a:t>
            </a:r>
            <a:r>
              <a:rPr lang="el-GR" sz="3200" dirty="0"/>
              <a:t> Χριστός.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τόπος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Σταυρώσεως </a:t>
            </a:r>
            <a:r>
              <a:rPr lang="el-GR" sz="3200" dirty="0" err="1"/>
              <a:t>προτυπώθηκε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i="1" dirty="0" err="1"/>
              <a:t>Ἱστορία</a:t>
            </a:r>
            <a:r>
              <a:rPr lang="el-GR" sz="3200" dirty="0"/>
              <a:t>)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Ἀβραάμ</a:t>
            </a:r>
            <a:r>
              <a:rPr lang="el-GR" sz="3200" dirty="0"/>
              <a:t>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προεικονίζεται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θυσιαστικὴ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Πατέρα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σωτηρία </a:t>
            </a:r>
            <a:r>
              <a:rPr lang="el-GR" sz="3200" dirty="0" err="1"/>
              <a:t>τοῦ</a:t>
            </a:r>
            <a:r>
              <a:rPr lang="el-GR" sz="3200" dirty="0"/>
              <a:t> κόσμου.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Προσκομιδῆς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τόπου Σταυρώσεως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ἐμφαίνεται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μαρτυρία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Ἱστορίας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εἰλητοῦ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σινδόνας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τυλίχθηκε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ἀποκαθηλώθηκε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τέθηκε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μνῆμα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3125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920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            3. Τὸ περιεχόμενο τοῦ ἔργου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225</cp:revision>
  <dcterms:created xsi:type="dcterms:W3CDTF">2020-11-05T10:45:47Z</dcterms:created>
  <dcterms:modified xsi:type="dcterms:W3CDTF">2020-12-17T14:04:44Z</dcterms:modified>
</cp:coreProperties>
</file>