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15/11/20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7C61-62AB-384D-AEB3-46D7E2801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80" y="143838"/>
            <a:ext cx="9394005" cy="1325367"/>
          </a:xfrm>
        </p:spPr>
        <p:txBody>
          <a:bodyPr>
            <a:normAutofit fontScale="90000"/>
          </a:bodyPr>
          <a:lstStyle/>
          <a:p>
            <a:br>
              <a:rPr lang="el-GR" sz="4000" b="1" dirty="0"/>
            </a:br>
            <a:br>
              <a:rPr lang="el-GR" sz="4000" b="1" dirty="0"/>
            </a:br>
            <a:br>
              <a:rPr lang="en-GR" dirty="0"/>
            </a:br>
            <a:r>
              <a:rPr lang="en-US" sz="4000" b="1" dirty="0"/>
              <a:t>ΛΕΙΤΟΥΡΓΙΚΟΣ </a:t>
            </a:r>
            <a:r>
              <a:rPr lang="en-US" sz="4000" b="1" dirty="0" err="1"/>
              <a:t>Ἤ</a:t>
            </a:r>
            <a:r>
              <a:rPr lang="en-US" sz="4000" b="1" dirty="0"/>
              <a:t> ΜΥΣΤΑΓΩΓΙΚΟΣ ΘΕΟΛΟΓΙΚΟΣ ΛΟΓΟΣ</a:t>
            </a:r>
            <a:endParaRPr lang="en-G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FFD91-3613-E845-8048-FC67DD965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967" y="1582220"/>
            <a:ext cx="10257034" cy="4808306"/>
          </a:xfrm>
        </p:spPr>
        <p:txBody>
          <a:bodyPr>
            <a:normAutofit/>
          </a:bodyPr>
          <a:lstStyle/>
          <a:p>
            <a:pPr algn="l"/>
            <a:r>
              <a:rPr lang="el-GR" sz="3200" dirty="0"/>
              <a:t>•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 </a:t>
            </a:r>
            <a:r>
              <a:rPr lang="en-US" sz="3200" dirty="0" err="1"/>
              <a:t>ἑνότητ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εἰσ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 </a:t>
            </a:r>
            <a:r>
              <a:rPr lang="en-US" sz="3200" dirty="0" err="1"/>
              <a:t>τονίστηκε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σύνδεσμος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π</a:t>
            </a:r>
            <a:r>
              <a:rPr lang="en-US" sz="3200" dirty="0" err="1"/>
              <a:t>ρώτου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α.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τ᾽ἀνάγκη</a:t>
            </a:r>
            <a:r>
              <a:rPr lang="en-US" sz="3200" dirty="0"/>
              <a:t> «</a:t>
            </a:r>
            <a:r>
              <a:rPr lang="en-US" sz="3200" dirty="0" err="1"/>
              <a:t>λειτουργικὸ</a:t>
            </a:r>
            <a:r>
              <a:rPr lang="en-US" sz="3200" dirty="0"/>
              <a:t>»,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l-GR" sz="3200" dirty="0"/>
          </a:p>
          <a:p>
            <a:pPr algn="l"/>
            <a:r>
              <a:rPr lang="el-GR" sz="3200" dirty="0"/>
              <a:t>•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ιτελεῖτο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 </a:t>
            </a:r>
            <a:r>
              <a:rPr lang="en-US" sz="3200" dirty="0" err="1"/>
              <a:t>ἀρχῆς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(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συνάξεως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),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 </a:t>
            </a:r>
            <a:r>
              <a:rPr lang="en-US" sz="3200" dirty="0" err="1"/>
              <a:t>λειτουργικό</a:t>
            </a:r>
            <a:r>
              <a:rPr lang="en-US" sz="3200" dirty="0"/>
              <a:t>,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κι</a:t>
            </a:r>
            <a:r>
              <a:rPr lang="en-US" sz="3200" dirty="0"/>
              <a:t>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σχετικά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927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4C80-40E8-194D-B9F6-FCC03C89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164387"/>
            <a:ext cx="11240785" cy="236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A4978-E027-144F-B417-DA4D4DA0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708917"/>
            <a:ext cx="11107220" cy="5887092"/>
          </a:xfrm>
        </p:spPr>
        <p:txBody>
          <a:bodyPr/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σύνδεση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ρητορικοῦ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ἑορτὲς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δημιούργησε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λεγόμενους</a:t>
            </a:r>
            <a:r>
              <a:rPr lang="en-US" sz="3200" dirty="0"/>
              <a:t> πα</a:t>
            </a:r>
            <a:r>
              <a:rPr lang="en-US" sz="3200" dirty="0" err="1"/>
              <a:t>νηγυρικοὺς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ἐγκωμι</a:t>
            </a:r>
            <a:r>
              <a:rPr lang="en-US" sz="3200" dirty="0"/>
              <a:t>α</a:t>
            </a:r>
            <a:r>
              <a:rPr lang="en-US" sz="3200" dirty="0" err="1"/>
              <a:t>στικοὺς</a:t>
            </a:r>
            <a:r>
              <a:rPr lang="en-US" sz="3200" dirty="0"/>
              <a:t> </a:t>
            </a:r>
            <a:r>
              <a:rPr lang="en-US" sz="3200" dirty="0" err="1"/>
              <a:t>λόγους</a:t>
            </a:r>
            <a:r>
              <a:rPr lang="en-US" sz="3200" dirty="0"/>
              <a:t>, </a:t>
            </a:r>
            <a:r>
              <a:rPr lang="en-US" sz="3200" dirty="0" err="1"/>
              <a:t>εἶδος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λλιεργήθηκε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ιτυχί</a:t>
            </a:r>
            <a:r>
              <a:rPr lang="en-US" sz="3200" dirty="0"/>
              <a:t>α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π</a:t>
            </a:r>
            <a:r>
              <a:rPr lang="en-US" sz="3200" dirty="0" err="1"/>
              <a:t>ροχριστι</a:t>
            </a:r>
            <a:r>
              <a:rPr lang="en-US" sz="3200" dirty="0"/>
              <a:t>α</a:t>
            </a:r>
            <a:r>
              <a:rPr lang="en-US" sz="3200" dirty="0" err="1"/>
              <a:t>νικὸ</a:t>
            </a:r>
            <a:r>
              <a:rPr lang="en-US" sz="3200" dirty="0"/>
              <a:t> (</a:t>
            </a:r>
            <a:r>
              <a:rPr lang="en-US" sz="3200" dirty="0" err="1"/>
              <a:t>ἑλληνικὸ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ἑλληνιστικὸ</a:t>
            </a:r>
            <a:r>
              <a:rPr lang="en-US" sz="3200" dirty="0"/>
              <a:t>) </a:t>
            </a:r>
            <a:r>
              <a:rPr lang="en-US" sz="3200" dirty="0" err="1"/>
              <a:t>κόσμο</a:t>
            </a:r>
            <a:r>
              <a:rPr lang="en-US" sz="3200" dirty="0"/>
              <a:t>.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ολλοὶ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λόγους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τέρων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σώθηκ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ἀνήκουν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᾽α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εἶδος</a:t>
            </a:r>
            <a:r>
              <a:rPr lang="en-US" sz="3200" dirty="0"/>
              <a:t>.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νεώτερους</a:t>
            </a:r>
            <a:r>
              <a:rPr lang="en-US" sz="3200" dirty="0"/>
              <a:t> πα</a:t>
            </a:r>
            <a:r>
              <a:rPr lang="en-US" sz="3200" dirty="0" err="1"/>
              <a:t>ρόμοιους</a:t>
            </a:r>
            <a:r>
              <a:rPr lang="en-US" sz="3200" dirty="0"/>
              <a:t> </a:t>
            </a:r>
            <a:r>
              <a:rPr lang="en-US" sz="3200" dirty="0" err="1"/>
              <a:t>λόγους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ὁμιλητικὴ</a:t>
            </a:r>
            <a:r>
              <a:rPr lang="en-US" sz="3200" dirty="0"/>
              <a:t> </a:t>
            </a:r>
            <a:r>
              <a:rPr lang="en-US" sz="3200" dirty="0" err="1"/>
              <a:t>συχνότητ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εἴδους</a:t>
            </a:r>
            <a:r>
              <a:rPr lang="en-US" sz="3200" dirty="0"/>
              <a:t> α</a:t>
            </a:r>
            <a:r>
              <a:rPr lang="en-US" sz="3200" dirty="0" err="1"/>
              <a:t>ὐτοῦ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λειτουργικὸ</a:t>
            </a:r>
            <a:r>
              <a:rPr lang="en-US" sz="3200" dirty="0"/>
              <a:t> </a:t>
            </a:r>
            <a:r>
              <a:rPr lang="en-US" sz="3200" dirty="0" err="1"/>
              <a:t>ἑορτολογικὸ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κυρίως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ὑμνολογί</a:t>
            </a:r>
            <a:r>
              <a:rPr lang="en-US" sz="3200" dirty="0"/>
              <a:t>α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ἁγιογρ</a:t>
            </a:r>
            <a:r>
              <a:rPr lang="en-US" sz="3200" dirty="0"/>
              <a:t>α</a:t>
            </a:r>
            <a:r>
              <a:rPr lang="en-US" sz="3200" dirty="0" err="1"/>
              <a:t>φικὴ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εικόνιση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ἑορτῆς</a:t>
            </a:r>
            <a:r>
              <a:rPr lang="en-US" sz="3200" dirty="0"/>
              <a:t>.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2210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D073-8F22-2E49-B6F0-86237338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143839"/>
            <a:ext cx="11199689" cy="236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D5CE-3CD9-BE40-BC1C-969B1E13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2" y="863028"/>
            <a:ext cx="11722814" cy="5671335"/>
          </a:xfrm>
        </p:spPr>
        <p:txBody>
          <a:bodyPr>
            <a:normAutofit/>
          </a:bodyPr>
          <a:lstStyle/>
          <a:p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Ὀρθοδόξου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ἀνεξάρτητ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συνυφ</a:t>
            </a:r>
            <a:r>
              <a:rPr lang="en-US" sz="3200" dirty="0"/>
              <a:t>α</a:t>
            </a:r>
            <a:r>
              <a:rPr lang="en-US" sz="3200" dirty="0" err="1"/>
              <a:t>σμένο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Μυστηρίου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λειτουργὸ</a:t>
            </a:r>
            <a:r>
              <a:rPr lang="en-US" sz="3200" dirty="0"/>
              <a:t>- </a:t>
            </a:r>
            <a:r>
              <a:rPr lang="en-US" sz="3200" dirty="0" err="1"/>
              <a:t>ἱερέ</a:t>
            </a:r>
            <a:r>
              <a:rPr lang="en-US" sz="3200" dirty="0"/>
              <a:t>α. </a:t>
            </a:r>
            <a:r>
              <a:rPr lang="en-US" sz="3200" dirty="0" err="1"/>
              <a:t>Γι</a:t>
            </a:r>
            <a:r>
              <a:rPr lang="en-US" sz="3200" dirty="0"/>
              <a:t>᾽α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«</a:t>
            </a:r>
            <a:r>
              <a:rPr lang="en-US" sz="3200" dirty="0" err="1"/>
              <a:t>ἱερουργί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», </a:t>
            </a:r>
            <a:r>
              <a:rPr lang="en-US" sz="3200" dirty="0" err="1"/>
              <a:t>ὅρος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νέετ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ἱερότητ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ἀξί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εὐχὲς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εἰς</a:t>
            </a:r>
            <a:r>
              <a:rPr lang="en-US" sz="3200" dirty="0"/>
              <a:t> </a:t>
            </a:r>
            <a:r>
              <a:rPr lang="en-US" sz="3200" dirty="0" err="1"/>
              <a:t>Πρεσ</a:t>
            </a:r>
            <a:r>
              <a:rPr lang="en-US" sz="3200" dirty="0"/>
              <a:t>β</a:t>
            </a:r>
            <a:r>
              <a:rPr lang="en-US" sz="3200" dirty="0" err="1"/>
              <a:t>ύτερον</a:t>
            </a:r>
            <a:r>
              <a:rPr lang="en-US" sz="3200" dirty="0"/>
              <a:t> </a:t>
            </a:r>
            <a:r>
              <a:rPr lang="en-US" sz="3200" dirty="0" err="1"/>
              <a:t>χειροτονί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ἐκεῖ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Θεὸς</a:t>
            </a:r>
            <a:r>
              <a:rPr lang="en-US" sz="3200" dirty="0"/>
              <a:t> </a:t>
            </a:r>
            <a:r>
              <a:rPr lang="en-US" sz="3200" dirty="0" err="1"/>
              <a:t>μνημονεύετ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ἀξιώσ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π</a:t>
            </a:r>
            <a:r>
              <a:rPr lang="en-US" sz="3200" dirty="0" err="1"/>
              <a:t>ρεσ</a:t>
            </a:r>
            <a:r>
              <a:rPr lang="en-US" sz="3200" dirty="0"/>
              <a:t>β</a:t>
            </a:r>
            <a:r>
              <a:rPr lang="en-US" sz="3200" dirty="0" err="1"/>
              <a:t>υτέρους</a:t>
            </a:r>
            <a:r>
              <a:rPr lang="en-US" sz="3200" dirty="0"/>
              <a:t> </a:t>
            </a:r>
            <a:r>
              <a:rPr lang="en-US" sz="3200" i="1" dirty="0" err="1"/>
              <a:t>ἱερουργεῖν</a:t>
            </a:r>
            <a:r>
              <a:rPr lang="en-US" sz="3200" i="1" dirty="0"/>
              <a:t> </a:t>
            </a:r>
            <a:r>
              <a:rPr lang="en-US" sz="3200" i="1" dirty="0" err="1"/>
              <a:t>τὸν</a:t>
            </a:r>
            <a:r>
              <a:rPr lang="en-US" sz="3200" i="1" dirty="0"/>
              <a:t> </a:t>
            </a:r>
            <a:r>
              <a:rPr lang="en-US" sz="3200" i="1" dirty="0" err="1"/>
              <a:t>λόγον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ἀληθεί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15049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7DA3-8D81-DD4C-B690-4654E146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61" y="154112"/>
            <a:ext cx="10614060" cy="18493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0C90-F8B5-2747-B412-74E71A9FF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698642"/>
            <a:ext cx="11722812" cy="5856269"/>
          </a:xfrm>
        </p:spPr>
        <p:txBody>
          <a:bodyPr/>
          <a:lstStyle/>
          <a:p>
            <a:r>
              <a:rPr lang="el-GR" sz="3200" dirty="0"/>
              <a:t>Τ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«</a:t>
            </a:r>
            <a:r>
              <a:rPr lang="en-US" sz="3200" dirty="0" err="1"/>
              <a:t>ἱερουργί</a:t>
            </a:r>
            <a:r>
              <a:rPr lang="en-US" sz="3200" dirty="0"/>
              <a:t>α»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ξὺ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ολοί</a:t>
            </a:r>
            <a:r>
              <a:rPr lang="en-US" sz="3200" dirty="0"/>
              <a:t>π</a:t>
            </a:r>
            <a:r>
              <a:rPr lang="en-US" sz="3200" dirty="0" err="1"/>
              <a:t>ων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ιφορτίζετ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χειροτονούμενος</a:t>
            </a:r>
            <a:r>
              <a:rPr lang="en-US" sz="3200" dirty="0"/>
              <a:t> </a:t>
            </a:r>
            <a:r>
              <a:rPr lang="en-US" sz="3200" dirty="0" err="1"/>
              <a:t>Πρεσ</a:t>
            </a:r>
            <a:r>
              <a:rPr lang="en-US" sz="3200" dirty="0"/>
              <a:t>β</a:t>
            </a:r>
            <a:r>
              <a:rPr lang="en-US" sz="3200" dirty="0" err="1"/>
              <a:t>ύτερος</a:t>
            </a:r>
            <a:r>
              <a:rPr lang="en-US" sz="3200" dirty="0"/>
              <a:t>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σύνδεσμος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όλοι</a:t>
            </a:r>
            <a:r>
              <a:rPr lang="en-US" sz="3200" dirty="0"/>
              <a:t>π</a:t>
            </a:r>
            <a:r>
              <a:rPr lang="en-US" sz="3200" dirty="0" err="1"/>
              <a:t>η</a:t>
            </a:r>
            <a:r>
              <a:rPr lang="en-US" sz="3200" dirty="0"/>
              <a:t> </a:t>
            </a:r>
            <a:r>
              <a:rPr lang="en-US" sz="3200" dirty="0" err="1"/>
              <a:t>ἱερουργί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συνιστᾶ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ρωτοχριστι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εἰσάγει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δρομὴ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ἱστορί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μᾶς</a:t>
            </a:r>
            <a:r>
              <a:rPr lang="en-US" sz="3200" dirty="0"/>
              <a:t> πα</a:t>
            </a:r>
            <a:r>
              <a:rPr lang="en-US" sz="3200" dirty="0" err="1"/>
              <a:t>ρέχει</a:t>
            </a:r>
            <a:r>
              <a:rPr lang="en-US" sz="3200" dirty="0"/>
              <a:t> π</a:t>
            </a:r>
            <a:r>
              <a:rPr lang="en-US" sz="3200" dirty="0" err="1"/>
              <a:t>ολλὰ</a:t>
            </a:r>
            <a:r>
              <a:rPr lang="en-US" sz="3200" dirty="0"/>
              <a:t> </a:t>
            </a:r>
            <a:r>
              <a:rPr lang="en-US" sz="3200" dirty="0" err="1"/>
              <a:t>στοιχεῖ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ἑνότητ</a:t>
            </a:r>
            <a:r>
              <a:rPr lang="en-US" sz="3200" dirty="0"/>
              <a:t>α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χῆς</a:t>
            </a:r>
            <a:r>
              <a:rPr lang="en-US" sz="3200" dirty="0"/>
              <a:t>. </a:t>
            </a:r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i="1" dirty="0" err="1"/>
              <a:t>Πράξεων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ιστοὶ</a:t>
            </a:r>
            <a:r>
              <a:rPr lang="en-US" sz="3200" dirty="0"/>
              <a:t> </a:t>
            </a:r>
            <a:r>
              <a:rPr lang="en-US" sz="3200" i="1" dirty="0" err="1"/>
              <a:t>ἦσ</a:t>
            </a:r>
            <a:r>
              <a:rPr lang="en-US" sz="3200" i="1" dirty="0"/>
              <a:t>α</a:t>
            </a:r>
            <a:r>
              <a:rPr lang="en-US" sz="3200" i="1" dirty="0" err="1"/>
              <a:t>ν</a:t>
            </a:r>
            <a:r>
              <a:rPr lang="en-US" sz="3200" i="1" dirty="0"/>
              <a:t> π</a:t>
            </a:r>
            <a:r>
              <a:rPr lang="en-US" sz="3200" i="1" dirty="0" err="1"/>
              <a:t>ροσκ</a:t>
            </a:r>
            <a:r>
              <a:rPr lang="en-US" sz="3200" i="1" dirty="0"/>
              <a:t>α</a:t>
            </a:r>
            <a:r>
              <a:rPr lang="en-US" sz="3200" i="1" dirty="0" err="1"/>
              <a:t>ρτεροῦντες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χῇ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κοινωνίᾳ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κλάσει</a:t>
            </a:r>
            <a:r>
              <a:rPr lang="en-US" sz="3200" i="1" dirty="0"/>
              <a:t>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ἄρτου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ῖς</a:t>
            </a:r>
            <a:r>
              <a:rPr lang="en-US" sz="3200" i="1" dirty="0"/>
              <a:t> π</a:t>
            </a:r>
            <a:r>
              <a:rPr lang="en-US" sz="3200" i="1" dirty="0" err="1"/>
              <a:t>ροσευχ</a:t>
            </a:r>
            <a:r>
              <a:rPr lang="en-US" sz="3200" i="1" dirty="0"/>
              <a:t>α</a:t>
            </a:r>
            <a:r>
              <a:rPr lang="en-US" sz="3200" i="1" dirty="0" err="1"/>
              <a:t>ῖς</a:t>
            </a:r>
            <a:r>
              <a:rPr lang="el-GR" sz="3200" i="1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70977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5BA5-B75E-5145-9813-1BCCB849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3563" y="82193"/>
            <a:ext cx="10696255" cy="21575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72D2D-1D92-0248-9CB0-D21731DF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3" y="565078"/>
            <a:ext cx="11220237" cy="6102849"/>
          </a:xfrm>
        </p:spPr>
        <p:txBody>
          <a:bodyPr>
            <a:normAutofit/>
          </a:bodyPr>
          <a:lstStyle/>
          <a:p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2ο α</a:t>
            </a:r>
            <a:r>
              <a:rPr lang="en-US" sz="3200" dirty="0" err="1"/>
              <a:t>ἰ</a:t>
            </a:r>
            <a:r>
              <a:rPr lang="en-US" sz="3200" dirty="0"/>
              <a:t>.,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φιλόσοφος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μάρτυρ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Ἰουστῖνος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νουθεσί</a:t>
            </a:r>
            <a:r>
              <a:rPr lang="en-US" sz="3200" dirty="0"/>
              <a:t>α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» (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α) </a:t>
            </a:r>
            <a:r>
              <a:rPr lang="en-US" sz="3200" dirty="0" err="1"/>
              <a:t>ἐλάμ</a:t>
            </a:r>
            <a:r>
              <a:rPr lang="en-US" sz="3200" dirty="0"/>
              <a:t>βα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χώρ</a:t>
            </a:r>
            <a:r>
              <a:rPr lang="en-US" sz="3200" dirty="0"/>
              <a:t>α </a:t>
            </a:r>
            <a:r>
              <a:rPr lang="en-US" sz="3200" dirty="0" err="1"/>
              <a:t>ἀμέσως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ρξη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λειτουργικὸ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ηρεάζει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ἦθος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ἐκφωνήσεώς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βα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εὐεργετικὸ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διάκονο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τυ</a:t>
            </a:r>
            <a:r>
              <a:rPr lang="en-US" sz="3200" dirty="0"/>
              <a:t>π</a:t>
            </a:r>
            <a:r>
              <a:rPr lang="en-US" sz="3200" dirty="0" err="1"/>
              <a:t>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γγέλλετ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π</a:t>
            </a:r>
            <a:r>
              <a:rPr lang="en-US" sz="3200" dirty="0" err="1"/>
              <a:t>ροφυλάσσει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ἱεροκήρυκ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κίνδυνο</a:t>
            </a:r>
            <a:r>
              <a:rPr lang="en-US" sz="3200" dirty="0"/>
              <a:t> </a:t>
            </a:r>
            <a:r>
              <a:rPr lang="en-US" sz="3200" dirty="0" err="1"/>
              <a:t>διολισθήσεως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κοσμικὰ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(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ἐκκοσμίκευση</a:t>
            </a:r>
            <a:r>
              <a:rPr lang="en-US" sz="3200" dirty="0"/>
              <a:t>), α</a:t>
            </a:r>
            <a:r>
              <a:rPr lang="en-US" sz="3200" dirty="0" err="1"/>
              <a:t>ὐτο</a:t>
            </a:r>
            <a:r>
              <a:rPr lang="en-US" sz="3200" dirty="0"/>
              <a:t>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ολῆς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ἀνθρω</a:t>
            </a:r>
            <a:r>
              <a:rPr lang="en-US" sz="3200" dirty="0"/>
              <a:t>πα</a:t>
            </a:r>
            <a:r>
              <a:rPr lang="en-US" sz="3200" dirty="0" err="1"/>
              <a:t>ρέσκει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54731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16B02-AF3F-584C-837A-825B1D55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7" y="133565"/>
            <a:ext cx="11240784" cy="36986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5E7B-E894-764E-B28C-BF9B376E8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1273996"/>
            <a:ext cx="11640619" cy="4900773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κλ</a:t>
            </a:r>
            <a:r>
              <a:rPr lang="en-US" sz="3200" dirty="0"/>
              <a:t>α</a:t>
            </a:r>
            <a:r>
              <a:rPr lang="en-US" sz="3200" dirty="0" err="1"/>
              <a:t>σική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ὅρου</a:t>
            </a:r>
            <a:r>
              <a:rPr lang="en-US" sz="3200" dirty="0"/>
              <a:t> «</a:t>
            </a:r>
            <a:r>
              <a:rPr lang="en-US" sz="3200" dirty="0" err="1"/>
              <a:t>λειτουργικὸ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α» </a:t>
            </a:r>
            <a:r>
              <a:rPr lang="en-US" sz="3200" dirty="0" err="1"/>
              <a:t>ἀφορᾶ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εξηγεῖ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ἀντλεῖ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α</a:t>
            </a:r>
            <a:r>
              <a:rPr lang="en-US" sz="3200" dirty="0" err="1"/>
              <a:t>ὐτὴν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ἱερότητά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 </a:t>
            </a:r>
            <a:endParaRPr lang="en-GR" sz="3200" dirty="0"/>
          </a:p>
          <a:p>
            <a:r>
              <a:rPr lang="en-US" sz="3200" dirty="0" err="1"/>
              <a:t>Βέ</a:t>
            </a:r>
            <a:r>
              <a:rPr lang="en-US" sz="3200" dirty="0"/>
              <a:t>βα</a:t>
            </a:r>
            <a:r>
              <a:rPr lang="en-US" sz="3200" dirty="0" err="1"/>
              <a:t>ι</a:t>
            </a:r>
            <a:r>
              <a:rPr lang="en-US" sz="3200" dirty="0"/>
              <a:t>α,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</a:t>
            </a:r>
            <a:r>
              <a:rPr lang="en-US" sz="3200" dirty="0"/>
              <a:t>π</a:t>
            </a:r>
            <a:r>
              <a:rPr lang="en-US" sz="3200" dirty="0" err="1"/>
              <a:t>τυξη</a:t>
            </a:r>
            <a:r>
              <a:rPr lang="en-US" sz="3200" dirty="0"/>
              <a:t> </a:t>
            </a:r>
            <a:r>
              <a:rPr lang="en-US" sz="3200" dirty="0" err="1"/>
              <a:t>λειτουργικῶν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εὔκολο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.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γλώσσ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τρευτικοὶ</a:t>
            </a:r>
            <a:r>
              <a:rPr lang="en-US" sz="3200" dirty="0"/>
              <a:t> </a:t>
            </a:r>
            <a:r>
              <a:rPr lang="en-US" sz="3200" dirty="0" err="1"/>
              <a:t>τύ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σύμ</a:t>
            </a:r>
            <a:r>
              <a:rPr lang="en-US" sz="3200" dirty="0"/>
              <a:t>β</a:t>
            </a:r>
            <a:r>
              <a:rPr lang="en-US" sz="3200" dirty="0" err="1"/>
              <a:t>ολ</a:t>
            </a:r>
            <a:r>
              <a:rPr lang="en-US" sz="3200" dirty="0"/>
              <a:t>α, </a:t>
            </a:r>
            <a:r>
              <a:rPr lang="en-US" sz="3200" dirty="0" err="1"/>
              <a:t>συνιστοῦν</a:t>
            </a:r>
            <a:r>
              <a:rPr lang="en-US" sz="3200" dirty="0"/>
              <a:t> </a:t>
            </a:r>
            <a:r>
              <a:rPr lang="en-US" sz="3200" dirty="0" err="1"/>
              <a:t>στοιχεῖ</a:t>
            </a:r>
            <a:r>
              <a:rPr lang="en-US" sz="3200" dirty="0"/>
              <a:t>α  </a:t>
            </a:r>
            <a:r>
              <a:rPr lang="en-US" sz="3200" dirty="0" err="1"/>
              <a:t>χωρὶς</a:t>
            </a:r>
            <a:r>
              <a:rPr lang="en-US" sz="3200" dirty="0"/>
              <a:t> </a:t>
            </a:r>
            <a:r>
              <a:rPr lang="en-US" sz="3200" dirty="0" err="1"/>
              <a:t>οἰκειότητ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σημερινὸ</a:t>
            </a:r>
            <a:r>
              <a:rPr lang="en-US" sz="3200" dirty="0"/>
              <a:t> π</a:t>
            </a:r>
            <a:r>
              <a:rPr lang="en-US" sz="3200" dirty="0" err="1"/>
              <a:t>ιστό</a:t>
            </a:r>
            <a:r>
              <a:rPr lang="en-US" sz="3200" dirty="0"/>
              <a:t>,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οίου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στάσεις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γλωσσικὰ</a:t>
            </a:r>
            <a:r>
              <a:rPr lang="en-US" sz="3200" dirty="0"/>
              <a:t> </a:t>
            </a:r>
            <a:r>
              <a:rPr lang="en-US" sz="3200" dirty="0" err="1"/>
              <a:t>δεδομέν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φορετικά</a:t>
            </a:r>
            <a:r>
              <a:rPr lang="en-US" sz="3200" dirty="0"/>
              <a:t>. </a:t>
            </a:r>
            <a:r>
              <a:rPr lang="en-US" sz="3200" dirty="0" err="1"/>
              <a:t>Αὐτὸ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π</a:t>
            </a:r>
            <a:r>
              <a:rPr lang="en-US" sz="3200" dirty="0" err="1"/>
              <a:t>εδίο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εὐρύτ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ἱεροκήρυκ</a:t>
            </a:r>
            <a:r>
              <a:rPr lang="en-US" sz="3200" dirty="0"/>
              <a:t>α </a:t>
            </a:r>
            <a:r>
              <a:rPr lang="en-US" sz="3200" dirty="0" err="1"/>
              <a:t>ἐμ</a:t>
            </a:r>
            <a:r>
              <a:rPr lang="en-US" sz="3200" dirty="0"/>
              <a:t>π</a:t>
            </a:r>
            <a:r>
              <a:rPr lang="en-US" sz="3200" dirty="0" err="1"/>
              <a:t>ειρί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05198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4195-6587-5C49-ACB8-170CD769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184935"/>
            <a:ext cx="11199688" cy="236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AE593-D233-0D47-B70C-2FFD6723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1" y="647272"/>
            <a:ext cx="11691991" cy="5804899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Μιὰ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π</a:t>
            </a:r>
            <a:r>
              <a:rPr lang="en-US" sz="3200" dirty="0" err="1"/>
              <a:t>λὴ</a:t>
            </a:r>
            <a:r>
              <a:rPr lang="en-US" sz="3200" dirty="0"/>
              <a:t> </a:t>
            </a:r>
            <a:r>
              <a:rPr lang="en-US" sz="3200" dirty="0" err="1"/>
              <a:t>ἀνάγκη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άλλει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στρ</a:t>
            </a:r>
            <a:r>
              <a:rPr lang="en-US" sz="3200" dirty="0"/>
              <a:t>α</a:t>
            </a:r>
            <a:r>
              <a:rPr lang="en-US" sz="3200" dirty="0" err="1"/>
              <a:t>φεῖ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ἑρμηνευτικὰ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ἴδι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Ἕν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λόγος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ικράτηση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νη</a:t>
            </a:r>
            <a:r>
              <a:rPr lang="en-US" sz="3200" dirty="0"/>
              <a:t>π</a:t>
            </a:r>
            <a:r>
              <a:rPr lang="en-US" sz="3200" dirty="0" err="1"/>
              <a:t>ιο</a:t>
            </a:r>
            <a:r>
              <a:rPr lang="en-US" sz="3200" dirty="0"/>
              <a:t>βαπ</a:t>
            </a:r>
            <a:r>
              <a:rPr lang="en-US" sz="3200" dirty="0" err="1"/>
              <a:t>τισμοῦ</a:t>
            </a:r>
            <a:r>
              <a:rPr lang="en-US" sz="3200" dirty="0"/>
              <a:t>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οτέλεσμ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ἀτονήσουν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τελικὰ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ἐκλείψουν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λεγόμενες</a:t>
            </a:r>
            <a:r>
              <a:rPr lang="en-US" sz="3200" dirty="0"/>
              <a:t> «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Ἕν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δεύτερος</a:t>
            </a:r>
            <a:r>
              <a:rPr lang="en-US" sz="3200" dirty="0"/>
              <a:t> </a:t>
            </a:r>
            <a:r>
              <a:rPr lang="en-US" sz="3200" dirty="0" err="1"/>
              <a:t>λόγος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άλλει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εριστ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συστημ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ἀνά</a:t>
            </a:r>
            <a:r>
              <a:rPr lang="en-US" sz="3200" dirty="0"/>
              <a:t>π</a:t>
            </a:r>
            <a:r>
              <a:rPr lang="en-US" sz="3200" dirty="0" err="1"/>
              <a:t>τυξη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ἀφοροῦν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εριγράφουν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σχολιάζουν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ἑρμηνεύουν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θεολογοῦν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 </a:t>
            </a:r>
            <a:r>
              <a:rPr lang="en-US" sz="3200" dirty="0" err="1"/>
              <a:t>ἀφορμῆς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ἱερῶν</a:t>
            </a:r>
            <a:r>
              <a:rPr lang="en-US" sz="3200" dirty="0"/>
              <a:t> </a:t>
            </a:r>
            <a:r>
              <a:rPr lang="en-US" sz="3200" dirty="0" err="1"/>
              <a:t>τελετῶν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ιμέρους</a:t>
            </a:r>
            <a:r>
              <a:rPr lang="en-US" sz="3200" dirty="0"/>
              <a:t> π</a:t>
            </a:r>
            <a:r>
              <a:rPr lang="en-US" sz="3200" dirty="0" err="1"/>
              <a:t>εριεχομένου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δυσχέρει</a:t>
            </a:r>
            <a:r>
              <a:rPr lang="en-US" sz="3200" dirty="0"/>
              <a:t>α π</a:t>
            </a:r>
            <a:r>
              <a:rPr lang="en-US" sz="3200" dirty="0" err="1"/>
              <a:t>ροσεγγίσεως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α</a:t>
            </a:r>
            <a:r>
              <a:rPr lang="en-US" sz="3200" dirty="0" err="1"/>
              <a:t>ὐτὴν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ἀμέσου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χωρὶς</a:t>
            </a:r>
            <a:r>
              <a:rPr lang="en-US" sz="3200" dirty="0"/>
              <a:t> </a:t>
            </a:r>
            <a:r>
              <a:rPr lang="en-US" sz="3200" dirty="0" err="1"/>
              <a:t>σχετικὴ</a:t>
            </a:r>
            <a:r>
              <a:rPr lang="en-US" sz="3200" dirty="0"/>
              <a:t> </a:t>
            </a:r>
            <a:r>
              <a:rPr lang="en-US" sz="3200" dirty="0" err="1"/>
              <a:t>χειρ</a:t>
            </a:r>
            <a:r>
              <a:rPr lang="en-US" sz="3200" dirty="0"/>
              <a:t>α</a:t>
            </a:r>
            <a:r>
              <a:rPr lang="en-US" sz="3200" dirty="0" err="1"/>
              <a:t>γωγί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νοήσεως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τελουμένων</a:t>
            </a:r>
            <a:r>
              <a:rPr lang="en-US" sz="3200" dirty="0"/>
              <a:t>,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λεγομένων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λλομένων</a:t>
            </a:r>
            <a:r>
              <a:rPr lang="en-US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96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7D42-294B-3E42-B0DB-812A6D35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4" y="82193"/>
            <a:ext cx="11220237" cy="20548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7A2A9-1825-DD48-8449-6D0737B58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3" y="791110"/>
            <a:ext cx="11148316" cy="6066890"/>
          </a:xfrm>
        </p:spPr>
        <p:txBody>
          <a:bodyPr>
            <a:normAutofit/>
          </a:bodyPr>
          <a:lstStyle/>
          <a:p>
            <a:r>
              <a:rPr lang="el-GR" sz="3200" dirty="0"/>
              <a:t>Σ</a:t>
            </a:r>
            <a:r>
              <a:rPr lang="en-US" sz="3200" dirty="0" err="1"/>
              <a:t>ημ</a:t>
            </a:r>
            <a:r>
              <a:rPr lang="en-US" sz="3200" dirty="0"/>
              <a:t>α</a:t>
            </a:r>
            <a:r>
              <a:rPr lang="en-US" sz="3200" dirty="0" err="1"/>
              <a:t>ντικότ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l-GR" sz="3200" dirty="0"/>
              <a:t> </a:t>
            </a:r>
            <a:r>
              <a:rPr lang="en-US" sz="3200" dirty="0" err="1"/>
              <a:t>ἱστορικὸ</a:t>
            </a:r>
            <a:r>
              <a:rPr lang="en-US" sz="3200" dirty="0"/>
              <a:t> πα</a:t>
            </a:r>
            <a:r>
              <a:rPr lang="en-US" sz="3200" dirty="0" err="1"/>
              <a:t>ράδειγμ</a:t>
            </a:r>
            <a:r>
              <a:rPr lang="en-US" sz="3200" dirty="0"/>
              <a:t>α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l-GR" sz="3200" dirty="0"/>
              <a:t>είναι οι</a:t>
            </a:r>
            <a:r>
              <a:rPr lang="en-US" sz="3200" dirty="0"/>
              <a:t> «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»</a:t>
            </a:r>
            <a:r>
              <a:rPr lang="el-GR" sz="3200" dirty="0"/>
              <a:t>:</a:t>
            </a:r>
          </a:p>
          <a:p>
            <a:pPr marL="0" indent="0">
              <a:buNone/>
            </a:pPr>
            <a:r>
              <a:rPr lang="el-GR" sz="3200" dirty="0"/>
              <a:t>    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ινήσιμο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l-GR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νεοφώτιστοι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κολουθοῦσ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νέο</a:t>
            </a:r>
            <a:r>
              <a:rPr lang="en-US" sz="3200" dirty="0"/>
              <a:t> </a:t>
            </a:r>
            <a:r>
              <a:rPr lang="en-US" sz="3200" dirty="0" err="1"/>
              <a:t>κύκλο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εκράτησε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ὀνομάζοντ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«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».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εριεχόμενό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συνθῆκες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ἐξεφωνοῦντο</a:t>
            </a:r>
            <a:r>
              <a:rPr lang="en-US" sz="3200" dirty="0"/>
              <a:t>, </a:t>
            </a:r>
            <a:r>
              <a:rPr lang="en-US" sz="3200" dirty="0" err="1"/>
              <a:t>διέφερ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οὐσι</a:t>
            </a:r>
            <a:r>
              <a:rPr lang="en-US" sz="3200" dirty="0"/>
              <a:t>α</a:t>
            </a:r>
            <a:r>
              <a:rPr lang="en-US" sz="3200" dirty="0" err="1"/>
              <a:t>στικῶς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ἀντίστοιχες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(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ονομ</a:t>
            </a:r>
            <a:r>
              <a:rPr lang="en-US" sz="3200" dirty="0"/>
              <a:t>α</a:t>
            </a:r>
            <a:r>
              <a:rPr lang="en-US" sz="3200" dirty="0" err="1"/>
              <a:t>ζόμενες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Φωτιζομένων</a:t>
            </a:r>
            <a:r>
              <a:rPr lang="en-US" sz="3200" dirty="0"/>
              <a:t>»). </a:t>
            </a:r>
            <a:r>
              <a:rPr lang="en-US" sz="3200" dirty="0" err="1"/>
              <a:t>Στόχος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 α</a:t>
            </a:r>
            <a:r>
              <a:rPr lang="en-US" sz="3200" dirty="0" err="1"/>
              <a:t>ὐτῶν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εξήγηση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π</a:t>
            </a:r>
            <a:r>
              <a:rPr lang="en-US" sz="3200" dirty="0" err="1"/>
              <a:t>ροηγηθέντος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Χρίσμ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l-GR" sz="3200" dirty="0"/>
          </a:p>
          <a:p>
            <a:pPr marL="0" indent="0">
              <a:buNone/>
            </a:pPr>
            <a:endParaRPr lang="en-GR" dirty="0"/>
          </a:p>
          <a:p>
            <a:endParaRPr lang="en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4801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85D9-4EED-8F4E-A45D-6DB8759E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54113"/>
            <a:ext cx="11271607" cy="24658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B2BB-8E1F-2D45-A64F-010E78E2E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503434"/>
            <a:ext cx="11271607" cy="6200453"/>
          </a:xfrm>
        </p:spPr>
        <p:txBody>
          <a:bodyPr/>
          <a:lstStyle/>
          <a:p>
            <a:r>
              <a:rPr lang="el-GR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οδηλώνει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</a:t>
            </a:r>
            <a:r>
              <a:rPr lang="en-US" sz="3200" dirty="0" err="1"/>
              <a:t>τινὰ</a:t>
            </a:r>
            <a:r>
              <a:rPr lang="en-US" sz="3200" dirty="0"/>
              <a:t>: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κέντρο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δυσκολότ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ίσθητο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οτέλεσμ</a:t>
            </a:r>
            <a:r>
              <a:rPr lang="en-US" sz="3200" dirty="0"/>
              <a:t>α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ιτελεῖ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ἐνόσω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π</a:t>
            </a:r>
            <a:r>
              <a:rPr lang="en-US" sz="3200" dirty="0" err="1"/>
              <a:t>ροηγηθεῖ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ὅλων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ετέλεσ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ντικότερες</a:t>
            </a:r>
            <a:r>
              <a:rPr lang="en-US" sz="3200" dirty="0"/>
              <a:t> π</a:t>
            </a:r>
            <a:r>
              <a:rPr lang="en-US" sz="3200" dirty="0" err="1"/>
              <a:t>τυχὲς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Ὁ</a:t>
            </a:r>
            <a:r>
              <a:rPr lang="en-US" sz="3200" dirty="0"/>
              <a:t> βα</a:t>
            </a:r>
            <a:r>
              <a:rPr lang="en-US" sz="3200" dirty="0" err="1"/>
              <a:t>σικὸς</a:t>
            </a:r>
            <a:r>
              <a:rPr lang="en-US" sz="3200" dirty="0"/>
              <a:t> </a:t>
            </a:r>
            <a:r>
              <a:rPr lang="en-US" sz="3200" dirty="0" err="1"/>
              <a:t>ἄξον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οιήσεώς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Ἰωάννην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γγελίου</a:t>
            </a:r>
            <a:r>
              <a:rPr lang="en-US" sz="3200" dirty="0"/>
              <a:t>,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λεγομένου</a:t>
            </a:r>
            <a:r>
              <a:rPr lang="en-US" sz="3200" dirty="0"/>
              <a:t> «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γγελίου</a:t>
            </a:r>
            <a:r>
              <a:rPr lang="en-US" sz="3200" dirty="0"/>
              <a:t>»</a:t>
            </a:r>
            <a:r>
              <a:rPr lang="el-GR" sz="3200" dirty="0"/>
              <a:t>.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Βί</a:t>
            </a:r>
            <a:r>
              <a:rPr lang="en-US" sz="3200" dirty="0"/>
              <a:t>β</a:t>
            </a:r>
            <a:r>
              <a:rPr lang="en-US" sz="3200" dirty="0" err="1"/>
              <a:t>λου</a:t>
            </a:r>
            <a:r>
              <a:rPr lang="en-US" sz="3200" dirty="0"/>
              <a:t>, π</a:t>
            </a:r>
            <a:r>
              <a:rPr lang="en-US" sz="3200" dirty="0" err="1"/>
              <a:t>άντως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τεῖχε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</a:t>
            </a:r>
            <a:r>
              <a:rPr lang="en-US" sz="3200" dirty="0" err="1"/>
              <a:t>θέση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2832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2002-C919-4248-A478-3CB34A81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61" y="143839"/>
            <a:ext cx="11179139" cy="2671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5D6C-37E3-D44D-AC29-9F2827075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72" y="955497"/>
            <a:ext cx="11025027" cy="4417887"/>
          </a:xfrm>
        </p:spPr>
        <p:txBody>
          <a:bodyPr/>
          <a:lstStyle/>
          <a:p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ἐκείνη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σχετίζετ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ἑορτές</a:t>
            </a:r>
            <a:r>
              <a:rPr lang="en-US" sz="3200" dirty="0"/>
              <a:t>.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οικιλί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ἑορτῶν</a:t>
            </a:r>
            <a:r>
              <a:rPr lang="en-US" sz="3200" dirty="0"/>
              <a:t> (</a:t>
            </a:r>
            <a:r>
              <a:rPr lang="en-US" sz="3200" dirty="0" err="1"/>
              <a:t>δεσ</a:t>
            </a:r>
            <a:r>
              <a:rPr lang="en-US" sz="3200" dirty="0"/>
              <a:t>π</a:t>
            </a:r>
            <a:r>
              <a:rPr lang="en-US" sz="3200" dirty="0" err="1"/>
              <a:t>οτικές</a:t>
            </a:r>
            <a:r>
              <a:rPr lang="en-US" sz="3200" dirty="0"/>
              <a:t>, </a:t>
            </a:r>
            <a:r>
              <a:rPr lang="en-US" sz="3200" dirty="0" err="1"/>
              <a:t>θεομητορικές</a:t>
            </a:r>
            <a:r>
              <a:rPr lang="en-US" sz="3200" dirty="0"/>
              <a:t>, </a:t>
            </a:r>
            <a:r>
              <a:rPr lang="en-US" sz="3200" dirty="0" err="1"/>
              <a:t>ἑορτὲς</a:t>
            </a:r>
            <a:r>
              <a:rPr lang="en-US" sz="3200" dirty="0"/>
              <a:t> </a:t>
            </a:r>
            <a:r>
              <a:rPr lang="en-US" sz="3200" dirty="0" err="1"/>
              <a:t>ἁγίων</a:t>
            </a:r>
            <a:r>
              <a:rPr lang="en-US" sz="3200" dirty="0"/>
              <a:t>, </a:t>
            </a:r>
            <a:r>
              <a:rPr lang="en-US" sz="3200" dirty="0" err="1"/>
              <a:t>ἑορτολογικοὶ</a:t>
            </a:r>
            <a:r>
              <a:rPr lang="en-US" sz="3200" dirty="0"/>
              <a:t> π</a:t>
            </a:r>
            <a:r>
              <a:rPr lang="en-US" sz="3200" dirty="0" err="1"/>
              <a:t>ερίοδοι</a:t>
            </a:r>
            <a:r>
              <a:rPr lang="en-US" sz="3200" dirty="0"/>
              <a:t> </a:t>
            </a:r>
            <a:r>
              <a:rPr lang="en-US" sz="3200" dirty="0" err="1"/>
              <a:t>Χριστουγέννων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. </a:t>
            </a:r>
            <a:r>
              <a:rPr lang="en-US" sz="3200" dirty="0" err="1"/>
              <a:t>Τεσσ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κοστῆς</a:t>
            </a:r>
            <a:r>
              <a:rPr lang="en-US" sz="3200" dirty="0"/>
              <a:t> </a:t>
            </a:r>
            <a:r>
              <a:rPr lang="en-US" sz="3200" dirty="0" err="1"/>
              <a:t>κλ</a:t>
            </a:r>
            <a:r>
              <a:rPr lang="en-US" sz="3200" dirty="0"/>
              <a:t>π.) </a:t>
            </a:r>
            <a:r>
              <a:rPr lang="en-US" sz="3200" dirty="0" err="1"/>
              <a:t>συνυφ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π</a:t>
            </a:r>
            <a:r>
              <a:rPr lang="en-US" sz="3200" dirty="0" err="1"/>
              <a:t>οικιλί</a:t>
            </a:r>
            <a:r>
              <a:rPr lang="en-US" sz="3200" dirty="0"/>
              <a:t>α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ἑόρτιου</a:t>
            </a:r>
            <a:r>
              <a:rPr lang="en-US" sz="3200" dirty="0"/>
              <a:t> π</a:t>
            </a:r>
            <a:r>
              <a:rPr lang="en-US" sz="3200" dirty="0" err="1"/>
              <a:t>ρογράμμ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συγκεκριμένο</a:t>
            </a:r>
            <a:r>
              <a:rPr lang="en-US" sz="3200" dirty="0"/>
              <a:t> π</a:t>
            </a:r>
            <a:r>
              <a:rPr lang="en-US" sz="3200" dirty="0" err="1"/>
              <a:t>ρόγρ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 πα</a:t>
            </a:r>
            <a:r>
              <a:rPr lang="en-US" sz="3200" dirty="0" err="1"/>
              <a:t>ρέχει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ἑορτολογικὴ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81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947</Words>
  <Application>Microsoft Macintosh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ΛΕΙΤΟΥΡΓΙΚΟΣ Ἤ ΜΥΣΤΑΓΩΓΙΚΟΣ ΘΕΟΛΟΓΙΚΟΣ ΛΟΓΟΣ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58</cp:revision>
  <dcterms:created xsi:type="dcterms:W3CDTF">2020-11-05T13:23:08Z</dcterms:created>
  <dcterms:modified xsi:type="dcterms:W3CDTF">2020-11-15T10:01:01Z</dcterms:modified>
</cp:coreProperties>
</file>