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82" r:id="rId3"/>
    <p:sldId id="283" r:id="rId4"/>
    <p:sldId id="284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7278-D7E3-234D-84FC-112C42E90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5896A-D2E2-0448-A8C8-1311CBFF5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E6DE-4A50-2A43-889F-F1627CCA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3CBCC-9F8B-7240-8AAD-9127A1F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A338-4D43-0B42-9D05-CDA3BC1F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4814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6E2B-7D1C-9949-8552-CCE4127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947B3-4DDC-6F46-A09A-A451989B3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1D31-6815-1249-B37C-1BDED941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A5C7-A038-914B-B2CC-874940B5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47F2-3FFA-5F4E-8481-55880623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70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DBA52-46C3-4441-A887-3B270B815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B6BF4-09CD-8845-B1BB-E9EDCF4CF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A1F1-622E-4147-9279-B2E484A3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69B3-17C6-744D-AF61-85D2385E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2C840-E0D9-DB48-B310-5814372A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5575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4379-B694-444E-8E07-9C44A632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6386-2C85-4B47-B5E8-5E04851D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16A9-F447-4948-8983-47978F4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EB466-6B12-214E-B214-1133457C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5E24D-ADEA-6E48-980C-6A286F59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5215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AD4F-62E5-7946-85F5-042909BB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DCDE7-8EA6-194A-95FD-661DB087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7C610-0132-984A-91AF-38A0073B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879DC-9F02-A54C-A481-88B2314E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EBB02-6E10-0A47-A931-BB4C070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9257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E493-09C2-7941-BC77-1D952869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9383-D877-C64E-948C-BAFD80757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BBD4A-77E1-D14E-ABBB-64EC2033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AEF06-E294-7E4C-A7BF-B0AD2321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4ED76-6FEE-D346-B68A-BC3F8263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1405E-70E6-D24F-8AFD-8F2439F4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4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F978-9B9A-934D-8E50-DA40360B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6DAA9-AD26-1F47-83ED-4595BE0AC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09EA2-25DA-3E40-A59D-907872A1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AAE22-26BA-A149-B500-29578BFF1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38EEB-4D19-3E4F-B87C-972731B50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C3C97-9200-5E4D-AB24-0077089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ADD5B-E46A-4240-AA2F-0233FE22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6A20F-3C79-1C4B-9E75-0AF26C2D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428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8058-ED12-7B44-A285-5C34D443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38888-6D84-A747-A970-C07CAE7D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AE996-0D9B-ED4F-BD23-0ED1B338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45438-BE6D-C344-A8D2-F7518D9F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42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B138F-355F-D948-B508-29C04036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ECF32-2BD4-C741-B937-92257B56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B9E27-D87C-B840-924F-4D5EE010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754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779B-A39C-2E40-9663-61FBB291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84C7-C278-1C45-9722-41886B46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76E21-036C-BC48-9DF8-AAE91B003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3497C-B76F-B34F-86E4-B19426BF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28034-4CA7-3A48-81A7-C348A389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52954-1B6A-6741-B1FA-70D36ED3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6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1F50-01AC-604E-9DDF-CAE20A17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FE4C-DBD0-7A4E-9BA2-1DA091C48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4E75-8004-A047-9DB8-F16448D0A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97E28-5AC4-D044-A672-1E149D0A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98241-922F-F04A-B077-947E96C5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D5394-17A2-954B-ADDD-DB9B9ED0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396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23692-9474-F048-B3B9-206394FB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49723-3155-C04E-937C-D25345614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2EC16-49FD-A149-A61B-93AF97F66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0568-4A85-9241-88CD-A8BB70833ED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24DF1-98A4-4645-B5F1-E6F0E9394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D379-D0A7-5347-808D-FE6AA6391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097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67C72-A4DC-3E42-92B3-B4BF97AB1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97655"/>
            <a:ext cx="11282779" cy="914399"/>
          </a:xfrm>
        </p:spPr>
        <p:txBody>
          <a:bodyPr>
            <a:normAutofit fontScale="90000"/>
          </a:bodyPr>
          <a:lstStyle/>
          <a:p>
            <a:br>
              <a:rPr lang="el-GR" b="1" dirty="0"/>
            </a:br>
            <a:r>
              <a:rPr lang="el-GR" b="1" dirty="0"/>
              <a:t>ΤΟ ΠΡΟΣΩΠΙΚΟ ΣΤΟΙΧΕΙΟ ΣΤΗΝ ΕΚΚΛΗΣΙΑΣΤΙΚΗ  ΡΗΤΟΡΙΚΗ 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7F916-8B63-6E4A-BBAC-3D0C8B876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145219"/>
            <a:ext cx="11922711" cy="5548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u="dotted" dirty="0"/>
              <a:t>(α) </a:t>
            </a:r>
            <a:r>
              <a:rPr lang="el-GR" sz="3200" u="dotted" dirty="0" err="1"/>
              <a:t>Ἡ</a:t>
            </a:r>
            <a:r>
              <a:rPr lang="el-GR" sz="3200" u="dotted" dirty="0"/>
              <a:t> προσωπικότητα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ἱεροκήρυκα</a:t>
            </a:r>
            <a:r>
              <a:rPr lang="el-GR" sz="3200" u="dotted" dirty="0"/>
              <a:t> </a:t>
            </a:r>
            <a:r>
              <a:rPr lang="el-GR" sz="3200" u="dotted" dirty="0" err="1"/>
              <a:t>καὶ</a:t>
            </a:r>
            <a:r>
              <a:rPr lang="el-GR" sz="3200" u="dotted" dirty="0"/>
              <a:t> </a:t>
            </a:r>
            <a:r>
              <a:rPr lang="el-GR" sz="3200" u="dotted" dirty="0" err="1"/>
              <a:t>ἐκείνου</a:t>
            </a:r>
            <a:r>
              <a:rPr lang="el-GR" sz="3200" u="dotted" dirty="0"/>
              <a:t> </a:t>
            </a:r>
            <a:r>
              <a:rPr lang="el-GR" sz="3200" u="dotted" dirty="0" err="1"/>
              <a:t>ποὺ</a:t>
            </a:r>
            <a:r>
              <a:rPr lang="el-GR" sz="3200" u="dotted" dirty="0"/>
              <a:t> </a:t>
            </a:r>
            <a:r>
              <a:rPr lang="el-GR" sz="3200" u="dotted" dirty="0" err="1"/>
              <a:t>ἐκφέρει</a:t>
            </a:r>
            <a:r>
              <a:rPr lang="el-GR" sz="3200" u="dotted" dirty="0"/>
              <a:t> </a:t>
            </a:r>
            <a:r>
              <a:rPr lang="el-GR" sz="3200" u="dotted" dirty="0" err="1"/>
              <a:t>τὸ</a:t>
            </a:r>
            <a:r>
              <a:rPr lang="el-GR" sz="3200" u="dotted" dirty="0"/>
              <a:t> σύγχρονο </a:t>
            </a:r>
            <a:r>
              <a:rPr lang="el-GR" sz="3200" u="dotted" dirty="0" err="1"/>
              <a:t>θεολογικὸ</a:t>
            </a:r>
            <a:r>
              <a:rPr lang="el-GR" sz="3200" u="dotted" dirty="0"/>
              <a:t> λόγο.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ἰδιαιτερότητα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</a:t>
            </a:r>
            <a:r>
              <a:rPr lang="el-GR" sz="3200" dirty="0" err="1"/>
              <a:t>ρητορικοῦ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ὑπαγορεύει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ἀπαραίτητα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προσωπικότητα </a:t>
            </a:r>
            <a:r>
              <a:rPr lang="el-GR" sz="3200" dirty="0" err="1"/>
              <a:t>τοῦ</a:t>
            </a:r>
            <a:r>
              <a:rPr lang="el-GR" sz="3200" dirty="0"/>
              <a:t> φορέα του.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Ἀναφερόμαστε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ὑπάρξεως</a:t>
            </a:r>
            <a:r>
              <a:rPr lang="el-GR" sz="3200" dirty="0"/>
              <a:t> τόσο </a:t>
            </a:r>
            <a:r>
              <a:rPr lang="el-GR" sz="3200" dirty="0" err="1"/>
              <a:t>σωματικῶν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ψυχικῶν</a:t>
            </a:r>
            <a:r>
              <a:rPr lang="el-GR" sz="3200" dirty="0"/>
              <a:t> προτερημάτων.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σωματικὰ</a:t>
            </a:r>
            <a:r>
              <a:rPr lang="el-GR" sz="3200" dirty="0"/>
              <a:t> προσόντα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ἀφοροῦν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ἐξωτερικὰ</a:t>
            </a:r>
            <a:r>
              <a:rPr lang="el-GR" sz="3200" dirty="0"/>
              <a:t> </a:t>
            </a:r>
            <a:r>
              <a:rPr lang="el-GR" sz="3200" dirty="0" err="1"/>
              <a:t>χαρακτηριστικὰ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ρήτορα, </a:t>
            </a:r>
            <a:r>
              <a:rPr lang="el-GR" sz="3200" dirty="0" err="1"/>
              <a:t>ἀλλὰ</a:t>
            </a:r>
            <a:r>
              <a:rPr lang="el-GR" sz="3200" dirty="0"/>
              <a:t> κυρίως </a:t>
            </a:r>
            <a:r>
              <a:rPr lang="el-GR" sz="3200" dirty="0" err="1"/>
              <a:t>σὲ</a:t>
            </a:r>
            <a:r>
              <a:rPr lang="el-GR" sz="3200" dirty="0"/>
              <a:t> θέματα </a:t>
            </a:r>
            <a:r>
              <a:rPr lang="el-GR" sz="3200" dirty="0" err="1"/>
              <a:t>προσωπικῆς</a:t>
            </a:r>
            <a:r>
              <a:rPr lang="el-GR" sz="3200" dirty="0"/>
              <a:t> του </a:t>
            </a:r>
            <a:r>
              <a:rPr lang="el-GR" sz="3200" dirty="0" err="1"/>
              <a:t>ὑγείας</a:t>
            </a:r>
            <a:r>
              <a:rPr lang="el-GR" sz="3200" dirty="0"/>
              <a:t> (</a:t>
            </a:r>
            <a:r>
              <a:rPr lang="el-GR" sz="3200" dirty="0" err="1"/>
              <a:t>νοητικὲς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ἀναπνευστικὲς</a:t>
            </a:r>
            <a:r>
              <a:rPr lang="el-GR" sz="3200" dirty="0"/>
              <a:t> δυνάμεις) </a:t>
            </a:r>
            <a:r>
              <a:rPr lang="el-GR" sz="3200" dirty="0" err="1"/>
              <a:t>καὶ</a:t>
            </a:r>
            <a:r>
              <a:rPr lang="el-GR" sz="3200" dirty="0"/>
              <a:t> προτερημάτων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του (</a:t>
            </a:r>
            <a:r>
              <a:rPr lang="el-GR" sz="3200" dirty="0" err="1"/>
              <a:t>καθαρὸ</a:t>
            </a:r>
            <a:r>
              <a:rPr lang="el-GR" sz="3200" dirty="0"/>
              <a:t> μέταλλο, </a:t>
            </a:r>
            <a:r>
              <a:rPr lang="el-GR" sz="3200" dirty="0" err="1"/>
              <a:t>ὀρθοφωνία</a:t>
            </a:r>
            <a:r>
              <a:rPr lang="el-GR" sz="3200" dirty="0"/>
              <a:t>, </a:t>
            </a:r>
            <a:r>
              <a:rPr lang="el-GR" sz="3200" dirty="0" err="1"/>
              <a:t>φωνητικὴ</a:t>
            </a:r>
            <a:r>
              <a:rPr lang="el-GR" sz="3200" dirty="0"/>
              <a:t> γλυκύτητα).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925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408F-85BE-B947-ABC6-283BCC50C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2428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6D022-B628-3C4D-A6CE-12100D60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248574"/>
            <a:ext cx="11931588" cy="6525088"/>
          </a:xfrm>
        </p:spPr>
        <p:txBody>
          <a:bodyPr/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ἀντίθετες</a:t>
            </a:r>
            <a:r>
              <a:rPr lang="el-GR" sz="3200" dirty="0"/>
              <a:t> περιπτώσεις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σωματικὰ</a:t>
            </a:r>
            <a:r>
              <a:rPr lang="el-GR" sz="3200" dirty="0"/>
              <a:t> προτερήματα </a:t>
            </a:r>
            <a:r>
              <a:rPr lang="el-GR" sz="3200" dirty="0" err="1"/>
              <a:t>ἀποβαίνουν</a:t>
            </a:r>
            <a:r>
              <a:rPr lang="el-GR" sz="3200" dirty="0"/>
              <a:t> </a:t>
            </a:r>
            <a:r>
              <a:rPr lang="el-GR" sz="3200" dirty="0" err="1"/>
              <a:t>ἀρνητικὲς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ἐπίτευξη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στόχων </a:t>
            </a:r>
            <a:r>
              <a:rPr lang="el-GR" sz="3200" dirty="0" err="1"/>
              <a:t>ἑνὸς</a:t>
            </a:r>
            <a:r>
              <a:rPr lang="el-GR" sz="3200" dirty="0"/>
              <a:t> κηρύγματος, </a:t>
            </a:r>
            <a:r>
              <a:rPr lang="el-GR" sz="3200" dirty="0" err="1"/>
              <a:t>μιᾶς</a:t>
            </a:r>
            <a:r>
              <a:rPr lang="el-GR" sz="3200" dirty="0"/>
              <a:t> κατηχήσεως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μαθήματος </a:t>
            </a:r>
            <a:r>
              <a:rPr lang="el-GR" sz="3200" dirty="0" err="1"/>
              <a:t>θρησκευτικῶν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Συμφωνοῦμε</a:t>
            </a:r>
            <a:r>
              <a:rPr lang="el-GR" sz="3200" dirty="0"/>
              <a:t>, βεβαίως,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νοητικὲς</a:t>
            </a:r>
            <a:r>
              <a:rPr lang="el-GR" sz="3200" dirty="0"/>
              <a:t> δυνάμεις (πίσω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ὑποκρύπτονται</a:t>
            </a:r>
            <a:r>
              <a:rPr lang="el-GR" sz="3200" dirty="0"/>
              <a:t> </a:t>
            </a:r>
            <a:r>
              <a:rPr lang="el-GR" sz="3200" dirty="0" err="1"/>
              <a:t>ἀντίστοιχες</a:t>
            </a:r>
            <a:r>
              <a:rPr lang="el-GR" sz="3200" dirty="0"/>
              <a:t> </a:t>
            </a:r>
            <a:r>
              <a:rPr lang="el-GR" sz="3200" dirty="0" err="1"/>
              <a:t>ψυχικὲς</a:t>
            </a:r>
            <a:r>
              <a:rPr lang="el-GR" sz="3200" dirty="0"/>
              <a:t>)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σημαντικότερο παράγοντα -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ἀνθρώπινης</a:t>
            </a:r>
            <a:r>
              <a:rPr lang="el-GR" sz="3200" dirty="0"/>
              <a:t> φύσεως-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ἐπιτυχία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κηρυκτικοῦ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εὐφυΐα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μνημονικὸ</a:t>
            </a:r>
            <a:r>
              <a:rPr lang="el-GR" sz="3200" dirty="0"/>
              <a:t> </a:t>
            </a:r>
            <a:r>
              <a:rPr lang="el-GR" sz="3200" dirty="0" err="1"/>
              <a:t>συνιστοῦν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βασικὰ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κήρυγμα, </a:t>
            </a:r>
            <a:r>
              <a:rPr lang="el-GR" sz="3200" dirty="0" err="1"/>
              <a:t>τὴν</a:t>
            </a:r>
            <a:r>
              <a:rPr lang="el-GR" sz="3200" dirty="0"/>
              <a:t> κατήχηση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μάθημα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θρησκευτικῶν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ἄλλο</a:t>
            </a:r>
            <a:r>
              <a:rPr lang="el-GR" sz="3200" dirty="0"/>
              <a:t> </a:t>
            </a:r>
            <a:r>
              <a:rPr lang="el-GR" sz="3200" dirty="0" err="1"/>
              <a:t>σημαντικὸ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μόρφωσή του.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πρωτίστως διότι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ὑψηλῶν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ποικίλων </a:t>
            </a:r>
            <a:r>
              <a:rPr lang="el-GR" sz="3200" dirty="0" err="1"/>
              <a:t>πνευματικῶν</a:t>
            </a:r>
            <a:r>
              <a:rPr lang="el-GR" sz="3200" dirty="0"/>
              <a:t> </a:t>
            </a:r>
            <a:r>
              <a:rPr lang="el-GR" sz="3200" dirty="0" err="1"/>
              <a:t>ἀναγκῶν</a:t>
            </a:r>
            <a:r>
              <a:rPr lang="el-GR" sz="3200" dirty="0"/>
              <a:t>.</a:t>
            </a:r>
            <a:r>
              <a:rPr lang="el-GR" dirty="0"/>
              <a:t>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7243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85902-1423-D446-AF53-07EEBBB9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62144"/>
            <a:ext cx="11282780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7CDED-8A2A-234D-9E62-24A4C1D9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33166"/>
            <a:ext cx="12011488" cy="6591670"/>
          </a:xfrm>
        </p:spPr>
        <p:txBody>
          <a:bodyPr>
            <a:noAutofit/>
          </a:bodyPr>
          <a:lstStyle/>
          <a:p>
            <a:r>
              <a:rPr lang="el-GR" sz="3200" dirty="0" err="1"/>
              <a:t>Ἀπαιτεῖται</a:t>
            </a:r>
            <a:r>
              <a:rPr lang="el-GR" sz="3200" dirty="0"/>
              <a:t> </a:t>
            </a:r>
            <a:r>
              <a:rPr lang="el-GR" sz="3200" dirty="0" err="1"/>
              <a:t>συστηματικὴ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γνώση,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κατάρτιση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βασικοὺς</a:t>
            </a:r>
            <a:r>
              <a:rPr lang="el-GR" sz="3200" dirty="0"/>
              <a:t> </a:t>
            </a:r>
            <a:r>
              <a:rPr lang="el-GR" sz="3200" dirty="0" err="1"/>
              <a:t>ἄξονες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φιλοσοφίας,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ἱστορίας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κοινωνιολογίας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δικαίου. 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ὀφείλει</a:t>
            </a:r>
            <a:r>
              <a:rPr lang="el-GR" sz="3200" dirty="0"/>
              <a:t>, </a:t>
            </a:r>
            <a:r>
              <a:rPr lang="el-GR" sz="3200" dirty="0" err="1"/>
              <a:t>ἐπίσης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ἐνήμερος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προβλημάτων </a:t>
            </a:r>
            <a:r>
              <a:rPr lang="el-GR" sz="3200" dirty="0" err="1"/>
              <a:t>τῆς</a:t>
            </a:r>
            <a:r>
              <a:rPr lang="el-GR" sz="3200" dirty="0"/>
              <a:t> κοινωνίας,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ἀναπτύσσει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κηρυκτικό</a:t>
            </a:r>
            <a:r>
              <a:rPr lang="el-GR" sz="3200" dirty="0"/>
              <a:t> του </a:t>
            </a:r>
            <a:r>
              <a:rPr lang="el-GR" sz="3200" dirty="0" err="1"/>
              <a:t>ἔργο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Σὲ</a:t>
            </a:r>
            <a:r>
              <a:rPr lang="el-GR" sz="3200" dirty="0"/>
              <a:t> θέματα πολιτειακά,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σαφὴ</a:t>
            </a:r>
            <a:r>
              <a:rPr lang="el-GR" sz="3200" dirty="0"/>
              <a:t> συνείδηση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σέβεται </a:t>
            </a:r>
            <a:r>
              <a:rPr lang="el-GR" sz="3200" dirty="0" err="1"/>
              <a:t>ἀπολύτως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διάκριση </a:t>
            </a:r>
            <a:r>
              <a:rPr lang="el-GR" sz="3200" dirty="0" err="1"/>
              <a:t>πολιτικῆς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κομματικῆς</a:t>
            </a:r>
            <a:r>
              <a:rPr lang="el-GR" sz="3200" dirty="0"/>
              <a:t> τοποθετήσεως (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ἐπιτρεπτή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δεύτερη </a:t>
            </a:r>
            <a:r>
              <a:rPr lang="el-GR" sz="3200" dirty="0" err="1"/>
              <a:t>ἀνεπίτρεπτη</a:t>
            </a:r>
            <a:r>
              <a:rPr lang="el-GR" sz="3200" dirty="0"/>
              <a:t>).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προσωπικότητα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διακρίνεται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ἀρετὲς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κοινωνικῆς</a:t>
            </a:r>
            <a:r>
              <a:rPr lang="el-GR" sz="3200" dirty="0"/>
              <a:t> </a:t>
            </a:r>
            <a:r>
              <a:rPr lang="el-GR" sz="3200" dirty="0" err="1"/>
              <a:t>ἠθικῆς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12494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EF0F-18EE-1C4D-B2E5-4856EEE51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62145"/>
            <a:ext cx="11282780" cy="6214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0F262-273D-B04A-9021-D7B9A0636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275205"/>
            <a:ext cx="12002609" cy="6391926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Ἔτσι</a:t>
            </a:r>
            <a:r>
              <a:rPr lang="el-GR" sz="3200" dirty="0"/>
              <a:t>, τόσο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θεολόγος </a:t>
            </a:r>
            <a:r>
              <a:rPr lang="el-GR" sz="3200" dirty="0" err="1"/>
              <a:t>καθηγητὴς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δευτεροβάθμιας </a:t>
            </a:r>
            <a:r>
              <a:rPr lang="el-GR" sz="3200" dirty="0" err="1"/>
              <a:t>ἐκπαιδεύσεως</a:t>
            </a:r>
            <a:r>
              <a:rPr lang="el-GR" sz="3200" dirty="0"/>
              <a:t>,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σεμνός, </a:t>
            </a:r>
            <a:r>
              <a:rPr lang="el-GR" sz="3200" dirty="0" err="1"/>
              <a:t>ἐγκρατὴς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σώφρων. </a:t>
            </a:r>
            <a:endParaRPr lang="en-GR" sz="3200" dirty="0"/>
          </a:p>
          <a:p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συνοδεύουν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οἱ</a:t>
            </a:r>
            <a:r>
              <a:rPr lang="el-GR" sz="3200" dirty="0"/>
              <a:t> συγκεκριμένες </a:t>
            </a:r>
            <a:r>
              <a:rPr lang="el-GR" sz="3200" dirty="0" err="1"/>
              <a:t>ἀρετές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παράγωγές του: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ἁπλότητα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σοβαρότητα.</a:t>
            </a:r>
          </a:p>
          <a:p>
            <a:r>
              <a:rPr lang="el-GR" sz="3200" dirty="0" err="1"/>
              <a:t>Ὑπεράνω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χριστιανικῶν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κοινωνικῶν</a:t>
            </a:r>
            <a:r>
              <a:rPr lang="el-GR" sz="3200" dirty="0"/>
              <a:t> </a:t>
            </a:r>
            <a:r>
              <a:rPr lang="el-GR" sz="3200" dirty="0" err="1"/>
              <a:t>ἀρετῶν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προσωπικότητα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διαπνέεται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πνευματικότητα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ἀναστάσιμη</a:t>
            </a:r>
            <a:r>
              <a:rPr lang="el-GR" sz="3200" dirty="0"/>
              <a:t> </a:t>
            </a:r>
            <a:r>
              <a:rPr lang="el-GR" sz="3200" dirty="0" err="1"/>
              <a:t>ἐλπίδα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πίστεώς</a:t>
            </a:r>
            <a:r>
              <a:rPr lang="el-GR" sz="3200" dirty="0"/>
              <a:t> του.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πνευματικότητα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ὑφίσταται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ἐκεῖνος</a:t>
            </a:r>
            <a:r>
              <a:rPr lang="el-GR" sz="3200" dirty="0"/>
              <a:t> φθάσει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ζωή του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ἀνθρώπινης</a:t>
            </a:r>
            <a:r>
              <a:rPr lang="el-GR" sz="3200" dirty="0"/>
              <a:t> πρωτοβουλίας· </a:t>
            </a:r>
            <a:r>
              <a:rPr lang="el-GR" sz="3200" dirty="0" err="1"/>
              <a:t>ὅταν</a:t>
            </a:r>
            <a:r>
              <a:rPr lang="el-GR" sz="3200" dirty="0"/>
              <a:t>, δηλαδή,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ἀποδεχθεῖ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ζωή του </a:t>
            </a:r>
            <a:r>
              <a:rPr lang="el-GR" sz="3200" dirty="0" err="1"/>
              <a:t>τὴ</a:t>
            </a:r>
            <a:r>
              <a:rPr lang="el-GR" sz="3200" dirty="0"/>
              <a:t> μεγάλη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παύλειας</a:t>
            </a:r>
            <a:r>
              <a:rPr lang="el-GR" sz="3200" dirty="0"/>
              <a:t> διαπιστώσεως: «</a:t>
            </a:r>
            <a:r>
              <a:rPr lang="el-GR" sz="3200" dirty="0" err="1"/>
              <a:t>Ζῶ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οὐκέτι</a:t>
            </a:r>
            <a:r>
              <a:rPr lang="el-GR" sz="3200" dirty="0"/>
              <a:t> </a:t>
            </a:r>
            <a:r>
              <a:rPr lang="el-GR" sz="3200" dirty="0" err="1"/>
              <a:t>ἐγώ</a:t>
            </a:r>
            <a:r>
              <a:rPr lang="el-GR" sz="3200" dirty="0"/>
              <a:t>, </a:t>
            </a:r>
            <a:r>
              <a:rPr lang="el-GR" sz="3200" dirty="0" err="1"/>
              <a:t>ζῇ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ἐμοῖ</a:t>
            </a:r>
            <a:r>
              <a:rPr lang="el-GR" sz="3200" dirty="0"/>
              <a:t> Χριστός» (</a:t>
            </a:r>
            <a:r>
              <a:rPr lang="el-GR" sz="3200" dirty="0" err="1"/>
              <a:t>Γαλ</a:t>
            </a:r>
            <a:r>
              <a:rPr lang="el-GR" sz="3200" dirty="0"/>
              <a:t>. 2, 20).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2922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444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ΤΟ ΠΡΟΣΩΠΙΚΟ ΣΤΟΙΧΕΙΟ ΣΤΗΝ ΕΚΚΛΗΣΙΑΣΤΙΚΗ  ΡΗΤΟΡΙΚΗ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155</cp:revision>
  <dcterms:created xsi:type="dcterms:W3CDTF">2020-11-05T13:23:08Z</dcterms:created>
  <dcterms:modified xsi:type="dcterms:W3CDTF">2020-12-04T06:36:19Z</dcterms:modified>
</cp:coreProperties>
</file>