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69D-9B43-4B4C-868D-2EC8BD66F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7DA77-584D-FC4D-A7BE-121554FBA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866-97A2-554A-A04C-206FF4DF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BDD64-D8F2-AE4A-9DF6-01A0B9D5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B826-0537-8F4A-A224-4EDC0B00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8987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F1CF-3DF8-494A-9619-9646324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E6F3D-4049-C246-93A7-A48E303F5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CABB-055E-1C42-B890-1861BD12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38668-86AF-AE45-93D8-9185290A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45C6D-2157-0042-A14E-E873AB8C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2529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6115C-53A7-5C4B-B315-0993B1C33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A26BB-0FFB-4244-84C2-7B2F437CB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36D0-5991-C449-9C05-BFFE3321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457C-DFD1-FC4A-8687-3BA0525B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D9616-7E1E-D341-A699-95DEEB0D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4800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7D8D-6923-9B48-8F72-83E311A0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E8E3-D2B2-8042-8A0E-3ACDF298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BCA40-D16F-FD41-B167-5F9A1175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466D6-5D91-624A-8653-127B8283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D60D3-3C4E-9A4C-9D90-6AE592A7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894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0F84-9B54-2A43-95A9-040968E3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B980-9102-0647-BEA9-3DF52122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48865-4531-7F43-9014-515DB484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1B3F8-AA47-0148-832A-9F48AC21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B3BE-CB53-2E46-875E-A7D253C7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226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8E62-E681-1E43-841E-DE5FEE45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BD35D-118B-DD48-95E8-D30A72D31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36859-BE24-E141-A151-E2AD975D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A8F53-768E-3A41-B6F8-6F1C64C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BC632-B9CD-E241-8C2B-499C4206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AE35-655D-3643-9CA8-1709E7C1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1204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7EDA-737D-0A40-9C38-53EF16C3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46BEC-D985-0F4C-9C44-CD71CEF16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0942-092F-FC40-B9C1-0820DC52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D3215-182A-E44E-96C9-ED32B9112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3C9C-19C8-8C43-A94A-CAAD34ACE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07878-7F24-B64E-BEFD-6EADE0FF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1369C-499F-5C42-9DB9-13D81E38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E150A-358E-AE48-8EB9-FBCBEADD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711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9523E-2947-3448-B5F4-1D7AC367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A6E3F-008F-D549-A568-F9161A2C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B7E44-BF80-BD4C-A506-FA4E9D6F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49605-BCE1-AB4E-B6A3-296349AC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857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27470-EFBF-7B41-B34B-5B44855E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0B2CD-409E-6544-8F18-605061B2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7F08-5803-DC49-BB1A-71277382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95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7A90-F256-6043-A789-6918D59D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7AD3-3D98-6E44-A6F7-01F9E82F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0ADD8-6513-454D-B897-D5C4C584F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E57B8-AE95-0F4A-9CAC-345B3570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5D553-D4D5-F349-A4E2-014E679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FE93A-B4F9-694F-926C-58B2258D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8127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C0B0-78F0-144F-941D-C81459A4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4E815-CCA1-8347-9CC9-488A12B30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01DF1-2475-DB48-8818-35CE5E031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B7AF9-1E24-9149-82CA-2CB11950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416E-B16D-0349-98B7-5AB73707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C6B5A-B1A6-DA4F-AF88-F54CA3F7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771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9D875-278E-1744-9F7A-0372931DB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649D1-ADDA-204E-BC56-55911C103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36651-2448-A647-A5A7-AF5784825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0345-820C-4547-96F7-AD2529F76441}" type="datetimeFigureOut">
              <a:rPr lang="en-GR" smtClean="0"/>
              <a:t>14/5/21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787D4-04CC-2947-97CF-205A1DE81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576E-D687-F244-803C-C9FB88610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006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194F-67A9-A54D-AFF7-D77ADD79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03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02F0D-1EBF-854F-9D37-03B4F32D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" y="138022"/>
            <a:ext cx="12025223" cy="6642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R" sz="3200" b="1" u="sng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b="1" u="dotted" dirty="0"/>
              <a:t>(θ) </a:t>
            </a:r>
            <a:r>
              <a:rPr lang="el-GR" sz="3200" b="1" u="dotted" dirty="0" err="1"/>
              <a:t>Προσευχητικὰ</a:t>
            </a:r>
            <a:r>
              <a:rPr lang="el-GR" sz="3200" b="1" u="dotted" dirty="0"/>
              <a:t> κείμενα </a:t>
            </a:r>
            <a:r>
              <a:rPr lang="el-GR" sz="3200" b="1" u="dotted" dirty="0" err="1"/>
              <a:t>στὸ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ἔργο</a:t>
            </a:r>
            <a:r>
              <a:rPr lang="el-GR" sz="3200" b="1" u="dotted" dirty="0"/>
              <a:t> Γρηγορίου </a:t>
            </a:r>
            <a:r>
              <a:rPr lang="el-GR" sz="3200" b="1" u="dotted" dirty="0" err="1"/>
              <a:t>τοῦ</a:t>
            </a:r>
            <a:r>
              <a:rPr lang="el-GR" sz="3200" b="1" u="dotted" dirty="0"/>
              <a:t> Θεολόγου</a:t>
            </a:r>
            <a:endParaRPr lang="en-GR" sz="3200" b="1" u="sng" dirty="0"/>
          </a:p>
          <a:p>
            <a:r>
              <a:rPr lang="el-GR" sz="3200" dirty="0"/>
              <a:t> 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Μία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ἀξιοσημείωτη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καταχωρίζεται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ἔργο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ἀφορᾶ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νεκρὸ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ἀδελφὸ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Καισάρειο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παρατίθεται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τέλος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σχετικοῦ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ἐπιταφίου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ἐξεφώνησε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ὁ Γρηγόριος.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προφανῶς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ἐπικήδειος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ἀπευθύνεται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Πατέρα.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57934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C2B34-5142-4538-BD66-D03FB67F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1"/>
            <a:ext cx="11268075" cy="9524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18F3B7-6BB3-43D6-A82F-75ABA09F0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1925"/>
            <a:ext cx="11906250" cy="6572250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συγκεκριμένη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Ἀποστολικῶν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συνιστᾶ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μία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θεολογικὴ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ἀνάπτυξη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ἀντίστοιχης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Ἀποστολικὴ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Ἱππολύτου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Ρώμης.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φαίνεται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πηγὴ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κάποιων μεταγενέστερων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ἀρχαιότητα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καταδεικνύεται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ἀποδίδεται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τίτλος θεότητας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Ἅγιο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Πνεῦμα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(ὁ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φέρεται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«Κύριος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Πνεύματος»),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ἀναδεικνύεται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ἐμφάνιση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Πνευματομάχων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χρήση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Ψαλμ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73, 16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ἀποδεικνύει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προέλευση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πρῶτο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Χριστιανισμό.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Ἰδιαίτερο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ἐνδιαφέρον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παρουσιάζουν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Ἀποστολικὲς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Ὄρθρου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78918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A48445-BA52-44E4-98CE-A696FF61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0"/>
            <a:ext cx="11277601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2C195D-02F5-4388-B457-59E72B3FB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3350"/>
            <a:ext cx="11925300" cy="6553200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πρώτη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ἀναπέμπεται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Ἐπίσκοπο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διακονικὲς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αἰτήσεις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Ἐντύπωση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προκαλεῖ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ἐμφανίζει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κάποια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κοινὰ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σημεῖα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δώδεκα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ἑωθινὲς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ἱερατικὲς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σημερινῆς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πράξεως.</a:t>
            </a:r>
            <a:endParaRPr lang="el-GR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χρησιμοποίηση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Ἀριθμ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16,22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ἀρχὴ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πνευμάτων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πάσης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σαρκὸς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παραπέμπει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ἐπικηδείου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ἐπιμνημοσύνων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ἀκολουθιῶν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Παρόμοιας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ἀρχαιότητας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Ἀποστολικὲς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ἐμφανίζεται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ἑωθινὴ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ἐπισκόπου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χειροθετεῖ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λαὸ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σχετικὴ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διακονικὴ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προτροπὴ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7218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2E5-08ED-594E-8D7A-F50C97D6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90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F8BCC-D4F7-DD47-A9D4-CC44C6FB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138022"/>
            <a:ext cx="11982090" cy="6719977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ἀξιοσημείωτο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χειροθεσίας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αἰτιολογεῖται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θέση της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Ὄρθρου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διατυπώνονται </a:t>
            </a:r>
            <a:r>
              <a:rPr lang="el-GR" sz="3200" dirty="0" err="1"/>
              <a:t>ἑωθινὰ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ἡμέρας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γενικοῦ</a:t>
            </a:r>
            <a:r>
              <a:rPr lang="el-GR" sz="3200" dirty="0"/>
              <a:t> χαρακτήρα,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αἰτήματά</a:t>
            </a:r>
            <a:r>
              <a:rPr lang="el-GR" sz="3200" dirty="0"/>
              <a:t> της </a:t>
            </a:r>
            <a:r>
              <a:rPr lang="el-GR" sz="3200" dirty="0" err="1"/>
              <a:t>ἀναφέρονται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προστασία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πιστοῦ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καθημερινή του ζωή.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i="1" dirty="0" err="1"/>
              <a:t>Ἀποστολικῶν</a:t>
            </a:r>
            <a:r>
              <a:rPr lang="el-GR" sz="3200" i="1" dirty="0"/>
              <a:t> </a:t>
            </a:r>
            <a:r>
              <a:rPr lang="el-GR" sz="3200" i="1" dirty="0" err="1"/>
              <a:t>Διαταγῶν</a:t>
            </a:r>
            <a:r>
              <a:rPr lang="el-GR" sz="3200" dirty="0"/>
              <a:t> «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προσφερομένων</a:t>
            </a:r>
            <a:r>
              <a:rPr lang="el-GR" sz="3200" dirty="0"/>
              <a:t> </a:t>
            </a:r>
            <a:r>
              <a:rPr lang="el-GR" sz="3200" dirty="0" err="1"/>
              <a:t>ἀπαρχῶν</a:t>
            </a:r>
            <a:r>
              <a:rPr lang="el-GR" sz="3200" dirty="0"/>
              <a:t>» </a:t>
            </a:r>
            <a:r>
              <a:rPr lang="el-GR" sz="3200" dirty="0" err="1"/>
              <a:t>ἀποτελεῖ</a:t>
            </a:r>
            <a:r>
              <a:rPr lang="el-GR" sz="3200" dirty="0"/>
              <a:t> μία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ἀντίστοιχης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Ἀποστολικὴ</a:t>
            </a:r>
            <a:r>
              <a:rPr lang="el-GR" sz="3200" i="1" dirty="0"/>
              <a:t> Παράδοση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Ἱππολύτου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κολύβων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σύγχρονη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εὐχή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i="1" dirty="0" err="1"/>
              <a:t>Ἀποστολικῶν</a:t>
            </a:r>
            <a:r>
              <a:rPr lang="el-GR" sz="3200" i="1" dirty="0"/>
              <a:t> </a:t>
            </a:r>
            <a:r>
              <a:rPr lang="el-GR" sz="3200" i="1" dirty="0" err="1"/>
              <a:t>Διαταγῶν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ἐκτενέστερη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ἀντίστοιχης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Ἀποστολικὴ</a:t>
            </a:r>
            <a:r>
              <a:rPr lang="el-GR" sz="3200" i="1" dirty="0"/>
              <a:t> Παράδοση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λεπτομέρειες </a:t>
            </a:r>
            <a:r>
              <a:rPr lang="el-GR" sz="3200" dirty="0" err="1"/>
              <a:t>στὶς</a:t>
            </a:r>
            <a:r>
              <a:rPr lang="el-GR" sz="3200" dirty="0"/>
              <a:t> κατηγορίες </a:t>
            </a:r>
            <a:r>
              <a:rPr lang="el-GR" sz="3200" dirty="0" err="1"/>
              <a:t>τῶν</a:t>
            </a:r>
            <a:r>
              <a:rPr lang="el-GR" sz="3200" dirty="0"/>
              <a:t> ζώων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τρόπο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θρέφει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ζῶα</a:t>
            </a:r>
            <a:r>
              <a:rPr lang="el-GR" sz="3200" dirty="0"/>
              <a:t> </a:t>
            </a:r>
            <a:r>
              <a:rPr lang="el-GR" sz="3200" dirty="0" err="1"/>
              <a:t>αὐτά</a:t>
            </a:r>
            <a:r>
              <a:rPr lang="el-GR" sz="3200" dirty="0"/>
              <a:t>.</a:t>
            </a:r>
            <a:endParaRPr lang="en-GR" sz="3200" b="1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5291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651D-38AF-EF42-B213-C3A81069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035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2EC9D-854C-9341-8149-FC3AE6AF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42" y="163902"/>
            <a:ext cx="11990717" cy="6694097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συγκεκριμένη,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Ἀβραὰμ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Ἰσαὰκ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Ἰακὼβ</a:t>
            </a:r>
            <a:r>
              <a:rPr lang="el-GR" sz="3200" dirty="0"/>
              <a:t>» (</a:t>
            </a:r>
            <a:r>
              <a:rPr lang="el-GR" sz="3200" dirty="0" err="1"/>
              <a:t>Ἔξ</a:t>
            </a:r>
            <a:r>
              <a:rPr lang="el-GR" sz="3200" dirty="0"/>
              <a:t>. 3,6) παραπέμπει </a:t>
            </a:r>
            <a:r>
              <a:rPr lang="el-GR" sz="3200" dirty="0" err="1"/>
              <a:t>σ᾿ἕνα</a:t>
            </a:r>
            <a:r>
              <a:rPr lang="el-GR" sz="3200" dirty="0"/>
              <a:t> </a:t>
            </a:r>
            <a:r>
              <a:rPr lang="el-GR" sz="3200" dirty="0" err="1"/>
              <a:t>παλαιοχριστιανικὸ</a:t>
            </a:r>
            <a:r>
              <a:rPr lang="el-GR" sz="3200" dirty="0"/>
              <a:t> </a:t>
            </a:r>
            <a:r>
              <a:rPr lang="el-GR" sz="3200" dirty="0" err="1"/>
              <a:t>προσευχητικὸ</a:t>
            </a:r>
            <a:r>
              <a:rPr lang="el-GR" sz="3200" dirty="0"/>
              <a:t> περιβάλλον.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συγκεκριμένη,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Ἀβραὰμ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Ἰσαὰκ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Ἰακὼβ</a:t>
            </a:r>
            <a:r>
              <a:rPr lang="el-GR" sz="3200" dirty="0"/>
              <a:t>» (</a:t>
            </a:r>
            <a:r>
              <a:rPr lang="el-GR" sz="3200" dirty="0" err="1"/>
              <a:t>Ἔξ</a:t>
            </a:r>
            <a:r>
              <a:rPr lang="el-GR" sz="3200" dirty="0"/>
              <a:t>. 3,6) παραπέμπει </a:t>
            </a:r>
            <a:r>
              <a:rPr lang="el-GR" sz="3200" dirty="0" err="1"/>
              <a:t>σ᾿ἕνα</a:t>
            </a:r>
            <a:r>
              <a:rPr lang="el-GR" sz="3200" dirty="0"/>
              <a:t> </a:t>
            </a:r>
            <a:r>
              <a:rPr lang="el-GR" sz="3200" dirty="0" err="1"/>
              <a:t>παλαιοχριστιανικὸ</a:t>
            </a:r>
            <a:r>
              <a:rPr lang="el-GR" sz="3200" dirty="0"/>
              <a:t> </a:t>
            </a:r>
            <a:r>
              <a:rPr lang="el-GR" sz="3200" dirty="0" err="1"/>
              <a:t>προσευχητικὸ</a:t>
            </a:r>
            <a:r>
              <a:rPr lang="el-GR" sz="3200" dirty="0"/>
              <a:t> περιβάλλον.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χρήση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ἔννοιας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εὐχαριστίας</a:t>
            </a:r>
            <a:r>
              <a:rPr lang="el-GR" sz="3200" dirty="0"/>
              <a:t>»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καταδεικνύει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εὐλογεῖν</a:t>
            </a:r>
            <a:r>
              <a:rPr lang="el-GR" sz="3200" dirty="0"/>
              <a:t>» (κυρίαρχο </a:t>
            </a:r>
            <a:r>
              <a:rPr lang="el-GR" sz="3200" dirty="0" err="1"/>
              <a:t>ρῆμα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ἑβραϊκῶν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)</a:t>
            </a:r>
            <a:r>
              <a:rPr lang="en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εὐχαριστεῖν</a:t>
            </a:r>
            <a:r>
              <a:rPr lang="el-GR" sz="3200" dirty="0"/>
              <a:t>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χρησιμοποιήθηκε κυρίως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πρῶτες</a:t>
            </a:r>
            <a:r>
              <a:rPr lang="el-GR" sz="3200" dirty="0"/>
              <a:t> </a:t>
            </a:r>
            <a:r>
              <a:rPr lang="el-GR" sz="3200" dirty="0" err="1"/>
              <a:t>χριστιανικὲς</a:t>
            </a:r>
            <a:r>
              <a:rPr lang="el-GR" sz="3200" dirty="0"/>
              <a:t> </a:t>
            </a:r>
            <a:r>
              <a:rPr lang="el-GR" sz="3200" dirty="0" err="1"/>
              <a:t>προσευχὲς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μία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προσευχητικὴ</a:t>
            </a:r>
            <a:r>
              <a:rPr lang="el-GR" sz="3200" dirty="0"/>
              <a:t> καινοτομία </a:t>
            </a:r>
            <a:r>
              <a:rPr lang="el-GR" sz="3200" dirty="0" err="1"/>
              <a:t>ἔναντι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προσευχητικοῦ</a:t>
            </a:r>
            <a:r>
              <a:rPr lang="el-GR" sz="3200" dirty="0"/>
              <a:t> πλαισίου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40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34DB-8F98-1E48-86A0-01296D6F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" y="1"/>
            <a:ext cx="11276163" cy="6901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5B1D-65D5-0647-A539-E35359A87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" y="138021"/>
            <a:ext cx="12036724" cy="6625088"/>
          </a:xfrm>
        </p:spPr>
        <p:txBody>
          <a:bodyPr>
            <a:normAutofit/>
          </a:bodyPr>
          <a:lstStyle/>
          <a:p>
            <a:r>
              <a:rPr lang="el-GR" sz="3200" dirty="0"/>
              <a:t>Μία </a:t>
            </a:r>
            <a:r>
              <a:rPr lang="el-GR" sz="3200" dirty="0" err="1"/>
              <a:t>ἄλλη</a:t>
            </a:r>
            <a:r>
              <a:rPr lang="el-GR" sz="3200" dirty="0"/>
              <a:t> κατηγορία </a:t>
            </a:r>
            <a:r>
              <a:rPr lang="el-GR" sz="3200" dirty="0" err="1"/>
              <a:t>προσευχῶν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ἀναπαυσαμένων</a:t>
            </a:r>
            <a:r>
              <a:rPr lang="el-GR" sz="3200" dirty="0"/>
              <a:t>»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Ὅπως</a:t>
            </a:r>
            <a:r>
              <a:rPr lang="el-GR" sz="3200" dirty="0"/>
              <a:t> διαπιστώθηκε </a:t>
            </a:r>
            <a:r>
              <a:rPr lang="el-GR" sz="3200" dirty="0" err="1"/>
              <a:t>μὲ</a:t>
            </a:r>
            <a:r>
              <a:rPr lang="el-GR" sz="3200" dirty="0"/>
              <a:t> προηγούμενες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i="1" dirty="0" err="1"/>
              <a:t>Ἀποστολικῶν</a:t>
            </a:r>
            <a:r>
              <a:rPr lang="el-GR" sz="3200" i="1" dirty="0"/>
              <a:t> </a:t>
            </a:r>
            <a:r>
              <a:rPr lang="el-GR" sz="3200" i="1" dirty="0" err="1"/>
              <a:t>Διαταγῶν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συγκεκριμένη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ἀρκετὰ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ἀρχαιότητά</a:t>
            </a:r>
            <a:r>
              <a:rPr lang="el-GR" sz="3200" dirty="0"/>
              <a:t> της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ἀρχαιότερα</a:t>
            </a:r>
            <a:r>
              <a:rPr lang="el-GR" sz="3200" dirty="0"/>
              <a:t> κείμενα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κεκοιμημένων. </a:t>
            </a:r>
            <a:r>
              <a:rPr lang="el-GR" sz="3200" dirty="0" err="1"/>
              <a:t>Ἀξιοσημείωτο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αὐτὴν</a:t>
            </a:r>
            <a:r>
              <a:rPr lang="el-GR" sz="3200" dirty="0"/>
              <a:t> προέρχονται κάποιες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καταχωρίζονται </a:t>
            </a:r>
            <a:r>
              <a:rPr lang="el-GR" sz="3200" dirty="0" err="1"/>
              <a:t>στὴν</a:t>
            </a:r>
            <a:r>
              <a:rPr lang="el-GR" sz="3200" dirty="0"/>
              <a:t> νεκρώσιμο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σύγχρονης </a:t>
            </a:r>
            <a:r>
              <a:rPr lang="el-GR" sz="3200" dirty="0" err="1"/>
              <a:t>λειτουργικῆς</a:t>
            </a:r>
            <a:r>
              <a:rPr lang="el-GR" sz="3200" dirty="0"/>
              <a:t> πράξεως,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εὐχολογιακὸ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ὑμνολογικό</a:t>
            </a:r>
            <a:r>
              <a:rPr lang="el-GR" sz="3200" dirty="0"/>
              <a:t> της </a:t>
            </a:r>
            <a:r>
              <a:rPr lang="el-GR" sz="3200" dirty="0" err="1"/>
              <a:t>τμῆμα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</a:t>
            </a:r>
            <a:r>
              <a:rPr lang="el-GR" sz="3200" dirty="0" err="1"/>
              <a:t>προτροπὴ</a:t>
            </a:r>
            <a:r>
              <a:rPr lang="el-GR" sz="3200" dirty="0"/>
              <a:t> </a:t>
            </a:r>
            <a:r>
              <a:rPr lang="el-GR" sz="3200" i="1" dirty="0"/>
              <a:t>κλίνατε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εὐλογεῖσθε</a:t>
            </a:r>
            <a:r>
              <a:rPr lang="en-GR" sz="3200" i="1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16328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D6C2-413E-DD43-833D-DC96979C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6" y="0"/>
            <a:ext cx="11293416" cy="690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0EE6-460B-4140-94E3-E769B61C9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6" y="129396"/>
            <a:ext cx="12042474" cy="6659593"/>
          </a:xfrm>
        </p:spPr>
        <p:txBody>
          <a:bodyPr>
            <a:normAutofit/>
          </a:bodyPr>
          <a:lstStyle/>
          <a:p>
            <a:r>
              <a:rPr lang="el-GR" sz="3200" dirty="0" err="1"/>
              <a:t>Ὅπως</a:t>
            </a:r>
            <a:r>
              <a:rPr lang="el-GR" sz="3200" dirty="0"/>
              <a:t> διαπιστώσαμε παραπάνω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ἑσπερινὴ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ἑωθινὴ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τῆς</a:t>
            </a:r>
            <a:r>
              <a:rPr lang="el-GR" sz="3200" dirty="0"/>
              <a:t> συγκεκριμένης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σχετίζεται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προηγούμενη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κεκοιμημένων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συμπέρασμα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: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i="1" dirty="0" err="1"/>
              <a:t>Ἀποστολικὲς</a:t>
            </a:r>
            <a:r>
              <a:rPr lang="el-GR" sz="3200" i="1" dirty="0"/>
              <a:t> </a:t>
            </a:r>
            <a:r>
              <a:rPr lang="el-GR" sz="3200" i="1" dirty="0" err="1"/>
              <a:t>Διαταγὲς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ἀκολουθίες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 (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Βαπτίσματος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Χειροτονιῶν</a:t>
            </a:r>
            <a:r>
              <a:rPr lang="el-GR" sz="3200" dirty="0"/>
              <a:t>) περιλαμβάνουν μία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ἐπισκόπου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στην </a:t>
            </a:r>
            <a:r>
              <a:rPr lang="el-GR" sz="3200" dirty="0" err="1"/>
              <a:t>εἰδικὴ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(</a:t>
            </a:r>
            <a:r>
              <a:rPr lang="el-GR" sz="3200" dirty="0" err="1"/>
              <a:t>ἑσπερινή</a:t>
            </a:r>
            <a:r>
              <a:rPr lang="el-GR" sz="3200" dirty="0"/>
              <a:t>, </a:t>
            </a:r>
            <a:r>
              <a:rPr lang="el-GR" sz="3200" dirty="0" err="1"/>
              <a:t>ἑωθινή</a:t>
            </a:r>
            <a:r>
              <a:rPr lang="el-GR" sz="3200" dirty="0"/>
              <a:t>, νεκρώσιμος) </a:t>
            </a:r>
            <a:r>
              <a:rPr lang="el-GR" sz="3200" dirty="0" err="1"/>
              <a:t>καὶ</a:t>
            </a:r>
            <a:r>
              <a:rPr lang="el-GR" sz="3200" dirty="0"/>
              <a:t> μία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 (</a:t>
            </a:r>
            <a:r>
              <a:rPr lang="el-GR" sz="3200" dirty="0" err="1"/>
              <a:t>εὐλογίας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),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παρισταμένους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αἰτεῖται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γενικὸ</a:t>
            </a:r>
            <a:r>
              <a:rPr lang="el-GR" sz="3200" dirty="0"/>
              <a:t>- </a:t>
            </a:r>
            <a:r>
              <a:rPr lang="el-GR" sz="3200" dirty="0" err="1"/>
              <a:t>τὴ</a:t>
            </a:r>
            <a:r>
              <a:rPr lang="el-GR" sz="3200" dirty="0"/>
              <a:t> βοήθεια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</a:t>
            </a:r>
            <a:endParaRPr lang="en-GR" sz="3200" u="sng" dirty="0"/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πρωτογενὴς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μετέπειτα </a:t>
            </a:r>
            <a:r>
              <a:rPr lang="el-GR" sz="3200" dirty="0" err="1"/>
              <a:t>ἀκολουθιῶν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Ἑσπερινοῦ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Ὄρθρου</a:t>
            </a:r>
            <a:r>
              <a:rPr lang="el-GR" sz="3200" dirty="0"/>
              <a:t>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Νεκρώσιμης </a:t>
            </a:r>
            <a:r>
              <a:rPr lang="el-GR" sz="3200" dirty="0" err="1"/>
              <a:t>ἀκολουθίας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213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D1A4-7A0F-3045-A61B-A5E2E7CD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8052B-7E5A-384B-BA88-3DDB204FE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6" y="129396"/>
            <a:ext cx="11913079" cy="6530196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παλαιοχριστιανικὴ</a:t>
            </a:r>
            <a:r>
              <a:rPr lang="el-GR" sz="3200" dirty="0"/>
              <a:t>: διακρίνεται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δοξολογικὴ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πρότυπα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προσευχητικῆς</a:t>
            </a:r>
            <a:r>
              <a:rPr lang="el-GR" sz="3200" dirty="0"/>
              <a:t> παραδόσεως,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 </a:t>
            </a:r>
            <a:r>
              <a:rPr lang="el-GR" sz="3200" dirty="0" err="1"/>
              <a:t>πολλὰ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Π.Δ. </a:t>
            </a:r>
            <a:r>
              <a:rPr lang="el-GR" sz="3200" dirty="0" err="1"/>
              <a:t>καὶ</a:t>
            </a:r>
            <a:r>
              <a:rPr lang="el-GR" sz="3200" dirty="0"/>
              <a:t> διακηρύσσονται (μέσα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κεφαλοκλισίας</a:t>
            </a:r>
            <a:r>
              <a:rPr lang="el-GR" sz="3200" dirty="0"/>
              <a:t>)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βασικοὶ</a:t>
            </a:r>
            <a:r>
              <a:rPr lang="el-GR" sz="3200" dirty="0"/>
              <a:t> </a:t>
            </a:r>
            <a:r>
              <a:rPr lang="el-GR" sz="3200" dirty="0" err="1"/>
              <a:t>ἄξονες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endParaRPr lang="en-GR" sz="3200" u="sng" dirty="0"/>
          </a:p>
          <a:p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i="1" dirty="0" err="1"/>
              <a:t>Ἀποστολικὲς</a:t>
            </a:r>
            <a:r>
              <a:rPr lang="el-GR" sz="3200" i="1" dirty="0"/>
              <a:t> Διαταγές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καταχωρίζονται </a:t>
            </a:r>
            <a:r>
              <a:rPr lang="el-GR" sz="3200" dirty="0" err="1"/>
              <a:t>καὶ</a:t>
            </a:r>
            <a:r>
              <a:rPr lang="el-GR" sz="3200" dirty="0"/>
              <a:t> κάποιες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τίτλο</a:t>
            </a:r>
            <a:r>
              <a:rPr lang="en-GR" sz="3200" dirty="0"/>
              <a:t>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ἐκτίθενται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7</a:t>
            </a:r>
            <a:r>
              <a:rPr lang="el-GR" sz="3200" baseline="30000" dirty="0"/>
              <a:t>ο</a:t>
            </a:r>
            <a:r>
              <a:rPr lang="el-GR" sz="3200" dirty="0"/>
              <a:t> βιβλίο (κεφ. 33-38),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προερχόμενο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 err="1"/>
              <a:t>Διδαχὴ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Δώδεκα </a:t>
            </a:r>
            <a:r>
              <a:rPr lang="el-GR" sz="3200" i="1" dirty="0" err="1"/>
              <a:t>Ἀποστόλων</a:t>
            </a:r>
            <a:r>
              <a:rPr lang="el-GR" sz="3200" dirty="0"/>
              <a:t> (2</a:t>
            </a:r>
            <a:r>
              <a:rPr lang="el-GR" sz="3200" baseline="30000" dirty="0"/>
              <a:t>ος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παλαιοχριστιανικὴ</a:t>
            </a:r>
            <a:r>
              <a:rPr lang="el-GR" sz="3200" dirty="0"/>
              <a:t> μαρτυρία (δίκαια </a:t>
            </a:r>
            <a:r>
              <a:rPr lang="el-GR" sz="3200" dirty="0" err="1"/>
              <a:t>ἀποκαλεῖται</a:t>
            </a:r>
            <a:r>
              <a:rPr lang="el-GR" sz="3200" dirty="0"/>
              <a:t>, συνήθως,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</a:t>
            </a:r>
            <a:r>
              <a:rPr lang="el-GR" sz="3200" dirty="0" err="1"/>
              <a:t>εὐχολόγιο</a:t>
            </a:r>
            <a:r>
              <a:rPr lang="el-GR" sz="3200" dirty="0"/>
              <a:t>)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46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DCC4-C722-2940-A5A0-606A0CD9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6901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6E24F-134A-694F-ABF4-793C7DE7D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1" y="146648"/>
            <a:ext cx="11930332" cy="6625087"/>
          </a:xfrm>
        </p:spPr>
        <p:txBody>
          <a:bodyPr/>
          <a:lstStyle/>
          <a:p>
            <a:r>
              <a:rPr lang="el-GR" b="1" dirty="0" err="1"/>
              <a:t>Ἡ</a:t>
            </a:r>
            <a:r>
              <a:rPr lang="el-GR" b="1" dirty="0"/>
              <a:t> </a:t>
            </a:r>
            <a:r>
              <a:rPr lang="el-GR" b="1" dirty="0" err="1"/>
              <a:t>ἔρευνα</a:t>
            </a:r>
            <a:r>
              <a:rPr lang="el-GR" b="1" dirty="0"/>
              <a:t> συμπεραίνει </a:t>
            </a:r>
            <a:r>
              <a:rPr lang="el-GR" b="1" dirty="0" err="1"/>
              <a:t>ὅτι</a:t>
            </a:r>
            <a:r>
              <a:rPr lang="el-GR" b="1" dirty="0"/>
              <a:t> πρόκειται </a:t>
            </a:r>
            <a:r>
              <a:rPr lang="el-GR" b="1" dirty="0" err="1"/>
              <a:t>περὶ</a:t>
            </a:r>
            <a:r>
              <a:rPr lang="el-GR" b="1" dirty="0"/>
              <a:t> </a:t>
            </a:r>
            <a:r>
              <a:rPr lang="el-GR" b="1" dirty="0" err="1"/>
              <a:t>χριστιανικῆς</a:t>
            </a:r>
            <a:r>
              <a:rPr lang="el-GR" b="1" dirty="0"/>
              <a:t> συνθέσεως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εὐχῶν</a:t>
            </a:r>
            <a:r>
              <a:rPr lang="el-GR" b="1" dirty="0"/>
              <a:t>, βασισμένης </a:t>
            </a:r>
            <a:r>
              <a:rPr lang="el-GR" b="1" dirty="0" err="1"/>
              <a:t>σὲ</a:t>
            </a:r>
            <a:r>
              <a:rPr lang="el-GR" b="1" dirty="0"/>
              <a:t> </a:t>
            </a:r>
            <a:r>
              <a:rPr lang="el-GR" b="1" dirty="0" err="1"/>
              <a:t>ἑβραϊκὰ</a:t>
            </a:r>
            <a:r>
              <a:rPr lang="el-GR" b="1" dirty="0"/>
              <a:t> πρότυπα, </a:t>
            </a:r>
            <a:r>
              <a:rPr lang="el-GR" b="1" dirty="0" err="1"/>
              <a:t>γεγονὸς</a:t>
            </a:r>
            <a:r>
              <a:rPr lang="el-GR" b="1" dirty="0"/>
              <a:t> </a:t>
            </a:r>
            <a:r>
              <a:rPr lang="el-GR" b="1" dirty="0" err="1"/>
              <a:t>ποὺ</a:t>
            </a:r>
            <a:r>
              <a:rPr lang="el-GR" b="1" dirty="0"/>
              <a:t> </a:t>
            </a:r>
            <a:r>
              <a:rPr lang="el-GR" b="1" dirty="0" err="1"/>
              <a:t>ἐνισχύει</a:t>
            </a:r>
            <a:r>
              <a:rPr lang="el-GR" b="1" dirty="0"/>
              <a:t> </a:t>
            </a:r>
            <a:r>
              <a:rPr lang="el-GR" b="1" dirty="0" err="1"/>
              <a:t>τὴν</a:t>
            </a:r>
            <a:r>
              <a:rPr lang="el-GR" b="1" dirty="0"/>
              <a:t> </a:t>
            </a:r>
            <a:r>
              <a:rPr lang="el-GR" b="1" dirty="0" err="1"/>
              <a:t>ἀρχαιότητά</a:t>
            </a:r>
            <a:r>
              <a:rPr lang="el-GR" b="1" dirty="0"/>
              <a:t> τους</a:t>
            </a:r>
            <a:r>
              <a:rPr lang="en-GR" b="1"/>
              <a:t>.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3492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87B7D2-6D90-415E-99B8-EBFBFB37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-228599"/>
            <a:ext cx="11249025" cy="3238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9CF157-23FE-403F-AF32-D1D5AE66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90500"/>
            <a:ext cx="11906250" cy="6448425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αἴτημα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ἀξιοσημείωτο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παρακαλεῖ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δεχθεῖ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ἀποθανόντα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Καισάριο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πρῶτο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προσκύνημα (“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ἀποδημία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ὑπολοίπων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αἴτημα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δεχθεῖ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καιρῷ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εὐθέτῳ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”» παραπέμπει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ἀναφορὰ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μεταγενεστέρων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ἐπικηδείων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στοὺς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συνοδεύοντας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νεκρό.</a:t>
            </a:r>
            <a:endParaRPr lang="el-GR" sz="32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Καθίσταται,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συγκεκριμένη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περιέχει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πολλὰ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ἀπαντῶνται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ἀντίστοιχα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μεταγενέστερα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εὐχολογικὰ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κείμενα.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δεδομένο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ἀναπέμπεται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τέλος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ἐπιταφίου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λόγου,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μποροῦμε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ὑποθέσουμε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ἀναπέμπεται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ἐξόδιο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ἀκολουθία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Καισάριο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4460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940E3B-947E-4811-9E1E-BBD1285D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1" y="1"/>
            <a:ext cx="11258550" cy="12382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C45E87-67AC-4DA0-A6D2-3879EB05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1" y="209550"/>
            <a:ext cx="11868149" cy="6467475"/>
          </a:xfrm>
        </p:spPr>
        <p:txBody>
          <a:bodyPr>
            <a:normAutofit lnSpcReduction="10000"/>
          </a:bodyPr>
          <a:lstStyle/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Μέσα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ποίηση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Θεολόγου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ἐντάσσονται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προσευχές,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τίτλο 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Ποιήματα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ἑαυτοῦ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Ὁ τίτλος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ὑποδηλώνει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λόγῳ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ἀτομικὲς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ὄχι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λειτουργικές. 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Αὐτά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ἐφόσον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προέρχονται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γραφίδα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μιᾶς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τόσο μεγάλης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θεολογικῆς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μορφῆς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πνευματικὴ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παραγωγὴ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Θεολόγου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ἀδύνατον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ἐπηρρέασε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σύγχρονή του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πράξη.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Ἄλλωστε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ἐποχή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τελευταῖα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χρονικὰ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ὅρια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ἰσχύος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αὐτοσχεδιασμοῦ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Λατρείας. 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σημαίνει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κάποιες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εἶχαν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ἀναπεμφθεῖ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ἴδιο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τέλεση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ὁρισμένων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ἀκολουθιῶν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ἤ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περιστατικὲς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πράξη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ἐποχῆς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του.</a:t>
            </a:r>
            <a:endParaRPr lang="el-GR" sz="32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91579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1F4C75-71A1-4E89-A3C6-972D6E76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6675"/>
            <a:ext cx="11277601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B279E4-D9C3-49D6-96A1-3D0F30F81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236218"/>
            <a:ext cx="11791950" cy="6459857"/>
          </a:xfrm>
        </p:spPr>
        <p:txBody>
          <a:bodyPr>
            <a:noAutofit/>
          </a:bodyPr>
          <a:lstStyle/>
          <a:p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(ι)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Προσευχητικὰ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ἔργο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Νύσσης</a:t>
            </a:r>
            <a:endParaRPr lang="el-GR" sz="32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σημαντικότερα κείμενα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ἔργο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Νύσσης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Εἰς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βίον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ὁσίας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Μακρίνης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ὁσίας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θάνατό της.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μορφὴ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σὺ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Κύριε»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συναντᾶται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μετατενέστερη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«Μέγας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Κύριε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θαυμαστὰ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ἔργα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σου...»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Μ.Ἁγιασμὸς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Θεοφανείων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 Βάπτισμα),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καθὼς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«Κύριε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Χριστέ, ὁ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ἡμῶν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ὁ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εἰρήνην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δεδωκὼς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...»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«Γονυκλισίας»). 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Ἄν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Μακρίνας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σχετίζεται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καθαγιαστικὴ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«Μέγας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Κύριε...»,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τούτοις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παρατηροῦμε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ἐκτὸς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τρόπο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σὺ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...»)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ὑπάρχει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ἀκόμα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κοινὸ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ἐννοιολογικὸ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(προερχόμενο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Ψαλμ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73,14).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73394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FF6AA9-C507-4F1E-ABBA-B2AC4F01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"/>
            <a:ext cx="11239500" cy="7619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64A479-5A3A-46FA-9F7D-DEF29C83D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76200"/>
            <a:ext cx="11963398" cy="662940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κάποια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βιβλικὰ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θέματα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Μακρίνας φαίνεται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πηγάζουν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παλαιότερες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μορφὲς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ἐκδότης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κριτικοῦ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κειμένου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θεωρεῖ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σύνθεση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ἰδίου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Γρηγορίου, φαίνεται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ἐπίδραση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73</a:t>
            </a:r>
            <a:r>
              <a:rPr lang="el-GR" sz="32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Ψαλμοῦ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σημαντική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παραπάνω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ἐπισημάνσεις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ἐνισχύουν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θεώρηση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συλλογικῆς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ὄχι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ἀτομικῆς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Ἐπισημαίνουμε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ἰδιαιτέρως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ἐξιστορήσεως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μεγαλείων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Δημιουργοῦ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καθὼς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αἰτήσεως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ἀφέσεως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ἁμαρτιῶν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ἀκολουθίας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ὑπάρχουν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ἀκολουθία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κεκοιμημένων, μάλιστα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ἀντίστοιχες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Ἀποστολικῶν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Διαταγῶν</a:t>
            </a:r>
            <a:r>
              <a:rPr lang="el-GR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24931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32730A-9804-4D80-A73C-6873300DA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0"/>
            <a:ext cx="11277600" cy="952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4CC9A2-8694-4DC9-8C45-65296E24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5250"/>
            <a:ext cx="11925300" cy="65817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ια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μαρτυρίες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Ἀποστολικῶν</a:t>
            </a:r>
            <a:r>
              <a:rPr lang="el-GR" sz="3200" i="1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Διαταγῶν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(τέλος 4</a:t>
            </a:r>
            <a:r>
              <a:rPr lang="el-GR" sz="3200" u="dotted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</a:t>
            </a:r>
            <a:r>
              <a:rPr lang="el-GR" sz="3200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l-GR" sz="32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Ἀποστολικὲς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σημαντικότερη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πληρέστερη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πηγὴ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τέσσερεις πρώτους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αἰῶνες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Ἡ σημασία τους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ἔγκειται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ὁ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ἄγνωστος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συμπιλητὴς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συγκέντρωσε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ὑλικὸ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ἀφορᾶ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ὁλόκληρη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ὑλικὸ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κατένημε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380 μ.Χ.)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ὀκτὼ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ἐνδιαφέροντα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βιβλία,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ὁποίων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l-GR" sz="32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φαίνεται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ἐξαρτᾶται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στενὰ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Ἀποστολικὴ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Ἱππολύτου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Ρώμης.</a:t>
            </a:r>
          </a:p>
          <a:p>
            <a:pPr algn="just">
              <a:lnSpc>
                <a:spcPct val="100000"/>
              </a:lnSpc>
            </a:pP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Εἰσαγωγικὸ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θέμα,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πρὶν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παράθεση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προσευχητικῶν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κειμένων,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ἀναφορὰ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ὧρες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u="sng" strike="noStrike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Εὐχὰς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ἐπιτελεῖτε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ὄρθρου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τρίτῃ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ὥρᾳ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ἕκτῃ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ἐνάτῃ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ἑσπέρας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ἀλεκτοροφωνίας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90985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8DF03-C54C-4E78-A427-B86972C7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0"/>
            <a:ext cx="11229975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A44CEC-1586-4AF1-896E-A37BE789C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91438"/>
            <a:ext cx="11906250" cy="6577968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προτροπὴ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Ἀποστολικῶν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συγκεφαλαιώνει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καθημερινὴ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ἐκτὸς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μετ᾿αὐτῆς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τελουμένων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Μυστηρίων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Βαπτίσματος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Χειροτονιῶν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συνέχεια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κειμένου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αἰτιολογεῖ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παραπάνω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γενικὴ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προτροπὴ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σχετικὰ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κάθε μία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ἀναφερόμενες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ὧρες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πρωϊνὴ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ὀρθρινὴ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πρέπει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ἐπιτελεῖται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διότι «ὁ Κύριος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ἔδωσε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φῶς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ἀπεμάκρυνε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νύκτα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ἔφερε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ἡμέρα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»·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Τρίτη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ἐπειδὴ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ἐκδόθηκε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καταδικαστικὴ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ἀπόφαση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Πιλάτου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ἐναντίον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Κυρίου·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Ἕκτη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ἐπειδὴ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τότε σταυρώθηκε ὁ Κύριος·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Ἐνάτη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διότι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ἐκείνη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«σείστηκαν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πάντα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ἐπειδὴ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τολμοῦσαν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βλέπουν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Κύριο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Σταυρὸ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μποροῦσαν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ὑποφέρουν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ὕβρεις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Ἰουδαίων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»·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71740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59E245-C5AE-4243-BAB6-7EF2DCEB8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0"/>
            <a:ext cx="11268075" cy="7620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66005F-3D8E-4551-9028-702225C63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"/>
            <a:ext cx="11811000" cy="653415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ἑσπέρα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εὐχαριστήσουν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Κύριο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ἐπειδὴ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νύκτα παρέσχε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ἀνάπαυση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κόπους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ἡμέρας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ὥρα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κραυγῆς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ἀλεκτρυόνων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 διότι τότε «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εὐαγγελίζεται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ἀναγγέλλεται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«ἡ παρουσία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ἡμέρας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εἰς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ἐργασίαν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φωτὸς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ἔργων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Ὑπάρχουν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δύο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σημαντικὰ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ἐρωτήματα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ἐξάγονται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παραπάνω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ἀνάλυση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ὡρῶν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(α) Πρόκειται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ἀτομικῆς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πιστῶν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ἤ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συλλογικῆς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ἀπάντηση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κλίνει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πρώτης περιπτώσεως,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ἐὰν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ληφθεῖ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ὑπόψη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Ἀποστολικὲς</a:t>
            </a:r>
            <a:r>
              <a:rPr lang="el-GR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Διαταγὲς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παραθέτουν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ἄλλο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σημεῖο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ἀκολουθίες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Ὄρθρου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συγκεκριμένες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προσευχὲς</a:t>
            </a:r>
            <a:r>
              <a:rPr lang="el-GR" sz="3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5603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194708-65D1-42FB-ACF7-6DF3FBD1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" y="57150"/>
            <a:ext cx="11315701" cy="74295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8208BC-A922-468A-A1A2-99548E83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219075"/>
            <a:ext cx="11925300" cy="645795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παραθέτουν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Ὡρῶν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γεγονὸς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ὑποδηλώνει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συγκεκριμένες μαρτυρίες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ἀφοροῦν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συλλογικὴ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προσευχή. Φαίνεται,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προτεινόμενες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ὧρες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ἀφοροῦν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τόσο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ἀτομικό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ὅσο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συλλογικὸ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πλαίσιο.</a:t>
            </a:r>
          </a:p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(β) Μήπως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αἰτιολογήσεις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κάθε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ὑποδηλώνουν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περιεχόμενό τους, δεδομένου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καταγράφεται; Ἡ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ἀπάντηση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προφανῶς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καταφατική.</a:t>
            </a:r>
          </a:p>
          <a:p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μαρτυρία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l-GR" sz="32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βιβλίου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Ἑσπερινοῦ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καταχωρίζονται δύο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Ἐπισκόπου</a:t>
            </a:r>
            <a:r>
              <a:rPr lang="el-G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πρώτη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ἀναπέμπεται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ἀμέσως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διακονικὲς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αἰτήσεις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5143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1822</Words>
  <Application>Microsoft Macintosh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313</cp:revision>
  <dcterms:created xsi:type="dcterms:W3CDTF">2021-03-24T13:47:07Z</dcterms:created>
  <dcterms:modified xsi:type="dcterms:W3CDTF">2021-05-14T15:37:42Z</dcterms:modified>
</cp:coreProperties>
</file>