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47"/>
  </p:notesMasterIdLst>
  <p:handoutMasterIdLst>
    <p:handoutMasterId r:id="rId48"/>
  </p:handoutMasterIdLst>
  <p:sldIdLst>
    <p:sldId id="259" r:id="rId2"/>
    <p:sldId id="301" r:id="rId3"/>
    <p:sldId id="295" r:id="rId4"/>
    <p:sldId id="299" r:id="rId5"/>
    <p:sldId id="302" r:id="rId6"/>
    <p:sldId id="296" r:id="rId7"/>
    <p:sldId id="303" r:id="rId8"/>
    <p:sldId id="305" r:id="rId9"/>
    <p:sldId id="304" r:id="rId10"/>
    <p:sldId id="306" r:id="rId11"/>
    <p:sldId id="307" r:id="rId12"/>
    <p:sldId id="294" r:id="rId13"/>
    <p:sldId id="308" r:id="rId14"/>
    <p:sldId id="309" r:id="rId15"/>
    <p:sldId id="310" r:id="rId16"/>
    <p:sldId id="311" r:id="rId17"/>
    <p:sldId id="312" r:id="rId18"/>
    <p:sldId id="291" r:id="rId19"/>
    <p:sldId id="297" r:id="rId20"/>
    <p:sldId id="281" r:id="rId21"/>
    <p:sldId id="284" r:id="rId22"/>
    <p:sldId id="288" r:id="rId23"/>
    <p:sldId id="287" r:id="rId24"/>
    <p:sldId id="260" r:id="rId25"/>
    <p:sldId id="261" r:id="rId26"/>
    <p:sldId id="262" r:id="rId27"/>
    <p:sldId id="264" r:id="rId28"/>
    <p:sldId id="263"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82" r:id="rId43"/>
    <p:sldId id="278" r:id="rId44"/>
    <p:sldId id="279" r:id="rId45"/>
    <p:sldId id="280" r:id="rId46"/>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tdespo@o365.uoa.gr" initials="s" lastIdx="1" clrIdx="0">
    <p:extLst>
      <p:ext uri="{19B8F6BF-5375-455C-9EA6-DF929625EA0E}">
        <p15:presenceInfo xmlns:p15="http://schemas.microsoft.com/office/powerpoint/2012/main" userId="sotdespo@o365.uoa.gr" providerId="None"/>
      </p:ext>
    </p:extLst>
  </p:cmAuthor>
  <p:cmAuthor id="2" name="ΣΩΤΗΡΗΣ" initials="Σ"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8" d="100"/>
          <a:sy n="68" d="100"/>
        </p:scale>
        <p:origin x="616"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2-22T18:03:42.058" idx="2">
    <p:pos x="4544" y="2488"/>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2-01-16T12:50:57.891" idx="1">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6348" cy="498215"/>
          </a:xfrm>
          <a:prstGeom prst="rect">
            <a:avLst/>
          </a:prstGeom>
        </p:spPr>
        <p:txBody>
          <a:bodyPr vert="horz" lIns="95582" tIns="47791" rIns="95582" bIns="47791" rtlCol="0"/>
          <a:lstStyle>
            <a:lvl1pPr algn="l">
              <a:defRPr sz="1300"/>
            </a:lvl1pPr>
          </a:lstStyle>
          <a:p>
            <a:endParaRPr lang="el-GR"/>
          </a:p>
        </p:txBody>
      </p:sp>
      <p:sp>
        <p:nvSpPr>
          <p:cNvPr id="3" name="Θέση ημερομηνίας 2"/>
          <p:cNvSpPr>
            <a:spLocks noGrp="1"/>
          </p:cNvSpPr>
          <p:nvPr>
            <p:ph type="dt" sz="quarter" idx="1"/>
          </p:nvPr>
        </p:nvSpPr>
        <p:spPr>
          <a:xfrm>
            <a:off x="3851342" y="0"/>
            <a:ext cx="2946348" cy="498215"/>
          </a:xfrm>
          <a:prstGeom prst="rect">
            <a:avLst/>
          </a:prstGeom>
        </p:spPr>
        <p:txBody>
          <a:bodyPr vert="horz" lIns="95582" tIns="47791" rIns="95582" bIns="47791" rtlCol="0"/>
          <a:lstStyle>
            <a:lvl1pPr algn="r">
              <a:defRPr sz="1300"/>
            </a:lvl1pPr>
          </a:lstStyle>
          <a:p>
            <a:fld id="{A550CBDC-9DDE-4D9B-820C-5A39540B66E1}" type="datetimeFigureOut">
              <a:rPr lang="el-GR" smtClean="0"/>
              <a:pPr/>
              <a:t>28/2/2022</a:t>
            </a:fld>
            <a:endParaRPr lang="el-GR"/>
          </a:p>
        </p:txBody>
      </p:sp>
      <p:sp>
        <p:nvSpPr>
          <p:cNvPr id="4" name="Θέση υποσέλιδου 3"/>
          <p:cNvSpPr>
            <a:spLocks noGrp="1"/>
          </p:cNvSpPr>
          <p:nvPr>
            <p:ph type="ftr" sz="quarter" idx="2"/>
          </p:nvPr>
        </p:nvSpPr>
        <p:spPr>
          <a:xfrm>
            <a:off x="0" y="9431600"/>
            <a:ext cx="2946348" cy="498214"/>
          </a:xfrm>
          <a:prstGeom prst="rect">
            <a:avLst/>
          </a:prstGeom>
        </p:spPr>
        <p:txBody>
          <a:bodyPr vert="horz" lIns="95582" tIns="47791" rIns="95582" bIns="47791" rtlCol="0" anchor="b"/>
          <a:lstStyle>
            <a:lvl1pPr algn="l">
              <a:defRPr sz="1300"/>
            </a:lvl1pPr>
          </a:lstStyle>
          <a:p>
            <a:endParaRPr lang="el-GR"/>
          </a:p>
        </p:txBody>
      </p:sp>
      <p:sp>
        <p:nvSpPr>
          <p:cNvPr id="5" name="Θέση αριθμού διαφάνειας 4"/>
          <p:cNvSpPr>
            <a:spLocks noGrp="1"/>
          </p:cNvSpPr>
          <p:nvPr>
            <p:ph type="sldNum" sz="quarter" idx="3"/>
          </p:nvPr>
        </p:nvSpPr>
        <p:spPr>
          <a:xfrm>
            <a:off x="3851342" y="9431600"/>
            <a:ext cx="2946348" cy="498214"/>
          </a:xfrm>
          <a:prstGeom prst="rect">
            <a:avLst/>
          </a:prstGeom>
        </p:spPr>
        <p:txBody>
          <a:bodyPr vert="horz" lIns="95582" tIns="47791" rIns="95582" bIns="47791" rtlCol="0" anchor="b"/>
          <a:lstStyle>
            <a:lvl1pPr algn="r">
              <a:defRPr sz="1300"/>
            </a:lvl1pPr>
          </a:lstStyle>
          <a:p>
            <a:fld id="{7FC4E536-4FA1-4FF1-992B-F1C787A2B046}" type="slidenum">
              <a:rPr lang="el-GR" smtClean="0"/>
              <a:pPr/>
              <a:t>‹#›</a:t>
            </a:fld>
            <a:endParaRPr lang="el-GR"/>
          </a:p>
        </p:txBody>
      </p:sp>
    </p:spTree>
    <p:extLst>
      <p:ext uri="{BB962C8B-B14F-4D97-AF65-F5344CB8AC3E}">
        <p14:creationId xmlns:p14="http://schemas.microsoft.com/office/powerpoint/2010/main" val="3787407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5981" cy="497120"/>
          </a:xfrm>
          <a:prstGeom prst="rect">
            <a:avLst/>
          </a:prstGeom>
        </p:spPr>
        <p:txBody>
          <a:bodyPr vert="horz" lIns="90462" tIns="45231" rIns="90462" bIns="45231" rtlCol="0"/>
          <a:lstStyle>
            <a:lvl1pPr algn="l">
              <a:defRPr sz="1200"/>
            </a:lvl1pPr>
          </a:lstStyle>
          <a:p>
            <a:endParaRPr lang="el-GR"/>
          </a:p>
        </p:txBody>
      </p:sp>
      <p:sp>
        <p:nvSpPr>
          <p:cNvPr id="3" name="2 - Θέση ημερομηνίας"/>
          <p:cNvSpPr>
            <a:spLocks noGrp="1"/>
          </p:cNvSpPr>
          <p:nvPr>
            <p:ph type="dt" idx="1"/>
          </p:nvPr>
        </p:nvSpPr>
        <p:spPr>
          <a:xfrm>
            <a:off x="3851714" y="0"/>
            <a:ext cx="2945981" cy="497120"/>
          </a:xfrm>
          <a:prstGeom prst="rect">
            <a:avLst/>
          </a:prstGeom>
        </p:spPr>
        <p:txBody>
          <a:bodyPr vert="horz" lIns="90462" tIns="45231" rIns="90462" bIns="45231" rtlCol="0"/>
          <a:lstStyle>
            <a:lvl1pPr algn="r">
              <a:defRPr sz="1200"/>
            </a:lvl1pPr>
          </a:lstStyle>
          <a:p>
            <a:fld id="{B11B6EAF-5C22-4C35-A14C-5590D49682DC}" type="datetimeFigureOut">
              <a:rPr lang="el-GR" smtClean="0"/>
              <a:pPr/>
              <a:t>28/2/2022</a:t>
            </a:fld>
            <a:endParaRPr lang="el-GR"/>
          </a:p>
        </p:txBody>
      </p:sp>
      <p:sp>
        <p:nvSpPr>
          <p:cNvPr id="4" name="3 - Θέση εικόνας διαφάνειας"/>
          <p:cNvSpPr>
            <a:spLocks noGrp="1" noRot="1" noChangeAspect="1"/>
          </p:cNvSpPr>
          <p:nvPr>
            <p:ph type="sldImg" idx="2"/>
          </p:nvPr>
        </p:nvSpPr>
        <p:spPr>
          <a:xfrm>
            <a:off x="92075" y="744538"/>
            <a:ext cx="6615113" cy="3722687"/>
          </a:xfrm>
          <a:prstGeom prst="rect">
            <a:avLst/>
          </a:prstGeom>
          <a:noFill/>
          <a:ln w="12700">
            <a:solidFill>
              <a:prstClr val="black"/>
            </a:solidFill>
          </a:ln>
        </p:spPr>
        <p:txBody>
          <a:bodyPr vert="horz" lIns="90462" tIns="45231" rIns="90462" bIns="45231" rtlCol="0" anchor="ctr"/>
          <a:lstStyle/>
          <a:p>
            <a:endParaRPr lang="el-GR"/>
          </a:p>
        </p:txBody>
      </p:sp>
      <p:sp>
        <p:nvSpPr>
          <p:cNvPr id="5" name="4 - Θέση σημειώσεων"/>
          <p:cNvSpPr>
            <a:spLocks noGrp="1"/>
          </p:cNvSpPr>
          <p:nvPr>
            <p:ph type="body" sz="quarter" idx="3"/>
          </p:nvPr>
        </p:nvSpPr>
        <p:spPr>
          <a:xfrm>
            <a:off x="680083" y="4716347"/>
            <a:ext cx="5439097" cy="4469360"/>
          </a:xfrm>
          <a:prstGeom prst="rect">
            <a:avLst/>
          </a:prstGeom>
        </p:spPr>
        <p:txBody>
          <a:bodyPr vert="horz" lIns="90462" tIns="45231" rIns="90462" bIns="45231"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9431120"/>
            <a:ext cx="2945981" cy="497120"/>
          </a:xfrm>
          <a:prstGeom prst="rect">
            <a:avLst/>
          </a:prstGeom>
        </p:spPr>
        <p:txBody>
          <a:bodyPr vert="horz" lIns="90462" tIns="45231" rIns="90462" bIns="45231"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51714" y="9431120"/>
            <a:ext cx="2945981" cy="497120"/>
          </a:xfrm>
          <a:prstGeom prst="rect">
            <a:avLst/>
          </a:prstGeom>
        </p:spPr>
        <p:txBody>
          <a:bodyPr vert="horz" lIns="90462" tIns="45231" rIns="90462" bIns="45231" rtlCol="0" anchor="b"/>
          <a:lstStyle>
            <a:lvl1pPr algn="r">
              <a:defRPr sz="1200"/>
            </a:lvl1pPr>
          </a:lstStyle>
          <a:p>
            <a:fld id="{701D67D2-47E7-4BAB-BCB0-6FADE15A5BF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30"/>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62D6E202-B606-4609-B914-27C9371A1F6D}" type="datetime1">
              <a:rPr lang="en-US" smtClean="0"/>
              <a:pPr/>
              <a:t>2/28/2022</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2D6E202-B606-4609-B914-27C9371A1F6D}" type="datetime1">
              <a:rPr lang="en-US" smtClean="0"/>
              <a:pPr/>
              <a:t>2/28/2022</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1785600" y="274639"/>
            <a:ext cx="36576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812800" y="274639"/>
            <a:ext cx="107696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2D6E202-B606-4609-B914-27C9371A1F6D}" type="datetime1">
              <a:rPr lang="en-US" smtClean="0"/>
              <a:pPr/>
              <a:t>2/28/2022</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2D6E202-B606-4609-B914-27C9371A1F6D}" type="datetime1">
              <a:rPr lang="en-US" smtClean="0"/>
              <a:pPr/>
              <a:t>2/28/2022</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5"/>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2D6E202-B606-4609-B914-27C9371A1F6D}" type="datetime1">
              <a:rPr lang="en-US" smtClean="0"/>
              <a:pPr/>
              <a:t>2/28/2022</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8128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82296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62D6E202-B606-4609-B914-27C9371A1F6D}" type="datetime1">
              <a:rPr lang="en-US" smtClean="0"/>
              <a:pPr/>
              <a:t>2/28/2022</a:t>
            </a:fld>
            <a:endParaRPr lang="en-US" dirty="0"/>
          </a:p>
        </p:txBody>
      </p:sp>
      <p:sp>
        <p:nvSpPr>
          <p:cNvPr id="6" name="5 - Θέση υποσέλιδου"/>
          <p:cNvSpPr>
            <a:spLocks noGrp="1"/>
          </p:cNvSpPr>
          <p:nvPr>
            <p:ph type="ftr" sz="quarter" idx="11"/>
          </p:nvPr>
        </p:nvSpPr>
        <p:spPr/>
        <p:txBody>
          <a:bodyPr/>
          <a:lstStyle/>
          <a:p>
            <a:endParaRPr lang="en-US" dirty="0"/>
          </a:p>
        </p:txBody>
      </p:sp>
      <p:sp>
        <p:nvSpPr>
          <p:cNvPr id="7" name="6 - Θέση αριθμού διαφάνειας"/>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62D6E202-B606-4609-B914-27C9371A1F6D}" type="datetime1">
              <a:rPr lang="en-US" smtClean="0"/>
              <a:pPr/>
              <a:t>2/28/2022</a:t>
            </a:fld>
            <a:endParaRPr lang="en-US" dirty="0"/>
          </a:p>
        </p:txBody>
      </p:sp>
      <p:sp>
        <p:nvSpPr>
          <p:cNvPr id="8" name="7 - Θέση υποσέλιδου"/>
          <p:cNvSpPr>
            <a:spLocks noGrp="1"/>
          </p:cNvSpPr>
          <p:nvPr>
            <p:ph type="ftr" sz="quarter" idx="11"/>
          </p:nvPr>
        </p:nvSpPr>
        <p:spPr/>
        <p:txBody>
          <a:bodyPr/>
          <a:lstStyle/>
          <a:p>
            <a:endParaRPr lang="en-US" dirty="0"/>
          </a:p>
        </p:txBody>
      </p:sp>
      <p:sp>
        <p:nvSpPr>
          <p:cNvPr id="9" name="8 - Θέση αριθμού διαφάνειας"/>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62D6E202-B606-4609-B914-27C9371A1F6D}" type="datetime1">
              <a:rPr lang="en-US" smtClean="0"/>
              <a:pPr/>
              <a:t>2/28/2022</a:t>
            </a:fld>
            <a:endParaRPr lang="en-US" dirty="0"/>
          </a:p>
        </p:txBody>
      </p:sp>
      <p:sp>
        <p:nvSpPr>
          <p:cNvPr id="4" name="3 - Θέση υποσέλιδου"/>
          <p:cNvSpPr>
            <a:spLocks noGrp="1"/>
          </p:cNvSpPr>
          <p:nvPr>
            <p:ph type="ftr" sz="quarter" idx="11"/>
          </p:nvPr>
        </p:nvSpPr>
        <p:spPr/>
        <p:txBody>
          <a:bodyPr/>
          <a:lstStyle/>
          <a:p>
            <a:endParaRPr lang="en-US" dirty="0"/>
          </a:p>
        </p:txBody>
      </p:sp>
      <p:sp>
        <p:nvSpPr>
          <p:cNvPr id="5" name="4 - Θέση αριθμού διαφάνειας"/>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2D6E202-B606-4609-B914-27C9371A1F6D}" type="datetime1">
              <a:rPr lang="en-US" smtClean="0"/>
              <a:pPr/>
              <a:t>2/28/2022</a:t>
            </a:fld>
            <a:endParaRPr lang="en-US" dirty="0"/>
          </a:p>
        </p:txBody>
      </p:sp>
      <p:sp>
        <p:nvSpPr>
          <p:cNvPr id="3" name="2 - Θέση υποσέλιδου"/>
          <p:cNvSpPr>
            <a:spLocks noGrp="1"/>
          </p:cNvSpPr>
          <p:nvPr>
            <p:ph type="ftr" sz="quarter" idx="11"/>
          </p:nvPr>
        </p:nvSpPr>
        <p:spPr/>
        <p:txBody>
          <a:bodyPr/>
          <a:lstStyle/>
          <a:p>
            <a:endParaRPr lang="en-US" dirty="0"/>
          </a:p>
        </p:txBody>
      </p:sp>
      <p:sp>
        <p:nvSpPr>
          <p:cNvPr id="4" name="3 - Θέση αριθμού διαφάνειας"/>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3"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2D6E202-B606-4609-B914-27C9371A1F6D}" type="datetime1">
              <a:rPr lang="en-US" smtClean="0"/>
              <a:pPr/>
              <a:t>2/28/2022</a:t>
            </a:fld>
            <a:endParaRPr lang="en-US" dirty="0"/>
          </a:p>
        </p:txBody>
      </p:sp>
      <p:sp>
        <p:nvSpPr>
          <p:cNvPr id="6" name="5 - Θέση υποσέλιδου"/>
          <p:cNvSpPr>
            <a:spLocks noGrp="1"/>
          </p:cNvSpPr>
          <p:nvPr>
            <p:ph type="ftr" sz="quarter" idx="11"/>
          </p:nvPr>
        </p:nvSpPr>
        <p:spPr/>
        <p:txBody>
          <a:bodyPr/>
          <a:lstStyle/>
          <a:p>
            <a:endParaRPr lang="en-US" dirty="0"/>
          </a:p>
        </p:txBody>
      </p:sp>
      <p:sp>
        <p:nvSpPr>
          <p:cNvPr id="7" name="6 - Θέση αριθμού διαφάνειας"/>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2D6E202-B606-4609-B914-27C9371A1F6D}" type="datetime1">
              <a:rPr lang="en-US" smtClean="0"/>
              <a:pPr/>
              <a:t>2/28/2022</a:t>
            </a:fld>
            <a:endParaRPr lang="en-US" dirty="0"/>
          </a:p>
        </p:txBody>
      </p:sp>
      <p:sp>
        <p:nvSpPr>
          <p:cNvPr id="6" name="5 - Θέση υποσέλιδου"/>
          <p:cNvSpPr>
            <a:spLocks noGrp="1"/>
          </p:cNvSpPr>
          <p:nvPr>
            <p:ph type="ftr" sz="quarter" idx="11"/>
          </p:nvPr>
        </p:nvSpPr>
        <p:spPr/>
        <p:txBody>
          <a:bodyPr/>
          <a:lstStyle/>
          <a:p>
            <a:endParaRPr lang="en-US" dirty="0"/>
          </a:p>
        </p:txBody>
      </p:sp>
      <p:sp>
        <p:nvSpPr>
          <p:cNvPr id="7" name="6 - Θέση αριθμού διαφάνειας"/>
          <p:cNvSpPr>
            <a:spLocks noGrp="1"/>
          </p:cNvSpPr>
          <p:nvPr>
            <p:ph type="sldNum" sz="quarter" idx="12"/>
          </p:nvPr>
        </p:nvSpPr>
        <p:spPr/>
        <p:txBody>
          <a:bodyPr/>
          <a:lstStyle/>
          <a:p>
            <a:fld id="{3A98EE3D-8CD1-4C3F-BD1C-C98C9596463C}" type="slidenum">
              <a:rPr lang="en-US" smtClean="0"/>
              <a:pPr/>
              <a:t>‹#›</a:t>
            </a:fld>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pPr/>
              <a:t>2/28/2022</a:t>
            </a:fld>
            <a:endParaRPr lang="en-US" dirty="0"/>
          </a:p>
        </p:txBody>
      </p:sp>
      <p:sp>
        <p:nvSpPr>
          <p:cNvPr id="5" name="4 - Θέση υποσέλιδου"/>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 Θέση αριθμού διαφάνειας"/>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ibelwissenschaft.de/stichwort/200941/" TargetMode="External"/><Relationship Id="rId2" Type="http://schemas.openxmlformats.org/officeDocument/2006/relationships/hyperlink" Target="https://www.bibelwissenschaft.de/wirelex/die-autoreninnen/details/authors/author/michael-fricke/ch/c37237b720b28670a218bde67a39c97c/?tx_buhbibelmodul_authors%5bcontroller%5d=Autho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bibleproject.com/explore/video/jonah/"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mail.yahoo.com/d/folders/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willy-fries.ch/das-grosse-gastmahl/"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bibelwissenschaft.de/stichwort/200941/" TargetMode="External"/><Relationship Id="rId2" Type="http://schemas.openxmlformats.org/officeDocument/2006/relationships/hyperlink" Target="https://www.bibelwissenschaft.de/wirelex/die-autoreninnen/details/authors/author/michael-fricke/ch/c37237b720b28670a218bde67a39c97c/?tx_buhbibelmodul_authors%5bcontroller%5d=Autho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27F46E-81D6-4757-BFE2-CD93326404D9}"/>
              </a:ext>
            </a:extLst>
          </p:cNvPr>
          <p:cNvSpPr>
            <a:spLocks noGrp="1"/>
          </p:cNvSpPr>
          <p:nvPr>
            <p:ph type="ctrTitle"/>
          </p:nvPr>
        </p:nvSpPr>
        <p:spPr>
          <a:xfrm>
            <a:off x="1073374" y="3526912"/>
            <a:ext cx="10058400" cy="1292614"/>
          </a:xfrm>
        </p:spPr>
        <p:txBody>
          <a:bodyPr>
            <a:normAutofit fontScale="90000"/>
          </a:bodyPr>
          <a:lstStyle/>
          <a:p>
            <a:pPr algn="ctr"/>
            <a:br>
              <a:rPr lang="en-US" sz="3200" dirty="0">
                <a:solidFill>
                  <a:schemeClr val="accent6">
                    <a:lumMod val="50000"/>
                  </a:schemeClr>
                </a:solidFill>
              </a:rPr>
            </a:br>
            <a:br>
              <a:rPr lang="en-US" sz="3200" dirty="0">
                <a:solidFill>
                  <a:schemeClr val="accent6">
                    <a:lumMod val="50000"/>
                  </a:schemeClr>
                </a:solidFill>
              </a:rPr>
            </a:br>
            <a:r>
              <a:rPr lang="el-GR" sz="3200" dirty="0">
                <a:solidFill>
                  <a:schemeClr val="accent6">
                    <a:lumMod val="50000"/>
                  </a:schemeClr>
                </a:solidFill>
              </a:rPr>
              <a:t>Α</a:t>
            </a:r>
            <a:r>
              <a:rPr lang="en-US" sz="3200" dirty="0" err="1">
                <a:solidFill>
                  <a:schemeClr val="accent6">
                    <a:lumMod val="50000"/>
                  </a:schemeClr>
                </a:solidFill>
              </a:rPr>
              <a:t>ltes</a:t>
            </a:r>
            <a:r>
              <a:rPr lang="en-US" sz="3200" dirty="0">
                <a:solidFill>
                  <a:schemeClr val="accent6">
                    <a:lumMod val="50000"/>
                  </a:schemeClr>
                </a:solidFill>
              </a:rPr>
              <a:t> Testament – </a:t>
            </a:r>
            <a:r>
              <a:rPr lang="en-US" sz="3200" dirty="0" err="1">
                <a:solidFill>
                  <a:schemeClr val="accent6">
                    <a:lumMod val="50000"/>
                  </a:schemeClr>
                </a:solidFill>
              </a:rPr>
              <a:t>Meine</a:t>
            </a:r>
            <a:r>
              <a:rPr lang="en-US" sz="3200" dirty="0">
                <a:solidFill>
                  <a:schemeClr val="accent6">
                    <a:lumMod val="50000"/>
                  </a:schemeClr>
                </a:solidFill>
              </a:rPr>
              <a:t> </a:t>
            </a:r>
            <a:r>
              <a:rPr lang="en-US" sz="3200" dirty="0" err="1">
                <a:solidFill>
                  <a:schemeClr val="accent6">
                    <a:lumMod val="50000"/>
                  </a:schemeClr>
                </a:solidFill>
              </a:rPr>
              <a:t>Glaubensreise</a:t>
            </a:r>
            <a:r>
              <a:rPr lang="en-US" sz="3200" dirty="0">
                <a:solidFill>
                  <a:schemeClr val="accent6">
                    <a:lumMod val="50000"/>
                  </a:schemeClr>
                </a:solidFill>
              </a:rPr>
              <a:t> </a:t>
            </a:r>
          </a:p>
        </p:txBody>
      </p:sp>
      <p:sp>
        <p:nvSpPr>
          <p:cNvPr id="5" name="Subtitle 4">
            <a:extLst>
              <a:ext uri="{FF2B5EF4-FFF2-40B4-BE49-F238E27FC236}">
                <a16:creationId xmlns:a16="http://schemas.microsoft.com/office/drawing/2014/main" id="{37F78B0C-D91B-4AF7-A98D-807DE8620040}"/>
              </a:ext>
            </a:extLst>
          </p:cNvPr>
          <p:cNvSpPr>
            <a:spLocks noGrp="1"/>
          </p:cNvSpPr>
          <p:nvPr>
            <p:ph type="subTitle" idx="1"/>
          </p:nvPr>
        </p:nvSpPr>
        <p:spPr>
          <a:xfrm>
            <a:off x="1100051" y="5011838"/>
            <a:ext cx="10058400" cy="966486"/>
          </a:xfrm>
        </p:spPr>
        <p:txBody>
          <a:bodyPr>
            <a:normAutofit fontScale="92500" lnSpcReduction="20000"/>
          </a:bodyPr>
          <a:lstStyle/>
          <a:p>
            <a:pPr algn="ctr"/>
            <a:r>
              <a:rPr lang="en-US" b="1" dirty="0" err="1">
                <a:solidFill>
                  <a:srgbClr val="C00000"/>
                </a:solidFill>
              </a:rPr>
              <a:t>Sotirios</a:t>
            </a:r>
            <a:r>
              <a:rPr lang="en-US" b="1" dirty="0">
                <a:solidFill>
                  <a:srgbClr val="C00000"/>
                </a:solidFill>
              </a:rPr>
              <a:t> </a:t>
            </a:r>
            <a:r>
              <a:rPr lang="en-US" b="1" dirty="0" err="1">
                <a:solidFill>
                  <a:srgbClr val="C00000"/>
                </a:solidFill>
              </a:rPr>
              <a:t>Despotis</a:t>
            </a:r>
            <a:endParaRPr lang="el-GR" b="1" dirty="0">
              <a:solidFill>
                <a:srgbClr val="C00000"/>
              </a:solidFill>
            </a:endParaRPr>
          </a:p>
          <a:p>
            <a:pPr algn="ctr"/>
            <a:r>
              <a:rPr lang="en-US" dirty="0"/>
              <a:t>Professor at the National and </a:t>
            </a:r>
            <a:r>
              <a:rPr lang="en-US" dirty="0" err="1"/>
              <a:t>Kapodistrian</a:t>
            </a:r>
            <a:r>
              <a:rPr lang="en-US" dirty="0"/>
              <a:t> University of Athens</a:t>
            </a:r>
          </a:p>
        </p:txBody>
      </p:sp>
      <p:pic>
        <p:nvPicPr>
          <p:cNvPr id="6" name="5 - Εικόνα"/>
          <p:cNvPicPr/>
          <p:nvPr/>
        </p:nvPicPr>
        <p:blipFill>
          <a:blip r:embed="rId2" cstate="print"/>
          <a:srcRect l="8540" t="18240" r="28097" b="10096"/>
          <a:stretch>
            <a:fillRect/>
          </a:stretch>
        </p:blipFill>
        <p:spPr>
          <a:xfrm>
            <a:off x="3591859" y="555812"/>
            <a:ext cx="5335064" cy="3534544"/>
          </a:xfrm>
          <a:prstGeom prst="rect">
            <a:avLst/>
          </a:prstGeom>
        </p:spPr>
      </p:pic>
    </p:spTree>
    <p:extLst>
      <p:ext uri="{BB962C8B-B14F-4D97-AF65-F5344CB8AC3E}">
        <p14:creationId xmlns:p14="http://schemas.microsoft.com/office/powerpoint/2010/main" val="764186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de-DE" dirty="0"/>
              <a:t>Frage 2b: </a:t>
            </a:r>
            <a:r>
              <a:rPr lang="de-DE" b="1" dirty="0" err="1"/>
              <a:t>Elemantarisierung</a:t>
            </a:r>
            <a:r>
              <a:rPr lang="de-DE" b="1" dirty="0"/>
              <a:t> und Korrelation</a:t>
            </a:r>
            <a:br>
              <a:rPr lang="de-DE" b="1" dirty="0"/>
            </a:br>
            <a:r>
              <a:rPr lang="de-DE" dirty="0">
                <a:hlinkClick r:id="rId2"/>
              </a:rPr>
              <a:t> </a:t>
            </a:r>
            <a:r>
              <a:rPr lang="de-DE" sz="1200" dirty="0">
                <a:hlinkClick r:id="rId2"/>
              </a:rPr>
              <a:t>Michael Fricke</a:t>
            </a:r>
            <a:r>
              <a:rPr lang="el-GR" sz="1200" dirty="0"/>
              <a:t> </a:t>
            </a:r>
            <a:r>
              <a:rPr lang="de-DE" sz="1200" dirty="0"/>
              <a:t>, </a:t>
            </a:r>
            <a:r>
              <a:rPr lang="de-DE" sz="1200" b="1" dirty="0"/>
              <a:t>Altes Testament im Religionsunterricht, bibeldidaktisch</a:t>
            </a:r>
            <a:r>
              <a:rPr lang="en-US" sz="1200" dirty="0"/>
              <a:t>  </a:t>
            </a:r>
            <a:r>
              <a:rPr lang="en-US" sz="1200" dirty="0">
                <a:hlinkClick r:id="rId3"/>
              </a:rPr>
              <a:t>https://www.bibelwissenschaft.de/stichwort/200941/ </a:t>
            </a:r>
            <a:r>
              <a:rPr lang="en-US" sz="1200" dirty="0"/>
              <a:t> </a:t>
            </a:r>
            <a:r>
              <a:rPr lang="en-US" sz="1200" dirty="0" err="1"/>
              <a:t>Februar</a:t>
            </a:r>
            <a:r>
              <a:rPr lang="en-US" sz="1200" dirty="0"/>
              <a:t> 2021 </a:t>
            </a:r>
            <a:br>
              <a:rPr lang="de-DE" b="1" dirty="0"/>
            </a:br>
            <a:endParaRPr lang="el-GR" b="1" dirty="0"/>
          </a:p>
        </p:txBody>
      </p:sp>
      <p:sp>
        <p:nvSpPr>
          <p:cNvPr id="3" name="2 - Θέση περιεχομένου"/>
          <p:cNvSpPr>
            <a:spLocks noGrp="1"/>
          </p:cNvSpPr>
          <p:nvPr>
            <p:ph idx="1"/>
          </p:nvPr>
        </p:nvSpPr>
        <p:spPr/>
        <p:txBody>
          <a:bodyPr>
            <a:normAutofit fontScale="47500" lnSpcReduction="20000"/>
          </a:bodyPr>
          <a:lstStyle/>
          <a:p>
            <a:r>
              <a:rPr lang="de-DE" dirty="0"/>
              <a:t>In der zweiten Hälfte des 20. Jahrhunderts kommt es zu einer Neuorientierung. Dem AT und dem NT wird die gleiche Wertschätzung entgegengebracht. Wenn etwa Baldermann </a:t>
            </a:r>
            <a:r>
              <a:rPr lang="de-DE" b="1" dirty="0"/>
              <a:t>von den elementaren biblischen Sprachformen </a:t>
            </a:r>
            <a:r>
              <a:rPr lang="de-DE" dirty="0"/>
              <a:t>spricht –</a:t>
            </a:r>
          </a:p>
          <a:p>
            <a:endParaRPr lang="de-DE" dirty="0"/>
          </a:p>
          <a:p>
            <a:pPr algn="ctr"/>
            <a:r>
              <a:rPr lang="de-DE" b="1" dirty="0"/>
              <a:t>Verheißung, Weisung, Klage und Bitte, Lob und Dank, Bekenntnis und Sprichwort (vgl. die Sprache der Psalmen)</a:t>
            </a:r>
          </a:p>
          <a:p>
            <a:endParaRPr lang="de-DE" dirty="0"/>
          </a:p>
          <a:p>
            <a:r>
              <a:rPr lang="de-DE" dirty="0"/>
              <a:t>sowie von den darauf aufbauenden komplexeren Formen Erzählung und Rede (1993, 34-59) –, hat er das AT und NT im Blick. Gleichermaßen formuliert Berg seine sogenannten „Grundbescheide“ zum Handeln Gottes aus dem AT und dem NT heraus: </a:t>
            </a:r>
          </a:p>
          <a:p>
            <a:pPr algn="ctr"/>
            <a:endParaRPr lang="de-DE" b="1" dirty="0"/>
          </a:p>
          <a:p>
            <a:pPr algn="ctr"/>
            <a:r>
              <a:rPr lang="de-DE" b="1" dirty="0"/>
              <a:t>Gott schenkt Leben, </a:t>
            </a:r>
          </a:p>
          <a:p>
            <a:pPr algn="ctr"/>
            <a:r>
              <a:rPr lang="de-DE" b="1" dirty="0"/>
              <a:t>stiftet Gemeinschaft, </a:t>
            </a:r>
          </a:p>
          <a:p>
            <a:pPr algn="ctr"/>
            <a:r>
              <a:rPr lang="de-DE" b="1" dirty="0"/>
              <a:t>leidet mit und an seinem Volk, </a:t>
            </a:r>
          </a:p>
          <a:p>
            <a:pPr algn="ctr"/>
            <a:r>
              <a:rPr lang="de-DE" b="1" dirty="0"/>
              <a:t>befreit die Unterdrückten, </a:t>
            </a:r>
          </a:p>
          <a:p>
            <a:pPr algn="ctr"/>
            <a:r>
              <a:rPr lang="de-DE" b="1" dirty="0"/>
              <a:t>gibt seinen Geist und herrscht in Ewigkeit</a:t>
            </a:r>
            <a:r>
              <a:rPr lang="en-US" dirty="0"/>
              <a:t>.</a:t>
            </a:r>
          </a:p>
          <a:p>
            <a:endParaRPr lang="de-DE" dirty="0"/>
          </a:p>
          <a:p>
            <a:r>
              <a:rPr lang="de-DE" dirty="0"/>
              <a:t>Die Autoren setzen also das NT nicht gegen das AT ab, sondern lesen die Bibel als ein Buch – etwa als „Sprachlehre der Ho􀀶</a:t>
            </a:r>
            <a:r>
              <a:rPr lang="de-DE" dirty="0" err="1"/>
              <a:t>nung</a:t>
            </a:r>
            <a:r>
              <a:rPr lang="de-DE" dirty="0"/>
              <a:t>“ (Baldermann 1996, 89) – mit vielen Stimmen. Die Vielstimmigkeit liegt dabei jenseits der Grenze zwischen AT und NT. Sie haben im Blick, dass das AT die Heilige Schrift Israels war und bleibt und dass Juden das NT nicht brauchen (Baldermann 1996, 89). Die </a:t>
            </a:r>
            <a:r>
              <a:rPr lang="de-DE" dirty="0" err="1"/>
              <a:t>spezi</a:t>
            </a:r>
            <a:r>
              <a:rPr lang="de-DE" dirty="0"/>
              <a:t>􀁁</a:t>
            </a:r>
            <a:r>
              <a:rPr lang="de-DE" dirty="0" err="1"/>
              <a:t>schen</a:t>
            </a:r>
            <a:r>
              <a:rPr lang="de-DE" dirty="0"/>
              <a:t> Auslegungsmöglichkeiten des </a:t>
            </a:r>
            <a:r>
              <a:rPr lang="de-DE" dirty="0" err="1"/>
              <a:t>Tanach</a:t>
            </a:r>
            <a:r>
              <a:rPr lang="de-DE" dirty="0"/>
              <a:t> durch Juden sind bekannt und 􀁆</a:t>
            </a:r>
            <a:r>
              <a:rPr lang="de-DE" dirty="0" err="1"/>
              <a:t>ießen</a:t>
            </a:r>
            <a:r>
              <a:rPr lang="de-DE" dirty="0"/>
              <a:t> ein. Wenn Baldermann von der „Didaktik der </a:t>
            </a:r>
            <a:r>
              <a:rPr lang="de-DE" dirty="0" err="1"/>
              <a:t>Tora</a:t>
            </a:r>
            <a:r>
              <a:rPr lang="de-DE" dirty="0"/>
              <a:t>“ spricht, sieht er sie nicht nur im AT, sondern auch im NT wirken (Baldermann 1996, 148-153).</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864659" y="824752"/>
            <a:ext cx="8558306" cy="7725192"/>
          </a:xfrm>
          <a:prstGeom prst="rect">
            <a:avLst/>
          </a:prstGeom>
        </p:spPr>
        <p:txBody>
          <a:bodyPr wrap="square">
            <a:spAutoFit/>
          </a:bodyPr>
          <a:lstStyle/>
          <a:p>
            <a:pPr algn="ctr">
              <a:buNone/>
            </a:pPr>
            <a:r>
              <a:rPr lang="de-DE" sz="2800" b="1" dirty="0">
                <a:solidFill>
                  <a:srgbClr val="C00000"/>
                </a:solidFill>
              </a:rPr>
              <a:t>Metalepsis</a:t>
            </a:r>
            <a:r>
              <a:rPr lang="de-DE" sz="2800" dirty="0"/>
              <a:t> der Bibel </a:t>
            </a:r>
            <a:r>
              <a:rPr lang="de-DE" sz="2800" dirty="0">
                <a:solidFill>
                  <a:srgbClr val="7030A0"/>
                </a:solidFill>
              </a:rPr>
              <a:t>durch </a:t>
            </a:r>
            <a:r>
              <a:rPr lang="de-DE" sz="2800" b="1" dirty="0">
                <a:solidFill>
                  <a:srgbClr val="7030A0"/>
                </a:solidFill>
              </a:rPr>
              <a:t>Hyperlinks</a:t>
            </a:r>
          </a:p>
          <a:p>
            <a:pPr>
              <a:buNone/>
            </a:pPr>
            <a:endParaRPr lang="de-DE" b="1" dirty="0">
              <a:solidFill>
                <a:srgbClr val="7030A0"/>
              </a:solidFill>
            </a:endParaRPr>
          </a:p>
          <a:p>
            <a:pPr>
              <a:buNone/>
            </a:pPr>
            <a:endParaRPr lang="de-DE" b="1" dirty="0">
              <a:solidFill>
                <a:srgbClr val="7030A0"/>
              </a:solidFill>
            </a:endParaRPr>
          </a:p>
          <a:p>
            <a:pPr>
              <a:buNone/>
            </a:pPr>
            <a:r>
              <a:rPr lang="de-DE" dirty="0"/>
              <a:t>	- </a:t>
            </a:r>
            <a:r>
              <a:rPr lang="de-DE" b="1" dirty="0" err="1"/>
              <a:t>KeyWords</a:t>
            </a:r>
            <a:r>
              <a:rPr lang="de-DE" b="1" dirty="0"/>
              <a:t> (= Zips von</a:t>
            </a:r>
            <a:r>
              <a:rPr lang="de-DE" dirty="0"/>
              <a:t> =  Zitaten</a:t>
            </a:r>
            <a:r>
              <a:rPr lang="el-GR" dirty="0"/>
              <a:t> [</a:t>
            </a:r>
            <a:r>
              <a:rPr lang="de-DE" dirty="0" err="1"/>
              <a:t>Erfühlungsworte</a:t>
            </a:r>
            <a:r>
              <a:rPr lang="de-DE" dirty="0"/>
              <a:t> </a:t>
            </a:r>
            <a:r>
              <a:rPr lang="en-US" dirty="0"/>
              <a:t>/ </a:t>
            </a:r>
            <a:r>
              <a:rPr lang="en-US" dirty="0" err="1"/>
              <a:t>Typologie</a:t>
            </a:r>
            <a:r>
              <a:rPr lang="en-US" dirty="0"/>
              <a:t>)</a:t>
            </a:r>
            <a:r>
              <a:rPr lang="de-DE" dirty="0"/>
              <a:t>  + 	Anspielungen– 	(„Mein Gott!“) - Echos </a:t>
            </a:r>
          </a:p>
          <a:p>
            <a:pPr>
              <a:buNone/>
            </a:pPr>
            <a:endParaRPr lang="de-DE" dirty="0"/>
          </a:p>
          <a:p>
            <a:r>
              <a:rPr lang="de-DE" dirty="0"/>
              <a:t>	 – die internationale Sprache der </a:t>
            </a:r>
            <a:r>
              <a:rPr lang="de-DE" b="1" dirty="0"/>
              <a:t>Motiven / Symbolen  ( Baum 	des 	Lebens / Wasser des Lebens / Garten / Hand) Orientierungsmuster + Reifungsimpulse</a:t>
            </a:r>
          </a:p>
          <a:p>
            <a:pPr>
              <a:buNone/>
            </a:pPr>
            <a:endParaRPr lang="de-DE" b="1" dirty="0"/>
          </a:p>
          <a:p>
            <a:pPr>
              <a:buNone/>
            </a:pPr>
            <a:endParaRPr lang="de-DE" b="1" dirty="0"/>
          </a:p>
          <a:p>
            <a:pPr algn="ctr">
              <a:buNone/>
            </a:pPr>
            <a:r>
              <a:rPr lang="de-DE" b="1" dirty="0"/>
              <a:t>Große Kanon von Andreas von Kreta: 250 Liedern</a:t>
            </a:r>
          </a:p>
          <a:p>
            <a:pPr algn="ctr">
              <a:buNone/>
            </a:pPr>
            <a:endParaRPr lang="de-DE" b="1" dirty="0"/>
          </a:p>
          <a:p>
            <a:pPr algn="ctr">
              <a:buNone/>
            </a:pPr>
            <a:r>
              <a:rPr lang="de-DE" b="1" dirty="0"/>
              <a:t>Die Figuren des </a:t>
            </a:r>
            <a:r>
              <a:rPr lang="de-DE" b="1" dirty="0" err="1"/>
              <a:t>Ats</a:t>
            </a:r>
            <a:r>
              <a:rPr lang="de-DE" b="1" dirty="0"/>
              <a:t> sind identisch mit unseren Schatten, die Klagen der Psalmen sind die Schreien unsere Gesellschaft, die </a:t>
            </a:r>
            <a:r>
              <a:rPr lang="de-DE" b="1" dirty="0" err="1"/>
              <a:t>Grosse</a:t>
            </a:r>
            <a:r>
              <a:rPr lang="de-DE" b="1" dirty="0"/>
              <a:t> </a:t>
            </a:r>
            <a:r>
              <a:rPr lang="de-DE" b="1" dirty="0" err="1"/>
              <a:t>Erzaehlung</a:t>
            </a:r>
            <a:r>
              <a:rPr lang="de-DE" b="1" dirty="0"/>
              <a:t> des Ersten Bundes ist die Narrative unserer </a:t>
            </a:r>
            <a:r>
              <a:rPr lang="de-DE" b="1" dirty="0" err="1"/>
              <a:t>Synaxis</a:t>
            </a:r>
            <a:r>
              <a:rPr lang="de-DE" b="1" dirty="0"/>
              <a:t>. </a:t>
            </a:r>
            <a:r>
              <a:rPr lang="de-DE" dirty="0"/>
              <a:t>Aus dieser Perspektive ist vielleicht das Alte Testament heute im postmodernen</a:t>
            </a:r>
            <a:r>
              <a:rPr lang="de-DE" b="1" dirty="0"/>
              <a:t> heidnischen </a:t>
            </a:r>
            <a:r>
              <a:rPr lang="de-DE" dirty="0"/>
              <a:t>Zeitalter in erster Linie relevanter als das Neue Testament.</a:t>
            </a:r>
            <a:endParaRPr lang="de-DE" b="1" dirty="0"/>
          </a:p>
          <a:p>
            <a:pPr algn="ctr">
              <a:buNone/>
            </a:pPr>
            <a:endParaRPr lang="de-DE" b="1" dirty="0"/>
          </a:p>
          <a:p>
            <a:pPr algn="ctr">
              <a:buNone/>
            </a:pPr>
            <a:endParaRPr lang="de-DE" b="1" dirty="0"/>
          </a:p>
          <a:p>
            <a:pPr algn="ctr">
              <a:buNone/>
            </a:pPr>
            <a:r>
              <a:rPr lang="de-DE" b="1" dirty="0"/>
              <a:t>VIELEN DANK</a:t>
            </a:r>
          </a:p>
          <a:p>
            <a:pPr>
              <a:buNone/>
            </a:pPr>
            <a:endParaRPr lang="de-DE" b="1" dirty="0"/>
          </a:p>
          <a:p>
            <a:pPr>
              <a:buNone/>
            </a:pPr>
            <a:endParaRPr lang="de-DE" b="1" dirty="0"/>
          </a:p>
          <a:p>
            <a:pPr>
              <a:buNone/>
            </a:pPr>
            <a:r>
              <a:rPr lang="de-DE" b="1" dirty="0"/>
              <a:t> </a:t>
            </a:r>
          </a:p>
          <a:p>
            <a:pPr>
              <a:buNone/>
            </a:pPr>
            <a:endParaRPr lang="de-DE" b="1" dirty="0"/>
          </a:p>
          <a:p>
            <a:pPr>
              <a:buNone/>
            </a:pPr>
            <a:endParaRPr lang="de-DE" b="1" dirty="0"/>
          </a:p>
          <a:p>
            <a:pPr>
              <a:buNone/>
            </a:pPr>
            <a:endParaRPr lang="de-DE" b="1" dirty="0"/>
          </a:p>
          <a:p>
            <a:pPr>
              <a:buNone/>
            </a:pPr>
            <a:endParaRPr lang="el-GR" dirty="0"/>
          </a:p>
        </p:txBody>
      </p:sp>
    </p:spTree>
    <p:extLst>
      <p:ext uri="{BB962C8B-B14F-4D97-AF65-F5344CB8AC3E}">
        <p14:creationId xmlns:p14="http://schemas.microsoft.com/office/powerpoint/2010/main" val="2552762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B106CD-3335-45E0-9B66-6F64E88597B0}"/>
              </a:ext>
            </a:extLst>
          </p:cNvPr>
          <p:cNvSpPr txBox="1"/>
          <p:nvPr/>
        </p:nvSpPr>
        <p:spPr>
          <a:xfrm>
            <a:off x="1701802" y="939603"/>
            <a:ext cx="9953905" cy="5909310"/>
          </a:xfrm>
          <a:prstGeom prst="rect">
            <a:avLst/>
          </a:prstGeom>
          <a:noFill/>
        </p:spPr>
        <p:txBody>
          <a:bodyPr wrap="square" rtlCol="0">
            <a:spAutoFit/>
          </a:bodyPr>
          <a:lstStyle/>
          <a:p>
            <a:pPr algn="just"/>
            <a:endParaRPr lang="el-GR" dirty="0"/>
          </a:p>
          <a:p>
            <a:r>
              <a:rPr lang="de-DE" dirty="0"/>
              <a:t>	a. Gott ist einer und Er ist der persönliche </a:t>
            </a:r>
            <a:r>
              <a:rPr lang="de-DE" b="1" dirty="0"/>
              <a:t>Gott der Väter</a:t>
            </a:r>
            <a:r>
              <a:rPr lang="de-DE" dirty="0"/>
              <a:t> (nicht der Philosophen). Er ist der 	Gott, </a:t>
            </a:r>
            <a:r>
              <a:rPr lang="de-DE" b="1" dirty="0"/>
              <a:t>der Bräutigam und der Richter</a:t>
            </a:r>
            <a:r>
              <a:rPr lang="de-DE" dirty="0"/>
              <a:t>. Dieser Gott wird nicht abgebildet, denn Ikon von Ihm ist 	der lebendige Mensch (= Mann und Frau) auf eine auf eine absolut persönliche und 	besondere Art und Weise.</a:t>
            </a:r>
            <a:endParaRPr lang="el-GR" dirty="0"/>
          </a:p>
          <a:p>
            <a:endParaRPr lang="de-DE" dirty="0"/>
          </a:p>
          <a:p>
            <a:r>
              <a:rPr lang="de-DE" dirty="0"/>
              <a:t>	b. Gott wirkt in der Geschichte (</a:t>
            </a:r>
            <a:r>
              <a:rPr lang="de-DE" dirty="0" err="1"/>
              <a:t>hic</a:t>
            </a:r>
            <a:r>
              <a:rPr lang="de-DE" dirty="0"/>
              <a:t> et </a:t>
            </a:r>
            <a:r>
              <a:rPr lang="de-DE" dirty="0" err="1"/>
              <a:t>nunc</a:t>
            </a:r>
            <a:r>
              <a:rPr lang="de-DE" dirty="0"/>
              <a:t> = hier und jetzt) auf eine paradoxe und 	erstaunliche Weise!</a:t>
            </a:r>
            <a:endParaRPr lang="el-GR" dirty="0"/>
          </a:p>
          <a:p>
            <a:endParaRPr lang="de-DE" dirty="0"/>
          </a:p>
          <a:p>
            <a:r>
              <a:rPr lang="de-DE" dirty="0"/>
              <a:t>	c. Gott wirkt durch ein bestimmtes Volk, die Familie von Abraham (= Königtum von 	Priestern, die Ikonentragenden). Das Ziel der Existenz von Homo ist weder, nach dem Tod in 	den Himmel zu reisen, noch unsere Seele zu retten. Die Sehnsucht Gottes ist es, unter uns 	zu wohnen, unsere psychosomatische Existenz von Schmerz und Tod zu erlösen und durch 	uns die Schöpfung zu retten, die gut und schön ist. </a:t>
            </a:r>
          </a:p>
          <a:p>
            <a:endParaRPr lang="de-DE" dirty="0"/>
          </a:p>
          <a:p>
            <a:r>
              <a:rPr lang="de-DE" dirty="0"/>
              <a:t>	Das Telos des Exodus ist nicht die Übergabe der Zehn Gebote, sondern der Bau eines 	Tempels für Ihn, um bei uns zu wohnen, nachdem Moses mit ihm debattiert hat, Sein Volk 	nicht zu verlassen.</a:t>
            </a:r>
            <a:endParaRPr lang="el-GR" dirty="0"/>
          </a:p>
          <a:p>
            <a:pPr algn="just"/>
            <a:endParaRPr lang="el-GR" dirty="0"/>
          </a:p>
          <a:p>
            <a:endParaRPr lang="el-GR" dirty="0"/>
          </a:p>
          <a:p>
            <a:r>
              <a:rPr lang="el-GR" dirty="0"/>
              <a:t> </a:t>
            </a:r>
          </a:p>
        </p:txBody>
      </p:sp>
      <p:sp>
        <p:nvSpPr>
          <p:cNvPr id="4" name="3 - TextBox"/>
          <p:cNvSpPr txBox="1"/>
          <p:nvPr/>
        </p:nvSpPr>
        <p:spPr>
          <a:xfrm>
            <a:off x="2444376" y="394447"/>
            <a:ext cx="9024471" cy="370541"/>
          </a:xfrm>
          <a:prstGeom prst="rect">
            <a:avLst/>
          </a:prstGeom>
          <a:noFill/>
        </p:spPr>
        <p:txBody>
          <a:bodyPr wrap="square" rtlCol="0">
            <a:spAutoFit/>
          </a:bodyPr>
          <a:lstStyle/>
          <a:p>
            <a:pPr algn="ctr"/>
            <a:r>
              <a:rPr lang="de-DE" b="1" dirty="0"/>
              <a:t>THEOLOGIE DER NEUEN – ALTEN TESTAMENT</a:t>
            </a:r>
            <a:endParaRPr lang="el-GR" b="1" dirty="0"/>
          </a:p>
        </p:txBody>
      </p:sp>
    </p:spTree>
    <p:extLst>
      <p:ext uri="{BB962C8B-B14F-4D97-AF65-F5344CB8AC3E}">
        <p14:creationId xmlns:p14="http://schemas.microsoft.com/office/powerpoint/2010/main" val="3530367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12E4E8-EF8D-4C85-A9B8-456983DECFD2}"/>
              </a:ext>
            </a:extLst>
          </p:cNvPr>
          <p:cNvSpPr>
            <a:spLocks noGrp="1"/>
          </p:cNvSpPr>
          <p:nvPr>
            <p:ph type="title"/>
          </p:nvPr>
        </p:nvSpPr>
        <p:spPr/>
        <p:txBody>
          <a:bodyPr>
            <a:normAutofit fontScale="90000"/>
          </a:bodyPr>
          <a:lstStyle/>
          <a:p>
            <a:r>
              <a:rPr lang="en-US" sz="3600" b="1" dirty="0" err="1">
                <a:solidFill>
                  <a:srgbClr val="000000"/>
                </a:solidFill>
                <a:latin typeface="Times New Roman" panose="02020603050405020304" pitchFamily="18" charset="0"/>
              </a:rPr>
              <a:t>Frage</a:t>
            </a:r>
            <a:r>
              <a:rPr lang="en-US" sz="3600" b="1" dirty="0">
                <a:solidFill>
                  <a:srgbClr val="000000"/>
                </a:solidFill>
                <a:latin typeface="Times New Roman" panose="02020603050405020304" pitchFamily="18" charset="0"/>
              </a:rPr>
              <a:t> 1: Das </a:t>
            </a:r>
            <a:r>
              <a:rPr lang="en-US" sz="3600" b="1" dirty="0" err="1">
                <a:solidFill>
                  <a:srgbClr val="000000"/>
                </a:solidFill>
                <a:latin typeface="Times New Roman" panose="02020603050405020304" pitchFamily="18" charset="0"/>
              </a:rPr>
              <a:t>Evangelium</a:t>
            </a:r>
            <a:r>
              <a:rPr lang="en-US" sz="3600" b="1" dirty="0">
                <a:solidFill>
                  <a:srgbClr val="000000"/>
                </a:solidFill>
                <a:latin typeface="Times New Roman" panose="02020603050405020304" pitchFamily="18" charset="0"/>
              </a:rPr>
              <a:t> des ATs in </a:t>
            </a:r>
            <a:r>
              <a:rPr lang="en-US" sz="3600" b="1" dirty="0" err="1">
                <a:solidFill>
                  <a:srgbClr val="000000"/>
                </a:solidFill>
                <a:latin typeface="Times New Roman" panose="02020603050405020304" pitchFamily="18" charset="0"/>
              </a:rPr>
              <a:t>der</a:t>
            </a:r>
            <a:r>
              <a:rPr lang="en-US" sz="3600" b="1" dirty="0">
                <a:solidFill>
                  <a:srgbClr val="000000"/>
                </a:solidFill>
                <a:latin typeface="Times New Roman" panose="02020603050405020304" pitchFamily="18" charset="0"/>
              </a:rPr>
              <a:t> </a:t>
            </a:r>
            <a:r>
              <a:rPr lang="en-US" sz="3600" b="1" dirty="0" err="1">
                <a:solidFill>
                  <a:srgbClr val="000000"/>
                </a:solidFill>
                <a:latin typeface="Times New Roman" panose="02020603050405020304" pitchFamily="18" charset="0"/>
              </a:rPr>
              <a:t>apostolischen</a:t>
            </a:r>
            <a:r>
              <a:rPr lang="en-US" sz="3600" b="1" dirty="0">
                <a:solidFill>
                  <a:srgbClr val="000000"/>
                </a:solidFill>
                <a:latin typeface="Times New Roman" panose="02020603050405020304" pitchFamily="18" charset="0"/>
              </a:rPr>
              <a:t> </a:t>
            </a:r>
            <a:r>
              <a:rPr lang="en-US" sz="3600" b="1" dirty="0" err="1">
                <a:solidFill>
                  <a:srgbClr val="000000"/>
                </a:solidFill>
                <a:latin typeface="Times New Roman" panose="02020603050405020304" pitchFamily="18" charset="0"/>
              </a:rPr>
              <a:t>Kirche</a:t>
            </a:r>
            <a:r>
              <a:rPr lang="en-US" sz="3600" b="1" dirty="0">
                <a:solidFill>
                  <a:srgbClr val="000000"/>
                </a:solidFill>
                <a:latin typeface="Times New Roman" panose="02020603050405020304" pitchFamily="18" charset="0"/>
              </a:rPr>
              <a:t>  </a:t>
            </a:r>
            <a:br>
              <a:rPr lang="el-GR" dirty="0"/>
            </a:br>
            <a:endParaRPr lang="el-GR" dirty="0"/>
          </a:p>
        </p:txBody>
      </p:sp>
      <p:sp>
        <p:nvSpPr>
          <p:cNvPr id="3" name="Θέση περιεχομένου 2">
            <a:extLst>
              <a:ext uri="{FF2B5EF4-FFF2-40B4-BE49-F238E27FC236}">
                <a16:creationId xmlns:a16="http://schemas.microsoft.com/office/drawing/2014/main" id="{D2F2ECD4-A3AE-493A-B098-9647B9D5E63B}"/>
              </a:ext>
            </a:extLst>
          </p:cNvPr>
          <p:cNvSpPr>
            <a:spLocks noGrp="1"/>
          </p:cNvSpPr>
          <p:nvPr>
            <p:ph idx="1"/>
          </p:nvPr>
        </p:nvSpPr>
        <p:spPr>
          <a:xfrm>
            <a:off x="631596" y="1140643"/>
            <a:ext cx="10784264" cy="4728450"/>
          </a:xfrm>
        </p:spPr>
        <p:txBody>
          <a:bodyPr>
            <a:normAutofit lnSpcReduction="10000"/>
          </a:bodyPr>
          <a:lstStyle/>
          <a:p>
            <a:pPr marL="365760" indent="0">
              <a:buNone/>
            </a:pPr>
            <a:r>
              <a:rPr lang="el-GR" dirty="0">
                <a:effectLst/>
              </a:rPr>
              <a:t> </a:t>
            </a:r>
          </a:p>
          <a:p>
            <a:pPr algn="just"/>
            <a:r>
              <a:rPr lang="de-DE" b="1" dirty="0">
                <a:solidFill>
                  <a:srgbClr val="C00000"/>
                </a:solidFill>
              </a:rPr>
              <a:t>NOTIZ: </a:t>
            </a:r>
            <a:r>
              <a:rPr lang="de-DE" sz="1800" dirty="0"/>
              <a:t>Und doch! Heutzutage werden </a:t>
            </a:r>
            <a:r>
              <a:rPr lang="de-DE" sz="1800" b="1" dirty="0"/>
              <a:t>die Propheten </a:t>
            </a:r>
            <a:r>
              <a:rPr lang="de-DE" sz="1800" dirty="0"/>
              <a:t>in der Liturgie des Logos (dem ersten Teil der Eucharistie) nicht vorgelesen. </a:t>
            </a:r>
            <a:r>
              <a:rPr lang="de-DE" sz="1800" cap="all" dirty="0"/>
              <a:t>d</a:t>
            </a:r>
            <a:r>
              <a:rPr lang="de-DE" sz="1800" dirty="0"/>
              <a:t>er gesamte </a:t>
            </a:r>
            <a:r>
              <a:rPr lang="de-DE" sz="1800" b="1" dirty="0"/>
              <a:t>erste Teil der Eucharistie</a:t>
            </a:r>
            <a:r>
              <a:rPr lang="de-DE" sz="1800" dirty="0"/>
              <a:t>, </a:t>
            </a:r>
            <a:r>
              <a:rPr lang="de-DE" sz="1800" i="1" dirty="0"/>
              <a:t>die Liturgie des Logos</a:t>
            </a:r>
            <a:r>
              <a:rPr lang="de-DE" sz="1800" dirty="0"/>
              <a:t>, die die Psalmen, die Lesungen des Apostels und des Evangeliums sowie die Predigt enthält, ist im heutigen orthodoxen Leben degradiert. </a:t>
            </a:r>
          </a:p>
          <a:p>
            <a:pPr algn="just"/>
            <a:endParaRPr lang="de-DE" sz="1800" b="1" dirty="0"/>
          </a:p>
          <a:p>
            <a:pPr algn="just"/>
            <a:r>
              <a:rPr lang="de-DE" sz="1800" b="1" dirty="0"/>
              <a:t>Ohne aber die aktive Teilnahme am ersten Teil der Liturgie wird der zweite Teil magisch - </a:t>
            </a:r>
            <a:r>
              <a:rPr lang="de-DE" sz="1800" b="1" dirty="0" err="1"/>
              <a:t>sakramentalistisch</a:t>
            </a:r>
            <a:r>
              <a:rPr lang="de-DE" sz="1800" b="1" dirty="0"/>
              <a:t> wahrgenommen. Auch die Lesung – „Analyse“ der Texten der Bibel ohne die Liturgie der Gaben (&lt; </a:t>
            </a:r>
            <a:r>
              <a:rPr lang="de-DE" sz="1800" b="1" dirty="0" err="1"/>
              <a:t>Re+Membering</a:t>
            </a:r>
            <a:r>
              <a:rPr lang="de-DE" sz="1800" b="1" dirty="0"/>
              <a:t>, Dramaturgie, Performance) wird etwas scholastisches - tot – steril.</a:t>
            </a:r>
          </a:p>
          <a:p>
            <a:pPr algn="just"/>
            <a:endParaRPr lang="de-DE" sz="1800" b="1" dirty="0"/>
          </a:p>
          <a:p>
            <a:pPr algn="just"/>
            <a:r>
              <a:rPr lang="de-DE" sz="1800" dirty="0"/>
              <a:t>Der Exeget muss Weihrauch und Erde riechen, denn die Natur ist auch eine einzigartige Bibel.</a:t>
            </a:r>
          </a:p>
          <a:p>
            <a:pPr algn="ctr">
              <a:buNone/>
            </a:pPr>
            <a:endParaRPr lang="de-DE" sz="1800" b="1" dirty="0"/>
          </a:p>
          <a:p>
            <a:pPr algn="ctr">
              <a:buNone/>
            </a:pPr>
            <a:r>
              <a:rPr lang="de-DE" sz="1800" b="1" dirty="0"/>
              <a:t>Ziel der </a:t>
            </a:r>
            <a:r>
              <a:rPr lang="de-DE" sz="1800" b="1" dirty="0" err="1"/>
              <a:t>Hermeneia</a:t>
            </a:r>
            <a:r>
              <a:rPr lang="el-GR" sz="1800" b="1" dirty="0"/>
              <a:t> (&lt; </a:t>
            </a:r>
            <a:r>
              <a:rPr lang="de-DE" sz="1800" b="1" dirty="0"/>
              <a:t>Hermes; Exegese und nicht </a:t>
            </a:r>
            <a:r>
              <a:rPr lang="de-DE" sz="1800" b="1" dirty="0" err="1"/>
              <a:t>Eisegese</a:t>
            </a:r>
            <a:r>
              <a:rPr lang="de-DE" sz="1800" b="1" dirty="0"/>
              <a:t>) ist das </a:t>
            </a:r>
            <a:r>
              <a:rPr lang="de-DE" sz="1800" b="1" i="1" dirty="0">
                <a:solidFill>
                  <a:srgbClr val="C00000"/>
                </a:solidFill>
              </a:rPr>
              <a:t>Schauen</a:t>
            </a:r>
            <a:r>
              <a:rPr lang="de-DE" sz="1800" b="1" dirty="0"/>
              <a:t> des im Text gespeicherten Lichtes (</a:t>
            </a:r>
            <a:r>
              <a:rPr lang="el-GR" sz="1800" b="1" dirty="0" err="1"/>
              <a:t>Απόθετον</a:t>
            </a:r>
            <a:r>
              <a:rPr lang="el-GR" sz="1800" b="1" dirty="0"/>
              <a:t> κάλλος)</a:t>
            </a:r>
            <a:endParaRPr lang="de-DE" sz="1800" b="1" dirty="0"/>
          </a:p>
          <a:p>
            <a:pPr algn="ctr"/>
            <a:r>
              <a:rPr lang="de-DE" sz="1800" b="1" dirty="0"/>
              <a:t>vgl. Transfiguration zwischen Moses und Elias</a:t>
            </a:r>
          </a:p>
          <a:p>
            <a:pPr algn="just"/>
            <a:endParaRPr lang="de-DE" sz="1800" dirty="0"/>
          </a:p>
          <a:p>
            <a:pPr algn="just"/>
            <a:endParaRPr lang="de-DE" sz="1800" dirty="0"/>
          </a:p>
          <a:p>
            <a:pPr marL="457200" algn="just"/>
            <a:endParaRPr lang="de-DE" sz="1800" dirty="0"/>
          </a:p>
          <a:p>
            <a:pPr marL="457200" algn="just"/>
            <a:endParaRPr lang="de-DE" sz="1800" dirty="0"/>
          </a:p>
          <a:p>
            <a:pPr marL="457200" algn="just"/>
            <a:endParaRPr lang="de-DE" sz="1800" dirty="0"/>
          </a:p>
        </p:txBody>
      </p:sp>
    </p:spTree>
    <p:extLst>
      <p:ext uri="{BB962C8B-B14F-4D97-AF65-F5344CB8AC3E}">
        <p14:creationId xmlns:p14="http://schemas.microsoft.com/office/powerpoint/2010/main" val="2944677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B106CD-3335-45E0-9B66-6F64E88597B0}"/>
              </a:ext>
            </a:extLst>
          </p:cNvPr>
          <p:cNvSpPr txBox="1"/>
          <p:nvPr/>
        </p:nvSpPr>
        <p:spPr>
          <a:xfrm>
            <a:off x="1701802" y="982133"/>
            <a:ext cx="9953905" cy="9510296"/>
          </a:xfrm>
          <a:prstGeom prst="rect">
            <a:avLst/>
          </a:prstGeom>
          <a:noFill/>
        </p:spPr>
        <p:txBody>
          <a:bodyPr wrap="square" rtlCol="0">
            <a:spAutoFit/>
          </a:bodyPr>
          <a:lstStyle/>
          <a:p>
            <a:pPr algn="ctr"/>
            <a:r>
              <a:rPr lang="de-DE" b="1" dirty="0"/>
              <a:t>Christus ist </a:t>
            </a:r>
            <a:r>
              <a:rPr lang="de-DE" b="1" i="1" dirty="0"/>
              <a:t>für unsere Sünden</a:t>
            </a:r>
            <a:r>
              <a:rPr lang="de-DE" b="1" dirty="0"/>
              <a:t> gestorben, </a:t>
            </a:r>
            <a:r>
              <a:rPr lang="de-DE" b="1" i="1" dirty="0">
                <a:solidFill>
                  <a:srgbClr val="002060"/>
                </a:solidFill>
              </a:rPr>
              <a:t>gemäß der Schrift</a:t>
            </a:r>
            <a:r>
              <a:rPr lang="de-DE" b="1" dirty="0">
                <a:solidFill>
                  <a:srgbClr val="002060"/>
                </a:solidFill>
              </a:rPr>
              <a:t> (Is. 53, 5s.8s.12)</a:t>
            </a:r>
            <a:endParaRPr lang="el-GR" dirty="0">
              <a:solidFill>
                <a:srgbClr val="002060"/>
              </a:solidFill>
            </a:endParaRPr>
          </a:p>
          <a:p>
            <a:pPr algn="ctr"/>
            <a:r>
              <a:rPr lang="de-DE" b="1" baseline="30000" dirty="0"/>
              <a:t>4</a:t>
            </a:r>
            <a:r>
              <a:rPr lang="de-DE" b="1" dirty="0"/>
              <a:t> und ist begraben worden. </a:t>
            </a:r>
          </a:p>
          <a:p>
            <a:pPr algn="ctr"/>
            <a:r>
              <a:rPr lang="de-DE" b="1" dirty="0"/>
              <a:t>Er ist am dritten Tag auferweckt worden, </a:t>
            </a:r>
            <a:r>
              <a:rPr lang="de-DE" b="1" i="1" dirty="0">
                <a:solidFill>
                  <a:srgbClr val="002060"/>
                </a:solidFill>
              </a:rPr>
              <a:t>gemäß der Schrift,</a:t>
            </a:r>
            <a:r>
              <a:rPr lang="el-GR" b="1" i="1" dirty="0">
                <a:solidFill>
                  <a:srgbClr val="C00000"/>
                </a:solidFill>
              </a:rPr>
              <a:t> [????]</a:t>
            </a:r>
            <a:endParaRPr lang="el-GR" dirty="0">
              <a:solidFill>
                <a:srgbClr val="C00000"/>
              </a:solidFill>
            </a:endParaRPr>
          </a:p>
          <a:p>
            <a:endParaRPr lang="en-US" dirty="0">
              <a:solidFill>
                <a:srgbClr val="C00000"/>
              </a:solidFill>
            </a:endParaRPr>
          </a:p>
          <a:p>
            <a:r>
              <a:rPr lang="en-US" dirty="0">
                <a:solidFill>
                  <a:srgbClr val="C00000"/>
                </a:solidFill>
              </a:rPr>
              <a:t>(1Co 8:5-6 EIN:  </a:t>
            </a:r>
            <a:r>
              <a:rPr lang="en-US" b="1" i="1" dirty="0" err="1">
                <a:solidFill>
                  <a:srgbClr val="C00000"/>
                </a:solidFill>
              </a:rPr>
              <a:t>Shema</a:t>
            </a:r>
            <a:r>
              <a:rPr lang="en-US" b="1" i="1" dirty="0">
                <a:solidFill>
                  <a:srgbClr val="C00000"/>
                </a:solidFill>
              </a:rPr>
              <a:t> </a:t>
            </a:r>
            <a:r>
              <a:rPr lang="en-US" b="1" i="1" dirty="0" err="1">
                <a:solidFill>
                  <a:srgbClr val="C00000"/>
                </a:solidFill>
              </a:rPr>
              <a:t>Jisrael</a:t>
            </a:r>
            <a:r>
              <a:rPr lang="en-US" b="1" i="1" dirty="0">
                <a:solidFill>
                  <a:srgbClr val="C00000"/>
                </a:solidFill>
              </a:rPr>
              <a:t> </a:t>
            </a:r>
            <a:r>
              <a:rPr lang="en-US" dirty="0" err="1">
                <a:solidFill>
                  <a:srgbClr val="C00000"/>
                </a:solidFill>
              </a:rPr>
              <a:t>Dt</a:t>
            </a:r>
            <a:r>
              <a:rPr lang="en-US" dirty="0">
                <a:solidFill>
                  <a:srgbClr val="C00000"/>
                </a:solidFill>
              </a:rPr>
              <a:t> 6, 4s)</a:t>
            </a:r>
            <a:endParaRPr lang="de-DE" b="1" dirty="0">
              <a:solidFill>
                <a:srgbClr val="C00000"/>
              </a:solidFill>
            </a:endParaRPr>
          </a:p>
          <a:p>
            <a:pPr marL="342900" indent="-342900" algn="ctr"/>
            <a:r>
              <a:rPr lang="de-DE" b="1" baseline="30000" dirty="0"/>
              <a:t>6</a:t>
            </a:r>
            <a:r>
              <a:rPr lang="de-DE" b="1" dirty="0"/>
              <a:t> So haben doch </a:t>
            </a:r>
            <a:r>
              <a:rPr lang="de-DE" b="1" i="1" dirty="0"/>
              <a:t>wir nur </a:t>
            </a:r>
            <a:r>
              <a:rPr lang="de-DE" b="1" i="1" dirty="0">
                <a:solidFill>
                  <a:srgbClr val="002060"/>
                </a:solidFill>
              </a:rPr>
              <a:t>einen Gott</a:t>
            </a:r>
            <a:r>
              <a:rPr lang="de-DE" b="1" i="1" dirty="0"/>
              <a:t>, </a:t>
            </a:r>
            <a:r>
              <a:rPr lang="de-DE" b="1" i="1" dirty="0">
                <a:solidFill>
                  <a:srgbClr val="C00000"/>
                </a:solidFill>
              </a:rPr>
              <a:t>den Vater. </a:t>
            </a:r>
          </a:p>
          <a:p>
            <a:pPr algn="ctr"/>
            <a:r>
              <a:rPr lang="de-DE" b="1" dirty="0"/>
              <a:t>Von ihm stammt alles, und wir leben auf ihn hin. </a:t>
            </a:r>
          </a:p>
          <a:p>
            <a:pPr algn="ctr"/>
            <a:endParaRPr lang="de-DE" b="1" i="1" dirty="0"/>
          </a:p>
          <a:p>
            <a:pPr algn="ctr"/>
            <a:r>
              <a:rPr lang="de-DE" b="1" i="1" dirty="0"/>
              <a:t>Und einer ist </a:t>
            </a:r>
            <a:r>
              <a:rPr lang="de-DE" b="1" i="1" dirty="0">
                <a:solidFill>
                  <a:srgbClr val="002060"/>
                </a:solidFill>
              </a:rPr>
              <a:t>der Herr: </a:t>
            </a:r>
            <a:r>
              <a:rPr lang="de-DE" b="1" i="1" dirty="0">
                <a:solidFill>
                  <a:srgbClr val="C00000"/>
                </a:solidFill>
              </a:rPr>
              <a:t>Jesus Christus</a:t>
            </a:r>
            <a:r>
              <a:rPr lang="de-DE" b="1" dirty="0"/>
              <a:t>. </a:t>
            </a:r>
          </a:p>
          <a:p>
            <a:pPr algn="ctr"/>
            <a:r>
              <a:rPr lang="de-DE" b="1" dirty="0">
                <a:solidFill>
                  <a:srgbClr val="C00000"/>
                </a:solidFill>
              </a:rPr>
              <a:t>Durch</a:t>
            </a:r>
            <a:r>
              <a:rPr lang="de-DE" b="1" dirty="0"/>
              <a:t> ihn ist alles, und wir sind durch ihn. </a:t>
            </a:r>
            <a:endParaRPr lang="en-US" dirty="0"/>
          </a:p>
          <a:p>
            <a:endParaRPr lang="de-DE" dirty="0"/>
          </a:p>
          <a:p>
            <a:r>
              <a:rPr lang="de-DE" dirty="0"/>
              <a:t>(1Co 10:1 EIN - </a:t>
            </a:r>
            <a:r>
              <a:rPr lang="de-DE" b="1" dirty="0">
                <a:solidFill>
                  <a:srgbClr val="C00000"/>
                </a:solidFill>
              </a:rPr>
              <a:t>Ex. 13,21s; 14,22; Ps. 105,39; Sap.19,7s</a:t>
            </a:r>
            <a:r>
              <a:rPr lang="de-DE" dirty="0"/>
              <a:t>)</a:t>
            </a:r>
          </a:p>
          <a:p>
            <a:pPr algn="ctr"/>
            <a:r>
              <a:rPr lang="de-DE" dirty="0"/>
              <a:t>ihr sollt wissen, Brüder, </a:t>
            </a:r>
            <a:r>
              <a:rPr lang="de-DE" dirty="0" err="1"/>
              <a:t>daß</a:t>
            </a:r>
            <a:r>
              <a:rPr lang="de-DE" dirty="0"/>
              <a:t> </a:t>
            </a:r>
            <a:r>
              <a:rPr lang="de-DE" b="1" i="1" u="sng" dirty="0">
                <a:solidFill>
                  <a:srgbClr val="002060"/>
                </a:solidFill>
              </a:rPr>
              <a:t>unsere Väter alle </a:t>
            </a:r>
            <a:r>
              <a:rPr lang="de-DE" b="1" i="1" dirty="0">
                <a:solidFill>
                  <a:srgbClr val="C00000"/>
                </a:solidFill>
              </a:rPr>
              <a:t>unter der Wolke waren, alle durch das Meer zogen</a:t>
            </a:r>
          </a:p>
          <a:p>
            <a:endParaRPr lang="en-US" dirty="0"/>
          </a:p>
          <a:p>
            <a:r>
              <a:rPr lang="en-US" dirty="0"/>
              <a:t>(1Co 5:7-8 EIN - Ex. 12, 19; 13,7)</a:t>
            </a:r>
            <a:endParaRPr lang="de-DE" b="1" dirty="0"/>
          </a:p>
          <a:p>
            <a:pPr algn="ctr"/>
            <a:r>
              <a:rPr lang="de-DE" b="1" i="1" baseline="30000" dirty="0"/>
              <a:t>7</a:t>
            </a:r>
            <a:r>
              <a:rPr lang="de-DE" b="1" i="1" dirty="0"/>
              <a:t> </a:t>
            </a:r>
            <a:r>
              <a:rPr lang="de-DE" b="1" i="1" u="sng" dirty="0">
                <a:solidFill>
                  <a:srgbClr val="002060"/>
                </a:solidFill>
              </a:rPr>
              <a:t>Schafft den alten Sauerteig weg</a:t>
            </a:r>
            <a:r>
              <a:rPr lang="de-DE" b="1" i="1" dirty="0">
                <a:solidFill>
                  <a:srgbClr val="C00000"/>
                </a:solidFill>
              </a:rPr>
              <a:t>,</a:t>
            </a:r>
            <a:r>
              <a:rPr lang="de-DE" b="1" i="1" dirty="0"/>
              <a:t> damit ihr neuer Teig seid. </a:t>
            </a:r>
          </a:p>
          <a:p>
            <a:pPr algn="ctr"/>
            <a:r>
              <a:rPr lang="de-DE" b="1" i="1" dirty="0"/>
              <a:t>Ihr seid ja schon ungesäuertes Brot; </a:t>
            </a:r>
            <a:r>
              <a:rPr lang="de-DE" b="1" i="1" dirty="0">
                <a:solidFill>
                  <a:srgbClr val="C00000"/>
                </a:solidFill>
              </a:rPr>
              <a:t>denn als unser Paschalamm ist Christus geopfert worden</a:t>
            </a:r>
            <a:r>
              <a:rPr lang="de-DE" b="1" i="1" dirty="0"/>
              <a:t>.</a:t>
            </a:r>
          </a:p>
          <a:p>
            <a:pPr algn="ctr"/>
            <a:r>
              <a:rPr lang="de-DE" b="1" i="1" dirty="0"/>
              <a:t> </a:t>
            </a:r>
            <a:r>
              <a:rPr lang="de-DE" b="1" i="1" baseline="30000" dirty="0"/>
              <a:t>8</a:t>
            </a:r>
            <a:r>
              <a:rPr lang="de-DE" b="1" i="1" dirty="0"/>
              <a:t> </a:t>
            </a:r>
            <a:r>
              <a:rPr lang="de-DE" b="1" i="1" dirty="0" err="1"/>
              <a:t>Laßt</a:t>
            </a:r>
            <a:r>
              <a:rPr lang="de-DE" b="1" i="1" dirty="0"/>
              <a:t> uns also das Fest nicht mit dem alten Sauerteig feiern, nicht mit dem Sauerteig der Bosheit und Schlechtigkeit, sondern mit den ungesäuerten Broten der Aufrichtigkeit und Wahrheit</a:t>
            </a:r>
            <a:r>
              <a:rPr lang="de-DE" dirty="0"/>
              <a:t>.</a:t>
            </a:r>
          </a:p>
          <a:p>
            <a:pPr algn="r"/>
            <a:r>
              <a:rPr lang="el-GR" dirty="0"/>
              <a:t> </a:t>
            </a:r>
            <a:endParaRPr lang="de-DE" b="1" dirty="0"/>
          </a:p>
          <a:p>
            <a:endParaRPr lang="el-GR" dirty="0"/>
          </a:p>
          <a:p>
            <a:pPr marL="342900" indent="-342900" algn="just">
              <a:buAutoNum type="arabicPeriod"/>
            </a:pPr>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n-US" dirty="0">
              <a:latin typeface="+mj-lt"/>
            </a:endParaRPr>
          </a:p>
          <a:p>
            <a:endParaRPr lang="el-GR" dirty="0"/>
          </a:p>
          <a:p>
            <a:endParaRPr lang="el-GR" dirty="0"/>
          </a:p>
        </p:txBody>
      </p:sp>
      <p:sp>
        <p:nvSpPr>
          <p:cNvPr id="8" name="7 - TextBox"/>
          <p:cNvSpPr txBox="1"/>
          <p:nvPr/>
        </p:nvSpPr>
        <p:spPr>
          <a:xfrm>
            <a:off x="1494118" y="292847"/>
            <a:ext cx="9036423" cy="369332"/>
          </a:xfrm>
          <a:prstGeom prst="rect">
            <a:avLst/>
          </a:prstGeom>
          <a:noFill/>
        </p:spPr>
        <p:txBody>
          <a:bodyPr wrap="square" rtlCol="0">
            <a:spAutoFit/>
          </a:bodyPr>
          <a:lstStyle/>
          <a:p>
            <a:pPr algn="ctr"/>
            <a:r>
              <a:rPr lang="de-DE" b="1" i="1" dirty="0">
                <a:solidFill>
                  <a:srgbClr val="002060"/>
                </a:solidFill>
              </a:rPr>
              <a:t>Gemäß der Schrift !  </a:t>
            </a:r>
            <a:endParaRPr lang="el-GR" dirty="0">
              <a:solidFill>
                <a:srgbClr val="002060"/>
              </a:solidFill>
            </a:endParaRPr>
          </a:p>
        </p:txBody>
      </p:sp>
    </p:spTree>
    <p:extLst>
      <p:ext uri="{BB962C8B-B14F-4D97-AF65-F5344CB8AC3E}">
        <p14:creationId xmlns:p14="http://schemas.microsoft.com/office/powerpoint/2010/main" val="4094167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1FC6EA-006D-495F-BFC7-C56C74E494B0}"/>
              </a:ext>
            </a:extLst>
          </p:cNvPr>
          <p:cNvSpPr txBox="1"/>
          <p:nvPr/>
        </p:nvSpPr>
        <p:spPr>
          <a:xfrm>
            <a:off x="1701802" y="428263"/>
            <a:ext cx="10011780" cy="369332"/>
          </a:xfrm>
          <a:prstGeom prst="rect">
            <a:avLst/>
          </a:prstGeom>
          <a:noFill/>
        </p:spPr>
        <p:txBody>
          <a:bodyPr wrap="square" rtlCol="0">
            <a:spAutoFit/>
          </a:bodyPr>
          <a:lstStyle/>
          <a:p>
            <a:pPr algn="ctr"/>
            <a:r>
              <a:rPr lang="de-DE" b="1" dirty="0"/>
              <a:t>Anfang und Telos des </a:t>
            </a:r>
            <a:r>
              <a:rPr lang="de-DE" b="1" i="1" dirty="0"/>
              <a:t>Evangeliums von Jesus Christus, dem Sohn Gottes  </a:t>
            </a:r>
            <a:r>
              <a:rPr lang="en-US" i="1" dirty="0"/>
              <a:t>John </a:t>
            </a:r>
            <a:r>
              <a:rPr lang="de-DE" b="1" dirty="0"/>
              <a:t>Mark 1:1</a:t>
            </a:r>
            <a:endParaRPr lang="en-US"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2" y="982133"/>
            <a:ext cx="9953905" cy="9971961"/>
          </a:xfrm>
          <a:prstGeom prst="rect">
            <a:avLst/>
          </a:prstGeom>
          <a:noFill/>
        </p:spPr>
        <p:txBody>
          <a:bodyPr wrap="square" rtlCol="0">
            <a:spAutoFit/>
          </a:bodyPr>
          <a:lstStyle/>
          <a:p>
            <a:pPr algn="r"/>
            <a:r>
              <a:rPr lang="de-DE" b="1" dirty="0"/>
              <a:t>Es begann, wie es bei dem Propheten </a:t>
            </a:r>
            <a:r>
              <a:rPr lang="de-DE" b="1" dirty="0" err="1"/>
              <a:t>Jesaja</a:t>
            </a:r>
            <a:r>
              <a:rPr lang="de-DE" b="1" dirty="0"/>
              <a:t> steht:</a:t>
            </a:r>
            <a:endParaRPr lang="el-GR" dirty="0"/>
          </a:p>
          <a:p>
            <a:r>
              <a:rPr lang="de-DE" b="1" dirty="0"/>
              <a:t> </a:t>
            </a:r>
            <a:endParaRPr lang="el-GR" dirty="0"/>
          </a:p>
          <a:p>
            <a:pPr algn="ctr"/>
            <a:r>
              <a:rPr lang="de-DE" b="1" i="1" dirty="0">
                <a:solidFill>
                  <a:srgbClr val="002060"/>
                </a:solidFill>
              </a:rPr>
              <a:t>Ich sende meinen Boten vor dir her; </a:t>
            </a:r>
          </a:p>
          <a:p>
            <a:pPr algn="ctr"/>
            <a:r>
              <a:rPr lang="de-DE" b="1" i="1" dirty="0">
                <a:solidFill>
                  <a:srgbClr val="002060"/>
                </a:solidFill>
              </a:rPr>
              <a:t>er soll den Weg für dich bahnen. </a:t>
            </a:r>
            <a:r>
              <a:rPr lang="de-DE" b="1" i="1" dirty="0" err="1">
                <a:solidFill>
                  <a:srgbClr val="002060"/>
                </a:solidFill>
              </a:rPr>
              <a:t>Maleachi</a:t>
            </a:r>
            <a:endParaRPr lang="de-DE" b="1" i="1" dirty="0">
              <a:solidFill>
                <a:srgbClr val="002060"/>
              </a:solidFill>
            </a:endParaRPr>
          </a:p>
          <a:p>
            <a:pPr algn="ctr"/>
            <a:endParaRPr lang="el-GR" dirty="0">
              <a:solidFill>
                <a:srgbClr val="002060"/>
              </a:solidFill>
            </a:endParaRPr>
          </a:p>
          <a:p>
            <a:pPr algn="ctr"/>
            <a:r>
              <a:rPr lang="de-DE" b="1" i="1" dirty="0">
                <a:solidFill>
                  <a:srgbClr val="002060"/>
                </a:solidFill>
              </a:rPr>
              <a:t>Eine Stimme ruft in der Wüste:</a:t>
            </a:r>
            <a:endParaRPr lang="el-GR" dirty="0">
              <a:solidFill>
                <a:srgbClr val="002060"/>
              </a:solidFill>
            </a:endParaRPr>
          </a:p>
          <a:p>
            <a:pPr algn="ctr"/>
            <a:r>
              <a:rPr lang="de-DE" b="1" i="1" dirty="0">
                <a:solidFill>
                  <a:srgbClr val="002060"/>
                </a:solidFill>
              </a:rPr>
              <a:t>Bereitet dem Herrn den Weg! Ebnet ihm die Straßen!</a:t>
            </a:r>
          </a:p>
          <a:p>
            <a:pPr algn="ctr"/>
            <a:endParaRPr lang="de-DE" b="1" i="1" dirty="0"/>
          </a:p>
          <a:p>
            <a:pPr algn="ctr"/>
            <a:endParaRPr lang="de-DE" b="1" i="1" dirty="0"/>
          </a:p>
          <a:p>
            <a:pPr algn="ctr"/>
            <a:r>
              <a:rPr lang="de-DE" b="1" i="1" u="sng" dirty="0"/>
              <a:t>TELOS VON JESUS – SOHN GOTTES</a:t>
            </a:r>
          </a:p>
          <a:p>
            <a:pPr algn="ctr"/>
            <a:endParaRPr lang="de-DE" baseline="30000" dirty="0"/>
          </a:p>
          <a:p>
            <a:pPr algn="ctr"/>
            <a:r>
              <a:rPr lang="de-DE" baseline="30000" dirty="0"/>
              <a:t>34</a:t>
            </a:r>
            <a:r>
              <a:rPr lang="de-DE" dirty="0"/>
              <a:t> Und in der neunten Stunde rief Jesus mit lauter Stimme: </a:t>
            </a:r>
          </a:p>
          <a:p>
            <a:pPr algn="ctr"/>
            <a:r>
              <a:rPr lang="de-DE" b="1" i="1" dirty="0" err="1">
                <a:solidFill>
                  <a:srgbClr val="002060"/>
                </a:solidFill>
              </a:rPr>
              <a:t>Eloï</a:t>
            </a:r>
            <a:r>
              <a:rPr lang="de-DE" b="1" i="1" dirty="0">
                <a:solidFill>
                  <a:srgbClr val="002060"/>
                </a:solidFill>
              </a:rPr>
              <a:t>, </a:t>
            </a:r>
            <a:r>
              <a:rPr lang="de-DE" b="1" i="1" dirty="0" err="1">
                <a:solidFill>
                  <a:srgbClr val="002060"/>
                </a:solidFill>
              </a:rPr>
              <a:t>Eloï</a:t>
            </a:r>
            <a:r>
              <a:rPr lang="de-DE" b="1" i="1" dirty="0">
                <a:solidFill>
                  <a:srgbClr val="002060"/>
                </a:solidFill>
              </a:rPr>
              <a:t>, </a:t>
            </a:r>
            <a:r>
              <a:rPr lang="de-DE" b="1" i="1" dirty="0" err="1">
                <a:solidFill>
                  <a:srgbClr val="002060"/>
                </a:solidFill>
              </a:rPr>
              <a:t>lema</a:t>
            </a:r>
            <a:r>
              <a:rPr lang="de-DE" b="1" i="1" dirty="0">
                <a:solidFill>
                  <a:srgbClr val="002060"/>
                </a:solidFill>
              </a:rPr>
              <a:t> </a:t>
            </a:r>
            <a:r>
              <a:rPr lang="de-DE" b="1" i="1" dirty="0" err="1">
                <a:solidFill>
                  <a:srgbClr val="002060"/>
                </a:solidFill>
              </a:rPr>
              <a:t>sabachtani</a:t>
            </a:r>
            <a:r>
              <a:rPr lang="de-DE" b="1" i="1" dirty="0">
                <a:solidFill>
                  <a:srgbClr val="002060"/>
                </a:solidFill>
              </a:rPr>
              <a:t>  </a:t>
            </a:r>
          </a:p>
          <a:p>
            <a:pPr algn="ctr"/>
            <a:r>
              <a:rPr lang="de-DE" dirty="0"/>
              <a:t>das heißt übersetzt: </a:t>
            </a:r>
          </a:p>
          <a:p>
            <a:pPr algn="ctr"/>
            <a:r>
              <a:rPr lang="de-DE" b="1" i="1" dirty="0"/>
              <a:t>Mein Gott, mein Gott, warum / </a:t>
            </a:r>
            <a:r>
              <a:rPr lang="de-DE" b="1" i="1" u="sng" dirty="0" err="1"/>
              <a:t>woZu</a:t>
            </a:r>
            <a:r>
              <a:rPr lang="de-DE" b="1" i="1" dirty="0"/>
              <a:t> hast du mich verlassen (verbannt) ? </a:t>
            </a:r>
            <a:r>
              <a:rPr lang="de-DE" dirty="0"/>
              <a:t>(Mar 15:34 EIN)</a:t>
            </a:r>
          </a:p>
          <a:p>
            <a:pPr algn="ctr"/>
            <a:endParaRPr lang="de-DE" dirty="0"/>
          </a:p>
          <a:p>
            <a:r>
              <a:rPr lang="de-DE" b="1" dirty="0">
                <a:solidFill>
                  <a:srgbClr val="C00000"/>
                </a:solidFill>
              </a:rPr>
              <a:t>Referenzen:  Zitaten – Anspielung – Echos –Motiven + Themen</a:t>
            </a:r>
          </a:p>
          <a:p>
            <a:endParaRPr lang="de-DE" b="1" dirty="0">
              <a:solidFill>
                <a:srgbClr val="C00000"/>
              </a:solidFill>
            </a:endParaRPr>
          </a:p>
          <a:p>
            <a:r>
              <a:rPr lang="de-DE" b="1" dirty="0">
                <a:solidFill>
                  <a:srgbClr val="C00000"/>
                </a:solidFill>
              </a:rPr>
              <a:t>Web + Hyperlinks +  </a:t>
            </a:r>
          </a:p>
          <a:p>
            <a:pPr algn="ctr"/>
            <a:endParaRPr lang="de-DE" b="1" dirty="0"/>
          </a:p>
          <a:p>
            <a:pPr algn="ctr"/>
            <a:endParaRPr lang="de-DE" b="1" dirty="0"/>
          </a:p>
          <a:p>
            <a:endParaRPr lang="el-GR" dirty="0"/>
          </a:p>
          <a:p>
            <a:pPr marL="342900" indent="-342900" algn="just">
              <a:buAutoNum type="arabicPeriod"/>
            </a:pPr>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n-US" dirty="0">
              <a:latin typeface="+mj-lt"/>
            </a:endParaRPr>
          </a:p>
          <a:p>
            <a:endParaRPr lang="el-GR" dirty="0"/>
          </a:p>
          <a:p>
            <a:endParaRPr lang="el-GR" dirty="0"/>
          </a:p>
        </p:txBody>
      </p:sp>
    </p:spTree>
    <p:extLst>
      <p:ext uri="{BB962C8B-B14F-4D97-AF65-F5344CB8AC3E}">
        <p14:creationId xmlns:p14="http://schemas.microsoft.com/office/powerpoint/2010/main" val="4094167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1FC6EA-006D-495F-BFC7-C56C74E494B0}"/>
              </a:ext>
            </a:extLst>
          </p:cNvPr>
          <p:cNvSpPr txBox="1"/>
          <p:nvPr/>
        </p:nvSpPr>
        <p:spPr>
          <a:xfrm>
            <a:off x="1701802" y="428263"/>
            <a:ext cx="10011780" cy="369332"/>
          </a:xfrm>
          <a:prstGeom prst="rect">
            <a:avLst/>
          </a:prstGeom>
          <a:noFill/>
        </p:spPr>
        <p:txBody>
          <a:bodyPr wrap="square" rtlCol="0">
            <a:spAutoFit/>
          </a:bodyPr>
          <a:lstStyle/>
          <a:p>
            <a:pPr algn="ctr"/>
            <a:r>
              <a:rPr lang="de-DE" dirty="0"/>
              <a:t>Lukas 4, 21 : </a:t>
            </a:r>
            <a:r>
              <a:rPr lang="el-GR" b="1" cap="all" dirty="0" err="1">
                <a:solidFill>
                  <a:srgbClr val="002060"/>
                </a:solidFill>
              </a:rPr>
              <a:t>σ</a:t>
            </a:r>
            <a:r>
              <a:rPr lang="el-GR" b="1" dirty="0" err="1">
                <a:solidFill>
                  <a:srgbClr val="002060"/>
                </a:solidFill>
              </a:rPr>
              <a:t>ήμερον</a:t>
            </a:r>
            <a:r>
              <a:rPr lang="el-GR" b="1" dirty="0">
                <a:solidFill>
                  <a:srgbClr val="002060"/>
                </a:solidFill>
              </a:rPr>
              <a:t> </a:t>
            </a:r>
            <a:r>
              <a:rPr lang="el-GR" b="1" dirty="0" err="1">
                <a:solidFill>
                  <a:srgbClr val="002060"/>
                </a:solidFill>
              </a:rPr>
              <a:t>πεπλήρωται</a:t>
            </a:r>
            <a:r>
              <a:rPr lang="el-GR" b="1" dirty="0">
                <a:solidFill>
                  <a:srgbClr val="002060"/>
                </a:solidFill>
              </a:rPr>
              <a:t> ἡ </a:t>
            </a:r>
            <a:r>
              <a:rPr lang="el-GR" b="1" dirty="0" err="1">
                <a:solidFill>
                  <a:srgbClr val="002060"/>
                </a:solidFill>
              </a:rPr>
              <a:t>γραφὴ</a:t>
            </a:r>
            <a:r>
              <a:rPr lang="el-GR" b="1" dirty="0">
                <a:solidFill>
                  <a:srgbClr val="002060"/>
                </a:solidFill>
              </a:rPr>
              <a:t> </a:t>
            </a:r>
            <a:r>
              <a:rPr lang="el-GR" b="1" dirty="0" err="1">
                <a:solidFill>
                  <a:srgbClr val="002060"/>
                </a:solidFill>
              </a:rPr>
              <a:t>αὕτη</a:t>
            </a:r>
            <a:r>
              <a:rPr lang="el-GR" b="1" dirty="0">
                <a:solidFill>
                  <a:srgbClr val="002060"/>
                </a:solidFill>
              </a:rPr>
              <a:t> </a:t>
            </a:r>
            <a:r>
              <a:rPr lang="el-GR" b="1" dirty="0" err="1">
                <a:solidFill>
                  <a:srgbClr val="002060"/>
                </a:solidFill>
              </a:rPr>
              <a:t>ἐν</a:t>
            </a:r>
            <a:r>
              <a:rPr lang="el-GR" b="1" dirty="0">
                <a:solidFill>
                  <a:srgbClr val="002060"/>
                </a:solidFill>
              </a:rPr>
              <a:t> </a:t>
            </a:r>
            <a:r>
              <a:rPr lang="el-GR" b="1" dirty="0" err="1">
                <a:solidFill>
                  <a:srgbClr val="002060"/>
                </a:solidFill>
              </a:rPr>
              <a:t>τοῖς</a:t>
            </a:r>
            <a:r>
              <a:rPr lang="el-GR" b="1" dirty="0">
                <a:solidFill>
                  <a:srgbClr val="002060"/>
                </a:solidFill>
              </a:rPr>
              <a:t> </a:t>
            </a:r>
            <a:r>
              <a:rPr lang="el-GR" b="1" dirty="0" err="1">
                <a:solidFill>
                  <a:srgbClr val="002060"/>
                </a:solidFill>
              </a:rPr>
              <a:t>ὠσὶν</a:t>
            </a:r>
            <a:r>
              <a:rPr lang="el-GR" b="1" dirty="0">
                <a:solidFill>
                  <a:srgbClr val="002060"/>
                </a:solidFill>
              </a:rPr>
              <a:t> </a:t>
            </a:r>
            <a:r>
              <a:rPr lang="el-GR" b="1" dirty="0" err="1">
                <a:solidFill>
                  <a:srgbClr val="002060"/>
                </a:solidFill>
              </a:rPr>
              <a:t>ὑμῶν</a:t>
            </a:r>
            <a:r>
              <a:rPr lang="de-DE" b="1" baseline="30000" dirty="0">
                <a:solidFill>
                  <a:srgbClr val="002060"/>
                </a:solidFill>
              </a:rPr>
              <a:t>.</a:t>
            </a:r>
            <a:r>
              <a:rPr lang="de-DE" b="1" dirty="0">
                <a:solidFill>
                  <a:srgbClr val="002060"/>
                </a:solidFill>
              </a:rPr>
              <a:t>  </a:t>
            </a:r>
            <a:endParaRPr lang="el-GR" b="1" dirty="0">
              <a:solidFill>
                <a:srgbClr val="002060"/>
              </a:solidFill>
              <a:latin typeface="+mj-lt"/>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920376" y="920376"/>
            <a:ext cx="10735331" cy="7079063"/>
          </a:xfrm>
          <a:prstGeom prst="rect">
            <a:avLst/>
          </a:prstGeom>
          <a:noFill/>
        </p:spPr>
        <p:txBody>
          <a:bodyPr wrap="square" rtlCol="0">
            <a:spAutoFit/>
          </a:bodyPr>
          <a:lstStyle/>
          <a:p>
            <a:r>
              <a:rPr lang="de-DE" b="1" dirty="0"/>
              <a:t>		</a:t>
            </a:r>
            <a:r>
              <a:rPr lang="de-DE" sz="2400" b="1" dirty="0"/>
              <a:t>24:25-27. </a:t>
            </a:r>
            <a:r>
              <a:rPr lang="de-DE" sz="2400" dirty="0"/>
              <a:t>30-33:  </a:t>
            </a:r>
            <a:r>
              <a:rPr lang="de-DE" sz="2400" b="1" u="sng" dirty="0">
                <a:solidFill>
                  <a:srgbClr val="C00000"/>
                </a:solidFill>
              </a:rPr>
              <a:t>40 Tage intensives Bibelinterpretations-</a:t>
            </a:r>
            <a:r>
              <a:rPr lang="de-DE" sz="2400" b="1" u="sng" dirty="0" err="1">
                <a:solidFill>
                  <a:srgbClr val="C00000"/>
                </a:solidFill>
              </a:rPr>
              <a:t>Tutorial</a:t>
            </a:r>
            <a:r>
              <a:rPr lang="de-DE" sz="2400" b="1" u="sng" dirty="0">
                <a:solidFill>
                  <a:srgbClr val="C00000"/>
                </a:solidFill>
              </a:rPr>
              <a:t> </a:t>
            </a:r>
          </a:p>
          <a:p>
            <a:pPr algn="ctr"/>
            <a:endParaRPr lang="de-DE" b="1" dirty="0"/>
          </a:p>
          <a:p>
            <a:pPr algn="ctr"/>
            <a:r>
              <a:rPr lang="de-DE" b="1" i="1" dirty="0">
                <a:solidFill>
                  <a:srgbClr val="002060"/>
                </a:solidFill>
              </a:rPr>
              <a:t>I . Unterwegs nach Emmaus im Frühling (</a:t>
            </a:r>
            <a:r>
              <a:rPr lang="de-DE" b="1" i="1" dirty="0" err="1">
                <a:solidFill>
                  <a:srgbClr val="002060"/>
                </a:solidFill>
              </a:rPr>
              <a:t>Pesach</a:t>
            </a:r>
            <a:r>
              <a:rPr lang="de-DE" b="1" i="1" dirty="0">
                <a:solidFill>
                  <a:srgbClr val="002060"/>
                </a:solidFill>
              </a:rPr>
              <a:t>) </a:t>
            </a:r>
          </a:p>
          <a:p>
            <a:r>
              <a:rPr lang="el-GR" dirty="0"/>
              <a:t> </a:t>
            </a:r>
            <a:endParaRPr lang="de-DE" dirty="0"/>
          </a:p>
          <a:p>
            <a:pPr algn="ctr"/>
            <a:r>
              <a:rPr lang="de-DE" dirty="0"/>
              <a:t>Begreift ihr denn nicht? </a:t>
            </a:r>
            <a:endParaRPr lang="de-DE" b="1" dirty="0"/>
          </a:p>
          <a:p>
            <a:pPr algn="ctr"/>
            <a:r>
              <a:rPr lang="de-DE" b="1" dirty="0"/>
              <a:t>Wie schwer fällt es euch, alles zu glauben, </a:t>
            </a:r>
            <a:r>
              <a:rPr lang="de-DE" b="1" i="1" dirty="0"/>
              <a:t>was die Propheten gesagt haben</a:t>
            </a:r>
            <a:r>
              <a:rPr lang="de-DE" b="1" dirty="0"/>
              <a:t>.</a:t>
            </a:r>
            <a:endParaRPr lang="el-GR" dirty="0"/>
          </a:p>
          <a:p>
            <a:pPr algn="ctr"/>
            <a:r>
              <a:rPr lang="de-DE" b="1" dirty="0"/>
              <a:t> </a:t>
            </a:r>
            <a:r>
              <a:rPr lang="de-DE" b="1" dirty="0" err="1"/>
              <a:t>Mußte</a:t>
            </a:r>
            <a:r>
              <a:rPr lang="de-DE" b="1" dirty="0"/>
              <a:t> nicht der Messias all das erleiden, um so in seine Herrlichkeit zu gelangen?</a:t>
            </a:r>
            <a:endParaRPr lang="el-GR" dirty="0"/>
          </a:p>
          <a:p>
            <a:endParaRPr lang="de-DE" b="1" baseline="30000" dirty="0"/>
          </a:p>
          <a:p>
            <a:r>
              <a:rPr lang="de-DE" b="1" dirty="0"/>
              <a:t>Und </a:t>
            </a:r>
            <a:r>
              <a:rPr lang="de-DE" b="1" dirty="0">
                <a:solidFill>
                  <a:srgbClr val="C00000"/>
                </a:solidFill>
              </a:rPr>
              <a:t>er legte ihnen dar, ausgehend von Mose und allen Propheten</a:t>
            </a:r>
            <a:r>
              <a:rPr lang="de-DE" b="1" dirty="0"/>
              <a:t>,</a:t>
            </a:r>
            <a:endParaRPr lang="el-GR" dirty="0"/>
          </a:p>
          <a:p>
            <a:r>
              <a:rPr lang="de-DE" b="1" dirty="0"/>
              <a:t>was in der gesamten Schrift </a:t>
            </a:r>
            <a:r>
              <a:rPr lang="de-DE" b="1" i="1" dirty="0"/>
              <a:t>über ihn </a:t>
            </a:r>
            <a:r>
              <a:rPr lang="de-DE" b="1" dirty="0"/>
              <a:t>geschrieben steht.  </a:t>
            </a:r>
          </a:p>
          <a:p>
            <a:endParaRPr lang="de-DE" b="1" dirty="0"/>
          </a:p>
          <a:p>
            <a:pPr algn="ctr"/>
            <a:r>
              <a:rPr lang="de-DE" b="1" i="1" dirty="0" err="1">
                <a:solidFill>
                  <a:srgbClr val="002060"/>
                </a:solidFill>
              </a:rPr>
              <a:t>ii</a:t>
            </a:r>
            <a:r>
              <a:rPr lang="de-DE" b="1" i="1" dirty="0">
                <a:solidFill>
                  <a:srgbClr val="002060"/>
                </a:solidFill>
              </a:rPr>
              <a:t>. Am selben Tisch (</a:t>
            </a:r>
            <a:r>
              <a:rPr lang="el-GR" b="1" i="1" dirty="0" err="1">
                <a:solidFill>
                  <a:srgbClr val="002060"/>
                </a:solidFill>
              </a:rPr>
              <a:t>συναλιζόμενος</a:t>
            </a:r>
            <a:r>
              <a:rPr lang="el-GR" b="1" i="1" dirty="0">
                <a:solidFill>
                  <a:srgbClr val="002060"/>
                </a:solidFill>
              </a:rPr>
              <a:t>)</a:t>
            </a:r>
            <a:endParaRPr lang="el-GR" i="1" dirty="0">
              <a:solidFill>
                <a:srgbClr val="002060"/>
              </a:solidFill>
            </a:endParaRPr>
          </a:p>
          <a:p>
            <a:r>
              <a:rPr lang="de-DE" b="1" baseline="30000" dirty="0"/>
              <a:t> </a:t>
            </a:r>
            <a:r>
              <a:rPr lang="de-DE" baseline="30000" dirty="0"/>
              <a:t>30</a:t>
            </a:r>
            <a:r>
              <a:rPr lang="de-DE" dirty="0"/>
              <a:t> Und als er mit ihnen bei Tisch war, nahm er das Brot, </a:t>
            </a:r>
          </a:p>
          <a:p>
            <a:r>
              <a:rPr lang="de-DE" dirty="0"/>
              <a:t>sprach </a:t>
            </a:r>
            <a:r>
              <a:rPr lang="de-DE" b="1" i="1" dirty="0"/>
              <a:t>den Lobpreis</a:t>
            </a:r>
            <a:r>
              <a:rPr lang="de-DE" dirty="0"/>
              <a:t>, </a:t>
            </a:r>
          </a:p>
          <a:p>
            <a:r>
              <a:rPr lang="de-DE" b="1" i="1" dirty="0"/>
              <a:t>brach das Brot </a:t>
            </a:r>
            <a:r>
              <a:rPr lang="de-DE" dirty="0"/>
              <a:t>und gab es ihnen.</a:t>
            </a:r>
            <a:endParaRPr lang="el-GR" dirty="0"/>
          </a:p>
          <a:p>
            <a:r>
              <a:rPr lang="de-DE" dirty="0"/>
              <a:t> </a:t>
            </a:r>
            <a:r>
              <a:rPr lang="de-DE" baseline="30000" dirty="0"/>
              <a:t>31</a:t>
            </a:r>
            <a:r>
              <a:rPr lang="de-DE" dirty="0"/>
              <a:t> Da gingen ihnen die Augen auf, und sie erkannten ihn; dann sahen sie ihn nicht mehr.</a:t>
            </a:r>
            <a:endParaRPr lang="el-GR" dirty="0"/>
          </a:p>
          <a:p>
            <a:r>
              <a:rPr lang="de-DE" dirty="0"/>
              <a:t> </a:t>
            </a:r>
            <a:r>
              <a:rPr lang="de-DE" baseline="30000" dirty="0"/>
              <a:t>32</a:t>
            </a:r>
            <a:r>
              <a:rPr lang="de-DE" dirty="0"/>
              <a:t> Und sie sagten zueinander: </a:t>
            </a:r>
            <a:endParaRPr lang="el-GR" dirty="0"/>
          </a:p>
          <a:p>
            <a:pPr algn="ctr"/>
            <a:r>
              <a:rPr lang="de-DE" b="1" u="sng" dirty="0"/>
              <a:t>Brannte uns nicht das Herz in der Brust (= Liebe, Katharsis), </a:t>
            </a:r>
          </a:p>
          <a:p>
            <a:pPr algn="ctr"/>
            <a:r>
              <a:rPr lang="de-DE" b="1" u="sng" dirty="0"/>
              <a:t>als er </a:t>
            </a:r>
            <a:r>
              <a:rPr lang="de-DE" b="1" i="1" u="sng" dirty="0"/>
              <a:t>unterwegs</a:t>
            </a:r>
            <a:r>
              <a:rPr lang="de-DE" b="1" u="sng" dirty="0"/>
              <a:t> mit uns redete </a:t>
            </a:r>
            <a:endParaRPr lang="el-GR" u="sng" dirty="0"/>
          </a:p>
          <a:p>
            <a:pPr algn="ctr"/>
            <a:r>
              <a:rPr lang="de-DE" b="1" u="sng" dirty="0"/>
              <a:t>und uns den Sinn der Schrift </a:t>
            </a:r>
            <a:r>
              <a:rPr lang="de-DE" b="1" u="sng" dirty="0" err="1"/>
              <a:t>erschloß</a:t>
            </a:r>
            <a:r>
              <a:rPr lang="de-DE" b="1" u="sng" dirty="0"/>
              <a:t>?</a:t>
            </a:r>
            <a:endParaRPr lang="el-GR" u="sng" dirty="0"/>
          </a:p>
          <a:p>
            <a:r>
              <a:rPr lang="de-DE" dirty="0"/>
              <a:t> </a:t>
            </a:r>
            <a:endParaRPr lang="el-GR" dirty="0"/>
          </a:p>
          <a:p>
            <a:pPr algn="just"/>
            <a:r>
              <a:rPr lang="de-DE" dirty="0"/>
              <a:t>.</a:t>
            </a:r>
            <a:endParaRPr lang="el-GR" dirty="0"/>
          </a:p>
          <a:p>
            <a:pPr algn="just"/>
            <a:endParaRPr lang="en-US" dirty="0">
              <a:latin typeface="+mj-lt"/>
            </a:endParaRPr>
          </a:p>
          <a:p>
            <a:endParaRPr lang="el-GR" dirty="0"/>
          </a:p>
          <a:p>
            <a:r>
              <a:rPr lang="el-GR" dirty="0"/>
              <a:t>*</a:t>
            </a:r>
          </a:p>
        </p:txBody>
      </p:sp>
    </p:spTree>
    <p:extLst>
      <p:ext uri="{BB962C8B-B14F-4D97-AF65-F5344CB8AC3E}">
        <p14:creationId xmlns:p14="http://schemas.microsoft.com/office/powerpoint/2010/main" val="1841248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E22BC5-563B-4E46-8CC4-013C6ACC7FCD}"/>
              </a:ext>
            </a:extLst>
          </p:cNvPr>
          <p:cNvSpPr>
            <a:spLocks noGrp="1"/>
          </p:cNvSpPr>
          <p:nvPr>
            <p:ph type="title"/>
          </p:nvPr>
        </p:nvSpPr>
        <p:spPr/>
        <p:txBody>
          <a:bodyPr>
            <a:normAutofit fontScale="90000"/>
          </a:bodyPr>
          <a:lstStyle/>
          <a:p>
            <a:pPr algn="r"/>
            <a:r>
              <a:rPr lang="en-US" sz="4800" b="1" dirty="0">
                <a:solidFill>
                  <a:srgbClr val="000000"/>
                </a:solidFill>
                <a:latin typeface="Times New Roman" panose="02020603050405020304" pitchFamily="18" charset="0"/>
              </a:rPr>
              <a:t>Das </a:t>
            </a:r>
            <a:r>
              <a:rPr lang="en-US" sz="4800" b="1" dirty="0" err="1">
                <a:solidFill>
                  <a:srgbClr val="000000"/>
                </a:solidFill>
                <a:latin typeface="Times New Roman" panose="02020603050405020304" pitchFamily="18" charset="0"/>
              </a:rPr>
              <a:t>Evangelium</a:t>
            </a:r>
            <a:r>
              <a:rPr lang="en-US" sz="4800" b="1" dirty="0">
                <a:solidFill>
                  <a:srgbClr val="000000"/>
                </a:solidFill>
                <a:latin typeface="Times New Roman" panose="02020603050405020304" pitchFamily="18" charset="0"/>
              </a:rPr>
              <a:t> des ATs in Ecclesia Christi</a:t>
            </a:r>
            <a:br>
              <a:rPr lang="el-GR" dirty="0">
                <a:solidFill>
                  <a:srgbClr val="000000"/>
                </a:solidFill>
                <a:latin typeface="Helvetica Neue"/>
              </a:rPr>
            </a:br>
            <a:endParaRPr lang="el-GR" dirty="0"/>
          </a:p>
        </p:txBody>
      </p:sp>
      <p:sp>
        <p:nvSpPr>
          <p:cNvPr id="3" name="Θέση περιεχομένου 2">
            <a:extLst>
              <a:ext uri="{FF2B5EF4-FFF2-40B4-BE49-F238E27FC236}">
                <a16:creationId xmlns:a16="http://schemas.microsoft.com/office/drawing/2014/main" id="{1154897D-D424-49CF-907F-0D1980E3C718}"/>
              </a:ext>
            </a:extLst>
          </p:cNvPr>
          <p:cNvSpPr>
            <a:spLocks noGrp="1"/>
          </p:cNvSpPr>
          <p:nvPr>
            <p:ph idx="1"/>
          </p:nvPr>
        </p:nvSpPr>
        <p:spPr>
          <a:xfrm>
            <a:off x="717176" y="954746"/>
            <a:ext cx="10972800" cy="5410195"/>
          </a:xfrm>
        </p:spPr>
        <p:txBody>
          <a:bodyPr>
            <a:normAutofit fontScale="55000" lnSpcReduction="20000"/>
          </a:bodyPr>
          <a:lstStyle/>
          <a:p>
            <a:pPr>
              <a:buNone/>
            </a:pPr>
            <a:endParaRPr lang="de-DE" dirty="0"/>
          </a:p>
          <a:p>
            <a:pPr>
              <a:buNone/>
            </a:pPr>
            <a:r>
              <a:rPr lang="de-DE" dirty="0"/>
              <a:t>Wenn wir die Lesung</a:t>
            </a:r>
            <a:r>
              <a:rPr lang="de-DE" b="1" i="1" dirty="0"/>
              <a:t> der Schriften </a:t>
            </a:r>
            <a:r>
              <a:rPr lang="de-DE" dirty="0"/>
              <a:t>in Synagoge und in Kirche vergleichen, stellen wir zwei Hauptunterschiede fest:</a:t>
            </a:r>
          </a:p>
          <a:p>
            <a:pPr>
              <a:buNone/>
            </a:pPr>
            <a:r>
              <a:rPr lang="de-DE" dirty="0"/>
              <a:t>		1. In der </a:t>
            </a:r>
            <a:r>
              <a:rPr lang="de-DE" i="1" dirty="0"/>
              <a:t>hebräischen </a:t>
            </a:r>
            <a:r>
              <a:rPr lang="de-DE" dirty="0"/>
              <a:t>Bibel steht die </a:t>
            </a:r>
            <a:r>
              <a:rPr lang="de-DE" b="1" dirty="0" err="1"/>
              <a:t>Tora</a:t>
            </a:r>
            <a:r>
              <a:rPr lang="de-DE" b="1" dirty="0"/>
              <a:t> </a:t>
            </a:r>
            <a:r>
              <a:rPr lang="de-DE" dirty="0"/>
              <a:t>(Wegweisung - Gesetz) im Mittelpunkt (vgl. </a:t>
            </a:r>
            <a:r>
              <a:rPr lang="de-DE" dirty="0" err="1"/>
              <a:t>Philo</a:t>
            </a:r>
            <a:r>
              <a:rPr lang="de-DE" dirty="0"/>
              <a:t>, </a:t>
            </a:r>
            <a:r>
              <a:rPr lang="de-DE" dirty="0" err="1"/>
              <a:t>Qumran</a:t>
            </a:r>
            <a:r>
              <a:rPr lang="de-DE" dirty="0"/>
              <a:t>,	Koran),  während in der </a:t>
            </a:r>
            <a:r>
              <a:rPr lang="de-DE" i="1" dirty="0"/>
              <a:t>christlichen</a:t>
            </a:r>
            <a:r>
              <a:rPr lang="de-DE" dirty="0"/>
              <a:t> Bibel </a:t>
            </a:r>
            <a:r>
              <a:rPr lang="de-DE" b="1" dirty="0"/>
              <a:t>die Propheten - Sehende</a:t>
            </a:r>
            <a:r>
              <a:rPr lang="de-DE" dirty="0"/>
              <a:t>.</a:t>
            </a:r>
            <a:r>
              <a:rPr lang="de-DE" b="1" dirty="0"/>
              <a:t> </a:t>
            </a:r>
          </a:p>
          <a:p>
            <a:pPr>
              <a:buNone/>
            </a:pPr>
            <a:r>
              <a:rPr lang="de-DE" b="1" dirty="0"/>
              <a:t>	</a:t>
            </a:r>
          </a:p>
          <a:p>
            <a:pPr>
              <a:buNone/>
            </a:pPr>
            <a:r>
              <a:rPr lang="de-DE" b="1" dirty="0"/>
              <a:t>		„Während in der Synagoge sogar die 		Propheten legal gelesen werden, </a:t>
            </a:r>
          </a:p>
          <a:p>
            <a:pPr>
              <a:buNone/>
            </a:pPr>
            <a:r>
              <a:rPr lang="de-DE" b="1" dirty="0"/>
              <a:t>		wurde in der Ersten apostolischen	Kirche sogar das Gesetz prophetisch 	gelesen“</a:t>
            </a:r>
            <a:r>
              <a:rPr lang="de-DE" dirty="0"/>
              <a:t> (</a:t>
            </a:r>
            <a:r>
              <a:rPr lang="de-DE" dirty="0" err="1"/>
              <a:t>Stogiannos</a:t>
            </a:r>
            <a:r>
              <a:rPr lang="de-DE" dirty="0"/>
              <a:t>)</a:t>
            </a:r>
            <a:endParaRPr lang="el-GR" dirty="0"/>
          </a:p>
          <a:p>
            <a:endParaRPr lang="el-GR" dirty="0"/>
          </a:p>
          <a:p>
            <a:pPr algn="just">
              <a:buNone/>
            </a:pPr>
            <a:r>
              <a:rPr lang="en-US" dirty="0"/>
              <a:t>		</a:t>
            </a:r>
            <a:r>
              <a:rPr lang="de-DE" dirty="0"/>
              <a:t>2. Der </a:t>
            </a:r>
            <a:r>
              <a:rPr lang="de-DE" b="1" i="1" dirty="0">
                <a:solidFill>
                  <a:srgbClr val="C00000"/>
                </a:solidFill>
              </a:rPr>
              <a:t>Kanon</a:t>
            </a:r>
            <a:r>
              <a:rPr lang="de-DE" dirty="0"/>
              <a:t> der hebräischen Bibel endet sich </a:t>
            </a:r>
            <a:r>
              <a:rPr lang="de-DE" b="1" dirty="0"/>
              <a:t>mit den Büchern der Chronik.</a:t>
            </a:r>
            <a:r>
              <a:rPr lang="de-DE" dirty="0"/>
              <a:t> Der Kanon, aber, der christlichen </a:t>
            </a:r>
            <a:r>
              <a:rPr lang="el-GR" dirty="0"/>
              <a:t>	</a:t>
            </a:r>
            <a:r>
              <a:rPr lang="de-DE" dirty="0"/>
              <a:t>Bibel </a:t>
            </a:r>
            <a:r>
              <a:rPr lang="en-US" dirty="0"/>
              <a:t>(</a:t>
            </a:r>
            <a:r>
              <a:rPr lang="en-US" dirty="0" err="1"/>
              <a:t>meistens</a:t>
            </a:r>
            <a:r>
              <a:rPr lang="en-US" dirty="0"/>
              <a:t> </a:t>
            </a:r>
            <a:r>
              <a:rPr lang="en-US" dirty="0" err="1"/>
              <a:t>aus</a:t>
            </a:r>
            <a:r>
              <a:rPr lang="en-US" dirty="0"/>
              <a:t> </a:t>
            </a:r>
            <a:r>
              <a:rPr lang="en-US" dirty="0" err="1"/>
              <a:t>der</a:t>
            </a:r>
            <a:r>
              <a:rPr lang="en-US" dirty="0"/>
              <a:t> </a:t>
            </a:r>
            <a:r>
              <a:rPr lang="en-US" dirty="0" err="1"/>
              <a:t>alexandrinischen</a:t>
            </a:r>
            <a:r>
              <a:rPr lang="en-US" dirty="0"/>
              <a:t> </a:t>
            </a:r>
            <a:r>
              <a:rPr lang="de-DE" b="1" dirty="0">
                <a:solidFill>
                  <a:srgbClr val="C00000"/>
                </a:solidFill>
              </a:rPr>
              <a:t>Übersetzung </a:t>
            </a:r>
            <a:r>
              <a:rPr lang="en-US" b="1" dirty="0">
                <a:solidFill>
                  <a:srgbClr val="C00000"/>
                </a:solidFill>
              </a:rPr>
              <a:t> LXX</a:t>
            </a:r>
            <a:r>
              <a:rPr lang="en-US" dirty="0"/>
              <a:t> !)</a:t>
            </a:r>
            <a:r>
              <a:rPr lang="de-DE" dirty="0"/>
              <a:t> </a:t>
            </a:r>
            <a:r>
              <a:rPr lang="de-DE" b="1" dirty="0"/>
              <a:t>mit Daniel</a:t>
            </a:r>
            <a:r>
              <a:rPr lang="de-DE" dirty="0"/>
              <a:t>. Die Chroniken 	konzentrieren sich auf </a:t>
            </a:r>
            <a:r>
              <a:rPr lang="de-DE" b="1" i="1" dirty="0"/>
              <a:t>Gelobtes Land</a:t>
            </a:r>
            <a:r>
              <a:rPr lang="de-DE" dirty="0"/>
              <a:t> (Bibel als Reiseführer) während Daniel sich konzentriert auf </a:t>
            </a:r>
            <a:r>
              <a:rPr lang="de-DE" b="1" dirty="0"/>
              <a:t>die Parusie des 	Messias als Menschensohn </a:t>
            </a:r>
            <a:r>
              <a:rPr lang="de-DE" dirty="0"/>
              <a:t>(vgl. </a:t>
            </a:r>
            <a:r>
              <a:rPr lang="de-DE" b="1" dirty="0"/>
              <a:t>Kairos</a:t>
            </a:r>
            <a:r>
              <a:rPr lang="de-DE" dirty="0"/>
              <a:t> = 70 X 7 Wochen + </a:t>
            </a:r>
            <a:r>
              <a:rPr lang="de-DE" b="1" dirty="0" err="1"/>
              <a:t>Basileia</a:t>
            </a:r>
            <a:r>
              <a:rPr lang="de-DE" dirty="0"/>
              <a:t>).</a:t>
            </a:r>
            <a:endParaRPr lang="el-GR" dirty="0"/>
          </a:p>
          <a:p>
            <a:endParaRPr lang="el-GR" dirty="0"/>
          </a:p>
          <a:p>
            <a:pPr algn="just">
              <a:buNone/>
            </a:pPr>
            <a:r>
              <a:rPr lang="de-DE" dirty="0"/>
              <a:t>		Im Judentum wurde die Bibel und besonders die Thora als </a:t>
            </a:r>
            <a:r>
              <a:rPr lang="de-DE" b="1" dirty="0"/>
              <a:t>eine</a:t>
            </a:r>
            <a:r>
              <a:rPr lang="el-GR" b="1" dirty="0"/>
              <a:t> </a:t>
            </a:r>
            <a:r>
              <a:rPr lang="en-US" b="1" dirty="0"/>
              <a:t>transportable</a:t>
            </a:r>
            <a:r>
              <a:rPr lang="de-DE" b="1" dirty="0"/>
              <a:t> Tempel - die </a:t>
            </a:r>
            <a:r>
              <a:rPr lang="en-US" b="1" dirty="0"/>
              <a:t>“</a:t>
            </a:r>
            <a:r>
              <a:rPr lang="de-DE" b="1" dirty="0"/>
              <a:t>Frau Sofia“ 	angenommen</a:t>
            </a:r>
            <a:r>
              <a:rPr lang="de-DE" dirty="0"/>
              <a:t>. In der Ecclesia war der Bezugspunkt  </a:t>
            </a:r>
            <a:r>
              <a:rPr lang="de-DE" b="1" dirty="0"/>
              <a:t>Jesus von Nazareth</a:t>
            </a:r>
            <a:r>
              <a:rPr lang="de-DE" dirty="0"/>
              <a:t>, der Jahwe und zugleich Israel </a:t>
            </a:r>
            <a:r>
              <a:rPr lang="de-DE" b="1" i="1" dirty="0"/>
              <a:t>in 		Person </a:t>
            </a:r>
            <a:r>
              <a:rPr lang="de-DE" dirty="0"/>
              <a:t> war.</a:t>
            </a:r>
          </a:p>
          <a:p>
            <a:endParaRPr lang="de-DE" dirty="0"/>
          </a:p>
          <a:p>
            <a:pPr>
              <a:buNone/>
            </a:pPr>
            <a:r>
              <a:rPr lang="de-DE" dirty="0"/>
              <a:t>		</a:t>
            </a:r>
          </a:p>
          <a:p>
            <a:endParaRPr lang="el-GR" dirty="0"/>
          </a:p>
          <a:p>
            <a:endParaRPr lang="el-GR" dirty="0"/>
          </a:p>
        </p:txBody>
      </p:sp>
    </p:spTree>
    <p:extLst>
      <p:ext uri="{BB962C8B-B14F-4D97-AF65-F5344CB8AC3E}">
        <p14:creationId xmlns:p14="http://schemas.microsoft.com/office/powerpoint/2010/main" val="2334270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5" name="TextBox 4">
            <a:extLst>
              <a:ext uri="{FF2B5EF4-FFF2-40B4-BE49-F238E27FC236}">
                <a16:creationId xmlns:a16="http://schemas.microsoft.com/office/drawing/2014/main" id="{C2B106CD-3335-45E0-9B66-6F64E88597B0}"/>
              </a:ext>
            </a:extLst>
          </p:cNvPr>
          <p:cNvSpPr txBox="1"/>
          <p:nvPr/>
        </p:nvSpPr>
        <p:spPr>
          <a:xfrm>
            <a:off x="1552946" y="982133"/>
            <a:ext cx="9953905" cy="3416320"/>
          </a:xfrm>
          <a:prstGeom prst="rect">
            <a:avLst/>
          </a:prstGeom>
          <a:noFill/>
        </p:spPr>
        <p:txBody>
          <a:bodyPr wrap="square" rtlCol="0">
            <a:spAutoFit/>
          </a:bodyPr>
          <a:lstStyle/>
          <a:p>
            <a:endParaRPr lang="el-GR" dirty="0">
              <a:latin typeface="+mj-lt"/>
            </a:endParaRPr>
          </a:p>
          <a:p>
            <a:pPr lvl="0"/>
            <a:r>
              <a:rPr lang="el-GR" dirty="0">
                <a:latin typeface="+mj-lt"/>
              </a:rPr>
              <a:t>*</a:t>
            </a:r>
            <a:r>
              <a:rPr lang="de-DE" dirty="0"/>
              <a:t> Gott ist Abba und wir sind adoptierte Töchter und Söhnen (</a:t>
            </a:r>
            <a:r>
              <a:rPr lang="de-DE" b="1" dirty="0"/>
              <a:t>Theologie des Giftes)</a:t>
            </a:r>
            <a:endParaRPr lang="el-GR" b="1" dirty="0"/>
          </a:p>
          <a:p>
            <a:pPr lvl="0"/>
            <a:r>
              <a:rPr lang="de-DE" dirty="0"/>
              <a:t>* Messias ist der für uns allen  Gekreuzigte und der Auferstandene Sohn Gottes</a:t>
            </a:r>
            <a:endParaRPr lang="el-GR" dirty="0"/>
          </a:p>
          <a:p>
            <a:pPr lvl="0"/>
            <a:r>
              <a:rPr lang="de-DE" dirty="0"/>
              <a:t>Jesus von </a:t>
            </a:r>
            <a:r>
              <a:rPr lang="de-DE" dirty="0" err="1"/>
              <a:t>Nazaret</a:t>
            </a:r>
            <a:r>
              <a:rPr lang="de-DE" dirty="0"/>
              <a:t> = Sofia </a:t>
            </a:r>
            <a:r>
              <a:rPr lang="de-DE" dirty="0" err="1"/>
              <a:t>Theou</a:t>
            </a:r>
            <a:r>
              <a:rPr lang="de-DE" dirty="0"/>
              <a:t> =  </a:t>
            </a:r>
          </a:p>
          <a:p>
            <a:pPr lvl="0">
              <a:buFont typeface="Arial" pitchFamily="34" charset="0"/>
              <a:buChar char="•"/>
            </a:pPr>
            <a:r>
              <a:rPr lang="de-DE" dirty="0"/>
              <a:t>der Richter</a:t>
            </a:r>
            <a:endParaRPr lang="el-GR" dirty="0"/>
          </a:p>
          <a:p>
            <a:pPr lvl="0">
              <a:buFont typeface="Arial" pitchFamily="34" charset="0"/>
              <a:buChar char="•"/>
            </a:pPr>
            <a:r>
              <a:rPr lang="el-GR" dirty="0"/>
              <a:t> </a:t>
            </a:r>
            <a:r>
              <a:rPr lang="de-DE" dirty="0" err="1"/>
              <a:t>Allusions</a:t>
            </a:r>
            <a:r>
              <a:rPr lang="de-DE" dirty="0"/>
              <a:t> - Echos</a:t>
            </a:r>
            <a:endParaRPr lang="el-GR" dirty="0"/>
          </a:p>
          <a:p>
            <a:pPr lvl="0"/>
            <a:r>
              <a:rPr lang="de-DE" dirty="0"/>
              <a:t> </a:t>
            </a:r>
            <a:endParaRPr lang="el-GR" dirty="0"/>
          </a:p>
          <a:p>
            <a:r>
              <a:rPr lang="de-DE" baseline="30000" dirty="0"/>
              <a:t> </a:t>
            </a:r>
            <a:endParaRPr lang="el-GR" dirty="0"/>
          </a:p>
          <a:p>
            <a:endParaRPr lang="el-GR" dirty="0">
              <a:latin typeface="+mj-lt"/>
            </a:endParaRPr>
          </a:p>
          <a:p>
            <a:endParaRPr lang="en-US" dirty="0">
              <a:latin typeface="+mj-lt"/>
            </a:endParaRPr>
          </a:p>
          <a:p>
            <a:endParaRPr lang="el-GR" dirty="0"/>
          </a:p>
          <a:p>
            <a:r>
              <a:rPr lang="el-GR" dirty="0"/>
              <a:t>* </a:t>
            </a:r>
          </a:p>
        </p:txBody>
      </p:sp>
      <p:sp>
        <p:nvSpPr>
          <p:cNvPr id="6" name="TextBox 5">
            <a:extLst>
              <a:ext uri="{FF2B5EF4-FFF2-40B4-BE49-F238E27FC236}">
                <a16:creationId xmlns:a16="http://schemas.microsoft.com/office/drawing/2014/main" id="{AE63C487-EA8F-4D9D-B32A-9321F70F5785}"/>
              </a:ext>
            </a:extLst>
          </p:cNvPr>
          <p:cNvSpPr txBox="1"/>
          <p:nvPr/>
        </p:nvSpPr>
        <p:spPr>
          <a:xfrm>
            <a:off x="4594766" y="3044659"/>
            <a:ext cx="7240991" cy="5909310"/>
          </a:xfrm>
          <a:prstGeom prst="rect">
            <a:avLst/>
          </a:prstGeom>
          <a:noFill/>
        </p:spPr>
        <p:txBody>
          <a:bodyPr wrap="square">
            <a:spAutoFit/>
          </a:bodyPr>
          <a:lstStyle/>
          <a:p>
            <a:endParaRPr lang="el-GR" dirty="0"/>
          </a:p>
          <a:p>
            <a:r>
              <a:rPr lang="de-DE" baseline="30000" dirty="0"/>
              <a:t>40</a:t>
            </a:r>
            <a:r>
              <a:rPr lang="de-DE" dirty="0"/>
              <a:t> Er hat ihre Augen blind gemacht und ihr Herz hart, </a:t>
            </a:r>
            <a:endParaRPr lang="el-GR" dirty="0"/>
          </a:p>
          <a:p>
            <a:r>
              <a:rPr lang="de-DE" dirty="0"/>
              <a:t>damit sie mit ihren Augen nicht sehen </a:t>
            </a:r>
          </a:p>
          <a:p>
            <a:r>
              <a:rPr lang="de-DE" dirty="0"/>
              <a:t>und mit ihrem Herzen nicht zur Einsicht kommen, </a:t>
            </a:r>
            <a:endParaRPr lang="el-GR" dirty="0"/>
          </a:p>
          <a:p>
            <a:r>
              <a:rPr lang="de-DE" dirty="0"/>
              <a:t>damit sie sich nicht bekehren und ich sie nicht heile.</a:t>
            </a:r>
            <a:endParaRPr lang="el-GR" dirty="0"/>
          </a:p>
          <a:p>
            <a:r>
              <a:rPr lang="de-DE" b="1" dirty="0"/>
              <a:t> </a:t>
            </a:r>
            <a:r>
              <a:rPr lang="de-DE" b="1" baseline="30000" dirty="0"/>
              <a:t>41</a:t>
            </a:r>
            <a:r>
              <a:rPr lang="de-DE" b="1" dirty="0"/>
              <a:t> Das sagte </a:t>
            </a:r>
            <a:r>
              <a:rPr lang="de-DE" b="1" dirty="0" err="1"/>
              <a:t>Jesaja</a:t>
            </a:r>
            <a:r>
              <a:rPr lang="de-DE" b="1" dirty="0"/>
              <a:t>, weil er Jesu Herrlichkeit gesehen hatte; </a:t>
            </a:r>
          </a:p>
          <a:p>
            <a:r>
              <a:rPr lang="de-DE" b="1" dirty="0"/>
              <a:t>über ihn nämlich hat er gesprochen. </a:t>
            </a:r>
            <a:endParaRPr lang="el-GR" dirty="0"/>
          </a:p>
          <a:p>
            <a:r>
              <a:rPr lang="de-DE" dirty="0"/>
              <a:t>					(</a:t>
            </a:r>
            <a:r>
              <a:rPr lang="de-DE" dirty="0" err="1"/>
              <a:t>Joh</a:t>
            </a:r>
            <a:r>
              <a:rPr lang="de-DE" dirty="0"/>
              <a:t> 12:40-41 EIN)</a:t>
            </a:r>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p:txBody>
      </p:sp>
      <p:sp>
        <p:nvSpPr>
          <p:cNvPr id="7" name="TextBox 6">
            <a:extLst>
              <a:ext uri="{FF2B5EF4-FFF2-40B4-BE49-F238E27FC236}">
                <a16:creationId xmlns:a16="http://schemas.microsoft.com/office/drawing/2014/main" id="{5E52831D-B959-4D24-ACDF-399A5192ABA1}"/>
              </a:ext>
            </a:extLst>
          </p:cNvPr>
          <p:cNvSpPr txBox="1"/>
          <p:nvPr/>
        </p:nvSpPr>
        <p:spPr>
          <a:xfrm>
            <a:off x="3086493" y="306401"/>
            <a:ext cx="6188696" cy="369332"/>
          </a:xfrm>
          <a:prstGeom prst="rect">
            <a:avLst/>
          </a:prstGeom>
          <a:noFill/>
        </p:spPr>
        <p:txBody>
          <a:bodyPr wrap="square">
            <a:spAutoFit/>
          </a:bodyPr>
          <a:lstStyle/>
          <a:p>
            <a:r>
              <a:rPr lang="el-GR" dirty="0">
                <a:latin typeface="+mj-lt"/>
              </a:rPr>
              <a:t>ΠΑΥΛΟΣ Ο ΙΟΥΔΑΙΟΣ</a:t>
            </a:r>
          </a:p>
        </p:txBody>
      </p:sp>
    </p:spTree>
    <p:extLst>
      <p:ext uri="{BB962C8B-B14F-4D97-AF65-F5344CB8AC3E}">
        <p14:creationId xmlns:p14="http://schemas.microsoft.com/office/powerpoint/2010/main" val="2650237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1FC6EA-006D-495F-BFC7-C56C74E494B0}"/>
              </a:ext>
            </a:extLst>
          </p:cNvPr>
          <p:cNvSpPr txBox="1"/>
          <p:nvPr/>
        </p:nvSpPr>
        <p:spPr>
          <a:xfrm>
            <a:off x="1701802" y="428263"/>
            <a:ext cx="10011780" cy="369332"/>
          </a:xfrm>
          <a:prstGeom prst="rect">
            <a:avLst/>
          </a:prstGeom>
          <a:noFill/>
        </p:spPr>
        <p:txBody>
          <a:bodyPr wrap="square" rtlCol="0">
            <a:spAutoFit/>
          </a:bodyPr>
          <a:lstStyle/>
          <a:p>
            <a:pPr algn="ctr"/>
            <a:r>
              <a:rPr lang="el-GR" b="1" dirty="0">
                <a:solidFill>
                  <a:schemeClr val="bg2">
                    <a:lumMod val="25000"/>
                  </a:schemeClr>
                </a:solidFill>
              </a:rPr>
              <a:t>ΟΙ ΠΑΥΛΕΙΕΣ ΕΠΙΣΤΟΛΕΣ ΩΣ ΚΟΝΣΕΡΤΑ  </a:t>
            </a:r>
            <a:endParaRPr lang="en-US" b="1"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839972" y="982133"/>
            <a:ext cx="10815735" cy="8402300"/>
          </a:xfrm>
          <a:prstGeom prst="rect">
            <a:avLst/>
          </a:prstGeom>
          <a:noFill/>
        </p:spPr>
        <p:txBody>
          <a:bodyPr wrap="square" rtlCol="0">
            <a:spAutoFit/>
          </a:bodyPr>
          <a:lstStyle/>
          <a:p>
            <a:endParaRPr lang="el-GR" dirty="0">
              <a:latin typeface="+mj-lt"/>
            </a:endParaRPr>
          </a:p>
          <a:p>
            <a:pPr marL="285750" indent="-285750"/>
            <a:endParaRPr lang="de-DE" b="1" dirty="0">
              <a:latin typeface="+mj-lt"/>
            </a:endParaRPr>
          </a:p>
          <a:p>
            <a:pPr marL="285750" indent="-285750">
              <a:buFont typeface="Arial" panose="020B0604020202020204" pitchFamily="34" charset="0"/>
              <a:buChar char="•"/>
            </a:pPr>
            <a:endParaRPr lang="de-DE" b="1" dirty="0">
              <a:latin typeface="+mj-lt"/>
            </a:endParaRPr>
          </a:p>
          <a:p>
            <a:r>
              <a:rPr lang="el-GR" dirty="0" err="1"/>
              <a:t>Καὶ</a:t>
            </a:r>
            <a:r>
              <a:rPr lang="el-GR" dirty="0"/>
              <a:t> </a:t>
            </a:r>
            <a:r>
              <a:rPr lang="el-GR" dirty="0" err="1"/>
              <a:t>ἰδοὺ</a:t>
            </a:r>
            <a:r>
              <a:rPr lang="el-GR" dirty="0"/>
              <a:t> </a:t>
            </a:r>
            <a:r>
              <a:rPr lang="el-GR" dirty="0" err="1"/>
              <a:t>νομικός</a:t>
            </a:r>
            <a:r>
              <a:rPr lang="el-GR" dirty="0"/>
              <a:t> τις </a:t>
            </a:r>
            <a:r>
              <a:rPr lang="el-GR" dirty="0" err="1"/>
              <a:t>ἀνέστη</a:t>
            </a:r>
            <a:r>
              <a:rPr lang="el-GR" dirty="0"/>
              <a:t> </a:t>
            </a:r>
            <a:r>
              <a:rPr lang="el-GR" dirty="0" err="1"/>
              <a:t>ἐκπειράζων</a:t>
            </a:r>
            <a:r>
              <a:rPr lang="el-GR" dirty="0"/>
              <a:t> </a:t>
            </a:r>
            <a:r>
              <a:rPr lang="el-GR" dirty="0" err="1"/>
              <a:t>αὐτὸν</a:t>
            </a:r>
            <a:r>
              <a:rPr lang="el-GR" dirty="0"/>
              <a:t> </a:t>
            </a:r>
            <a:r>
              <a:rPr lang="el-GR" dirty="0" err="1"/>
              <a:t>λέγων</a:t>
            </a:r>
            <a:r>
              <a:rPr lang="el-GR" dirty="0"/>
              <a:t>· </a:t>
            </a:r>
            <a:endParaRPr lang="en-US" dirty="0"/>
          </a:p>
          <a:p>
            <a:pPr algn="ctr"/>
            <a:r>
              <a:rPr lang="el-GR" dirty="0" err="1"/>
              <a:t>Διδάσκαλε</a:t>
            </a:r>
            <a:r>
              <a:rPr lang="el-GR" dirty="0"/>
              <a:t>, </a:t>
            </a:r>
            <a:r>
              <a:rPr lang="el-GR" dirty="0" err="1"/>
              <a:t>τί</a:t>
            </a:r>
            <a:r>
              <a:rPr lang="el-GR" dirty="0"/>
              <a:t> </a:t>
            </a:r>
            <a:r>
              <a:rPr lang="el-GR" dirty="0" err="1"/>
              <a:t>ποιήσας</a:t>
            </a:r>
            <a:r>
              <a:rPr lang="el-GR" dirty="0"/>
              <a:t> </a:t>
            </a:r>
            <a:r>
              <a:rPr lang="el-GR" dirty="0" err="1"/>
              <a:t>ζωὴν</a:t>
            </a:r>
            <a:r>
              <a:rPr lang="el-GR" dirty="0"/>
              <a:t> </a:t>
            </a:r>
            <a:r>
              <a:rPr lang="el-GR" dirty="0" err="1"/>
              <a:t>αἰώνιον</a:t>
            </a:r>
            <a:r>
              <a:rPr lang="el-GR" dirty="0"/>
              <a:t> </a:t>
            </a:r>
            <a:r>
              <a:rPr lang="el-GR" dirty="0" err="1"/>
              <a:t>κληρονομήσω</a:t>
            </a:r>
            <a:r>
              <a:rPr lang="el-GR" dirty="0"/>
              <a:t>;</a:t>
            </a:r>
          </a:p>
          <a:p>
            <a:pPr algn="ctr"/>
            <a:r>
              <a:rPr lang="en-US" dirty="0"/>
              <a:t> </a:t>
            </a:r>
            <a:r>
              <a:rPr lang="el-GR" dirty="0"/>
              <a:t>ὁ </a:t>
            </a:r>
            <a:r>
              <a:rPr lang="el-GR" dirty="0" err="1"/>
              <a:t>δὲ</a:t>
            </a:r>
            <a:r>
              <a:rPr lang="el-GR" dirty="0"/>
              <a:t> </a:t>
            </a:r>
            <a:r>
              <a:rPr lang="el-GR" dirty="0" err="1"/>
              <a:t>εἶπεν</a:t>
            </a:r>
            <a:r>
              <a:rPr lang="el-GR" dirty="0"/>
              <a:t> </a:t>
            </a:r>
            <a:r>
              <a:rPr lang="el-GR" dirty="0" err="1"/>
              <a:t>πρὸς</a:t>
            </a:r>
            <a:r>
              <a:rPr lang="el-GR" dirty="0"/>
              <a:t> </a:t>
            </a:r>
            <a:r>
              <a:rPr lang="el-GR" dirty="0" err="1"/>
              <a:t>αὐτόν</a:t>
            </a:r>
            <a:r>
              <a:rPr lang="el-GR" dirty="0"/>
              <a:t>· </a:t>
            </a:r>
            <a:r>
              <a:rPr lang="el-GR" dirty="0" err="1"/>
              <a:t>ἐν</a:t>
            </a:r>
            <a:r>
              <a:rPr lang="el-GR" dirty="0"/>
              <a:t> </a:t>
            </a:r>
            <a:r>
              <a:rPr lang="el-GR" dirty="0" err="1"/>
              <a:t>τῷ</a:t>
            </a:r>
            <a:r>
              <a:rPr lang="el-GR" dirty="0"/>
              <a:t> </a:t>
            </a:r>
            <a:r>
              <a:rPr lang="el-GR" dirty="0" err="1"/>
              <a:t>νόμῳ</a:t>
            </a:r>
            <a:r>
              <a:rPr lang="el-GR" dirty="0"/>
              <a:t> </a:t>
            </a:r>
            <a:r>
              <a:rPr lang="el-GR" dirty="0" err="1"/>
              <a:t>τί</a:t>
            </a:r>
            <a:r>
              <a:rPr lang="el-GR" dirty="0"/>
              <a:t> </a:t>
            </a:r>
            <a:r>
              <a:rPr lang="el-GR" dirty="0" err="1"/>
              <a:t>γέγραπται</a:t>
            </a:r>
            <a:r>
              <a:rPr lang="el-GR" dirty="0"/>
              <a:t>; </a:t>
            </a:r>
            <a:r>
              <a:rPr lang="el-GR" dirty="0" err="1"/>
              <a:t>πῶς</a:t>
            </a:r>
            <a:r>
              <a:rPr lang="el-GR" dirty="0"/>
              <a:t> </a:t>
            </a:r>
            <a:r>
              <a:rPr lang="el-GR" dirty="0" err="1"/>
              <a:t>ἀναγινώσκεις</a:t>
            </a:r>
            <a:r>
              <a:rPr lang="el-GR" dirty="0"/>
              <a:t>;</a:t>
            </a:r>
          </a:p>
          <a:p>
            <a:r>
              <a:rPr lang="de-DE" b="1" dirty="0"/>
              <a:t>			</a:t>
            </a:r>
          </a:p>
          <a:p>
            <a:pPr algn="ctr"/>
            <a:r>
              <a:rPr lang="de-DE" dirty="0"/>
              <a:t>Lehrer, was </a:t>
            </a:r>
            <a:r>
              <a:rPr lang="de-DE" dirty="0" err="1"/>
              <a:t>muß</a:t>
            </a:r>
            <a:r>
              <a:rPr lang="de-DE" dirty="0"/>
              <a:t> ich getan haben, um ewiges Leben zu erben ?</a:t>
            </a:r>
          </a:p>
          <a:p>
            <a:pPr algn="ctr"/>
            <a:r>
              <a:rPr lang="el-GR" dirty="0"/>
              <a:t> </a:t>
            </a:r>
            <a:r>
              <a:rPr lang="de-DE" b="1" dirty="0"/>
              <a:t>Er aber sprach zu ihm: </a:t>
            </a:r>
            <a:r>
              <a:rPr lang="de-DE" b="1" i="1" dirty="0"/>
              <a:t>Was </a:t>
            </a:r>
            <a:r>
              <a:rPr lang="de-DE" b="1" dirty="0"/>
              <a:t>steht in dem Gesetz geschrieben? </a:t>
            </a:r>
            <a:r>
              <a:rPr lang="de-DE" b="1" i="1" dirty="0"/>
              <a:t>Wie </a:t>
            </a:r>
            <a:r>
              <a:rPr lang="de-DE" b="1" dirty="0"/>
              <a:t>liest du? (ELB)</a:t>
            </a:r>
          </a:p>
          <a:p>
            <a:pPr algn="ctr"/>
            <a:endParaRPr lang="de-DE" b="1" dirty="0"/>
          </a:p>
          <a:p>
            <a:pPr algn="ctr"/>
            <a:endParaRPr lang="de-DE" b="1" dirty="0"/>
          </a:p>
          <a:p>
            <a:pPr algn="ctr"/>
            <a:r>
              <a:rPr lang="de-DE" dirty="0"/>
              <a:t>Das letzte Ziel der </a:t>
            </a:r>
            <a:r>
              <a:rPr lang="de-DE" dirty="0" err="1"/>
              <a:t>Hermeneia</a:t>
            </a:r>
            <a:r>
              <a:rPr lang="de-DE" dirty="0"/>
              <a:t> ist nicht einfach die Exegese, sondern </a:t>
            </a:r>
            <a:r>
              <a:rPr lang="de-DE" i="1" dirty="0"/>
              <a:t>die Theorie</a:t>
            </a:r>
            <a:r>
              <a:rPr lang="de-DE" dirty="0"/>
              <a:t> der göttlichen Herrlichkeit </a:t>
            </a:r>
            <a:r>
              <a:rPr lang="de-DE" i="1" dirty="0"/>
              <a:t>in der Mitte von Moses und Elias</a:t>
            </a:r>
            <a:r>
              <a:rPr lang="de-DE" dirty="0"/>
              <a:t> (vgl. Mk. 9, 4) </a:t>
            </a:r>
          </a:p>
          <a:p>
            <a:pPr algn="ctr"/>
            <a:endParaRPr lang="de-DE" dirty="0"/>
          </a:p>
          <a:p>
            <a:pPr algn="ctr"/>
            <a:r>
              <a:rPr lang="de-DE" dirty="0"/>
              <a:t>durch die </a:t>
            </a:r>
            <a:r>
              <a:rPr lang="de-DE" i="1" dirty="0"/>
              <a:t>Mimesis </a:t>
            </a:r>
            <a:r>
              <a:rPr lang="de-DE" dirty="0"/>
              <a:t>(Imitation) der biblischen Gestalten und besonders das Folgen Jesu bei seinem Aufstieg auf dem Kreuz zu Gunsten von allen.</a:t>
            </a:r>
          </a:p>
          <a:p>
            <a:r>
              <a:rPr lang="en-US" dirty="0"/>
              <a:t>To understand the story of </a:t>
            </a:r>
            <a:r>
              <a:rPr lang="en-US" dirty="0">
                <a:hlinkClick r:id="rId2"/>
              </a:rPr>
              <a:t>Jonah</a:t>
            </a:r>
            <a:r>
              <a:rPr lang="en-US" dirty="0"/>
              <a:t> the way the biblical authors did, we have to familiarize ourselves with the book’s literary hyperlinks––specific words chosen by the biblical authors to recall or connect to other portions of the </a:t>
            </a:r>
            <a:r>
              <a:rPr lang="en-US" dirty="0" err="1"/>
              <a:t>TaNaK</a:t>
            </a:r>
            <a:r>
              <a:rPr lang="en-US" dirty="0"/>
              <a:t>.</a:t>
            </a:r>
          </a:p>
          <a:p>
            <a:r>
              <a:rPr lang="en-US" dirty="0"/>
              <a:t>For instance, the very first lines of Jonah contain hyperlinks to significant details elsewhere in the </a:t>
            </a:r>
            <a:r>
              <a:rPr lang="en-US" dirty="0" err="1"/>
              <a:t>TaNaK</a:t>
            </a:r>
            <a:r>
              <a:rPr lang="en-US" dirty="0"/>
              <a:t>, which provide us with important background information for the book of Jonah. </a:t>
            </a:r>
          </a:p>
          <a:p>
            <a:pPr algn="ctr"/>
            <a:endParaRPr lang="de-DE" dirty="0"/>
          </a:p>
          <a:p>
            <a:pPr algn="ctr"/>
            <a:endParaRPr lang="en-US" dirty="0"/>
          </a:p>
          <a:p>
            <a:endParaRPr lang="en-US" dirty="0"/>
          </a:p>
          <a:p>
            <a:r>
              <a:rPr lang="el-GR" dirty="0"/>
              <a:t> </a:t>
            </a:r>
            <a:endParaRPr lang="en-US" dirty="0"/>
          </a:p>
          <a:p>
            <a:endParaRPr lang="el-GR" b="1" dirty="0">
              <a:latin typeface="+mj-lt"/>
            </a:endParaRPr>
          </a:p>
          <a:p>
            <a:endParaRPr lang="el-GR" dirty="0">
              <a:latin typeface="+mj-lt"/>
            </a:endParaRPr>
          </a:p>
          <a:p>
            <a:endParaRPr lang="en-US" dirty="0">
              <a:latin typeface="+mj-lt"/>
            </a:endParaRPr>
          </a:p>
          <a:p>
            <a:endParaRPr lang="el-GR" dirty="0"/>
          </a:p>
          <a:p>
            <a:endParaRPr lang="el-GR" dirty="0"/>
          </a:p>
        </p:txBody>
      </p:sp>
    </p:spTree>
    <p:extLst>
      <p:ext uri="{BB962C8B-B14F-4D97-AF65-F5344CB8AC3E}">
        <p14:creationId xmlns:p14="http://schemas.microsoft.com/office/powerpoint/2010/main" val="2052224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br>
              <a:rPr lang="en-US" dirty="0"/>
            </a:br>
            <a:r>
              <a:rPr lang="en-US" b="1" dirty="0">
                <a:solidFill>
                  <a:srgbClr val="FF0000"/>
                </a:solidFill>
              </a:rPr>
              <a:t>The Big Questions </a:t>
            </a:r>
            <a:br>
              <a:rPr lang="en-US" dirty="0"/>
            </a:br>
            <a:br>
              <a:rPr lang="en-US" dirty="0"/>
            </a:br>
            <a:endParaRPr lang="el-GR" dirty="0"/>
          </a:p>
        </p:txBody>
      </p:sp>
      <p:sp>
        <p:nvSpPr>
          <p:cNvPr id="3" name="2 - Θέση περιεχομένου"/>
          <p:cNvSpPr>
            <a:spLocks noGrp="1"/>
          </p:cNvSpPr>
          <p:nvPr>
            <p:ph idx="1"/>
          </p:nvPr>
        </p:nvSpPr>
        <p:spPr>
          <a:xfrm>
            <a:off x="549835" y="900957"/>
            <a:ext cx="10972800" cy="4525963"/>
          </a:xfrm>
        </p:spPr>
        <p:txBody>
          <a:bodyPr>
            <a:normAutofit fontScale="85000" lnSpcReduction="10000"/>
          </a:bodyPr>
          <a:lstStyle/>
          <a:p>
            <a:pPr algn="just"/>
            <a:endParaRPr lang="en-US" dirty="0"/>
          </a:p>
          <a:p>
            <a:pPr algn="just"/>
            <a:endParaRPr lang="en-US" dirty="0"/>
          </a:p>
          <a:p>
            <a:pPr algn="just"/>
            <a:r>
              <a:rPr lang="en-US" dirty="0"/>
              <a:t>1.</a:t>
            </a:r>
            <a:r>
              <a:rPr lang="de-DE" dirty="0"/>
              <a:t> Ist es notwendig, das Alte / </a:t>
            </a:r>
            <a:r>
              <a:rPr lang="de-DE" b="1" i="1" dirty="0">
                <a:solidFill>
                  <a:srgbClr val="7030A0"/>
                </a:solidFill>
              </a:rPr>
              <a:t>Erste</a:t>
            </a:r>
            <a:r>
              <a:rPr lang="de-DE" b="1" dirty="0">
                <a:solidFill>
                  <a:srgbClr val="7030A0"/>
                </a:solidFill>
              </a:rPr>
              <a:t> Testament </a:t>
            </a:r>
            <a:r>
              <a:rPr lang="de-DE" dirty="0"/>
              <a:t>im Rahmen der </a:t>
            </a:r>
            <a:r>
              <a:rPr lang="de-DE" b="1" dirty="0"/>
              <a:t>„Glaubensreise“ </a:t>
            </a:r>
            <a:r>
              <a:rPr lang="de-DE" dirty="0"/>
              <a:t>eines Orthodoxen zu lehren ?</a:t>
            </a:r>
          </a:p>
          <a:p>
            <a:pPr algn="just"/>
            <a:r>
              <a:rPr lang="de-DE" dirty="0"/>
              <a:t>2. „</a:t>
            </a:r>
            <a:r>
              <a:rPr lang="de-DE" b="1" dirty="0">
                <a:solidFill>
                  <a:srgbClr val="7030A0"/>
                </a:solidFill>
              </a:rPr>
              <a:t>Kanon im Kanon</a:t>
            </a:r>
            <a:r>
              <a:rPr lang="de-DE" dirty="0"/>
              <a:t>“: mit welchen Kriterien treffen die Auswahl der Perikopen? (</a:t>
            </a:r>
            <a:r>
              <a:rPr lang="de-DE" b="1" i="1" dirty="0"/>
              <a:t>dunkle</a:t>
            </a:r>
            <a:r>
              <a:rPr lang="de-DE" dirty="0"/>
              <a:t> Seiten des Gottes, </a:t>
            </a:r>
            <a:r>
              <a:rPr lang="de-DE" b="1" i="1" dirty="0"/>
              <a:t>Theodizee</a:t>
            </a:r>
            <a:r>
              <a:rPr lang="de-DE" dirty="0"/>
              <a:t>, </a:t>
            </a:r>
            <a:r>
              <a:rPr lang="de-DE" b="1" dirty="0"/>
              <a:t>Gewalthaltige Texte ???</a:t>
            </a:r>
            <a:r>
              <a:rPr lang="de-DE" dirty="0"/>
              <a:t>)</a:t>
            </a:r>
          </a:p>
          <a:p>
            <a:pPr algn="just"/>
            <a:r>
              <a:rPr lang="de-DE" dirty="0"/>
              <a:t>3. </a:t>
            </a:r>
            <a:r>
              <a:rPr lang="de-DE" b="1" dirty="0">
                <a:solidFill>
                  <a:srgbClr val="7030A0"/>
                </a:solidFill>
              </a:rPr>
              <a:t>Korrelation</a:t>
            </a:r>
            <a:r>
              <a:rPr lang="de-DE" b="1" dirty="0"/>
              <a:t>: </a:t>
            </a:r>
            <a:r>
              <a:rPr lang="de-DE" dirty="0"/>
              <a:t>Wie können wir den </a:t>
            </a:r>
            <a:r>
              <a:rPr lang="de-DE" b="1" i="1" dirty="0"/>
              <a:t>Grab</a:t>
            </a:r>
            <a:r>
              <a:rPr lang="de-DE" dirty="0"/>
              <a:t> zwischen A.T. und HEUTE überbrücken?</a:t>
            </a:r>
          </a:p>
          <a:p>
            <a:pPr algn="just">
              <a:buNone/>
            </a:pPr>
            <a:endParaRPr lang="de-DE" dirty="0"/>
          </a:p>
          <a:p>
            <a:pPr algn="just">
              <a:buNone/>
            </a:pPr>
            <a:r>
              <a:rPr lang="de-DE" dirty="0"/>
              <a:t>Heute werde Ich mich mit den Fragen (1) &amp; (3) beschäftigen.</a:t>
            </a:r>
          </a:p>
          <a:p>
            <a:pPr algn="just">
              <a:buNone/>
            </a:pPr>
            <a:endParaRPr lang="de-DE" dirty="0"/>
          </a:p>
          <a:p>
            <a:endParaRPr lang="de-DE" dirty="0"/>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09F59C-82BB-415A-B13B-F7B92E6B04CF}"/>
              </a:ext>
            </a:extLst>
          </p:cNvPr>
          <p:cNvSpPr>
            <a:spLocks noGrp="1"/>
          </p:cNvSpPr>
          <p:nvPr>
            <p:ph type="title"/>
          </p:nvPr>
        </p:nvSpPr>
        <p:spPr/>
        <p:txBody>
          <a:bodyPr>
            <a:normAutofit fontScale="90000"/>
          </a:bodyPr>
          <a:lstStyle/>
          <a:p>
            <a:r>
              <a:rPr lang="el-GR" dirty="0"/>
              <a:t>ΠΩΣ «ακούμε» ΤΗ ΓΡΑΦΗ: </a:t>
            </a:r>
            <a:br>
              <a:rPr lang="el-GR" dirty="0"/>
            </a:br>
            <a:r>
              <a:rPr lang="el-GR" i="1" dirty="0"/>
              <a:t>Θεέ μου, Θεέ μου </a:t>
            </a:r>
            <a:r>
              <a:rPr lang="el-GR" i="1" dirty="0">
                <a:highlight>
                  <a:srgbClr val="FFFF00"/>
                </a:highlight>
              </a:rPr>
              <a:t>γιατί </a:t>
            </a:r>
            <a:r>
              <a:rPr lang="el-GR" i="1" dirty="0"/>
              <a:t>με Εξόρισες;</a:t>
            </a:r>
          </a:p>
        </p:txBody>
      </p:sp>
      <p:sp>
        <p:nvSpPr>
          <p:cNvPr id="3" name="Θέση περιεχομένου 2">
            <a:extLst>
              <a:ext uri="{FF2B5EF4-FFF2-40B4-BE49-F238E27FC236}">
                <a16:creationId xmlns:a16="http://schemas.microsoft.com/office/drawing/2014/main" id="{4D7917EF-20B1-4649-9FBB-6D2949D85582}"/>
              </a:ext>
            </a:extLst>
          </p:cNvPr>
          <p:cNvSpPr>
            <a:spLocks noGrp="1"/>
          </p:cNvSpPr>
          <p:nvPr>
            <p:ph sz="half" idx="1"/>
          </p:nvPr>
        </p:nvSpPr>
        <p:spPr>
          <a:xfrm>
            <a:off x="1097279" y="2120900"/>
            <a:ext cx="5237533" cy="3748193"/>
          </a:xfrm>
        </p:spPr>
        <p:txBody>
          <a:bodyPr>
            <a:normAutofit fontScale="62500" lnSpcReduction="20000"/>
          </a:bodyPr>
          <a:lstStyle/>
          <a:p>
            <a:r>
              <a:rPr lang="el-GR" dirty="0"/>
              <a:t>1. </a:t>
            </a:r>
            <a:r>
              <a:rPr lang="el-GR" b="1" dirty="0"/>
              <a:t>Κείμενο</a:t>
            </a:r>
            <a:r>
              <a:rPr lang="el-GR" dirty="0"/>
              <a:t> (α στίχος – Λουκάς: «Πατέρα στα χέρια σου παραδίδω το πνεύμα μου» – Ιωάννης: «</a:t>
            </a:r>
            <a:r>
              <a:rPr lang="el-GR" dirty="0" err="1">
                <a:highlight>
                  <a:srgbClr val="FFFF00"/>
                </a:highlight>
              </a:rPr>
              <a:t>Τετέλεσται</a:t>
            </a:r>
            <a:r>
              <a:rPr lang="el-GR" dirty="0"/>
              <a:t>»)</a:t>
            </a:r>
          </a:p>
          <a:p>
            <a:pPr algn="just"/>
            <a:r>
              <a:rPr lang="el-GR" dirty="0"/>
              <a:t>2. </a:t>
            </a:r>
            <a:r>
              <a:rPr lang="el-GR" b="1" dirty="0"/>
              <a:t>«Θεία Μετάληψη» της Π.Δ. </a:t>
            </a:r>
            <a:r>
              <a:rPr lang="el-GR" dirty="0"/>
              <a:t>= </a:t>
            </a:r>
            <a:r>
              <a:rPr lang="el-GR" dirty="0">
                <a:highlight>
                  <a:srgbClr val="FFFF00"/>
                </a:highlight>
              </a:rPr>
              <a:t>(«Γραφή» </a:t>
            </a:r>
            <a:r>
              <a:rPr lang="el-GR" dirty="0"/>
              <a:t>αντί «Παλαιά Διαθήκη» / Νόμος + </a:t>
            </a:r>
            <a:r>
              <a:rPr lang="el-GR" dirty="0" err="1">
                <a:highlight>
                  <a:srgbClr val="FFFF00"/>
                </a:highlight>
              </a:rPr>
              <a:t>Αλλη+γορία</a:t>
            </a:r>
            <a:r>
              <a:rPr lang="el-GR" dirty="0">
                <a:highlight>
                  <a:srgbClr val="FFFF00"/>
                </a:highlight>
              </a:rPr>
              <a:t> </a:t>
            </a:r>
            <a:r>
              <a:rPr lang="el-GR" dirty="0"/>
              <a:t>(ολόκληρος ο Ψαλμός)</a:t>
            </a:r>
          </a:p>
          <a:p>
            <a:r>
              <a:rPr lang="el-GR" dirty="0"/>
              <a:t>3. </a:t>
            </a:r>
            <a:r>
              <a:rPr lang="el-GR" b="1" dirty="0"/>
              <a:t>Εβραϊκά – </a:t>
            </a:r>
            <a:r>
              <a:rPr lang="el-GR" b="1" dirty="0" err="1"/>
              <a:t>αραμαϊκά</a:t>
            </a:r>
            <a:r>
              <a:rPr lang="el-GR" dirty="0"/>
              <a:t>: </a:t>
            </a:r>
            <a:r>
              <a:rPr lang="el-GR" i="1" dirty="0" err="1"/>
              <a:t>Ελωί</a:t>
            </a:r>
            <a:r>
              <a:rPr lang="el-GR" i="1" dirty="0"/>
              <a:t> </a:t>
            </a:r>
            <a:r>
              <a:rPr lang="el-GR" i="1" dirty="0" err="1"/>
              <a:t>λαμά</a:t>
            </a:r>
            <a:r>
              <a:rPr lang="el-GR" i="1" dirty="0"/>
              <a:t> </a:t>
            </a:r>
            <a:r>
              <a:rPr lang="el-GR" i="1" dirty="0" err="1"/>
              <a:t>σαβαχθανί</a:t>
            </a:r>
            <a:r>
              <a:rPr lang="el-GR" i="1" dirty="0"/>
              <a:t> </a:t>
            </a:r>
            <a:r>
              <a:rPr lang="el-GR" dirty="0"/>
              <a:t>(«άκου» τη  γλώσσα των Εβδομήκοντα)</a:t>
            </a:r>
          </a:p>
          <a:p>
            <a:pPr algn="just"/>
            <a:r>
              <a:rPr lang="el-GR" dirty="0"/>
              <a:t>5. </a:t>
            </a:r>
            <a:r>
              <a:rPr lang="el-GR" b="1" dirty="0"/>
              <a:t>Ονόματα </a:t>
            </a:r>
            <a:r>
              <a:rPr lang="el-GR" dirty="0"/>
              <a:t>(«Χριστός») + «δογματικοί»  όροι» (λύτρωση) = </a:t>
            </a:r>
            <a:r>
              <a:rPr lang="el-GR" dirty="0">
                <a:highlight>
                  <a:srgbClr val="FFFF00"/>
                </a:highlight>
              </a:rPr>
              <a:t>Συμπυκνωμένες</a:t>
            </a:r>
            <a:r>
              <a:rPr lang="el-GR" dirty="0"/>
              <a:t> Ιστορίες (όχι ξύλινη γλώσσα)</a:t>
            </a:r>
          </a:p>
          <a:p>
            <a:r>
              <a:rPr lang="el-GR" dirty="0"/>
              <a:t>6.</a:t>
            </a:r>
            <a:r>
              <a:rPr lang="el-GR" b="1" dirty="0"/>
              <a:t> Γεωγραφία </a:t>
            </a:r>
            <a:r>
              <a:rPr lang="el-GR" dirty="0"/>
              <a:t>(Κρανίου Τόπος) + </a:t>
            </a:r>
            <a:r>
              <a:rPr lang="el-GR" b="1" dirty="0"/>
              <a:t>Εορτή </a:t>
            </a:r>
            <a:r>
              <a:rPr lang="el-GR" b="1" dirty="0" err="1"/>
              <a:t>Πεσάχ</a:t>
            </a:r>
            <a:r>
              <a:rPr lang="el-GR" b="1" dirty="0"/>
              <a:t>  </a:t>
            </a:r>
            <a:r>
              <a:rPr lang="el-GR" dirty="0"/>
              <a:t>(Πάσχα)</a:t>
            </a:r>
          </a:p>
          <a:p>
            <a:pPr marL="0" indent="0">
              <a:buNone/>
            </a:pPr>
            <a:endParaRPr lang="el-GR" dirty="0"/>
          </a:p>
        </p:txBody>
      </p:sp>
      <p:sp>
        <p:nvSpPr>
          <p:cNvPr id="4" name="Θέση περιεχομένου 3">
            <a:extLst>
              <a:ext uri="{FF2B5EF4-FFF2-40B4-BE49-F238E27FC236}">
                <a16:creationId xmlns:a16="http://schemas.microsoft.com/office/drawing/2014/main" id="{F616EA87-8130-4087-B9AA-F49425191973}"/>
              </a:ext>
            </a:extLst>
          </p:cNvPr>
          <p:cNvSpPr>
            <a:spLocks noGrp="1"/>
          </p:cNvSpPr>
          <p:nvPr>
            <p:ph sz="half" idx="2"/>
          </p:nvPr>
        </p:nvSpPr>
        <p:spPr/>
        <p:txBody>
          <a:bodyPr>
            <a:normAutofit fontScale="62500" lnSpcReduction="20000"/>
          </a:bodyPr>
          <a:lstStyle/>
          <a:p>
            <a:pPr algn="just"/>
            <a:r>
              <a:rPr lang="el-GR" dirty="0"/>
              <a:t>1. Ο Θεός είναι Πρόσωπο. </a:t>
            </a:r>
            <a:r>
              <a:rPr lang="el-GR" dirty="0" err="1"/>
              <a:t>Αββά</a:t>
            </a:r>
            <a:r>
              <a:rPr lang="el-GR" dirty="0"/>
              <a:t> – Πατέρας </a:t>
            </a:r>
          </a:p>
          <a:p>
            <a:pPr algn="just"/>
            <a:r>
              <a:rPr lang="el-GR" dirty="0"/>
              <a:t>2. Ο Θεός </a:t>
            </a:r>
            <a:r>
              <a:rPr lang="el-GR" dirty="0" err="1"/>
              <a:t>συν+Ομιλεί</a:t>
            </a:r>
            <a:r>
              <a:rPr lang="el-GR" dirty="0"/>
              <a:t> στην Ιστορία μέσω του Λόγου και ενός συγκεκριμένου λαού.</a:t>
            </a:r>
          </a:p>
          <a:p>
            <a:pPr algn="just"/>
            <a:r>
              <a:rPr lang="el-GR" dirty="0"/>
              <a:t>3. Οι Περικοπές δεν είναι ρεπορτάζ ούτε ντοκιμαντέρ.</a:t>
            </a:r>
          </a:p>
          <a:p>
            <a:pPr algn="just"/>
            <a:r>
              <a:rPr lang="el-GR" dirty="0"/>
              <a:t>4. Θέλουν να οικοδομήσουν την Πίστη Θεού – </a:t>
            </a:r>
            <a:r>
              <a:rPr lang="el-GR" dirty="0">
                <a:highlight>
                  <a:srgbClr val="FFFF00"/>
                </a:highlight>
              </a:rPr>
              <a:t>πιστότητα </a:t>
            </a:r>
            <a:r>
              <a:rPr lang="el-GR" dirty="0"/>
              <a:t>στον </a:t>
            </a:r>
            <a:r>
              <a:rPr lang="el-GR" i="1" dirty="0"/>
              <a:t>Κύριο</a:t>
            </a:r>
            <a:r>
              <a:rPr lang="el-GR" dirty="0"/>
              <a:t> Ιησού και να αλλάξουν το λογισμικό της ύπαρξης.</a:t>
            </a:r>
          </a:p>
        </p:txBody>
      </p:sp>
    </p:spTree>
    <p:extLst>
      <p:ext uri="{BB962C8B-B14F-4D97-AF65-F5344CB8AC3E}">
        <p14:creationId xmlns:p14="http://schemas.microsoft.com/office/powerpoint/2010/main" val="463090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4BB480-1BE0-4C41-97E9-44C32997D147}"/>
              </a:ext>
            </a:extLst>
          </p:cNvPr>
          <p:cNvSpPr>
            <a:spLocks noGrp="1"/>
          </p:cNvSpPr>
          <p:nvPr>
            <p:ph type="title"/>
          </p:nvPr>
        </p:nvSpPr>
        <p:spPr>
          <a:xfrm>
            <a:off x="1097280" y="263531"/>
            <a:ext cx="10058400" cy="1450757"/>
          </a:xfrm>
        </p:spPr>
        <p:txBody>
          <a:bodyPr/>
          <a:lstStyle/>
          <a:p>
            <a:pPr algn="ctr"/>
            <a:r>
              <a:rPr lang="el-GR" dirty="0"/>
              <a:t>Περικοπές ως «</a:t>
            </a:r>
            <a:r>
              <a:rPr lang="el-GR" b="1" dirty="0">
                <a:highlight>
                  <a:srgbClr val="FFFF00"/>
                </a:highlight>
              </a:rPr>
              <a:t>παρτιτούρες</a:t>
            </a:r>
            <a:r>
              <a:rPr lang="el-GR" dirty="0"/>
              <a:t>»</a:t>
            </a:r>
          </a:p>
        </p:txBody>
      </p:sp>
      <p:sp>
        <p:nvSpPr>
          <p:cNvPr id="3" name="Θέση περιεχομένου 2">
            <a:extLst>
              <a:ext uri="{FF2B5EF4-FFF2-40B4-BE49-F238E27FC236}">
                <a16:creationId xmlns:a16="http://schemas.microsoft.com/office/drawing/2014/main" id="{7744D8CE-D817-44AC-8670-E1A5611A81C8}"/>
              </a:ext>
            </a:extLst>
          </p:cNvPr>
          <p:cNvSpPr>
            <a:spLocks noGrp="1"/>
          </p:cNvSpPr>
          <p:nvPr>
            <p:ph idx="1"/>
          </p:nvPr>
        </p:nvSpPr>
        <p:spPr>
          <a:xfrm>
            <a:off x="5537932" y="2018445"/>
            <a:ext cx="6113597" cy="3760891"/>
          </a:xfrm>
        </p:spPr>
        <p:txBody>
          <a:bodyPr>
            <a:normAutofit/>
          </a:bodyPr>
          <a:lstStyle/>
          <a:p>
            <a:pPr marL="1928600" lvl="8" indent="-457200">
              <a:buAutoNum type="arabicPeriod"/>
            </a:pPr>
            <a:r>
              <a:rPr lang="el-GR" sz="2000" dirty="0"/>
              <a:t>«</a:t>
            </a:r>
            <a:r>
              <a:rPr lang="el-GR" sz="2000" dirty="0" err="1"/>
              <a:t>Λινκς</a:t>
            </a:r>
            <a:r>
              <a:rPr lang="el-GR" sz="2000" dirty="0"/>
              <a:t>» - </a:t>
            </a:r>
            <a:r>
              <a:rPr lang="el-GR" sz="2000" dirty="0" err="1"/>
              <a:t>υπερσύνδεσμοι</a:t>
            </a:r>
            <a:endParaRPr lang="el-GR" sz="2000" dirty="0"/>
          </a:p>
          <a:p>
            <a:pPr marL="1928600" lvl="8" indent="-457200">
              <a:buAutoNum type="arabicPeriod"/>
            </a:pPr>
            <a:r>
              <a:rPr lang="el-GR" sz="2000" dirty="0"/>
              <a:t>Ακροάματα – «Μουρμούρα» </a:t>
            </a:r>
          </a:p>
          <a:p>
            <a:pPr marL="1928600" lvl="8" indent="-457200">
              <a:buAutoNum type="arabicPeriod"/>
            </a:pPr>
            <a:r>
              <a:rPr lang="el-GR" sz="2000" dirty="0"/>
              <a:t> </a:t>
            </a:r>
          </a:p>
        </p:txBody>
      </p:sp>
      <p:sp>
        <p:nvSpPr>
          <p:cNvPr id="4" name="TextBox 3">
            <a:extLst>
              <a:ext uri="{FF2B5EF4-FFF2-40B4-BE49-F238E27FC236}">
                <a16:creationId xmlns:a16="http://schemas.microsoft.com/office/drawing/2014/main" id="{786D7BA3-498B-4015-8E70-5D0940DE1008}"/>
              </a:ext>
            </a:extLst>
          </p:cNvPr>
          <p:cNvSpPr txBox="1"/>
          <p:nvPr/>
        </p:nvSpPr>
        <p:spPr>
          <a:xfrm>
            <a:off x="829560" y="2168166"/>
            <a:ext cx="4986779" cy="1581459"/>
          </a:xfrm>
          <a:prstGeom prst="rect">
            <a:avLst/>
          </a:prstGeom>
          <a:noFill/>
        </p:spPr>
        <p:txBody>
          <a:bodyPr wrap="square" rtlCol="0">
            <a:spAutoFit/>
          </a:bodyPr>
          <a:lstStyle/>
          <a:p>
            <a:pPr algn="just"/>
            <a:r>
              <a:rPr lang="el-GR" sz="1800" b="1" dirty="0">
                <a:effectLst/>
                <a:latin typeface="Times New Roman" panose="02020603050405020304" pitchFamily="18" charset="0"/>
              </a:rPr>
              <a:t>Θεωρούμε τις βιβλικές περικοπές</a:t>
            </a:r>
            <a:endParaRPr lang="el-GR" dirty="0">
              <a:effectLst/>
            </a:endParaRPr>
          </a:p>
          <a:p>
            <a:pPr>
              <a:lnSpc>
                <a:spcPct val="115000"/>
              </a:lnSpc>
              <a:spcAft>
                <a:spcPts val="1000"/>
              </a:spcAft>
            </a:pPr>
            <a:r>
              <a:rPr lang="el-GR" sz="1800" b="1" i="1" dirty="0">
                <a:effectLst/>
                <a:latin typeface="Times New Roman" panose="02020603050405020304" pitchFamily="18" charset="0"/>
              </a:rPr>
              <a:t>1.</a:t>
            </a:r>
            <a:r>
              <a:rPr lang="el-GR" sz="1800" b="0" i="0" dirty="0">
                <a:effectLst/>
                <a:latin typeface="Times New Roman" panose="02020603050405020304" pitchFamily="18" charset="0"/>
              </a:rPr>
              <a:t>      </a:t>
            </a:r>
            <a:r>
              <a:rPr lang="el-GR" sz="1800" b="1" i="1" dirty="0">
                <a:effectLst/>
                <a:latin typeface="Times New Roman" panose="02020603050405020304" pitchFamily="18" charset="0"/>
              </a:rPr>
              <a:t>μέλη - παρτιτούρες ενός αρμονικού όλου!</a:t>
            </a:r>
            <a:endParaRPr lang="el-GR" dirty="0">
              <a:effectLst/>
            </a:endParaRPr>
          </a:p>
          <a:p>
            <a:pPr>
              <a:lnSpc>
                <a:spcPct val="115000"/>
              </a:lnSpc>
              <a:spcAft>
                <a:spcPts val="1000"/>
              </a:spcAft>
            </a:pPr>
            <a:r>
              <a:rPr lang="el-GR" sz="1800" b="1" i="1" dirty="0">
                <a:effectLst/>
                <a:latin typeface="Times New Roman" panose="02020603050405020304" pitchFamily="18" charset="0"/>
              </a:rPr>
              <a:t>2.</a:t>
            </a:r>
            <a:r>
              <a:rPr lang="el-GR" sz="1800" b="0" i="0" dirty="0">
                <a:effectLst/>
                <a:latin typeface="Times New Roman" panose="02020603050405020304" pitchFamily="18" charset="0"/>
              </a:rPr>
              <a:t>      </a:t>
            </a:r>
            <a:r>
              <a:rPr lang="el-GR" sz="1800" b="1" i="1" dirty="0">
                <a:effectLst/>
                <a:latin typeface="Times New Roman" panose="02020603050405020304" pitchFamily="18" charset="0"/>
              </a:rPr>
              <a:t>ακούσματα από μια Σύναξη σε Πορεία!!! </a:t>
            </a:r>
            <a:r>
              <a:rPr lang="el-GR" sz="1800" dirty="0">
                <a:solidFill>
                  <a:srgbClr val="000000"/>
                </a:solidFill>
                <a:effectLst/>
                <a:latin typeface="Times New Roman" panose="02020603050405020304" pitchFamily="18" charset="0"/>
                <a:hlinkClick r:id="rId2"/>
              </a:rPr>
              <a:t>[1]</a:t>
            </a:r>
            <a:endParaRPr lang="el-GR" dirty="0">
              <a:effectLst/>
            </a:endParaRPr>
          </a:p>
          <a:p>
            <a:pPr>
              <a:lnSpc>
                <a:spcPct val="115000"/>
              </a:lnSpc>
              <a:spcAft>
                <a:spcPts val="1000"/>
              </a:spcAft>
            </a:pPr>
            <a:r>
              <a:rPr lang="el-GR" sz="1800" b="1" i="1" dirty="0">
                <a:effectLst/>
                <a:latin typeface="Times New Roman" panose="02020603050405020304" pitchFamily="18" charset="0"/>
              </a:rPr>
              <a:t>3.</a:t>
            </a:r>
            <a:r>
              <a:rPr lang="el-GR" sz="1800" b="0" i="0" dirty="0">
                <a:effectLst/>
                <a:latin typeface="Times New Roman" panose="02020603050405020304" pitchFamily="18" charset="0"/>
              </a:rPr>
              <a:t>      </a:t>
            </a:r>
            <a:r>
              <a:rPr lang="el-GR" sz="1800" b="1" i="1" dirty="0">
                <a:effectLst/>
                <a:latin typeface="Times New Roman" panose="02020603050405020304" pitchFamily="18" charset="0"/>
              </a:rPr>
              <a:t>Ουβερτούρες για Ευχαριστία + Δράση</a:t>
            </a:r>
            <a:endParaRPr lang="el-GR" dirty="0">
              <a:effectLst/>
            </a:endParaRPr>
          </a:p>
        </p:txBody>
      </p:sp>
      <p:sp>
        <p:nvSpPr>
          <p:cNvPr id="5" name="4 - Ορθογώνιο"/>
          <p:cNvSpPr/>
          <p:nvPr/>
        </p:nvSpPr>
        <p:spPr>
          <a:xfrm>
            <a:off x="4691530" y="4097662"/>
            <a:ext cx="6096000" cy="2308324"/>
          </a:xfrm>
          <a:prstGeom prst="rect">
            <a:avLst/>
          </a:prstGeom>
        </p:spPr>
        <p:txBody>
          <a:bodyPr>
            <a:spAutoFit/>
          </a:bodyPr>
          <a:lstStyle/>
          <a:p>
            <a:r>
              <a:rPr lang="de-DE" b="1" dirty="0"/>
              <a:t>40 Tage intensives Bibelinterpretations-</a:t>
            </a:r>
            <a:r>
              <a:rPr lang="de-DE" b="1" dirty="0" err="1"/>
              <a:t>Tutorial</a:t>
            </a:r>
            <a:r>
              <a:rPr lang="de-DE" b="1" dirty="0"/>
              <a:t> </a:t>
            </a:r>
            <a:r>
              <a:rPr lang="de-DE" dirty="0"/>
              <a:t>entweder auf dem Weg zum Frühling (Natur </a:t>
            </a:r>
            <a:r>
              <a:rPr lang="el-GR" dirty="0"/>
              <a:t>= </a:t>
            </a:r>
            <a:r>
              <a:rPr lang="de-DE" dirty="0"/>
              <a:t>der herausragende Prophet der Auferstehung für die Griechen) oder am selben Tisch. Die Texte der Bibel sind nicht zum Lesen, sondern zum Hören geschrieben und zwar im Umfeld einer Begegnung, die durch das Ritual grundlegende Motive der Bibel, wie die Einladung, den Exodus, das Testament (= den Ehevertrag) wieder aufleben lässt</a:t>
            </a:r>
            <a:endParaRPr lang="el-GR" dirty="0"/>
          </a:p>
        </p:txBody>
      </p:sp>
    </p:spTree>
    <p:extLst>
      <p:ext uri="{BB962C8B-B14F-4D97-AF65-F5344CB8AC3E}">
        <p14:creationId xmlns:p14="http://schemas.microsoft.com/office/powerpoint/2010/main" val="817256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62D92F-50DE-425B-9669-067729AB0203}"/>
              </a:ext>
            </a:extLst>
          </p:cNvPr>
          <p:cNvSpPr>
            <a:spLocks noGrp="1"/>
          </p:cNvSpPr>
          <p:nvPr>
            <p:ph type="title"/>
          </p:nvPr>
        </p:nvSpPr>
        <p:spPr>
          <a:xfrm>
            <a:off x="1324152" y="273377"/>
            <a:ext cx="10006867" cy="1234912"/>
          </a:xfrm>
        </p:spPr>
        <p:txBody>
          <a:bodyPr>
            <a:noAutofit/>
          </a:bodyPr>
          <a:lstStyle/>
          <a:p>
            <a:pPr algn="just"/>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dirty="0"/>
            </a:br>
            <a:r>
              <a:rPr lang="el-GR" dirty="0"/>
              <a:t>Η ΑΓΙΑ ΓΡΑΦΗ ΣΤΗΝ </a:t>
            </a:r>
            <a:r>
              <a:rPr lang="el-GR" b="1" i="1" dirty="0"/>
              <a:t>ΑΝΑΤΟΛΗ</a:t>
            </a:r>
          </a:p>
        </p:txBody>
      </p:sp>
      <p:sp>
        <p:nvSpPr>
          <p:cNvPr id="3" name="Θέση περιεχομένου 2">
            <a:extLst>
              <a:ext uri="{FF2B5EF4-FFF2-40B4-BE49-F238E27FC236}">
                <a16:creationId xmlns:a16="http://schemas.microsoft.com/office/drawing/2014/main" id="{99804448-3A86-47C2-8779-4411726EE342}"/>
              </a:ext>
            </a:extLst>
          </p:cNvPr>
          <p:cNvSpPr>
            <a:spLocks noGrp="1"/>
          </p:cNvSpPr>
          <p:nvPr>
            <p:ph idx="1"/>
          </p:nvPr>
        </p:nvSpPr>
        <p:spPr>
          <a:xfrm>
            <a:off x="650450" y="1941923"/>
            <a:ext cx="4722829" cy="3927170"/>
          </a:xfrm>
        </p:spPr>
        <p:txBody>
          <a:bodyPr>
            <a:normAutofit fontScale="32500" lnSpcReduction="20000"/>
          </a:bodyPr>
          <a:lstStyle/>
          <a:p>
            <a:pPr>
              <a:lnSpc>
                <a:spcPct val="115000"/>
              </a:lnSpc>
              <a:spcAft>
                <a:spcPts val="1000"/>
              </a:spcAft>
            </a:pPr>
            <a:r>
              <a:rPr lang="el-GR" sz="3200" dirty="0">
                <a:effectLst/>
              </a:rPr>
              <a:t>·</a:t>
            </a:r>
            <a:r>
              <a:rPr lang="el-GR" sz="3200" b="0" i="0" dirty="0">
                <a:effectLst/>
              </a:rPr>
              <a:t>         </a:t>
            </a:r>
            <a:r>
              <a:rPr lang="el-GR" sz="4500" dirty="0">
                <a:effectLst/>
              </a:rPr>
              <a:t>[Βάπτιση + Χορός]</a:t>
            </a:r>
          </a:p>
          <a:p>
            <a:pPr>
              <a:lnSpc>
                <a:spcPct val="115000"/>
              </a:lnSpc>
              <a:spcAft>
                <a:spcPts val="1000"/>
              </a:spcAft>
            </a:pPr>
            <a:r>
              <a:rPr lang="el-GR" sz="4500" dirty="0">
                <a:effectLst/>
              </a:rPr>
              <a:t>·</a:t>
            </a:r>
            <a:r>
              <a:rPr lang="el-GR" sz="4500" b="0" i="0" dirty="0">
                <a:effectLst/>
              </a:rPr>
              <a:t>         </a:t>
            </a:r>
            <a:r>
              <a:rPr lang="el-GR" sz="4500" b="1" dirty="0">
                <a:effectLst/>
              </a:rPr>
              <a:t>(1) Τρισάγιο</a:t>
            </a:r>
            <a:r>
              <a:rPr lang="el-GR" sz="4500" i="1" dirty="0">
                <a:effectLst/>
              </a:rPr>
              <a:t> (Ησαΐας) –</a:t>
            </a:r>
            <a:r>
              <a:rPr lang="el-GR" sz="4500" dirty="0">
                <a:effectLst/>
              </a:rPr>
              <a:t> (2)</a:t>
            </a:r>
            <a:r>
              <a:rPr lang="el-GR" sz="4500" i="1" dirty="0">
                <a:effectLst/>
              </a:rPr>
              <a:t> </a:t>
            </a:r>
            <a:r>
              <a:rPr lang="el-GR" sz="4500" b="1" dirty="0" err="1">
                <a:effectLst/>
              </a:rPr>
              <a:t>Αλληλουάριο</a:t>
            </a:r>
            <a:r>
              <a:rPr lang="el-GR" sz="4500" i="1" dirty="0">
                <a:effectLst/>
              </a:rPr>
              <a:t> </a:t>
            </a:r>
            <a:r>
              <a:rPr lang="el-GR" sz="4500" dirty="0">
                <a:effectLst/>
              </a:rPr>
              <a:t>(«Γάμοι»)</a:t>
            </a:r>
            <a:r>
              <a:rPr lang="el-GR" sz="4500" i="1" dirty="0">
                <a:effectLst/>
              </a:rPr>
              <a:t> </a:t>
            </a:r>
            <a:endParaRPr lang="el-GR" sz="4500" dirty="0">
              <a:effectLst/>
            </a:endParaRPr>
          </a:p>
          <a:p>
            <a:pPr>
              <a:lnSpc>
                <a:spcPct val="115000"/>
              </a:lnSpc>
              <a:spcAft>
                <a:spcPts val="1000"/>
              </a:spcAft>
            </a:pPr>
            <a:r>
              <a:rPr lang="el-GR" sz="4500" dirty="0">
                <a:effectLst/>
              </a:rPr>
              <a:t>·</a:t>
            </a:r>
            <a:r>
              <a:rPr lang="el-GR" sz="4500" b="0" i="0" dirty="0">
                <a:effectLst/>
              </a:rPr>
              <a:t>         (3) </a:t>
            </a:r>
            <a:r>
              <a:rPr lang="el-GR" sz="4500" i="1" dirty="0">
                <a:effectLst/>
              </a:rPr>
              <a:t>Σοφία &gt; </a:t>
            </a:r>
            <a:r>
              <a:rPr lang="el-GR" sz="4500" dirty="0">
                <a:effectLst/>
              </a:rPr>
              <a:t> </a:t>
            </a:r>
            <a:r>
              <a:rPr lang="el-GR" sz="4500" b="1" dirty="0">
                <a:effectLst/>
              </a:rPr>
              <a:t>Ορθοί </a:t>
            </a:r>
            <a:r>
              <a:rPr lang="el-GR" sz="4500" i="1" dirty="0"/>
              <a:t> (</a:t>
            </a:r>
            <a:r>
              <a:rPr lang="el-GR" sz="4500" b="1" i="1" dirty="0"/>
              <a:t>Ενεργητική Ακρόαση</a:t>
            </a:r>
            <a:r>
              <a:rPr lang="el-GR" sz="4500" i="1" dirty="0"/>
              <a:t> / Κρίση) </a:t>
            </a:r>
            <a:endParaRPr lang="el-GR" sz="4500" b="1" dirty="0">
              <a:effectLst/>
            </a:endParaRPr>
          </a:p>
          <a:p>
            <a:pPr>
              <a:lnSpc>
                <a:spcPct val="115000"/>
              </a:lnSpc>
              <a:spcAft>
                <a:spcPts val="1000"/>
              </a:spcAft>
            </a:pPr>
            <a:r>
              <a:rPr lang="el-GR" sz="4500" dirty="0">
                <a:effectLst/>
              </a:rPr>
              <a:t>·</a:t>
            </a:r>
            <a:r>
              <a:rPr lang="el-GR" sz="4500" b="0" i="0" dirty="0">
                <a:effectLst/>
              </a:rPr>
              <a:t>     (4)  </a:t>
            </a:r>
            <a:r>
              <a:rPr lang="el-GR" sz="4500" i="1" dirty="0">
                <a:effectLst/>
              </a:rPr>
              <a:t>«Εκ του </a:t>
            </a:r>
            <a:r>
              <a:rPr lang="el-GR" sz="4500" b="1" i="1" dirty="0">
                <a:effectLst/>
              </a:rPr>
              <a:t>Κατά […] Αγίου Ευαγγελίου</a:t>
            </a:r>
            <a:r>
              <a:rPr lang="el-GR" sz="4500" i="1" dirty="0">
                <a:effectLst/>
              </a:rPr>
              <a:t>»</a:t>
            </a:r>
          </a:p>
          <a:p>
            <a:pPr lvl="3">
              <a:lnSpc>
                <a:spcPct val="115000"/>
              </a:lnSpc>
              <a:spcAft>
                <a:spcPts val="1000"/>
              </a:spcAft>
            </a:pPr>
            <a:r>
              <a:rPr lang="el-GR" sz="4500" i="1" dirty="0">
                <a:effectLst/>
              </a:rPr>
              <a:t>Δόξα σοι Κύριε Δόξα </a:t>
            </a:r>
          </a:p>
          <a:p>
            <a:pPr>
              <a:lnSpc>
                <a:spcPct val="115000"/>
              </a:lnSpc>
              <a:spcAft>
                <a:spcPts val="1000"/>
              </a:spcAft>
            </a:pPr>
            <a:r>
              <a:rPr lang="el-GR" sz="4500" b="1" dirty="0"/>
              <a:t> *  Ειρήνη</a:t>
            </a:r>
            <a:r>
              <a:rPr lang="el-GR" sz="4500" i="1" dirty="0"/>
              <a:t> (</a:t>
            </a:r>
            <a:r>
              <a:rPr lang="el-GR" sz="4500" i="1" dirty="0" err="1"/>
              <a:t>Σαλόμ</a:t>
            </a:r>
            <a:r>
              <a:rPr lang="el-GR" sz="4500" i="1" dirty="0"/>
              <a:t>)  </a:t>
            </a:r>
            <a:r>
              <a:rPr lang="el-GR" sz="4500" dirty="0"/>
              <a:t>ΠΑΣΙ</a:t>
            </a:r>
          </a:p>
          <a:p>
            <a:pPr>
              <a:lnSpc>
                <a:spcPct val="115000"/>
              </a:lnSpc>
              <a:spcAft>
                <a:spcPts val="1000"/>
              </a:spcAft>
            </a:pPr>
            <a:r>
              <a:rPr lang="el-GR" sz="4500" b="1" i="1" dirty="0"/>
              <a:t>* Κήρυγμα </a:t>
            </a:r>
            <a:r>
              <a:rPr lang="el-GR" sz="4500" dirty="0"/>
              <a:t>«Ντελάλης </a:t>
            </a:r>
            <a:r>
              <a:rPr lang="el-GR" sz="4500" b="1" dirty="0"/>
              <a:t>Βασιλείας</a:t>
            </a:r>
            <a:r>
              <a:rPr lang="el-GR" sz="4500" dirty="0"/>
              <a:t>» - Έξοδος Κατηχουμένων</a:t>
            </a:r>
            <a:r>
              <a:rPr lang="el-GR" sz="4500" i="1" dirty="0"/>
              <a:t>)</a:t>
            </a:r>
            <a:r>
              <a:rPr lang="el-GR" sz="4500" dirty="0"/>
              <a:t> </a:t>
            </a:r>
          </a:p>
          <a:p>
            <a:pPr>
              <a:lnSpc>
                <a:spcPct val="115000"/>
              </a:lnSpc>
              <a:spcAft>
                <a:spcPts val="1000"/>
              </a:spcAft>
            </a:pPr>
            <a:r>
              <a:rPr lang="el-GR" sz="4500" b="1" dirty="0">
                <a:effectLst/>
              </a:rPr>
              <a:t>Μυσταγωγία + Παραστατικότητα</a:t>
            </a:r>
            <a:endParaRPr lang="el-GR" sz="4500" dirty="0"/>
          </a:p>
          <a:p>
            <a:endParaRPr lang="el-GR" dirty="0"/>
          </a:p>
        </p:txBody>
      </p:sp>
      <p:sp>
        <p:nvSpPr>
          <p:cNvPr id="4" name="TextBox 3">
            <a:extLst>
              <a:ext uri="{FF2B5EF4-FFF2-40B4-BE49-F238E27FC236}">
                <a16:creationId xmlns:a16="http://schemas.microsoft.com/office/drawing/2014/main" id="{5A6110D1-3AE8-4F4B-B2AE-363C7F742F6B}"/>
              </a:ext>
            </a:extLst>
          </p:cNvPr>
          <p:cNvSpPr txBox="1"/>
          <p:nvPr/>
        </p:nvSpPr>
        <p:spPr>
          <a:xfrm>
            <a:off x="6096002" y="2281288"/>
            <a:ext cx="5517823" cy="3815403"/>
          </a:xfrm>
          <a:prstGeom prst="rect">
            <a:avLst/>
          </a:prstGeom>
          <a:noFill/>
        </p:spPr>
        <p:txBody>
          <a:bodyPr wrap="square" rtlCol="0">
            <a:spAutoFit/>
          </a:bodyPr>
          <a:lstStyle/>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dirty="0" err="1">
                <a:effectLst/>
                <a:latin typeface="Times New Roman" panose="02020603050405020304" pitchFamily="18" charset="0"/>
              </a:rPr>
              <a:t>Αγαπήσωμεν</a:t>
            </a:r>
            <a:r>
              <a:rPr lang="el-GR" sz="1800" dirty="0">
                <a:effectLst/>
                <a:latin typeface="Times New Roman" panose="02020603050405020304" pitchFamily="18" charset="0"/>
              </a:rPr>
              <a:t> Αλλήλους (Ασπασμός)</a:t>
            </a:r>
            <a:endParaRPr lang="el-GR" dirty="0">
              <a:effectLst/>
            </a:endParaRPr>
          </a:p>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i="1" dirty="0" err="1">
                <a:effectLst/>
                <a:latin typeface="Times New Roman" panose="02020603050405020304" pitchFamily="18" charset="0"/>
              </a:rPr>
              <a:t>Ἀνω</a:t>
            </a:r>
            <a:r>
              <a:rPr lang="el-GR" sz="1800" i="1" dirty="0">
                <a:effectLst/>
                <a:latin typeface="Times New Roman" panose="02020603050405020304" pitchFamily="18" charset="0"/>
              </a:rPr>
              <a:t> </a:t>
            </a:r>
            <a:r>
              <a:rPr lang="el-GR" sz="1800" i="1" dirty="0" err="1">
                <a:effectLst/>
                <a:latin typeface="Times New Roman" panose="02020603050405020304" pitchFamily="18" charset="0"/>
              </a:rPr>
              <a:t>σχώμεν</a:t>
            </a:r>
            <a:r>
              <a:rPr lang="el-GR" sz="1800" i="1" dirty="0">
                <a:effectLst/>
                <a:latin typeface="Times New Roman" panose="02020603050405020304" pitchFamily="18" charset="0"/>
              </a:rPr>
              <a:t> τας καρδίας </a:t>
            </a:r>
            <a:r>
              <a:rPr lang="el-GR" sz="1800" dirty="0">
                <a:effectLst/>
                <a:latin typeface="Times New Roman" panose="02020603050405020304" pitchFamily="18" charset="0"/>
              </a:rPr>
              <a:t>(«Ανάληψη»)</a:t>
            </a:r>
            <a:endParaRPr lang="el-GR" dirty="0">
              <a:effectLst/>
            </a:endParaRPr>
          </a:p>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b="1" dirty="0">
                <a:effectLst/>
                <a:latin typeface="Times New Roman" panose="02020603050405020304" pitchFamily="18" charset="0"/>
              </a:rPr>
              <a:t>«Ευχαριστία»:</a:t>
            </a:r>
            <a:r>
              <a:rPr lang="el-GR" sz="1800" b="1" i="1" dirty="0">
                <a:effectLst/>
                <a:latin typeface="Times New Roman" panose="02020603050405020304" pitchFamily="18" charset="0"/>
              </a:rPr>
              <a:t> Δημιουργία + Αναδημιουργία</a:t>
            </a:r>
            <a:r>
              <a:rPr lang="el-GR" sz="1800" i="1" dirty="0">
                <a:effectLst/>
                <a:latin typeface="Times New Roman" panose="02020603050405020304" pitchFamily="18" charset="0"/>
              </a:rPr>
              <a:t> </a:t>
            </a:r>
            <a:endParaRPr lang="el-GR" dirty="0">
              <a:effectLst/>
            </a:endParaRPr>
          </a:p>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i="1" dirty="0">
                <a:effectLst/>
                <a:latin typeface="Times New Roman" panose="02020603050405020304" pitchFamily="18" charset="0"/>
              </a:rPr>
              <a:t>Ωσαννά (Ανάμνηση)</a:t>
            </a:r>
            <a:r>
              <a:rPr lang="el-GR" sz="1800" b="1" i="1" dirty="0">
                <a:effectLst/>
                <a:latin typeface="Times New Roman" panose="02020603050405020304" pitchFamily="18" charset="0"/>
              </a:rPr>
              <a:t> </a:t>
            </a:r>
            <a:r>
              <a:rPr lang="el-GR" sz="1800" i="1" dirty="0">
                <a:effectLst/>
                <a:latin typeface="Times New Roman" panose="02020603050405020304" pitchFamily="18" charset="0"/>
              </a:rPr>
              <a:t>– </a:t>
            </a:r>
          </a:p>
          <a:p>
            <a:pPr>
              <a:lnSpc>
                <a:spcPct val="115000"/>
              </a:lnSpc>
              <a:spcAft>
                <a:spcPts val="1000"/>
              </a:spcAft>
            </a:pPr>
            <a:r>
              <a:rPr lang="el-GR" sz="1800" b="1" i="1" dirty="0">
                <a:effectLst/>
                <a:latin typeface="Times New Roman" panose="02020603050405020304" pitchFamily="18" charset="0"/>
              </a:rPr>
              <a:t>Κατάβαση Αγίου Πνεύματος (Πεντηκοστή)</a:t>
            </a:r>
            <a:endParaRPr lang="el-GR" dirty="0">
              <a:effectLst/>
            </a:endParaRPr>
          </a:p>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b="1" dirty="0">
                <a:effectLst/>
                <a:latin typeface="Times New Roman" panose="02020603050405020304" pitchFamily="18" charset="0"/>
              </a:rPr>
              <a:t>Συμμετοχή στο Τραπέζι + Πάθος </a:t>
            </a:r>
            <a:r>
              <a:rPr lang="el-GR" sz="1800" i="1" dirty="0">
                <a:effectLst/>
                <a:latin typeface="Times New Roman" panose="02020603050405020304" pitchFamily="18" charset="0"/>
              </a:rPr>
              <a:t>(άρτος = Σώμα, οίνος – Αίμα)+ Κάθαρση (ΦΩΣ)</a:t>
            </a:r>
            <a:endParaRPr lang="el-GR" dirty="0">
              <a:effectLst/>
            </a:endParaRPr>
          </a:p>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dirty="0">
                <a:effectLst/>
                <a:latin typeface="Times New Roman" panose="02020603050405020304" pitchFamily="18" charset="0"/>
              </a:rPr>
              <a:t>«Έξοδος» στον Κόσμο (Διακονία – Μαρτυρία)</a:t>
            </a:r>
            <a:endParaRPr lang="el-GR" dirty="0">
              <a:effectLst/>
            </a:endParaRPr>
          </a:p>
          <a:p>
            <a:endParaRPr lang="el-GR" dirty="0"/>
          </a:p>
        </p:txBody>
      </p:sp>
    </p:spTree>
    <p:extLst>
      <p:ext uri="{BB962C8B-B14F-4D97-AF65-F5344CB8AC3E}">
        <p14:creationId xmlns:p14="http://schemas.microsoft.com/office/powerpoint/2010/main" val="14044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2D70B2-0441-485D-A5E8-9360A1DFFF16}"/>
              </a:ext>
            </a:extLst>
          </p:cNvPr>
          <p:cNvSpPr>
            <a:spLocks noGrp="1"/>
          </p:cNvSpPr>
          <p:nvPr>
            <p:ph type="title"/>
          </p:nvPr>
        </p:nvSpPr>
        <p:spPr/>
        <p:txBody>
          <a:bodyPr>
            <a:normAutofit fontScale="90000"/>
          </a:bodyPr>
          <a:lstStyle/>
          <a:p>
            <a:r>
              <a:rPr lang="el-GR" b="1" dirty="0"/>
              <a:t>Ειδικότερα η Προς Ρωμαίους</a:t>
            </a:r>
            <a:br>
              <a:rPr lang="el-GR" dirty="0"/>
            </a:br>
            <a:endParaRPr lang="el-GR" dirty="0"/>
          </a:p>
        </p:txBody>
      </p:sp>
      <p:sp>
        <p:nvSpPr>
          <p:cNvPr id="3" name="Θέση περιεχομένου 2">
            <a:extLst>
              <a:ext uri="{FF2B5EF4-FFF2-40B4-BE49-F238E27FC236}">
                <a16:creationId xmlns:a16="http://schemas.microsoft.com/office/drawing/2014/main" id="{85189B9C-5811-4D25-B216-2065E9B57EF2}"/>
              </a:ext>
            </a:extLst>
          </p:cNvPr>
          <p:cNvSpPr>
            <a:spLocks noGrp="1"/>
          </p:cNvSpPr>
          <p:nvPr>
            <p:ph idx="1"/>
          </p:nvPr>
        </p:nvSpPr>
        <p:spPr/>
        <p:txBody>
          <a:bodyPr>
            <a:normAutofit fontScale="85000" lnSpcReduction="10000"/>
          </a:bodyPr>
          <a:lstStyle/>
          <a:p>
            <a:pPr marL="457200"/>
            <a:r>
              <a:rPr lang="el-GR" dirty="0">
                <a:effectLst/>
                <a:latin typeface="Symbol" panose="05050102010706020507" pitchFamily="18" charset="2"/>
              </a:rPr>
              <a:t>·</a:t>
            </a:r>
            <a:r>
              <a:rPr lang="el-GR" sz="1800" b="0" i="0" dirty="0">
                <a:effectLst/>
                <a:latin typeface="Times New Roman" panose="02020603050405020304" pitchFamily="18" charset="0"/>
              </a:rPr>
              <a:t>        </a:t>
            </a:r>
            <a:r>
              <a:rPr lang="de-DE" dirty="0"/>
              <a:t>Fast in jeder Perikope wird ein Mosaik von verschiedenen Anklängen herausgestellt. Dieses Mosaik ist auch dekoriert mit lokalen-heidnischen aber auch christlichen (liturgischen oder synoptischen) Konnotationen. Es ist tatsächlich überraschend, dass der </a:t>
            </a:r>
            <a:r>
              <a:rPr lang="de-DE" dirty="0" err="1"/>
              <a:t>EndText</a:t>
            </a:r>
            <a:r>
              <a:rPr lang="de-DE" dirty="0"/>
              <a:t> nicht ein Web – eine Remix von verschiedenen </a:t>
            </a:r>
            <a:r>
              <a:rPr lang="de-DE" i="1" dirty="0"/>
              <a:t>Stimmen </a:t>
            </a:r>
            <a:r>
              <a:rPr lang="de-DE" dirty="0"/>
              <a:t>sondern eine Symphonie ist. Als echter </a:t>
            </a:r>
            <a:r>
              <a:rPr lang="de-DE" i="1" dirty="0"/>
              <a:t>Theologe</a:t>
            </a:r>
            <a:r>
              <a:rPr lang="de-DE" dirty="0"/>
              <a:t> (d.h. </a:t>
            </a:r>
            <a:r>
              <a:rPr lang="de-DE" i="1" dirty="0"/>
              <a:t>Poet und Prophet</a:t>
            </a:r>
            <a:r>
              <a:rPr lang="de-DE" dirty="0"/>
              <a:t>) komponiert Joh. ein harmonisches Ganzes indem er zusätzlich eine atypische griechische Sprache und archetypische Symbolen benutzt, den Text dramatisch strukturiert, Stimmen mit Farben kombiniert und liturgischen Szenen im Himmel einführt die sich nicht nur als Intermezzos funktionieren sondern mit den eschatologischen Siebenreihen auf der Erde interaktivieren. </a:t>
            </a:r>
            <a:endParaRPr lang="el-GR" dirty="0"/>
          </a:p>
          <a:p>
            <a:pPr marL="457200"/>
            <a:endParaRPr lang="el-GR" dirty="0"/>
          </a:p>
        </p:txBody>
      </p:sp>
    </p:spTree>
    <p:extLst>
      <p:ext uri="{BB962C8B-B14F-4D97-AF65-F5344CB8AC3E}">
        <p14:creationId xmlns:p14="http://schemas.microsoft.com/office/powerpoint/2010/main" val="530630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2" y="428263"/>
            <a:ext cx="10011780" cy="338554"/>
          </a:xfrm>
          <a:prstGeom prst="rect">
            <a:avLst/>
          </a:prstGeom>
          <a:noFill/>
        </p:spPr>
        <p:txBody>
          <a:bodyPr wrap="square" rtlCol="0">
            <a:spAutoFit/>
          </a:bodyPr>
          <a:lstStyle/>
          <a:p>
            <a:pPr algn="r"/>
            <a:r>
              <a:rPr lang="el-GR" sz="1600" dirty="0">
                <a:solidFill>
                  <a:schemeClr val="bg2">
                    <a:lumMod val="25000"/>
                  </a:schemeClr>
                </a:solidFill>
              </a:rPr>
              <a:t>Η «Μετάληψη» των Γραφών από την Τέχνη και το Κήρυγμα στη Σύγχρονη Ενορία</a:t>
            </a:r>
            <a:endParaRPr lang="en-US" sz="1600"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2" y="982133"/>
            <a:ext cx="9953905" cy="5016758"/>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Η ΜΕΤΑΛΗΨΗ ΤΗΣ ΠΑΛΑΙΑΣ ΔΙΑΘΗΚΗΣ ΣΤΗ ΛΑΤΡΕΙΑ ΤΗΣ ΟΡΘΟΔΟΞΗΣ ΕΚΚΛΗΣΙΑΣ Α΄</a:t>
            </a:r>
          </a:p>
          <a:p>
            <a:pPr marL="274320" lvl="0" indent="-274320" algn="just">
              <a:spcBef>
                <a:spcPts val="580"/>
              </a:spcBef>
              <a:buClr>
                <a:srgbClr val="D34817"/>
              </a:buClr>
              <a:buSzPct val="85000"/>
              <a:buFont typeface="Wingdings 2" panose="05020102010507070707"/>
              <a:buChar char=""/>
            </a:pPr>
            <a:endParaRPr lang="el-GR" sz="2400" dirty="0">
              <a:solidFill>
                <a:srgbClr val="696464"/>
              </a:solidFill>
              <a:latin typeface="Calibri" panose="020F0502020204030204" pitchFamily="34" charset="0"/>
            </a:endParaRP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Από τα 400 και πλέον παραθέματα της Π.Δ. στην Κ.Δ. συμπεραίνουμε ότι στην αρχέγονη χριστιανική Κοινότητα ακούγονται και ερμηνεύονται ιδιαιτέρως οι εξής περικοπές : Ψαλμοί (Ψ. 2.  21. 30. 40. 68, 8-10. 20-22. 109. 117, 15-24. 26-28 [Ο’]) και Προφήτες  (Ησαΐας 2, 2-4. 9, 1-6. 11. 42. 52-53. 61. 65.  Ιερεμίας 38, 31-34 [Ο’]. </a:t>
            </a:r>
            <a:r>
              <a:rPr lang="el-GR" sz="1400" dirty="0" err="1">
                <a:solidFill>
                  <a:prstClr val="black"/>
                </a:solidFill>
                <a:latin typeface="Cambria" panose="02040503050406030204" pitchFamily="18" charset="0"/>
              </a:rPr>
              <a:t>Ιωήλ</a:t>
            </a:r>
            <a:r>
              <a:rPr lang="el-GR" sz="1400" dirty="0">
                <a:solidFill>
                  <a:prstClr val="black"/>
                </a:solidFill>
                <a:latin typeface="Cambria" panose="02040503050406030204" pitchFamily="18" charset="0"/>
              </a:rPr>
              <a:t> 3, 1-2. Ζαχαρίας). Επίσης απηχούνται οι Παροιμίες (κεφ. 7) και η Σοφία Σολομώντος (2. 5, 1-5)  καθώς ο Ι. Χριστός σε ύμνους κατεξοχήν της Κ.Δ., όπως του Κολ. 2 και Ιω.1, ταυτίζεται με τη Σοφία.</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Ήδη από τα </a:t>
            </a:r>
            <a:r>
              <a:rPr lang="el-GR" sz="1400" dirty="0" err="1">
                <a:solidFill>
                  <a:prstClr val="black"/>
                </a:solidFill>
                <a:latin typeface="Cambria" panose="02040503050406030204" pitchFamily="18" charset="0"/>
              </a:rPr>
              <a:t>καινοδιαθηκικά</a:t>
            </a:r>
            <a:r>
              <a:rPr lang="el-GR" sz="1400" dirty="0">
                <a:solidFill>
                  <a:prstClr val="black"/>
                </a:solidFill>
                <a:latin typeface="Cambria" panose="02040503050406030204" pitchFamily="18" charset="0"/>
              </a:rPr>
              <a:t> παραθέματα αλλά και από τη χρήση της ΠΔ στις πλέον αρχέγονες ακολουθίες, αποδεικνύεται το γεγονός ότι η χριστιανική κοινότητα εστίαζε σε διαφορετικά βιβλία της Π.Δ. από την Συναγωγή που αρχικά ονομαζόταν Προσευχή. Παρότι είναι βαθιά επηρεασμένη από τη λατρεία της τελευταίας, διαμορφώνει τη δική της ταυτότητα προκρίνοντας τη σύναξη της Κυριακής (αντί του Σαββάτου) και μη εστιάζοντας στην </a:t>
            </a:r>
            <a:r>
              <a:rPr lang="el-GR" sz="1400" dirty="0" err="1">
                <a:solidFill>
                  <a:prstClr val="black"/>
                </a:solidFill>
                <a:latin typeface="Cambria" panose="02040503050406030204" pitchFamily="18" charset="0"/>
              </a:rPr>
              <a:t>Τορά</a:t>
            </a:r>
            <a:r>
              <a:rPr lang="el-GR" sz="1400" dirty="0">
                <a:solidFill>
                  <a:prstClr val="black"/>
                </a:solidFill>
                <a:latin typeface="Cambria" panose="02040503050406030204" pitchFamily="18" charset="0"/>
              </a:rPr>
              <a:t> , (εξαίρεση το </a:t>
            </a:r>
            <a:r>
              <a:rPr lang="el-GR" sz="1400" dirty="0" err="1">
                <a:solidFill>
                  <a:prstClr val="black"/>
                </a:solidFill>
                <a:latin typeface="Cambria" panose="02040503050406030204" pitchFamily="18" charset="0"/>
              </a:rPr>
              <a:t>Δτ</a:t>
            </a:r>
            <a:r>
              <a:rPr lang="el-GR" sz="1400" dirty="0">
                <a:solidFill>
                  <a:prstClr val="black"/>
                </a:solidFill>
                <a:latin typeface="Cambria" panose="02040503050406030204" pitchFamily="18" charset="0"/>
              </a:rPr>
              <a:t>. 18, 15. 18 και άλλα «μεσσιανικά» χωρία ). Η τελευταία, όπως αποδεικνύουν και τα έργα-υπομνήματα του αλεξανδρινού Φίλωνα (</a:t>
            </a:r>
            <a:r>
              <a:rPr lang="el-GR" sz="1400" dirty="0" err="1">
                <a:solidFill>
                  <a:prstClr val="black"/>
                </a:solidFill>
                <a:latin typeface="Cambria" panose="02040503050406030204" pitchFamily="18" charset="0"/>
              </a:rPr>
              <a:t>πρβλ</a:t>
            </a:r>
            <a:r>
              <a:rPr lang="el-GR" sz="1400" dirty="0">
                <a:solidFill>
                  <a:prstClr val="black"/>
                </a:solidFill>
                <a:latin typeface="Cambria" panose="02040503050406030204" pitchFamily="18" charset="0"/>
              </a:rPr>
              <a:t>. Ψ. 1 [!]), συνιστούσε την κοινή συνισταμένη όλων των «αιρέσεων» του Ιουδαϊσμού του 1ου αι. μ. Χ. ενώ απέκτησε αδιαφιλονίκητο κύρος στον ραβινικό Ιουδαϊσμό μετά την άλωση της Ιερουσαλήμ.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Η έμφαση της πρώτης κοινότητας στον </a:t>
            </a:r>
            <a:r>
              <a:rPr lang="el-GR" sz="1400" dirty="0" err="1">
                <a:solidFill>
                  <a:prstClr val="black"/>
                </a:solidFill>
                <a:latin typeface="Cambria" panose="02040503050406030204" pitchFamily="18" charset="0"/>
              </a:rPr>
              <a:t>Ψαλτήρα</a:t>
            </a:r>
            <a:r>
              <a:rPr lang="el-GR" sz="1400" dirty="0">
                <a:solidFill>
                  <a:prstClr val="black"/>
                </a:solidFill>
                <a:latin typeface="Cambria" panose="02040503050406030204" pitchFamily="18" charset="0"/>
              </a:rPr>
              <a:t> και στους Προφήτες οφείλεται στην διαφοροποιημένη έναντι της Συναγωγής ερμηνεία της Π.Δ.. από την πρώτη Εκκλησία επί τη βάσει των εξής τριών αρχών: (α1) Η ΠΔ εκπληρώνεται στο πρόσωπο του Ι. Χριστού , όπως αποδεικνύει εμφατικά το Κατά </a:t>
            </a:r>
            <a:r>
              <a:rPr lang="el-GR" sz="1400" dirty="0" err="1">
                <a:solidFill>
                  <a:prstClr val="black"/>
                </a:solidFill>
                <a:latin typeface="Cambria" panose="02040503050406030204" pitchFamily="18" charset="0"/>
              </a:rPr>
              <a:t>Ματθαίον</a:t>
            </a:r>
            <a:r>
              <a:rPr lang="el-GR" sz="1400" dirty="0">
                <a:solidFill>
                  <a:prstClr val="black"/>
                </a:solidFill>
                <a:latin typeface="Cambria" panose="02040503050406030204" pitchFamily="18" charset="0"/>
              </a:rPr>
              <a:t> και «μονολεκτικά» ισχυρίζεται ο ίδιος στην προγραμματική ομιλία Του στη Ναζαρέτ στο Κατά </a:t>
            </a:r>
            <a:r>
              <a:rPr lang="el-GR" sz="1400" dirty="0" err="1">
                <a:solidFill>
                  <a:prstClr val="black"/>
                </a:solidFill>
                <a:latin typeface="Cambria" panose="02040503050406030204" pitchFamily="18" charset="0"/>
              </a:rPr>
              <a:t>Λουκάν</a:t>
            </a:r>
            <a:r>
              <a:rPr lang="el-GR" sz="1400" dirty="0">
                <a:solidFill>
                  <a:prstClr val="black"/>
                </a:solidFill>
                <a:latin typeface="Cambria" panose="02040503050406030204" pitchFamily="18" charset="0"/>
              </a:rPr>
              <a:t> (4, 18-21 = </a:t>
            </a:r>
            <a:r>
              <a:rPr lang="el-GR" sz="1400" dirty="0" err="1">
                <a:solidFill>
                  <a:prstClr val="black"/>
                </a:solidFill>
                <a:latin typeface="Cambria" panose="02040503050406030204" pitchFamily="18" charset="0"/>
              </a:rPr>
              <a:t>Ησ</a:t>
            </a:r>
            <a:r>
              <a:rPr lang="el-GR" sz="1400" dirty="0">
                <a:solidFill>
                  <a:prstClr val="black"/>
                </a:solidFill>
                <a:latin typeface="Cambria" panose="02040503050406030204" pitchFamily="18" charset="0"/>
              </a:rPr>
              <a:t>. 61, 1 [+ 58, 6]). Μάλιστα σε αυτή την περικοπή παρατίθεται η αρχαιότερη περιγραφή της Λειτουργίας της ιουδαϊκής Συναγωγής/ Προσευχής</a:t>
            </a:r>
          </a:p>
          <a:p>
            <a:endParaRPr lang="el-GR" dirty="0"/>
          </a:p>
        </p:txBody>
      </p:sp>
    </p:spTree>
    <p:extLst>
      <p:ext uri="{BB962C8B-B14F-4D97-AF65-F5344CB8AC3E}">
        <p14:creationId xmlns:p14="http://schemas.microsoft.com/office/powerpoint/2010/main" val="236326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2"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2" y="982134"/>
            <a:ext cx="9953905" cy="5262979"/>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Η ΜΕΤΑΛΗΨΗ ΤΗΣ ΠΑΛΑΙΑΣ ΔΙΑΘΗΚΗΣ ΣΤΗ ΛΑΤΡΕΙΑ ΤΗΣ ΟΡΘΟΔΟΞΗΣ ΕΚΚΛΗΣΙΑΣ Β΄</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Η πιο δημοφιλής στην ορθόδοξη λατρεία συλλογή της </a:t>
            </a:r>
            <a:r>
              <a:rPr lang="el-GR" sz="1100" dirty="0" err="1">
                <a:solidFill>
                  <a:prstClr val="black"/>
                </a:solidFill>
                <a:latin typeface="Cambria" panose="02040503050406030204" pitchFamily="18" charset="0"/>
              </a:rPr>
              <a:t>Τανάχ</a:t>
            </a:r>
            <a:r>
              <a:rPr lang="el-GR" sz="1100" dirty="0">
                <a:solidFill>
                  <a:prstClr val="black"/>
                </a:solidFill>
                <a:latin typeface="Cambria" panose="02040503050406030204" pitchFamily="18" charset="0"/>
              </a:rPr>
              <a:t> είναι οι Ψαλμοί. Αυτοί συντρόφευσαν και τον Ι. Χριστό κατεξοχήν τη </a:t>
            </a:r>
            <a:r>
              <a:rPr lang="el-GR" sz="1100" dirty="0" err="1">
                <a:solidFill>
                  <a:prstClr val="black"/>
                </a:solidFill>
                <a:latin typeface="Cambria" panose="02040503050406030204" pitchFamily="18" charset="0"/>
              </a:rPr>
              <a:t>Μεγ</a:t>
            </a:r>
            <a:r>
              <a:rPr lang="el-GR" sz="1100" dirty="0">
                <a:solidFill>
                  <a:prstClr val="black"/>
                </a:solidFill>
                <a:latin typeface="Cambria" panose="02040503050406030204" pitchFamily="18" charset="0"/>
              </a:rPr>
              <a:t>. Εβδομάδα και ιδιαιτέρως  κατά τις δραματικές στιγμές που πέρασε πάνω στο Σταυρό (</a:t>
            </a:r>
            <a:r>
              <a:rPr lang="el-GR" sz="1100" dirty="0" err="1">
                <a:solidFill>
                  <a:prstClr val="black"/>
                </a:solidFill>
                <a:latin typeface="Cambria" panose="02040503050406030204" pitchFamily="18" charset="0"/>
              </a:rPr>
              <a:t>Μκ</a:t>
            </a:r>
            <a:r>
              <a:rPr lang="el-GR" sz="1100" dirty="0">
                <a:solidFill>
                  <a:prstClr val="black"/>
                </a:solidFill>
                <a:latin typeface="Cambria" panose="02040503050406030204" pitchFamily="18" charset="0"/>
              </a:rPr>
              <a:t>. 14, 26=112-117. 135 [Ψαλμοί Αλληλούια-</a:t>
            </a:r>
            <a:r>
              <a:rPr lang="el-GR" sz="1100" dirty="0" err="1">
                <a:solidFill>
                  <a:prstClr val="black"/>
                </a:solidFill>
                <a:latin typeface="Cambria" panose="02040503050406030204" pitchFamily="18" charset="0"/>
              </a:rPr>
              <a:t>Χαλλέλ</a:t>
            </a:r>
            <a:r>
              <a:rPr lang="el-GR" sz="1100" dirty="0">
                <a:solidFill>
                  <a:prstClr val="black"/>
                </a:solidFill>
                <a:latin typeface="Cambria" panose="02040503050406030204" pitchFamily="18" charset="0"/>
              </a:rPr>
              <a:t>]. Ψ. 21. 30, 6. [68, 22]. 109. 117 Ο’). Είναι αξιοσημείωτο ότι το συγκεκριμένο βιβλίο, που αναγιγνώσκεται ολόκληρο (α) κατά την κοίμηση του ορθοδόξου αλλά και </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(β) σε εβδομάδες του εκκλησιαστικού έτους, είναι αυτό το οποίο κατά την οθωμανική κυριαρχία μαζί με την Αποκάλυψη του Ιωάννη μεταφρασμένα στη νέα ελληνική πρόσφεραν εξαιρετική παρηγοριά. Αυτό συνέβη διότι πρόσφερε παρηγοριά στον ορθόδοξο ο οποίος με την άλωση της δικής του Πόλεως υπέστη τραύμα αντίστοιχο εκείνου που προκλήθηκε στους Ιουδαίους με την πυρπόληση της Ιερουσαλήμ και του Ναού (όπου εγκιβωτιζόταν η «υπέρμαχος στρατηγός») από τους Βαβυλωνίους το 587 π.Χ. Ενώ η </a:t>
            </a:r>
            <a:r>
              <a:rPr lang="el-GR" sz="1100" dirty="0" err="1">
                <a:solidFill>
                  <a:prstClr val="black"/>
                </a:solidFill>
                <a:latin typeface="Cambria" panose="02040503050406030204" pitchFamily="18" charset="0"/>
              </a:rPr>
              <a:t>Αποκ</a:t>
            </a:r>
            <a:r>
              <a:rPr lang="el-GR" sz="1100" dirty="0">
                <a:solidFill>
                  <a:prstClr val="black"/>
                </a:solidFill>
                <a:latin typeface="Cambria" panose="02040503050406030204" pitchFamily="18" charset="0"/>
              </a:rPr>
              <a:t>. εξακολουθεί να μην αναγιγνώσκεται, οι Ψαλμοί παραμένουν το δημοφιλέστερο τμήμα της Π.Δ. Ίσως είναι και το βιβλίο με τις περισσότερες αποδόσεις στη νέα Ελληνική.</a:t>
            </a:r>
          </a:p>
          <a:p>
            <a:pPr marL="274320" lvl="0" indent="-274320" algn="just">
              <a:spcBef>
                <a:spcPts val="580"/>
              </a:spcBef>
              <a:buClr>
                <a:srgbClr val="D34817"/>
              </a:buClr>
              <a:buSzPct val="85000"/>
              <a:buFont typeface="Wingdings 2" panose="05020102010507070707"/>
              <a:buChar char=""/>
            </a:pPr>
            <a:r>
              <a:rPr lang="el-GR" sz="1100" b="1" dirty="0">
                <a:solidFill>
                  <a:prstClr val="black"/>
                </a:solidFill>
                <a:latin typeface="Cambria" panose="02040503050406030204" pitchFamily="18" charset="0"/>
              </a:rPr>
              <a:t>Εκτός των Ψαλμών, δημοφιλείς στην ορθόδοξη Εκκλησία είναι και οι  Ωδές , οι οποίες </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(α) προέρχονται από όλα σχεδόν τα «μέρη» της Π.Δ. </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(β) Ανήκουν (κάποιες από αυτές όπως ο Ύμνος της Δεββώρας </a:t>
            </a:r>
            <a:r>
              <a:rPr lang="el-GR" sz="1100" dirty="0" err="1">
                <a:solidFill>
                  <a:prstClr val="black"/>
                </a:solidFill>
                <a:latin typeface="Cambria" panose="02040503050406030204" pitchFamily="18" charset="0"/>
              </a:rPr>
              <a:t>Κρ</a:t>
            </a:r>
            <a:r>
              <a:rPr lang="el-GR" sz="1100" dirty="0">
                <a:solidFill>
                  <a:prstClr val="black"/>
                </a:solidFill>
                <a:latin typeface="Cambria" panose="02040503050406030204" pitchFamily="18" charset="0"/>
              </a:rPr>
              <a:t>. 5) στα αρχαιότερα στρώματα της Π.Δ.,</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(γ) εναλλάσσουν χαρά με πόνο (όπως συμβαίνει με τις δύο Ωδές του </a:t>
            </a:r>
            <a:r>
              <a:rPr lang="el-GR" sz="1100" dirty="0" err="1">
                <a:solidFill>
                  <a:prstClr val="black"/>
                </a:solidFill>
                <a:latin typeface="Cambria" panose="02040503050406030204" pitchFamily="18" charset="0"/>
              </a:rPr>
              <a:t>Μωυσέως</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Έξ</a:t>
            </a:r>
            <a:r>
              <a:rPr lang="el-GR" sz="1100" dirty="0">
                <a:solidFill>
                  <a:prstClr val="black"/>
                </a:solidFill>
                <a:latin typeface="Cambria" panose="02040503050406030204" pitchFamily="18" charset="0"/>
              </a:rPr>
              <a:t>. 15 και </a:t>
            </a:r>
            <a:r>
              <a:rPr lang="el-GR" sz="1100" dirty="0" err="1">
                <a:solidFill>
                  <a:prstClr val="black"/>
                </a:solidFill>
                <a:latin typeface="Cambria" panose="02040503050406030204" pitchFamily="18" charset="0"/>
              </a:rPr>
              <a:t>Δτ</a:t>
            </a:r>
            <a:r>
              <a:rPr lang="el-GR" sz="1100" dirty="0">
                <a:solidFill>
                  <a:prstClr val="black"/>
                </a:solidFill>
                <a:latin typeface="Cambria" panose="02040503050406030204" pitchFamily="18" charset="0"/>
              </a:rPr>
              <a:t>. 3) που συνδυάζονται ήδη μοναδικά μεταξύ τους και με άλλα ψαλμικά κείμενα στο </a:t>
            </a:r>
            <a:r>
              <a:rPr lang="el-GR" sz="1100" dirty="0" err="1">
                <a:solidFill>
                  <a:prstClr val="black"/>
                </a:solidFill>
                <a:latin typeface="Cambria" panose="02040503050406030204" pitchFamily="18" charset="0"/>
              </a:rPr>
              <a:t>Αποκ</a:t>
            </a:r>
            <a:r>
              <a:rPr lang="el-GR" sz="1100" dirty="0">
                <a:solidFill>
                  <a:prstClr val="black"/>
                </a:solidFill>
                <a:latin typeface="Cambria" panose="02040503050406030204" pitchFamily="18" charset="0"/>
              </a:rPr>
              <a:t>. 15 (ἡ </a:t>
            </a:r>
            <a:r>
              <a:rPr lang="el-GR" sz="1100" dirty="0" err="1">
                <a:solidFill>
                  <a:prstClr val="black"/>
                </a:solidFill>
                <a:latin typeface="Cambria" panose="02040503050406030204" pitchFamily="18" charset="0"/>
              </a:rPr>
              <a:t>ᾠδὴ</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Μωϋσέως</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τοῦ</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δούλου</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τοῦ</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Θεοῦ</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καὶ</a:t>
            </a:r>
            <a:r>
              <a:rPr lang="el-GR" sz="1100" dirty="0">
                <a:solidFill>
                  <a:prstClr val="black"/>
                </a:solidFill>
                <a:latin typeface="Cambria" panose="02040503050406030204" pitchFamily="18" charset="0"/>
              </a:rPr>
              <a:t> ἡ </a:t>
            </a:r>
            <a:r>
              <a:rPr lang="el-GR" sz="1100" dirty="0" err="1">
                <a:solidFill>
                  <a:prstClr val="black"/>
                </a:solidFill>
                <a:latin typeface="Cambria" panose="02040503050406030204" pitchFamily="18" charset="0"/>
              </a:rPr>
              <a:t>ᾠδὴ</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τοῦ</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Ἀρνίου</a:t>
            </a:r>
            <a:r>
              <a:rPr lang="el-GR" sz="1100" dirty="0">
                <a:solidFill>
                  <a:prstClr val="black"/>
                </a:solidFill>
                <a:latin typeface="Cambria" panose="02040503050406030204" pitchFamily="18" charset="0"/>
              </a:rPr>
              <a:t>), </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(δ) φανερώνουν με μοναδικό τρόπο σε συνδυασμό με τα αντίστοιχα κείμενα του Λουκά την </a:t>
            </a:r>
            <a:r>
              <a:rPr lang="el-GR" sz="1100" dirty="0" err="1">
                <a:solidFill>
                  <a:prstClr val="black"/>
                </a:solidFill>
                <a:latin typeface="Cambria" panose="02040503050406030204" pitchFamily="18" charset="0"/>
              </a:rPr>
              <a:t>διαδραστικότητα</a:t>
            </a:r>
            <a:r>
              <a:rPr lang="el-GR" sz="1100" dirty="0">
                <a:solidFill>
                  <a:prstClr val="black"/>
                </a:solidFill>
                <a:latin typeface="Cambria" panose="02040503050406030204" pitchFamily="18" charset="0"/>
              </a:rPr>
              <a:t> Π.Δ. και Κ.Δ.</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Αντίθετα προς τους Ψαλμούς, αρκετά βιβλία της Π.Δ. δεν αναγιγνώσκονται καθόλου. Ο Σ.Ε. </a:t>
            </a:r>
            <a:r>
              <a:rPr lang="el-GR" sz="1100" dirty="0" err="1">
                <a:solidFill>
                  <a:prstClr val="black"/>
                </a:solidFill>
                <a:latin typeface="Cambria" panose="02040503050406030204" pitchFamily="18" charset="0"/>
              </a:rPr>
              <a:t>Καλαντζάκης</a:t>
            </a:r>
            <a:r>
              <a:rPr lang="el-GR" sz="1100" dirty="0">
                <a:solidFill>
                  <a:prstClr val="black"/>
                </a:solidFill>
                <a:latin typeface="Cambria" panose="02040503050406030204" pitchFamily="18" charset="0"/>
              </a:rPr>
              <a:t> , σημειώνει ότι για διάφορους λόγους δεν χρησιμοποιούνται αναγνώσματα από τα «Ιστορικά» βιβλία της Π. Διαθήκης Ρουθ, Α'-Β’ Βασιλειών, Α'-Β’ </a:t>
            </a:r>
            <a:r>
              <a:rPr lang="el-GR" sz="1100" dirty="0" err="1">
                <a:solidFill>
                  <a:prstClr val="black"/>
                </a:solidFill>
                <a:latin typeface="Cambria" panose="02040503050406030204" pitchFamily="18" charset="0"/>
              </a:rPr>
              <a:t>Παραλειπομένων</a:t>
            </a:r>
            <a:r>
              <a:rPr lang="el-GR" sz="1100" dirty="0">
                <a:solidFill>
                  <a:prstClr val="black"/>
                </a:solidFill>
                <a:latin typeface="Cambria" panose="02040503050406030204" pitchFamily="18" charset="0"/>
              </a:rPr>
              <a:t>, Β’ Έσδρας, </a:t>
            </a:r>
            <a:r>
              <a:rPr lang="el-GR" sz="1100" dirty="0" err="1">
                <a:solidFill>
                  <a:prstClr val="black"/>
                </a:solidFill>
                <a:latin typeface="Cambria" panose="02040503050406030204" pitchFamily="18" charset="0"/>
              </a:rPr>
              <a:t>Νεεμίας</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Τωβίτ</a:t>
            </a:r>
            <a:r>
              <a:rPr lang="el-GR" sz="1100" dirty="0">
                <a:solidFill>
                  <a:prstClr val="black"/>
                </a:solidFill>
                <a:latin typeface="Cambria" panose="02040503050406030204" pitchFamily="18" charset="0"/>
              </a:rPr>
              <a:t>, Α’, Β’, Γ’ Μακκαβαίων, από τα «Ποιητικά-Διδακτικά» </a:t>
            </a:r>
            <a:r>
              <a:rPr lang="el-GR" sz="1100" dirty="0" err="1">
                <a:solidFill>
                  <a:prstClr val="black"/>
                </a:solidFill>
                <a:latin typeface="Cambria" panose="02040503050406030204" pitchFamily="18" charset="0"/>
              </a:rPr>
              <a:t>Εκκλղσιaστής</a:t>
            </a:r>
            <a:r>
              <a:rPr lang="el-GR" sz="1100" dirty="0">
                <a:solidFill>
                  <a:prstClr val="black"/>
                </a:solidFill>
                <a:latin typeface="Cambria" panose="02040503050406030204" pitchFamily="18" charset="0"/>
              </a:rPr>
              <a:t>, Άσμα Ασμάτων και τα «Προφητικά» </a:t>
            </a:r>
            <a:r>
              <a:rPr lang="el-GR" sz="1100" dirty="0" err="1">
                <a:solidFill>
                  <a:prstClr val="black"/>
                </a:solidFill>
                <a:latin typeface="Cambria" panose="02040503050406030204" pitchFamily="18" charset="0"/>
              </a:rPr>
              <a:t>Αμώς</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Ωσղέ</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Οβδιού</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Ναούμ</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Αγγαίος</a:t>
            </a:r>
            <a:r>
              <a:rPr lang="el-GR" sz="1100" dirty="0">
                <a:solidFill>
                  <a:prstClr val="black"/>
                </a:solidFill>
                <a:latin typeface="Cambria" panose="02040503050406030204" pitchFamily="18" charset="0"/>
              </a:rPr>
              <a:t>, Θρήνοι </a:t>
            </a:r>
            <a:r>
              <a:rPr lang="el-GR" sz="1100" dirty="0" err="1">
                <a:solidFill>
                  <a:prstClr val="black"/>
                </a:solidFill>
                <a:latin typeface="Cambria" panose="02040503050406030204" pitchFamily="18" charset="0"/>
              </a:rPr>
              <a:t>Ιε¬ρεμίου</a:t>
            </a:r>
            <a:r>
              <a:rPr lang="el-GR" sz="1100" dirty="0">
                <a:solidFill>
                  <a:prstClr val="black"/>
                </a:solidFill>
                <a:latin typeface="Cambria" panose="02040503050406030204" pitchFamily="18" charset="0"/>
              </a:rPr>
              <a:t>, Επιστολή Ιερεμίου.</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Μεταξύ των δημοφιλών Ψαλμών και των άγνωστων βιβλίων της Π.Δ., όσον αφορά στην </a:t>
            </a:r>
            <a:r>
              <a:rPr lang="el-GR" sz="1100" dirty="0" err="1">
                <a:solidFill>
                  <a:prstClr val="black"/>
                </a:solidFill>
                <a:latin typeface="Cambria" panose="02040503050406030204" pitchFamily="18" charset="0"/>
              </a:rPr>
              <a:t>αναγνωρισιμότητα</a:t>
            </a:r>
            <a:r>
              <a:rPr lang="el-GR" sz="1100" dirty="0">
                <a:solidFill>
                  <a:prstClr val="black"/>
                </a:solidFill>
                <a:latin typeface="Cambria" panose="02040503050406030204" pitchFamily="18" charset="0"/>
              </a:rPr>
              <a:t> στην ορθόδοξη λατρεία τοποθετούνται οι Προφήτες. Αποδεικνύεται στην λειτουργική έρευνα  ότι για πολλούς αιώνες οι Προφήτες διαβάζονταν πριν τον Απόστολο και το Ευαγγέλιο. Δεν γνωρίζουμε εάν υπήρχε η διάκριση που υπάρχει σήμερα τα </a:t>
            </a:r>
            <a:r>
              <a:rPr lang="el-GR" sz="1100" dirty="0" err="1">
                <a:solidFill>
                  <a:prstClr val="black"/>
                </a:solidFill>
                <a:latin typeface="Cambria" panose="02040503050406030204" pitchFamily="18" charset="0"/>
              </a:rPr>
              <a:t>παλαιοδιαθηκικά</a:t>
            </a:r>
            <a:r>
              <a:rPr lang="el-GR" sz="1100" dirty="0">
                <a:solidFill>
                  <a:prstClr val="black"/>
                </a:solidFill>
                <a:latin typeface="Cambria" panose="02040503050406030204" pitchFamily="18" charset="0"/>
              </a:rPr>
              <a:t> αναγνώσματα να διαβάζονται «χύμα» ενώ τα </a:t>
            </a:r>
            <a:r>
              <a:rPr lang="el-GR" sz="1100" dirty="0" err="1">
                <a:solidFill>
                  <a:prstClr val="black"/>
                </a:solidFill>
                <a:latin typeface="Cambria" panose="02040503050406030204" pitchFamily="18" charset="0"/>
              </a:rPr>
              <a:t>καινοδιαθηκικά</a:t>
            </a:r>
            <a:r>
              <a:rPr lang="el-GR" sz="1100" dirty="0">
                <a:solidFill>
                  <a:prstClr val="black"/>
                </a:solidFill>
                <a:latin typeface="Cambria" panose="02040503050406030204" pitchFamily="18" charset="0"/>
              </a:rPr>
              <a:t> εμμελώς όπως ανακοίνωνε και ο κήρυκας στο θέατρο τα διατάγματα (</a:t>
            </a:r>
            <a:r>
              <a:rPr lang="el-GR" sz="1100" dirty="0" err="1">
                <a:solidFill>
                  <a:prstClr val="black"/>
                </a:solidFill>
                <a:latin typeface="Cambria" panose="02040503050406030204" pitchFamily="18" charset="0"/>
              </a:rPr>
              <a:t>edicta</a:t>
            </a:r>
            <a:r>
              <a:rPr lang="el-GR" sz="1100" dirty="0">
                <a:solidFill>
                  <a:prstClr val="black"/>
                </a:solidFill>
                <a:latin typeface="Cambria" panose="02040503050406030204" pitchFamily="18" charset="0"/>
              </a:rPr>
              <a:t>) του αυτοκράτορα . Σε κάθε περίπτωση οι πιστοί </a:t>
            </a:r>
            <a:r>
              <a:rPr lang="el-GR" sz="1100" dirty="0" err="1">
                <a:solidFill>
                  <a:prstClr val="black"/>
                </a:solidFill>
                <a:latin typeface="Cambria" panose="02040503050406030204" pitchFamily="18" charset="0"/>
              </a:rPr>
              <a:t>ακροώνταν</a:t>
            </a:r>
            <a:r>
              <a:rPr lang="el-GR" sz="1100" dirty="0">
                <a:solidFill>
                  <a:prstClr val="black"/>
                </a:solidFill>
                <a:latin typeface="Cambria" panose="02040503050406030204" pitchFamily="18" charset="0"/>
              </a:rPr>
              <a:t> τους Προφήτες αλλά και κήρυγμα επ’ αυτών (όπως οι λόγοι που εκφώνησε ο Ι. Χρυσόστομος). </a:t>
            </a:r>
          </a:p>
          <a:p>
            <a:endParaRPr lang="el-GR" dirty="0"/>
          </a:p>
        </p:txBody>
      </p:sp>
    </p:spTree>
    <p:extLst>
      <p:ext uri="{BB962C8B-B14F-4D97-AF65-F5344CB8AC3E}">
        <p14:creationId xmlns:p14="http://schemas.microsoft.com/office/powerpoint/2010/main" val="179317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2"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2" y="982133"/>
            <a:ext cx="9953905" cy="4724370"/>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Η ΜΕΤΑΛΗΨΗ ΤΗΣ ΠΑΛΑΙΑΣ ΔΙΑΘΗΚΗΣ ΣΤΗ ΛΑΤΡΕΙΑ ΤΗΣ ΟΡΘΟΔΟΞΗΣ ΕΚΚΛΗΣΙΑΣ Γ΄</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Η άγνοια των Προφητών, οι οποίοι έδωσαν ιδιαίτερη έμφαση στη δεύτερη πλάκα της Διαθήκης, έχει τις εξής αρνητικές συνέπειες :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α) σε μια εποχή κρίσεως το μήνυμα εναντίον της αδικίας και της παραμέλησης των αδύνατων κοινωνικά ομάδων που αντιθέτως χαίρουν της προστασίας του Κυρίου, θα λειτουργούσε αφυπνιστικά για τους πιστούς όπως και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β) η κριτική τους εναντίον μιας λατρείας που ενίοτε προσφέρεται στον Θεό με την αρχέγονη μαγική-μηχανιστική αντίληψη του δούναι και του λαβείν. Ο ίδιος ο Ι. Χριστός, ο οποίος και τελικά υποκατέστησε τη θυσία, κατά την (επονομαζόμενη) κάθαρση του Ιερού παρέπεμψε κατεξοχήν στον προφήτη του πάθους Ιερεμία (</a:t>
            </a:r>
            <a:r>
              <a:rPr lang="el-GR" sz="1400" dirty="0" err="1">
                <a:solidFill>
                  <a:prstClr val="black"/>
                </a:solidFill>
                <a:latin typeface="Cambria" panose="02040503050406030204" pitchFamily="18" charset="0"/>
              </a:rPr>
              <a:t>Μκ</a:t>
            </a:r>
            <a:r>
              <a:rPr lang="el-GR" sz="1400" dirty="0">
                <a:solidFill>
                  <a:prstClr val="black"/>
                </a:solidFill>
                <a:latin typeface="Cambria" panose="02040503050406030204" pitchFamily="18" charset="0"/>
              </a:rPr>
              <a:t>. 11, 17= </a:t>
            </a:r>
            <a:r>
              <a:rPr lang="el-GR" sz="1400" dirty="0" err="1">
                <a:solidFill>
                  <a:prstClr val="black"/>
                </a:solidFill>
                <a:latin typeface="Cambria" panose="02040503050406030204" pitchFamily="18" charset="0"/>
              </a:rPr>
              <a:t>Ησ</a:t>
            </a:r>
            <a:r>
              <a:rPr lang="el-GR" sz="1400" dirty="0">
                <a:solidFill>
                  <a:prstClr val="black"/>
                </a:solidFill>
                <a:latin typeface="Cambria" panose="02040503050406030204" pitchFamily="18" charset="0"/>
              </a:rPr>
              <a:t>. 56, 7. </a:t>
            </a:r>
            <a:r>
              <a:rPr lang="el-GR" sz="1400" dirty="0" err="1">
                <a:solidFill>
                  <a:prstClr val="black"/>
                </a:solidFill>
                <a:latin typeface="Cambria" panose="02040503050406030204" pitchFamily="18" charset="0"/>
              </a:rPr>
              <a:t>Ιερ</a:t>
            </a:r>
            <a:r>
              <a:rPr lang="el-GR" sz="1400" dirty="0">
                <a:solidFill>
                  <a:prstClr val="black"/>
                </a:solidFill>
                <a:latin typeface="Cambria" panose="02040503050406030204" pitchFamily="18" charset="0"/>
              </a:rPr>
              <a:t>. 7, 11).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γ) Η άγνοια των προφητών, οι οποίοι και συνιστούν ένα μοναδικό παγκοσμίως φαινόμενο της ιστορίας του Ισραήλ , οδηγεί σε παρερμηνεία συγγενών </a:t>
            </a:r>
            <a:r>
              <a:rPr lang="el-GR" sz="1400" dirty="0" err="1">
                <a:solidFill>
                  <a:prstClr val="black"/>
                </a:solidFill>
                <a:latin typeface="Cambria" panose="02040503050406030204" pitchFamily="18" charset="0"/>
              </a:rPr>
              <a:t>καινοδιαθηκικών</a:t>
            </a:r>
            <a:r>
              <a:rPr lang="el-GR" sz="1400" dirty="0">
                <a:solidFill>
                  <a:prstClr val="black"/>
                </a:solidFill>
                <a:latin typeface="Cambria" panose="02040503050406030204" pitchFamily="18" charset="0"/>
              </a:rPr>
              <a:t> κειμένων όπως η Αποκάλυψη και σε παρεξήγηση εν γένει των μετά </a:t>
            </a:r>
            <a:r>
              <a:rPr lang="el-GR" sz="1400" dirty="0" err="1">
                <a:solidFill>
                  <a:prstClr val="black"/>
                </a:solidFill>
                <a:latin typeface="Cambria" panose="02040503050406030204" pitchFamily="18" charset="0"/>
              </a:rPr>
              <a:t>Χριστόν</a:t>
            </a:r>
            <a:r>
              <a:rPr lang="el-GR" sz="1400" dirty="0">
                <a:solidFill>
                  <a:prstClr val="black"/>
                </a:solidFill>
                <a:latin typeface="Cambria" panose="02040503050406030204" pitchFamily="18" charset="0"/>
              </a:rPr>
              <a:t> διορατικών προφητών της Εκκλησίας. Άλλωστε γενικότερα η «γλώσσα» της Κ.Δ. αλλά και της λατρείας είναι δυσερμήνευτη χωρίς την άριστη εξοικείωση με τη γλώσσα αλλά και τη «θεολογία των Ο’»  μεταφραστών της Π.Δ.. Ας μην λησμονείται ότι όταν ο Ι. Χριστός και οι συγγραφείς της Κ.Δ. μνημονεύουν έναν στίχο, ουσιαστικά παραπέμπουν σε ολόκληρη της συνάφεια αυτού. Κλασικό παράδειγμα η κραυγή του Εσταυρωμένου Θεέ μου, Θεέ μου … η οποία ανακαλεί στον εγκρατή των γραφών ολόκληρο τον Ψ. 21 (Ο’) ο οποίος και καταλήγει με τον θρίαμβο του δικαίου.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δ) Ήδη επισημάνθηκε κατά τη Μεγάλη Εβδομάδα, κατά την οποία σε ετήσια βάση ο πιστός αλλά και ο μέσος Έλλην αφουγκράζεται ίσως περισσότερο από ποτέ την Π.Δ., ακούγονται ύμνοι, οι οποίοι χρησιμοποιώντας την ποιητική άδεια, στρέφονται με πάθος εναντίον των Ιουδαίων και του Ιούδα.</a:t>
            </a:r>
          </a:p>
          <a:p>
            <a:endParaRPr lang="el-GR" dirty="0"/>
          </a:p>
        </p:txBody>
      </p:sp>
    </p:spTree>
    <p:extLst>
      <p:ext uri="{BB962C8B-B14F-4D97-AF65-F5344CB8AC3E}">
        <p14:creationId xmlns:p14="http://schemas.microsoft.com/office/powerpoint/2010/main" val="1163600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2"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2" y="982135"/>
            <a:ext cx="9953905" cy="5216813"/>
          </a:xfrm>
          <a:prstGeom prst="rect">
            <a:avLst/>
          </a:prstGeom>
          <a:noFill/>
        </p:spPr>
        <p:txBody>
          <a:bodyPr wrap="square" rtlCol="0">
            <a:spAutoFit/>
          </a:bodyPr>
          <a:lstStyle/>
          <a:p>
            <a:pPr marL="274320" lvl="0" indent="-274320">
              <a:spcBef>
                <a:spcPts val="580"/>
              </a:spcBef>
              <a:buClr>
                <a:srgbClr val="D34817"/>
              </a:buClr>
              <a:buSzPct val="85000"/>
              <a:buFont typeface="Wingdings 2" panose="05020102010507070707"/>
              <a:buChar char=""/>
            </a:pPr>
            <a:r>
              <a:rPr lang="el-GR" sz="2400" b="1" dirty="0">
                <a:solidFill>
                  <a:srgbClr val="696464"/>
                </a:solidFill>
                <a:latin typeface="Calibri" panose="020F0502020204030204" pitchFamily="34" charset="0"/>
              </a:rPr>
              <a:t>ΠΑΡΑΒΟΛΗ ΚΑΙ ΤΕΧΝΗ</a:t>
            </a:r>
          </a:p>
          <a:p>
            <a:pPr marL="274320" lvl="0" indent="-274320">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Τι είναι παραβολή</a:t>
            </a:r>
            <a:r>
              <a:rPr lang="en-US" sz="2000" dirty="0">
                <a:solidFill>
                  <a:prstClr val="black"/>
                </a:solidFill>
                <a:latin typeface="Perpetua"/>
              </a:rPr>
              <a:t>;</a:t>
            </a:r>
          </a:p>
          <a:p>
            <a:pPr marL="274320" lvl="0" indent="-274320" algn="just">
              <a:spcBef>
                <a:spcPts val="580"/>
              </a:spcBef>
              <a:buClr>
                <a:srgbClr val="D34817"/>
              </a:buClr>
              <a:buSzPct val="85000"/>
              <a:buFont typeface="Wingdings 2" panose="05020102010507070707"/>
              <a:buChar char=""/>
            </a:pPr>
            <a:r>
              <a:rPr lang="el-GR" sz="2000" dirty="0" err="1">
                <a:solidFill>
                  <a:prstClr val="black"/>
                </a:solidFill>
                <a:latin typeface="Cambria" panose="02040503050406030204" pitchFamily="18" charset="0"/>
              </a:rPr>
              <a:t>Εικον</a:t>
            </a:r>
            <a:r>
              <a:rPr lang="el-GR" sz="2000" dirty="0">
                <a:solidFill>
                  <a:prstClr val="black"/>
                </a:solidFill>
                <a:latin typeface="Cambria" panose="02040503050406030204" pitchFamily="18" charset="0"/>
              </a:rPr>
              <a:t>(</a:t>
            </a:r>
            <a:r>
              <a:rPr lang="el-GR" sz="2000" dirty="0" err="1">
                <a:solidFill>
                  <a:prstClr val="black"/>
                </a:solidFill>
                <a:latin typeface="Cambria" panose="02040503050406030204" pitchFamily="18" charset="0"/>
              </a:rPr>
              <a:t>ολογ</a:t>
            </a:r>
            <a:r>
              <a:rPr lang="el-GR" sz="2000" dirty="0">
                <a:solidFill>
                  <a:prstClr val="black"/>
                </a:solidFill>
                <a:latin typeface="Cambria" panose="02040503050406030204" pitchFamily="18" charset="0"/>
              </a:rPr>
              <a:t>)</a:t>
            </a:r>
            <a:r>
              <a:rPr lang="el-GR" sz="2000" dirty="0" err="1">
                <a:solidFill>
                  <a:prstClr val="black"/>
                </a:solidFill>
                <a:latin typeface="Cambria" panose="02040503050406030204" pitchFamily="18" charset="0"/>
              </a:rPr>
              <a:t>ικές</a:t>
            </a:r>
            <a:r>
              <a:rPr lang="el-GR" sz="2000" dirty="0">
                <a:solidFill>
                  <a:prstClr val="black"/>
                </a:solidFill>
                <a:latin typeface="Cambria" panose="02040503050406030204" pitchFamily="18" charset="0"/>
              </a:rPr>
              <a:t> διηγήσεις</a:t>
            </a:r>
            <a:r>
              <a:rPr lang="en-US" sz="2000" dirty="0">
                <a:solidFill>
                  <a:prstClr val="black"/>
                </a:solidFill>
                <a:latin typeface="Perpetua"/>
              </a:rPr>
              <a:t> (</a:t>
            </a:r>
            <a:r>
              <a:rPr lang="el-GR" sz="2000" dirty="0">
                <a:solidFill>
                  <a:prstClr val="black"/>
                </a:solidFill>
                <a:latin typeface="Cambria" panose="02040503050406030204" pitchFamily="18" charset="0"/>
              </a:rPr>
              <a:t>πολυάριθμες πάνω από 100). Πρόκειται για μια ανεκτίμητη </a:t>
            </a:r>
            <a:r>
              <a:rPr lang="el-GR" sz="2000" i="1" dirty="0">
                <a:solidFill>
                  <a:prstClr val="black"/>
                </a:solidFill>
                <a:latin typeface="Cambria" panose="02040503050406030204" pitchFamily="18" charset="0"/>
              </a:rPr>
              <a:t>γκαλερί εικόνων</a:t>
            </a:r>
            <a:r>
              <a:rPr lang="el-GR" sz="2000" dirty="0">
                <a:solidFill>
                  <a:prstClr val="black"/>
                </a:solidFill>
                <a:latin typeface="Cambria" panose="02040503050406030204" pitchFamily="18" charset="0"/>
              </a:rPr>
              <a:t> που αποσκοπούν στο να ζωγραφίσουν/να αποτυπώσουν ηχητικά και οπτικά στην καρδιά, σχεδόν αποκλειστικά ένα και μόνον θέμα που ακόμη και σήμερα μετά από τόσους αιώνες χριστιανισμού δεν μπορεί εύκολα να «μεταφραστεί» στη νεοελληνική: Παρουσιάζουν τη δυναμική </a:t>
            </a:r>
            <a:r>
              <a:rPr lang="el-GR" sz="2000" dirty="0" err="1">
                <a:solidFill>
                  <a:prstClr val="black"/>
                </a:solidFill>
                <a:latin typeface="Cambria" panose="02040503050406030204" pitchFamily="18" charset="0"/>
              </a:rPr>
              <a:t>πρό</a:t>
            </a:r>
            <a:r>
              <a:rPr lang="el-GR" sz="2000" dirty="0">
                <a:solidFill>
                  <a:prstClr val="black"/>
                </a:solidFill>
                <a:latin typeface="Cambria" panose="02040503050406030204" pitchFamily="18" charset="0"/>
              </a:rPr>
              <a:t>(σ)</a:t>
            </a:r>
            <a:r>
              <a:rPr lang="el-GR" sz="2000" dirty="0" err="1">
                <a:solidFill>
                  <a:prstClr val="black"/>
                </a:solidFill>
                <a:latin typeface="Cambria" panose="02040503050406030204" pitchFamily="18" charset="0"/>
              </a:rPr>
              <a:t>κληση</a:t>
            </a:r>
            <a:r>
              <a:rPr lang="el-GR" sz="2000" dirty="0">
                <a:solidFill>
                  <a:prstClr val="black"/>
                </a:solidFill>
                <a:latin typeface="Cambria" panose="02040503050406030204" pitchFamily="18" charset="0"/>
              </a:rPr>
              <a:t> της </a:t>
            </a:r>
            <a:r>
              <a:rPr lang="el-GR" sz="2000" i="1" dirty="0">
                <a:solidFill>
                  <a:prstClr val="black"/>
                </a:solidFill>
                <a:latin typeface="Cambria" panose="02040503050406030204" pitchFamily="18" charset="0"/>
              </a:rPr>
              <a:t>Βασιλείας</a:t>
            </a:r>
            <a:r>
              <a:rPr lang="el-GR" sz="2000" dirty="0">
                <a:solidFill>
                  <a:prstClr val="black"/>
                </a:solidFill>
                <a:latin typeface="Cambria" panose="02040503050406030204" pitchFamily="18" charset="0"/>
              </a:rPr>
              <a:t> η οποία </a:t>
            </a:r>
            <a:r>
              <a:rPr lang="el-GR" sz="2000" i="1" dirty="0">
                <a:solidFill>
                  <a:prstClr val="black"/>
                </a:solidFill>
                <a:latin typeface="Cambria" panose="02040503050406030204" pitchFamily="18" charset="0"/>
              </a:rPr>
              <a:t>ήδη</a:t>
            </a:r>
            <a:r>
              <a:rPr lang="el-GR" sz="2000" dirty="0">
                <a:solidFill>
                  <a:prstClr val="black"/>
                </a:solidFill>
                <a:latin typeface="Cambria" panose="02040503050406030204" pitchFamily="18" charset="0"/>
              </a:rPr>
              <a:t> ανέτειλε μέσα από τη δική Του παρουσία </a:t>
            </a:r>
            <a:r>
              <a:rPr lang="el-GR" sz="2000" i="1" dirty="0">
                <a:solidFill>
                  <a:prstClr val="black"/>
                </a:solidFill>
                <a:latin typeface="Cambria" panose="02040503050406030204" pitchFamily="18" charset="0"/>
              </a:rPr>
              <a:t>εδώ και τώρα</a:t>
            </a:r>
            <a:r>
              <a:rPr lang="el-GR" sz="2000" dirty="0">
                <a:solidFill>
                  <a:prstClr val="black"/>
                </a:solidFill>
                <a:latin typeface="Cambria" panose="02040503050406030204" pitchFamily="18" charset="0"/>
              </a:rPr>
              <a:t>!</a:t>
            </a:r>
            <a:r>
              <a:rPr lang="el-GR" sz="2000" i="1" dirty="0">
                <a:solidFill>
                  <a:prstClr val="black"/>
                </a:solidFill>
                <a:latin typeface="Cambria" panose="02040503050406030204" pitchFamily="18" charset="0"/>
              </a:rPr>
              <a:t> </a:t>
            </a:r>
          </a:p>
          <a:p>
            <a:pPr marL="274320" lvl="0" indent="-274320" algn="just">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Τόσο η </a:t>
            </a:r>
            <a:r>
              <a:rPr lang="el-GR" sz="2000" dirty="0" err="1">
                <a:solidFill>
                  <a:prstClr val="black"/>
                </a:solidFill>
                <a:latin typeface="Cambria" panose="02040503050406030204" pitchFamily="18" charset="0"/>
              </a:rPr>
              <a:t>μεταφορικότητα</a:t>
            </a:r>
            <a:r>
              <a:rPr lang="el-GR" sz="2000" dirty="0">
                <a:solidFill>
                  <a:prstClr val="black"/>
                </a:solidFill>
                <a:latin typeface="Cambria" panose="02040503050406030204" pitchFamily="18" charset="0"/>
              </a:rPr>
              <a:t> των παραβολών όσο και η σημειολογία των θαυμάτων του επιβεβαιώνουν ότι η ζωή και η δράση του Ιησού βρίσκουν το καλύτερο υπόμνημα/ερμηνεία στις Παραβολές Του και οι Παραβολές Του υπομνηματίζονται/ ερμηνεύονται κατά τον καλύτερο τρόπο με τη ζωή και το έργο Του, αφού ο ίδιος ο Ιησούς ο ίδιος υπήρξε για τον κόσμο η κατεξοχήν Παραβολή του Θεού</a:t>
            </a:r>
          </a:p>
          <a:p>
            <a:br>
              <a:rPr lang="el-GR" sz="3600" b="1" dirty="0">
                <a:solidFill>
                  <a:srgbClr val="696464"/>
                </a:solidFill>
                <a:latin typeface="Calibri" panose="020F0502020204030204" pitchFamily="34" charset="0"/>
              </a:rPr>
            </a:br>
            <a:endParaRPr lang="el-GR" dirty="0"/>
          </a:p>
        </p:txBody>
      </p:sp>
    </p:spTree>
    <p:extLst>
      <p:ext uri="{BB962C8B-B14F-4D97-AF65-F5344CB8AC3E}">
        <p14:creationId xmlns:p14="http://schemas.microsoft.com/office/powerpoint/2010/main" val="4016729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2"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2" y="982134"/>
            <a:ext cx="9953905" cy="4247317"/>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400" dirty="0">
                <a:solidFill>
                  <a:srgbClr val="696464"/>
                </a:solidFill>
                <a:latin typeface="Calibri" panose="020F0502020204030204" pitchFamily="34" charset="0"/>
              </a:rPr>
              <a:t>Το Κατά Μάρκον και η Μεταφορά Α΄ </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Ολόκληρο το αρχαιότερο Ευαγγέλιο Ιησού Χριστού Υιού του Θεού (Κατά Μάρκον) πλαισιώνεται από τους οριακούς για την ανθρώπινη ύπαρξη χώρους της ερήμου και του τάφου . Αυτοί θεωρούνταν κατοικίες ακάθαρτων όντων: του διαβόλου και των νεκρών.</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Ο Μεσσίας, μετά την εμπειρία του στην έρημο αγόμενος από το Πνεύμα του Θεού, άσκησε κριτική με τον εξουσιαστικό λόγο Του και με τις δυνάμεις (τα θαύματά) Του </a:t>
            </a:r>
          </a:p>
          <a:p>
            <a:pPr lvl="0" algn="just">
              <a:spcBef>
                <a:spcPts val="580"/>
              </a:spcBef>
              <a:buClr>
                <a:srgbClr val="D34817"/>
              </a:buClr>
              <a:buSzPct val="85000"/>
            </a:pPr>
            <a:r>
              <a:rPr lang="el-GR" dirty="0">
                <a:solidFill>
                  <a:prstClr val="black"/>
                </a:solidFill>
                <a:latin typeface="Cambria" panose="02040503050406030204" pitchFamily="18" charset="0"/>
              </a:rPr>
              <a:t>(α) στις διατάξεις του Ιερατείου περί καθαρότητας (1, 43), </a:t>
            </a:r>
          </a:p>
          <a:p>
            <a:pPr lvl="0" algn="just">
              <a:spcBef>
                <a:spcPts val="580"/>
              </a:spcBef>
              <a:buClr>
                <a:srgbClr val="D34817"/>
              </a:buClr>
              <a:buSzPct val="85000"/>
            </a:pPr>
            <a:r>
              <a:rPr lang="el-GR" dirty="0">
                <a:solidFill>
                  <a:prstClr val="black"/>
                </a:solidFill>
                <a:latin typeface="Cambria" panose="02040503050406030204" pitchFamily="18" charset="0"/>
              </a:rPr>
              <a:t>(β) σε εκείνες των Γραμματέων σχετικά με την οφειλή και την άφεση (2, 10) και </a:t>
            </a:r>
          </a:p>
          <a:p>
            <a:pPr lvl="0" algn="just">
              <a:spcBef>
                <a:spcPts val="580"/>
              </a:spcBef>
              <a:buClr>
                <a:srgbClr val="D34817"/>
              </a:buClr>
              <a:buSzPct val="85000"/>
            </a:pPr>
            <a:r>
              <a:rPr lang="el-GR" dirty="0">
                <a:solidFill>
                  <a:prstClr val="black"/>
                </a:solidFill>
                <a:latin typeface="Cambria" panose="02040503050406030204" pitchFamily="18" charset="0"/>
              </a:rPr>
              <a:t>(γ) στην ερμηνεία του Σαββάτου από τους Φαρισαίους (2, 28). Κατηγορείται, όμως, ειδικά στο τέλος αυτής της ενότητας ότι ενεργεί με την εξουσία του άρχοντα των δαιμονίων Βεελζεβούλ.</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οι Ευαγγελιστές δεν παραθέτουν συνήθως μία παραβολή, αλλά είναι συνθέτες </a:t>
            </a:r>
            <a:r>
              <a:rPr lang="el-GR" b="1" dirty="0">
                <a:solidFill>
                  <a:prstClr val="black"/>
                </a:solidFill>
                <a:latin typeface="Cambria" panose="02040503050406030204" pitchFamily="18" charset="0"/>
              </a:rPr>
              <a:t>μιας «ομάδας - Συμφωνίας παραβολών»</a:t>
            </a:r>
            <a:r>
              <a:rPr lang="el-GR" dirty="0">
                <a:solidFill>
                  <a:prstClr val="black"/>
                </a:solidFill>
                <a:latin typeface="Cambria" panose="02040503050406030204" pitchFamily="18" charset="0"/>
              </a:rPr>
              <a:t>, που φωτίζουν το ίδιο «αντικείμενο» με διαφορετικό τρόπο. </a:t>
            </a:r>
          </a:p>
          <a:p>
            <a:endParaRPr lang="el-GR" dirty="0"/>
          </a:p>
        </p:txBody>
      </p:sp>
    </p:spTree>
    <p:extLst>
      <p:ext uri="{BB962C8B-B14F-4D97-AF65-F5344CB8AC3E}">
        <p14:creationId xmlns:p14="http://schemas.microsoft.com/office/powerpoint/2010/main" val="2512313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2"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2" y="982133"/>
            <a:ext cx="9953905" cy="5416868"/>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400" dirty="0">
                <a:solidFill>
                  <a:srgbClr val="696464"/>
                </a:solidFill>
                <a:latin typeface="Calibri" panose="020F0502020204030204" pitchFamily="34" charset="0"/>
              </a:rPr>
              <a:t>Το Κατά Μάρκον και η Μεταφορά Β΄</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Οι παραβολές προϋποθέτουν έναν κόσμο ξένο προς το σημερινό ακροατή</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Ως παραβολές για τον σημερινό άνθρωπο θα μπορούσαν να χρησιμοποιηθούν Εικόνες της </a:t>
            </a:r>
            <a:r>
              <a:rPr lang="el-GR" sz="1400" dirty="0" err="1">
                <a:solidFill>
                  <a:prstClr val="black"/>
                </a:solidFill>
                <a:latin typeface="Cambria" panose="02040503050406030204" pitchFamily="18" charset="0"/>
              </a:rPr>
              <a:t>της</a:t>
            </a:r>
            <a:r>
              <a:rPr lang="el-GR" sz="1400" dirty="0">
                <a:solidFill>
                  <a:prstClr val="black"/>
                </a:solidFill>
                <a:latin typeface="Cambria" panose="02040503050406030204" pitchFamily="18" charset="0"/>
              </a:rPr>
              <a:t> Τέχνης ή / και της Διαφήμισης (πχ. το γνωστό προϊόν που </a:t>
            </a:r>
            <a:r>
              <a:rPr lang="el-GR" sz="1400" dirty="0" err="1">
                <a:solidFill>
                  <a:prstClr val="black"/>
                </a:solidFill>
                <a:latin typeface="Cambria" panose="02040503050406030204" pitchFamily="18" charset="0"/>
              </a:rPr>
              <a:t>επαγγέλεται</a:t>
            </a:r>
            <a:r>
              <a:rPr lang="el-GR" sz="1400" dirty="0">
                <a:solidFill>
                  <a:prstClr val="black"/>
                </a:solidFill>
                <a:latin typeface="Cambria" panose="02040503050406030204" pitchFamily="18" charset="0"/>
              </a:rPr>
              <a:t> ότι «</a:t>
            </a:r>
            <a:r>
              <a:rPr lang="el-GR" sz="1400" dirty="0" err="1">
                <a:solidFill>
                  <a:prstClr val="black"/>
                </a:solidFill>
                <a:latin typeface="Cambria" panose="02040503050406030204" pitchFamily="18" charset="0"/>
              </a:rPr>
              <a:t>ξεδιψἀ</a:t>
            </a:r>
            <a:r>
              <a:rPr lang="el-GR" sz="1400" dirty="0">
                <a:solidFill>
                  <a:prstClr val="black"/>
                </a:solidFill>
                <a:latin typeface="Cambria" panose="02040503050406030204" pitchFamily="18" charset="0"/>
              </a:rPr>
              <a:t>» ενώ περισσότερη δίψα και εξάρτηση προκαλεί θα μπορούσε να αξιοποιηθεί σε </a:t>
            </a:r>
            <a:r>
              <a:rPr lang="el-GR" sz="1400" dirty="0" err="1">
                <a:solidFill>
                  <a:prstClr val="black"/>
                </a:solidFill>
                <a:latin typeface="Cambria" panose="02040503050406030204" pitchFamily="18" charset="0"/>
              </a:rPr>
              <a:t>διάδραση</a:t>
            </a:r>
            <a:r>
              <a:rPr lang="el-GR" sz="1400" dirty="0">
                <a:solidFill>
                  <a:prstClr val="black"/>
                </a:solidFill>
                <a:latin typeface="Cambria" panose="02040503050406030204" pitchFamily="18" charset="0"/>
              </a:rPr>
              <a:t> με το φρέαρ της Σαμάρειας στο </a:t>
            </a:r>
            <a:r>
              <a:rPr lang="el-GR" sz="1400" dirty="0" err="1">
                <a:solidFill>
                  <a:prstClr val="black"/>
                </a:solidFill>
                <a:latin typeface="Cambria" panose="02040503050406030204" pitchFamily="18" charset="0"/>
              </a:rPr>
              <a:t>Ιω</a:t>
            </a:r>
            <a:r>
              <a:rPr lang="el-GR" sz="1400" dirty="0">
                <a:solidFill>
                  <a:prstClr val="black"/>
                </a:solidFill>
                <a:latin typeface="Cambria" panose="02040503050406030204" pitchFamily="18" charset="0"/>
              </a:rPr>
              <a:t>. 4). Τα βήματα που πραγματοποιούμε για να αξιοποιήσουμε τέτοιες Παραστάσεις είναι τα εξής  </a:t>
            </a:r>
          </a:p>
          <a:p>
            <a:pPr lvl="0" algn="just">
              <a:spcBef>
                <a:spcPts val="580"/>
              </a:spcBef>
              <a:buClr>
                <a:srgbClr val="D34817"/>
              </a:buClr>
              <a:buSzPct val="85000"/>
            </a:pPr>
            <a:r>
              <a:rPr lang="el-GR" sz="1400" b="1" i="1" dirty="0">
                <a:solidFill>
                  <a:prstClr val="black"/>
                </a:solidFill>
                <a:latin typeface="Cambria" panose="02040503050406030204" pitchFamily="18" charset="0"/>
              </a:rPr>
              <a:t>(α)</a:t>
            </a:r>
            <a:r>
              <a:rPr lang="el-GR" sz="1400" dirty="0">
                <a:solidFill>
                  <a:prstClr val="black"/>
                </a:solidFill>
                <a:latin typeface="Cambria" panose="02040503050406030204" pitchFamily="18" charset="0"/>
              </a:rPr>
              <a:t>  Αναρωτιέμαι: Τι βλέπω ακριβώς και πώς το περιγράφω. </a:t>
            </a:r>
          </a:p>
          <a:p>
            <a:pPr lvl="0" algn="just">
              <a:spcBef>
                <a:spcPts val="580"/>
              </a:spcBef>
              <a:buClr>
                <a:srgbClr val="D34817"/>
              </a:buClr>
              <a:buSzPct val="85000"/>
            </a:pPr>
            <a:r>
              <a:rPr lang="el-GR" sz="1400" b="1" i="1" dirty="0">
                <a:solidFill>
                  <a:prstClr val="black"/>
                </a:solidFill>
                <a:latin typeface="Cambria" panose="02040503050406030204" pitchFamily="18" charset="0"/>
              </a:rPr>
              <a:t>(β)</a:t>
            </a:r>
            <a:r>
              <a:rPr lang="el-GR" sz="1400" dirty="0">
                <a:solidFill>
                  <a:prstClr val="black"/>
                </a:solidFill>
                <a:latin typeface="Cambria" panose="02040503050406030204" pitchFamily="18" charset="0"/>
              </a:rPr>
              <a:t> Τι αντιδράσεις (αναμνήσεις, συναισθήματα, σκέψεις) μου προκαλεί αυθόρμητα το «κοίταγμα». Διαφοροποιούνται από τις αντιδράσεις των «άλλων»; </a:t>
            </a:r>
            <a:r>
              <a:rPr lang="el-GR" sz="1400" b="1" i="1" dirty="0">
                <a:solidFill>
                  <a:prstClr val="black"/>
                </a:solidFill>
                <a:latin typeface="Cambria" panose="02040503050406030204" pitchFamily="18" charset="0"/>
              </a:rPr>
              <a:t> </a:t>
            </a:r>
            <a:endParaRPr lang="el-GR" sz="1400" dirty="0">
              <a:solidFill>
                <a:prstClr val="black"/>
              </a:solidFill>
              <a:latin typeface="Cambria" panose="02040503050406030204" pitchFamily="18" charset="0"/>
            </a:endParaRPr>
          </a:p>
          <a:p>
            <a:pPr lvl="0" algn="just">
              <a:spcBef>
                <a:spcPts val="580"/>
              </a:spcBef>
              <a:buClr>
                <a:srgbClr val="D34817"/>
              </a:buClr>
              <a:buSzPct val="85000"/>
            </a:pPr>
            <a:r>
              <a:rPr lang="el-GR" sz="1400" b="1" i="1" dirty="0">
                <a:solidFill>
                  <a:prstClr val="black"/>
                </a:solidFill>
                <a:latin typeface="Cambria" panose="02040503050406030204" pitchFamily="18" charset="0"/>
              </a:rPr>
              <a:t>(γ)</a:t>
            </a:r>
            <a:r>
              <a:rPr lang="el-GR" sz="1400" dirty="0">
                <a:solidFill>
                  <a:prstClr val="black"/>
                </a:solidFill>
                <a:latin typeface="Cambria" panose="02040503050406030204" pitchFamily="18" charset="0"/>
              </a:rPr>
              <a:t> Πού (σε ποιο στοιχείο της περικοπής) εστιάζει ο φακός του καλλιτέχνη και πώς απεικονίζονται  τα άλλα στοιχεία της περικοπής; Τι προβάλλει στο προσκήνιο και τι στο «υπόβαθρο»; Τι προσθέτει ο καλλιτέχνης στην περικοπή μέσω του έργου του και γιατί; Σημειώστε ότι στις Βίβλους του Μεσαίωνα οι σκηνές των περικοπών πρόβαλλαν η μία μετά την άλλη όπως στα Κόμικς. </a:t>
            </a:r>
          </a:p>
          <a:p>
            <a:pPr lvl="0" algn="just">
              <a:spcBef>
                <a:spcPts val="580"/>
              </a:spcBef>
              <a:buClr>
                <a:srgbClr val="D34817"/>
              </a:buClr>
              <a:buSzPct val="85000"/>
            </a:pPr>
            <a:r>
              <a:rPr lang="el-GR" sz="1400" b="1" i="1" dirty="0">
                <a:solidFill>
                  <a:prstClr val="black"/>
                </a:solidFill>
                <a:latin typeface="Cambria" panose="02040503050406030204" pitchFamily="18" charset="0"/>
              </a:rPr>
              <a:t>(δ)</a:t>
            </a:r>
            <a:r>
              <a:rPr lang="el-GR" sz="1400" dirty="0">
                <a:solidFill>
                  <a:prstClr val="black"/>
                </a:solidFill>
                <a:latin typeface="Cambria" panose="02040503050406030204" pitchFamily="18" charset="0"/>
              </a:rPr>
              <a:t> «Ενσωματώνομαι» και Εγώ στην Εικόνα με τους συμμετέχοντες </a:t>
            </a:r>
            <a:r>
              <a:rPr lang="el-GR" sz="1400" dirty="0" err="1">
                <a:solidFill>
                  <a:prstClr val="black"/>
                </a:solidFill>
                <a:latin typeface="Cambria" panose="02040503050406030204" pitchFamily="18" charset="0"/>
              </a:rPr>
              <a:t>συμΜαθητές</a:t>
            </a:r>
            <a:r>
              <a:rPr lang="el-GR" sz="1400" dirty="0">
                <a:solidFill>
                  <a:prstClr val="black"/>
                </a:solidFill>
                <a:latin typeface="Cambria" panose="02040503050406030204" pitchFamily="18" charset="0"/>
              </a:rPr>
              <a:t>. Και οι καλλιτέχνες του Μεσαίωνα ζωγράφιζαν είτε τους χορηγούς είτε τους εαυτούς με τον χαρακτήρα ενός δευτεραγωνιστή συνήθως. Μπορούμε να οικειοποιηθούμε  τις στάσεις του σώματος των φιγούρων του καλλιτέχνη, και να </a:t>
            </a:r>
            <a:r>
              <a:rPr lang="el-GR" sz="1400" dirty="0" err="1">
                <a:solidFill>
                  <a:prstClr val="black"/>
                </a:solidFill>
                <a:latin typeface="Cambria" panose="02040503050406030204" pitchFamily="18" charset="0"/>
              </a:rPr>
              <a:t>συνΑισθανθούμε</a:t>
            </a:r>
            <a:r>
              <a:rPr lang="el-GR" sz="1400" dirty="0">
                <a:solidFill>
                  <a:prstClr val="black"/>
                </a:solidFill>
                <a:latin typeface="Cambria" panose="02040503050406030204" pitchFamily="18" charset="0"/>
              </a:rPr>
              <a:t> τον κόσμο τους. Άλλη επιλογή είναι να ανακαλύψουμε τον δικό μας «χώρο» στον Πίνακα ή τη δική μας Οδό (που πρέπει να διανύσουμε για να ενσωματωθούμε στον Πίνακα) και ίσως να το «σημειώσουμε» με έναν μαρκαδόρο. Π.χ. Με ποιον ταυτίζεσαι στον Πίνακα του Μεγάλου Δείπνου; </a:t>
            </a:r>
            <a:r>
              <a:rPr lang="el-GR" sz="1400" u="sng" dirty="0">
                <a:solidFill>
                  <a:prstClr val="black"/>
                </a:solidFill>
                <a:latin typeface="Cambria" panose="02040503050406030204" pitchFamily="18" charset="0"/>
                <a:hlinkClick r:id="rId3"/>
              </a:rPr>
              <a:t>https://www.willy-fries.ch/das-grosse-gastmahl/</a:t>
            </a:r>
            <a:r>
              <a:rPr lang="el-GR" sz="1400" dirty="0">
                <a:solidFill>
                  <a:prstClr val="black"/>
                </a:solidFill>
                <a:latin typeface="Cambria" panose="02040503050406030204" pitchFamily="18" charset="0"/>
              </a:rPr>
              <a:t> </a:t>
            </a:r>
          </a:p>
          <a:p>
            <a:r>
              <a:rPr lang="el-GR" sz="4000" dirty="0">
                <a:solidFill>
                  <a:srgbClr val="696464"/>
                </a:solidFill>
                <a:latin typeface="Calibri" panose="020F0502020204030204" pitchFamily="34" charset="0"/>
              </a:rPr>
              <a:t> </a:t>
            </a:r>
            <a:endParaRPr lang="el-GR" dirty="0"/>
          </a:p>
        </p:txBody>
      </p:sp>
    </p:spTree>
    <p:extLst>
      <p:ext uri="{BB962C8B-B14F-4D97-AF65-F5344CB8AC3E}">
        <p14:creationId xmlns:p14="http://schemas.microsoft.com/office/powerpoint/2010/main" val="1743327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1FC6EA-006D-495F-BFC7-C56C74E494B0}"/>
              </a:ext>
            </a:extLst>
          </p:cNvPr>
          <p:cNvSpPr txBox="1"/>
          <p:nvPr/>
        </p:nvSpPr>
        <p:spPr>
          <a:xfrm>
            <a:off x="1679388" y="203200"/>
            <a:ext cx="10034194" cy="646331"/>
          </a:xfrm>
          <a:prstGeom prst="rect">
            <a:avLst/>
          </a:prstGeom>
          <a:noFill/>
        </p:spPr>
        <p:txBody>
          <a:bodyPr wrap="square" rtlCol="0">
            <a:spAutoFit/>
          </a:bodyPr>
          <a:lstStyle/>
          <a:p>
            <a:pPr algn="ctr"/>
            <a:r>
              <a:rPr lang="en-US" b="1" dirty="0">
                <a:solidFill>
                  <a:srgbClr val="000000"/>
                </a:solidFill>
                <a:latin typeface="Times New Roman" panose="02020603050405020304" pitchFamily="18" charset="0"/>
              </a:rPr>
              <a:t>FRAGE 1:  Das </a:t>
            </a:r>
            <a:r>
              <a:rPr lang="en-US" b="1" dirty="0" err="1">
                <a:solidFill>
                  <a:srgbClr val="000000"/>
                </a:solidFill>
                <a:latin typeface="Times New Roman" panose="02020603050405020304" pitchFamily="18" charset="0"/>
              </a:rPr>
              <a:t>Evangelium</a:t>
            </a:r>
            <a:r>
              <a:rPr lang="en-US" b="1" dirty="0">
                <a:solidFill>
                  <a:srgbClr val="000000"/>
                </a:solidFill>
                <a:latin typeface="Times New Roman" panose="02020603050405020304" pitchFamily="18" charset="0"/>
              </a:rPr>
              <a:t> des ATs in Ecclesia Christi</a:t>
            </a:r>
            <a:r>
              <a:rPr lang="en-US" b="1" dirty="0">
                <a:solidFill>
                  <a:schemeClr val="bg2">
                    <a:lumMod val="25000"/>
                  </a:schemeClr>
                </a:solidFill>
              </a:rPr>
              <a:t> (= </a:t>
            </a:r>
            <a:r>
              <a:rPr lang="en-US" b="1" dirty="0" err="1">
                <a:solidFill>
                  <a:schemeClr val="bg2">
                    <a:lumMod val="25000"/>
                  </a:schemeClr>
                </a:solidFill>
              </a:rPr>
              <a:t>Leib</a:t>
            </a:r>
            <a:r>
              <a:rPr lang="en-US" b="1" dirty="0">
                <a:solidFill>
                  <a:schemeClr val="bg2">
                    <a:lumMod val="25000"/>
                  </a:schemeClr>
                </a:solidFill>
              </a:rPr>
              <a:t> von </a:t>
            </a:r>
            <a:r>
              <a:rPr lang="en-US" b="1" dirty="0" err="1">
                <a:solidFill>
                  <a:schemeClr val="bg2">
                    <a:lumMod val="25000"/>
                  </a:schemeClr>
                </a:solidFill>
              </a:rPr>
              <a:t>Messias</a:t>
            </a:r>
            <a:r>
              <a:rPr lang="en-US" b="1" dirty="0">
                <a:solidFill>
                  <a:schemeClr val="bg2">
                    <a:lumMod val="25000"/>
                  </a:schemeClr>
                </a:solidFill>
              </a:rPr>
              <a:t>)</a:t>
            </a:r>
          </a:p>
          <a:p>
            <a:pPr algn="ctr"/>
            <a:endParaRPr lang="en-US" b="1"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362636" y="982133"/>
            <a:ext cx="10293072" cy="7017306"/>
          </a:xfrm>
          <a:prstGeom prst="rect">
            <a:avLst/>
          </a:prstGeom>
          <a:noFill/>
        </p:spPr>
        <p:txBody>
          <a:bodyPr wrap="square" rtlCol="0">
            <a:spAutoFit/>
          </a:bodyPr>
          <a:lstStyle/>
          <a:p>
            <a:r>
              <a:rPr lang="en-US" dirty="0"/>
              <a:t>John Behr: “</a:t>
            </a:r>
            <a:r>
              <a:rPr lang="en-US" b="1" i="1" dirty="0"/>
              <a:t>Die </a:t>
            </a:r>
            <a:r>
              <a:rPr lang="en-US" b="1" i="1" dirty="0" err="1">
                <a:solidFill>
                  <a:srgbClr val="002060"/>
                </a:solidFill>
              </a:rPr>
              <a:t>einzige</a:t>
            </a:r>
            <a:r>
              <a:rPr lang="en-US" b="1" i="1" dirty="0">
                <a:solidFill>
                  <a:srgbClr val="002060"/>
                </a:solidFill>
              </a:rPr>
              <a:t> </a:t>
            </a:r>
            <a:r>
              <a:rPr lang="en-US" b="1" i="1" dirty="0" err="1">
                <a:solidFill>
                  <a:srgbClr val="002060"/>
                </a:solidFill>
              </a:rPr>
              <a:t>Schrift</a:t>
            </a:r>
            <a:r>
              <a:rPr lang="en-US" b="1" i="1" dirty="0">
                <a:solidFill>
                  <a:srgbClr val="002060"/>
                </a:solidFill>
              </a:rPr>
              <a:t> </a:t>
            </a:r>
            <a:r>
              <a:rPr lang="en-US" b="1" i="1" dirty="0"/>
              <a:t>/ </a:t>
            </a:r>
            <a:r>
              <a:rPr lang="en-US" b="1" i="1" dirty="0" err="1"/>
              <a:t>Schriften</a:t>
            </a:r>
            <a:r>
              <a:rPr lang="en-US" b="1" i="1" dirty="0"/>
              <a:t> </a:t>
            </a:r>
            <a:r>
              <a:rPr lang="en-US" i="1" dirty="0" err="1"/>
              <a:t>der</a:t>
            </a:r>
            <a:r>
              <a:rPr lang="en-US" i="1" dirty="0"/>
              <a:t> </a:t>
            </a:r>
            <a:r>
              <a:rPr lang="en-US" i="1" dirty="0" err="1"/>
              <a:t>apostolischen</a:t>
            </a:r>
            <a:r>
              <a:rPr lang="en-US" i="1" dirty="0"/>
              <a:t> </a:t>
            </a:r>
            <a:r>
              <a:rPr lang="en-US" i="1" dirty="0" err="1"/>
              <a:t>Kirche</a:t>
            </a:r>
            <a:r>
              <a:rPr lang="en-US" i="1" dirty="0"/>
              <a:t> </a:t>
            </a:r>
            <a:r>
              <a:rPr lang="en-US" i="1" dirty="0" err="1"/>
              <a:t>waren</a:t>
            </a:r>
            <a:r>
              <a:rPr lang="en-US" i="1" dirty="0"/>
              <a:t> die “</a:t>
            </a:r>
            <a:r>
              <a:rPr lang="en-US" i="1" dirty="0" err="1"/>
              <a:t>Rollen</a:t>
            </a:r>
            <a:r>
              <a:rPr lang="en-US" i="1" dirty="0"/>
              <a:t>” des </a:t>
            </a:r>
            <a:r>
              <a:rPr lang="en-US" i="1" dirty="0" err="1"/>
              <a:t>sogennanten</a:t>
            </a:r>
            <a:r>
              <a:rPr lang="en-US" i="1" dirty="0"/>
              <a:t> </a:t>
            </a:r>
            <a:r>
              <a:rPr lang="en-US" i="1" dirty="0" err="1"/>
              <a:t>heute</a:t>
            </a:r>
            <a:r>
              <a:rPr lang="en-US" i="1" dirty="0"/>
              <a:t> “</a:t>
            </a:r>
            <a:r>
              <a:rPr lang="en-US" i="1" dirty="0" err="1"/>
              <a:t>Alten</a:t>
            </a:r>
            <a:r>
              <a:rPr lang="en-US" i="1" dirty="0"/>
              <a:t> Testaments” </a:t>
            </a:r>
          </a:p>
          <a:p>
            <a:endParaRPr lang="en-US" i="1" dirty="0"/>
          </a:p>
          <a:p>
            <a:r>
              <a:rPr lang="en-US" i="1" dirty="0"/>
              <a:t>und  die </a:t>
            </a:r>
            <a:r>
              <a:rPr lang="en-US" i="1" dirty="0" err="1"/>
              <a:t>einzige</a:t>
            </a:r>
            <a:r>
              <a:rPr lang="en-US" i="1" dirty="0"/>
              <a:t> </a:t>
            </a:r>
            <a:r>
              <a:rPr lang="en-US" i="1" dirty="0" err="1"/>
              <a:t>exegetische</a:t>
            </a:r>
            <a:r>
              <a:rPr lang="en-US" i="1" dirty="0"/>
              <a:t> </a:t>
            </a:r>
            <a:r>
              <a:rPr lang="en-US" i="1" dirty="0" err="1"/>
              <a:t>Methode</a:t>
            </a:r>
            <a:r>
              <a:rPr lang="en-US" i="1" dirty="0"/>
              <a:t> war </a:t>
            </a:r>
            <a:r>
              <a:rPr lang="en-US" b="1" i="1" dirty="0"/>
              <a:t>die ALLEGORIE </a:t>
            </a:r>
            <a:r>
              <a:rPr lang="en-US" i="1" dirty="0"/>
              <a:t>(&lt; </a:t>
            </a:r>
            <a:r>
              <a:rPr lang="en-US" i="1" dirty="0" err="1"/>
              <a:t>Sprechen</a:t>
            </a:r>
            <a:r>
              <a:rPr lang="en-US" i="1" dirty="0"/>
              <a:t> von den </a:t>
            </a:r>
            <a:r>
              <a:rPr lang="en-US" i="1" dirty="0" err="1"/>
              <a:t>Anderen</a:t>
            </a:r>
            <a:r>
              <a:rPr lang="en-US" i="1" dirty="0"/>
              <a:t> [ A</a:t>
            </a:r>
            <a:r>
              <a:rPr lang="el-GR" i="1" dirty="0"/>
              <a:t>ΓΟΡΕΥΩ </a:t>
            </a:r>
            <a:r>
              <a:rPr lang="en-US" i="1" dirty="0"/>
              <a:t> von den ALLON])” </a:t>
            </a:r>
          </a:p>
          <a:p>
            <a:endParaRPr lang="en-US" dirty="0"/>
          </a:p>
          <a:p>
            <a:r>
              <a:rPr lang="de-DE" dirty="0"/>
              <a:t>Gegen das Prinzip </a:t>
            </a:r>
            <a:r>
              <a:rPr lang="de-DE" b="1" i="1" dirty="0" err="1"/>
              <a:t>sola</a:t>
            </a:r>
            <a:r>
              <a:rPr lang="de-DE" b="1" i="1" dirty="0"/>
              <a:t> </a:t>
            </a:r>
            <a:r>
              <a:rPr lang="de-DE" b="1" i="1" dirty="0" err="1"/>
              <a:t>scriptura</a:t>
            </a:r>
            <a:r>
              <a:rPr lang="de-DE" dirty="0"/>
              <a:t> wurde im orthodoxen Raum die folgende Meinung formuliert: </a:t>
            </a:r>
          </a:p>
          <a:p>
            <a:endParaRPr lang="de-DE" i="1" dirty="0"/>
          </a:p>
          <a:p>
            <a:r>
              <a:rPr lang="de-DE" i="1" dirty="0"/>
              <a:t>	</a:t>
            </a:r>
            <a:r>
              <a:rPr lang="de-DE" b="1" i="1" dirty="0"/>
              <a:t>Die christliche Gemeinde</a:t>
            </a:r>
            <a:r>
              <a:rPr lang="de-DE" b="1" dirty="0"/>
              <a:t> </a:t>
            </a:r>
            <a:r>
              <a:rPr lang="de-DE" b="1" i="1" dirty="0"/>
              <a:t>hat ohne das Neue Testament ein Jahrhundert lang gelebt, </a:t>
            </a:r>
          </a:p>
          <a:p>
            <a:r>
              <a:rPr lang="de-DE" dirty="0"/>
              <a:t>(denn 	der neutestamentliche Kanon wurde erst gegen Ende des 2 Jh. abgeschlossen). </a:t>
            </a:r>
          </a:p>
          <a:p>
            <a:r>
              <a:rPr lang="de-DE" b="1" i="1" dirty="0"/>
              <a:t>	Sie hat aber 	niemals ohne die Eucharistie existiert</a:t>
            </a:r>
            <a:r>
              <a:rPr lang="de-DE" b="1" dirty="0"/>
              <a:t>. (f. V. </a:t>
            </a:r>
            <a:r>
              <a:rPr lang="de-DE" b="1" dirty="0" err="1"/>
              <a:t>Gontikakis</a:t>
            </a:r>
            <a:r>
              <a:rPr lang="de-DE" b="1" dirty="0"/>
              <a:t>)</a:t>
            </a:r>
          </a:p>
          <a:p>
            <a:endParaRPr lang="de-DE" dirty="0"/>
          </a:p>
          <a:p>
            <a:pPr algn="just"/>
            <a:r>
              <a:rPr lang="de-DE" dirty="0"/>
              <a:t>Die (vollständige) Wahrheit ist, dass </a:t>
            </a:r>
            <a:r>
              <a:rPr lang="de-DE" b="1" dirty="0"/>
              <a:t>die Ecclesia auch </a:t>
            </a:r>
            <a:r>
              <a:rPr lang="de-DE" b="1" i="1" dirty="0"/>
              <a:t>nicht ohne das Evangelium des „Alten Testaments“ existierte</a:t>
            </a:r>
            <a:r>
              <a:rPr lang="de-DE" b="1" dirty="0"/>
              <a:t>. Bis heute rezitieren wir bei den täglichen</a:t>
            </a:r>
            <a:r>
              <a:rPr lang="el-GR" b="1" dirty="0"/>
              <a:t> </a:t>
            </a:r>
            <a:r>
              <a:rPr lang="de-DE" b="1" dirty="0"/>
              <a:t>Gottesdiensten und den „alten“ Großen Stundengebeten der östlichen Kirche viele Texte aus dem </a:t>
            </a:r>
            <a:r>
              <a:rPr lang="de-DE" b="1" i="1" dirty="0"/>
              <a:t>Ersten </a:t>
            </a:r>
            <a:r>
              <a:rPr lang="de-DE" b="1" dirty="0"/>
              <a:t>Testament (Psalmen, Oden, Propheten) aber nie Perikopen des N.T.s</a:t>
            </a:r>
            <a:r>
              <a:rPr lang="el-GR" b="1" dirty="0"/>
              <a:t> </a:t>
            </a:r>
            <a:r>
              <a:rPr lang="en-US" b="1" dirty="0"/>
              <a:t>(</a:t>
            </a:r>
            <a:r>
              <a:rPr lang="en-US" b="1" dirty="0" err="1"/>
              <a:t>Siehe</a:t>
            </a:r>
            <a:r>
              <a:rPr lang="en-US" b="1" dirty="0"/>
              <a:t> </a:t>
            </a:r>
            <a:r>
              <a:rPr lang="en-US" b="1" dirty="0" err="1"/>
              <a:t>auch</a:t>
            </a:r>
            <a:r>
              <a:rPr lang="en-US" b="1" dirty="0"/>
              <a:t> </a:t>
            </a:r>
            <a:r>
              <a:rPr lang="en-US" i="1" dirty="0" err="1">
                <a:solidFill>
                  <a:srgbClr val="C00000"/>
                </a:solidFill>
              </a:rPr>
              <a:t>Darlegung</a:t>
            </a:r>
            <a:r>
              <a:rPr lang="en-US" i="1" dirty="0">
                <a:solidFill>
                  <a:srgbClr val="C00000"/>
                </a:solidFill>
              </a:rPr>
              <a:t> </a:t>
            </a:r>
            <a:r>
              <a:rPr lang="en-US" i="1" dirty="0" err="1">
                <a:solidFill>
                  <a:srgbClr val="C00000"/>
                </a:solidFill>
              </a:rPr>
              <a:t>der</a:t>
            </a:r>
            <a:r>
              <a:rPr lang="en-US" i="1" dirty="0">
                <a:solidFill>
                  <a:srgbClr val="C00000"/>
                </a:solidFill>
              </a:rPr>
              <a:t> </a:t>
            </a:r>
            <a:r>
              <a:rPr lang="en-US" i="1" dirty="0" err="1">
                <a:solidFill>
                  <a:srgbClr val="C00000"/>
                </a:solidFill>
              </a:rPr>
              <a:t>apostolischen</a:t>
            </a:r>
            <a:r>
              <a:rPr lang="en-US" i="1" dirty="0">
                <a:solidFill>
                  <a:srgbClr val="C00000"/>
                </a:solidFill>
              </a:rPr>
              <a:t> </a:t>
            </a:r>
            <a:r>
              <a:rPr lang="en-US" i="1" dirty="0" err="1">
                <a:solidFill>
                  <a:srgbClr val="C00000"/>
                </a:solidFill>
              </a:rPr>
              <a:t>Verkündigung</a:t>
            </a:r>
            <a:r>
              <a:rPr lang="en-US" i="1" dirty="0">
                <a:solidFill>
                  <a:srgbClr val="C00000"/>
                </a:solidFill>
              </a:rPr>
              <a:t> </a:t>
            </a:r>
            <a:r>
              <a:rPr lang="en-US" i="1" dirty="0"/>
              <a:t>von </a:t>
            </a:r>
            <a:r>
              <a:rPr lang="en-US" i="1" dirty="0" err="1"/>
              <a:t>Irenäus</a:t>
            </a:r>
            <a:r>
              <a:rPr lang="en-US" i="1" dirty="0"/>
              <a:t>  </a:t>
            </a:r>
            <a:r>
              <a:rPr lang="en-US" i="1" dirty="0" err="1"/>
              <a:t>mit</a:t>
            </a:r>
            <a:r>
              <a:rPr lang="en-US" i="1" dirty="0"/>
              <a:t> </a:t>
            </a:r>
            <a:r>
              <a:rPr lang="en-US" i="1" dirty="0" err="1"/>
              <a:t>Texten</a:t>
            </a:r>
            <a:r>
              <a:rPr lang="en-US" i="1" dirty="0"/>
              <a:t> </a:t>
            </a:r>
            <a:r>
              <a:rPr lang="en-US" i="1" dirty="0" err="1">
                <a:solidFill>
                  <a:srgbClr val="002060"/>
                </a:solidFill>
              </a:rPr>
              <a:t>nur</a:t>
            </a:r>
            <a:r>
              <a:rPr lang="en-US" i="1" dirty="0">
                <a:solidFill>
                  <a:srgbClr val="002060"/>
                </a:solidFill>
              </a:rPr>
              <a:t> vo</a:t>
            </a:r>
            <a:r>
              <a:rPr lang="en-US" i="1" dirty="0"/>
              <a:t>n AT!)</a:t>
            </a:r>
            <a:endParaRPr lang="en-US" b="1" dirty="0"/>
          </a:p>
          <a:p>
            <a:pPr algn="just"/>
            <a:endParaRPr lang="en-US" b="1" dirty="0"/>
          </a:p>
          <a:p>
            <a:pPr algn="just"/>
            <a:endParaRPr lang="el-GR" b="1" dirty="0"/>
          </a:p>
          <a:p>
            <a:pPr algn="just"/>
            <a:endParaRPr lang="el-GR" dirty="0"/>
          </a:p>
          <a:p>
            <a:pPr algn="just"/>
            <a:endParaRPr lang="el-GR" dirty="0"/>
          </a:p>
          <a:p>
            <a:pPr algn="just"/>
            <a:endParaRPr lang="de-DE" b="1" dirty="0"/>
          </a:p>
          <a:p>
            <a:endParaRPr lang="de-DE" dirty="0"/>
          </a:p>
          <a:p>
            <a:endParaRPr lang="el-GR" dirty="0"/>
          </a:p>
          <a:p>
            <a:endParaRPr lang="el-GR" dirty="0"/>
          </a:p>
        </p:txBody>
      </p:sp>
    </p:spTree>
    <p:extLst>
      <p:ext uri="{BB962C8B-B14F-4D97-AF65-F5344CB8AC3E}">
        <p14:creationId xmlns:p14="http://schemas.microsoft.com/office/powerpoint/2010/main" val="2637721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2"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2" y="982133"/>
            <a:ext cx="9953905" cy="5339923"/>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400" dirty="0">
                <a:solidFill>
                  <a:srgbClr val="696464"/>
                </a:solidFill>
                <a:highlight>
                  <a:srgbClr val="FFFF00"/>
                </a:highlight>
                <a:latin typeface="Calibri" panose="020F0502020204030204" pitchFamily="34" charset="0"/>
              </a:rPr>
              <a:t>ΠΡΑΚΤΙΚΟΣ ΟΔΗΓΟΣ ΓΙΑ ΤΟΝ ΤΡΟΠΟ  ΜΕΤΑΛΗΨΗΣ ΤΩΝ ΓΡΑΦΩΝ ΚΑΙ ΤΗ ΜΕΤΑΔΟΣΗ ΤΟΥ ΜΗΝΥΜΑΤΟΣ </a:t>
            </a:r>
          </a:p>
          <a:p>
            <a:pPr marL="274320" lvl="0" indent="-274320" algn="just">
              <a:spcBef>
                <a:spcPts val="580"/>
              </a:spcBef>
              <a:buClr>
                <a:srgbClr val="D34817"/>
              </a:buClr>
              <a:buSzPct val="85000"/>
              <a:buFont typeface="Wingdings 2" panose="05020102010507070707"/>
              <a:buChar char=""/>
            </a:pPr>
            <a:r>
              <a:rPr lang="el-GR" sz="1600" dirty="0">
                <a:solidFill>
                  <a:prstClr val="black"/>
                </a:solidFill>
                <a:latin typeface="Cambria" panose="02040503050406030204" pitchFamily="18" charset="0"/>
              </a:rPr>
              <a:t>έστω και μια χρονιά θα μπορούσε κάποιος να ασχοληθεί  </a:t>
            </a:r>
          </a:p>
          <a:p>
            <a:pPr lvl="0" algn="just">
              <a:spcBef>
                <a:spcPts val="580"/>
              </a:spcBef>
              <a:buClr>
                <a:srgbClr val="D34817"/>
              </a:buClr>
              <a:buSzPct val="85000"/>
            </a:pPr>
            <a:r>
              <a:rPr lang="el-GR" sz="1600" b="1" dirty="0">
                <a:solidFill>
                  <a:prstClr val="black"/>
                </a:solidFill>
                <a:latin typeface="Cambria" panose="02040503050406030204" pitchFamily="18" charset="0"/>
              </a:rPr>
              <a:t>(α)</a:t>
            </a:r>
            <a:r>
              <a:rPr lang="el-GR" sz="1600" dirty="0">
                <a:solidFill>
                  <a:prstClr val="black"/>
                </a:solidFill>
                <a:latin typeface="Cambria" panose="02040503050406030204" pitchFamily="18" charset="0"/>
              </a:rPr>
              <a:t> με ένα από τα 27 βιβλία της Καινής Διαθήκης. </a:t>
            </a:r>
          </a:p>
          <a:p>
            <a:pPr lvl="0" algn="just">
              <a:spcBef>
                <a:spcPts val="580"/>
              </a:spcBef>
              <a:buClr>
                <a:srgbClr val="D34817"/>
              </a:buClr>
              <a:buSzPct val="85000"/>
            </a:pPr>
            <a:r>
              <a:rPr lang="el-GR" sz="1600" b="1" dirty="0">
                <a:solidFill>
                  <a:prstClr val="black"/>
                </a:solidFill>
                <a:latin typeface="Cambria" panose="02040503050406030204" pitchFamily="18" charset="0"/>
              </a:rPr>
              <a:t>(β)</a:t>
            </a:r>
            <a:r>
              <a:rPr lang="el-GR" sz="1600" dirty="0">
                <a:solidFill>
                  <a:prstClr val="black"/>
                </a:solidFill>
                <a:latin typeface="Cambria" panose="02040503050406030204" pitchFamily="18" charset="0"/>
              </a:rPr>
              <a:t> Σε προεφηβικές ηλικίες ιδιαίτερα ελκυστικά είναι τα γυναικεία και αντρικά μοντέλα της Βίβλου. Όπως ήδη αναφέρθηκε, σε σχέση με κάποιους μεταγενέστερους Βίους των Αγίων, έχουν το πλεονέκτημα ότι είναι «γήινα» και δεν ενεργούν ως υπεράνθρωποι. Βιώνουν συνεχόμενες πτώσεις (όπως ο Δαυίδ και ο Πέτρος) και αναστάσεις. </a:t>
            </a:r>
          </a:p>
          <a:p>
            <a:pPr lvl="0" algn="just">
              <a:spcBef>
                <a:spcPts val="580"/>
              </a:spcBef>
              <a:buClr>
                <a:srgbClr val="D34817"/>
              </a:buClr>
              <a:buSzPct val="85000"/>
            </a:pPr>
            <a:r>
              <a:rPr lang="el-GR" sz="1600" b="1" dirty="0">
                <a:solidFill>
                  <a:prstClr val="black"/>
                </a:solidFill>
                <a:latin typeface="Cambria" panose="02040503050406030204" pitchFamily="18" charset="0"/>
              </a:rPr>
              <a:t>(γ)</a:t>
            </a:r>
            <a:r>
              <a:rPr lang="el-GR" sz="1600" dirty="0">
                <a:solidFill>
                  <a:prstClr val="black"/>
                </a:solidFill>
                <a:latin typeface="Cambria" panose="02040503050406030204" pitchFamily="18" charset="0"/>
              </a:rPr>
              <a:t> Άλλη επιλογή που έχει είναι κάθε έτος να αναδειχθεί και ένα μοτίβο όπως της εξόδου, της διαθήκης (= «συμβολαίου»), της εκλογής </a:t>
            </a:r>
            <a:r>
              <a:rPr lang="el-GR" sz="1600" dirty="0" err="1">
                <a:solidFill>
                  <a:prstClr val="black"/>
                </a:solidFill>
                <a:latin typeface="Cambria" panose="02040503050406030204" pitchFamily="18" charset="0"/>
              </a:rPr>
              <a:t>κ.ο.κ.</a:t>
            </a:r>
            <a:r>
              <a:rPr lang="el-GR" sz="1600" dirty="0">
                <a:solidFill>
                  <a:prstClr val="black"/>
                </a:solidFill>
                <a:latin typeface="Cambria" panose="02040503050406030204" pitchFamily="18" charset="0"/>
              </a:rPr>
              <a:t> που γοητεύουν («εξιτάρουν») πιο πολύ την εφηβική ηλικία, η οποία βιώνει παρόμοιες εμπειρίες</a:t>
            </a:r>
            <a:r>
              <a:rPr lang="el-GR" sz="1600" b="1" dirty="0">
                <a:solidFill>
                  <a:prstClr val="black"/>
                </a:solidFill>
                <a:latin typeface="Cambria" panose="02040503050406030204" pitchFamily="18" charset="0"/>
              </a:rPr>
              <a:t>. </a:t>
            </a:r>
            <a:r>
              <a:rPr lang="el-GR" sz="1600" dirty="0">
                <a:solidFill>
                  <a:prstClr val="black"/>
                </a:solidFill>
                <a:latin typeface="Cambria" panose="02040503050406030204" pitchFamily="18" charset="0"/>
              </a:rPr>
              <a:t>Σε κάθε περίπτωση η θεματολογία θα πρέπει </a:t>
            </a:r>
          </a:p>
          <a:p>
            <a:pPr lvl="0" algn="just">
              <a:spcBef>
                <a:spcPts val="580"/>
              </a:spcBef>
              <a:buClr>
                <a:srgbClr val="D34817"/>
              </a:buClr>
              <a:buSzPct val="85000"/>
            </a:pPr>
            <a:r>
              <a:rPr lang="el-GR" sz="1600" dirty="0">
                <a:solidFill>
                  <a:prstClr val="black"/>
                </a:solidFill>
                <a:latin typeface="Cambria" panose="02040503050406030204" pitchFamily="18" charset="0"/>
              </a:rPr>
              <a:t>-(α) να ανταποκρίνεται στην αντίληψη που διαμορφώνει για τον Θεό, τον άνθρωπο και τον κόσμο ο άνθρωπος διαχρονικά στη συγκεκριμένη ηλικία του (βάσει των δεδομένων της εξελικτικής ψυχολογίας) και </a:t>
            </a:r>
          </a:p>
          <a:p>
            <a:pPr lvl="0" algn="just">
              <a:spcBef>
                <a:spcPts val="580"/>
              </a:spcBef>
              <a:buClr>
                <a:srgbClr val="D34817"/>
              </a:buClr>
              <a:buSzPct val="85000"/>
            </a:pPr>
            <a:r>
              <a:rPr lang="el-GR" sz="1600" dirty="0">
                <a:solidFill>
                  <a:prstClr val="black"/>
                </a:solidFill>
                <a:latin typeface="Cambria" panose="02040503050406030204" pitchFamily="18" charset="0"/>
              </a:rPr>
              <a:t>-(β) να απαντά σε προβλήματα της </a:t>
            </a:r>
            <a:r>
              <a:rPr lang="el-GR" sz="1600" dirty="0" err="1">
                <a:solidFill>
                  <a:prstClr val="black"/>
                </a:solidFill>
                <a:latin typeface="Cambria" panose="02040503050406030204" pitchFamily="18" charset="0"/>
              </a:rPr>
              <a:t>μετανεωτερικότητας</a:t>
            </a:r>
            <a:r>
              <a:rPr lang="el-GR" sz="1600" dirty="0">
                <a:solidFill>
                  <a:prstClr val="black"/>
                </a:solidFill>
                <a:latin typeface="Cambria" panose="02040503050406030204" pitchFamily="18" charset="0"/>
              </a:rPr>
              <a:t>, όπως αυτή βιώνεται συγκεκριμένα στον ελλαδικό χώρο. Ο στόχος για τον εμψυχωτή (όπως ονομάζεται πλέον ο δάσκαλος) είναι τελικά να κινητοποιήσει και το μυαλό και την καρδιά και τα χέρια (= ενέργεια) του εφήβου </a:t>
            </a:r>
            <a:r>
              <a:rPr lang="el-GR" sz="1600" b="1" dirty="0">
                <a:solidFill>
                  <a:prstClr val="black"/>
                </a:solidFill>
                <a:latin typeface="Cambria" panose="02040503050406030204" pitchFamily="18" charset="0"/>
              </a:rPr>
              <a:t>και </a:t>
            </a:r>
            <a:r>
              <a:rPr lang="el-GR" sz="1600" dirty="0">
                <a:solidFill>
                  <a:prstClr val="black"/>
                </a:solidFill>
                <a:latin typeface="Cambria" panose="02040503050406030204" pitchFamily="18" charset="0"/>
              </a:rPr>
              <a:t>της </a:t>
            </a:r>
            <a:r>
              <a:rPr lang="el-GR" sz="1600" dirty="0" err="1">
                <a:solidFill>
                  <a:prstClr val="black"/>
                </a:solidFill>
                <a:latin typeface="Cambria" panose="02040503050406030204" pitchFamily="18" charset="0"/>
              </a:rPr>
              <a:t>έφηβης</a:t>
            </a:r>
            <a:r>
              <a:rPr lang="el-GR" sz="1600" dirty="0">
                <a:solidFill>
                  <a:prstClr val="black"/>
                </a:solidFill>
                <a:latin typeface="Cambria" panose="02040503050406030204" pitchFamily="18" charset="0"/>
              </a:rPr>
              <a:t> (η οποία εισέρχεται στο στάδιο ωρίμανσης νωρίτερα από το αρσενικό φύλο) και μάλιστα όχι ατομικά αλλά </a:t>
            </a:r>
            <a:r>
              <a:rPr lang="el-GR" sz="1600" dirty="0" err="1">
                <a:solidFill>
                  <a:prstClr val="black"/>
                </a:solidFill>
                <a:latin typeface="Cambria" panose="02040503050406030204" pitchFamily="18" charset="0"/>
              </a:rPr>
              <a:t>ομαδοσυνεργητικά</a:t>
            </a:r>
            <a:r>
              <a:rPr lang="el-GR" sz="1600" dirty="0">
                <a:solidFill>
                  <a:prstClr val="black"/>
                </a:solidFill>
                <a:latin typeface="Cambria" panose="02040503050406030204" pitchFamily="18" charset="0"/>
              </a:rPr>
              <a:t>.</a:t>
            </a:r>
          </a:p>
          <a:p>
            <a:pPr lvl="0" algn="just">
              <a:spcBef>
                <a:spcPts val="580"/>
              </a:spcBef>
              <a:buClr>
                <a:srgbClr val="D34817"/>
              </a:buClr>
              <a:buSzPct val="85000"/>
            </a:pPr>
            <a:endParaRPr lang="el-GR" dirty="0"/>
          </a:p>
        </p:txBody>
      </p:sp>
    </p:spTree>
    <p:extLst>
      <p:ext uri="{BB962C8B-B14F-4D97-AF65-F5344CB8AC3E}">
        <p14:creationId xmlns:p14="http://schemas.microsoft.com/office/powerpoint/2010/main" val="2151893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2"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2" y="982134"/>
            <a:ext cx="9953905" cy="4539704"/>
          </a:xfrm>
          <a:prstGeom prst="rect">
            <a:avLst/>
          </a:prstGeom>
          <a:noFill/>
        </p:spPr>
        <p:txBody>
          <a:bodyPr wrap="square" rtlCol="0">
            <a:spAutoFit/>
          </a:bodyPr>
          <a:lstStyle/>
          <a:p>
            <a:pPr marL="274320" lvl="0" indent="-274320">
              <a:spcBef>
                <a:spcPts val="580"/>
              </a:spcBef>
              <a:buClr>
                <a:srgbClr val="D34817"/>
              </a:buClr>
              <a:buSzPct val="85000"/>
            </a:pPr>
            <a:r>
              <a:rPr lang="el-GR" sz="2800" b="1" dirty="0">
                <a:solidFill>
                  <a:srgbClr val="696464"/>
                </a:solidFill>
                <a:latin typeface="Calibri" panose="020F0502020204030204" pitchFamily="34" charset="0"/>
              </a:rPr>
              <a:t>Προετοιμασία:</a:t>
            </a:r>
          </a:p>
          <a:p>
            <a:pPr marL="274320" lvl="0" indent="-274320">
              <a:spcBef>
                <a:spcPts val="580"/>
              </a:spcBef>
              <a:buClr>
                <a:srgbClr val="D34817"/>
              </a:buClr>
              <a:buSzPct val="85000"/>
            </a:pPr>
            <a:endParaRPr lang="el-GR" sz="4000" b="1" dirty="0">
              <a:solidFill>
                <a:srgbClr val="696464"/>
              </a:solidFill>
              <a:latin typeface="Calibri" panose="020F0502020204030204" pitchFamily="34" charset="0"/>
            </a:endParaRPr>
          </a:p>
          <a:p>
            <a:pPr marL="274320" lvl="0" indent="-274320">
              <a:spcBef>
                <a:spcPts val="580"/>
              </a:spcBef>
              <a:buClr>
                <a:srgbClr val="D34817"/>
              </a:buClr>
              <a:buSzPct val="85000"/>
            </a:pPr>
            <a:r>
              <a:rPr lang="el-GR" sz="2600" b="1" dirty="0">
                <a:solidFill>
                  <a:prstClr val="black"/>
                </a:solidFill>
                <a:latin typeface="Cambria" panose="02040503050406030204" pitchFamily="18" charset="0"/>
              </a:rPr>
              <a:t>Α. «Ενεργητική ακρόαση» στο σπίτι μπροστά στον Η/Υ</a:t>
            </a:r>
          </a:p>
          <a:p>
            <a:pPr marL="274320" lvl="0" indent="-274320">
              <a:spcBef>
                <a:spcPts val="580"/>
              </a:spcBef>
              <a:buClr>
                <a:srgbClr val="D34817"/>
              </a:buClr>
              <a:buSzPct val="85000"/>
            </a:pPr>
            <a:r>
              <a:rPr lang="el-GR" sz="2600" b="1" dirty="0">
                <a:solidFill>
                  <a:prstClr val="black"/>
                </a:solidFill>
                <a:latin typeface="Cambria" panose="02040503050406030204" pitchFamily="18" charset="0"/>
              </a:rPr>
              <a:t>Β. Καθ’ οδόν,</a:t>
            </a:r>
            <a:r>
              <a:rPr lang="el-GR" sz="2600" dirty="0">
                <a:solidFill>
                  <a:prstClr val="black"/>
                </a:solidFill>
                <a:latin typeface="Cambria" panose="02040503050406030204" pitchFamily="18" charset="0"/>
              </a:rPr>
              <a:t> όταν πλέον δεν είμαστε εγκλωβισμένοι σε έναν κλειστό χώρο, έχοντας την ησυχία - σχόλη, καλόν είναι </a:t>
            </a:r>
            <a:r>
              <a:rPr lang="el-GR" sz="2600" b="1" i="1" dirty="0">
                <a:solidFill>
                  <a:prstClr val="black"/>
                </a:solidFill>
                <a:latin typeface="Cambria" panose="02040503050406030204" pitchFamily="18" charset="0"/>
              </a:rPr>
              <a:t>ακούγοντας τα κείμενα</a:t>
            </a:r>
            <a:endParaRPr lang="el-GR" sz="2600" dirty="0">
              <a:solidFill>
                <a:prstClr val="black"/>
              </a:solidFill>
              <a:latin typeface="Cambria" panose="02040503050406030204" pitchFamily="18" charset="0"/>
            </a:endParaRPr>
          </a:p>
          <a:p>
            <a:pPr marL="274320" lvl="0" indent="-274320">
              <a:spcBef>
                <a:spcPts val="580"/>
              </a:spcBef>
              <a:buClr>
                <a:srgbClr val="D34817"/>
              </a:buClr>
              <a:buSzPct val="85000"/>
            </a:pPr>
            <a:r>
              <a:rPr lang="el-GR" sz="2600" b="1" i="1" dirty="0">
                <a:solidFill>
                  <a:prstClr val="black"/>
                </a:solidFill>
                <a:latin typeface="Cambria" panose="02040503050406030204" pitchFamily="18" charset="0"/>
              </a:rPr>
              <a:t>Γ. Στην </a:t>
            </a:r>
            <a:r>
              <a:rPr lang="en-US" sz="2600" b="1" i="1" dirty="0">
                <a:solidFill>
                  <a:prstClr val="black"/>
                </a:solidFill>
                <a:latin typeface="Perpetua"/>
              </a:rPr>
              <a:t>a</a:t>
            </a:r>
            <a:r>
              <a:rPr lang="el-GR" sz="2600" b="1" i="1" dirty="0" err="1">
                <a:solidFill>
                  <a:prstClr val="black"/>
                </a:solidFill>
                <a:latin typeface="Cambria" panose="02040503050406030204" pitchFamily="18" charset="0"/>
              </a:rPr>
              <a:t>ίθουσα</a:t>
            </a:r>
            <a:r>
              <a:rPr lang="el-GR" sz="2600" b="1" i="1" dirty="0">
                <a:solidFill>
                  <a:prstClr val="black"/>
                </a:solidFill>
                <a:latin typeface="Cambria" panose="02040503050406030204" pitchFamily="18" charset="0"/>
              </a:rPr>
              <a:t>: Προτάσεις / Επιλογές  για πρόκληση «</a:t>
            </a:r>
            <a:r>
              <a:rPr lang="el-GR" sz="2600" b="1" i="1" dirty="0" err="1">
                <a:solidFill>
                  <a:prstClr val="black"/>
                </a:solidFill>
                <a:latin typeface="Cambria" panose="02040503050406030204" pitchFamily="18" charset="0"/>
              </a:rPr>
              <a:t>εκΠλήξεων</a:t>
            </a:r>
            <a:r>
              <a:rPr lang="el-GR" sz="2600" b="1" i="1" dirty="0">
                <a:solidFill>
                  <a:prstClr val="black"/>
                </a:solidFill>
                <a:latin typeface="Cambria" panose="02040503050406030204" pitchFamily="18" charset="0"/>
              </a:rPr>
              <a:t>» και δράσης (Δημιουργική αγία Γραφή)</a:t>
            </a:r>
          </a:p>
          <a:p>
            <a:pPr lvl="0" algn="just">
              <a:spcBef>
                <a:spcPts val="580"/>
              </a:spcBef>
              <a:buClr>
                <a:srgbClr val="D34817"/>
              </a:buClr>
              <a:buSzPct val="85000"/>
            </a:pPr>
            <a:r>
              <a:rPr lang="el-GR" sz="4000" b="1" dirty="0">
                <a:solidFill>
                  <a:srgbClr val="696464"/>
                </a:solidFill>
                <a:latin typeface="Calibri" panose="020F0502020204030204" pitchFamily="34" charset="0"/>
              </a:rPr>
              <a:t> </a:t>
            </a:r>
            <a:endParaRPr lang="el-GR" dirty="0"/>
          </a:p>
        </p:txBody>
      </p:sp>
    </p:spTree>
    <p:extLst>
      <p:ext uri="{BB962C8B-B14F-4D97-AF65-F5344CB8AC3E}">
        <p14:creationId xmlns:p14="http://schemas.microsoft.com/office/powerpoint/2010/main" val="3194286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2"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2" y="982133"/>
            <a:ext cx="9953905" cy="4662815"/>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dirty="0">
                <a:solidFill>
                  <a:srgbClr val="696464"/>
                </a:solidFill>
                <a:latin typeface="Calibri" panose="020F0502020204030204" pitchFamily="34" charset="0"/>
              </a:rPr>
              <a:t>ΤΟ ΚΕΙΜΕΝΟ ΩΣ ΑΦΗΓΗΜΑ Α΄</a:t>
            </a: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1200" dirty="0">
                <a:solidFill>
                  <a:prstClr val="black"/>
                </a:solidFill>
                <a:latin typeface="Cambria" panose="02040503050406030204" pitchFamily="18" charset="0"/>
              </a:rPr>
              <a:t>Λαμβάνουμε το βιβλικό κείμενο που θα παρουσιάσουμε από τη βάση των πληροφοριών  της Αποστολικής Διακονίας (Παλαιά και Καινή Διαθήκη) και δημιουργούμε ένα δικό μας αρχείο για επεξεργασία. Δεν περιοριζόμαστε μόνο σε μια συγκεκριμένη περικοπή, αλλά πάντα επιχειρούμε να διακρίνουμε εάν αυτή ξεκινά ήδη με το «προηγούμενο κεφάλαιο» και καταλήγει με το επόμενο. Δεν διαβάζουμε το κείμενο από το σχολικό εγχειρίδιο ή το </a:t>
            </a:r>
            <a:r>
              <a:rPr lang="el-GR" sz="1200" dirty="0" err="1">
                <a:solidFill>
                  <a:prstClr val="black"/>
                </a:solidFill>
                <a:latin typeface="Cambria" panose="02040503050406030204" pitchFamily="18" charset="0"/>
              </a:rPr>
              <a:t>Εκλογάδιο</a:t>
            </a:r>
            <a:r>
              <a:rPr lang="el-GR" sz="1200" dirty="0">
                <a:solidFill>
                  <a:prstClr val="black"/>
                </a:solidFill>
                <a:latin typeface="Cambria" panose="02040503050406030204" pitchFamily="18" charset="0"/>
              </a:rPr>
              <a:t> που χρησιμοποιείται στη Σύναξη παραθέτοντας </a:t>
            </a:r>
            <a:r>
              <a:rPr lang="el-GR" sz="1200" dirty="0" err="1">
                <a:solidFill>
                  <a:prstClr val="black"/>
                </a:solidFill>
                <a:latin typeface="Cambria" panose="02040503050406030204" pitchFamily="18" charset="0"/>
              </a:rPr>
              <a:t>συρραμμένες</a:t>
            </a:r>
            <a:r>
              <a:rPr lang="el-GR" sz="1200" dirty="0">
                <a:solidFill>
                  <a:prstClr val="black"/>
                </a:solidFill>
                <a:latin typeface="Cambria" panose="02040503050406030204" pitchFamily="18" charset="0"/>
              </a:rPr>
              <a:t> τις «προβλεπόμενες» για λειτουργική χρήση περικοπές. Όπως επισημάναμε ήδη στο πρώτο βήμα προετοιμασίας, συμ</a:t>
            </a:r>
            <a:r>
              <a:rPr lang="el-GR" sz="1200" b="1" i="1" dirty="0">
                <a:solidFill>
                  <a:prstClr val="black"/>
                </a:solidFill>
                <a:latin typeface="Cambria" panose="02040503050406030204" pitchFamily="18" charset="0"/>
              </a:rPr>
              <a:t>βουλευόμαστε </a:t>
            </a:r>
            <a:r>
              <a:rPr lang="el-GR" sz="1200" dirty="0">
                <a:solidFill>
                  <a:prstClr val="black"/>
                </a:solidFill>
                <a:latin typeface="Cambria" panose="02040503050406030204" pitchFamily="18" charset="0"/>
              </a:rPr>
              <a:t>ολόκληρη τη συνάφεια του συγκεκριμένου βιβλίου, καθώς είναι «αιρετική» η τακτική να κατοχυρώνονται προσωπικές απόψεις, απομονώνοντας χωρία ή περικοπές από το οργανικό Σώμα της (Γραφής) η οποία συνιστά ένα ψηφιδωτό, ένα υφαντό (=  </a:t>
            </a:r>
            <a:r>
              <a:rPr lang="el-GR" sz="1200" dirty="0" err="1">
                <a:solidFill>
                  <a:prstClr val="black"/>
                </a:solidFill>
                <a:latin typeface="Cambria" panose="02040503050406030204" pitchFamily="18" charset="0"/>
              </a:rPr>
              <a:t>text</a:t>
            </a:r>
            <a:r>
              <a:rPr lang="el-GR" sz="1200" dirty="0">
                <a:solidFill>
                  <a:prstClr val="black"/>
                </a:solidFill>
                <a:latin typeface="Cambria" panose="02040503050406030204" pitchFamily="18" charset="0"/>
              </a:rPr>
              <a:t>)</a:t>
            </a:r>
          </a:p>
          <a:p>
            <a:pPr marL="274320" lvl="0" indent="-274320" algn="just">
              <a:spcBef>
                <a:spcPts val="580"/>
              </a:spcBef>
              <a:buClr>
                <a:srgbClr val="D34817"/>
              </a:buClr>
              <a:buSzPct val="85000"/>
              <a:buFont typeface="Wingdings 2" panose="05020102010507070707"/>
              <a:buChar char=""/>
            </a:pPr>
            <a:r>
              <a:rPr lang="el-GR" sz="1200" cap="all" dirty="0">
                <a:solidFill>
                  <a:prstClr val="black"/>
                </a:solidFill>
                <a:latin typeface="Cambria" panose="02040503050406030204" pitchFamily="18" charset="0"/>
              </a:rPr>
              <a:t>η</a:t>
            </a:r>
            <a:r>
              <a:rPr lang="el-GR" sz="1200" dirty="0">
                <a:solidFill>
                  <a:prstClr val="black"/>
                </a:solidFill>
                <a:latin typeface="Cambria" panose="02040503050406030204" pitchFamily="18" charset="0"/>
              </a:rPr>
              <a:t> πρώτη πράξη για να κτίσουμε κάτι καινούργιο – όμορφο είναι η «αποδόμηση». Έτσι διαγράφουμε </a:t>
            </a:r>
            <a:r>
              <a:rPr lang="el-GR" sz="1200" b="1" dirty="0">
                <a:solidFill>
                  <a:prstClr val="black"/>
                </a:solidFill>
                <a:latin typeface="Cambria" panose="02040503050406030204" pitchFamily="18" charset="0"/>
              </a:rPr>
              <a:t>α)</a:t>
            </a:r>
            <a:r>
              <a:rPr lang="el-GR" sz="1200" dirty="0">
                <a:solidFill>
                  <a:prstClr val="black"/>
                </a:solidFill>
                <a:latin typeface="Cambria" panose="02040503050406030204" pitchFamily="18" charset="0"/>
              </a:rPr>
              <a:t> την αρίθμηση των κεφαλαίων και των στίχων και </a:t>
            </a:r>
            <a:r>
              <a:rPr lang="el-GR" sz="1200" b="1" dirty="0">
                <a:solidFill>
                  <a:prstClr val="black"/>
                </a:solidFill>
                <a:latin typeface="Cambria" panose="02040503050406030204" pitchFamily="18" charset="0"/>
              </a:rPr>
              <a:t>β) </a:t>
            </a:r>
            <a:r>
              <a:rPr lang="el-GR" sz="1200" dirty="0">
                <a:solidFill>
                  <a:prstClr val="black"/>
                </a:solidFill>
                <a:latin typeface="Cambria" panose="02040503050406030204" pitchFamily="18" charset="0"/>
              </a:rPr>
              <a:t>τους τίτλους. Όλα αυτά τοποθετήθηκαν εκ των υστέρων «πριν από εμάς για εμάς». Μετατρέπουμε τη μάζα του κειμένου σε </a:t>
            </a:r>
            <a:r>
              <a:rPr lang="el-GR" sz="1200" b="1" dirty="0">
                <a:solidFill>
                  <a:prstClr val="black"/>
                </a:solidFill>
                <a:latin typeface="Cambria" panose="02040503050406030204" pitchFamily="18" charset="0"/>
              </a:rPr>
              <a:t>ποίημα (όπως περίπου άλλωστε σήμερα είναι και τα </a:t>
            </a:r>
            <a:r>
              <a:rPr lang="en-US" sz="1200" b="1" dirty="0">
                <a:solidFill>
                  <a:prstClr val="black"/>
                </a:solidFill>
                <a:latin typeface="Perpetua"/>
              </a:rPr>
              <a:t>SMS</a:t>
            </a:r>
            <a:r>
              <a:rPr lang="el-GR" sz="1200" b="1" dirty="0">
                <a:solidFill>
                  <a:prstClr val="black"/>
                </a:solidFill>
                <a:latin typeface="Cambria" panose="02040503050406030204" pitchFamily="18" charset="0"/>
              </a:rPr>
              <a:t>) </a:t>
            </a:r>
            <a:r>
              <a:rPr lang="el-GR" sz="1200" dirty="0">
                <a:solidFill>
                  <a:prstClr val="black"/>
                </a:solidFill>
                <a:latin typeface="Cambria" panose="02040503050406030204" pitchFamily="18" charset="0"/>
              </a:rPr>
              <a:t>προκειμένου αυτό (το προ-κείμενο) να αναπνεύσει και να μας συν-ομιλήσει: Το καταγράφουμε αφήνοντας αριστερά και δεξιά κενά για να τοποθετήσουμε «σημεία </a:t>
            </a:r>
            <a:r>
              <a:rPr lang="el-GR" sz="1200" dirty="0" err="1">
                <a:solidFill>
                  <a:prstClr val="black"/>
                </a:solidFill>
                <a:latin typeface="Cambria" panose="02040503050406030204" pitchFamily="18" charset="0"/>
              </a:rPr>
              <a:t>αντι</a:t>
            </a:r>
            <a:r>
              <a:rPr lang="el-GR" sz="1200" dirty="0">
                <a:solidFill>
                  <a:prstClr val="black"/>
                </a:solidFill>
                <a:latin typeface="Cambria" panose="02040503050406030204" pitchFamily="18" charset="0"/>
              </a:rPr>
              <a:t>-στίξης», όπως ερωτηματικό (;) εκεί που μας δημιουργείται η «μητέρα» του έρωτα - η γόνιμη απορία, θαυμαστικό όπου προκαλείται έκπληξη και βελάκι </a:t>
            </a:r>
            <a:r>
              <a:rPr lang="el-GR" sz="1200" dirty="0">
                <a:solidFill>
                  <a:prstClr val="black"/>
                </a:solidFill>
                <a:latin typeface="Cambria" panose="02040503050406030204" pitchFamily="18" charset="0"/>
                <a:sym typeface="Wingdings" panose="05000000000000000000" pitchFamily="2" charset="2"/>
              </a:rPr>
              <a:t></a:t>
            </a:r>
            <a:r>
              <a:rPr lang="el-GR" sz="1200" dirty="0">
                <a:solidFill>
                  <a:prstClr val="black"/>
                </a:solidFill>
                <a:latin typeface="Cambria" panose="02040503050406030204" pitchFamily="18" charset="0"/>
              </a:rPr>
              <a:t> όπου κάτι μας κεντρίζει ιδίως στις «δύσκολες περικοπές» (όπου π.χ. ξεσπά η οργή του Θεού). Κεντράρουμε </a:t>
            </a:r>
            <a:r>
              <a:rPr lang="el-GR" sz="1200" b="1" dirty="0">
                <a:solidFill>
                  <a:prstClr val="black"/>
                </a:solidFill>
                <a:latin typeface="Cambria" panose="02040503050406030204" pitchFamily="18" charset="0"/>
              </a:rPr>
              <a:t>στη μέση</a:t>
            </a:r>
            <a:r>
              <a:rPr lang="el-GR" sz="1200" dirty="0">
                <a:solidFill>
                  <a:prstClr val="black"/>
                </a:solidFill>
                <a:latin typeface="Cambria" panose="02040503050406030204" pitchFamily="18" charset="0"/>
              </a:rPr>
              <a:t> τα διαλογικά μέρη του κειμένου, αφού ο σ. προτίμησε άμεσο λόγο για να εντάξει στη </a:t>
            </a:r>
            <a:r>
              <a:rPr lang="el-GR" sz="1200" dirty="0" err="1">
                <a:solidFill>
                  <a:prstClr val="black"/>
                </a:solidFill>
                <a:latin typeface="Cambria" panose="02040503050406030204" pitchFamily="18" charset="0"/>
              </a:rPr>
              <a:t>συναναζήτηση</a:t>
            </a:r>
            <a:r>
              <a:rPr lang="el-GR" sz="1200" dirty="0">
                <a:solidFill>
                  <a:prstClr val="black"/>
                </a:solidFill>
                <a:latin typeface="Cambria" panose="02040503050406030204" pitchFamily="18" charset="0"/>
              </a:rPr>
              <a:t> και εμάς τους ακροατές του. Μάλιστα στα αρχαία χειρόγραφα ειδικότερα τα λόγια του Κυρίου Ιησού γράφονταν με πορφύρα. Άλλωστε η Αγία Γραφή σε αντίθεση προς τον μονόλογο του Θεού στο Κοράνι είναι γεμάτο διαλόγους συγκλονιστικούς, ήδη αμέσως μετά την «πτώση» Άρα χρειάζονται «αποδόμηση», όπως και οι τίτλοι των περικοπών που έχουν πλέον καθιερωθεί. Έτσι η πιο διάσημη Παραβολή του </a:t>
            </a:r>
            <a:r>
              <a:rPr lang="el-GR" sz="1200" i="1" dirty="0">
                <a:solidFill>
                  <a:prstClr val="black"/>
                </a:solidFill>
                <a:latin typeface="Cambria" panose="02040503050406030204" pitchFamily="18" charset="0"/>
              </a:rPr>
              <a:t>Κατά </a:t>
            </a:r>
            <a:r>
              <a:rPr lang="el-GR" sz="1200" i="1" dirty="0" err="1">
                <a:solidFill>
                  <a:prstClr val="black"/>
                </a:solidFill>
                <a:latin typeface="Cambria" panose="02040503050406030204" pitchFamily="18" charset="0"/>
              </a:rPr>
              <a:t>Λουκάν</a:t>
            </a:r>
            <a:r>
              <a:rPr lang="el-GR" sz="1200" dirty="0">
                <a:solidFill>
                  <a:prstClr val="black"/>
                </a:solidFill>
                <a:latin typeface="Cambria" panose="02040503050406030204" pitchFamily="18" charset="0"/>
              </a:rPr>
              <a:t>, η οποία ίσως κακώς ονομάζεται «του Ασώτου» (κεφ. 15), αποτελεί την κορύφωση μιας τριλογίας που ασχολείται με το(ν) «χαμένο» και τη χαρά της ανακάλυψής του. η Παραβολή του «Καλού Σαμαρείτη», όπου αντί της θρησκείας-θυσίας </a:t>
            </a:r>
            <a:r>
              <a:rPr lang="el-GR" sz="1200" dirty="0" err="1">
                <a:solidFill>
                  <a:prstClr val="black"/>
                </a:solidFill>
                <a:latin typeface="Cambria" panose="02040503050406030204" pitchFamily="18" charset="0"/>
              </a:rPr>
              <a:t>εξαίρεται</a:t>
            </a:r>
            <a:r>
              <a:rPr lang="el-GR" sz="1200" dirty="0">
                <a:solidFill>
                  <a:prstClr val="black"/>
                </a:solidFill>
                <a:latin typeface="Cambria" panose="02040503050406030204" pitchFamily="18" charset="0"/>
              </a:rPr>
              <a:t> η ενέργεια και η δράση για χάρη του «άλλου», συνδυάζεται με την ιστορία όπου πρωταγωνιστούν γυναίκες, η Μάρθα και η Μαρία και επαινείται η δυνατότητα σχόλης, σχολής και ακοής του ίδιου του Ιησού. Μια </a:t>
            </a:r>
            <a:r>
              <a:rPr lang="el-GR" sz="1200" i="1" dirty="0">
                <a:solidFill>
                  <a:prstClr val="black"/>
                </a:solidFill>
                <a:latin typeface="Cambria" panose="02040503050406030204" pitchFamily="18" charset="0"/>
              </a:rPr>
              <a:t>Γραφή </a:t>
            </a:r>
            <a:r>
              <a:rPr lang="el-GR" sz="1200" dirty="0">
                <a:solidFill>
                  <a:prstClr val="black"/>
                </a:solidFill>
                <a:latin typeface="Cambria" panose="02040503050406030204" pitchFamily="18" charset="0"/>
              </a:rPr>
              <a:t>με Εισαγωγές στα μεμονωμένα βιβλία μας βοηθά στο να κοινωνήσουμε καλύτερα το πνεύμα τού συγγραφέα και του βιβλίου (ή των βιβλίων) του.</a:t>
            </a:r>
          </a:p>
        </p:txBody>
      </p:sp>
    </p:spTree>
    <p:extLst>
      <p:ext uri="{BB962C8B-B14F-4D97-AF65-F5344CB8AC3E}">
        <p14:creationId xmlns:p14="http://schemas.microsoft.com/office/powerpoint/2010/main" val="2218478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2"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2" y="982133"/>
            <a:ext cx="9953905" cy="4770537"/>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ΤΟ ΚΕΙΜΕΝΟ ΩΣ ΑΦΗΓΗΜΑ Β΄</a:t>
            </a:r>
            <a:endParaRPr lang="el-GR" sz="20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1200" dirty="0">
                <a:solidFill>
                  <a:prstClr val="black"/>
                </a:solidFill>
                <a:latin typeface="Cambria" panose="02040503050406030204" pitchFamily="18" charset="0"/>
              </a:rPr>
              <a:t>Σε μια </a:t>
            </a:r>
            <a:r>
              <a:rPr lang="el-GR" sz="1200" i="1" dirty="0">
                <a:solidFill>
                  <a:prstClr val="black"/>
                </a:solidFill>
                <a:latin typeface="Cambria" panose="02040503050406030204" pitchFamily="18" charset="0"/>
              </a:rPr>
              <a:t>δεύτερη σελίδα</a:t>
            </a:r>
            <a:r>
              <a:rPr lang="el-GR" sz="1200" dirty="0">
                <a:solidFill>
                  <a:prstClr val="black"/>
                </a:solidFill>
                <a:latin typeface="Cambria" panose="02040503050406030204" pitchFamily="18" charset="0"/>
              </a:rPr>
              <a:t> αποδίδουμε την ιστορία στα νέα ελληνικά, δηλαδή το μεταγράφουμε στη γλώσσα μας, τη «διάλεκτο» της εποχής μας, </a:t>
            </a:r>
            <a:r>
              <a:rPr lang="el-GR" sz="1200" dirty="0" err="1">
                <a:solidFill>
                  <a:prstClr val="black"/>
                </a:solidFill>
                <a:latin typeface="Cambria" panose="02040503050406030204" pitchFamily="18" charset="0"/>
              </a:rPr>
              <a:t>συμβουλευόμενοι</a:t>
            </a:r>
            <a:r>
              <a:rPr lang="el-GR" sz="1200" dirty="0">
                <a:solidFill>
                  <a:prstClr val="black"/>
                </a:solidFill>
                <a:latin typeface="Cambria" panose="02040503050406030204" pitchFamily="18" charset="0"/>
              </a:rPr>
              <a:t> το Λεξικό, τον «αχώριστο φίλο» εκείνου που λαχταρά να γνωρίσει πραγματικά και ουσιαστικά τον κόσμο («αρχή σοφίας ονομάτων επίσκεψις»). Δευτερευόντως λαμβάνουμε υπόψη μας άλλες μεταφράσεις. Μπορούμε να μεταγράψουμε το κείμενο με διαφορετικούς τρόπους, κάνοντας είτε </a:t>
            </a:r>
            <a:r>
              <a:rPr lang="el-GR" sz="1200" b="1" dirty="0">
                <a:solidFill>
                  <a:prstClr val="black"/>
                </a:solidFill>
                <a:latin typeface="Cambria" panose="02040503050406030204" pitchFamily="18" charset="0"/>
              </a:rPr>
              <a:t>α)</a:t>
            </a:r>
            <a:r>
              <a:rPr lang="el-GR" sz="1200" dirty="0">
                <a:solidFill>
                  <a:prstClr val="black"/>
                </a:solidFill>
                <a:latin typeface="Cambria" panose="02040503050406030204" pitchFamily="18" charset="0"/>
              </a:rPr>
              <a:t> πιστή απόδοση του κειμένου είτε</a:t>
            </a:r>
            <a:r>
              <a:rPr lang="el-GR" sz="1200" b="1" dirty="0">
                <a:solidFill>
                  <a:prstClr val="black"/>
                </a:solidFill>
                <a:latin typeface="Cambria" panose="02040503050406030204" pitchFamily="18" charset="0"/>
              </a:rPr>
              <a:t> β)</a:t>
            </a:r>
            <a:r>
              <a:rPr lang="el-GR" sz="1200" dirty="0">
                <a:solidFill>
                  <a:prstClr val="black"/>
                </a:solidFill>
                <a:latin typeface="Cambria" panose="02040503050406030204" pitchFamily="18" charset="0"/>
              </a:rPr>
              <a:t> μια δυναμική – «ελεύθερη» μετάφραση.</a:t>
            </a:r>
          </a:p>
          <a:p>
            <a:pPr marL="274320" lvl="0" indent="-274320" algn="just">
              <a:spcBef>
                <a:spcPts val="580"/>
              </a:spcBef>
              <a:buClr>
                <a:srgbClr val="D34817"/>
              </a:buClr>
              <a:buSzPct val="85000"/>
              <a:buFont typeface="Wingdings 2" panose="05020102010507070707"/>
              <a:buChar char=""/>
            </a:pPr>
            <a:r>
              <a:rPr lang="el-GR" sz="1200" dirty="0">
                <a:solidFill>
                  <a:prstClr val="black"/>
                </a:solidFill>
                <a:latin typeface="Cambria" panose="02040503050406030204" pitchFamily="18" charset="0"/>
              </a:rPr>
              <a:t>Σε μια τρίτη σελίδα επιλέγω τις σωστές εικόνες που θα συνοδεύουν το κείμενό μας που στόχο έχει να συναρπάσει τα παιδιά. Τα είδη των εικόνων μπορεί να είναι τρία: α) </a:t>
            </a:r>
            <a:r>
              <a:rPr lang="el-GR" sz="1200" b="1" dirty="0">
                <a:solidFill>
                  <a:prstClr val="black"/>
                </a:solidFill>
                <a:latin typeface="Cambria" panose="02040503050406030204" pitchFamily="18" charset="0"/>
              </a:rPr>
              <a:t>απεικονίσεις των περιστατικών</a:t>
            </a:r>
            <a:r>
              <a:rPr lang="el-GR" sz="1200" dirty="0">
                <a:solidFill>
                  <a:prstClr val="black"/>
                </a:solidFill>
                <a:latin typeface="Cambria" panose="02040503050406030204" pitchFamily="18" charset="0"/>
              </a:rPr>
              <a:t> μέσω κόμικς ή άλλων ζωγραφιών / σκίτσων (όπως οι Βίβλοι που κυκλοφορούν στο ελληνικό εμπόριο)</a:t>
            </a:r>
            <a:r>
              <a:rPr lang="el-GR" sz="1200" baseline="30000" dirty="0">
                <a:solidFill>
                  <a:prstClr val="black"/>
                </a:solidFill>
                <a:latin typeface="Cambria" panose="02040503050406030204" pitchFamily="18" charset="0"/>
              </a:rPr>
              <a:t>.</a:t>
            </a:r>
            <a:r>
              <a:rPr lang="el-GR" sz="1200" dirty="0">
                <a:solidFill>
                  <a:prstClr val="black"/>
                </a:solidFill>
                <a:latin typeface="Cambria" panose="02040503050406030204" pitchFamily="18" charset="0"/>
              </a:rPr>
              <a:t> β) «</a:t>
            </a:r>
            <a:r>
              <a:rPr lang="el-GR" sz="1200" b="1" dirty="0">
                <a:solidFill>
                  <a:prstClr val="black"/>
                </a:solidFill>
                <a:latin typeface="Cambria" panose="02040503050406030204" pitchFamily="18" charset="0"/>
              </a:rPr>
              <a:t>αντικειμενικές» εικόνες</a:t>
            </a:r>
            <a:r>
              <a:rPr lang="el-GR" sz="1200" dirty="0">
                <a:solidFill>
                  <a:prstClr val="black"/>
                </a:solidFill>
                <a:latin typeface="Cambria" panose="02040503050406030204" pitchFamily="18" charset="0"/>
              </a:rPr>
              <a:t> της Παλαιστίνης (π.χ. της Ιεριχούς ή των Σοδόμων και Γομόρρων) όπου δηλαδή εξελίσσονται τα περιστατικά</a:t>
            </a:r>
            <a:r>
              <a:rPr lang="el-GR" sz="1200" baseline="30000" dirty="0">
                <a:solidFill>
                  <a:prstClr val="black"/>
                </a:solidFill>
                <a:latin typeface="Cambria" panose="02040503050406030204" pitchFamily="18" charset="0"/>
              </a:rPr>
              <a:t>.</a:t>
            </a:r>
            <a:r>
              <a:rPr lang="el-GR" sz="1200" dirty="0">
                <a:solidFill>
                  <a:prstClr val="black"/>
                </a:solidFill>
                <a:latin typeface="Cambria" panose="02040503050406030204" pitchFamily="18" charset="0"/>
              </a:rPr>
              <a:t> γ) </a:t>
            </a:r>
            <a:r>
              <a:rPr lang="el-GR" sz="1200" b="1" dirty="0">
                <a:solidFill>
                  <a:prstClr val="black"/>
                </a:solidFill>
                <a:latin typeface="Cambria" panose="02040503050406030204" pitchFamily="18" charset="0"/>
              </a:rPr>
              <a:t>ερμηνευτικές – «μεταφορικές» (αφηρημένες) εικόνες</a:t>
            </a:r>
            <a:r>
              <a:rPr lang="el-GR" sz="1200" dirty="0">
                <a:solidFill>
                  <a:prstClr val="black"/>
                </a:solidFill>
                <a:latin typeface="Cambria" panose="02040503050406030204" pitchFamily="18" charset="0"/>
              </a:rPr>
              <a:t> τις οποίες λαμβάνουμε από την  Τέχνη, την διαφήμιση κ.λπ. Μέσω της αναζήτησης σε αντίστοιχες διαδικτυακές μηχανές μπορούμε να ανακαλύψουμε και η μουσική εμπνευσμένη από τις βιβλικές ιστορίες.</a:t>
            </a:r>
          </a:p>
          <a:p>
            <a:pPr marL="274320" lvl="0" indent="-274320" algn="just">
              <a:spcBef>
                <a:spcPts val="580"/>
              </a:spcBef>
              <a:buClr>
                <a:srgbClr val="D34817"/>
              </a:buClr>
              <a:buSzPct val="85000"/>
              <a:buFont typeface="Wingdings 2" panose="05020102010507070707"/>
              <a:buChar char=""/>
            </a:pPr>
            <a:r>
              <a:rPr lang="el-GR" sz="1200" dirty="0" err="1">
                <a:solidFill>
                  <a:prstClr val="black"/>
                </a:solidFill>
                <a:latin typeface="Cambria" panose="02040503050406030204" pitchFamily="18" charset="0"/>
              </a:rPr>
              <a:t>Ανα«</a:t>
            </a:r>
            <a:r>
              <a:rPr lang="el-GR" sz="1200" b="1" dirty="0" err="1">
                <a:solidFill>
                  <a:prstClr val="black"/>
                </a:solidFill>
                <a:latin typeface="Cambria" panose="02040503050406030204" pitchFamily="18" charset="0"/>
              </a:rPr>
              <a:t>Γιγνώσκουμε</a:t>
            </a:r>
            <a:r>
              <a:rPr lang="el-GR" sz="1200" dirty="0">
                <a:solidFill>
                  <a:prstClr val="black"/>
                </a:solidFill>
                <a:latin typeface="Cambria" panose="02040503050406030204" pitchFamily="18" charset="0"/>
              </a:rPr>
              <a:t>» το Κείμενο αρκετές φορές και μάλιστα κάποιες φορές </a:t>
            </a:r>
            <a:r>
              <a:rPr lang="el-GR" sz="1200" b="1" dirty="0">
                <a:solidFill>
                  <a:prstClr val="black"/>
                </a:solidFill>
                <a:latin typeface="Cambria" panose="02040503050406030204" pitchFamily="18" charset="0"/>
              </a:rPr>
              <a:t>δυνατά </a:t>
            </a:r>
            <a:r>
              <a:rPr lang="el-GR" sz="1200" dirty="0">
                <a:solidFill>
                  <a:prstClr val="black"/>
                </a:solidFill>
                <a:latin typeface="Cambria" panose="02040503050406030204" pitchFamily="18" charset="0"/>
              </a:rPr>
              <a:t>ώστε να νιώσουμε και εμείς το απ</a:t>
            </a:r>
            <a:r>
              <a:rPr lang="el-GR" sz="1200" i="1" dirty="0">
                <a:solidFill>
                  <a:prstClr val="black"/>
                </a:solidFill>
                <a:latin typeface="Cambria" panose="02040503050406030204" pitchFamily="18" charset="0"/>
              </a:rPr>
              <a:t>ήχημά </a:t>
            </a:r>
            <a:r>
              <a:rPr lang="el-GR" sz="1200" dirty="0">
                <a:solidFill>
                  <a:prstClr val="black"/>
                </a:solidFill>
                <a:latin typeface="Cambria" panose="02040503050406030204" pitchFamily="18" charset="0"/>
              </a:rPr>
              <a:t>τους (</a:t>
            </a:r>
            <a:r>
              <a:rPr lang="el-GR" sz="1200" dirty="0" err="1">
                <a:solidFill>
                  <a:prstClr val="black"/>
                </a:solidFill>
                <a:latin typeface="Cambria" panose="02040503050406030204" pitchFamily="18" charset="0"/>
              </a:rPr>
              <a:t>Echo</a:t>
            </a:r>
            <a:r>
              <a:rPr lang="el-GR" sz="1200" dirty="0">
                <a:solidFill>
                  <a:prstClr val="black"/>
                </a:solidFill>
                <a:latin typeface="Cambria" panose="02040503050406030204" pitchFamily="18" charset="0"/>
              </a:rPr>
              <a:t>) στους πρώτους ακροατές, οι οποίοι αν και ανήκαν στους «ταπεινούς και </a:t>
            </a:r>
            <a:r>
              <a:rPr lang="el-GR" sz="1200" dirty="0" err="1">
                <a:solidFill>
                  <a:prstClr val="black"/>
                </a:solidFill>
                <a:latin typeface="Cambria" panose="02040503050406030204" pitchFamily="18" charset="0"/>
              </a:rPr>
              <a:t>καταφρονεμένους</a:t>
            </a:r>
            <a:r>
              <a:rPr lang="el-GR" sz="1200" dirty="0">
                <a:solidFill>
                  <a:prstClr val="black"/>
                </a:solidFill>
                <a:latin typeface="Cambria" panose="02040503050406030204" pitchFamily="18" charset="0"/>
              </a:rPr>
              <a:t>» της </a:t>
            </a:r>
            <a:r>
              <a:rPr lang="el-GR" sz="1200" dirty="0" err="1">
                <a:solidFill>
                  <a:prstClr val="black"/>
                </a:solidFill>
                <a:latin typeface="Cambria" panose="02040503050406030204" pitchFamily="18" charset="0"/>
              </a:rPr>
              <a:t>παγκοσμιοποιημένης</a:t>
            </a:r>
            <a:r>
              <a:rPr lang="el-GR" sz="1200" dirty="0">
                <a:solidFill>
                  <a:prstClr val="black"/>
                </a:solidFill>
                <a:latin typeface="Cambria" panose="02040503050406030204" pitchFamily="18" charset="0"/>
              </a:rPr>
              <a:t> Pax Romana που εξέπεμπαν </a:t>
            </a:r>
            <a:r>
              <a:rPr lang="el-GR" sz="1200" b="1" dirty="0">
                <a:solidFill>
                  <a:prstClr val="black"/>
                </a:solidFill>
                <a:latin typeface="Cambria" panose="02040503050406030204" pitchFamily="18" charset="0"/>
              </a:rPr>
              <a:t>SOS</a:t>
            </a:r>
            <a:r>
              <a:rPr lang="el-GR" sz="1200" dirty="0">
                <a:solidFill>
                  <a:prstClr val="black"/>
                </a:solidFill>
                <a:latin typeface="Cambria" panose="02040503050406030204" pitchFamily="18" charset="0"/>
              </a:rPr>
              <a:t> (= </a:t>
            </a:r>
            <a:r>
              <a:rPr lang="el-GR" sz="1200" dirty="0" err="1">
                <a:solidFill>
                  <a:prstClr val="black"/>
                </a:solidFill>
                <a:latin typeface="Cambria" panose="02040503050406030204" pitchFamily="18" charset="0"/>
              </a:rPr>
              <a:t>Save</a:t>
            </a:r>
            <a:r>
              <a:rPr lang="el-GR" sz="1200" dirty="0">
                <a:solidFill>
                  <a:prstClr val="black"/>
                </a:solidFill>
                <a:latin typeface="Cambria" panose="02040503050406030204" pitchFamily="18" charset="0"/>
              </a:rPr>
              <a:t> </a:t>
            </a:r>
            <a:r>
              <a:rPr lang="el-GR" sz="1200" dirty="0" err="1">
                <a:solidFill>
                  <a:prstClr val="black"/>
                </a:solidFill>
                <a:latin typeface="Cambria" panose="02040503050406030204" pitchFamily="18" charset="0"/>
              </a:rPr>
              <a:t>our</a:t>
            </a:r>
            <a:r>
              <a:rPr lang="el-GR" sz="1200" dirty="0">
                <a:solidFill>
                  <a:prstClr val="black"/>
                </a:solidFill>
                <a:latin typeface="Cambria" panose="02040503050406030204" pitchFamily="18" charset="0"/>
              </a:rPr>
              <a:t> </a:t>
            </a:r>
            <a:r>
              <a:rPr lang="el-GR" sz="1200" dirty="0" err="1">
                <a:solidFill>
                  <a:prstClr val="black"/>
                </a:solidFill>
                <a:latin typeface="Cambria" panose="02040503050406030204" pitchFamily="18" charset="0"/>
              </a:rPr>
              <a:t>Souls</a:t>
            </a:r>
            <a:r>
              <a:rPr lang="el-GR" sz="1200" dirty="0">
                <a:solidFill>
                  <a:prstClr val="black"/>
                </a:solidFill>
                <a:latin typeface="Cambria" panose="02040503050406030204" pitchFamily="18" charset="0"/>
              </a:rPr>
              <a:t>), συνειδητοποίησαν την ολοκλήρωση - σωτηρία (&lt;</a:t>
            </a:r>
            <a:r>
              <a:rPr lang="el-GR" sz="1200" dirty="0" err="1">
                <a:solidFill>
                  <a:prstClr val="black"/>
                </a:solidFill>
                <a:latin typeface="Cambria" panose="02040503050406030204" pitchFamily="18" charset="0"/>
              </a:rPr>
              <a:t>σάω</a:t>
            </a:r>
            <a:r>
              <a:rPr lang="el-GR" sz="1200" dirty="0">
                <a:solidFill>
                  <a:prstClr val="black"/>
                </a:solidFill>
                <a:latin typeface="Cambria" panose="02040503050406030204" pitchFamily="18" charset="0"/>
              </a:rPr>
              <a:t> = γίνομαι σώος) που προσφέρει ο Χριστιανισμός σε όλη την ύπαρξη (ψυχή </a:t>
            </a:r>
            <a:r>
              <a:rPr lang="el-GR" sz="1200" b="1" dirty="0">
                <a:solidFill>
                  <a:prstClr val="black"/>
                </a:solidFill>
                <a:latin typeface="Cambria" panose="02040503050406030204" pitchFamily="18" charset="0"/>
              </a:rPr>
              <a:t>και κορμί</a:t>
            </a:r>
            <a:r>
              <a:rPr lang="el-GR" sz="1200" dirty="0">
                <a:solidFill>
                  <a:prstClr val="black"/>
                </a:solidFill>
                <a:latin typeface="Cambria" panose="02040503050406030204" pitchFamily="18" charset="0"/>
              </a:rPr>
              <a:t>). </a:t>
            </a:r>
            <a:r>
              <a:rPr lang="el-GR" sz="1200" dirty="0" err="1">
                <a:solidFill>
                  <a:prstClr val="black"/>
                </a:solidFill>
                <a:latin typeface="Cambria" panose="02040503050406030204" pitchFamily="18" charset="0"/>
              </a:rPr>
              <a:t>Σημειωτέον</a:t>
            </a:r>
            <a:r>
              <a:rPr lang="el-GR" sz="1200" dirty="0">
                <a:solidFill>
                  <a:prstClr val="black"/>
                </a:solidFill>
                <a:latin typeface="Cambria" panose="02040503050406030204" pitchFamily="18" charset="0"/>
              </a:rPr>
              <a:t> ότι αλλιώς αντιδρά ο άνθρωπος όταν διαβάζει οπτικά και μοναχικά ένα κείμενο, έχοντας τη δυνατότητα ήδη από την αρχή να ανατρέξει στον επίλογο (το φινάλε), και αλλιώς όταν «συλλαμβάνει» - κατ</a:t>
            </a:r>
            <a:r>
              <a:rPr lang="el-GR" sz="1200" b="1" i="1" dirty="0">
                <a:solidFill>
                  <a:prstClr val="black"/>
                </a:solidFill>
                <a:latin typeface="Cambria" panose="02040503050406030204" pitchFamily="18" charset="0"/>
              </a:rPr>
              <a:t>ηχείται</a:t>
            </a:r>
            <a:r>
              <a:rPr lang="el-GR" sz="1200" dirty="0">
                <a:solidFill>
                  <a:prstClr val="black"/>
                </a:solidFill>
                <a:latin typeface="Cambria" panose="02040503050406030204" pitchFamily="18" charset="0"/>
              </a:rPr>
              <a:t> τη ροή του με το πιο αρχέγονο ίσως αισθητήριο (την ακοή) </a:t>
            </a:r>
            <a:r>
              <a:rPr lang="el-GR" sz="1200" dirty="0" err="1">
                <a:solidFill>
                  <a:prstClr val="black"/>
                </a:solidFill>
                <a:latin typeface="Cambria" panose="02040503050406030204" pitchFamily="18" charset="0"/>
              </a:rPr>
              <a:t>παρ</a:t>
            </a:r>
            <a:r>
              <a:rPr lang="el-GR" sz="1200" dirty="0">
                <a:solidFill>
                  <a:prstClr val="black"/>
                </a:solidFill>
                <a:latin typeface="Cambria" panose="02040503050406030204" pitchFamily="18" charset="0"/>
              </a:rPr>
              <a:t>-</a:t>
            </a:r>
            <a:r>
              <a:rPr lang="el-GR" sz="1200" b="1" i="1" dirty="0">
                <a:solidFill>
                  <a:prstClr val="black"/>
                </a:solidFill>
                <a:latin typeface="Cambria" panose="02040503050406030204" pitchFamily="18" charset="0"/>
              </a:rPr>
              <a:t>ακολουθώντας</a:t>
            </a:r>
            <a:r>
              <a:rPr lang="el-GR" sz="1200" dirty="0">
                <a:solidFill>
                  <a:prstClr val="black"/>
                </a:solidFill>
                <a:latin typeface="Cambria" panose="02040503050406030204" pitchFamily="18" charset="0"/>
              </a:rPr>
              <a:t> έναν «</a:t>
            </a:r>
            <a:r>
              <a:rPr lang="el-GR" sz="1200" i="1" dirty="0">
                <a:solidFill>
                  <a:prstClr val="black"/>
                </a:solidFill>
                <a:latin typeface="Cambria" panose="02040503050406030204" pitchFamily="18" charset="0"/>
              </a:rPr>
              <a:t>Λέκτορα»</a:t>
            </a:r>
            <a:r>
              <a:rPr lang="el-GR" sz="1200" dirty="0">
                <a:solidFill>
                  <a:prstClr val="black"/>
                </a:solidFill>
                <a:latin typeface="Cambria" panose="02040503050406030204" pitchFamily="18" charset="0"/>
              </a:rPr>
              <a:t>. Ο αναγνώστης, αφού έχει πρώτα ο ίδιος συγ</a:t>
            </a:r>
            <a:r>
              <a:rPr lang="el-GR" sz="1200" b="1" i="1" dirty="0">
                <a:solidFill>
                  <a:prstClr val="black"/>
                </a:solidFill>
                <a:latin typeface="Cambria" panose="02040503050406030204" pitchFamily="18" charset="0"/>
              </a:rPr>
              <a:t>κλονιστεί</a:t>
            </a:r>
            <a:r>
              <a:rPr lang="el-GR" sz="1200" dirty="0">
                <a:solidFill>
                  <a:prstClr val="black"/>
                </a:solidFill>
                <a:latin typeface="Cambria" panose="02040503050406030204" pitchFamily="18" charset="0"/>
              </a:rPr>
              <a:t> από το μήνυμα του Κειμένου, έχει τη δυνατότητα με τη φωνή αλλά και τη γλώσσα του σώματος να </a:t>
            </a:r>
            <a:r>
              <a:rPr lang="el-GR" sz="1200" b="1" i="1" dirty="0">
                <a:solidFill>
                  <a:prstClr val="black"/>
                </a:solidFill>
                <a:latin typeface="Cambria" panose="02040503050406030204" pitchFamily="18" charset="0"/>
              </a:rPr>
              <a:t>πληρο</a:t>
            </a:r>
            <a:r>
              <a:rPr lang="el-GR" sz="1200" i="1" dirty="0">
                <a:solidFill>
                  <a:prstClr val="black"/>
                </a:solidFill>
                <a:latin typeface="Cambria" panose="02040503050406030204" pitchFamily="18" charset="0"/>
              </a:rPr>
              <a:t>φορήσει</a:t>
            </a:r>
            <a:r>
              <a:rPr lang="el-GR" sz="1200" dirty="0">
                <a:solidFill>
                  <a:prstClr val="black"/>
                </a:solidFill>
                <a:latin typeface="Cambria" panose="02040503050406030204" pitchFamily="18" charset="0"/>
              </a:rPr>
              <a:t> (= γεμίσει την ύπαρξη και όχι να </a:t>
            </a:r>
            <a:r>
              <a:rPr lang="el-GR" sz="1200" dirty="0" err="1">
                <a:solidFill>
                  <a:prstClr val="black"/>
                </a:solidFill>
                <a:latin typeface="Cambria" panose="02040503050406030204" pitchFamily="18" charset="0"/>
              </a:rPr>
              <a:t>παρέξει</a:t>
            </a:r>
            <a:r>
              <a:rPr lang="el-GR" sz="1200" dirty="0">
                <a:solidFill>
                  <a:prstClr val="black"/>
                </a:solidFill>
                <a:latin typeface="Cambria" panose="02040503050406030204" pitchFamily="18" charset="0"/>
              </a:rPr>
              <a:t> απλώς </a:t>
            </a:r>
            <a:r>
              <a:rPr lang="el-GR" sz="1200" i="1" dirty="0">
                <a:solidFill>
                  <a:prstClr val="black"/>
                </a:solidFill>
                <a:latin typeface="Cambria" panose="02040503050406030204" pitchFamily="18" charset="0"/>
              </a:rPr>
              <a:t>Ειδήσεις</a:t>
            </a:r>
            <a:r>
              <a:rPr lang="el-GR" sz="1200" dirty="0">
                <a:solidFill>
                  <a:prstClr val="black"/>
                </a:solidFill>
                <a:latin typeface="Cambria" panose="02040503050406030204" pitchFamily="18" charset="0"/>
              </a:rPr>
              <a:t>) προσφέροντας στην </a:t>
            </a:r>
            <a:r>
              <a:rPr lang="el-GR" sz="1200" dirty="0" err="1">
                <a:solidFill>
                  <a:prstClr val="black"/>
                </a:solidFill>
                <a:latin typeface="Cambria" panose="02040503050406030204" pitchFamily="18" charset="0"/>
              </a:rPr>
              <a:t>πεινώσα</a:t>
            </a:r>
            <a:r>
              <a:rPr lang="el-GR" sz="1200" dirty="0">
                <a:solidFill>
                  <a:prstClr val="black"/>
                </a:solidFill>
                <a:latin typeface="Cambria" panose="02040503050406030204" pitchFamily="18" charset="0"/>
              </a:rPr>
              <a:t> και διψώσα ύπαρξη τη </a:t>
            </a:r>
            <a:r>
              <a:rPr lang="el-GR" sz="1200" i="1" dirty="0">
                <a:solidFill>
                  <a:prstClr val="black"/>
                </a:solidFill>
                <a:latin typeface="Cambria" panose="02040503050406030204" pitchFamily="18" charset="0"/>
              </a:rPr>
              <a:t>θεία Κοινωνία του Λόγου</a:t>
            </a:r>
            <a:r>
              <a:rPr lang="el-GR" sz="1200" dirty="0">
                <a:solidFill>
                  <a:prstClr val="black"/>
                </a:solidFill>
                <a:latin typeface="Cambria" panose="02040503050406030204" pitchFamily="18" charset="0"/>
              </a:rPr>
              <a:t>. </a:t>
            </a:r>
          </a:p>
        </p:txBody>
      </p:sp>
    </p:spTree>
    <p:extLst>
      <p:ext uri="{BB962C8B-B14F-4D97-AF65-F5344CB8AC3E}">
        <p14:creationId xmlns:p14="http://schemas.microsoft.com/office/powerpoint/2010/main" val="1079257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2"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2" y="982135"/>
            <a:ext cx="9953905" cy="5601533"/>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ΤΟ ΚΕΙΜΕΝΟ ΩΣ ΑΦΗΓΗΜΑ Β΄</a:t>
            </a:r>
            <a:endParaRPr lang="el-GR" sz="20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Ταυτόχρονα επιχειρούμε με τα εσωτερικά μάτια της καρδιάς και της φαντασίας να «αναβιώσουμε» εντός μας τις εικόνες τού κειμένου. Έτσι το κείμενο αρχίζει να δια</a:t>
            </a:r>
            <a:r>
              <a:rPr lang="el-GR" sz="1400" i="1" dirty="0">
                <a:solidFill>
                  <a:prstClr val="black"/>
                </a:solidFill>
                <a:latin typeface="Cambria" panose="02040503050406030204" pitchFamily="18" charset="0"/>
              </a:rPr>
              <a:t>λέγεται </a:t>
            </a:r>
            <a:r>
              <a:rPr lang="el-GR" sz="1400" dirty="0">
                <a:solidFill>
                  <a:prstClr val="black"/>
                </a:solidFill>
                <a:latin typeface="Cambria" panose="02040503050406030204" pitchFamily="18" charset="0"/>
              </a:rPr>
              <a:t>/ συ</a:t>
            </a:r>
            <a:r>
              <a:rPr lang="el-GR" sz="1400" i="1" dirty="0">
                <a:solidFill>
                  <a:prstClr val="black"/>
                </a:solidFill>
                <a:latin typeface="Cambria" panose="02040503050406030204" pitchFamily="18" charset="0"/>
              </a:rPr>
              <a:t>ζητά</a:t>
            </a:r>
            <a:r>
              <a:rPr lang="el-GR" sz="1400" dirty="0">
                <a:solidFill>
                  <a:prstClr val="black"/>
                </a:solidFill>
                <a:latin typeface="Cambria" panose="02040503050406030204" pitchFamily="18" charset="0"/>
              </a:rPr>
              <a:t> μαζί μας αναφορικά με την Α</a:t>
            </a:r>
            <a:r>
              <a:rPr lang="el-GR" sz="1400" i="1" dirty="0">
                <a:solidFill>
                  <a:prstClr val="black"/>
                </a:solidFill>
                <a:latin typeface="Cambria" panose="02040503050406030204" pitchFamily="18" charset="0"/>
              </a:rPr>
              <a:t>λήθεια, τη Δικαιοσύνη και την Ομορφιά</a:t>
            </a:r>
            <a:r>
              <a:rPr lang="el-GR" sz="1400" dirty="0">
                <a:solidFill>
                  <a:prstClr val="black"/>
                </a:solidFill>
                <a:latin typeface="Cambria" panose="02040503050406030204" pitchFamily="18" charset="0"/>
              </a:rPr>
              <a:t> (που σύμφωνα με τον Ντοστογιέφσκι θα σώσει τον κόσμο) και εμείς κυριολεκτικά αφομοιώνουμε το μήνυμα της ζωής και της ελπίδας που εκπέμπει </a:t>
            </a:r>
            <a:r>
              <a:rPr lang="el-GR" sz="1400" i="1" dirty="0">
                <a:solidFill>
                  <a:prstClr val="black"/>
                </a:solidFill>
                <a:latin typeface="Cambria" panose="02040503050406030204" pitchFamily="18" charset="0"/>
              </a:rPr>
              <a:t>απο</a:t>
            </a:r>
            <a:r>
              <a:rPr lang="el-GR" sz="1400" b="1" i="1" dirty="0">
                <a:solidFill>
                  <a:prstClr val="black"/>
                </a:solidFill>
                <a:latin typeface="Cambria" panose="02040503050406030204" pitchFamily="18" charset="0"/>
              </a:rPr>
              <a:t>στηθίζοντάς το </a:t>
            </a:r>
            <a:r>
              <a:rPr lang="el-GR" sz="1400" dirty="0">
                <a:solidFill>
                  <a:prstClr val="black"/>
                </a:solidFill>
                <a:latin typeface="Cambria" panose="02040503050406030204" pitchFamily="18" charset="0"/>
              </a:rPr>
              <a:t>(= κάνουμε κομμάτι της καρδιάς/του εσώτατου είναι μας </a:t>
            </a:r>
            <a:r>
              <a:rPr lang="el-GR" sz="1400" dirty="0" err="1">
                <a:solidFill>
                  <a:prstClr val="black"/>
                </a:solidFill>
                <a:latin typeface="Cambria" panose="02040503050406030204" pitchFamily="18" charset="0"/>
              </a:rPr>
              <a:t>πρβλ</a:t>
            </a:r>
            <a:r>
              <a:rPr lang="el-GR" sz="1400" dirty="0">
                <a:solidFill>
                  <a:prstClr val="black"/>
                </a:solidFill>
                <a:latin typeface="Cambria" panose="02040503050406030204" pitchFamily="18" charset="0"/>
              </a:rPr>
              <a:t>. </a:t>
            </a:r>
            <a:r>
              <a:rPr lang="el-GR" sz="1400" i="1" dirty="0" err="1">
                <a:solidFill>
                  <a:prstClr val="black"/>
                </a:solidFill>
                <a:latin typeface="Cambria" panose="02040503050406030204" pitchFamily="18" charset="0"/>
              </a:rPr>
              <a:t>learning</a:t>
            </a:r>
            <a:r>
              <a:rPr lang="el-GR" sz="1400" i="1" dirty="0">
                <a:solidFill>
                  <a:prstClr val="black"/>
                </a:solidFill>
                <a:latin typeface="Cambria" panose="02040503050406030204" pitchFamily="18" charset="0"/>
              </a:rPr>
              <a:t> </a:t>
            </a:r>
            <a:r>
              <a:rPr lang="el-GR" sz="1400" b="1" i="1" dirty="0" err="1">
                <a:solidFill>
                  <a:prstClr val="black"/>
                </a:solidFill>
                <a:latin typeface="Cambria" panose="02040503050406030204" pitchFamily="18" charset="0"/>
              </a:rPr>
              <a:t>by</a:t>
            </a:r>
            <a:r>
              <a:rPr lang="el-GR" sz="1400" b="1" i="1" dirty="0">
                <a:solidFill>
                  <a:prstClr val="black"/>
                </a:solidFill>
                <a:latin typeface="Cambria" panose="02040503050406030204" pitchFamily="18" charset="0"/>
              </a:rPr>
              <a:t> </a:t>
            </a:r>
            <a:r>
              <a:rPr lang="el-GR" sz="1400" b="1" i="1" dirty="0" err="1">
                <a:solidFill>
                  <a:prstClr val="black"/>
                </a:solidFill>
                <a:latin typeface="Cambria" panose="02040503050406030204" pitchFamily="18" charset="0"/>
              </a:rPr>
              <a:t>heart</a:t>
            </a:r>
            <a:r>
              <a:rPr lang="el-GR" sz="1400" dirty="0">
                <a:solidFill>
                  <a:prstClr val="black"/>
                </a:solidFill>
                <a:latin typeface="Cambria" panose="02040503050406030204" pitchFamily="18" charset="0"/>
              </a:rPr>
              <a:t>). Είναι αξιοπρόσεκτο ότι στη σύγχρονη ερμηνευτική, ο εξηγητής δεν λειτουργεί πλέον σαν τη μαία που καλείται να εξαγάγει ένα </a:t>
            </a:r>
            <a:r>
              <a:rPr lang="el-GR" sz="1400" dirty="0" err="1">
                <a:solidFill>
                  <a:prstClr val="black"/>
                </a:solidFill>
                <a:latin typeface="Cambria" panose="02040503050406030204" pitchFamily="18" charset="0"/>
              </a:rPr>
              <a:t>προϋπάρχον</a:t>
            </a:r>
            <a:r>
              <a:rPr lang="el-GR" sz="1400" dirty="0">
                <a:solidFill>
                  <a:prstClr val="black"/>
                </a:solidFill>
                <a:latin typeface="Cambria" panose="02040503050406030204" pitchFamily="18" charset="0"/>
              </a:rPr>
              <a:t> - </a:t>
            </a:r>
            <a:r>
              <a:rPr lang="el-GR" sz="1400" i="1" dirty="0" err="1">
                <a:solidFill>
                  <a:prstClr val="black"/>
                </a:solidFill>
                <a:latin typeface="Cambria" panose="02040503050406030204" pitchFamily="18" charset="0"/>
              </a:rPr>
              <a:t>προκάτ</a:t>
            </a:r>
            <a:r>
              <a:rPr lang="el-GR" sz="1400" dirty="0">
                <a:solidFill>
                  <a:prstClr val="black"/>
                </a:solidFill>
                <a:latin typeface="Cambria" panose="02040503050406030204" pitchFamily="18" charset="0"/>
              </a:rPr>
              <a:t> μήνυμα αλλά σαν μια μάνα που γονιμοποιεί το ανάγνωσμα και το μήνυμα, όπως ακριβώς συνέβαινε και συμβαίνει με τους Πατέρες.</a:t>
            </a:r>
          </a:p>
          <a:p>
            <a:pPr marL="274320" lvl="0" indent="-274320" algn="just">
              <a:spcBef>
                <a:spcPts val="580"/>
              </a:spcBef>
              <a:buClr>
                <a:srgbClr val="D34817"/>
              </a:buClr>
              <a:buSzPct val="85000"/>
              <a:buFont typeface="Wingdings 2" panose="05020102010507070707"/>
              <a:buChar char=""/>
            </a:pPr>
            <a:r>
              <a:rPr lang="el-GR" sz="1400" b="1" dirty="0">
                <a:solidFill>
                  <a:prstClr val="black"/>
                </a:solidFill>
                <a:latin typeface="Cambria" panose="02040503050406030204" pitchFamily="18" charset="0"/>
              </a:rPr>
              <a:t>Καθ’ οδόν,</a:t>
            </a:r>
            <a:r>
              <a:rPr lang="el-GR" sz="1400" dirty="0">
                <a:solidFill>
                  <a:prstClr val="black"/>
                </a:solidFill>
                <a:latin typeface="Cambria" panose="02040503050406030204" pitchFamily="18" charset="0"/>
              </a:rPr>
              <a:t> όταν πλέον δεν είμαστε εγκλωβισμένοι σε έναν κλειστό χώρο, έχοντας την ησυχία - σχόλη, καλόν είναι </a:t>
            </a:r>
            <a:r>
              <a:rPr lang="el-GR" sz="1400" b="1" i="1" dirty="0">
                <a:solidFill>
                  <a:prstClr val="black"/>
                </a:solidFill>
                <a:latin typeface="Cambria" panose="02040503050406030204" pitchFamily="18" charset="0"/>
              </a:rPr>
              <a:t>ακούγοντας τα κείμενα</a:t>
            </a:r>
            <a:r>
              <a:rPr lang="el-GR" sz="1400" dirty="0">
                <a:solidFill>
                  <a:prstClr val="black"/>
                </a:solidFill>
                <a:latin typeface="Cambria" panose="02040503050406030204" pitchFamily="18" charset="0"/>
              </a:rPr>
              <a:t> (τα οποία μέσω μια εφαρμογής [</a:t>
            </a:r>
            <a:r>
              <a:rPr lang="el-GR" sz="1400" dirty="0" err="1">
                <a:solidFill>
                  <a:prstClr val="black"/>
                </a:solidFill>
                <a:latin typeface="Cambria" panose="02040503050406030204" pitchFamily="18" charset="0"/>
              </a:rPr>
              <a:t>Αρρ</a:t>
            </a:r>
            <a:r>
              <a:rPr lang="el-GR" sz="1400" dirty="0">
                <a:solidFill>
                  <a:prstClr val="black"/>
                </a:solidFill>
                <a:latin typeface="Cambria" panose="02040503050406030204" pitchFamily="18" charset="0"/>
              </a:rPr>
              <a:t>] έχουμε κατεβάσει στο κινητό μας ακόμη και σε αγγλική εκδοχή [</a:t>
            </a:r>
            <a:r>
              <a:rPr lang="en-US" sz="1400" dirty="0">
                <a:solidFill>
                  <a:prstClr val="black"/>
                </a:solidFill>
                <a:latin typeface="Perpetua"/>
              </a:rPr>
              <a:t>Version</a:t>
            </a:r>
            <a:r>
              <a:rPr lang="el-GR" sz="1400" dirty="0">
                <a:solidFill>
                  <a:prstClr val="black"/>
                </a:solidFill>
                <a:latin typeface="Cambria" panose="02040503050406030204" pitchFamily="18" charset="0"/>
              </a:rPr>
              <a:t>]) να δημιουργούμε «οπτικά» βίντεο (όπως άλλωστε έκαναν οι πρώτοι ακροατές αφού και διαχρονικά ισχύει το «άκου να δεις»). Δεν είναι απαραίτητο να «σκαλώνουμε» σε όσα δεν καταλαβαίνουμε αλλά συνεχίζουμε την ακρόαση. Η δημιουργία «βίντεο» μας βοηθάει να διακρίνουμε σε ποια </a:t>
            </a:r>
            <a:r>
              <a:rPr lang="el-GR" sz="1400" b="1" dirty="0">
                <a:solidFill>
                  <a:prstClr val="black"/>
                </a:solidFill>
                <a:latin typeface="Cambria" panose="02040503050406030204" pitchFamily="18" charset="0"/>
              </a:rPr>
              <a:t>σύμβολα</a:t>
            </a:r>
            <a:r>
              <a:rPr lang="el-GR" sz="1400" dirty="0">
                <a:solidFill>
                  <a:prstClr val="black"/>
                </a:solidFill>
                <a:latin typeface="Cambria" panose="02040503050406030204" pitchFamily="18" charset="0"/>
              </a:rPr>
              <a:t> ο συγγραφέας χτίζει την ιστορία.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Τελικά αναρωτιόμαστε (α) ποιες επόψεις, ερωτήσεις, διατυπώσεις, θέματα του κειμένου είναι σημαντικά για μας και τα παιδιά στα οποία θα απευθυνθούμε. (β) Προβληματιζόμαστε για το πώς θα «σερβίρουμε» το </a:t>
            </a:r>
            <a:r>
              <a:rPr lang="el-GR" sz="1400" cap="all" dirty="0">
                <a:solidFill>
                  <a:prstClr val="black"/>
                </a:solidFill>
                <a:latin typeface="Cambria" panose="02040503050406030204" pitchFamily="18" charset="0"/>
              </a:rPr>
              <a:t>κ</a:t>
            </a:r>
            <a:r>
              <a:rPr lang="el-GR" sz="1400" dirty="0">
                <a:solidFill>
                  <a:prstClr val="black"/>
                </a:solidFill>
                <a:latin typeface="Cambria" panose="02040503050406030204" pitchFamily="18" charset="0"/>
              </a:rPr>
              <a:t>είμενο (στην αρχή ή μετά από μια εισαγωγή ή άλλη </a:t>
            </a:r>
            <a:r>
              <a:rPr lang="el-GR" sz="1400" dirty="0" err="1">
                <a:solidFill>
                  <a:prstClr val="black"/>
                </a:solidFill>
                <a:latin typeface="Cambria" panose="02040503050406030204" pitchFamily="18" charset="0"/>
              </a:rPr>
              <a:t>αφόρμηση</a:t>
            </a:r>
            <a:r>
              <a:rPr lang="el-GR" sz="1400" dirty="0">
                <a:solidFill>
                  <a:prstClr val="black"/>
                </a:solidFill>
                <a:latin typeface="Cambria" panose="02040503050406030204" pitchFamily="18" charset="0"/>
              </a:rPr>
              <a:t> οπτική ή ακουστική), πώς αυτό θα ακουσθεί και θα εισακουσθεί έτσι ώστε μέσω της </a:t>
            </a:r>
            <a:r>
              <a:rPr lang="el-GR" sz="1400" b="1" dirty="0" err="1">
                <a:solidFill>
                  <a:prstClr val="black"/>
                </a:solidFill>
                <a:latin typeface="Cambria" panose="02040503050406030204" pitchFamily="18" charset="0"/>
              </a:rPr>
              <a:t>διαδραστικότητας</a:t>
            </a:r>
            <a:r>
              <a:rPr lang="el-GR" sz="1400" dirty="0">
                <a:solidFill>
                  <a:prstClr val="black"/>
                </a:solidFill>
                <a:latin typeface="Cambria" panose="02040503050406030204" pitchFamily="18" charset="0"/>
              </a:rPr>
              <a:t> (</a:t>
            </a:r>
            <a:r>
              <a:rPr lang="el-GR" sz="1400" dirty="0" err="1">
                <a:solidFill>
                  <a:prstClr val="black"/>
                </a:solidFill>
                <a:latin typeface="Cambria" panose="02040503050406030204" pitchFamily="18" charset="0"/>
              </a:rPr>
              <a:t>interaction</a:t>
            </a:r>
            <a:r>
              <a:rPr lang="el-GR" sz="1400" dirty="0">
                <a:solidFill>
                  <a:prstClr val="black"/>
                </a:solidFill>
                <a:latin typeface="Cambria" panose="02040503050406030204" pitchFamily="18" charset="0"/>
              </a:rPr>
              <a:t>) ευαγγελικού κειμένου και παιδιών να προκληθεί μετά</a:t>
            </a:r>
            <a:r>
              <a:rPr lang="el-GR" sz="1400" b="1" i="1" dirty="0">
                <a:solidFill>
                  <a:prstClr val="black"/>
                </a:solidFill>
                <a:latin typeface="Cambria" panose="02040503050406030204" pitchFamily="18" charset="0"/>
              </a:rPr>
              <a:t>νοια – </a:t>
            </a:r>
            <a:r>
              <a:rPr lang="el-GR" sz="1400" dirty="0" err="1">
                <a:solidFill>
                  <a:prstClr val="black"/>
                </a:solidFill>
                <a:latin typeface="Cambria" panose="02040503050406030204" pitchFamily="18" charset="0"/>
              </a:rPr>
              <a:t>μετα</a:t>
            </a:r>
            <a:r>
              <a:rPr lang="el-GR" sz="1400" b="1" i="1" dirty="0" err="1">
                <a:solidFill>
                  <a:prstClr val="black"/>
                </a:solidFill>
                <a:latin typeface="Cambria" panose="02040503050406030204" pitchFamily="18" charset="0"/>
              </a:rPr>
              <a:t>Στροφή</a:t>
            </a:r>
            <a:r>
              <a:rPr lang="el-GR" sz="1400" b="1" i="1" dirty="0">
                <a:solidFill>
                  <a:prstClr val="black"/>
                </a:solidFill>
                <a:latin typeface="Cambria" panose="02040503050406030204" pitchFamily="18" charset="0"/>
              </a:rPr>
              <a:t> </a:t>
            </a:r>
            <a:r>
              <a:rPr lang="el-GR" sz="1400" dirty="0">
                <a:solidFill>
                  <a:prstClr val="black"/>
                </a:solidFill>
                <a:latin typeface="Cambria" panose="02040503050406030204" pitchFamily="18" charset="0"/>
              </a:rPr>
              <a:t>(η οποία θα μπορούσε στα νέα Ελληνικά να μεταφραστεί με το επιτακτικό κέλευσμα «</a:t>
            </a:r>
            <a:r>
              <a:rPr lang="el-GR" sz="1400" cap="all" dirty="0">
                <a:solidFill>
                  <a:prstClr val="black"/>
                </a:solidFill>
                <a:latin typeface="Cambria" panose="02040503050406030204" pitchFamily="18" charset="0"/>
              </a:rPr>
              <a:t>μ</a:t>
            </a:r>
            <a:r>
              <a:rPr lang="el-GR" sz="1400" dirty="0">
                <a:solidFill>
                  <a:prstClr val="black"/>
                </a:solidFill>
                <a:latin typeface="Cambria" panose="02040503050406030204" pitchFamily="18" charset="0"/>
              </a:rPr>
              <a:t>εταβολή!») και το πρώτο να μεταγγίσει ελπίδα και νόημα στους απαιτητικούς ακροατές.</a:t>
            </a:r>
          </a:p>
          <a:p>
            <a:pPr marL="274320" lvl="0" indent="-274320" algn="just">
              <a:spcBef>
                <a:spcPts val="580"/>
              </a:spcBef>
              <a:buClr>
                <a:srgbClr val="D34817"/>
              </a:buClr>
              <a:buSzPct val="85000"/>
              <a:buFont typeface="Wingdings 2" panose="05020102010507070707"/>
              <a:buChar char=""/>
            </a:pPr>
            <a:endParaRPr lang="el-GR" sz="14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2434096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2"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2" y="982134"/>
            <a:ext cx="9953905" cy="707886"/>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ΤΟ ΚΕΙΜΕΝΟ ΩΣ ΑΦΗΓΗΜΑ Γ΄ (</a:t>
            </a:r>
            <a:r>
              <a:rPr lang="el-GR" sz="2000" b="1" dirty="0">
                <a:solidFill>
                  <a:srgbClr val="696464"/>
                </a:solidFill>
                <a:latin typeface="Calibri" panose="020F0502020204030204" pitchFamily="34" charset="0"/>
              </a:rPr>
              <a:t>Στην αίθουσα: Προτάσεις / Επιλογές για πρόκληση «</a:t>
            </a:r>
            <a:r>
              <a:rPr lang="el-GR" sz="2000" b="1" dirty="0" err="1">
                <a:solidFill>
                  <a:srgbClr val="696464"/>
                </a:solidFill>
                <a:latin typeface="Calibri" panose="020F0502020204030204" pitchFamily="34" charset="0"/>
              </a:rPr>
              <a:t>εκΠλήξεων</a:t>
            </a:r>
            <a:r>
              <a:rPr lang="el-GR" sz="2000" b="1" dirty="0">
                <a:solidFill>
                  <a:srgbClr val="696464"/>
                </a:solidFill>
                <a:latin typeface="Calibri" panose="020F0502020204030204" pitchFamily="34" charset="0"/>
              </a:rPr>
              <a:t>» και δράσης (Δημιουργική αγία Γραφή) </a:t>
            </a:r>
            <a:endParaRPr lang="el-GR" sz="1400" dirty="0">
              <a:solidFill>
                <a:prstClr val="black"/>
              </a:solidFill>
              <a:latin typeface="Cambria" panose="02040503050406030204" pitchFamily="18" charset="0"/>
            </a:endParaRPr>
          </a:p>
        </p:txBody>
      </p:sp>
      <p:pic>
        <p:nvPicPr>
          <p:cNvPr id="6" name="Θέση περιεχομένου 3"/>
          <p:cNvPicPr>
            <a:picLocks/>
          </p:cNvPicPr>
          <p:nvPr/>
        </p:nvPicPr>
        <p:blipFill>
          <a:blip r:embed="rId3" cstate="print"/>
          <a:srcRect/>
          <a:stretch>
            <a:fillRect/>
          </a:stretch>
        </p:blipFill>
        <p:spPr bwMode="auto">
          <a:xfrm>
            <a:off x="4195273" y="2325079"/>
            <a:ext cx="3962400" cy="2800350"/>
          </a:xfrm>
          <a:prstGeom prst="rect">
            <a:avLst/>
          </a:prstGeom>
          <a:noFill/>
          <a:ln w="9525">
            <a:noFill/>
            <a:miter lim="800000"/>
            <a:headEnd/>
            <a:tailEnd/>
          </a:ln>
        </p:spPr>
      </p:pic>
    </p:spTree>
    <p:extLst>
      <p:ext uri="{BB962C8B-B14F-4D97-AF65-F5344CB8AC3E}">
        <p14:creationId xmlns:p14="http://schemas.microsoft.com/office/powerpoint/2010/main" val="1287781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2"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2" y="982133"/>
            <a:ext cx="9953905" cy="4539704"/>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400" b="1" dirty="0">
                <a:solidFill>
                  <a:srgbClr val="696464"/>
                </a:solidFill>
                <a:latin typeface="Calibri" panose="020F0502020204030204" pitchFamily="34" charset="0"/>
              </a:rPr>
              <a:t>Παρουσίαση του Κειμένου</a:t>
            </a:r>
            <a:endParaRPr lang="el-GR" sz="2400" b="1"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2400" b="1"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400" b="1" dirty="0">
                <a:solidFill>
                  <a:prstClr val="black"/>
                </a:solidFill>
                <a:latin typeface="Cambria" panose="02040503050406030204" pitchFamily="18" charset="0"/>
              </a:rPr>
              <a:t>Από τις παρακάτω τεχνικές επιλέγουμε εμείς αυτές που προσιδιάζουν στο κείμενο, στα παιδιά αλλά και σ’ εμάς τους ίδιους.</a:t>
            </a:r>
          </a:p>
          <a:p>
            <a:pPr marL="274320" lvl="0" indent="-274320" algn="just">
              <a:spcBef>
                <a:spcPts val="580"/>
              </a:spcBef>
              <a:buClr>
                <a:srgbClr val="D34817"/>
              </a:buClr>
              <a:buSzPct val="85000"/>
              <a:buFont typeface="Wingdings 2" panose="05020102010507070707"/>
              <a:buChar char=""/>
            </a:pPr>
            <a:r>
              <a:rPr lang="el-GR" sz="2400" dirty="0" err="1">
                <a:solidFill>
                  <a:prstClr val="black"/>
                </a:solidFill>
                <a:latin typeface="Cambria" panose="02040503050406030204" pitchFamily="18" charset="0"/>
              </a:rPr>
              <a:t>Αφορμώμαστε</a:t>
            </a:r>
            <a:r>
              <a:rPr lang="el-GR" sz="2400" dirty="0">
                <a:solidFill>
                  <a:prstClr val="black"/>
                </a:solidFill>
                <a:latin typeface="Cambria" panose="02040503050406030204" pitchFamily="18" charset="0"/>
              </a:rPr>
              <a:t> από μία σκηνή του τώρα / σήμερα που θα λειτουργήσει </a:t>
            </a:r>
            <a:r>
              <a:rPr lang="el-GR" sz="2400" dirty="0" err="1">
                <a:solidFill>
                  <a:prstClr val="black"/>
                </a:solidFill>
                <a:latin typeface="Cambria" panose="02040503050406030204" pitchFamily="18" charset="0"/>
              </a:rPr>
              <a:t>ανα-τρεπτικά</a:t>
            </a:r>
            <a:r>
              <a:rPr lang="el-GR" sz="2400" dirty="0">
                <a:solidFill>
                  <a:prstClr val="black"/>
                </a:solidFill>
                <a:latin typeface="Cambria" panose="02040503050406030204" pitchFamily="18" charset="0"/>
              </a:rPr>
              <a:t>.</a:t>
            </a:r>
          </a:p>
          <a:p>
            <a:pPr marL="274320" lvl="0" indent="-274320" algn="just">
              <a:spcBef>
                <a:spcPts val="580"/>
              </a:spcBef>
              <a:buClr>
                <a:srgbClr val="D34817"/>
              </a:buClr>
              <a:buSzPct val="85000"/>
              <a:buFont typeface="Wingdings 2" panose="05020102010507070707"/>
              <a:buChar char=""/>
            </a:pPr>
            <a:r>
              <a:rPr lang="el-GR" sz="2400" cap="all" dirty="0">
                <a:solidFill>
                  <a:prstClr val="black"/>
                </a:solidFill>
                <a:latin typeface="Cambria" panose="02040503050406030204" pitchFamily="18" charset="0"/>
              </a:rPr>
              <a:t>μ</a:t>
            </a:r>
            <a:r>
              <a:rPr lang="el-GR" sz="2400" dirty="0">
                <a:solidFill>
                  <a:prstClr val="black"/>
                </a:solidFill>
                <a:latin typeface="Cambria" panose="02040503050406030204" pitchFamily="18" charset="0"/>
              </a:rPr>
              <a:t>έσω ενός υπολογιστή μπορούμε να εισαγάγουμε το Μάθημα με εφέ που προκαλούν εκ</a:t>
            </a:r>
            <a:r>
              <a:rPr lang="el-GR" sz="2400" i="1" dirty="0">
                <a:solidFill>
                  <a:prstClr val="black"/>
                </a:solidFill>
                <a:latin typeface="Cambria" panose="02040503050406030204" pitchFamily="18" charset="0"/>
              </a:rPr>
              <a:t>πλήξεις</a:t>
            </a:r>
            <a:r>
              <a:rPr lang="el-GR" sz="2400" dirty="0">
                <a:solidFill>
                  <a:prstClr val="black"/>
                </a:solidFill>
                <a:latin typeface="Cambria" panose="02040503050406030204" pitchFamily="18" charset="0"/>
              </a:rPr>
              <a:t> ή / και απορίες.</a:t>
            </a:r>
          </a:p>
          <a:p>
            <a:pPr marL="274320" lvl="0" indent="-274320" algn="just">
              <a:spcBef>
                <a:spcPts val="580"/>
              </a:spcBef>
              <a:buClr>
                <a:srgbClr val="D34817"/>
              </a:buClr>
              <a:buSzPct val="85000"/>
              <a:buFont typeface="Wingdings 2" panose="05020102010507070707"/>
              <a:buChar char=""/>
            </a:pPr>
            <a:r>
              <a:rPr lang="el-GR" sz="2400" dirty="0">
                <a:solidFill>
                  <a:prstClr val="black"/>
                </a:solidFill>
                <a:latin typeface="Cambria" panose="02040503050406030204" pitchFamily="18" charset="0"/>
              </a:rPr>
              <a:t>Πρόληψη μιας σημαντικής εμπειρίας πού ζουν οι πρωταγωνιστές. Στην περίπτωση της θεραπείας του τυφλού ή και της ανωτέρω εμπειρίας του Ιωνάς, θα μπορούσαν οι μαθητές να «κλείσουν» τα μάτια με φουλάρια.</a:t>
            </a:r>
          </a:p>
        </p:txBody>
      </p:sp>
    </p:spTree>
    <p:extLst>
      <p:ext uri="{BB962C8B-B14F-4D97-AF65-F5344CB8AC3E}">
        <p14:creationId xmlns:p14="http://schemas.microsoft.com/office/powerpoint/2010/main" val="1652520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2"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2" y="982133"/>
            <a:ext cx="9953905" cy="5432256"/>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400" b="1" dirty="0">
                <a:solidFill>
                  <a:srgbClr val="696464"/>
                </a:solidFill>
                <a:latin typeface="Calibri" panose="020F0502020204030204" pitchFamily="34" charset="0"/>
              </a:rPr>
              <a:t>Επιλογές για την αφήγηση (</a:t>
            </a:r>
            <a:r>
              <a:rPr lang="en-US" sz="2400" b="1" dirty="0">
                <a:solidFill>
                  <a:srgbClr val="696464"/>
                </a:solidFill>
              </a:rPr>
              <a:t>Recital</a:t>
            </a:r>
            <a:r>
              <a:rPr lang="el-GR" sz="2400" b="1" dirty="0">
                <a:solidFill>
                  <a:srgbClr val="696464"/>
                </a:solidFill>
                <a:latin typeface="Calibri" panose="020F0502020204030204" pitchFamily="34" charset="0"/>
              </a:rPr>
              <a:t>) Α΄</a:t>
            </a:r>
            <a:endParaRPr lang="el-GR" sz="24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1600" dirty="0">
                <a:solidFill>
                  <a:prstClr val="black"/>
                </a:solidFill>
                <a:latin typeface="Cambria" panose="02040503050406030204" pitchFamily="18" charset="0"/>
              </a:rPr>
              <a:t>1.Αφηγούμαστε την Περικοπή τονίζοντας τις εμφάσεις (</a:t>
            </a:r>
            <a:r>
              <a:rPr lang="el-GR" sz="1600" dirty="0" err="1">
                <a:solidFill>
                  <a:prstClr val="black"/>
                </a:solidFill>
                <a:latin typeface="Cambria" panose="02040503050406030204" pitchFamily="18" charset="0"/>
              </a:rPr>
              <a:t>points</a:t>
            </a:r>
            <a:r>
              <a:rPr lang="el-GR" sz="1600" dirty="0">
                <a:solidFill>
                  <a:prstClr val="black"/>
                </a:solidFill>
                <a:latin typeface="Cambria" panose="02040503050406030204" pitchFamily="18" charset="0"/>
              </a:rPr>
              <a:t>), χρησιμοποιώντας ιστορικό ενεστώτα (και όχι αόριστο που δίνει την αίσθηση του «μια φορά και έναν καιρό») και αντικαθιστώντας κάποτε κάποιες φράσεις ώστε να προκαλέσουμε κατάπληξη-σοκ στον ακροατή (έτσι αντί Σαμαρείτης χρησιμοποιούμε τον όρο Τούρκος/Πακιστανός) ή και περιγράφοντας κάποιες άλλες. Κατά την ανάγνωση μπορούμε να επιστρατεύσουμε και τη «γλώσσα του σώματος» (κίνηση χεριών </a:t>
            </a:r>
            <a:r>
              <a:rPr lang="el-GR" sz="1600" dirty="0" err="1">
                <a:solidFill>
                  <a:prstClr val="black"/>
                </a:solidFill>
                <a:latin typeface="Cambria" panose="02040503050406030204" pitchFamily="18" charset="0"/>
              </a:rPr>
              <a:t>κ.ο.κ.</a:t>
            </a:r>
            <a:r>
              <a:rPr lang="el-GR" sz="1600" dirty="0">
                <a:solidFill>
                  <a:prstClr val="black"/>
                </a:solidFill>
                <a:latin typeface="Cambria" panose="02040503050406030204" pitchFamily="18" charset="0"/>
              </a:rPr>
              <a:t>) ή να χρησιμοποιήσουμε την προοδευτική αποκάλυψη σχετικών εικόνων ή σκίτσων.</a:t>
            </a:r>
          </a:p>
          <a:p>
            <a:pPr marL="274320" lvl="0" indent="-274320" algn="just">
              <a:spcBef>
                <a:spcPts val="580"/>
              </a:spcBef>
              <a:buClr>
                <a:srgbClr val="D34817"/>
              </a:buClr>
              <a:buSzPct val="85000"/>
              <a:buFont typeface="Wingdings 2" panose="05020102010507070707"/>
              <a:buChar char=""/>
            </a:pPr>
            <a:r>
              <a:rPr lang="el-GR" sz="1600" dirty="0">
                <a:solidFill>
                  <a:prstClr val="black"/>
                </a:solidFill>
                <a:latin typeface="Cambria" panose="02040503050406030204" pitchFamily="18" charset="0"/>
              </a:rPr>
              <a:t>2. Διαβάζουν τα ίδια τα παιδιά σιωπηρά το προσαρμοσμένο κείμενο. συμπληρώνουν </a:t>
            </a:r>
            <a:r>
              <a:rPr lang="el-GR" sz="1600" dirty="0" err="1">
                <a:solidFill>
                  <a:prstClr val="black"/>
                </a:solidFill>
                <a:latin typeface="Cambria" panose="02040503050406030204" pitchFamily="18" charset="0"/>
              </a:rPr>
              <a:t>τά</a:t>
            </a:r>
            <a:r>
              <a:rPr lang="el-GR" sz="1600" dirty="0">
                <a:solidFill>
                  <a:prstClr val="black"/>
                </a:solidFill>
                <a:latin typeface="Cambria" panose="02040503050406030204" pitchFamily="18" charset="0"/>
              </a:rPr>
              <a:t> κενά επιλέγοντας από 4 επιλογές (</a:t>
            </a:r>
            <a:r>
              <a:rPr lang="en-US" sz="1600" dirty="0">
                <a:solidFill>
                  <a:prstClr val="black"/>
                </a:solidFill>
                <a:latin typeface="Perpetua"/>
              </a:rPr>
              <a:t>multiple choices</a:t>
            </a:r>
            <a:r>
              <a:rPr lang="el-GR" sz="1600" dirty="0">
                <a:solidFill>
                  <a:prstClr val="black"/>
                </a:solidFill>
                <a:latin typeface="Cambria" panose="02040503050406030204" pitchFamily="18" charset="0"/>
              </a:rPr>
              <a:t>) υπογραμμίζοντας (με </a:t>
            </a:r>
            <a:r>
              <a:rPr lang="el-GR" sz="1600" dirty="0" err="1">
                <a:solidFill>
                  <a:prstClr val="black"/>
                </a:solidFill>
                <a:latin typeface="Cambria" panose="02040503050406030204" pitchFamily="18" charset="0"/>
              </a:rPr>
              <a:t>φωσφοριζέ</a:t>
            </a:r>
            <a:r>
              <a:rPr lang="el-GR" sz="1600" dirty="0">
                <a:solidFill>
                  <a:prstClr val="black"/>
                </a:solidFill>
                <a:latin typeface="Cambria" panose="02040503050406030204" pitchFamily="18" charset="0"/>
              </a:rPr>
              <a:t> στυλό) και βάζοντας τα δικά τους θαυμαστικά, ερωτηματικά </a:t>
            </a:r>
            <a:r>
              <a:rPr lang="el-GR" sz="1600" dirty="0" err="1">
                <a:solidFill>
                  <a:prstClr val="black"/>
                </a:solidFill>
                <a:latin typeface="Cambria" panose="02040503050406030204" pitchFamily="18" charset="0"/>
              </a:rPr>
              <a:t>κ.ο.κ.</a:t>
            </a:r>
            <a:r>
              <a:rPr lang="el-GR" sz="1600" dirty="0">
                <a:solidFill>
                  <a:prstClr val="black"/>
                </a:solidFill>
                <a:latin typeface="Cambria" panose="02040503050406030204" pitchFamily="18" charset="0"/>
              </a:rPr>
              <a:t> Συμβουλεύονται δύο διαφορετικές αποδόσεις στη νέα Ελληνική που έχουμε φωτοτυπήσει έτσι ώστε να είναι ευανάγνωστα τα γράμματα και (εάν είναι δυνατόν) να είναι εμφανείς και οι ενότητες. </a:t>
            </a:r>
          </a:p>
          <a:p>
            <a:pPr marL="274320" lvl="0" indent="-274320" algn="just">
              <a:spcBef>
                <a:spcPts val="580"/>
              </a:spcBef>
              <a:buClr>
                <a:srgbClr val="D34817"/>
              </a:buClr>
              <a:buSzPct val="85000"/>
              <a:buFont typeface="Wingdings 2" panose="05020102010507070707"/>
              <a:buChar char=""/>
            </a:pPr>
            <a:r>
              <a:rPr lang="el-GR" sz="1600" dirty="0">
                <a:solidFill>
                  <a:prstClr val="black"/>
                </a:solidFill>
                <a:latin typeface="Cambria" panose="02040503050406030204" pitchFamily="18" charset="0"/>
              </a:rPr>
              <a:t>3. </a:t>
            </a:r>
            <a:r>
              <a:rPr lang="el-GR" sz="1600" cap="all" dirty="0">
                <a:solidFill>
                  <a:prstClr val="black"/>
                </a:solidFill>
                <a:latin typeface="Cambria" panose="02040503050406030204" pitchFamily="18" charset="0"/>
              </a:rPr>
              <a:t>α</a:t>
            </a:r>
            <a:r>
              <a:rPr lang="el-GR" sz="1600" dirty="0">
                <a:solidFill>
                  <a:prstClr val="black"/>
                </a:solidFill>
                <a:latin typeface="Cambria" panose="02040503050406030204" pitchFamily="18" charset="0"/>
              </a:rPr>
              <a:t>ναγιγνώσκουν το κείμενο είτε ένας είτε όλοι μαζί, είτε διαδοχικά ανά πρόταση, είτε από μία μετάφραση είτε από διαφορετικές, είτε επαναλαμβάνοντας την ίδια πρόταση αλλάζοντας όμως κάθε φορά τον τονισμό/την έμφαση, είτε επιλέγοντας τα ίδια το απήχημα - την </a:t>
            </a:r>
            <a:r>
              <a:rPr lang="el-GR" sz="1600" b="1" i="1" dirty="0">
                <a:solidFill>
                  <a:prstClr val="black"/>
                </a:solidFill>
                <a:latin typeface="Cambria" panose="02040503050406030204" pitchFamily="18" charset="0"/>
              </a:rPr>
              <a:t>ηχώ</a:t>
            </a:r>
            <a:r>
              <a:rPr lang="el-GR" sz="1600" dirty="0">
                <a:solidFill>
                  <a:prstClr val="black"/>
                </a:solidFill>
                <a:latin typeface="Cambria" panose="02040503050406030204" pitchFamily="18" charset="0"/>
              </a:rPr>
              <a:t> του Κειμένου δηλ. εκείνη τη φράση που τον προκάλεσε ιδιαιτέρως. </a:t>
            </a:r>
          </a:p>
        </p:txBody>
      </p:sp>
    </p:spTree>
    <p:extLst>
      <p:ext uri="{BB962C8B-B14F-4D97-AF65-F5344CB8AC3E}">
        <p14:creationId xmlns:p14="http://schemas.microsoft.com/office/powerpoint/2010/main" val="1939826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2"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2" y="982133"/>
            <a:ext cx="9953905" cy="5232202"/>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400" b="1" dirty="0">
                <a:solidFill>
                  <a:srgbClr val="696464"/>
                </a:solidFill>
                <a:latin typeface="Calibri" panose="020F0502020204030204" pitchFamily="34" charset="0"/>
              </a:rPr>
              <a:t>Επιλογές για την αφήγηση (</a:t>
            </a:r>
            <a:r>
              <a:rPr lang="en-US" sz="2400" b="1" dirty="0">
                <a:solidFill>
                  <a:srgbClr val="696464"/>
                </a:solidFill>
              </a:rPr>
              <a:t>Recital</a:t>
            </a:r>
            <a:r>
              <a:rPr lang="el-GR" sz="2400" b="1" dirty="0">
                <a:solidFill>
                  <a:srgbClr val="696464"/>
                </a:solidFill>
                <a:latin typeface="Calibri" panose="020F0502020204030204" pitchFamily="34" charset="0"/>
              </a:rPr>
              <a:t>) Β΄</a:t>
            </a:r>
            <a:endParaRPr lang="el-GR" sz="24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4. Δημιουργούμε τα λεγόμενα νησιά ανάμεσα στις λέξεις. Μένουν μόνον οι λέξεις εκείνες που του έκαναν εντύπωση. Έτσι κατασκευάζεται η «μαύρη θάλασσα με τις λευκές νησίδες» - τα λόγια που του έκαναν εντύπωση.</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5. Δραματοποιούμε το κείμενο: «</a:t>
            </a:r>
            <a:r>
              <a:rPr lang="el-GR" b="1" i="1" dirty="0">
                <a:solidFill>
                  <a:prstClr val="black"/>
                </a:solidFill>
                <a:latin typeface="Cambria" panose="02040503050406030204" pitchFamily="18" charset="0"/>
              </a:rPr>
              <a:t>ανεβάζουμε</a:t>
            </a:r>
            <a:r>
              <a:rPr lang="el-GR" dirty="0">
                <a:solidFill>
                  <a:prstClr val="black"/>
                </a:solidFill>
                <a:latin typeface="Cambria" panose="02040503050406030204" pitchFamily="18" charset="0"/>
              </a:rPr>
              <a:t> το κείμενο σε σκηνή» αναθέτοντας ρόλους σε διάφορους μαθητές (</a:t>
            </a:r>
            <a:r>
              <a:rPr lang="el-GR" dirty="0" err="1">
                <a:solidFill>
                  <a:prstClr val="black"/>
                </a:solidFill>
                <a:latin typeface="Cambria" panose="02040503050406030204" pitchFamily="18" charset="0"/>
              </a:rPr>
              <a:t>Βιβλόδραμα</a:t>
            </a:r>
            <a:r>
              <a:rPr lang="el-GR" dirty="0">
                <a:solidFill>
                  <a:prstClr val="black"/>
                </a:solidFill>
                <a:latin typeface="Cambria" panose="02040503050406030204" pitchFamily="18" charset="0"/>
              </a:rPr>
              <a:t>). </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6. Ζωγραφίζουν όλοι μαζί ή σκιτσάρουν τη σκηνή που τους εντυπώθηκε με φιγούρες και χρώματα που αποτυπώνουν τον απόηχο που έχει το κείμενο στον ψυχισμό τους. Άλλη εναλλακτική λύση είναι να αναθέσουμε σε διαφορετικές ομάδες να ιχνογραφήσουν διαφορετικές σκηνές και μετά να δημιουργήσουμε ένα κολλάζ ή μωσαϊκό. </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7. Επιλέγουν ένα μουσικό κομμάτι ή συνθέτουν εκείνοι (εάν υπάρχει αυτό το χάρισμα) μια μουσική που να αποτυπώνει τα συναισθήματα που τους γέννησε η περικοπή. Υπάρχει επίσης η δυνατότητα διασκευής ενός υπάρχοντος ποιήματος ή άσματος.</a:t>
            </a:r>
          </a:p>
          <a:p>
            <a:pPr marL="274320" lvl="0" indent="-274320" algn="just">
              <a:spcBef>
                <a:spcPts val="580"/>
              </a:spcBef>
              <a:buClr>
                <a:srgbClr val="D34817"/>
              </a:buClr>
              <a:buSzPct val="85000"/>
              <a:buFont typeface="Wingdings 2" panose="05020102010507070707"/>
              <a:buChar char=""/>
            </a:pPr>
            <a:endParaRPr lang="el-GR" dirty="0">
              <a:solidFill>
                <a:prstClr val="black"/>
              </a:solidFill>
              <a:latin typeface="Cambria" panose="02040503050406030204" pitchFamily="18" charset="0"/>
            </a:endParaRPr>
          </a:p>
        </p:txBody>
      </p:sp>
    </p:spTree>
    <p:extLst>
      <p:ext uri="{BB962C8B-B14F-4D97-AF65-F5344CB8AC3E}">
        <p14:creationId xmlns:p14="http://schemas.microsoft.com/office/powerpoint/2010/main" val="179050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2"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2" y="982134"/>
            <a:ext cx="9953905" cy="5524589"/>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400" b="1" dirty="0">
                <a:solidFill>
                  <a:srgbClr val="696464"/>
                </a:solidFill>
                <a:latin typeface="Calibri" panose="020F0502020204030204" pitchFamily="34" charset="0"/>
              </a:rPr>
              <a:t>Επιλογές για την αφήγηση (</a:t>
            </a:r>
            <a:r>
              <a:rPr lang="en-US" sz="2400" b="1" dirty="0">
                <a:solidFill>
                  <a:srgbClr val="696464"/>
                </a:solidFill>
              </a:rPr>
              <a:t>Recital</a:t>
            </a:r>
            <a:r>
              <a:rPr lang="el-GR" sz="2400" b="1" dirty="0">
                <a:solidFill>
                  <a:srgbClr val="696464"/>
                </a:solidFill>
                <a:latin typeface="Calibri" panose="020F0502020204030204" pitchFamily="34" charset="0"/>
              </a:rPr>
              <a:t>) Γ΄</a:t>
            </a:r>
            <a:endParaRPr lang="el-GR" sz="24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8. Άσκηση των συντακτών (</a:t>
            </a:r>
            <a:r>
              <a:rPr lang="en-US" sz="2000" dirty="0">
                <a:solidFill>
                  <a:prstClr val="black"/>
                </a:solidFill>
                <a:latin typeface="Perpetua"/>
              </a:rPr>
              <a:t>Redaction</a:t>
            </a:r>
            <a:r>
              <a:rPr lang="en-US" sz="2000" b="1" dirty="0">
                <a:solidFill>
                  <a:prstClr val="black"/>
                </a:solidFill>
                <a:latin typeface="Perpetua"/>
              </a:rPr>
              <a:t> </a:t>
            </a:r>
            <a:r>
              <a:rPr lang="el-GR" sz="2000" dirty="0">
                <a:solidFill>
                  <a:prstClr val="black"/>
                </a:solidFill>
                <a:latin typeface="Cambria" panose="02040503050406030204" pitchFamily="18" charset="0"/>
              </a:rPr>
              <a:t>: Δίνουν τους </a:t>
            </a:r>
            <a:r>
              <a:rPr lang="el-GR" sz="2000" b="1" dirty="0">
                <a:solidFill>
                  <a:prstClr val="black"/>
                </a:solidFill>
                <a:latin typeface="Cambria" panose="02040503050406030204" pitchFamily="18" charset="0"/>
              </a:rPr>
              <a:t>δικούς τους τίτλους</a:t>
            </a:r>
            <a:r>
              <a:rPr lang="el-GR" sz="2000" dirty="0">
                <a:solidFill>
                  <a:prstClr val="black"/>
                </a:solidFill>
                <a:latin typeface="Cambria" panose="02040503050406030204" pitchFamily="18" charset="0"/>
              </a:rPr>
              <a:t> στην περικοπή πέραν του συμβατικού (όχι Παραβολή </a:t>
            </a:r>
            <a:r>
              <a:rPr lang="el-GR" sz="2000" i="1" dirty="0">
                <a:solidFill>
                  <a:prstClr val="black"/>
                </a:solidFill>
                <a:latin typeface="Cambria" panose="02040503050406030204" pitchFamily="18" charset="0"/>
              </a:rPr>
              <a:t>ασώτου υιού</a:t>
            </a:r>
            <a:r>
              <a:rPr lang="el-GR" sz="2000" dirty="0">
                <a:solidFill>
                  <a:prstClr val="black"/>
                </a:solidFill>
                <a:latin typeface="Cambria" panose="02040503050406030204" pitchFamily="18" charset="0"/>
              </a:rPr>
              <a:t>, αλλά της </a:t>
            </a:r>
            <a:r>
              <a:rPr lang="el-GR" sz="2000" i="1" dirty="0">
                <a:solidFill>
                  <a:prstClr val="black"/>
                </a:solidFill>
                <a:latin typeface="Cambria" panose="02040503050406030204" pitchFamily="18" charset="0"/>
              </a:rPr>
              <a:t>αγάπης του Πατέρα</a:t>
            </a:r>
            <a:r>
              <a:rPr lang="el-GR" sz="2000" dirty="0">
                <a:solidFill>
                  <a:prstClr val="black"/>
                </a:solidFill>
                <a:latin typeface="Cambria" panose="02040503050406030204" pitchFamily="18" charset="0"/>
              </a:rPr>
              <a:t> ή της </a:t>
            </a:r>
            <a:r>
              <a:rPr lang="el-GR" sz="2000" i="1" dirty="0" err="1">
                <a:solidFill>
                  <a:prstClr val="black"/>
                </a:solidFill>
                <a:latin typeface="Cambria" panose="02040503050406030204" pitchFamily="18" charset="0"/>
              </a:rPr>
              <a:t>στενοκαρδίας</a:t>
            </a:r>
            <a:r>
              <a:rPr lang="el-GR" sz="2000" i="1" dirty="0">
                <a:solidFill>
                  <a:prstClr val="black"/>
                </a:solidFill>
                <a:latin typeface="Cambria" panose="02040503050406030204" pitchFamily="18" charset="0"/>
              </a:rPr>
              <a:t> του καλού/ευσεβούς Παιδιού</a:t>
            </a:r>
            <a:r>
              <a:rPr lang="el-GR" sz="2000" dirty="0">
                <a:solidFill>
                  <a:prstClr val="black"/>
                </a:solidFill>
                <a:latin typeface="Cambria" panose="02040503050406030204" pitchFamily="18" charset="0"/>
              </a:rPr>
              <a:t>). Αναδεικνύουμε στο τέλος την πλέον εύστοχες επιγραφές, όπως κάνει η </a:t>
            </a:r>
            <a:r>
              <a:rPr lang="el-GR" sz="2000" dirty="0" err="1">
                <a:solidFill>
                  <a:prstClr val="black"/>
                </a:solidFill>
                <a:latin typeface="Cambria" panose="02040503050406030204" pitchFamily="18" charset="0"/>
              </a:rPr>
              <a:t>redaction</a:t>
            </a:r>
            <a:r>
              <a:rPr lang="el-GR" sz="2000" dirty="0">
                <a:solidFill>
                  <a:prstClr val="black"/>
                </a:solidFill>
                <a:latin typeface="Cambria" panose="02040503050406030204" pitchFamily="18" charset="0"/>
              </a:rPr>
              <a:t> κάθε εφημερίδας. Το ίδιο μπορεί να συμβεί και με τους τίτλους των επιμέρους ενοτήτων.</a:t>
            </a:r>
          </a:p>
          <a:p>
            <a:pPr marL="274320" lvl="0" indent="-274320" algn="just">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9. Ξαναγράφουν την περικοπή επιλέγοντας ένα </a:t>
            </a:r>
            <a:r>
              <a:rPr lang="el-GR" sz="2000" b="1" dirty="0">
                <a:solidFill>
                  <a:prstClr val="black"/>
                </a:solidFill>
                <a:latin typeface="Cambria" panose="02040503050406030204" pitchFamily="18" charset="0"/>
              </a:rPr>
              <a:t>διαφορετικό σενάριο</a:t>
            </a:r>
            <a:r>
              <a:rPr lang="el-GR" sz="2000" dirty="0">
                <a:solidFill>
                  <a:prstClr val="black"/>
                </a:solidFill>
                <a:latin typeface="Cambria" panose="02040503050406030204" pitchFamily="18" charset="0"/>
              </a:rPr>
              <a:t> που εκφράζει εκείνα (Στην </a:t>
            </a:r>
            <a:r>
              <a:rPr lang="el-GR" sz="2000" i="1" dirty="0">
                <a:solidFill>
                  <a:prstClr val="black"/>
                </a:solidFill>
                <a:latin typeface="Cambria" panose="02040503050406030204" pitchFamily="18" charset="0"/>
              </a:rPr>
              <a:t>Παραβολή του Σαμαρείτη </a:t>
            </a:r>
            <a:r>
              <a:rPr lang="el-GR" sz="2000" dirty="0">
                <a:solidFill>
                  <a:prstClr val="black"/>
                </a:solidFill>
                <a:latin typeface="Cambria" panose="02040503050406030204" pitchFamily="18" charset="0"/>
              </a:rPr>
              <a:t>ο ιερέας βοηθά για παράδειγμα τον ημιθανή πάσχοντα του AIDS ή ο Σαμαρείτης αντιδρά κάπως διαφορετικά). Γι’ αυτό το σκοπό μπορούμε να διαβάσουμε και πάλι το κείμενο αποσιωπώντας τον επίλογό του, και ο κάθε μαθητής να συμπληρώσει το δικό του φινάλε. </a:t>
            </a:r>
          </a:p>
          <a:p>
            <a:pPr marL="274320" lvl="0" indent="-274320" algn="just">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10. Μπορούν επίσης να καλλιγραφήσουν λέξεις-κλειδιά του κειμένου και της ζωής τους, τις οποίες έχουμε εμείς επισημάνει πλαισιώνοντάς τις με ένα τετράγωνο. </a:t>
            </a:r>
          </a:p>
          <a:p>
            <a:pPr lvl="0" algn="just">
              <a:spcBef>
                <a:spcPts val="580"/>
              </a:spcBef>
              <a:buClr>
                <a:srgbClr val="D34817"/>
              </a:buClr>
              <a:buSzPct val="85000"/>
            </a:pPr>
            <a:endParaRPr lang="el-GR" dirty="0">
              <a:solidFill>
                <a:prstClr val="black"/>
              </a:solidFill>
              <a:latin typeface="Cambria" panose="02040503050406030204" pitchFamily="18" charset="0"/>
            </a:endParaRPr>
          </a:p>
        </p:txBody>
      </p:sp>
    </p:spTree>
    <p:extLst>
      <p:ext uri="{BB962C8B-B14F-4D97-AF65-F5344CB8AC3E}">
        <p14:creationId xmlns:p14="http://schemas.microsoft.com/office/powerpoint/2010/main" val="3318982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12E4E8-EF8D-4C85-A9B8-456983DECFD2}"/>
              </a:ext>
            </a:extLst>
          </p:cNvPr>
          <p:cNvSpPr>
            <a:spLocks noGrp="1"/>
          </p:cNvSpPr>
          <p:nvPr>
            <p:ph type="title"/>
          </p:nvPr>
        </p:nvSpPr>
        <p:spPr/>
        <p:txBody>
          <a:bodyPr>
            <a:normAutofit fontScale="90000"/>
          </a:bodyPr>
          <a:lstStyle/>
          <a:p>
            <a:r>
              <a:rPr lang="en-US" sz="4000" b="1" dirty="0" err="1"/>
              <a:t>Anhang</a:t>
            </a:r>
            <a:r>
              <a:rPr lang="en-US" sz="4000" b="1" dirty="0"/>
              <a:t>: H</a:t>
            </a:r>
            <a:r>
              <a:rPr lang="de-DE" sz="4000" b="1" dirty="0"/>
              <a:t>ö</a:t>
            </a:r>
            <a:r>
              <a:rPr lang="en-US" sz="4000" b="1" dirty="0"/>
              <a:t>re Israel!: </a:t>
            </a:r>
            <a:r>
              <a:rPr lang="en-US" sz="4000" b="1" i="1" dirty="0" err="1"/>
              <a:t>Zuhoeren</a:t>
            </a:r>
            <a:r>
              <a:rPr lang="en-US" sz="4000" b="1" i="1" dirty="0"/>
              <a:t> in </a:t>
            </a:r>
            <a:r>
              <a:rPr lang="en-US" sz="4000" b="1" i="1" dirty="0" err="1"/>
              <a:t>einer</a:t>
            </a:r>
            <a:r>
              <a:rPr lang="en-US" sz="4000" b="1" i="1" dirty="0"/>
              <a:t> </a:t>
            </a:r>
            <a:r>
              <a:rPr lang="en-US" sz="4000" b="1" i="1" dirty="0" err="1"/>
              <a:t>Gemeinschaft</a:t>
            </a:r>
            <a:br>
              <a:rPr lang="el-GR" dirty="0"/>
            </a:br>
            <a:endParaRPr lang="el-GR" dirty="0"/>
          </a:p>
        </p:txBody>
      </p:sp>
      <p:sp>
        <p:nvSpPr>
          <p:cNvPr id="3" name="Θέση περιεχομένου 2">
            <a:extLst>
              <a:ext uri="{FF2B5EF4-FFF2-40B4-BE49-F238E27FC236}">
                <a16:creationId xmlns:a16="http://schemas.microsoft.com/office/drawing/2014/main" id="{D2F2ECD4-A3AE-493A-B098-9647B9D5E63B}"/>
              </a:ext>
            </a:extLst>
          </p:cNvPr>
          <p:cNvSpPr>
            <a:spLocks noGrp="1"/>
          </p:cNvSpPr>
          <p:nvPr>
            <p:ph idx="1"/>
          </p:nvPr>
        </p:nvSpPr>
        <p:spPr>
          <a:xfrm>
            <a:off x="631596" y="1140643"/>
            <a:ext cx="10784264" cy="4728450"/>
          </a:xfrm>
        </p:spPr>
        <p:txBody>
          <a:bodyPr>
            <a:normAutofit fontScale="62500" lnSpcReduction="20000"/>
          </a:bodyPr>
          <a:lstStyle/>
          <a:p>
            <a:pPr marL="365760" indent="0">
              <a:buNone/>
            </a:pPr>
            <a:r>
              <a:rPr lang="el-GR" dirty="0">
                <a:effectLst/>
              </a:rPr>
              <a:t> </a:t>
            </a:r>
          </a:p>
          <a:p>
            <a:pPr algn="just"/>
            <a:r>
              <a:rPr lang="de-DE" b="1" dirty="0">
                <a:solidFill>
                  <a:srgbClr val="C00000"/>
                </a:solidFill>
              </a:rPr>
              <a:t>NOTIZ 1: </a:t>
            </a:r>
            <a:r>
              <a:rPr lang="de-DE" b="1" dirty="0"/>
              <a:t>Die Bibel wurde nicht für ein </a:t>
            </a:r>
            <a:r>
              <a:rPr lang="de-DE" b="1" i="1" dirty="0"/>
              <a:t>privates</a:t>
            </a:r>
            <a:r>
              <a:rPr lang="de-DE" b="1" dirty="0"/>
              <a:t> Lesen von Perikopen auf der Couch/in einem Buero verfasst, sondern für das </a:t>
            </a:r>
            <a:r>
              <a:rPr lang="de-DE" b="1" i="1" dirty="0">
                <a:solidFill>
                  <a:srgbClr val="C00000"/>
                </a:solidFill>
              </a:rPr>
              <a:t>aktive</a:t>
            </a:r>
            <a:r>
              <a:rPr lang="de-DE" b="1" dirty="0">
                <a:solidFill>
                  <a:srgbClr val="C00000"/>
                </a:solidFill>
              </a:rPr>
              <a:t> </a:t>
            </a:r>
            <a:r>
              <a:rPr lang="de-DE" b="1" dirty="0">
                <a:solidFill>
                  <a:srgbClr val="7030A0"/>
                </a:solidFill>
              </a:rPr>
              <a:t>Zuhören</a:t>
            </a:r>
            <a:r>
              <a:rPr lang="de-DE" b="1" dirty="0"/>
              <a:t> von den</a:t>
            </a:r>
            <a:r>
              <a:rPr lang="de-DE" b="1" i="1" dirty="0"/>
              <a:t> </a:t>
            </a:r>
            <a:r>
              <a:rPr lang="de-DE" b="1" i="1" dirty="0">
                <a:solidFill>
                  <a:srgbClr val="7030A0"/>
                </a:solidFill>
              </a:rPr>
              <a:t>gesamten</a:t>
            </a:r>
            <a:r>
              <a:rPr lang="de-DE" b="1" i="1" dirty="0"/>
              <a:t> </a:t>
            </a:r>
            <a:r>
              <a:rPr lang="de-DE" b="1" dirty="0"/>
              <a:t>Texten (Text = Textil / </a:t>
            </a:r>
            <a:r>
              <a:rPr lang="de-DE" b="1" dirty="0">
                <a:solidFill>
                  <a:srgbClr val="002060"/>
                </a:solidFill>
              </a:rPr>
              <a:t>harmonisches Ganzes</a:t>
            </a:r>
            <a:r>
              <a:rPr lang="de-DE" b="1" dirty="0"/>
              <a:t>) aus einer </a:t>
            </a:r>
            <a:r>
              <a:rPr lang="de-DE" b="1" i="1" dirty="0">
                <a:solidFill>
                  <a:srgbClr val="7030A0"/>
                </a:solidFill>
              </a:rPr>
              <a:t>Gemeinschaft</a:t>
            </a:r>
            <a:r>
              <a:rPr lang="de-DE" b="1" dirty="0">
                <a:solidFill>
                  <a:srgbClr val="7030A0"/>
                </a:solidFill>
              </a:rPr>
              <a:t>.</a:t>
            </a:r>
            <a:r>
              <a:rPr lang="de-DE" b="1" dirty="0"/>
              <a:t> </a:t>
            </a:r>
          </a:p>
          <a:p>
            <a:pPr algn="just"/>
            <a:endParaRPr lang="de-DE" b="1" dirty="0"/>
          </a:p>
          <a:p>
            <a:pPr algn="just"/>
            <a:r>
              <a:rPr lang="de-DE" b="1" dirty="0"/>
              <a:t>Diese </a:t>
            </a:r>
            <a:r>
              <a:rPr lang="de-DE" b="1" dirty="0" err="1"/>
              <a:t>Synaxis</a:t>
            </a:r>
            <a:r>
              <a:rPr lang="de-DE" b="1" dirty="0"/>
              <a:t> (mit dem Bewusstsein unterwegs zu sein [ EXODUS]) als </a:t>
            </a:r>
            <a:r>
              <a:rPr lang="de-DE" b="1" dirty="0" err="1"/>
              <a:t>Erzahlensgemeinschaft</a:t>
            </a:r>
            <a:r>
              <a:rPr lang="de-DE" b="1" dirty="0"/>
              <a:t> stiftet, durch diese Audition im</a:t>
            </a:r>
            <a:r>
              <a:rPr lang="de-DE" b="1" i="1" dirty="0"/>
              <a:t> </a:t>
            </a:r>
            <a:r>
              <a:rPr lang="de-DE" b="1" i="1" dirty="0" err="1"/>
              <a:t>Ein+Klang</a:t>
            </a:r>
            <a:r>
              <a:rPr lang="de-DE" b="1" i="1" dirty="0"/>
              <a:t> </a:t>
            </a:r>
            <a:r>
              <a:rPr lang="de-DE" b="1" dirty="0"/>
              <a:t>mit dem Beten und dem Ritual (Performance) „Identität“ (</a:t>
            </a:r>
            <a:r>
              <a:rPr lang="de-DE" b="1" dirty="0" err="1"/>
              <a:t>Re+Membering</a:t>
            </a:r>
            <a:r>
              <a:rPr lang="de-DE" b="1" dirty="0"/>
              <a:t>) .</a:t>
            </a:r>
          </a:p>
          <a:p>
            <a:pPr>
              <a:buNone/>
            </a:pPr>
            <a:endParaRPr lang="el-GR" dirty="0"/>
          </a:p>
          <a:p>
            <a:pPr>
              <a:buNone/>
            </a:pPr>
            <a:r>
              <a:rPr lang="de-DE" baseline="30000" dirty="0"/>
              <a:t>Siehe</a:t>
            </a:r>
            <a:r>
              <a:rPr lang="de-DE" dirty="0"/>
              <a:t> </a:t>
            </a:r>
            <a:r>
              <a:rPr lang="de-DE" b="1" dirty="0"/>
              <a:t>Psalm 1:1 </a:t>
            </a:r>
            <a:r>
              <a:rPr lang="de-DE" b="1" i="1" dirty="0"/>
              <a:t>Glücklich der Mann, der nicht folgt dem Rat der Gottlosen, den Weg der Sünder nicht betritt und nicht im Kreis der Spötter sitzt,</a:t>
            </a:r>
          </a:p>
          <a:p>
            <a:pPr>
              <a:buNone/>
            </a:pPr>
            <a:r>
              <a:rPr lang="de-DE" i="1" baseline="30000" dirty="0"/>
              <a:t>		</a:t>
            </a:r>
            <a:r>
              <a:rPr lang="de-DE" b="1" i="1" dirty="0"/>
              <a:t>sondern Freude hat an der Weisung des Herrn, über seine Weisung  </a:t>
            </a:r>
            <a:r>
              <a:rPr lang="de-DE" b="1" i="1" dirty="0">
                <a:solidFill>
                  <a:srgbClr val="C00000"/>
                </a:solidFill>
              </a:rPr>
              <a:t>MURMELT </a:t>
            </a:r>
            <a:r>
              <a:rPr lang="de-DE" b="1" i="1" dirty="0"/>
              <a:t>bei Tag und bei Nacht.</a:t>
            </a:r>
          </a:p>
          <a:p>
            <a:pPr>
              <a:buNone/>
            </a:pPr>
            <a:endParaRPr lang="de-DE" b="1" dirty="0"/>
          </a:p>
          <a:p>
            <a:pPr>
              <a:buNone/>
            </a:pPr>
            <a:r>
              <a:rPr lang="de-DE" b="1" dirty="0">
                <a:solidFill>
                  <a:srgbClr val="C00000"/>
                </a:solidFill>
              </a:rPr>
              <a:t>NOTIZ 2: </a:t>
            </a:r>
            <a:r>
              <a:rPr lang="de-DE" b="1" dirty="0">
                <a:solidFill>
                  <a:srgbClr val="002060"/>
                </a:solidFill>
              </a:rPr>
              <a:t>Auch wurden die Texte nicht in Kapitel und Verse eingeteilt. siewurden von rechts nach links gelesen, wobei wurden die Vokale vom Vorleser-Interpreter hinzugefügt.</a:t>
            </a:r>
          </a:p>
          <a:p>
            <a:pPr>
              <a:buNone/>
            </a:pPr>
            <a:endParaRPr lang="de-DE" b="1" dirty="0"/>
          </a:p>
          <a:p>
            <a:pPr algn="just"/>
            <a:endParaRPr lang="de-DE" b="1" dirty="0"/>
          </a:p>
          <a:p>
            <a:pPr algn="just"/>
            <a:endParaRPr lang="de-DE" b="1" dirty="0"/>
          </a:p>
          <a:p>
            <a:pPr marL="457200" algn="just"/>
            <a:endParaRPr lang="de-DE" sz="1800" dirty="0"/>
          </a:p>
          <a:p>
            <a:pPr marL="457200" algn="just"/>
            <a:endParaRPr lang="de-DE" sz="1800" dirty="0"/>
          </a:p>
          <a:p>
            <a:pPr marL="457200" algn="just"/>
            <a:endParaRPr lang="de-DE" sz="1800" dirty="0"/>
          </a:p>
          <a:p>
            <a:pPr marL="457200" algn="just"/>
            <a:endParaRPr lang="de-DE" sz="1800" dirty="0"/>
          </a:p>
        </p:txBody>
      </p:sp>
    </p:spTree>
    <p:extLst>
      <p:ext uri="{BB962C8B-B14F-4D97-AF65-F5344CB8AC3E}">
        <p14:creationId xmlns:p14="http://schemas.microsoft.com/office/powerpoint/2010/main" val="2944677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2"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2" y="982133"/>
            <a:ext cx="9953905" cy="4201150"/>
          </a:xfrm>
          <a:prstGeom prst="rect">
            <a:avLst/>
          </a:prstGeom>
          <a:noFill/>
        </p:spPr>
        <p:txBody>
          <a:bodyPr wrap="square" rtlCol="0">
            <a:spAutoFit/>
          </a:bodyPr>
          <a:lstStyle/>
          <a:p>
            <a:pPr lvl="0" algn="just">
              <a:spcBef>
                <a:spcPts val="580"/>
              </a:spcBef>
              <a:buClr>
                <a:srgbClr val="D34817"/>
              </a:buClr>
              <a:buSzPct val="85000"/>
            </a:pPr>
            <a:endParaRPr lang="el-GR" dirty="0">
              <a:solidFill>
                <a:prstClr val="black"/>
              </a:solidFill>
              <a:latin typeface="Cambria" panose="02040503050406030204" pitchFamily="18" charset="0"/>
            </a:endParaRPr>
          </a:p>
          <a:p>
            <a:pPr lvl="0" algn="just">
              <a:spcBef>
                <a:spcPts val="580"/>
              </a:spcBef>
              <a:buClr>
                <a:srgbClr val="D34817"/>
              </a:buClr>
              <a:buSzPct val="85000"/>
            </a:pPr>
            <a:r>
              <a:rPr lang="el-GR" sz="2800" dirty="0">
                <a:solidFill>
                  <a:prstClr val="black"/>
                </a:solidFill>
                <a:latin typeface="Cambria" panose="02040503050406030204" pitchFamily="18" charset="0"/>
              </a:rPr>
              <a:t>«Μετάληψη» κειμένου</a:t>
            </a:r>
          </a:p>
          <a:p>
            <a:pPr lvl="0" algn="just">
              <a:spcBef>
                <a:spcPts val="580"/>
              </a:spcBef>
              <a:buClr>
                <a:srgbClr val="D34817"/>
              </a:buClr>
              <a:buSzPct val="85000"/>
            </a:pPr>
            <a:endParaRPr lang="el-GR" sz="2800" dirty="0">
              <a:solidFill>
                <a:prstClr val="black"/>
              </a:solidFill>
              <a:latin typeface="Cambria" panose="02040503050406030204" pitchFamily="18" charset="0"/>
            </a:endParaRPr>
          </a:p>
          <a:p>
            <a:pPr marL="342900" lvl="0" indent="-342900" algn="just">
              <a:spcBef>
                <a:spcPts val="580"/>
              </a:spcBef>
              <a:buClr>
                <a:srgbClr val="D34817"/>
              </a:buClr>
              <a:buSzPct val="85000"/>
              <a:buFont typeface="Arial" panose="020B0604020202020204" pitchFamily="34" charset="0"/>
              <a:buChar char="•"/>
            </a:pPr>
            <a:r>
              <a:rPr lang="el-GR" sz="2400" dirty="0">
                <a:solidFill>
                  <a:prstClr val="black"/>
                </a:solidFill>
                <a:latin typeface="Cambria" panose="02040503050406030204" pitchFamily="18" charset="0"/>
              </a:rPr>
              <a:t>Όταν ένας συγγραφέας παραθέτει ή αναφέρεται έμμεσα σε ένα αρχαιότερο-παλαιότερο κείμενο, με την προσδοκία πως ο αναγνώστης θα τοποθετήσει και θα συγκρίνει αυτά τα κείμενα δίπλα-δίπλα, ρίχνοντας φως στο πως το ένα κείμενο τοποθετείται με βάση το άλλο.</a:t>
            </a:r>
          </a:p>
          <a:p>
            <a:pPr marL="342900" lvl="0" indent="-342900" algn="just">
              <a:spcBef>
                <a:spcPts val="580"/>
              </a:spcBef>
              <a:buClr>
                <a:srgbClr val="D34817"/>
              </a:buClr>
              <a:buSzPct val="85000"/>
              <a:buFont typeface="Arial" panose="020B0604020202020204" pitchFamily="34" charset="0"/>
              <a:buChar char="•"/>
            </a:pPr>
            <a:endParaRPr lang="el-GR" sz="2400" dirty="0">
              <a:solidFill>
                <a:prstClr val="black"/>
              </a:solidFill>
              <a:latin typeface="Cambria" panose="02040503050406030204" pitchFamily="18" charset="0"/>
            </a:endParaRPr>
          </a:p>
          <a:p>
            <a:pPr marL="342900" lvl="0" indent="-342900" algn="just">
              <a:spcBef>
                <a:spcPts val="580"/>
              </a:spcBef>
              <a:buClr>
                <a:srgbClr val="D34817"/>
              </a:buClr>
              <a:buSzPct val="85000"/>
              <a:buFont typeface="Arial" panose="020B0604020202020204" pitchFamily="34" charset="0"/>
              <a:buChar char="•"/>
            </a:pPr>
            <a:r>
              <a:rPr lang="el-GR" sz="2400" dirty="0">
                <a:solidFill>
                  <a:prstClr val="black"/>
                </a:solidFill>
                <a:latin typeface="Cambria" panose="02040503050406030204" pitchFamily="18" charset="0"/>
              </a:rPr>
              <a:t>Η </a:t>
            </a:r>
            <a:r>
              <a:rPr lang="el-GR" sz="2400" dirty="0" err="1">
                <a:solidFill>
                  <a:prstClr val="black"/>
                </a:solidFill>
                <a:latin typeface="Cambria" panose="02040503050406030204" pitchFamily="18" charset="0"/>
              </a:rPr>
              <a:t>προϋπάρχουσα</a:t>
            </a:r>
            <a:r>
              <a:rPr lang="el-GR" sz="2400" dirty="0">
                <a:solidFill>
                  <a:prstClr val="black"/>
                </a:solidFill>
                <a:latin typeface="Cambria" panose="02040503050406030204" pitchFamily="18" charset="0"/>
              </a:rPr>
              <a:t> γνώση παλαιότερων-αρχαιότερων κειμένων με στόχο την ανάγνωση και την απόδοση νοήματος σε νεότερα κείμενα.</a:t>
            </a:r>
          </a:p>
        </p:txBody>
      </p:sp>
    </p:spTree>
    <p:extLst>
      <p:ext uri="{BB962C8B-B14F-4D97-AF65-F5344CB8AC3E}">
        <p14:creationId xmlns:p14="http://schemas.microsoft.com/office/powerpoint/2010/main" val="2324513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2"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2" y="982135"/>
            <a:ext cx="9953905" cy="5601533"/>
          </a:xfrm>
          <a:prstGeom prst="rect">
            <a:avLst/>
          </a:prstGeom>
          <a:noFill/>
        </p:spPr>
        <p:txBody>
          <a:bodyPr wrap="square" rtlCol="0">
            <a:spAutoFit/>
          </a:bodyPr>
          <a:lstStyle/>
          <a:p>
            <a:pPr lvl="0" algn="just">
              <a:spcBef>
                <a:spcPts val="580"/>
              </a:spcBef>
              <a:buClr>
                <a:srgbClr val="D34817"/>
              </a:buClr>
              <a:buSzPct val="85000"/>
            </a:pPr>
            <a:endParaRPr lang="el-GR" dirty="0">
              <a:solidFill>
                <a:prstClr val="black"/>
              </a:solidFill>
              <a:latin typeface="Cambria" panose="02040503050406030204" pitchFamily="18" charset="0"/>
            </a:endParaRPr>
          </a:p>
          <a:p>
            <a:pPr lvl="0" algn="just">
              <a:spcBef>
                <a:spcPts val="580"/>
              </a:spcBef>
              <a:buClr>
                <a:srgbClr val="D34817"/>
              </a:buClr>
              <a:buSzPct val="85000"/>
            </a:pPr>
            <a:r>
              <a:rPr lang="el-GR" sz="2800" dirty="0">
                <a:solidFill>
                  <a:prstClr val="black"/>
                </a:solidFill>
                <a:latin typeface="Cambria" panose="02040503050406030204" pitchFamily="18" charset="0"/>
              </a:rPr>
              <a:t>«Μετάληψη» κειμένου Α′</a:t>
            </a:r>
          </a:p>
          <a:p>
            <a:pPr lvl="0" algn="just">
              <a:spcBef>
                <a:spcPts val="580"/>
              </a:spcBef>
              <a:buClr>
                <a:srgbClr val="D34817"/>
              </a:buClr>
              <a:buSzPct val="85000"/>
            </a:pPr>
            <a:endParaRPr lang="el-GR" sz="2800" dirty="0">
              <a:solidFill>
                <a:prstClr val="black"/>
              </a:solidFill>
              <a:latin typeface="Cambria" panose="02040503050406030204" pitchFamily="18" charset="0"/>
            </a:endParaRPr>
          </a:p>
          <a:p>
            <a:pPr marL="457200" lvl="0" indent="-457200" algn="just">
              <a:spcBef>
                <a:spcPts val="580"/>
              </a:spcBef>
              <a:buClr>
                <a:srgbClr val="D34817"/>
              </a:buClr>
              <a:buSzPct val="85000"/>
              <a:buFont typeface="Arial" panose="020B0604020202020204" pitchFamily="34" charset="0"/>
              <a:buChar char="•"/>
            </a:pPr>
            <a:r>
              <a:rPr lang="el-GR" sz="3200" dirty="0">
                <a:solidFill>
                  <a:prstClr val="black"/>
                </a:solidFill>
                <a:latin typeface="Cambria" panose="02040503050406030204" pitchFamily="18" charset="0"/>
              </a:rPr>
              <a:t>Παρουσιάζεται στο κείμενο </a:t>
            </a:r>
            <a:r>
              <a:rPr lang="el-GR" sz="3200" dirty="0" err="1">
                <a:solidFill>
                  <a:prstClr val="black"/>
                </a:solidFill>
                <a:latin typeface="Cambria" panose="02040503050406030204" pitchFamily="18" charset="0"/>
              </a:rPr>
              <a:t>Μκ</a:t>
            </a:r>
            <a:r>
              <a:rPr lang="el-GR" sz="3200" dirty="0">
                <a:solidFill>
                  <a:prstClr val="black"/>
                </a:solidFill>
                <a:latin typeface="Cambria" panose="02040503050406030204" pitchFamily="18" charset="0"/>
              </a:rPr>
              <a:t>. 13, 24-27</a:t>
            </a:r>
          </a:p>
          <a:p>
            <a:pPr marL="457200" lvl="0" indent="-457200" algn="just">
              <a:spcBef>
                <a:spcPts val="580"/>
              </a:spcBef>
              <a:buClr>
                <a:srgbClr val="D34817"/>
              </a:buClr>
              <a:buSzPct val="85000"/>
              <a:buFont typeface="Arial" panose="020B0604020202020204" pitchFamily="34" charset="0"/>
              <a:buChar char="•"/>
            </a:pPr>
            <a:r>
              <a:rPr lang="el-GR" sz="3200" dirty="0">
                <a:solidFill>
                  <a:prstClr val="black"/>
                </a:solidFill>
                <a:latin typeface="Cambria" panose="02040503050406030204" pitchFamily="18" charset="0"/>
              </a:rPr>
              <a:t>Στη διήγηση του ο Μάρκος θεωρεί πως υπάρχει </a:t>
            </a:r>
            <a:r>
              <a:rPr lang="el-GR" sz="3200" dirty="0" err="1">
                <a:solidFill>
                  <a:prstClr val="black"/>
                </a:solidFill>
                <a:latin typeface="Cambria" panose="02040503050406030204" pitchFamily="18" charset="0"/>
              </a:rPr>
              <a:t>προϋπάρχουσα</a:t>
            </a:r>
            <a:r>
              <a:rPr lang="el-GR" sz="3200" dirty="0">
                <a:solidFill>
                  <a:prstClr val="black"/>
                </a:solidFill>
                <a:latin typeface="Cambria" panose="02040503050406030204" pitchFamily="18" charset="0"/>
              </a:rPr>
              <a:t> γνώση της Παλαιάς Διαθήκης στους αναγνώστες του κειμένου.</a:t>
            </a:r>
          </a:p>
          <a:p>
            <a:pPr marL="457200" lvl="0" indent="-457200" algn="just">
              <a:spcBef>
                <a:spcPts val="580"/>
              </a:spcBef>
              <a:buClr>
                <a:srgbClr val="D34817"/>
              </a:buClr>
              <a:buSzPct val="85000"/>
              <a:buFont typeface="Arial" panose="020B0604020202020204" pitchFamily="34" charset="0"/>
              <a:buChar char="•"/>
            </a:pPr>
            <a:r>
              <a:rPr lang="el-GR" sz="3200" dirty="0">
                <a:solidFill>
                  <a:prstClr val="black"/>
                </a:solidFill>
                <a:latin typeface="Cambria" panose="02040503050406030204" pitchFamily="18" charset="0"/>
              </a:rPr>
              <a:t>Σύνδεση μοτίβων Καινής και Παλαιάς Διαθήκης.</a:t>
            </a:r>
          </a:p>
          <a:p>
            <a:pPr lvl="0" algn="just">
              <a:spcBef>
                <a:spcPts val="580"/>
              </a:spcBef>
              <a:buClr>
                <a:srgbClr val="D34817"/>
              </a:buClr>
              <a:buSzPct val="85000"/>
            </a:pPr>
            <a:endParaRPr lang="el-GR" sz="3200" dirty="0">
              <a:solidFill>
                <a:prstClr val="black"/>
              </a:solidFill>
              <a:latin typeface="Cambria" panose="02040503050406030204" pitchFamily="18" charset="0"/>
            </a:endParaRPr>
          </a:p>
          <a:p>
            <a:pPr lvl="0" algn="just">
              <a:spcBef>
                <a:spcPts val="580"/>
              </a:spcBef>
              <a:buClr>
                <a:srgbClr val="D34817"/>
              </a:buClr>
              <a:buSzPct val="85000"/>
            </a:pPr>
            <a:endParaRPr lang="el-GR" sz="2400" dirty="0">
              <a:solidFill>
                <a:prstClr val="black"/>
              </a:solidFill>
              <a:latin typeface="Cambria" panose="02040503050406030204" pitchFamily="18" charset="0"/>
            </a:endParaRPr>
          </a:p>
          <a:p>
            <a:pPr lvl="0" algn="just">
              <a:spcBef>
                <a:spcPts val="580"/>
              </a:spcBef>
              <a:buClr>
                <a:srgbClr val="D34817"/>
              </a:buClr>
              <a:buSzPct val="85000"/>
            </a:pPr>
            <a:endParaRPr lang="el-GR" sz="28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3649454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2"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311085" y="982134"/>
            <a:ext cx="11344621" cy="6401753"/>
          </a:xfrm>
          <a:prstGeom prst="rect">
            <a:avLst/>
          </a:prstGeom>
          <a:noFill/>
        </p:spPr>
        <p:txBody>
          <a:bodyPr wrap="square" rtlCol="0">
            <a:spAutoFit/>
          </a:bodyPr>
          <a:lstStyle/>
          <a:p>
            <a:pPr lvl="0" algn="just">
              <a:spcBef>
                <a:spcPts val="580"/>
              </a:spcBef>
              <a:buClr>
                <a:srgbClr val="D34817"/>
              </a:buClr>
              <a:buSzPct val="85000"/>
            </a:pPr>
            <a:endParaRPr lang="el-GR" dirty="0">
              <a:solidFill>
                <a:prstClr val="black"/>
              </a:solidFill>
              <a:latin typeface="Cambria" panose="02040503050406030204" pitchFamily="18" charset="0"/>
            </a:endParaRPr>
          </a:p>
          <a:p>
            <a:pPr lvl="0" algn="ctr">
              <a:spcBef>
                <a:spcPts val="580"/>
              </a:spcBef>
              <a:buClr>
                <a:srgbClr val="D34817"/>
              </a:buClr>
              <a:buSzPct val="85000"/>
            </a:pPr>
            <a:r>
              <a:rPr lang="el-GR" sz="2800" dirty="0">
                <a:solidFill>
                  <a:srgbClr val="0070C0"/>
                </a:solidFill>
                <a:latin typeface="Cambria" panose="02040503050406030204" pitchFamily="18" charset="0"/>
              </a:rPr>
              <a:t>«Μετάληψη» κειμένου Β′:</a:t>
            </a:r>
            <a:r>
              <a:rPr lang="el-GR" sz="2000" dirty="0">
                <a:solidFill>
                  <a:srgbClr val="0070C0"/>
                </a:solidFill>
                <a:latin typeface="Cambria" panose="02040503050406030204" pitchFamily="18" charset="0"/>
              </a:rPr>
              <a:t> </a:t>
            </a:r>
            <a:r>
              <a:rPr lang="el-GR" sz="2800" dirty="0" err="1">
                <a:solidFill>
                  <a:srgbClr val="0070C0"/>
                </a:solidFill>
                <a:latin typeface="Cambria" panose="02040503050406030204" pitchFamily="18" charset="0"/>
              </a:rPr>
              <a:t>Μκ</a:t>
            </a:r>
            <a:r>
              <a:rPr lang="el-GR" sz="2800" dirty="0">
                <a:solidFill>
                  <a:srgbClr val="0070C0"/>
                </a:solidFill>
                <a:latin typeface="Cambria" panose="02040503050406030204" pitchFamily="18" charset="0"/>
              </a:rPr>
              <a:t>. 13, 24 (η Αποκάλυψη του Κυρίου)</a:t>
            </a:r>
          </a:p>
          <a:p>
            <a:pPr lvl="0" algn="just">
              <a:spcBef>
                <a:spcPts val="580"/>
              </a:spcBef>
              <a:buClr>
                <a:srgbClr val="D34817"/>
              </a:buClr>
              <a:buSzPct val="85000"/>
            </a:pPr>
            <a:r>
              <a:rPr lang="el-GR" sz="2800" dirty="0" err="1">
                <a:solidFill>
                  <a:srgbClr val="121212"/>
                </a:solidFill>
                <a:latin typeface="ArialMT"/>
              </a:rPr>
              <a:t>Ἀλλὰ</a:t>
            </a:r>
            <a:r>
              <a:rPr lang="el-GR" sz="2800" dirty="0">
                <a:solidFill>
                  <a:srgbClr val="121212"/>
                </a:solidFill>
                <a:latin typeface="ArialMT"/>
              </a:rPr>
              <a:t> </a:t>
            </a:r>
            <a:r>
              <a:rPr lang="el-GR" sz="2800" dirty="0" err="1">
                <a:solidFill>
                  <a:srgbClr val="121212"/>
                </a:solidFill>
                <a:latin typeface="ArialMT"/>
              </a:rPr>
              <a:t>ἐν</a:t>
            </a:r>
            <a:r>
              <a:rPr lang="el-GR" sz="2800" dirty="0">
                <a:solidFill>
                  <a:srgbClr val="121212"/>
                </a:solidFill>
                <a:latin typeface="ArialMT"/>
              </a:rPr>
              <a:t> </a:t>
            </a:r>
            <a:r>
              <a:rPr lang="el-GR" sz="2800" dirty="0" err="1">
                <a:solidFill>
                  <a:srgbClr val="121212"/>
                </a:solidFill>
                <a:latin typeface="ArialMT"/>
              </a:rPr>
              <a:t>ἐκείναις</a:t>
            </a:r>
            <a:r>
              <a:rPr lang="el-GR" sz="2800" dirty="0">
                <a:solidFill>
                  <a:srgbClr val="121212"/>
                </a:solidFill>
                <a:latin typeface="ArialMT"/>
              </a:rPr>
              <a:t> </a:t>
            </a:r>
            <a:r>
              <a:rPr lang="el-GR" sz="2800" dirty="0" err="1">
                <a:solidFill>
                  <a:srgbClr val="121212"/>
                </a:solidFill>
                <a:latin typeface="ArialMT"/>
              </a:rPr>
              <a:t>ταῖς</a:t>
            </a:r>
            <a:r>
              <a:rPr lang="el-GR" sz="2800" dirty="0">
                <a:solidFill>
                  <a:srgbClr val="121212"/>
                </a:solidFill>
                <a:latin typeface="ArialMT"/>
              </a:rPr>
              <a:t> </a:t>
            </a:r>
            <a:r>
              <a:rPr lang="el-GR" sz="2800" dirty="0" err="1">
                <a:solidFill>
                  <a:srgbClr val="121212"/>
                </a:solidFill>
                <a:latin typeface="ArialMT"/>
              </a:rPr>
              <a:t>ἡμέραις</a:t>
            </a:r>
            <a:r>
              <a:rPr lang="el-GR" sz="2800" dirty="0">
                <a:solidFill>
                  <a:srgbClr val="121212"/>
                </a:solidFill>
                <a:latin typeface="ArialMT"/>
              </a:rPr>
              <a:t> </a:t>
            </a:r>
            <a:r>
              <a:rPr lang="el-GR" sz="2800" dirty="0" err="1">
                <a:solidFill>
                  <a:srgbClr val="121212"/>
                </a:solidFill>
                <a:latin typeface="ArialMT"/>
              </a:rPr>
              <a:t>μετὰ</a:t>
            </a:r>
            <a:r>
              <a:rPr lang="el-GR" sz="2800" dirty="0">
                <a:solidFill>
                  <a:srgbClr val="121212"/>
                </a:solidFill>
                <a:latin typeface="ArialMT"/>
              </a:rPr>
              <a:t> </a:t>
            </a:r>
            <a:r>
              <a:rPr lang="el-GR" sz="2800" dirty="0" err="1">
                <a:solidFill>
                  <a:srgbClr val="121212"/>
                </a:solidFill>
                <a:latin typeface="ArialMT"/>
              </a:rPr>
              <a:t>τὴν</a:t>
            </a:r>
            <a:r>
              <a:rPr lang="el-GR" sz="2800" dirty="0">
                <a:solidFill>
                  <a:srgbClr val="121212"/>
                </a:solidFill>
                <a:latin typeface="ArialMT"/>
              </a:rPr>
              <a:t> </a:t>
            </a:r>
            <a:r>
              <a:rPr lang="el-GR" sz="2800" dirty="0" err="1">
                <a:solidFill>
                  <a:srgbClr val="121212"/>
                </a:solidFill>
                <a:latin typeface="ArialMT"/>
              </a:rPr>
              <a:t>θλῖψιν</a:t>
            </a:r>
            <a:r>
              <a:rPr lang="el-GR" sz="2800" dirty="0">
                <a:solidFill>
                  <a:srgbClr val="121212"/>
                </a:solidFill>
                <a:latin typeface="ArialMT"/>
              </a:rPr>
              <a:t> </a:t>
            </a:r>
            <a:r>
              <a:rPr lang="el-GR" sz="2800" dirty="0" err="1">
                <a:solidFill>
                  <a:srgbClr val="121212"/>
                </a:solidFill>
                <a:latin typeface="ArialMT"/>
              </a:rPr>
              <a:t>ἐκείνην</a:t>
            </a:r>
            <a:r>
              <a:rPr lang="el-GR" sz="2800" dirty="0">
                <a:solidFill>
                  <a:srgbClr val="121212"/>
                </a:solidFill>
                <a:latin typeface="ArialMT"/>
              </a:rPr>
              <a:t> </a:t>
            </a:r>
          </a:p>
          <a:p>
            <a:pPr lvl="0" algn="ctr">
              <a:spcBef>
                <a:spcPts val="580"/>
              </a:spcBef>
              <a:buClr>
                <a:srgbClr val="D34817"/>
              </a:buClr>
              <a:buSzPct val="85000"/>
            </a:pPr>
            <a:r>
              <a:rPr lang="el-GR" sz="2800" dirty="0">
                <a:solidFill>
                  <a:srgbClr val="7030A0"/>
                </a:solidFill>
                <a:latin typeface="ArialMT"/>
              </a:rPr>
              <a:t>ὁ </a:t>
            </a:r>
            <a:r>
              <a:rPr lang="el-GR" sz="2800" u="sng" dirty="0" err="1">
                <a:solidFill>
                  <a:srgbClr val="7030A0"/>
                </a:solidFill>
                <a:latin typeface="ArialMT"/>
              </a:rPr>
              <a:t>ἥλιος</a:t>
            </a:r>
            <a:r>
              <a:rPr lang="el-GR" sz="2800" u="sng" dirty="0">
                <a:solidFill>
                  <a:srgbClr val="7030A0"/>
                </a:solidFill>
                <a:latin typeface="ArialMT"/>
              </a:rPr>
              <a:t> </a:t>
            </a:r>
            <a:r>
              <a:rPr lang="el-GR" sz="2800" u="sng" dirty="0" err="1">
                <a:solidFill>
                  <a:srgbClr val="7030A0"/>
                </a:solidFill>
                <a:latin typeface="ArialMT"/>
              </a:rPr>
              <a:t>σκοτισθήσεται</a:t>
            </a:r>
            <a:r>
              <a:rPr lang="el-GR" sz="2800" dirty="0">
                <a:solidFill>
                  <a:srgbClr val="7030A0"/>
                </a:solidFill>
                <a:latin typeface="ArialMT"/>
              </a:rPr>
              <a:t>, </a:t>
            </a:r>
          </a:p>
          <a:p>
            <a:pPr lvl="0" algn="ctr">
              <a:spcBef>
                <a:spcPts val="580"/>
              </a:spcBef>
              <a:buClr>
                <a:srgbClr val="D34817"/>
              </a:buClr>
              <a:buSzPct val="85000"/>
            </a:pPr>
            <a:r>
              <a:rPr lang="el-GR" sz="2800" dirty="0" err="1">
                <a:solidFill>
                  <a:srgbClr val="7030A0"/>
                </a:solidFill>
                <a:latin typeface="ArialMT"/>
              </a:rPr>
              <a:t>καὶ</a:t>
            </a:r>
            <a:r>
              <a:rPr lang="el-GR" sz="2800" dirty="0">
                <a:solidFill>
                  <a:srgbClr val="7030A0"/>
                </a:solidFill>
                <a:latin typeface="ArialMT"/>
              </a:rPr>
              <a:t> ἡ σελήνη </a:t>
            </a:r>
            <a:r>
              <a:rPr lang="el-GR" sz="2800" dirty="0" err="1">
                <a:solidFill>
                  <a:srgbClr val="7030A0"/>
                </a:solidFill>
                <a:latin typeface="ArialMT"/>
              </a:rPr>
              <a:t>οὐ</a:t>
            </a:r>
            <a:r>
              <a:rPr lang="el-GR" sz="2800" dirty="0">
                <a:solidFill>
                  <a:srgbClr val="7030A0"/>
                </a:solidFill>
                <a:latin typeface="ArialMT"/>
              </a:rPr>
              <a:t> δώσει </a:t>
            </a:r>
            <a:r>
              <a:rPr lang="el-GR" sz="2800" dirty="0" err="1">
                <a:solidFill>
                  <a:srgbClr val="7030A0"/>
                </a:solidFill>
                <a:latin typeface="ArialMT"/>
              </a:rPr>
              <a:t>τὸ</a:t>
            </a:r>
            <a:r>
              <a:rPr lang="el-GR" sz="2800" dirty="0">
                <a:solidFill>
                  <a:srgbClr val="7030A0"/>
                </a:solidFill>
                <a:latin typeface="ArialMT"/>
              </a:rPr>
              <a:t> φέγγος </a:t>
            </a:r>
            <a:r>
              <a:rPr lang="el-GR" sz="2800" dirty="0" err="1">
                <a:solidFill>
                  <a:srgbClr val="7030A0"/>
                </a:solidFill>
                <a:latin typeface="ArialMT"/>
              </a:rPr>
              <a:t>αὐτῆς</a:t>
            </a:r>
            <a:endParaRPr lang="el-GR" sz="2800" dirty="0">
              <a:solidFill>
                <a:srgbClr val="7030A0"/>
              </a:solidFill>
              <a:latin typeface="ArialMT"/>
            </a:endParaRPr>
          </a:p>
          <a:p>
            <a:pPr lvl="0" algn="ctr">
              <a:spcBef>
                <a:spcPts val="580"/>
              </a:spcBef>
              <a:buClr>
                <a:srgbClr val="D34817"/>
              </a:buClr>
              <a:buSzPct val="85000"/>
            </a:pPr>
            <a:endParaRPr lang="el-GR" sz="2800" dirty="0">
              <a:solidFill>
                <a:srgbClr val="121212"/>
              </a:solidFill>
              <a:latin typeface="ArialMT"/>
            </a:endParaRPr>
          </a:p>
          <a:p>
            <a:pPr lvl="0" algn="ctr">
              <a:spcBef>
                <a:spcPts val="580"/>
              </a:spcBef>
              <a:buClr>
                <a:srgbClr val="D34817"/>
              </a:buClr>
              <a:buSzPct val="85000"/>
            </a:pPr>
            <a:r>
              <a:rPr lang="el-GR" sz="2800" dirty="0" err="1">
                <a:solidFill>
                  <a:srgbClr val="121212"/>
                </a:solidFill>
                <a:highlight>
                  <a:srgbClr val="FFFF00"/>
                </a:highlight>
                <a:latin typeface="ArialMT"/>
              </a:rPr>
              <a:t>Ησ</a:t>
            </a:r>
            <a:r>
              <a:rPr lang="el-GR" sz="2800" dirty="0">
                <a:solidFill>
                  <a:srgbClr val="121212"/>
                </a:solidFill>
                <a:highlight>
                  <a:srgbClr val="FFFF00"/>
                </a:highlight>
                <a:latin typeface="ArialMT"/>
              </a:rPr>
              <a:t>. 13,10 (Προφητεία για την καταστροφή της Βαβυλώνας)</a:t>
            </a:r>
          </a:p>
          <a:p>
            <a:pPr lvl="0" algn="ctr">
              <a:spcBef>
                <a:spcPts val="580"/>
              </a:spcBef>
              <a:buClr>
                <a:srgbClr val="D34817"/>
              </a:buClr>
              <a:buSzPct val="85000"/>
            </a:pPr>
            <a:r>
              <a:rPr lang="el-GR" sz="2800" b="1" dirty="0" err="1">
                <a:solidFill>
                  <a:srgbClr val="333333"/>
                </a:solidFill>
                <a:latin typeface="Palatino Linotype" panose="02040502050505030304" pitchFamily="18" charset="0"/>
              </a:rPr>
              <a:t>οἱ</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γὰρ</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ἀστέρες</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τοῦ</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οὐρανοῦ</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καὶ</a:t>
            </a:r>
            <a:r>
              <a:rPr lang="el-GR" sz="2800" b="1" dirty="0">
                <a:solidFill>
                  <a:srgbClr val="333333"/>
                </a:solidFill>
                <a:latin typeface="Palatino Linotype" panose="02040502050505030304" pitchFamily="18" charset="0"/>
              </a:rPr>
              <a:t> ὁ ᾿</a:t>
            </a:r>
            <a:r>
              <a:rPr lang="el-GR" sz="2800" b="1" dirty="0" err="1">
                <a:solidFill>
                  <a:srgbClr val="333333"/>
                </a:solidFill>
                <a:latin typeface="Palatino Linotype" panose="02040502050505030304" pitchFamily="18" charset="0"/>
              </a:rPr>
              <a:t>Ωρίων</a:t>
            </a:r>
            <a:r>
              <a:rPr lang="el-GR" sz="2800" b="1" dirty="0">
                <a:solidFill>
                  <a:srgbClr val="333333"/>
                </a:solidFill>
                <a:latin typeface="Palatino Linotype" panose="02040502050505030304" pitchFamily="18" charset="0"/>
              </a:rPr>
              <a:t> </a:t>
            </a:r>
          </a:p>
          <a:p>
            <a:pPr lvl="0" algn="ctr">
              <a:spcBef>
                <a:spcPts val="580"/>
              </a:spcBef>
              <a:buClr>
                <a:srgbClr val="D34817"/>
              </a:buClr>
              <a:buSzPct val="85000"/>
            </a:pPr>
            <a:r>
              <a:rPr lang="el-GR" sz="2800" b="1" dirty="0" err="1">
                <a:solidFill>
                  <a:srgbClr val="333333"/>
                </a:solidFill>
                <a:latin typeface="Palatino Linotype" panose="02040502050505030304" pitchFamily="18" charset="0"/>
              </a:rPr>
              <a:t>καὶ</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πᾶς</a:t>
            </a:r>
            <a:r>
              <a:rPr lang="el-GR" sz="2800" b="1" dirty="0">
                <a:solidFill>
                  <a:srgbClr val="333333"/>
                </a:solidFill>
                <a:latin typeface="Palatino Linotype" panose="02040502050505030304" pitchFamily="18" charset="0"/>
              </a:rPr>
              <a:t> ὁ </a:t>
            </a:r>
            <a:r>
              <a:rPr lang="el-GR" sz="2800" b="1" dirty="0" err="1">
                <a:solidFill>
                  <a:srgbClr val="333333"/>
                </a:solidFill>
                <a:latin typeface="Palatino Linotype" panose="02040502050505030304" pitchFamily="18" charset="0"/>
              </a:rPr>
              <a:t>κόσμος</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τοῦ</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οὐρανοῦ</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τὸ</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φῶς</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οὐ</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δώσουσι</a:t>
            </a:r>
            <a:r>
              <a:rPr lang="el-GR" sz="2800" b="1" dirty="0">
                <a:solidFill>
                  <a:srgbClr val="333333"/>
                </a:solidFill>
                <a:latin typeface="Palatino Linotype" panose="02040502050505030304" pitchFamily="18" charset="0"/>
              </a:rPr>
              <a:t>, </a:t>
            </a:r>
          </a:p>
          <a:p>
            <a:pPr lvl="0" algn="ctr">
              <a:spcBef>
                <a:spcPts val="580"/>
              </a:spcBef>
              <a:buClr>
                <a:srgbClr val="D34817"/>
              </a:buClr>
              <a:buSzPct val="85000"/>
            </a:pPr>
            <a:r>
              <a:rPr lang="el-GR" sz="2800" b="1" dirty="0" err="1">
                <a:solidFill>
                  <a:srgbClr val="C00000"/>
                </a:solidFill>
                <a:latin typeface="Palatino Linotype" panose="02040502050505030304" pitchFamily="18" charset="0"/>
              </a:rPr>
              <a:t>καὶ</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σκοτισθήσεται</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τοῦ</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ἡλίου</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ἀνατέλλοντος</a:t>
            </a:r>
            <a:r>
              <a:rPr lang="el-GR" sz="2800" b="1" dirty="0">
                <a:solidFill>
                  <a:srgbClr val="C00000"/>
                </a:solidFill>
                <a:latin typeface="Palatino Linotype" panose="02040502050505030304" pitchFamily="18" charset="0"/>
              </a:rPr>
              <a:t>, </a:t>
            </a:r>
          </a:p>
          <a:p>
            <a:pPr lvl="0" algn="ctr">
              <a:spcBef>
                <a:spcPts val="580"/>
              </a:spcBef>
              <a:buClr>
                <a:srgbClr val="D34817"/>
              </a:buClr>
              <a:buSzPct val="85000"/>
            </a:pPr>
            <a:r>
              <a:rPr lang="el-GR" sz="2800" b="1" dirty="0" err="1">
                <a:solidFill>
                  <a:srgbClr val="C00000"/>
                </a:solidFill>
                <a:latin typeface="Palatino Linotype" panose="02040502050505030304" pitchFamily="18" charset="0"/>
              </a:rPr>
              <a:t>καὶ</a:t>
            </a:r>
            <a:r>
              <a:rPr lang="el-GR" sz="2800" b="1" dirty="0">
                <a:solidFill>
                  <a:srgbClr val="C00000"/>
                </a:solidFill>
                <a:latin typeface="Palatino Linotype" panose="02040502050505030304" pitchFamily="18" charset="0"/>
              </a:rPr>
              <a:t> ἡ </a:t>
            </a:r>
            <a:r>
              <a:rPr lang="el-GR" sz="2800" b="1" dirty="0" err="1">
                <a:solidFill>
                  <a:srgbClr val="C00000"/>
                </a:solidFill>
                <a:latin typeface="Palatino Linotype" panose="02040502050505030304" pitchFamily="18" charset="0"/>
              </a:rPr>
              <a:t>σελήνη</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οὐ</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δώσει</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τὸ</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φῶς</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αὐτῆς</a:t>
            </a:r>
            <a:r>
              <a:rPr lang="el-GR" sz="2800" b="1" dirty="0">
                <a:solidFill>
                  <a:srgbClr val="C00000"/>
                </a:solidFill>
                <a:latin typeface="Palatino Linotype" panose="02040502050505030304" pitchFamily="18" charset="0"/>
              </a:rPr>
              <a:t>.</a:t>
            </a:r>
            <a:endParaRPr lang="el-GR" sz="2800" b="1" dirty="0">
              <a:solidFill>
                <a:srgbClr val="C00000"/>
              </a:solidFill>
              <a:latin typeface="Cambria" panose="02040503050406030204" pitchFamily="18" charset="0"/>
            </a:endParaRPr>
          </a:p>
          <a:p>
            <a:pPr lvl="0" algn="just">
              <a:spcBef>
                <a:spcPts val="580"/>
              </a:spcBef>
              <a:buClr>
                <a:srgbClr val="D34817"/>
              </a:buClr>
              <a:buSzPct val="85000"/>
            </a:pPr>
            <a:endParaRPr lang="el-GR" sz="2400" dirty="0">
              <a:solidFill>
                <a:prstClr val="black"/>
              </a:solidFill>
              <a:latin typeface="Cambria" panose="02040503050406030204" pitchFamily="18" charset="0"/>
            </a:endParaRPr>
          </a:p>
          <a:p>
            <a:pPr lvl="0" algn="just">
              <a:spcBef>
                <a:spcPts val="580"/>
              </a:spcBef>
              <a:buClr>
                <a:srgbClr val="D34817"/>
              </a:buClr>
              <a:buSzPct val="85000"/>
            </a:pPr>
            <a:endParaRPr lang="el-GR" sz="28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1059094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2"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2" y="982133"/>
            <a:ext cx="9953905" cy="6063198"/>
          </a:xfrm>
          <a:prstGeom prst="rect">
            <a:avLst/>
          </a:prstGeom>
          <a:noFill/>
        </p:spPr>
        <p:txBody>
          <a:bodyPr wrap="square" rtlCol="0">
            <a:spAutoFit/>
          </a:bodyPr>
          <a:lstStyle/>
          <a:p>
            <a:pPr lvl="0" algn="just">
              <a:spcBef>
                <a:spcPts val="580"/>
              </a:spcBef>
              <a:buClr>
                <a:srgbClr val="D34817"/>
              </a:buClr>
              <a:buSzPct val="85000"/>
            </a:pPr>
            <a:endParaRPr lang="el-GR" dirty="0">
              <a:solidFill>
                <a:prstClr val="black"/>
              </a:solidFill>
              <a:latin typeface="Cambria" panose="02040503050406030204" pitchFamily="18" charset="0"/>
            </a:endParaRPr>
          </a:p>
          <a:p>
            <a:pPr lvl="0" algn="just">
              <a:spcBef>
                <a:spcPts val="580"/>
              </a:spcBef>
              <a:buClr>
                <a:srgbClr val="D34817"/>
              </a:buClr>
              <a:buSzPct val="85000"/>
            </a:pPr>
            <a:r>
              <a:rPr lang="el-GR" sz="2800" dirty="0">
                <a:solidFill>
                  <a:prstClr val="black"/>
                </a:solidFill>
                <a:latin typeface="Cambria" panose="02040503050406030204" pitchFamily="18" charset="0"/>
              </a:rPr>
              <a:t>«Μετάληψη» κειμένου Γ′</a:t>
            </a:r>
          </a:p>
          <a:p>
            <a:pPr marL="457200" lvl="0" indent="-457200" algn="just">
              <a:spcBef>
                <a:spcPts val="580"/>
              </a:spcBef>
              <a:buClr>
                <a:srgbClr val="D34817"/>
              </a:buClr>
              <a:buSzPct val="85000"/>
              <a:buFont typeface="Arial" panose="020B0604020202020204" pitchFamily="34" charset="0"/>
              <a:buChar char="•"/>
            </a:pPr>
            <a:endParaRPr lang="el-GR" sz="2000" dirty="0">
              <a:solidFill>
                <a:prstClr val="black"/>
              </a:solidFill>
              <a:latin typeface="Cambria" panose="02040503050406030204" pitchFamily="18" charset="0"/>
            </a:endParaRPr>
          </a:p>
          <a:p>
            <a:pPr lvl="0" algn="ctr">
              <a:spcBef>
                <a:spcPts val="580"/>
              </a:spcBef>
              <a:buClr>
                <a:srgbClr val="D34817"/>
              </a:buClr>
              <a:buSzPct val="85000"/>
            </a:pPr>
            <a:r>
              <a:rPr lang="el-GR" sz="2000" dirty="0" err="1">
                <a:solidFill>
                  <a:prstClr val="black"/>
                </a:solidFill>
                <a:latin typeface="Cambria" panose="02040503050406030204" pitchFamily="18" charset="0"/>
              </a:rPr>
              <a:t>Μκ</a:t>
            </a:r>
            <a:r>
              <a:rPr lang="el-GR" sz="2000" dirty="0">
                <a:solidFill>
                  <a:prstClr val="black"/>
                </a:solidFill>
                <a:latin typeface="Cambria" panose="02040503050406030204" pitchFamily="18" charset="0"/>
              </a:rPr>
              <a:t>. 13, 25</a:t>
            </a:r>
          </a:p>
          <a:p>
            <a:pPr lvl="0" algn="ctr">
              <a:spcBef>
                <a:spcPts val="580"/>
              </a:spcBef>
              <a:buClr>
                <a:srgbClr val="D34817"/>
              </a:buClr>
              <a:buSzPct val="85000"/>
            </a:pPr>
            <a:r>
              <a:rPr lang="el-GR" sz="2000" dirty="0" err="1">
                <a:solidFill>
                  <a:srgbClr val="7030A0"/>
                </a:solidFill>
                <a:latin typeface="ArialMT"/>
              </a:rPr>
              <a:t>καὶ</a:t>
            </a:r>
            <a:r>
              <a:rPr lang="el-GR" sz="2000" dirty="0">
                <a:solidFill>
                  <a:srgbClr val="7030A0"/>
                </a:solidFill>
                <a:latin typeface="ArialMT"/>
              </a:rPr>
              <a:t> </a:t>
            </a:r>
            <a:r>
              <a:rPr lang="el-GR" sz="2000" dirty="0" err="1">
                <a:solidFill>
                  <a:srgbClr val="7030A0"/>
                </a:solidFill>
                <a:latin typeface="ArialMT"/>
              </a:rPr>
              <a:t>οἱ</a:t>
            </a:r>
            <a:r>
              <a:rPr lang="el-GR" sz="2000" dirty="0">
                <a:solidFill>
                  <a:srgbClr val="7030A0"/>
                </a:solidFill>
                <a:latin typeface="ArialMT"/>
              </a:rPr>
              <a:t> </a:t>
            </a:r>
            <a:r>
              <a:rPr lang="el-GR" sz="2000" dirty="0" err="1">
                <a:solidFill>
                  <a:srgbClr val="7030A0"/>
                </a:solidFill>
                <a:latin typeface="ArialMT"/>
              </a:rPr>
              <a:t>ἀστέρες</a:t>
            </a:r>
            <a:r>
              <a:rPr lang="el-GR" sz="2000" dirty="0">
                <a:solidFill>
                  <a:srgbClr val="7030A0"/>
                </a:solidFill>
                <a:latin typeface="ArialMT"/>
              </a:rPr>
              <a:t> ⸂</a:t>
            </a:r>
            <a:r>
              <a:rPr lang="el-GR" sz="2000" dirty="0" err="1">
                <a:solidFill>
                  <a:srgbClr val="7030A0"/>
                </a:solidFill>
                <a:latin typeface="ArialMT"/>
              </a:rPr>
              <a:t>ἔσονται</a:t>
            </a:r>
            <a:r>
              <a:rPr lang="el-GR" sz="2000" dirty="0">
                <a:solidFill>
                  <a:srgbClr val="7030A0"/>
                </a:solidFill>
                <a:latin typeface="ArialMT"/>
              </a:rPr>
              <a:t> </a:t>
            </a:r>
            <a:r>
              <a:rPr lang="el-GR" sz="2000" dirty="0" err="1">
                <a:solidFill>
                  <a:srgbClr val="7030A0"/>
                </a:solidFill>
                <a:latin typeface="ArialMT"/>
              </a:rPr>
              <a:t>ἐκ</a:t>
            </a:r>
            <a:r>
              <a:rPr lang="el-GR" sz="2000" dirty="0">
                <a:solidFill>
                  <a:srgbClr val="7030A0"/>
                </a:solidFill>
                <a:latin typeface="ArialMT"/>
              </a:rPr>
              <a:t> </a:t>
            </a:r>
            <a:r>
              <a:rPr lang="el-GR" sz="2000" dirty="0" err="1">
                <a:solidFill>
                  <a:srgbClr val="7030A0"/>
                </a:solidFill>
                <a:latin typeface="ArialMT"/>
              </a:rPr>
              <a:t>τοῦ</a:t>
            </a:r>
            <a:r>
              <a:rPr lang="el-GR" sz="2000" dirty="0">
                <a:solidFill>
                  <a:srgbClr val="7030A0"/>
                </a:solidFill>
                <a:latin typeface="ArialMT"/>
              </a:rPr>
              <a:t> </a:t>
            </a:r>
            <a:r>
              <a:rPr lang="el-GR" sz="2000" dirty="0" err="1">
                <a:solidFill>
                  <a:srgbClr val="7030A0"/>
                </a:solidFill>
                <a:latin typeface="ArialMT"/>
              </a:rPr>
              <a:t>οὐρανοῦ</a:t>
            </a:r>
            <a:r>
              <a:rPr lang="el-GR" sz="2000" dirty="0">
                <a:solidFill>
                  <a:srgbClr val="7030A0"/>
                </a:solidFill>
                <a:latin typeface="ArialMT"/>
              </a:rPr>
              <a:t> πίπτοντες, </a:t>
            </a:r>
          </a:p>
          <a:p>
            <a:pPr lvl="0" algn="ctr">
              <a:spcBef>
                <a:spcPts val="580"/>
              </a:spcBef>
              <a:buClr>
                <a:srgbClr val="D34817"/>
              </a:buClr>
              <a:buSzPct val="85000"/>
            </a:pPr>
            <a:r>
              <a:rPr lang="el-GR" sz="2000" dirty="0" err="1">
                <a:solidFill>
                  <a:srgbClr val="7030A0"/>
                </a:solidFill>
                <a:latin typeface="ArialMT"/>
              </a:rPr>
              <a:t>καὶ</a:t>
            </a:r>
            <a:r>
              <a:rPr lang="el-GR" sz="2000" dirty="0">
                <a:solidFill>
                  <a:srgbClr val="7030A0"/>
                </a:solidFill>
                <a:latin typeface="ArialMT"/>
              </a:rPr>
              <a:t> </a:t>
            </a:r>
            <a:r>
              <a:rPr lang="el-GR" sz="2000" dirty="0" err="1">
                <a:solidFill>
                  <a:srgbClr val="7030A0"/>
                </a:solidFill>
                <a:latin typeface="ArialMT"/>
              </a:rPr>
              <a:t>αἱ</a:t>
            </a:r>
            <a:r>
              <a:rPr lang="el-GR" sz="2000" dirty="0">
                <a:solidFill>
                  <a:srgbClr val="7030A0"/>
                </a:solidFill>
                <a:latin typeface="ArialMT"/>
              </a:rPr>
              <a:t> δυνάμεις </a:t>
            </a:r>
            <a:r>
              <a:rPr lang="el-GR" sz="2000" dirty="0" err="1">
                <a:solidFill>
                  <a:srgbClr val="7030A0"/>
                </a:solidFill>
                <a:latin typeface="ArialMT"/>
              </a:rPr>
              <a:t>αἱ</a:t>
            </a:r>
            <a:r>
              <a:rPr lang="el-GR" sz="2000" dirty="0">
                <a:solidFill>
                  <a:srgbClr val="7030A0"/>
                </a:solidFill>
                <a:latin typeface="ArialMT"/>
              </a:rPr>
              <a:t> </a:t>
            </a:r>
            <a:r>
              <a:rPr lang="el-GR" sz="2000" dirty="0" err="1">
                <a:solidFill>
                  <a:srgbClr val="7030A0"/>
                </a:solidFill>
                <a:latin typeface="ArialMT"/>
              </a:rPr>
              <a:t>ἐν</a:t>
            </a:r>
            <a:r>
              <a:rPr lang="el-GR" sz="2000" dirty="0">
                <a:solidFill>
                  <a:srgbClr val="7030A0"/>
                </a:solidFill>
                <a:latin typeface="ArialMT"/>
              </a:rPr>
              <a:t> </a:t>
            </a:r>
            <a:r>
              <a:rPr lang="el-GR" sz="2000" dirty="0" err="1">
                <a:solidFill>
                  <a:srgbClr val="7030A0"/>
                </a:solidFill>
                <a:latin typeface="ArialMT"/>
              </a:rPr>
              <a:t>τοῖς</a:t>
            </a:r>
            <a:r>
              <a:rPr lang="el-GR" sz="2000" dirty="0">
                <a:solidFill>
                  <a:srgbClr val="7030A0"/>
                </a:solidFill>
                <a:latin typeface="ArialMT"/>
              </a:rPr>
              <a:t> </a:t>
            </a:r>
            <a:r>
              <a:rPr lang="el-GR" sz="2000" dirty="0" err="1">
                <a:solidFill>
                  <a:srgbClr val="7030A0"/>
                </a:solidFill>
                <a:latin typeface="ArialMT"/>
              </a:rPr>
              <a:t>οὐρανοῖς</a:t>
            </a:r>
            <a:r>
              <a:rPr lang="el-GR" sz="2000" dirty="0">
                <a:solidFill>
                  <a:srgbClr val="7030A0"/>
                </a:solidFill>
                <a:latin typeface="ArialMT"/>
              </a:rPr>
              <a:t> </a:t>
            </a:r>
            <a:r>
              <a:rPr lang="el-GR" sz="2000" dirty="0" err="1">
                <a:solidFill>
                  <a:srgbClr val="7030A0"/>
                </a:solidFill>
                <a:latin typeface="ArialMT"/>
              </a:rPr>
              <a:t>σαλευθήσονται</a:t>
            </a:r>
            <a:r>
              <a:rPr lang="el-GR" sz="2000" dirty="0">
                <a:solidFill>
                  <a:srgbClr val="7030A0"/>
                </a:solidFill>
                <a:latin typeface="ArialMT"/>
              </a:rPr>
              <a:t>.</a:t>
            </a:r>
          </a:p>
          <a:p>
            <a:pPr lvl="0" algn="ctr">
              <a:spcBef>
                <a:spcPts val="580"/>
              </a:spcBef>
              <a:buClr>
                <a:srgbClr val="D34817"/>
              </a:buClr>
              <a:buSzPct val="85000"/>
            </a:pPr>
            <a:endParaRPr lang="el-GR" sz="2000" dirty="0">
              <a:solidFill>
                <a:srgbClr val="121212"/>
              </a:solidFill>
              <a:latin typeface="ArialMT"/>
            </a:endParaRPr>
          </a:p>
          <a:p>
            <a:pPr lvl="0" algn="ctr">
              <a:spcBef>
                <a:spcPts val="580"/>
              </a:spcBef>
              <a:buClr>
                <a:srgbClr val="D34817"/>
              </a:buClr>
              <a:buSzPct val="85000"/>
            </a:pPr>
            <a:r>
              <a:rPr lang="el-GR" sz="2000" dirty="0" err="1">
                <a:solidFill>
                  <a:srgbClr val="121212"/>
                </a:solidFill>
                <a:highlight>
                  <a:srgbClr val="FFFF00"/>
                </a:highlight>
                <a:latin typeface="ArialMT"/>
              </a:rPr>
              <a:t>Ησ</a:t>
            </a:r>
            <a:r>
              <a:rPr lang="el-GR" sz="2000" dirty="0">
                <a:solidFill>
                  <a:srgbClr val="121212"/>
                </a:solidFill>
                <a:highlight>
                  <a:srgbClr val="FFFF00"/>
                </a:highlight>
                <a:latin typeface="ArialMT"/>
              </a:rPr>
              <a:t>. 34,4 (Προφητεία για την καταστροφή της </a:t>
            </a:r>
            <a:r>
              <a:rPr lang="el-GR" sz="2000" dirty="0" err="1">
                <a:solidFill>
                  <a:srgbClr val="121212"/>
                </a:solidFill>
                <a:highlight>
                  <a:srgbClr val="FFFF00"/>
                </a:highlight>
                <a:latin typeface="ArialMT"/>
              </a:rPr>
              <a:t>Εδωμ</a:t>
            </a:r>
            <a:r>
              <a:rPr lang="el-GR" sz="2000" dirty="0">
                <a:solidFill>
                  <a:srgbClr val="121212"/>
                </a:solidFill>
                <a:highlight>
                  <a:srgbClr val="FFFF00"/>
                </a:highlight>
                <a:latin typeface="ArialMT"/>
              </a:rPr>
              <a:t>)</a:t>
            </a:r>
          </a:p>
          <a:p>
            <a:pPr lvl="0" algn="ctr">
              <a:spcBef>
                <a:spcPts val="580"/>
              </a:spcBef>
              <a:buClr>
                <a:srgbClr val="D34817"/>
              </a:buClr>
              <a:buSzPct val="85000"/>
            </a:pPr>
            <a:r>
              <a:rPr lang="el-GR" sz="2000" b="1" dirty="0" err="1">
                <a:solidFill>
                  <a:srgbClr val="FF0000"/>
                </a:solidFill>
                <a:latin typeface="Palatino Linotype" panose="02040502050505030304" pitchFamily="18" charset="0"/>
              </a:rPr>
              <a:t>καὶ</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τακήσονται</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πᾶσαι</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αἱ</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δυνάμεις</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τῶν</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οὐρανῶν</a:t>
            </a:r>
            <a:r>
              <a:rPr lang="el-GR" sz="2000" b="1" dirty="0">
                <a:solidFill>
                  <a:srgbClr val="333333"/>
                </a:solidFill>
                <a:latin typeface="Palatino Linotype" panose="02040502050505030304" pitchFamily="18" charset="0"/>
              </a:rPr>
              <a:t>, </a:t>
            </a:r>
          </a:p>
          <a:p>
            <a:pPr lvl="0" algn="ctr">
              <a:spcBef>
                <a:spcPts val="580"/>
              </a:spcBef>
              <a:buClr>
                <a:srgbClr val="D34817"/>
              </a:buClr>
              <a:buSzPct val="85000"/>
            </a:pPr>
            <a:r>
              <a:rPr lang="el-GR" sz="2000" b="1" dirty="0" err="1">
                <a:solidFill>
                  <a:srgbClr val="333333"/>
                </a:solidFill>
                <a:latin typeface="Palatino Linotype" panose="02040502050505030304" pitchFamily="18" charset="0"/>
              </a:rPr>
              <a:t>καὶ</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ἑλιγήσεται</a:t>
            </a:r>
            <a:r>
              <a:rPr lang="el-GR" sz="2000" b="1" dirty="0">
                <a:solidFill>
                  <a:srgbClr val="333333"/>
                </a:solidFill>
                <a:latin typeface="Palatino Linotype" panose="02040502050505030304" pitchFamily="18" charset="0"/>
              </a:rPr>
              <a:t> ὁ </a:t>
            </a:r>
            <a:r>
              <a:rPr lang="el-GR" sz="2000" b="1" dirty="0" err="1">
                <a:solidFill>
                  <a:srgbClr val="333333"/>
                </a:solidFill>
                <a:latin typeface="Palatino Linotype" panose="02040502050505030304" pitchFamily="18" charset="0"/>
              </a:rPr>
              <a:t>οὐρανὸς</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ὡς</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βιβλίον</a:t>
            </a:r>
            <a:r>
              <a:rPr lang="el-GR" sz="2000" b="1" dirty="0">
                <a:solidFill>
                  <a:srgbClr val="333333"/>
                </a:solidFill>
                <a:latin typeface="Palatino Linotype" panose="02040502050505030304" pitchFamily="18" charset="0"/>
              </a:rPr>
              <a:t>, </a:t>
            </a:r>
          </a:p>
          <a:p>
            <a:pPr lvl="0" algn="ctr">
              <a:spcBef>
                <a:spcPts val="580"/>
              </a:spcBef>
              <a:buClr>
                <a:srgbClr val="D34817"/>
              </a:buClr>
              <a:buSzPct val="85000"/>
            </a:pPr>
            <a:r>
              <a:rPr lang="el-GR" sz="2000" b="1" dirty="0" err="1">
                <a:solidFill>
                  <a:srgbClr val="333333"/>
                </a:solidFill>
                <a:latin typeface="Palatino Linotype" panose="02040502050505030304" pitchFamily="18" charset="0"/>
              </a:rPr>
              <a:t>καὶ</a:t>
            </a:r>
            <a:r>
              <a:rPr lang="el-GR" sz="2000" b="1" dirty="0">
                <a:solidFill>
                  <a:srgbClr val="333333"/>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πάντα</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τὰ</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ἄστρα</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πεσεῖται</a:t>
            </a:r>
            <a:r>
              <a:rPr lang="el-GR" sz="2000" b="1" dirty="0">
                <a:solidFill>
                  <a:srgbClr val="FF0000"/>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ὡς</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φύλλα</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ἐξ</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ἀμπέλου</a:t>
            </a:r>
            <a:endParaRPr lang="el-GR" sz="2000" b="1" dirty="0">
              <a:solidFill>
                <a:srgbClr val="333333"/>
              </a:solidFill>
              <a:latin typeface="Palatino Linotype" panose="02040502050505030304" pitchFamily="18" charset="0"/>
            </a:endParaRPr>
          </a:p>
          <a:p>
            <a:pPr lvl="0" algn="ctr">
              <a:spcBef>
                <a:spcPts val="580"/>
              </a:spcBef>
              <a:buClr>
                <a:srgbClr val="D34817"/>
              </a:buClr>
              <a:buSzPct val="85000"/>
            </a:pP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καὶ</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ὡς</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πίπτει</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φύλλα</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ἀπὸ</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συκῆς</a:t>
            </a:r>
            <a:endParaRPr lang="el-GR" sz="2000" b="1" dirty="0">
              <a:solidFill>
                <a:prstClr val="black"/>
              </a:solidFill>
              <a:latin typeface="Cambria" panose="02040503050406030204" pitchFamily="18" charset="0"/>
            </a:endParaRPr>
          </a:p>
          <a:p>
            <a:pPr lvl="0" algn="just">
              <a:spcBef>
                <a:spcPts val="580"/>
              </a:spcBef>
              <a:buClr>
                <a:srgbClr val="D34817"/>
              </a:buClr>
              <a:buSzPct val="85000"/>
            </a:pPr>
            <a:endParaRPr lang="el-GR" sz="2000" dirty="0">
              <a:solidFill>
                <a:prstClr val="black"/>
              </a:solidFill>
              <a:latin typeface="Cambria" panose="02040503050406030204" pitchFamily="18" charset="0"/>
            </a:endParaRPr>
          </a:p>
          <a:p>
            <a:pPr lvl="0" algn="just">
              <a:spcBef>
                <a:spcPts val="580"/>
              </a:spcBef>
              <a:buClr>
                <a:srgbClr val="D34817"/>
              </a:buClr>
              <a:buSzPct val="85000"/>
            </a:pPr>
            <a:endParaRPr lang="el-GR" sz="2400" dirty="0">
              <a:solidFill>
                <a:prstClr val="black"/>
              </a:solidFill>
              <a:latin typeface="Cambria" panose="02040503050406030204" pitchFamily="18" charset="0"/>
            </a:endParaRPr>
          </a:p>
          <a:p>
            <a:pPr lvl="0" algn="just">
              <a:spcBef>
                <a:spcPts val="580"/>
              </a:spcBef>
              <a:buClr>
                <a:srgbClr val="D34817"/>
              </a:buClr>
              <a:buSzPct val="85000"/>
            </a:pPr>
            <a:endParaRPr lang="el-GR" sz="28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761700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2"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763573" y="982133"/>
            <a:ext cx="10892135" cy="7602081"/>
          </a:xfrm>
          <a:prstGeom prst="rect">
            <a:avLst/>
          </a:prstGeom>
          <a:noFill/>
        </p:spPr>
        <p:txBody>
          <a:bodyPr wrap="square" rtlCol="0">
            <a:spAutoFit/>
          </a:bodyPr>
          <a:lstStyle/>
          <a:p>
            <a:pPr lvl="0" algn="just">
              <a:spcBef>
                <a:spcPts val="580"/>
              </a:spcBef>
              <a:buClr>
                <a:srgbClr val="D34817"/>
              </a:buClr>
              <a:buSzPct val="85000"/>
            </a:pPr>
            <a:endParaRPr lang="el-GR" dirty="0">
              <a:solidFill>
                <a:prstClr val="black"/>
              </a:solidFill>
              <a:latin typeface="Cambria" panose="02040503050406030204" pitchFamily="18" charset="0"/>
            </a:endParaRPr>
          </a:p>
          <a:p>
            <a:pPr lvl="0" algn="just">
              <a:spcBef>
                <a:spcPts val="580"/>
              </a:spcBef>
              <a:buClr>
                <a:srgbClr val="D34817"/>
              </a:buClr>
              <a:buSzPct val="85000"/>
            </a:pPr>
            <a:r>
              <a:rPr lang="el-GR" sz="2800" dirty="0">
                <a:solidFill>
                  <a:prstClr val="black"/>
                </a:solidFill>
                <a:latin typeface="Cambria" panose="02040503050406030204" pitchFamily="18" charset="0"/>
              </a:rPr>
              <a:t>«Μετάληψη» κειμένου Δ′</a:t>
            </a:r>
            <a:endParaRPr lang="el-GR" sz="2000" dirty="0">
              <a:solidFill>
                <a:prstClr val="black"/>
              </a:solidFill>
              <a:latin typeface="Cambria" panose="02040503050406030204" pitchFamily="18" charset="0"/>
            </a:endParaRPr>
          </a:p>
          <a:p>
            <a:pPr lvl="0" algn="ctr">
              <a:spcBef>
                <a:spcPts val="580"/>
              </a:spcBef>
              <a:buClr>
                <a:srgbClr val="D34817"/>
              </a:buClr>
              <a:buSzPct val="85000"/>
            </a:pPr>
            <a:r>
              <a:rPr lang="el-GR" sz="2000" dirty="0" err="1">
                <a:solidFill>
                  <a:prstClr val="black"/>
                </a:solidFill>
                <a:latin typeface="Cambria" panose="02040503050406030204" pitchFamily="18" charset="0"/>
              </a:rPr>
              <a:t>Μκ</a:t>
            </a:r>
            <a:r>
              <a:rPr lang="el-GR" sz="2000" dirty="0">
                <a:solidFill>
                  <a:prstClr val="black"/>
                </a:solidFill>
                <a:latin typeface="Cambria" panose="02040503050406030204" pitchFamily="18" charset="0"/>
              </a:rPr>
              <a:t>. 13, 27</a:t>
            </a:r>
          </a:p>
          <a:p>
            <a:pPr lvl="0" algn="ctr">
              <a:spcBef>
                <a:spcPts val="580"/>
              </a:spcBef>
              <a:buClr>
                <a:srgbClr val="D34817"/>
              </a:buClr>
              <a:buSzPct val="85000"/>
            </a:pPr>
            <a:r>
              <a:rPr lang="el-GR" sz="2000" dirty="0" err="1">
                <a:solidFill>
                  <a:srgbClr val="0070C0"/>
                </a:solidFill>
                <a:latin typeface="ArialMT"/>
              </a:rPr>
              <a:t>καὶ</a:t>
            </a:r>
            <a:r>
              <a:rPr lang="el-GR" sz="2000" dirty="0">
                <a:solidFill>
                  <a:srgbClr val="0070C0"/>
                </a:solidFill>
                <a:latin typeface="ArialMT"/>
              </a:rPr>
              <a:t> τότε </a:t>
            </a:r>
            <a:r>
              <a:rPr lang="el-GR" sz="2000" dirty="0" err="1">
                <a:solidFill>
                  <a:srgbClr val="0070C0"/>
                </a:solidFill>
                <a:latin typeface="ArialMT"/>
              </a:rPr>
              <a:t>ἀποστελεῖ</a:t>
            </a:r>
            <a:r>
              <a:rPr lang="el-GR" sz="2000" dirty="0">
                <a:solidFill>
                  <a:srgbClr val="0070C0"/>
                </a:solidFill>
                <a:latin typeface="ArialMT"/>
              </a:rPr>
              <a:t> </a:t>
            </a:r>
            <a:r>
              <a:rPr lang="el-GR" sz="2000" dirty="0" err="1">
                <a:solidFill>
                  <a:srgbClr val="0070C0"/>
                </a:solidFill>
                <a:latin typeface="ArialMT"/>
              </a:rPr>
              <a:t>τοὺς</a:t>
            </a:r>
            <a:r>
              <a:rPr lang="el-GR" sz="2000" dirty="0">
                <a:solidFill>
                  <a:srgbClr val="0070C0"/>
                </a:solidFill>
                <a:latin typeface="ArialMT"/>
              </a:rPr>
              <a:t> ⸀</a:t>
            </a:r>
            <a:r>
              <a:rPr lang="el-GR" sz="2000" dirty="0" err="1">
                <a:solidFill>
                  <a:srgbClr val="0070C0"/>
                </a:solidFill>
                <a:latin typeface="ArialMT"/>
              </a:rPr>
              <a:t>ἀγγέλους</a:t>
            </a:r>
            <a:r>
              <a:rPr lang="el-GR" sz="2000" dirty="0">
                <a:solidFill>
                  <a:srgbClr val="0070C0"/>
                </a:solidFill>
                <a:latin typeface="ArialMT"/>
              </a:rPr>
              <a:t> </a:t>
            </a:r>
          </a:p>
          <a:p>
            <a:pPr lvl="0" algn="ctr">
              <a:spcBef>
                <a:spcPts val="580"/>
              </a:spcBef>
              <a:buClr>
                <a:srgbClr val="D34817"/>
              </a:buClr>
              <a:buSzPct val="85000"/>
            </a:pPr>
            <a:r>
              <a:rPr lang="el-GR" sz="2000" dirty="0" err="1">
                <a:solidFill>
                  <a:srgbClr val="0070C0"/>
                </a:solidFill>
                <a:latin typeface="ArialMT"/>
              </a:rPr>
              <a:t>καὶ</a:t>
            </a:r>
            <a:r>
              <a:rPr lang="el-GR" sz="2000" dirty="0">
                <a:solidFill>
                  <a:srgbClr val="0070C0"/>
                </a:solidFill>
                <a:latin typeface="ArialMT"/>
              </a:rPr>
              <a:t> </a:t>
            </a:r>
            <a:r>
              <a:rPr lang="el-GR" sz="2000" dirty="0" err="1">
                <a:solidFill>
                  <a:srgbClr val="0070C0"/>
                </a:solidFill>
                <a:latin typeface="ArialMT"/>
              </a:rPr>
              <a:t>ἐπισυνάξει</a:t>
            </a:r>
            <a:r>
              <a:rPr lang="el-GR" sz="2000" dirty="0">
                <a:solidFill>
                  <a:srgbClr val="0070C0"/>
                </a:solidFill>
                <a:latin typeface="ArialMT"/>
              </a:rPr>
              <a:t> </a:t>
            </a:r>
            <a:r>
              <a:rPr lang="el-GR" sz="2000" dirty="0" err="1">
                <a:solidFill>
                  <a:srgbClr val="0070C0"/>
                </a:solidFill>
                <a:latin typeface="ArialMT"/>
              </a:rPr>
              <a:t>τοὺς</a:t>
            </a:r>
            <a:r>
              <a:rPr lang="el-GR" sz="2000" dirty="0">
                <a:solidFill>
                  <a:srgbClr val="0070C0"/>
                </a:solidFill>
                <a:latin typeface="ArialMT"/>
              </a:rPr>
              <a:t> ⸀</a:t>
            </a:r>
            <a:r>
              <a:rPr lang="el-GR" sz="2000" dirty="0" err="1">
                <a:solidFill>
                  <a:srgbClr val="0070C0"/>
                </a:solidFill>
                <a:latin typeface="ArialMT"/>
              </a:rPr>
              <a:t>ἐκλεκτοὺς</a:t>
            </a:r>
            <a:r>
              <a:rPr lang="el-GR" sz="2000" dirty="0">
                <a:solidFill>
                  <a:srgbClr val="0070C0"/>
                </a:solidFill>
                <a:latin typeface="ArialMT"/>
              </a:rPr>
              <a:t> </a:t>
            </a:r>
            <a:r>
              <a:rPr lang="el-GR" sz="2000" dirty="0" err="1">
                <a:solidFill>
                  <a:srgbClr val="0070C0"/>
                </a:solidFill>
                <a:latin typeface="ArialMT"/>
              </a:rPr>
              <a:t>ἐκ</a:t>
            </a:r>
            <a:r>
              <a:rPr lang="el-GR" sz="2000" dirty="0">
                <a:solidFill>
                  <a:srgbClr val="0070C0"/>
                </a:solidFill>
                <a:latin typeface="ArialMT"/>
              </a:rPr>
              <a:t> </a:t>
            </a:r>
            <a:r>
              <a:rPr lang="el-GR" sz="2000" dirty="0" err="1">
                <a:solidFill>
                  <a:srgbClr val="0070C0"/>
                </a:solidFill>
                <a:latin typeface="ArialMT"/>
              </a:rPr>
              <a:t>τῶν</a:t>
            </a:r>
            <a:r>
              <a:rPr lang="el-GR" sz="2000" dirty="0">
                <a:solidFill>
                  <a:srgbClr val="0070C0"/>
                </a:solidFill>
                <a:latin typeface="ArialMT"/>
              </a:rPr>
              <a:t> τεσσάρων </a:t>
            </a:r>
            <a:r>
              <a:rPr lang="el-GR" sz="2000" dirty="0" err="1">
                <a:solidFill>
                  <a:srgbClr val="0070C0"/>
                </a:solidFill>
                <a:latin typeface="ArialMT"/>
              </a:rPr>
              <a:t>ἀνέμων</a:t>
            </a:r>
            <a:r>
              <a:rPr lang="el-GR" sz="2000" dirty="0">
                <a:solidFill>
                  <a:srgbClr val="0070C0"/>
                </a:solidFill>
                <a:latin typeface="ArialMT"/>
              </a:rPr>
              <a:t> </a:t>
            </a:r>
          </a:p>
          <a:p>
            <a:pPr lvl="0" algn="ctr">
              <a:spcBef>
                <a:spcPts val="580"/>
              </a:spcBef>
              <a:buClr>
                <a:srgbClr val="D34817"/>
              </a:buClr>
              <a:buSzPct val="85000"/>
            </a:pPr>
            <a:r>
              <a:rPr lang="el-GR" sz="2000" dirty="0" err="1">
                <a:solidFill>
                  <a:srgbClr val="0070C0"/>
                </a:solidFill>
                <a:latin typeface="ArialMT"/>
              </a:rPr>
              <a:t>ἀπ</a:t>
            </a:r>
            <a:r>
              <a:rPr lang="el-GR" sz="2000" dirty="0">
                <a:solidFill>
                  <a:srgbClr val="0070C0"/>
                </a:solidFill>
                <a:latin typeface="ArialMT"/>
              </a:rPr>
              <a:t>’ </a:t>
            </a:r>
            <a:r>
              <a:rPr lang="el-GR" sz="2000" dirty="0" err="1">
                <a:solidFill>
                  <a:srgbClr val="0070C0"/>
                </a:solidFill>
                <a:latin typeface="ArialMT"/>
              </a:rPr>
              <a:t>ἄκρου</a:t>
            </a:r>
            <a:r>
              <a:rPr lang="el-GR" sz="2000" dirty="0">
                <a:solidFill>
                  <a:srgbClr val="0070C0"/>
                </a:solidFill>
                <a:latin typeface="ArialMT"/>
              </a:rPr>
              <a:t> </a:t>
            </a:r>
            <a:r>
              <a:rPr lang="el-GR" sz="2000" dirty="0" err="1">
                <a:solidFill>
                  <a:srgbClr val="0070C0"/>
                </a:solidFill>
                <a:latin typeface="ArialMT"/>
              </a:rPr>
              <a:t>γῆς</a:t>
            </a:r>
            <a:r>
              <a:rPr lang="el-GR" sz="2000" dirty="0">
                <a:solidFill>
                  <a:srgbClr val="0070C0"/>
                </a:solidFill>
                <a:latin typeface="ArialMT"/>
              </a:rPr>
              <a:t> </a:t>
            </a:r>
            <a:r>
              <a:rPr lang="el-GR" sz="2000" dirty="0" err="1">
                <a:solidFill>
                  <a:srgbClr val="0070C0"/>
                </a:solidFill>
                <a:latin typeface="ArialMT"/>
              </a:rPr>
              <a:t>ἕως</a:t>
            </a:r>
            <a:r>
              <a:rPr lang="el-GR" sz="2000" dirty="0">
                <a:solidFill>
                  <a:srgbClr val="0070C0"/>
                </a:solidFill>
                <a:latin typeface="ArialMT"/>
              </a:rPr>
              <a:t> </a:t>
            </a:r>
            <a:r>
              <a:rPr lang="el-GR" sz="2000" dirty="0" err="1">
                <a:solidFill>
                  <a:srgbClr val="0070C0"/>
                </a:solidFill>
                <a:latin typeface="ArialMT"/>
              </a:rPr>
              <a:t>ἄκρου</a:t>
            </a:r>
            <a:r>
              <a:rPr lang="el-GR" sz="2000" dirty="0">
                <a:solidFill>
                  <a:srgbClr val="0070C0"/>
                </a:solidFill>
                <a:latin typeface="ArialMT"/>
              </a:rPr>
              <a:t> </a:t>
            </a:r>
            <a:r>
              <a:rPr lang="el-GR" sz="2000" dirty="0" err="1">
                <a:solidFill>
                  <a:srgbClr val="0070C0"/>
                </a:solidFill>
                <a:latin typeface="ArialMT"/>
              </a:rPr>
              <a:t>οὐρανοῦ</a:t>
            </a:r>
            <a:r>
              <a:rPr lang="el-GR" sz="2000" dirty="0">
                <a:solidFill>
                  <a:srgbClr val="0070C0"/>
                </a:solidFill>
                <a:latin typeface="ArialMT"/>
              </a:rPr>
              <a:t>.</a:t>
            </a:r>
            <a:endParaRPr lang="el-GR" sz="2000" dirty="0">
              <a:solidFill>
                <a:srgbClr val="0070C0"/>
              </a:solidFill>
              <a:latin typeface="Cambria" panose="02040503050406030204" pitchFamily="18" charset="0"/>
            </a:endParaRPr>
          </a:p>
          <a:p>
            <a:pPr lvl="0" algn="ctr">
              <a:spcBef>
                <a:spcPts val="580"/>
              </a:spcBef>
              <a:buClr>
                <a:srgbClr val="D34817"/>
              </a:buClr>
              <a:buSzPct val="85000"/>
            </a:pPr>
            <a:r>
              <a:rPr lang="el-GR" sz="2000" dirty="0" err="1">
                <a:solidFill>
                  <a:prstClr val="black"/>
                </a:solidFill>
                <a:latin typeface="Cambria" panose="02040503050406030204" pitchFamily="18" charset="0"/>
              </a:rPr>
              <a:t>Ησ</a:t>
            </a:r>
            <a:r>
              <a:rPr lang="el-GR" sz="2000" dirty="0">
                <a:solidFill>
                  <a:prstClr val="black"/>
                </a:solidFill>
                <a:latin typeface="Cambria" panose="02040503050406030204" pitchFamily="18" charset="0"/>
              </a:rPr>
              <a:t>. 11,12</a:t>
            </a:r>
          </a:p>
          <a:p>
            <a:pPr lvl="0" algn="ctr">
              <a:spcBef>
                <a:spcPts val="580"/>
              </a:spcBef>
              <a:buClr>
                <a:srgbClr val="D34817"/>
              </a:buClr>
              <a:buSzPct val="85000"/>
            </a:pPr>
            <a:r>
              <a:rPr lang="el-GR" sz="2000" b="1" dirty="0" err="1">
                <a:solidFill>
                  <a:srgbClr val="333333"/>
                </a:solidFill>
                <a:latin typeface="Times New Roman" panose="02020603050405020304" pitchFamily="18" charset="0"/>
                <a:cs typeface="Times New Roman" panose="02020603050405020304" pitchFamily="18" charset="0"/>
              </a:rPr>
              <a:t>καὶ</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ἀρεῖ</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σημεῖον</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εἰς</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τὰ</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ἔθνη</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καὶ</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συνάξει</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τοὺς</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ἀπολομένους</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Ισραὴλ</a:t>
            </a:r>
            <a:r>
              <a:rPr lang="el-GR" sz="2000" b="1" dirty="0">
                <a:solidFill>
                  <a:srgbClr val="333333"/>
                </a:solidFill>
                <a:latin typeface="Times New Roman" panose="02020603050405020304" pitchFamily="18" charset="0"/>
                <a:cs typeface="Times New Roman" panose="02020603050405020304" pitchFamily="18" charset="0"/>
              </a:rPr>
              <a:t> </a:t>
            </a:r>
          </a:p>
          <a:p>
            <a:pPr lvl="0" algn="ctr">
              <a:spcBef>
                <a:spcPts val="580"/>
              </a:spcBef>
              <a:buClr>
                <a:srgbClr val="D34817"/>
              </a:buClr>
              <a:buSzPct val="85000"/>
            </a:pPr>
            <a:r>
              <a:rPr lang="el-GR" sz="2000" b="1" dirty="0" err="1">
                <a:solidFill>
                  <a:srgbClr val="333333"/>
                </a:solidFill>
                <a:latin typeface="Times New Roman" panose="02020603050405020304" pitchFamily="18" charset="0"/>
                <a:cs typeface="Times New Roman" panose="02020603050405020304" pitchFamily="18" charset="0"/>
              </a:rPr>
              <a:t>καὶ</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τοὺς</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διεσπαρμένους</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τοῦ</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Ιούδα</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συνάξει</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ἐκ</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τῶν</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τεσσάρων</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πτερύγων</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τῆς</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γῆς</a:t>
            </a:r>
            <a:r>
              <a:rPr lang="el-GR" sz="2000" b="1" dirty="0">
                <a:solidFill>
                  <a:srgbClr val="FF0000"/>
                </a:solidFill>
                <a:latin typeface="Times New Roman" panose="02020603050405020304" pitchFamily="18" charset="0"/>
                <a:cs typeface="Times New Roman" panose="02020603050405020304" pitchFamily="18" charset="0"/>
              </a:rPr>
              <a:t>.</a:t>
            </a:r>
          </a:p>
          <a:p>
            <a:pPr lvl="0" algn="ctr">
              <a:spcBef>
                <a:spcPts val="580"/>
              </a:spcBef>
              <a:buClr>
                <a:srgbClr val="D34817"/>
              </a:buClr>
              <a:buSzPct val="85000"/>
            </a:pPr>
            <a:endParaRPr lang="el-GR" sz="2000" b="1" dirty="0">
              <a:latin typeface="Times New Roman" panose="02020603050405020304" pitchFamily="18" charset="0"/>
              <a:cs typeface="Times New Roman" panose="02020603050405020304" pitchFamily="18" charset="0"/>
            </a:endParaRPr>
          </a:p>
          <a:p>
            <a:pPr lvl="0" algn="ctr">
              <a:spcBef>
                <a:spcPts val="580"/>
              </a:spcBef>
              <a:buClr>
                <a:srgbClr val="D34817"/>
              </a:buClr>
              <a:buSzPct val="85000"/>
            </a:pPr>
            <a:r>
              <a:rPr lang="el-GR" sz="2000" b="1" dirty="0">
                <a:latin typeface="Times New Roman" panose="02020603050405020304" pitchFamily="18" charset="0"/>
                <a:cs typeface="Times New Roman" panose="02020603050405020304" pitchFamily="18" charset="0"/>
              </a:rPr>
              <a:t>Δευτ. 30, 4</a:t>
            </a:r>
          </a:p>
          <a:p>
            <a:pPr lvl="0" algn="ctr">
              <a:spcBef>
                <a:spcPts val="580"/>
              </a:spcBef>
              <a:buClr>
                <a:srgbClr val="D34817"/>
              </a:buClr>
              <a:buSzPct val="85000"/>
            </a:pPr>
            <a:r>
              <a:rPr lang="el-GR" sz="2000" b="1" dirty="0" err="1">
                <a:solidFill>
                  <a:srgbClr val="333333"/>
                </a:solidFill>
                <a:latin typeface="Times New Roman" panose="02020603050405020304" pitchFamily="18" charset="0"/>
                <a:cs typeface="Times New Roman" panose="02020603050405020304" pitchFamily="18" charset="0"/>
              </a:rPr>
              <a:t>ἐὰν</a:t>
            </a:r>
            <a:r>
              <a:rPr lang="el-GR" sz="2000" b="1" dirty="0">
                <a:solidFill>
                  <a:srgbClr val="333333"/>
                </a:solidFill>
                <a:latin typeface="Times New Roman" panose="02020603050405020304" pitchFamily="18" charset="0"/>
                <a:cs typeface="Times New Roman" panose="02020603050405020304" pitchFamily="18" charset="0"/>
              </a:rPr>
              <a:t> ᾖ ἡ </a:t>
            </a:r>
            <a:r>
              <a:rPr lang="el-GR" sz="2000" b="1" dirty="0" err="1">
                <a:solidFill>
                  <a:srgbClr val="333333"/>
                </a:solidFill>
                <a:latin typeface="Times New Roman" panose="02020603050405020304" pitchFamily="18" charset="0"/>
                <a:cs typeface="Times New Roman" panose="02020603050405020304" pitchFamily="18" charset="0"/>
              </a:rPr>
              <a:t>διασπορά</a:t>
            </a:r>
            <a:r>
              <a:rPr lang="el-GR" sz="2000" b="1" dirty="0">
                <a:solidFill>
                  <a:srgbClr val="333333"/>
                </a:solidFill>
                <a:latin typeface="Times New Roman" panose="02020603050405020304" pitchFamily="18" charset="0"/>
                <a:cs typeface="Times New Roman" panose="02020603050405020304" pitchFamily="18" charset="0"/>
              </a:rPr>
              <a:t> σου </a:t>
            </a:r>
            <a:r>
              <a:rPr lang="el-GR" sz="2000" b="1" dirty="0" err="1">
                <a:solidFill>
                  <a:srgbClr val="FF0000"/>
                </a:solidFill>
                <a:latin typeface="Times New Roman" panose="02020603050405020304" pitchFamily="18" charset="0"/>
                <a:cs typeface="Times New Roman" panose="02020603050405020304" pitchFamily="18" charset="0"/>
              </a:rPr>
              <a:t>ἀπ</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ἄκρου</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τοῦ</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οὐρανοῦ</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ἕως</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ἄκρου</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τοῦ</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οὐρανοῦ</a:t>
            </a:r>
            <a:r>
              <a:rPr lang="el-GR" sz="2000" b="1" dirty="0">
                <a:solidFill>
                  <a:srgbClr val="333333"/>
                </a:solidFill>
                <a:latin typeface="Times New Roman" panose="02020603050405020304" pitchFamily="18" charset="0"/>
                <a:cs typeface="Times New Roman" panose="02020603050405020304" pitchFamily="18" charset="0"/>
              </a:rPr>
              <a:t>, </a:t>
            </a:r>
          </a:p>
          <a:p>
            <a:pPr lvl="0" algn="ctr">
              <a:spcBef>
                <a:spcPts val="580"/>
              </a:spcBef>
              <a:buClr>
                <a:srgbClr val="D34817"/>
              </a:buClr>
              <a:buSzPct val="85000"/>
            </a:pPr>
            <a:r>
              <a:rPr lang="el-GR" sz="2000" b="1" dirty="0" err="1">
                <a:solidFill>
                  <a:srgbClr val="333333"/>
                </a:solidFill>
                <a:latin typeface="Times New Roman" panose="02020603050405020304" pitchFamily="18" charset="0"/>
                <a:cs typeface="Times New Roman" panose="02020603050405020304" pitchFamily="18" charset="0"/>
              </a:rPr>
              <a:t>ἐκεῖθεν</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συνάξει</a:t>
            </a:r>
            <a:r>
              <a:rPr lang="el-GR" sz="2000" b="1" dirty="0">
                <a:solidFill>
                  <a:srgbClr val="333333"/>
                </a:solidFill>
                <a:latin typeface="Times New Roman" panose="02020603050405020304" pitchFamily="18" charset="0"/>
                <a:cs typeface="Times New Roman" panose="02020603050405020304" pitchFamily="18" charset="0"/>
              </a:rPr>
              <a:t> σε </a:t>
            </a:r>
            <a:r>
              <a:rPr lang="el-GR" sz="2000" b="1" dirty="0" err="1">
                <a:solidFill>
                  <a:srgbClr val="333333"/>
                </a:solidFill>
                <a:latin typeface="Times New Roman" panose="02020603050405020304" pitchFamily="18" charset="0"/>
                <a:cs typeface="Times New Roman" panose="02020603050405020304" pitchFamily="18" charset="0"/>
              </a:rPr>
              <a:t>Κύριος</a:t>
            </a:r>
            <a:r>
              <a:rPr lang="el-GR" sz="2000" b="1" dirty="0">
                <a:solidFill>
                  <a:srgbClr val="333333"/>
                </a:solidFill>
                <a:latin typeface="Times New Roman" panose="02020603050405020304" pitchFamily="18" charset="0"/>
                <a:cs typeface="Times New Roman" panose="02020603050405020304" pitchFamily="18" charset="0"/>
              </a:rPr>
              <a:t> ὁ </a:t>
            </a:r>
            <a:r>
              <a:rPr lang="el-GR" sz="2000" b="1" dirty="0" err="1">
                <a:solidFill>
                  <a:srgbClr val="333333"/>
                </a:solidFill>
                <a:latin typeface="Times New Roman" panose="02020603050405020304" pitchFamily="18" charset="0"/>
                <a:cs typeface="Times New Roman" panose="02020603050405020304" pitchFamily="18" charset="0"/>
              </a:rPr>
              <a:t>Θεός</a:t>
            </a:r>
            <a:r>
              <a:rPr lang="el-GR" sz="2000" b="1" dirty="0">
                <a:solidFill>
                  <a:srgbClr val="333333"/>
                </a:solidFill>
                <a:latin typeface="Times New Roman" panose="02020603050405020304" pitchFamily="18" charset="0"/>
                <a:cs typeface="Times New Roman" panose="02020603050405020304" pitchFamily="18" charset="0"/>
              </a:rPr>
              <a:t> σου, </a:t>
            </a:r>
          </a:p>
          <a:p>
            <a:pPr lvl="0" algn="ctr">
              <a:spcBef>
                <a:spcPts val="580"/>
              </a:spcBef>
              <a:buClr>
                <a:srgbClr val="D34817"/>
              </a:buClr>
              <a:buSzPct val="85000"/>
            </a:pPr>
            <a:r>
              <a:rPr lang="el-GR" sz="2000" b="1" dirty="0" err="1">
                <a:solidFill>
                  <a:srgbClr val="333333"/>
                </a:solidFill>
                <a:latin typeface="Times New Roman" panose="02020603050405020304" pitchFamily="18" charset="0"/>
                <a:cs typeface="Times New Roman" panose="02020603050405020304" pitchFamily="18" charset="0"/>
              </a:rPr>
              <a:t>καὶ</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ἐκεῖθεν</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λήψεταί</a:t>
            </a:r>
            <a:r>
              <a:rPr lang="el-GR" sz="2000" b="1" dirty="0">
                <a:solidFill>
                  <a:srgbClr val="333333"/>
                </a:solidFill>
                <a:latin typeface="Times New Roman" panose="02020603050405020304" pitchFamily="18" charset="0"/>
                <a:cs typeface="Times New Roman" panose="02020603050405020304" pitchFamily="18" charset="0"/>
              </a:rPr>
              <a:t> σε </a:t>
            </a:r>
            <a:r>
              <a:rPr lang="el-GR" sz="2000" b="1" dirty="0" err="1">
                <a:solidFill>
                  <a:srgbClr val="333333"/>
                </a:solidFill>
                <a:latin typeface="Times New Roman" panose="02020603050405020304" pitchFamily="18" charset="0"/>
                <a:cs typeface="Times New Roman" panose="02020603050405020304" pitchFamily="18" charset="0"/>
              </a:rPr>
              <a:t>Κύριος</a:t>
            </a:r>
            <a:r>
              <a:rPr lang="el-GR" sz="2000" b="1" dirty="0">
                <a:solidFill>
                  <a:srgbClr val="333333"/>
                </a:solidFill>
                <a:latin typeface="Times New Roman" panose="02020603050405020304" pitchFamily="18" charset="0"/>
                <a:cs typeface="Times New Roman" panose="02020603050405020304" pitchFamily="18" charset="0"/>
              </a:rPr>
              <a:t> ὁ </a:t>
            </a:r>
            <a:r>
              <a:rPr lang="el-GR" sz="2000" b="1" dirty="0" err="1">
                <a:solidFill>
                  <a:srgbClr val="333333"/>
                </a:solidFill>
                <a:latin typeface="Times New Roman" panose="02020603050405020304" pitchFamily="18" charset="0"/>
                <a:cs typeface="Times New Roman" panose="02020603050405020304" pitchFamily="18" charset="0"/>
              </a:rPr>
              <a:t>Θεός</a:t>
            </a:r>
            <a:r>
              <a:rPr lang="el-GR" sz="2000" b="1" dirty="0">
                <a:solidFill>
                  <a:srgbClr val="333333"/>
                </a:solidFill>
                <a:latin typeface="Times New Roman" panose="02020603050405020304" pitchFamily="18" charset="0"/>
                <a:cs typeface="Times New Roman" panose="02020603050405020304" pitchFamily="18" charset="0"/>
              </a:rPr>
              <a:t> σου·</a:t>
            </a:r>
            <a:endParaRPr lang="el-GR" sz="2000" b="1" dirty="0">
              <a:latin typeface="Times New Roman" panose="02020603050405020304" pitchFamily="18" charset="0"/>
              <a:cs typeface="Times New Roman" panose="02020603050405020304" pitchFamily="18" charset="0"/>
            </a:endParaRPr>
          </a:p>
          <a:p>
            <a:pPr lvl="0">
              <a:spcBef>
                <a:spcPts val="580"/>
              </a:spcBef>
              <a:buClr>
                <a:srgbClr val="D34817"/>
              </a:buClr>
              <a:buSzPct val="85000"/>
            </a:pPr>
            <a:endParaRPr lang="el-GR" sz="2000" dirty="0">
              <a:latin typeface="Palatino Linotype" panose="02040502050505030304" pitchFamily="18" charset="0"/>
            </a:endParaRPr>
          </a:p>
          <a:p>
            <a:pPr lvl="0">
              <a:spcBef>
                <a:spcPts val="580"/>
              </a:spcBef>
              <a:buClr>
                <a:srgbClr val="D34817"/>
              </a:buClr>
              <a:buSzPct val="85000"/>
            </a:pPr>
            <a:endParaRPr lang="el-GR" sz="2000" b="1" dirty="0">
              <a:solidFill>
                <a:srgbClr val="FF0000"/>
              </a:solidFill>
              <a:latin typeface="Cambria" panose="02040503050406030204" pitchFamily="18" charset="0"/>
            </a:endParaRPr>
          </a:p>
          <a:p>
            <a:pPr lvl="0">
              <a:spcBef>
                <a:spcPts val="580"/>
              </a:spcBef>
              <a:buClr>
                <a:srgbClr val="D34817"/>
              </a:buClr>
              <a:buSzPct val="85000"/>
            </a:pPr>
            <a:endParaRPr lang="el-GR" sz="2000" b="1" dirty="0">
              <a:solidFill>
                <a:prstClr val="black"/>
              </a:solidFill>
              <a:latin typeface="Cambria" panose="02040503050406030204" pitchFamily="18" charset="0"/>
            </a:endParaRPr>
          </a:p>
          <a:p>
            <a:pPr lvl="0" algn="just">
              <a:spcBef>
                <a:spcPts val="580"/>
              </a:spcBef>
              <a:buClr>
                <a:srgbClr val="D34817"/>
              </a:buClr>
              <a:buSzPct val="85000"/>
            </a:pPr>
            <a:endParaRPr lang="el-GR" sz="2400" dirty="0">
              <a:solidFill>
                <a:prstClr val="black"/>
              </a:solidFill>
              <a:latin typeface="Cambria" panose="02040503050406030204" pitchFamily="18" charset="0"/>
            </a:endParaRPr>
          </a:p>
          <a:p>
            <a:pPr lvl="0" algn="just">
              <a:spcBef>
                <a:spcPts val="580"/>
              </a:spcBef>
              <a:buClr>
                <a:srgbClr val="D34817"/>
              </a:buClr>
              <a:buSzPct val="85000"/>
            </a:pPr>
            <a:endParaRPr lang="el-GR" sz="28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718583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2"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2" y="982135"/>
            <a:ext cx="9953905" cy="5447645"/>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800" dirty="0">
                <a:solidFill>
                  <a:prstClr val="black"/>
                </a:solidFill>
                <a:latin typeface="Cambria" panose="02040503050406030204" pitchFamily="18" charset="0"/>
              </a:rPr>
              <a:t>ΣΥΜΠΕΡΑΣΜΑ</a:t>
            </a:r>
          </a:p>
          <a:p>
            <a:pPr marL="274320" lvl="0" indent="-274320" algn="just">
              <a:spcBef>
                <a:spcPts val="580"/>
              </a:spcBef>
              <a:buClr>
                <a:srgbClr val="D34817"/>
              </a:buClr>
              <a:buSzPct val="85000"/>
              <a:buFont typeface="Wingdings 2" panose="05020102010507070707"/>
              <a:buChar char=""/>
            </a:pPr>
            <a:endParaRPr lang="el-GR" sz="20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20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Είναι προφανές ότι από μόνες τους οι παραπάνω συμβουλές αλλά και η δική μας πρωτοβουλία δεν μπορούν να γονιμοποιήσουν και να </a:t>
            </a:r>
            <a:r>
              <a:rPr lang="el-GR" sz="2000" dirty="0" err="1">
                <a:solidFill>
                  <a:prstClr val="black"/>
                </a:solidFill>
                <a:latin typeface="Cambria" panose="02040503050406030204" pitchFamily="18" charset="0"/>
              </a:rPr>
              <a:t>επικαιροποιήσουν</a:t>
            </a:r>
            <a:r>
              <a:rPr lang="el-GR" sz="2000" dirty="0">
                <a:solidFill>
                  <a:prstClr val="black"/>
                </a:solidFill>
                <a:latin typeface="Cambria" panose="02040503050406030204" pitchFamily="18" charset="0"/>
              </a:rPr>
              <a:t> το ευαγγέλιο χωρίς τη διαρκή προσευχή μας χάριν και των παιδιών. Είναι εντυπωσιακό ότι οι καλύτεροι ερμηνευτές της Α.Γ. στην Εκκλησία που απέφυγαν τις μονομέρειες στις οποίες περιέπεσε ο χαλκέντερος Ωριγένης είναι εκείνοι που συνδύασαν την ερμηνεία της Γραφής με τη διακονία στο Θυσιαστήριο αλλά και την καθημερινή υπηρεσία του «άλλου» (π.χ. ο Ιωάννης ο Χρυσόστομος) μέσω της προσφοράς «τράπεζας» στον μετανάστη, τον «ακάθαρτο». Έτσι μόνον η Φωνή </a:t>
            </a:r>
            <a:r>
              <a:rPr lang="el-GR" sz="2000" dirty="0" err="1">
                <a:solidFill>
                  <a:prstClr val="black"/>
                </a:solidFill>
                <a:latin typeface="Cambria" panose="02040503050406030204" pitchFamily="18" charset="0"/>
              </a:rPr>
              <a:t>βοώντος</a:t>
            </a:r>
            <a:r>
              <a:rPr lang="el-GR" sz="2000" dirty="0">
                <a:solidFill>
                  <a:prstClr val="black"/>
                </a:solidFill>
                <a:latin typeface="Cambria" panose="02040503050406030204" pitchFamily="18" charset="0"/>
              </a:rPr>
              <a:t> εν τη </a:t>
            </a:r>
            <a:r>
              <a:rPr lang="el-GR" sz="2000" dirty="0" err="1">
                <a:solidFill>
                  <a:prstClr val="black"/>
                </a:solidFill>
                <a:latin typeface="Cambria" panose="02040503050406030204" pitchFamily="18" charset="0"/>
              </a:rPr>
              <a:t>ερήμω</a:t>
            </a:r>
            <a:r>
              <a:rPr lang="el-GR" sz="2000" dirty="0">
                <a:solidFill>
                  <a:prstClr val="black"/>
                </a:solidFill>
                <a:latin typeface="Cambria" panose="02040503050406030204" pitchFamily="18" charset="0"/>
              </a:rPr>
              <a:t> θα συναντά καθημερινά τον Λόγο και θα μεταγγίζει λόγο ύπαρξης στη νέα γενιά: Και τώρα λέει ο Κύριος, ο δημιουργός σου, ο πλάστης σου «Μη φοβάσαι. Σου’ </a:t>
            </a:r>
            <a:r>
              <a:rPr lang="el-GR" sz="2000" dirty="0" err="1">
                <a:solidFill>
                  <a:prstClr val="black"/>
                </a:solidFill>
                <a:latin typeface="Cambria" panose="02040503050406030204" pitchFamily="18" charset="0"/>
              </a:rPr>
              <a:t>δωσα</a:t>
            </a:r>
            <a:r>
              <a:rPr lang="el-GR" sz="2000" dirty="0">
                <a:solidFill>
                  <a:prstClr val="black"/>
                </a:solidFill>
                <a:latin typeface="Cambria" panose="02040503050406030204" pitchFamily="18" charset="0"/>
              </a:rPr>
              <a:t> το Όνομά μου. Δικός μου είσαι.[...] Είσαι πολύτιμος στα μάτια μου, έχεις για μένα αξία και σ’ αγαπώ» (</a:t>
            </a:r>
            <a:r>
              <a:rPr lang="el-GR" sz="2000" dirty="0" err="1">
                <a:solidFill>
                  <a:prstClr val="black"/>
                </a:solidFill>
                <a:latin typeface="Cambria" panose="02040503050406030204" pitchFamily="18" charset="0"/>
              </a:rPr>
              <a:t>Ησ</a:t>
            </a:r>
            <a:r>
              <a:rPr lang="el-GR" sz="2000" dirty="0">
                <a:solidFill>
                  <a:prstClr val="black"/>
                </a:solidFill>
                <a:latin typeface="Cambria" panose="02040503050406030204" pitchFamily="18" charset="0"/>
              </a:rPr>
              <a:t>. 43, 1-4).</a:t>
            </a:r>
          </a:p>
          <a:p>
            <a:pPr marL="274320" lvl="0" indent="-274320">
              <a:spcBef>
                <a:spcPts val="580"/>
              </a:spcBef>
              <a:buClr>
                <a:srgbClr val="D34817"/>
              </a:buClr>
              <a:buSzPct val="85000"/>
              <a:buFont typeface="Wingdings 2" panose="05020102010507070707"/>
              <a:buChar char=""/>
            </a:pPr>
            <a:endParaRPr lang="el-GR" sz="20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1304457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solidFill>
                  <a:srgbClr val="C00000"/>
                </a:solidFill>
              </a:rPr>
              <a:t>Das </a:t>
            </a:r>
            <a:r>
              <a:rPr lang="en-US" i="1" dirty="0" err="1">
                <a:solidFill>
                  <a:srgbClr val="C00000"/>
                </a:solidFill>
              </a:rPr>
              <a:t>Erste</a:t>
            </a:r>
            <a:r>
              <a:rPr lang="en-US" i="1" dirty="0">
                <a:solidFill>
                  <a:srgbClr val="C00000"/>
                </a:solidFill>
              </a:rPr>
              <a:t> Testament </a:t>
            </a:r>
            <a:r>
              <a:rPr lang="en-US" dirty="0" err="1">
                <a:solidFill>
                  <a:srgbClr val="C00000"/>
                </a:solidFill>
              </a:rPr>
              <a:t>im</a:t>
            </a:r>
            <a:r>
              <a:rPr lang="en-US" dirty="0">
                <a:solidFill>
                  <a:srgbClr val="C00000"/>
                </a:solidFill>
              </a:rPr>
              <a:t> </a:t>
            </a:r>
            <a:r>
              <a:rPr lang="en-US" dirty="0" err="1">
                <a:solidFill>
                  <a:srgbClr val="C00000"/>
                </a:solidFill>
              </a:rPr>
              <a:t>europäischen</a:t>
            </a:r>
            <a:r>
              <a:rPr lang="en-US" dirty="0">
                <a:solidFill>
                  <a:srgbClr val="C00000"/>
                </a:solidFill>
              </a:rPr>
              <a:t> RU</a:t>
            </a:r>
            <a:br>
              <a:rPr lang="en-US" dirty="0"/>
            </a:br>
            <a:r>
              <a:rPr lang="en-US" sz="1600" dirty="0"/>
              <a:t> </a:t>
            </a:r>
            <a:r>
              <a:rPr lang="en-US" sz="1600" dirty="0" err="1"/>
              <a:t>Siehe</a:t>
            </a:r>
            <a:r>
              <a:rPr lang="en-US" sz="1600" dirty="0"/>
              <a:t> </a:t>
            </a:r>
            <a:r>
              <a:rPr lang="de-DE" sz="1600" dirty="0">
                <a:hlinkClick r:id="rId2"/>
              </a:rPr>
              <a:t> Michael Fricke</a:t>
            </a:r>
            <a:r>
              <a:rPr lang="el-GR" sz="1600" dirty="0"/>
              <a:t> </a:t>
            </a:r>
            <a:r>
              <a:rPr lang="de-DE" sz="1600" dirty="0"/>
              <a:t>, </a:t>
            </a:r>
            <a:r>
              <a:rPr lang="de-DE" sz="1600" b="1" dirty="0"/>
              <a:t>Altes Testament im Religionsunterricht, bibeldidaktisch</a:t>
            </a:r>
            <a:r>
              <a:rPr lang="en-US" sz="1600" dirty="0"/>
              <a:t>  </a:t>
            </a:r>
            <a:r>
              <a:rPr lang="en-US" sz="1600" dirty="0">
                <a:hlinkClick r:id="rId3"/>
              </a:rPr>
              <a:t>https://www.bibelwissenschaft.de/stichwort/200941/ </a:t>
            </a:r>
            <a:r>
              <a:rPr lang="en-US" sz="1600" dirty="0"/>
              <a:t> </a:t>
            </a:r>
            <a:r>
              <a:rPr lang="en-US" sz="1600" dirty="0" err="1"/>
              <a:t>Februar</a:t>
            </a:r>
            <a:r>
              <a:rPr lang="en-US" sz="1600" dirty="0"/>
              <a:t> 2021 </a:t>
            </a:r>
            <a:endParaRPr lang="el-GR" sz="1600" dirty="0"/>
          </a:p>
        </p:txBody>
      </p:sp>
      <p:sp>
        <p:nvSpPr>
          <p:cNvPr id="3" name="2 - Θέση περιεχομένου"/>
          <p:cNvSpPr>
            <a:spLocks noGrp="1"/>
          </p:cNvSpPr>
          <p:nvPr>
            <p:ph idx="1"/>
          </p:nvPr>
        </p:nvSpPr>
        <p:spPr>
          <a:xfrm>
            <a:off x="478118" y="1500094"/>
            <a:ext cx="11104282" cy="4626073"/>
          </a:xfrm>
        </p:spPr>
        <p:txBody>
          <a:bodyPr>
            <a:normAutofit fontScale="77500" lnSpcReduction="20000"/>
          </a:bodyPr>
          <a:lstStyle/>
          <a:p>
            <a:pPr algn="just">
              <a:buNone/>
            </a:pPr>
            <a:r>
              <a:rPr lang="de-DE" dirty="0"/>
              <a:t>Die „zwei-eine“ Bibel erfordert eine „multiperspektivische Hermeneutik“, die nach Schambeck aus drei Elementen besteht: </a:t>
            </a:r>
          </a:p>
          <a:p>
            <a:pPr algn="just">
              <a:buNone/>
            </a:pPr>
            <a:endParaRPr lang="de-DE" dirty="0"/>
          </a:p>
          <a:p>
            <a:pPr algn="just"/>
            <a:r>
              <a:rPr lang="de-DE" dirty="0"/>
              <a:t>1. </a:t>
            </a:r>
            <a:r>
              <a:rPr lang="de-DE" b="1" dirty="0"/>
              <a:t>Das NT ist ohne das AT </a:t>
            </a:r>
            <a:r>
              <a:rPr lang="de-DE" dirty="0"/>
              <a:t>nicht zu verstehen, </a:t>
            </a:r>
          </a:p>
          <a:p>
            <a:pPr algn="just"/>
            <a:r>
              <a:rPr lang="de-DE" dirty="0"/>
              <a:t>2. Das Christusereignis begründet </a:t>
            </a:r>
            <a:r>
              <a:rPr lang="de-DE" b="1" i="1" dirty="0"/>
              <a:t>eine Neuinterpretation </a:t>
            </a:r>
            <a:r>
              <a:rPr lang="de-DE" dirty="0"/>
              <a:t>der Heiligen Schrift Israels, </a:t>
            </a:r>
          </a:p>
          <a:p>
            <a:pPr algn="just"/>
            <a:r>
              <a:rPr lang="de-DE" dirty="0"/>
              <a:t>3. Der </a:t>
            </a:r>
            <a:r>
              <a:rPr lang="de-DE" dirty="0" err="1"/>
              <a:t>Tanach</a:t>
            </a:r>
            <a:r>
              <a:rPr lang="de-DE" dirty="0"/>
              <a:t> </a:t>
            </a:r>
            <a:r>
              <a:rPr lang="de-DE" b="1" dirty="0"/>
              <a:t>ist auch als eigenständige Stimme („hebräische Bibel“) </a:t>
            </a:r>
            <a:r>
              <a:rPr lang="de-DE" dirty="0"/>
              <a:t>wahrzunehmen. </a:t>
            </a:r>
          </a:p>
          <a:p>
            <a:pPr>
              <a:buNone/>
            </a:pPr>
            <a:endParaRPr lang="de-DE" dirty="0"/>
          </a:p>
          <a:p>
            <a:pPr algn="just">
              <a:buNone/>
            </a:pPr>
            <a:r>
              <a:rPr lang="de-DE" dirty="0"/>
              <a:t>Ziel ist, durch intensive Auseinandersetzungen mit biblischen Inhalten und Sprachformen, </a:t>
            </a:r>
            <a:r>
              <a:rPr lang="de-DE" i="1" dirty="0"/>
              <a:t>(a) </a:t>
            </a:r>
            <a:r>
              <a:rPr lang="de-DE" b="1" dirty="0"/>
              <a:t>Entwicklungsmöglichkeiten</a:t>
            </a:r>
            <a:r>
              <a:rPr lang="de-DE" dirty="0"/>
              <a:t> in Bezug auf den Glauben zu eröffnen und darüber hinaus </a:t>
            </a:r>
            <a:r>
              <a:rPr lang="en-US" i="1" dirty="0"/>
              <a:t>(b) </a:t>
            </a:r>
            <a:r>
              <a:rPr lang="de-DE" dirty="0"/>
              <a:t>den Aufbau </a:t>
            </a:r>
            <a:r>
              <a:rPr lang="de-DE" b="1" dirty="0"/>
              <a:t>individueller</a:t>
            </a:r>
            <a:r>
              <a:rPr lang="de-DE" dirty="0"/>
              <a:t> sowie </a:t>
            </a:r>
            <a:r>
              <a:rPr lang="de-DE" b="1" dirty="0" err="1"/>
              <a:t>kultur</a:t>
            </a:r>
            <a:r>
              <a:rPr lang="de-DE" b="1" dirty="0"/>
              <a:t>- und gesellschaftsbezogener Denk-, Sprach- und Handlungsmöglichkeiten </a:t>
            </a:r>
            <a:r>
              <a:rPr lang="de-DE" dirty="0"/>
              <a:t>zu fördern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1FC6EA-006D-495F-BFC7-C56C74E494B0}"/>
              </a:ext>
            </a:extLst>
          </p:cNvPr>
          <p:cNvSpPr txBox="1"/>
          <p:nvPr/>
        </p:nvSpPr>
        <p:spPr>
          <a:xfrm>
            <a:off x="1701802" y="428263"/>
            <a:ext cx="10011780" cy="461665"/>
          </a:xfrm>
          <a:prstGeom prst="rect">
            <a:avLst/>
          </a:prstGeom>
          <a:noFill/>
        </p:spPr>
        <p:txBody>
          <a:bodyPr wrap="square" rtlCol="0">
            <a:spAutoFit/>
          </a:bodyPr>
          <a:lstStyle/>
          <a:p>
            <a:pPr algn="ctr"/>
            <a:r>
              <a:rPr lang="en-US" sz="2400" b="1" dirty="0" err="1">
                <a:solidFill>
                  <a:srgbClr val="000000"/>
                </a:solidFill>
                <a:latin typeface="Times New Roman" panose="02020603050405020304" pitchFamily="18" charset="0"/>
              </a:rPr>
              <a:t>Frage</a:t>
            </a:r>
            <a:r>
              <a:rPr lang="en-US" sz="2400" b="1" dirty="0">
                <a:solidFill>
                  <a:srgbClr val="000000"/>
                </a:solidFill>
                <a:latin typeface="Times New Roman" panose="02020603050405020304" pitchFamily="18" charset="0"/>
              </a:rPr>
              <a:t> 2:  Das “</a:t>
            </a:r>
            <a:r>
              <a:rPr lang="en-US" sz="2400" b="1" dirty="0" err="1">
                <a:solidFill>
                  <a:srgbClr val="000000"/>
                </a:solidFill>
                <a:latin typeface="Times New Roman" panose="02020603050405020304" pitchFamily="18" charset="0"/>
              </a:rPr>
              <a:t>Evangelium</a:t>
            </a:r>
            <a:r>
              <a:rPr lang="en-US" sz="2400" b="1" dirty="0">
                <a:solidFill>
                  <a:srgbClr val="000000"/>
                </a:solidFill>
                <a:latin typeface="Times New Roman" panose="02020603050405020304" pitchFamily="18" charset="0"/>
              </a:rPr>
              <a:t> des </a:t>
            </a:r>
            <a:r>
              <a:rPr lang="en-US" sz="2400" b="1" dirty="0" err="1">
                <a:solidFill>
                  <a:srgbClr val="000000"/>
                </a:solidFill>
                <a:latin typeface="Times New Roman" panose="02020603050405020304" pitchFamily="18" charset="0"/>
              </a:rPr>
              <a:t>Ats</a:t>
            </a:r>
            <a:r>
              <a:rPr lang="en-US" sz="2400" b="1" dirty="0">
                <a:solidFill>
                  <a:srgbClr val="000000"/>
                </a:solidFill>
                <a:latin typeface="Times New Roman" panose="02020603050405020304" pitchFamily="18" charset="0"/>
              </a:rPr>
              <a:t>” HEUTE!</a:t>
            </a:r>
            <a:endParaRPr lang="en-US" sz="2400" b="1"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069788" y="982134"/>
            <a:ext cx="10585919" cy="7848302"/>
          </a:xfrm>
          <a:prstGeom prst="rect">
            <a:avLst/>
          </a:prstGeom>
          <a:noFill/>
        </p:spPr>
        <p:txBody>
          <a:bodyPr wrap="square" rtlCol="0">
            <a:spAutoFit/>
          </a:bodyPr>
          <a:lstStyle/>
          <a:p>
            <a:pPr algn="ctr"/>
            <a:endParaRPr lang="en-US" b="1" dirty="0">
              <a:solidFill>
                <a:srgbClr val="C00000"/>
              </a:solidFill>
            </a:endParaRPr>
          </a:p>
          <a:p>
            <a:pPr algn="ctr"/>
            <a:r>
              <a:rPr lang="en-US" b="1" dirty="0">
                <a:solidFill>
                  <a:srgbClr val="7030A0"/>
                </a:solidFill>
              </a:rPr>
              <a:t>THE BIG QUESTIONS:</a:t>
            </a:r>
          </a:p>
          <a:p>
            <a:pPr algn="ctr"/>
            <a:r>
              <a:rPr lang="en-US" dirty="0"/>
              <a:t>(</a:t>
            </a:r>
            <a:r>
              <a:rPr lang="en-US" dirty="0" err="1"/>
              <a:t>Luk</a:t>
            </a:r>
            <a:r>
              <a:rPr lang="en-US" dirty="0"/>
              <a:t> 10:25-26 </a:t>
            </a:r>
            <a:r>
              <a:rPr lang="de-DE" b="1" dirty="0"/>
              <a:t>ELB)</a:t>
            </a:r>
            <a:endParaRPr lang="de-DE" dirty="0"/>
          </a:p>
          <a:p>
            <a:pPr algn="ctr"/>
            <a:endParaRPr lang="de-DE" dirty="0"/>
          </a:p>
          <a:p>
            <a:pPr algn="ctr"/>
            <a:r>
              <a:rPr lang="de-DE" dirty="0"/>
              <a:t>„</a:t>
            </a:r>
            <a:r>
              <a:rPr lang="de-DE" dirty="0" err="1"/>
              <a:t>Nomikos</a:t>
            </a:r>
            <a:r>
              <a:rPr lang="de-DE" dirty="0"/>
              <a:t>“: Lehrer, was </a:t>
            </a:r>
            <a:r>
              <a:rPr lang="de-DE" dirty="0" err="1"/>
              <a:t>muß</a:t>
            </a:r>
            <a:r>
              <a:rPr lang="de-DE" dirty="0"/>
              <a:t> ich getan haben, um </a:t>
            </a:r>
            <a:r>
              <a:rPr lang="de-DE" i="1" dirty="0"/>
              <a:t>ewiges Leben </a:t>
            </a:r>
            <a:r>
              <a:rPr lang="de-DE" dirty="0"/>
              <a:t>(= Freude, Lebenssinn) zu erben ?</a:t>
            </a:r>
            <a:r>
              <a:rPr lang="en-US" dirty="0"/>
              <a:t> </a:t>
            </a:r>
            <a:endParaRPr lang="de-DE" dirty="0"/>
          </a:p>
          <a:p>
            <a:pPr algn="ctr"/>
            <a:endParaRPr lang="en-US" dirty="0"/>
          </a:p>
          <a:p>
            <a:pPr algn="ctr"/>
            <a:r>
              <a:rPr lang="el-GR" dirty="0"/>
              <a:t> </a:t>
            </a:r>
            <a:r>
              <a:rPr lang="de-DE" b="1" dirty="0"/>
              <a:t>Jesus aber fragte ihm: (a) </a:t>
            </a:r>
            <a:r>
              <a:rPr lang="de-DE" b="1" i="1" dirty="0"/>
              <a:t>Was </a:t>
            </a:r>
            <a:r>
              <a:rPr lang="de-DE" b="1" dirty="0"/>
              <a:t>steht in dem Gesetz (= </a:t>
            </a:r>
            <a:r>
              <a:rPr lang="de-DE" b="1" dirty="0" err="1"/>
              <a:t>Tora</a:t>
            </a:r>
            <a:r>
              <a:rPr lang="de-DE" b="1" dirty="0"/>
              <a:t> = Unterweisung) geschrieben? </a:t>
            </a:r>
          </a:p>
          <a:p>
            <a:pPr algn="ctr"/>
            <a:endParaRPr lang="de-DE" b="1" dirty="0"/>
          </a:p>
          <a:p>
            <a:pPr algn="ctr"/>
            <a:r>
              <a:rPr lang="de-DE" b="1" dirty="0"/>
              <a:t>(b) </a:t>
            </a:r>
            <a:r>
              <a:rPr lang="de-DE" b="1" i="1" dirty="0"/>
              <a:t>Wie </a:t>
            </a:r>
            <a:r>
              <a:rPr lang="de-DE" b="1" dirty="0"/>
              <a:t>liest du? </a:t>
            </a:r>
          </a:p>
          <a:p>
            <a:pPr algn="ctr"/>
            <a:endParaRPr lang="de-DE" b="1" dirty="0"/>
          </a:p>
          <a:p>
            <a:pPr algn="ctr"/>
            <a:r>
              <a:rPr lang="de-DE" b="1" dirty="0">
                <a:solidFill>
                  <a:srgbClr val="002060"/>
                </a:solidFill>
              </a:rPr>
              <a:t>© [Es folgt das </a:t>
            </a:r>
            <a:r>
              <a:rPr lang="de-DE" b="1" dirty="0" err="1">
                <a:solidFill>
                  <a:srgbClr val="002060"/>
                </a:solidFill>
              </a:rPr>
              <a:t>Shema</a:t>
            </a:r>
            <a:r>
              <a:rPr lang="de-DE" b="1" dirty="0">
                <a:solidFill>
                  <a:srgbClr val="002060"/>
                </a:solidFill>
              </a:rPr>
              <a:t> </a:t>
            </a:r>
            <a:r>
              <a:rPr lang="de-DE" b="1" dirty="0" err="1">
                <a:solidFill>
                  <a:srgbClr val="002060"/>
                </a:solidFill>
              </a:rPr>
              <a:t>Jisrael</a:t>
            </a:r>
            <a:r>
              <a:rPr lang="de-DE" b="1" dirty="0">
                <a:solidFill>
                  <a:srgbClr val="002060"/>
                </a:solidFill>
              </a:rPr>
              <a:t> + Liebe von </a:t>
            </a:r>
            <a:r>
              <a:rPr lang="el-GR" b="1" dirty="0">
                <a:solidFill>
                  <a:srgbClr val="002060"/>
                </a:solidFill>
              </a:rPr>
              <a:t>Πλησίον [</a:t>
            </a:r>
            <a:r>
              <a:rPr lang="de-DE" b="1" dirty="0">
                <a:solidFill>
                  <a:srgbClr val="002060"/>
                </a:solidFill>
              </a:rPr>
              <a:t>Nächsten] + Parabel von „</a:t>
            </a:r>
            <a:r>
              <a:rPr lang="de-DE" b="1" dirty="0">
                <a:solidFill>
                  <a:srgbClr val="C00000"/>
                </a:solidFill>
              </a:rPr>
              <a:t>barmherzigen“ Ausländer</a:t>
            </a:r>
            <a:r>
              <a:rPr lang="de-DE" b="1" dirty="0">
                <a:solidFill>
                  <a:srgbClr val="002060"/>
                </a:solidFill>
              </a:rPr>
              <a:t>)</a:t>
            </a:r>
          </a:p>
          <a:p>
            <a:pPr algn="ctr"/>
            <a:endParaRPr lang="de-DE" b="1" dirty="0">
              <a:solidFill>
                <a:srgbClr val="002060"/>
              </a:solidFill>
            </a:endParaRPr>
          </a:p>
          <a:p>
            <a:pPr algn="ctr"/>
            <a:endParaRPr lang="de-DE" b="1" dirty="0">
              <a:solidFill>
                <a:srgbClr val="002060"/>
              </a:solidFill>
            </a:endParaRPr>
          </a:p>
          <a:p>
            <a:pPr algn="ctr"/>
            <a:endParaRPr lang="de-DE" b="1" dirty="0">
              <a:solidFill>
                <a:srgbClr val="002060"/>
              </a:solidFill>
            </a:endParaRPr>
          </a:p>
          <a:p>
            <a:pPr>
              <a:buNone/>
            </a:pPr>
            <a:r>
              <a:rPr lang="de-DE" b="1" dirty="0"/>
              <a:t>Notiz 1:  </a:t>
            </a:r>
            <a:r>
              <a:rPr lang="el-GR" b="1" i="1" dirty="0">
                <a:solidFill>
                  <a:srgbClr val="C00000"/>
                </a:solidFill>
              </a:rPr>
              <a:t>«</a:t>
            </a:r>
            <a:r>
              <a:rPr lang="de-DE" b="1" i="1" dirty="0">
                <a:solidFill>
                  <a:srgbClr val="C00000"/>
                </a:solidFill>
              </a:rPr>
              <a:t>Wenn die Bibel geschlossen ist, vereint sie uns, </a:t>
            </a:r>
          </a:p>
          <a:p>
            <a:pPr algn="ctr"/>
            <a:r>
              <a:rPr lang="de-DE" b="1" i="1" dirty="0">
                <a:solidFill>
                  <a:srgbClr val="C00000"/>
                </a:solidFill>
              </a:rPr>
              <a:t>wenn wir aber sie öffnen, dann trennt sie uns</a:t>
            </a:r>
            <a:r>
              <a:rPr lang="el-GR" b="1" i="1" dirty="0">
                <a:solidFill>
                  <a:srgbClr val="C00000"/>
                </a:solidFill>
              </a:rPr>
              <a:t>»</a:t>
            </a:r>
            <a:endParaRPr lang="en-US" b="1" i="1" dirty="0">
              <a:solidFill>
                <a:srgbClr val="C00000"/>
              </a:solidFill>
            </a:endParaRPr>
          </a:p>
          <a:p>
            <a:pPr algn="ctr"/>
            <a:endParaRPr lang="de-DE" b="1" dirty="0">
              <a:solidFill>
                <a:srgbClr val="002060"/>
              </a:solidFill>
            </a:endParaRPr>
          </a:p>
          <a:p>
            <a:pPr algn="ctr"/>
            <a:r>
              <a:rPr lang="de-DE" b="1" dirty="0"/>
              <a:t> </a:t>
            </a:r>
          </a:p>
          <a:p>
            <a:pPr algn="ctr"/>
            <a:endParaRPr lang="de-DE" b="1" dirty="0"/>
          </a:p>
          <a:p>
            <a:pPr algn="just"/>
            <a:endParaRPr lang="el-GR" dirty="0"/>
          </a:p>
          <a:p>
            <a:pPr lvl="0"/>
            <a:endParaRPr lang="en-US" dirty="0"/>
          </a:p>
          <a:p>
            <a:r>
              <a:rPr lang="el-GR" dirty="0"/>
              <a:t> </a:t>
            </a:r>
            <a:endParaRPr lang="en-US" dirty="0"/>
          </a:p>
          <a:p>
            <a:pPr lvl="0"/>
            <a:endParaRPr lang="el-GR" dirty="0"/>
          </a:p>
          <a:p>
            <a:endParaRPr lang="el-GR" dirty="0">
              <a:latin typeface="+mj-lt"/>
            </a:endParaRPr>
          </a:p>
          <a:p>
            <a:endParaRPr lang="el-GR" dirty="0">
              <a:latin typeface="+mj-lt"/>
            </a:endParaRPr>
          </a:p>
          <a:p>
            <a:endParaRPr lang="en-US" dirty="0">
              <a:latin typeface="+mj-lt"/>
            </a:endParaRPr>
          </a:p>
          <a:p>
            <a:endParaRPr lang="el-GR" dirty="0"/>
          </a:p>
          <a:p>
            <a:r>
              <a:rPr lang="en-US" dirty="0"/>
              <a:t> -</a:t>
            </a:r>
            <a:endParaRPr lang="el-GR" dirty="0"/>
          </a:p>
        </p:txBody>
      </p:sp>
    </p:spTree>
    <p:extLst>
      <p:ext uri="{BB962C8B-B14F-4D97-AF65-F5344CB8AC3E}">
        <p14:creationId xmlns:p14="http://schemas.microsoft.com/office/powerpoint/2010/main" val="4031074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B106CD-3335-45E0-9B66-6F64E88597B0}"/>
              </a:ext>
            </a:extLst>
          </p:cNvPr>
          <p:cNvSpPr txBox="1"/>
          <p:nvPr/>
        </p:nvSpPr>
        <p:spPr>
          <a:xfrm>
            <a:off x="1701802" y="939603"/>
            <a:ext cx="9953905" cy="7602081"/>
          </a:xfrm>
          <a:prstGeom prst="rect">
            <a:avLst/>
          </a:prstGeom>
          <a:noFill/>
        </p:spPr>
        <p:txBody>
          <a:bodyPr wrap="square" rtlCol="0">
            <a:spAutoFit/>
          </a:bodyPr>
          <a:lstStyle/>
          <a:p>
            <a:pPr algn="just"/>
            <a:endParaRPr lang="el-GR" dirty="0"/>
          </a:p>
          <a:p>
            <a:pPr algn="ctr"/>
            <a:r>
              <a:rPr lang="de-DE" dirty="0"/>
              <a:t>	</a:t>
            </a:r>
            <a:endParaRPr lang="de-DE" b="1" dirty="0"/>
          </a:p>
          <a:p>
            <a:pPr marL="342900" indent="-342900" algn="ctr">
              <a:buAutoNum type="alphaLcParenBoth"/>
            </a:pPr>
            <a:r>
              <a:rPr lang="de-DE" b="1" i="1" dirty="0"/>
              <a:t>Was</a:t>
            </a:r>
            <a:r>
              <a:rPr lang="de-DE" b="1" dirty="0"/>
              <a:t> ist der „rote Faden“ (=  „</a:t>
            </a:r>
            <a:r>
              <a:rPr lang="de-DE" b="1" dirty="0" err="1"/>
              <a:t>the</a:t>
            </a:r>
            <a:r>
              <a:rPr lang="de-DE" b="1" dirty="0"/>
              <a:t> </a:t>
            </a:r>
            <a:r>
              <a:rPr lang="de-DE" b="1" dirty="0" err="1"/>
              <a:t>great</a:t>
            </a:r>
            <a:r>
              <a:rPr lang="de-DE" b="1" dirty="0"/>
              <a:t> Narrative“ ) der alle diese verschiedene 49 (!) Bücher in einer Bibel (= </a:t>
            </a:r>
            <a:r>
              <a:rPr lang="de-DE" b="1" dirty="0" err="1"/>
              <a:t>Ikonen+Book</a:t>
            </a:r>
            <a:r>
              <a:rPr lang="de-DE" b="1" dirty="0"/>
              <a:t> – „Mosaik“) zusammenbindet?</a:t>
            </a:r>
          </a:p>
          <a:p>
            <a:pPr marL="342900" indent="-342900" algn="ctr">
              <a:buAutoNum type="alphaLcParenBoth"/>
            </a:pPr>
            <a:endParaRPr lang="de-DE" b="1" dirty="0"/>
          </a:p>
          <a:p>
            <a:pPr marL="342900" indent="-342900" algn="ctr">
              <a:buAutoNum type="alphaLcParenBoth"/>
            </a:pPr>
            <a:r>
              <a:rPr lang="de-DE" b="1" i="1" dirty="0"/>
              <a:t>Wie </a:t>
            </a:r>
            <a:r>
              <a:rPr lang="de-DE" b="1" dirty="0"/>
              <a:t>können wir HEUTE (2029 n.Chr.!!!) diesen großen Narrativ existentiell und pädagogisch ERZAEHLEN um die „</a:t>
            </a:r>
            <a:r>
              <a:rPr lang="de-DE" b="1" dirty="0" err="1"/>
              <a:t>Metamorhosis</a:t>
            </a:r>
            <a:r>
              <a:rPr lang="de-DE" b="1" dirty="0"/>
              <a:t>“ zu erleben </a:t>
            </a:r>
            <a:r>
              <a:rPr lang="de-DE" sz="1400" b="1" dirty="0"/>
              <a:t>? (RELIGION &lt; </a:t>
            </a:r>
            <a:r>
              <a:rPr lang="de-DE" sz="1400" b="1" dirty="0">
                <a:solidFill>
                  <a:srgbClr val="C00000"/>
                </a:solidFill>
              </a:rPr>
              <a:t>RELEGARE = WIEDERLESEN</a:t>
            </a:r>
            <a:r>
              <a:rPr lang="de-DE" sz="1400" b="1" dirty="0"/>
              <a:t>)</a:t>
            </a:r>
            <a:endParaRPr lang="el-GR" sz="1400" b="1" dirty="0"/>
          </a:p>
          <a:p>
            <a:pPr marL="342900" indent="-342900" algn="ctr">
              <a:buAutoNum type="alphaLcParenBoth"/>
            </a:pPr>
            <a:endParaRPr lang="de-DE" sz="1400" b="1" dirty="0"/>
          </a:p>
          <a:p>
            <a:pPr marL="342900" indent="-342900" algn="ctr"/>
            <a:endParaRPr lang="de-DE" sz="1400" b="1" dirty="0"/>
          </a:p>
          <a:p>
            <a:pPr algn="ctr"/>
            <a:r>
              <a:rPr lang="de-DE" sz="1400" b="1" dirty="0"/>
              <a:t>Notiz 1:  </a:t>
            </a:r>
            <a:r>
              <a:rPr lang="el-GR" sz="1400" b="1" i="1" dirty="0">
                <a:solidFill>
                  <a:srgbClr val="C00000"/>
                </a:solidFill>
              </a:rPr>
              <a:t>«</a:t>
            </a:r>
            <a:r>
              <a:rPr lang="de-DE" sz="1400" b="1" i="1" dirty="0">
                <a:solidFill>
                  <a:srgbClr val="C00000"/>
                </a:solidFill>
              </a:rPr>
              <a:t>Wenn die Bibel geschlossen ist, vereint sie uns, </a:t>
            </a:r>
          </a:p>
          <a:p>
            <a:pPr algn="ctr"/>
            <a:r>
              <a:rPr lang="de-DE" sz="1400" b="1" i="1" dirty="0">
                <a:solidFill>
                  <a:srgbClr val="C00000"/>
                </a:solidFill>
              </a:rPr>
              <a:t>wenn wir aber sie öffnen, dann trennt sie uns</a:t>
            </a:r>
            <a:r>
              <a:rPr lang="el-GR" sz="1400" b="1" i="1" dirty="0">
                <a:solidFill>
                  <a:srgbClr val="C00000"/>
                </a:solidFill>
              </a:rPr>
              <a:t>»</a:t>
            </a:r>
            <a:endParaRPr lang="en-US" sz="1400" b="1" i="1" dirty="0">
              <a:solidFill>
                <a:srgbClr val="C00000"/>
              </a:solidFill>
            </a:endParaRPr>
          </a:p>
          <a:p>
            <a:pPr marL="342900" indent="-342900" algn="ctr"/>
            <a:endParaRPr lang="de-DE" sz="1400" b="1" dirty="0"/>
          </a:p>
          <a:p>
            <a:pPr>
              <a:buNone/>
            </a:pPr>
            <a:r>
              <a:rPr lang="de-DE" sz="1400" b="1" dirty="0">
                <a:solidFill>
                  <a:srgbClr val="C00000"/>
                </a:solidFill>
              </a:rPr>
              <a:t>NOTIZ 2. </a:t>
            </a:r>
          </a:p>
          <a:p>
            <a:pPr algn="just"/>
            <a:r>
              <a:rPr lang="de-DE" b="1" dirty="0"/>
              <a:t>Die Bibel, bestehend aus 76 ganz verschiedenen Büchern (in Bezug auf das literarische Genre, das Zeitpunkt des Schreibens [ …]), </a:t>
            </a:r>
          </a:p>
          <a:p>
            <a:pPr algn="just"/>
            <a:r>
              <a:rPr lang="de-DE" b="1" dirty="0"/>
              <a:t>IST </a:t>
            </a:r>
          </a:p>
          <a:p>
            <a:pPr lvl="1" algn="just"/>
            <a:r>
              <a:rPr lang="de-DE" b="1" dirty="0"/>
              <a:t>43% ist Narrativ (=  Setting [</a:t>
            </a:r>
            <a:r>
              <a:rPr lang="de-DE" b="1" i="1" dirty="0"/>
              <a:t>Ort und Zeit</a:t>
            </a:r>
            <a:r>
              <a:rPr lang="de-DE" b="1" dirty="0"/>
              <a:t>] +</a:t>
            </a:r>
            <a:r>
              <a:rPr lang="de-DE" b="1" dirty="0">
                <a:solidFill>
                  <a:srgbClr val="C00000"/>
                </a:solidFill>
              </a:rPr>
              <a:t> Plot </a:t>
            </a:r>
            <a:r>
              <a:rPr lang="de-DE" b="1" dirty="0"/>
              <a:t>+ Figuren [„Impressionismus“])  </a:t>
            </a:r>
          </a:p>
          <a:p>
            <a:pPr lvl="1" algn="just"/>
            <a:r>
              <a:rPr lang="de-DE" b="1" dirty="0"/>
              <a:t>33 % Poesie (40% der Psalmen sind Klage + Protest)  </a:t>
            </a:r>
          </a:p>
          <a:p>
            <a:pPr lvl="1" algn="just"/>
            <a:r>
              <a:rPr lang="de-DE" b="1" dirty="0"/>
              <a:t>20% Diskurse (Law </a:t>
            </a:r>
            <a:r>
              <a:rPr lang="de-DE" b="1" dirty="0" err="1"/>
              <a:t>collections</a:t>
            </a:r>
            <a:r>
              <a:rPr lang="de-DE" b="1" dirty="0"/>
              <a:t> [ …]) !!!!</a:t>
            </a:r>
          </a:p>
          <a:p>
            <a:pPr algn="ctr">
              <a:buNone/>
            </a:pPr>
            <a:endParaRPr lang="de-DE" sz="1400" b="1" dirty="0"/>
          </a:p>
          <a:p>
            <a:r>
              <a:rPr lang="de-DE" sz="1400" b="1" dirty="0"/>
              <a:t>der </a:t>
            </a:r>
            <a:r>
              <a:rPr lang="de-DE" sz="1400" b="1" dirty="0" err="1"/>
              <a:t>EndText</a:t>
            </a:r>
            <a:r>
              <a:rPr lang="de-DE" sz="1400" b="1" dirty="0"/>
              <a:t> nicht ein Web – eine Remix von verschiedenen </a:t>
            </a:r>
            <a:r>
              <a:rPr lang="de-DE" sz="1400" b="1" i="1" dirty="0"/>
              <a:t>Stimmen (oder eine </a:t>
            </a:r>
            <a:r>
              <a:rPr lang="de-DE" sz="1400" b="1" i="1" dirty="0" err="1"/>
              <a:t>Facebook</a:t>
            </a:r>
            <a:r>
              <a:rPr lang="de-DE" sz="1400" b="1" i="1" dirty="0"/>
              <a:t> mit verschieden Posts und Profils ohne Makeup) </a:t>
            </a:r>
            <a:r>
              <a:rPr lang="de-DE" sz="1400" b="1" dirty="0"/>
              <a:t>sondern eine Symphonie ist. </a:t>
            </a:r>
          </a:p>
          <a:p>
            <a:pPr>
              <a:buNone/>
            </a:pPr>
            <a:endParaRPr lang="de-DE" sz="1400" b="1" dirty="0">
              <a:solidFill>
                <a:srgbClr val="C00000"/>
              </a:solidFill>
            </a:endParaRPr>
          </a:p>
          <a:p>
            <a:pPr>
              <a:buNone/>
            </a:pPr>
            <a:r>
              <a:rPr lang="de-DE" sz="1400" dirty="0"/>
              <a:t>		</a:t>
            </a:r>
            <a:endParaRPr lang="de-DE" sz="1400" b="1" dirty="0"/>
          </a:p>
          <a:p>
            <a:pPr marL="342900" indent="-342900" algn="ctr"/>
            <a:endParaRPr lang="de-DE" sz="1400" b="1" dirty="0"/>
          </a:p>
          <a:p>
            <a:pPr marL="342900" indent="-342900" algn="ctr"/>
            <a:endParaRPr lang="de-DE" sz="1400" b="1" dirty="0"/>
          </a:p>
          <a:p>
            <a:pPr marL="342900" indent="-342900" algn="ctr"/>
            <a:endParaRPr lang="de-DE" b="1" dirty="0"/>
          </a:p>
          <a:p>
            <a:r>
              <a:rPr lang="de-DE" dirty="0"/>
              <a:t>	</a:t>
            </a:r>
            <a:endParaRPr lang="el-GR" dirty="0"/>
          </a:p>
          <a:p>
            <a:endParaRPr lang="el-GR" dirty="0"/>
          </a:p>
          <a:p>
            <a:r>
              <a:rPr lang="el-GR" dirty="0"/>
              <a:t> </a:t>
            </a:r>
          </a:p>
        </p:txBody>
      </p:sp>
      <p:sp>
        <p:nvSpPr>
          <p:cNvPr id="4" name="3 - TextBox"/>
          <p:cNvSpPr txBox="1"/>
          <p:nvPr/>
        </p:nvSpPr>
        <p:spPr>
          <a:xfrm>
            <a:off x="2444376" y="394447"/>
            <a:ext cx="9024471" cy="370541"/>
          </a:xfrm>
          <a:prstGeom prst="rect">
            <a:avLst/>
          </a:prstGeom>
          <a:noFill/>
        </p:spPr>
        <p:txBody>
          <a:bodyPr wrap="square" rtlCol="0">
            <a:spAutoFit/>
          </a:bodyPr>
          <a:lstStyle/>
          <a:p>
            <a:pPr algn="ctr"/>
            <a:r>
              <a:rPr lang="de-DE" b="1" dirty="0"/>
              <a:t>Frage 2:  DAS </a:t>
            </a:r>
            <a:r>
              <a:rPr lang="de-DE" b="1" i="1" dirty="0"/>
              <a:t>NEUE </a:t>
            </a:r>
            <a:r>
              <a:rPr lang="de-DE" b="1" dirty="0"/>
              <a:t>– ALTE TESTAMENT IN DER SCHULE</a:t>
            </a:r>
            <a:endParaRPr lang="el-GR" b="1" dirty="0"/>
          </a:p>
        </p:txBody>
      </p:sp>
    </p:spTree>
    <p:extLst>
      <p:ext uri="{BB962C8B-B14F-4D97-AF65-F5344CB8AC3E}">
        <p14:creationId xmlns:p14="http://schemas.microsoft.com/office/powerpoint/2010/main" val="3530367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B106CD-3335-45E0-9B66-6F64E88597B0}"/>
              </a:ext>
            </a:extLst>
          </p:cNvPr>
          <p:cNvSpPr txBox="1"/>
          <p:nvPr/>
        </p:nvSpPr>
        <p:spPr>
          <a:xfrm>
            <a:off x="1701802" y="939603"/>
            <a:ext cx="9953905" cy="8309967"/>
          </a:xfrm>
          <a:prstGeom prst="rect">
            <a:avLst/>
          </a:prstGeom>
          <a:noFill/>
        </p:spPr>
        <p:txBody>
          <a:bodyPr wrap="square" rtlCol="0">
            <a:spAutoFit/>
          </a:bodyPr>
          <a:lstStyle/>
          <a:p>
            <a:pPr>
              <a:buNone/>
            </a:pPr>
            <a:endParaRPr lang="de-DE" sz="1400" dirty="0"/>
          </a:p>
          <a:p>
            <a:pPr algn="ctr"/>
            <a:r>
              <a:rPr lang="de-DE" sz="1600" b="1" i="1" dirty="0" err="1"/>
              <a:t>ReiseGuide</a:t>
            </a:r>
            <a:r>
              <a:rPr lang="de-DE" sz="1600" b="1" i="1" dirty="0"/>
              <a:t> zur Land der Verheißung  - des Treffens des Adams („</a:t>
            </a:r>
            <a:r>
              <a:rPr lang="de-DE" sz="1600" b="1" i="1" dirty="0" err="1"/>
              <a:t>Homos</a:t>
            </a:r>
            <a:r>
              <a:rPr lang="de-DE" sz="1600" b="1" i="1" dirty="0"/>
              <a:t>“) mit Jahwe </a:t>
            </a:r>
          </a:p>
          <a:p>
            <a:pPr algn="ctr"/>
            <a:r>
              <a:rPr lang="de-DE" sz="1600" b="1" i="1" dirty="0"/>
              <a:t>(Theologie der </a:t>
            </a:r>
            <a:r>
              <a:rPr lang="de-DE" sz="1600" b="1" i="1" dirty="0" err="1"/>
              <a:t>Berith</a:t>
            </a:r>
            <a:r>
              <a:rPr lang="de-DE" sz="1600" b="1" i="1" dirty="0"/>
              <a:t>, des Tempels , der Weisheit) </a:t>
            </a:r>
          </a:p>
          <a:p>
            <a:pPr algn="ctr">
              <a:buNone/>
            </a:pPr>
            <a:endParaRPr lang="de-DE" sz="2400" b="1" dirty="0"/>
          </a:p>
          <a:p>
            <a:pPr>
              <a:buNone/>
            </a:pPr>
            <a:r>
              <a:rPr lang="de-DE" sz="1400" b="1" i="1" dirty="0"/>
              <a:t>A. Exodus seitens des *Adams (Vergleich mit Homer =  „AT“ der hellenistischen Welt)</a:t>
            </a:r>
          </a:p>
          <a:p>
            <a:pPr>
              <a:buNone/>
            </a:pPr>
            <a:endParaRPr lang="de-DE" sz="1400" dirty="0"/>
          </a:p>
          <a:p>
            <a:pPr>
              <a:buNone/>
            </a:pPr>
            <a:r>
              <a:rPr lang="de-DE" sz="1400" dirty="0"/>
              <a:t>Die Menschen werden dazu eingeladen, den Idolen des väterlichen Herdes zu verlassen, um dem Gott der Überraschung auf dem Weg </a:t>
            </a:r>
            <a:r>
              <a:rPr lang="de-DE" sz="1400" b="1" dirty="0"/>
              <a:t>in einer Wüste zuerst </a:t>
            </a:r>
            <a:r>
              <a:rPr lang="de-DE" sz="1400" dirty="0"/>
              <a:t>zu begegnen. </a:t>
            </a:r>
          </a:p>
          <a:p>
            <a:pPr>
              <a:buNone/>
            </a:pPr>
            <a:endParaRPr lang="de-DE" sz="1400" dirty="0"/>
          </a:p>
          <a:p>
            <a:pPr>
              <a:buNone/>
            </a:pPr>
            <a:r>
              <a:rPr lang="de-DE" sz="1400" dirty="0"/>
              <a:t>Das ist </a:t>
            </a:r>
            <a:r>
              <a:rPr lang="de-DE" sz="1400" b="1" dirty="0"/>
              <a:t>der große Unterschied zwischen der Bibel und der anderen großen Erzählung der Menschheit, Homer</a:t>
            </a:r>
            <a:r>
              <a:rPr lang="de-DE" sz="1400" dirty="0"/>
              <a:t>. In letzterem sehnt sich Odysseus danach, zu Penelope zurückzukehren. In der Bibel wird Adam aufgefordert, seinen Vater und seine Mutter zu verlassen, um sich mit seiner Frau zu vereinen. Abraham, der neue Adam,  nimmt Sarah bei der Hand und sie öffnen sich dem Unbekannten. </a:t>
            </a:r>
          </a:p>
          <a:p>
            <a:pPr>
              <a:buNone/>
            </a:pPr>
            <a:endParaRPr lang="de-DE" sz="1400" dirty="0"/>
          </a:p>
          <a:p>
            <a:pPr>
              <a:buNone/>
            </a:pPr>
            <a:endParaRPr lang="de-DE" sz="1400" dirty="0"/>
          </a:p>
          <a:p>
            <a:pPr>
              <a:buNone/>
            </a:pPr>
            <a:r>
              <a:rPr lang="de-DE" sz="1400" dirty="0"/>
              <a:t>B. </a:t>
            </a:r>
            <a:r>
              <a:rPr lang="de-DE" sz="1400" b="1" i="1" dirty="0"/>
              <a:t>Exodus seitens des Jahwes in der Person von LOGOS  (Vergleich mit Plato =  „NT“ der hellenistischen Welt)</a:t>
            </a:r>
          </a:p>
          <a:p>
            <a:pPr>
              <a:buNone/>
            </a:pPr>
            <a:endParaRPr lang="de-DE" sz="1400" b="1" i="1" dirty="0"/>
          </a:p>
          <a:p>
            <a:pPr algn="just">
              <a:buNone/>
            </a:pPr>
            <a:r>
              <a:rPr lang="de-DE" sz="1400" b="1" i="1" dirty="0"/>
              <a:t>Der persönliche Gott der Bibel sehnt sich danach, unter seinen Schöpfungen zu wohnen. Deshalb bildete er Adam zu einem Bild im „Tempel“ – Kosmos und als er versagte, ruft er den neuen Adam, Abraham und seine Familie (vgl. Mose – David - </a:t>
            </a:r>
            <a:r>
              <a:rPr lang="de-DE" sz="1400" b="1" i="1" dirty="0" err="1"/>
              <a:t>Hohespriest</a:t>
            </a:r>
            <a:r>
              <a:rPr lang="de-DE" sz="1400" b="1" i="1" dirty="0"/>
              <a:t>). </a:t>
            </a:r>
          </a:p>
          <a:p>
            <a:pPr algn="just">
              <a:buNone/>
            </a:pPr>
            <a:endParaRPr lang="de-DE" sz="1400" b="1" i="1" dirty="0"/>
          </a:p>
          <a:p>
            <a:pPr algn="just">
              <a:buNone/>
            </a:pPr>
            <a:r>
              <a:rPr lang="de-DE" sz="1400" b="1" dirty="0"/>
              <a:t>Das </a:t>
            </a:r>
            <a:r>
              <a:rPr lang="de-DE" sz="1400" b="1" u="sng" dirty="0"/>
              <a:t>Ende / Telos des Exodus </a:t>
            </a:r>
            <a:r>
              <a:rPr lang="de-DE" sz="1400" b="1" dirty="0"/>
              <a:t>des Volkes (= Priesterreich) ist nicht die Zehn Gebote im Sinai, sondern der Bau des Zeltes ( Treffpunkt , Mikrokosmos der neuen Schöpfung, </a:t>
            </a:r>
            <a:r>
              <a:rPr lang="de-DE" sz="1400" b="1" dirty="0" err="1"/>
              <a:t>Workmodell</a:t>
            </a:r>
            <a:r>
              <a:rPr lang="de-DE" sz="1400" b="1" dirty="0"/>
              <a:t>).</a:t>
            </a:r>
          </a:p>
          <a:p>
            <a:pPr>
              <a:buNone/>
            </a:pPr>
            <a:endParaRPr lang="de-DE" sz="1400" b="1" i="1" dirty="0"/>
          </a:p>
          <a:p>
            <a:pPr>
              <a:buNone/>
            </a:pPr>
            <a:endParaRPr lang="de-DE" sz="1400" b="1" i="1" dirty="0"/>
          </a:p>
          <a:p>
            <a:pPr>
              <a:buNone/>
            </a:pPr>
            <a:endParaRPr lang="de-DE" sz="1400" dirty="0"/>
          </a:p>
          <a:p>
            <a:pPr algn="ctr">
              <a:buNone/>
            </a:pPr>
            <a:endParaRPr lang="de-DE" sz="1400" b="1" dirty="0"/>
          </a:p>
          <a:p>
            <a:pPr>
              <a:buNone/>
            </a:pPr>
            <a:r>
              <a:rPr lang="de-DE" sz="1400" dirty="0"/>
              <a:t>	</a:t>
            </a:r>
          </a:p>
          <a:p>
            <a:pPr>
              <a:buNone/>
            </a:pPr>
            <a:r>
              <a:rPr lang="de-DE" sz="1400" dirty="0"/>
              <a:t>		</a:t>
            </a:r>
          </a:p>
          <a:p>
            <a:pPr>
              <a:buNone/>
            </a:pPr>
            <a:endParaRPr lang="de-DE" sz="1400" b="1" dirty="0"/>
          </a:p>
          <a:p>
            <a:pPr>
              <a:buNone/>
            </a:pPr>
            <a:r>
              <a:rPr lang="de-DE" sz="1400" dirty="0"/>
              <a:t> </a:t>
            </a:r>
          </a:p>
          <a:p>
            <a:pPr>
              <a:buNone/>
            </a:pPr>
            <a:r>
              <a:rPr lang="de-DE" sz="1400" dirty="0"/>
              <a:t>		</a:t>
            </a:r>
            <a:endParaRPr lang="de-DE" sz="1400" b="1" dirty="0"/>
          </a:p>
          <a:p>
            <a:pPr marL="342900" indent="-342900" algn="ctr"/>
            <a:endParaRPr lang="de-DE" sz="1400" b="1" dirty="0"/>
          </a:p>
          <a:p>
            <a:pPr marL="342900" indent="-342900" algn="ctr"/>
            <a:endParaRPr lang="de-DE" sz="1400" b="1" dirty="0"/>
          </a:p>
          <a:p>
            <a:pPr marL="342900" indent="-342900" algn="ctr"/>
            <a:endParaRPr lang="de-DE" b="1" dirty="0"/>
          </a:p>
          <a:p>
            <a:r>
              <a:rPr lang="de-DE" dirty="0"/>
              <a:t>	</a:t>
            </a:r>
            <a:endParaRPr lang="el-GR" dirty="0"/>
          </a:p>
          <a:p>
            <a:endParaRPr lang="el-GR" dirty="0"/>
          </a:p>
          <a:p>
            <a:r>
              <a:rPr lang="el-GR" dirty="0"/>
              <a:t> </a:t>
            </a:r>
          </a:p>
        </p:txBody>
      </p:sp>
      <p:sp>
        <p:nvSpPr>
          <p:cNvPr id="4" name="3 - TextBox"/>
          <p:cNvSpPr txBox="1"/>
          <p:nvPr/>
        </p:nvSpPr>
        <p:spPr>
          <a:xfrm>
            <a:off x="2444376" y="394447"/>
            <a:ext cx="9024471" cy="1661993"/>
          </a:xfrm>
          <a:prstGeom prst="rect">
            <a:avLst/>
          </a:prstGeom>
          <a:noFill/>
        </p:spPr>
        <p:txBody>
          <a:bodyPr wrap="square" rtlCol="0">
            <a:spAutoFit/>
          </a:bodyPr>
          <a:lstStyle/>
          <a:p>
            <a:pPr algn="ctr"/>
            <a:r>
              <a:rPr lang="de-DE" b="1" dirty="0"/>
              <a:t>Frage 2a:  </a:t>
            </a:r>
            <a:r>
              <a:rPr lang="de-DE" sz="2400" b="1" dirty="0">
                <a:solidFill>
                  <a:srgbClr val="C00000"/>
                </a:solidFill>
              </a:rPr>
              <a:t>Der Rote Fade (= Meistererzählung)</a:t>
            </a:r>
          </a:p>
          <a:p>
            <a:pPr algn="ctr"/>
            <a:r>
              <a:rPr lang="de-DE" sz="2400" b="1" i="1" dirty="0">
                <a:solidFill>
                  <a:srgbClr val="C00000"/>
                </a:solidFill>
              </a:rPr>
              <a:t>EXODUS</a:t>
            </a:r>
          </a:p>
          <a:p>
            <a:pPr algn="ctr"/>
            <a:endParaRPr lang="de-DE" b="1" dirty="0"/>
          </a:p>
          <a:p>
            <a:pPr algn="ctr"/>
            <a:endParaRPr lang="de-DE" b="1" dirty="0"/>
          </a:p>
          <a:p>
            <a:pPr algn="ctr"/>
            <a:endParaRPr lang="el-GR" b="1" dirty="0"/>
          </a:p>
        </p:txBody>
      </p:sp>
    </p:spTree>
    <p:extLst>
      <p:ext uri="{BB962C8B-B14F-4D97-AF65-F5344CB8AC3E}">
        <p14:creationId xmlns:p14="http://schemas.microsoft.com/office/powerpoint/2010/main" val="3530367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B106CD-3335-45E0-9B66-6F64E88597B0}"/>
              </a:ext>
            </a:extLst>
          </p:cNvPr>
          <p:cNvSpPr txBox="1"/>
          <p:nvPr/>
        </p:nvSpPr>
        <p:spPr>
          <a:xfrm>
            <a:off x="1189318" y="848659"/>
            <a:ext cx="10466389" cy="9479518"/>
          </a:xfrm>
          <a:prstGeom prst="rect">
            <a:avLst/>
          </a:prstGeom>
          <a:noFill/>
        </p:spPr>
        <p:txBody>
          <a:bodyPr wrap="square" rtlCol="0">
            <a:spAutoFit/>
          </a:bodyPr>
          <a:lstStyle/>
          <a:p>
            <a:pPr algn="ctr"/>
            <a:endParaRPr lang="de-DE" sz="2400" b="1" dirty="0"/>
          </a:p>
          <a:p>
            <a:pPr marL="457200" indent="-457200" algn="ctr">
              <a:buAutoNum type="arabicPeriod"/>
            </a:pPr>
            <a:endParaRPr lang="de-DE" sz="2400" b="1" dirty="0"/>
          </a:p>
          <a:p>
            <a:pPr marL="457200" indent="-457200" algn="ctr">
              <a:buAutoNum type="arabicPeriod"/>
            </a:pPr>
            <a:endParaRPr lang="de-DE" sz="2400" b="1" dirty="0"/>
          </a:p>
          <a:p>
            <a:pPr marL="457200" indent="-457200" algn="ctr">
              <a:buAutoNum type="arabicPeriod"/>
            </a:pPr>
            <a:r>
              <a:rPr lang="de-DE" sz="2400" b="1" dirty="0"/>
              <a:t>Schöpfung (</a:t>
            </a:r>
            <a:r>
              <a:rPr lang="de-DE" sz="2400" b="1" dirty="0" err="1"/>
              <a:t>Ruach</a:t>
            </a:r>
            <a:r>
              <a:rPr lang="de-DE" sz="2400" b="1" dirty="0"/>
              <a:t> </a:t>
            </a:r>
            <a:r>
              <a:rPr lang="de-DE" sz="2400" b="1" dirty="0" err="1"/>
              <a:t>Elohim</a:t>
            </a:r>
            <a:r>
              <a:rPr lang="de-DE" sz="2400" b="1" dirty="0"/>
              <a:t>, Wort &gt; </a:t>
            </a:r>
            <a:r>
              <a:rPr lang="de-DE" sz="2400" b="1" dirty="0" err="1"/>
              <a:t>creatio</a:t>
            </a:r>
            <a:r>
              <a:rPr lang="de-DE" sz="2400" b="1" dirty="0"/>
              <a:t> </a:t>
            </a:r>
            <a:r>
              <a:rPr lang="de-DE" sz="2400" b="1" dirty="0" err="1"/>
              <a:t>continua</a:t>
            </a:r>
            <a:r>
              <a:rPr lang="de-DE" sz="2400" b="1" dirty="0"/>
              <a:t>)</a:t>
            </a:r>
          </a:p>
          <a:p>
            <a:pPr marL="457200" indent="-457200" algn="ctr">
              <a:buAutoNum type="arabicPeriod"/>
            </a:pPr>
            <a:r>
              <a:rPr lang="de-DE" sz="2400" b="1" dirty="0"/>
              <a:t>Erwählung + Berufung („Heiligung“)</a:t>
            </a:r>
          </a:p>
          <a:p>
            <a:pPr marL="457200" indent="-457200" algn="ctr">
              <a:buAutoNum type="arabicPeriod"/>
            </a:pPr>
            <a:r>
              <a:rPr lang="de-DE" sz="2400" b="1" dirty="0"/>
              <a:t>Weg „von“ + „durch“ </a:t>
            </a:r>
          </a:p>
          <a:p>
            <a:pPr marL="457200" indent="-457200" algn="ctr">
              <a:buAutoNum type="arabicPeriod"/>
            </a:pPr>
            <a:r>
              <a:rPr lang="de-DE" sz="2400" b="1" dirty="0" err="1"/>
              <a:t>Berith</a:t>
            </a:r>
            <a:r>
              <a:rPr lang="de-DE" sz="2400" b="1" dirty="0"/>
              <a:t> (Bund der Ehe, Gesetz als Wegweisung zur Freiheit)</a:t>
            </a:r>
          </a:p>
          <a:p>
            <a:pPr marL="457200" indent="-457200" algn="ctr">
              <a:buAutoNum type="arabicPeriod"/>
            </a:pPr>
            <a:r>
              <a:rPr lang="de-DE" sz="2400" b="1" dirty="0"/>
              <a:t>Versuchung</a:t>
            </a:r>
          </a:p>
          <a:p>
            <a:pPr marL="457200" indent="-457200" algn="ctr">
              <a:buAutoNum type="arabicPeriod"/>
            </a:pPr>
            <a:r>
              <a:rPr lang="de-DE" sz="2400" b="1" dirty="0"/>
              <a:t>Krisis (Krieg + Gericht)</a:t>
            </a:r>
          </a:p>
          <a:p>
            <a:pPr marL="457200" indent="-457200" algn="ctr">
              <a:buAutoNum type="arabicPeriod"/>
            </a:pPr>
            <a:r>
              <a:rPr lang="de-DE" sz="2400" b="1" dirty="0"/>
              <a:t>Exil(Diaspora)</a:t>
            </a:r>
          </a:p>
          <a:p>
            <a:pPr marL="457200" indent="-457200" algn="ctr">
              <a:buAutoNum type="arabicPeriod"/>
            </a:pPr>
            <a:r>
              <a:rPr lang="de-DE" sz="2400" b="1" dirty="0"/>
              <a:t>Neues Jerusalem (</a:t>
            </a:r>
            <a:r>
              <a:rPr lang="de-DE" sz="2400" b="1" dirty="0" err="1"/>
              <a:t>Edem</a:t>
            </a:r>
            <a:r>
              <a:rPr lang="de-DE" sz="2400" b="1" dirty="0"/>
              <a:t> + Tempel [&lt; Himmel plus Erde])</a:t>
            </a:r>
          </a:p>
          <a:p>
            <a:pPr>
              <a:buNone/>
            </a:pPr>
            <a:endParaRPr lang="de-DE" sz="2400" b="1" dirty="0"/>
          </a:p>
          <a:p>
            <a:pPr>
              <a:buNone/>
            </a:pPr>
            <a:r>
              <a:rPr lang="de-DE" sz="2400" dirty="0"/>
              <a:t>		</a:t>
            </a:r>
          </a:p>
          <a:p>
            <a:pPr marL="457200" indent="-457200" algn="ctr"/>
            <a:endParaRPr lang="de-DE" sz="2400" b="1" dirty="0"/>
          </a:p>
          <a:p>
            <a:pPr marL="457200" indent="-457200" algn="ctr">
              <a:buAutoNum type="arabicPeriod"/>
            </a:pPr>
            <a:endParaRPr lang="de-DE" sz="2400" b="1" dirty="0"/>
          </a:p>
          <a:p>
            <a:pPr marL="457200" indent="-457200" algn="ctr">
              <a:buAutoNum type="arabicPeriod"/>
            </a:pPr>
            <a:endParaRPr lang="de-DE" sz="2400" b="1" dirty="0"/>
          </a:p>
          <a:p>
            <a:pPr>
              <a:buNone/>
            </a:pPr>
            <a:endParaRPr lang="de-DE" sz="1400" b="1" i="1" dirty="0"/>
          </a:p>
          <a:p>
            <a:pPr>
              <a:buNone/>
            </a:pPr>
            <a:endParaRPr lang="de-DE" sz="1400" b="1" i="1" dirty="0"/>
          </a:p>
          <a:p>
            <a:pPr>
              <a:buNone/>
            </a:pPr>
            <a:endParaRPr lang="de-DE" sz="1400" dirty="0"/>
          </a:p>
          <a:p>
            <a:pPr algn="ctr">
              <a:buNone/>
            </a:pPr>
            <a:endParaRPr lang="de-DE" sz="1400" b="1" dirty="0"/>
          </a:p>
          <a:p>
            <a:pPr>
              <a:buNone/>
            </a:pPr>
            <a:r>
              <a:rPr lang="de-DE" sz="1400" dirty="0"/>
              <a:t>	</a:t>
            </a:r>
          </a:p>
          <a:p>
            <a:pPr>
              <a:buNone/>
            </a:pPr>
            <a:r>
              <a:rPr lang="de-DE" sz="1400" dirty="0"/>
              <a:t>		</a:t>
            </a:r>
          </a:p>
          <a:p>
            <a:pPr>
              <a:buNone/>
            </a:pPr>
            <a:endParaRPr lang="de-DE" sz="1400" b="1" dirty="0"/>
          </a:p>
          <a:p>
            <a:pPr>
              <a:buNone/>
            </a:pPr>
            <a:r>
              <a:rPr lang="de-DE" sz="1400" dirty="0"/>
              <a:t> </a:t>
            </a:r>
          </a:p>
          <a:p>
            <a:pPr>
              <a:buNone/>
            </a:pPr>
            <a:r>
              <a:rPr lang="de-DE" sz="1400" dirty="0"/>
              <a:t>		</a:t>
            </a:r>
            <a:endParaRPr lang="de-DE" sz="1400" b="1" dirty="0"/>
          </a:p>
          <a:p>
            <a:pPr marL="342900" indent="-342900" algn="ctr"/>
            <a:endParaRPr lang="de-DE" sz="1400" b="1" dirty="0"/>
          </a:p>
          <a:p>
            <a:pPr marL="342900" indent="-342900" algn="ctr"/>
            <a:endParaRPr lang="de-DE" sz="1400" b="1" dirty="0"/>
          </a:p>
          <a:p>
            <a:pPr marL="342900" indent="-342900" algn="ctr"/>
            <a:endParaRPr lang="de-DE" b="1" dirty="0"/>
          </a:p>
          <a:p>
            <a:r>
              <a:rPr lang="de-DE" dirty="0"/>
              <a:t>	</a:t>
            </a:r>
            <a:endParaRPr lang="el-GR" dirty="0"/>
          </a:p>
          <a:p>
            <a:endParaRPr lang="el-GR" dirty="0"/>
          </a:p>
          <a:p>
            <a:r>
              <a:rPr lang="el-GR" dirty="0"/>
              <a:t> </a:t>
            </a:r>
          </a:p>
        </p:txBody>
      </p:sp>
      <p:sp>
        <p:nvSpPr>
          <p:cNvPr id="4" name="3 - TextBox"/>
          <p:cNvSpPr txBox="1"/>
          <p:nvPr/>
        </p:nvSpPr>
        <p:spPr>
          <a:xfrm>
            <a:off x="2444376" y="394447"/>
            <a:ext cx="9024471" cy="1661993"/>
          </a:xfrm>
          <a:prstGeom prst="rect">
            <a:avLst/>
          </a:prstGeom>
          <a:noFill/>
        </p:spPr>
        <p:txBody>
          <a:bodyPr wrap="square" rtlCol="0">
            <a:spAutoFit/>
          </a:bodyPr>
          <a:lstStyle/>
          <a:p>
            <a:pPr algn="ctr"/>
            <a:r>
              <a:rPr lang="de-DE" sz="2800" b="1" dirty="0"/>
              <a:t>Frage 2 B: Zentrale Erzählungen als </a:t>
            </a:r>
            <a:r>
              <a:rPr lang="de-DE" sz="2800" b="1" dirty="0">
                <a:solidFill>
                  <a:srgbClr val="C00000"/>
                </a:solidFill>
              </a:rPr>
              <a:t>Templates (Design Patterns)</a:t>
            </a:r>
          </a:p>
          <a:p>
            <a:pPr algn="ctr"/>
            <a:endParaRPr lang="de-DE" sz="2800" b="1" dirty="0">
              <a:solidFill>
                <a:srgbClr val="C00000"/>
              </a:solidFill>
            </a:endParaRPr>
          </a:p>
          <a:p>
            <a:pPr algn="ctr"/>
            <a:endParaRPr lang="el-GR" b="1" dirty="0"/>
          </a:p>
        </p:txBody>
      </p:sp>
    </p:spTree>
    <p:extLst>
      <p:ext uri="{BB962C8B-B14F-4D97-AF65-F5344CB8AC3E}">
        <p14:creationId xmlns:p14="http://schemas.microsoft.com/office/powerpoint/2010/main" val="353036771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25107</TotalTime>
  <Words>8754</Words>
  <Application>Microsoft Office PowerPoint</Application>
  <PresentationFormat>Ευρεία οθόνη</PresentationFormat>
  <Paragraphs>616</Paragraphs>
  <Slides>45</Slides>
  <Notes>0</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45</vt:i4>
      </vt:variant>
    </vt:vector>
  </HeadingPairs>
  <TitlesOfParts>
    <vt:vector size="56" baseType="lpstr">
      <vt:lpstr>Arial</vt:lpstr>
      <vt:lpstr>ArialMT</vt:lpstr>
      <vt:lpstr>Calibri</vt:lpstr>
      <vt:lpstr>Cambria</vt:lpstr>
      <vt:lpstr>Helvetica Neue</vt:lpstr>
      <vt:lpstr>Palatino Linotype</vt:lpstr>
      <vt:lpstr>Perpetua</vt:lpstr>
      <vt:lpstr>Symbol</vt:lpstr>
      <vt:lpstr>Times New Roman</vt:lpstr>
      <vt:lpstr>Wingdings 2</vt:lpstr>
      <vt:lpstr>Θέμα του Office</vt:lpstr>
      <vt:lpstr>  Αltes Testament – Meine Glaubensreise </vt:lpstr>
      <vt:lpstr> The Big Questions   </vt:lpstr>
      <vt:lpstr>Παρουσίαση του PowerPoint</vt:lpstr>
      <vt:lpstr>Anhang: Höre Israel!: Zuhoeren in einer Gemeinschaft </vt:lpstr>
      <vt:lpstr>Das Erste Testament im europäischen RU  Siehe  Michael Fricke , Altes Testament im Religionsunterricht, bibeldidaktisch  https://www.bibelwissenschaft.de/stichwort/200941/  Februar 2021 </vt:lpstr>
      <vt:lpstr>Παρουσίαση του PowerPoint</vt:lpstr>
      <vt:lpstr>Παρουσίαση του PowerPoint</vt:lpstr>
      <vt:lpstr>Παρουσίαση του PowerPoint</vt:lpstr>
      <vt:lpstr>Παρουσίαση του PowerPoint</vt:lpstr>
      <vt:lpstr>Frage 2b: Elemantarisierung und Korrelation  Michael Fricke , Altes Testament im Religionsunterricht, bibeldidaktisch  https://www.bibelwissenschaft.de/stichwort/200941/  Februar 2021  </vt:lpstr>
      <vt:lpstr>Παρουσίαση του PowerPoint</vt:lpstr>
      <vt:lpstr>Παρουσίαση του PowerPoint</vt:lpstr>
      <vt:lpstr>Frage 1: Das Evangelium des ATs in der apostolischen Kirche   </vt:lpstr>
      <vt:lpstr>Παρουσίαση του PowerPoint</vt:lpstr>
      <vt:lpstr>Παρουσίαση του PowerPoint</vt:lpstr>
      <vt:lpstr>Παρουσίαση του PowerPoint</vt:lpstr>
      <vt:lpstr>Das Evangelium des ATs in Ecclesia Christi </vt:lpstr>
      <vt:lpstr>Παρουσίαση του PowerPoint</vt:lpstr>
      <vt:lpstr>Παρουσίαση του PowerPoint</vt:lpstr>
      <vt:lpstr>ΠΩΣ «ακούμε» ΤΗ ΓΡΑΦΗ:  Θεέ μου, Θεέ μου γιατί με Εξόρισες;</vt:lpstr>
      <vt:lpstr>Περικοπές ως «παρτιτούρες»</vt:lpstr>
      <vt:lpstr>                 Η ΑΓΙΑ ΓΡΑΦΗ ΣΤΗΝ ΑΝΑΤΟΛΗ</vt:lpstr>
      <vt:lpstr>Ειδικότερα η Προς Ρωμαίους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ΠΑΡΟΥΣΙΑΣΗΣ</dc:title>
  <dc:creator>Natasa Theodosiou</dc:creator>
  <cp:lastModifiedBy>sotdespo@o365.uoa.gr</cp:lastModifiedBy>
  <cp:revision>73</cp:revision>
  <cp:lastPrinted>2021-02-22T08:30:07Z</cp:lastPrinted>
  <dcterms:created xsi:type="dcterms:W3CDTF">2021-02-18T15:35:39Z</dcterms:created>
  <dcterms:modified xsi:type="dcterms:W3CDTF">2022-02-28T19:49:03Z</dcterms:modified>
</cp:coreProperties>
</file>