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1"/>
    <p:sldMasterId id="2147483661" r:id="rId2"/>
    <p:sldMasterId id="2147483673" r:id="rId3"/>
  </p:sldMasterIdLst>
  <p:notesMasterIdLst>
    <p:notesMasterId r:id="rId26"/>
  </p:notesMasterIdLst>
  <p:handoutMasterIdLst>
    <p:handoutMasterId r:id="rId27"/>
  </p:handoutMasterIdLst>
  <p:sldIdLst>
    <p:sldId id="258" r:id="rId4"/>
    <p:sldId id="310" r:id="rId5"/>
    <p:sldId id="300" r:id="rId6"/>
    <p:sldId id="301" r:id="rId7"/>
    <p:sldId id="302" r:id="rId8"/>
    <p:sldId id="337" r:id="rId9"/>
    <p:sldId id="338" r:id="rId10"/>
    <p:sldId id="339" r:id="rId11"/>
    <p:sldId id="340" r:id="rId12"/>
    <p:sldId id="303" r:id="rId13"/>
    <p:sldId id="341" r:id="rId14"/>
    <p:sldId id="304" r:id="rId15"/>
    <p:sldId id="342" r:id="rId16"/>
    <p:sldId id="305" r:id="rId17"/>
    <p:sldId id="306" r:id="rId18"/>
    <p:sldId id="343" r:id="rId19"/>
    <p:sldId id="307" r:id="rId20"/>
    <p:sldId id="344" r:id="rId21"/>
    <p:sldId id="308" r:id="rId22"/>
    <p:sldId id="309" r:id="rId23"/>
    <p:sldId id="311" r:id="rId24"/>
    <p:sldId id="345" r:id="rId25"/>
  </p:sldIdLst>
  <p:sldSz cx="9144000" cy="6858000" type="screen4x3"/>
  <p:notesSz cx="6784975" cy="9906000"/>
  <p:custDataLst>
    <p:tags r:id="rId28"/>
  </p:custDataLst>
  <p:defaultTextStyle>
    <a:defPPr>
      <a:defRPr lang="de-DE"/>
    </a:defPPr>
    <a:lvl1pPr algn="l" rtl="0" fontAlgn="base">
      <a:spcBef>
        <a:spcPct val="0"/>
      </a:spcBef>
      <a:spcAft>
        <a:spcPct val="0"/>
      </a:spcAft>
      <a:defRPr kern="1200">
        <a:solidFill>
          <a:schemeClr val="tx1"/>
        </a:solidFill>
        <a:latin typeface="Arial" charset="0"/>
        <a:ea typeface="Geneva" charset="-128"/>
        <a:cs typeface="+mn-cs"/>
      </a:defRPr>
    </a:lvl1pPr>
    <a:lvl2pPr marL="457200" algn="l" rtl="0" fontAlgn="base">
      <a:spcBef>
        <a:spcPct val="0"/>
      </a:spcBef>
      <a:spcAft>
        <a:spcPct val="0"/>
      </a:spcAft>
      <a:defRPr kern="1200">
        <a:solidFill>
          <a:schemeClr val="tx1"/>
        </a:solidFill>
        <a:latin typeface="Arial" charset="0"/>
        <a:ea typeface="Geneva" charset="-128"/>
        <a:cs typeface="+mn-cs"/>
      </a:defRPr>
    </a:lvl2pPr>
    <a:lvl3pPr marL="914400" algn="l" rtl="0" fontAlgn="base">
      <a:spcBef>
        <a:spcPct val="0"/>
      </a:spcBef>
      <a:spcAft>
        <a:spcPct val="0"/>
      </a:spcAft>
      <a:defRPr kern="1200">
        <a:solidFill>
          <a:schemeClr val="tx1"/>
        </a:solidFill>
        <a:latin typeface="Arial" charset="0"/>
        <a:ea typeface="Geneva" charset="-128"/>
        <a:cs typeface="+mn-cs"/>
      </a:defRPr>
    </a:lvl3pPr>
    <a:lvl4pPr marL="1371600" algn="l" rtl="0" fontAlgn="base">
      <a:spcBef>
        <a:spcPct val="0"/>
      </a:spcBef>
      <a:spcAft>
        <a:spcPct val="0"/>
      </a:spcAft>
      <a:defRPr kern="1200">
        <a:solidFill>
          <a:schemeClr val="tx1"/>
        </a:solidFill>
        <a:latin typeface="Arial" charset="0"/>
        <a:ea typeface="Geneva" charset="-128"/>
        <a:cs typeface="+mn-cs"/>
      </a:defRPr>
    </a:lvl4pPr>
    <a:lvl5pPr marL="1828800" algn="l" rtl="0" fontAlgn="base">
      <a:spcBef>
        <a:spcPct val="0"/>
      </a:spcBef>
      <a:spcAft>
        <a:spcPct val="0"/>
      </a:spcAft>
      <a:defRPr kern="1200">
        <a:solidFill>
          <a:schemeClr val="tx1"/>
        </a:solidFill>
        <a:latin typeface="Arial" charset="0"/>
        <a:ea typeface="Geneva" charset="-128"/>
        <a:cs typeface="+mn-cs"/>
      </a:defRPr>
    </a:lvl5pPr>
    <a:lvl6pPr marL="2286000" algn="l" defTabSz="914400" rtl="0" eaLnBrk="1" latinLnBrk="0" hangingPunct="1">
      <a:defRPr kern="1200">
        <a:solidFill>
          <a:schemeClr val="tx1"/>
        </a:solidFill>
        <a:latin typeface="Arial" charset="0"/>
        <a:ea typeface="Geneva" charset="-128"/>
        <a:cs typeface="+mn-cs"/>
      </a:defRPr>
    </a:lvl6pPr>
    <a:lvl7pPr marL="2743200" algn="l" defTabSz="914400" rtl="0" eaLnBrk="1" latinLnBrk="0" hangingPunct="1">
      <a:defRPr kern="1200">
        <a:solidFill>
          <a:schemeClr val="tx1"/>
        </a:solidFill>
        <a:latin typeface="Arial" charset="0"/>
        <a:ea typeface="Geneva" charset="-128"/>
        <a:cs typeface="+mn-cs"/>
      </a:defRPr>
    </a:lvl7pPr>
    <a:lvl8pPr marL="3200400" algn="l" defTabSz="914400" rtl="0" eaLnBrk="1" latinLnBrk="0" hangingPunct="1">
      <a:defRPr kern="1200">
        <a:solidFill>
          <a:schemeClr val="tx1"/>
        </a:solidFill>
        <a:latin typeface="Arial" charset="0"/>
        <a:ea typeface="Geneva" charset="-128"/>
        <a:cs typeface="+mn-cs"/>
      </a:defRPr>
    </a:lvl8pPr>
    <a:lvl9pPr marL="3657600" algn="l" defTabSz="914400" rtl="0" eaLnBrk="1" latinLnBrk="0" hangingPunct="1">
      <a:defRPr kern="1200">
        <a:solidFill>
          <a:schemeClr val="tx1"/>
        </a:solidFill>
        <a:latin typeface="Arial" charset="0"/>
        <a:ea typeface="Geneva"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0">
          <p15:clr>
            <a:srgbClr val="A4A3A4"/>
          </p15:clr>
        </p15:guide>
        <p15:guide id="2" pos="21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F8688"/>
    <a:srgbClr val="ECECE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09" autoAdjust="0"/>
    <p:restoredTop sz="94550"/>
  </p:normalViewPr>
  <p:slideViewPr>
    <p:cSldViewPr snapToObjects="1">
      <p:cViewPr>
        <p:scale>
          <a:sx n="110" d="100"/>
          <a:sy n="110" d="100"/>
        </p:scale>
        <p:origin x="-1602" y="210"/>
      </p:cViewPr>
      <p:guideLst>
        <p:guide orient="horz" pos="2160"/>
        <p:guide pos="2880"/>
      </p:guideLst>
    </p:cSldViewPr>
  </p:slideViewPr>
  <p:notesTextViewPr>
    <p:cViewPr>
      <p:scale>
        <a:sx n="100" d="100"/>
        <a:sy n="100" d="100"/>
      </p:scale>
      <p:origin x="0" y="0"/>
    </p:cViewPr>
  </p:notesTextViewPr>
  <p:notesViewPr>
    <p:cSldViewPr snapToObjects="1">
      <p:cViewPr varScale="1">
        <p:scale>
          <a:sx n="76" d="100"/>
          <a:sy n="76" d="100"/>
        </p:scale>
        <p:origin x="-2202" y="-102"/>
      </p:cViewPr>
      <p:guideLst>
        <p:guide orient="horz" pos="3120"/>
        <p:guide pos="2137"/>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Kopfzeilenplatzhalter 1"/>
          <p:cNvSpPr>
            <a:spLocks noGrp="1"/>
          </p:cNvSpPr>
          <p:nvPr>
            <p:ph type="hdr" sz="quarter"/>
          </p:nvPr>
        </p:nvSpPr>
        <p:spPr bwMode="auto">
          <a:xfrm>
            <a:off x="1" y="1"/>
            <a:ext cx="2940156" cy="49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lvl1pPr defTabSz="457131">
              <a:defRPr sz="1200"/>
            </a:lvl1pPr>
          </a:lstStyle>
          <a:p>
            <a:endParaRPr lang="de-DE"/>
          </a:p>
        </p:txBody>
      </p:sp>
      <p:sp>
        <p:nvSpPr>
          <p:cNvPr id="9219" name="Datumsplatzhalter 2"/>
          <p:cNvSpPr>
            <a:spLocks noGrp="1"/>
          </p:cNvSpPr>
          <p:nvPr>
            <p:ph type="dt" sz="quarter" idx="1"/>
          </p:nvPr>
        </p:nvSpPr>
        <p:spPr bwMode="auto">
          <a:xfrm>
            <a:off x="3843250" y="1"/>
            <a:ext cx="2940156" cy="49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lvl1pPr algn="r" defTabSz="457131">
              <a:defRPr sz="1200"/>
            </a:lvl1pPr>
          </a:lstStyle>
          <a:p>
            <a:fld id="{A07F4575-686D-4384-82B0-53F45DAF3A71}" type="datetime1">
              <a:rPr lang="de-DE"/>
              <a:pPr/>
              <a:t>06.11.2016</a:t>
            </a:fld>
            <a:endParaRPr lang="de-DE"/>
          </a:p>
        </p:txBody>
      </p:sp>
      <p:sp>
        <p:nvSpPr>
          <p:cNvPr id="9220" name="Fußzeilenplatzhalter 3"/>
          <p:cNvSpPr>
            <a:spLocks noGrp="1"/>
          </p:cNvSpPr>
          <p:nvPr>
            <p:ph type="ftr" sz="quarter" idx="2"/>
          </p:nvPr>
        </p:nvSpPr>
        <p:spPr bwMode="auto">
          <a:xfrm>
            <a:off x="1" y="9408982"/>
            <a:ext cx="2940156" cy="49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3" rIns="91426" bIns="45713" numCol="1" anchor="b" anchorCtr="0" compatLnSpc="1">
            <a:prstTxWarp prst="textNoShape">
              <a:avLst/>
            </a:prstTxWarp>
          </a:bodyPr>
          <a:lstStyle>
            <a:lvl1pPr defTabSz="457131">
              <a:defRPr sz="1200"/>
            </a:lvl1pPr>
          </a:lstStyle>
          <a:p>
            <a:endParaRPr lang="de-DE"/>
          </a:p>
        </p:txBody>
      </p:sp>
      <p:sp>
        <p:nvSpPr>
          <p:cNvPr id="9221" name="Foliennummernplatzhalter 4"/>
          <p:cNvSpPr>
            <a:spLocks noGrp="1"/>
          </p:cNvSpPr>
          <p:nvPr>
            <p:ph type="sldNum" sz="quarter" idx="3"/>
          </p:nvPr>
        </p:nvSpPr>
        <p:spPr bwMode="auto">
          <a:xfrm>
            <a:off x="3843250" y="9408982"/>
            <a:ext cx="2940156" cy="49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3" rIns="91426" bIns="45713" numCol="1" anchor="b" anchorCtr="0" compatLnSpc="1">
            <a:prstTxWarp prst="textNoShape">
              <a:avLst/>
            </a:prstTxWarp>
          </a:bodyPr>
          <a:lstStyle>
            <a:lvl1pPr algn="r" defTabSz="457131">
              <a:defRPr sz="1200"/>
            </a:lvl1pPr>
          </a:lstStyle>
          <a:p>
            <a:fld id="{11644869-1FAD-4248-A5FE-E2C97ED62662}" type="slidenum">
              <a:rPr lang="de-DE"/>
              <a:pPr/>
              <a:t>‹#›</a:t>
            </a:fld>
            <a:endParaRPr lang="de-DE"/>
          </a:p>
        </p:txBody>
      </p:sp>
    </p:spTree>
    <p:extLst>
      <p:ext uri="{BB962C8B-B14F-4D97-AF65-F5344CB8AC3E}">
        <p14:creationId xmlns:p14="http://schemas.microsoft.com/office/powerpoint/2010/main" xmlns="" val="14829114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Kopfzeilenplatzhalter 1"/>
          <p:cNvSpPr>
            <a:spLocks noGrp="1"/>
          </p:cNvSpPr>
          <p:nvPr>
            <p:ph type="hdr" sz="quarter"/>
          </p:nvPr>
        </p:nvSpPr>
        <p:spPr bwMode="auto">
          <a:xfrm>
            <a:off x="1" y="1"/>
            <a:ext cx="2940156" cy="49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lvl1pPr defTabSz="457131">
              <a:defRPr sz="1200"/>
            </a:lvl1pPr>
          </a:lstStyle>
          <a:p>
            <a:endParaRPr lang="de-DE"/>
          </a:p>
        </p:txBody>
      </p:sp>
      <p:sp>
        <p:nvSpPr>
          <p:cNvPr id="10243" name="Datumsplatzhalter 2"/>
          <p:cNvSpPr>
            <a:spLocks noGrp="1"/>
          </p:cNvSpPr>
          <p:nvPr>
            <p:ph type="dt" idx="1"/>
          </p:nvPr>
        </p:nvSpPr>
        <p:spPr bwMode="auto">
          <a:xfrm>
            <a:off x="3843250" y="1"/>
            <a:ext cx="2940156" cy="49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lvl1pPr algn="r" defTabSz="457131">
              <a:defRPr sz="1200"/>
            </a:lvl1pPr>
          </a:lstStyle>
          <a:p>
            <a:fld id="{F8D2B864-D05D-4D00-B8AB-C5D73F6A28F9}" type="datetime1">
              <a:rPr lang="de-DE"/>
              <a:pPr/>
              <a:t>06.11.2016</a:t>
            </a:fld>
            <a:endParaRPr lang="de-DE"/>
          </a:p>
        </p:txBody>
      </p:sp>
      <p:sp>
        <p:nvSpPr>
          <p:cNvPr id="10244" name="Folienbildplatzhalter 3"/>
          <p:cNvSpPr>
            <a:spLocks noGrp="1" noRot="1" noChangeAspect="1" noTextEdit="1"/>
          </p:cNvSpPr>
          <p:nvPr>
            <p:ph type="sldImg" idx="2"/>
          </p:nvPr>
        </p:nvSpPr>
        <p:spPr bwMode="auto">
          <a:xfrm>
            <a:off x="915988" y="741363"/>
            <a:ext cx="4953000" cy="3716337"/>
          </a:xfrm>
          <a:prstGeom prst="rect">
            <a:avLst/>
          </a:prstGeom>
          <a:noFill/>
          <a:ln w="12700">
            <a:solidFill>
              <a:srgbClr val="000000"/>
            </a:solidFill>
            <a:miter lim="800000"/>
            <a:headEnd/>
            <a:tailEnd/>
          </a:ln>
          <a:extLst>
            <a:ext uri="{909E8E84-426E-40DD-AFC4-6F175D3DCCD1}">
              <a14:hiddenFill xmlns:a14="http://schemas.microsoft.com/office/drawing/2010/main" xmlns="">
                <a:noFill/>
              </a14:hiddenFill>
            </a:ext>
          </a:extLst>
        </p:spPr>
      </p:sp>
      <p:sp>
        <p:nvSpPr>
          <p:cNvPr id="10245" name="Notizenplatzhalter 4"/>
          <p:cNvSpPr>
            <a:spLocks noGrp="1"/>
          </p:cNvSpPr>
          <p:nvPr>
            <p:ph type="body" sz="quarter" idx="3"/>
          </p:nvPr>
        </p:nvSpPr>
        <p:spPr bwMode="auto">
          <a:xfrm>
            <a:off x="678498" y="4705351"/>
            <a:ext cx="542798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46" name="Fußzeilenplatzhalter 5"/>
          <p:cNvSpPr>
            <a:spLocks noGrp="1"/>
          </p:cNvSpPr>
          <p:nvPr>
            <p:ph type="ftr" sz="quarter" idx="4"/>
          </p:nvPr>
        </p:nvSpPr>
        <p:spPr bwMode="auto">
          <a:xfrm>
            <a:off x="1" y="9408982"/>
            <a:ext cx="2940156" cy="49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3" rIns="91426" bIns="45713" numCol="1" anchor="b" anchorCtr="0" compatLnSpc="1">
            <a:prstTxWarp prst="textNoShape">
              <a:avLst/>
            </a:prstTxWarp>
          </a:bodyPr>
          <a:lstStyle>
            <a:lvl1pPr defTabSz="457131">
              <a:defRPr sz="1200"/>
            </a:lvl1pPr>
          </a:lstStyle>
          <a:p>
            <a:endParaRPr lang="de-DE"/>
          </a:p>
        </p:txBody>
      </p:sp>
      <p:sp>
        <p:nvSpPr>
          <p:cNvPr id="10247" name="Foliennummernplatzhalter 6"/>
          <p:cNvSpPr>
            <a:spLocks noGrp="1"/>
          </p:cNvSpPr>
          <p:nvPr>
            <p:ph type="sldNum" sz="quarter" idx="5"/>
          </p:nvPr>
        </p:nvSpPr>
        <p:spPr bwMode="auto">
          <a:xfrm>
            <a:off x="3843250" y="9408982"/>
            <a:ext cx="2940156" cy="49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6" tIns="45713" rIns="91426" bIns="45713" numCol="1" anchor="b" anchorCtr="0" compatLnSpc="1">
            <a:prstTxWarp prst="textNoShape">
              <a:avLst/>
            </a:prstTxWarp>
          </a:bodyPr>
          <a:lstStyle>
            <a:lvl1pPr algn="r" defTabSz="457131">
              <a:defRPr sz="1200"/>
            </a:lvl1pPr>
          </a:lstStyle>
          <a:p>
            <a:fld id="{BC634B47-0555-4E10-AAFF-D1CEEB0A392C}" type="slidenum">
              <a:rPr lang="de-DE"/>
              <a:pPr/>
              <a:t>‹#›</a:t>
            </a:fld>
            <a:endParaRPr lang="de-DE"/>
          </a:p>
        </p:txBody>
      </p:sp>
    </p:spTree>
    <p:extLst>
      <p:ext uri="{BB962C8B-B14F-4D97-AF65-F5344CB8AC3E}">
        <p14:creationId xmlns:p14="http://schemas.microsoft.com/office/powerpoint/2010/main" xmlns="" val="2264056113"/>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Arial" charset="0"/>
        <a:ea typeface="Geneva" charset="-128"/>
        <a:cs typeface="+mn-cs"/>
      </a:defRPr>
    </a:lvl1pPr>
    <a:lvl2pPr marL="457200" algn="l" defTabSz="457200" rtl="0" fontAlgn="base">
      <a:spcBef>
        <a:spcPct val="30000"/>
      </a:spcBef>
      <a:spcAft>
        <a:spcPct val="0"/>
      </a:spcAft>
      <a:defRPr sz="1200" kern="1200">
        <a:solidFill>
          <a:schemeClr val="tx1"/>
        </a:solidFill>
        <a:latin typeface="Arial" charset="0"/>
        <a:ea typeface="Geneva" charset="-128"/>
        <a:cs typeface="+mn-cs"/>
      </a:defRPr>
    </a:lvl2pPr>
    <a:lvl3pPr marL="914400" algn="l" defTabSz="457200" rtl="0" fontAlgn="base">
      <a:spcBef>
        <a:spcPct val="30000"/>
      </a:spcBef>
      <a:spcAft>
        <a:spcPct val="0"/>
      </a:spcAft>
      <a:defRPr sz="1200" kern="1200">
        <a:solidFill>
          <a:schemeClr val="tx1"/>
        </a:solidFill>
        <a:latin typeface="Arial" charset="0"/>
        <a:ea typeface="Geneva" charset="-128"/>
        <a:cs typeface="+mn-cs"/>
      </a:defRPr>
    </a:lvl3pPr>
    <a:lvl4pPr marL="1371600" algn="l" defTabSz="457200" rtl="0" fontAlgn="base">
      <a:spcBef>
        <a:spcPct val="30000"/>
      </a:spcBef>
      <a:spcAft>
        <a:spcPct val="0"/>
      </a:spcAft>
      <a:defRPr sz="1200" kern="1200">
        <a:solidFill>
          <a:schemeClr val="tx1"/>
        </a:solidFill>
        <a:latin typeface="Arial" charset="0"/>
        <a:ea typeface="Geneva" charset="-128"/>
        <a:cs typeface="+mn-cs"/>
      </a:defRPr>
    </a:lvl4pPr>
    <a:lvl5pPr marL="1828800" algn="l" defTabSz="457200" rtl="0" fontAlgn="base">
      <a:spcBef>
        <a:spcPct val="30000"/>
      </a:spcBef>
      <a:spcAft>
        <a:spcPct val="0"/>
      </a:spcAft>
      <a:defRPr sz="1200" kern="1200">
        <a:solidFill>
          <a:schemeClr val="tx1"/>
        </a:solidFill>
        <a:latin typeface="Arial" charset="0"/>
        <a:ea typeface="Geneva"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21520" name="Picture 16" descr="TitelE1_30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4763"/>
            <a:ext cx="9144000" cy="5353051"/>
          </a:xfrm>
          <a:prstGeom prst="rect">
            <a:avLst/>
          </a:prstGeom>
          <a:noFill/>
          <a:extLst>
            <a:ext uri="{909E8E84-426E-40DD-AFC4-6F175D3DCCD1}">
              <a14:hiddenFill xmlns:a14="http://schemas.microsoft.com/office/drawing/2010/main" xmlns="">
                <a:solidFill>
                  <a:srgbClr val="FFFFFF"/>
                </a:solidFill>
              </a14:hiddenFill>
            </a:ext>
          </a:extLst>
        </p:spPr>
      </p:pic>
      <p:sp>
        <p:nvSpPr>
          <p:cNvPr id="21507" name="Textplatzhalter 2"/>
          <p:cNvSpPr>
            <a:spLocks noGrp="1"/>
          </p:cNvSpPr>
          <p:nvPr>
            <p:ph type="subTitle" idx="1"/>
          </p:nvPr>
        </p:nvSpPr>
        <p:spPr>
          <a:xfrm>
            <a:off x="466725" y="2060575"/>
            <a:ext cx="7058025" cy="2160588"/>
          </a:xfrm>
        </p:spPr>
        <p:txBody>
          <a:bodyPr/>
          <a:lstStyle>
            <a:lvl1pPr marL="0" indent="0">
              <a:buFont typeface="Wingdings" pitchFamily="2" charset="2"/>
              <a:buNone/>
              <a:defRPr>
                <a:solidFill>
                  <a:schemeClr val="bg1"/>
                </a:solidFill>
              </a:defRPr>
            </a:lvl1pPr>
          </a:lstStyle>
          <a:p>
            <a:pPr lvl="0"/>
            <a:r>
              <a:rPr lang="de-DE" noProof="0" smtClean="0"/>
              <a:t>Formatvorlage des Untertitelmasters durch Klicken bearbeiten</a:t>
            </a:r>
          </a:p>
        </p:txBody>
      </p:sp>
      <p:sp>
        <p:nvSpPr>
          <p:cNvPr id="21511" name="Titelplatzhalter 6"/>
          <p:cNvSpPr>
            <a:spLocks noGrp="1"/>
          </p:cNvSpPr>
          <p:nvPr>
            <p:ph type="ctrTitle"/>
          </p:nvPr>
        </p:nvSpPr>
        <p:spPr>
          <a:xfrm>
            <a:off x="466725" y="304800"/>
            <a:ext cx="7418388" cy="1470025"/>
          </a:xfrm>
        </p:spPr>
        <p:txBody>
          <a:bodyPr/>
          <a:lstStyle>
            <a:lvl1pPr>
              <a:defRPr sz="4400"/>
            </a:lvl1pPr>
          </a:lstStyle>
          <a:p>
            <a:pPr lvl="0"/>
            <a:r>
              <a:rPr lang="de-DE" noProof="0" smtClean="0"/>
              <a:t>Titelmasterformat durch Klicken bearbeiten</a:t>
            </a:r>
          </a:p>
        </p:txBody>
      </p:sp>
      <p:sp>
        <p:nvSpPr>
          <p:cNvPr id="21521" name="Rectangle 17"/>
          <p:cNvSpPr>
            <a:spLocks noChangeArrowheads="1"/>
          </p:cNvSpPr>
          <p:nvPr/>
        </p:nvSpPr>
        <p:spPr bwMode="auto">
          <a:xfrm>
            <a:off x="0" y="4864100"/>
            <a:ext cx="8183563" cy="1997075"/>
          </a:xfrm>
          <a:prstGeom prst="rect">
            <a:avLst/>
          </a:prstGeom>
          <a:solidFill>
            <a:srgbClr val="ECECE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xmlns="" val="1945371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246813" y="304800"/>
            <a:ext cx="1925637" cy="59309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68313" y="304800"/>
            <a:ext cx="5626100" cy="59309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xmlns="" val="3937906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0E326D-5B25-42F2-89E0-D188BDA63660}" type="slidenum">
              <a:rPr lang="de-DE" altLang="de-DE">
                <a:solidFill>
                  <a:srgbClr val="000000"/>
                </a:solidFill>
              </a:rPr>
              <a:pPr>
                <a:defRPr/>
              </a:pPr>
              <a:t>‹#›</a:t>
            </a:fld>
            <a:endParaRPr lang="de-DE" altLang="de-DE">
              <a:solidFill>
                <a:srgbClr val="000000"/>
              </a:solidFill>
            </a:endParaRPr>
          </a:p>
        </p:txBody>
      </p:sp>
    </p:spTree>
    <p:extLst>
      <p:ext uri="{BB962C8B-B14F-4D97-AF65-F5344CB8AC3E}">
        <p14:creationId xmlns:p14="http://schemas.microsoft.com/office/powerpoint/2010/main" xmlns="" val="2332585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208D8E-31CF-41EA-8B99-7F017D9B395F}" type="slidenum">
              <a:rPr lang="de-DE" altLang="de-DE">
                <a:solidFill>
                  <a:srgbClr val="000000"/>
                </a:solidFill>
              </a:rPr>
              <a:pPr>
                <a:defRPr/>
              </a:pPr>
              <a:t>‹#›</a:t>
            </a:fld>
            <a:endParaRPr lang="de-DE" altLang="de-DE">
              <a:solidFill>
                <a:srgbClr val="000000"/>
              </a:solidFill>
            </a:endParaRPr>
          </a:p>
        </p:txBody>
      </p:sp>
    </p:spTree>
    <p:extLst>
      <p:ext uri="{BB962C8B-B14F-4D97-AF65-F5344CB8AC3E}">
        <p14:creationId xmlns:p14="http://schemas.microsoft.com/office/powerpoint/2010/main" xmlns="" val="3867789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5D2FF4-E82B-478F-BF5C-647E7C25C70F}" type="slidenum">
              <a:rPr lang="de-DE" altLang="de-DE">
                <a:solidFill>
                  <a:srgbClr val="000000"/>
                </a:solidFill>
              </a:rPr>
              <a:pPr>
                <a:defRPr/>
              </a:pPr>
              <a:t>‹#›</a:t>
            </a:fld>
            <a:endParaRPr lang="de-DE" altLang="de-DE">
              <a:solidFill>
                <a:srgbClr val="000000"/>
              </a:solidFill>
            </a:endParaRPr>
          </a:p>
        </p:txBody>
      </p:sp>
    </p:spTree>
    <p:extLst>
      <p:ext uri="{BB962C8B-B14F-4D97-AF65-F5344CB8AC3E}">
        <p14:creationId xmlns:p14="http://schemas.microsoft.com/office/powerpoint/2010/main" xmlns="" val="4060442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ED86B5-2DCA-4BBC-A676-29C24FB17921}" type="slidenum">
              <a:rPr lang="de-DE" altLang="de-DE">
                <a:solidFill>
                  <a:srgbClr val="000000"/>
                </a:solidFill>
              </a:rPr>
              <a:pPr>
                <a:defRPr/>
              </a:pPr>
              <a:t>‹#›</a:t>
            </a:fld>
            <a:endParaRPr lang="de-DE" altLang="de-DE">
              <a:solidFill>
                <a:srgbClr val="000000"/>
              </a:solidFill>
            </a:endParaRPr>
          </a:p>
        </p:txBody>
      </p:sp>
    </p:spTree>
    <p:extLst>
      <p:ext uri="{BB962C8B-B14F-4D97-AF65-F5344CB8AC3E}">
        <p14:creationId xmlns:p14="http://schemas.microsoft.com/office/powerpoint/2010/main" xmlns="" val="1848388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535B443-CD07-4892-95B4-2C2CCFDA4543}" type="slidenum">
              <a:rPr lang="de-DE" altLang="de-DE">
                <a:solidFill>
                  <a:srgbClr val="000000"/>
                </a:solidFill>
              </a:rPr>
              <a:pPr>
                <a:defRPr/>
              </a:pPr>
              <a:t>‹#›</a:t>
            </a:fld>
            <a:endParaRPr lang="de-DE" altLang="de-DE">
              <a:solidFill>
                <a:srgbClr val="000000"/>
              </a:solidFill>
            </a:endParaRPr>
          </a:p>
        </p:txBody>
      </p:sp>
    </p:spTree>
    <p:extLst>
      <p:ext uri="{BB962C8B-B14F-4D97-AF65-F5344CB8AC3E}">
        <p14:creationId xmlns:p14="http://schemas.microsoft.com/office/powerpoint/2010/main" xmlns="" val="1088948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7DEF7F-CE4C-4896-9D92-E48A4BA122A8}" type="slidenum">
              <a:rPr lang="de-DE" altLang="de-DE">
                <a:solidFill>
                  <a:srgbClr val="000000"/>
                </a:solidFill>
              </a:rPr>
              <a:pPr>
                <a:defRPr/>
              </a:pPr>
              <a:t>‹#›</a:t>
            </a:fld>
            <a:endParaRPr lang="de-DE" altLang="de-DE">
              <a:solidFill>
                <a:srgbClr val="000000"/>
              </a:solidFill>
            </a:endParaRPr>
          </a:p>
        </p:txBody>
      </p:sp>
    </p:spTree>
    <p:extLst>
      <p:ext uri="{BB962C8B-B14F-4D97-AF65-F5344CB8AC3E}">
        <p14:creationId xmlns:p14="http://schemas.microsoft.com/office/powerpoint/2010/main" xmlns="" val="2167423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E5DC98-B29B-4973-AF59-6EE05313F55A}" type="slidenum">
              <a:rPr lang="de-DE" altLang="de-DE">
                <a:solidFill>
                  <a:srgbClr val="000000"/>
                </a:solidFill>
              </a:rPr>
              <a:pPr>
                <a:defRPr/>
              </a:pPr>
              <a:t>‹#›</a:t>
            </a:fld>
            <a:endParaRPr lang="de-DE" altLang="de-DE">
              <a:solidFill>
                <a:srgbClr val="000000"/>
              </a:solidFill>
            </a:endParaRPr>
          </a:p>
        </p:txBody>
      </p:sp>
    </p:spTree>
    <p:extLst>
      <p:ext uri="{BB962C8B-B14F-4D97-AF65-F5344CB8AC3E}">
        <p14:creationId xmlns:p14="http://schemas.microsoft.com/office/powerpoint/2010/main" xmlns="" val="2287303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1F8DD6-D2D7-48C3-AD31-5AE61A170BBF}" type="slidenum">
              <a:rPr lang="de-DE" altLang="de-DE">
                <a:solidFill>
                  <a:srgbClr val="000000"/>
                </a:solidFill>
              </a:rPr>
              <a:pPr>
                <a:defRPr/>
              </a:pPr>
              <a:t>‹#›</a:t>
            </a:fld>
            <a:endParaRPr lang="de-DE" altLang="de-DE">
              <a:solidFill>
                <a:srgbClr val="000000"/>
              </a:solidFill>
            </a:endParaRPr>
          </a:p>
        </p:txBody>
      </p:sp>
    </p:spTree>
    <p:extLst>
      <p:ext uri="{BB962C8B-B14F-4D97-AF65-F5344CB8AC3E}">
        <p14:creationId xmlns:p14="http://schemas.microsoft.com/office/powerpoint/2010/main" xmlns="" val="2941332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atin typeface="Arial" panose="020B0604020202020204" pitchFamily="34" charset="0"/>
              </a:defRPr>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lvl1pPr>
              <a:defRPr baseline="0"/>
            </a:lvl1pPr>
            <a:lvl2pPr>
              <a:defRPr baseline="0"/>
            </a:lvl2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xmlns="" val="3779586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C85573-E013-4335-900D-FCADEBA457AC}" type="slidenum">
              <a:rPr lang="de-DE" altLang="de-DE">
                <a:solidFill>
                  <a:srgbClr val="000000"/>
                </a:solidFill>
              </a:rPr>
              <a:pPr>
                <a:defRPr/>
              </a:pPr>
              <a:t>‹#›</a:t>
            </a:fld>
            <a:endParaRPr lang="de-DE" altLang="de-DE">
              <a:solidFill>
                <a:srgbClr val="000000"/>
              </a:solidFill>
            </a:endParaRPr>
          </a:p>
        </p:txBody>
      </p:sp>
    </p:spTree>
    <p:extLst>
      <p:ext uri="{BB962C8B-B14F-4D97-AF65-F5344CB8AC3E}">
        <p14:creationId xmlns:p14="http://schemas.microsoft.com/office/powerpoint/2010/main" xmlns="" val="505149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C36A8-54A7-4E05-A5CD-C33CFB748637}" type="slidenum">
              <a:rPr lang="de-DE" altLang="de-DE">
                <a:solidFill>
                  <a:srgbClr val="000000"/>
                </a:solidFill>
              </a:rPr>
              <a:pPr>
                <a:defRPr/>
              </a:pPr>
              <a:t>‹#›</a:t>
            </a:fld>
            <a:endParaRPr lang="de-DE" altLang="de-DE">
              <a:solidFill>
                <a:srgbClr val="000000"/>
              </a:solidFill>
            </a:endParaRPr>
          </a:p>
        </p:txBody>
      </p:sp>
    </p:spTree>
    <p:extLst>
      <p:ext uri="{BB962C8B-B14F-4D97-AF65-F5344CB8AC3E}">
        <p14:creationId xmlns:p14="http://schemas.microsoft.com/office/powerpoint/2010/main" xmlns="" val="3554646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C7F02B-B712-426F-B109-838B568DBF6C}" type="slidenum">
              <a:rPr lang="de-DE" altLang="de-DE">
                <a:solidFill>
                  <a:srgbClr val="000000"/>
                </a:solidFill>
              </a:rPr>
              <a:pPr>
                <a:defRPr/>
              </a:pPr>
              <a:t>‹#›</a:t>
            </a:fld>
            <a:endParaRPr lang="de-DE" altLang="de-DE">
              <a:solidFill>
                <a:srgbClr val="000000"/>
              </a:solidFill>
            </a:endParaRPr>
          </a:p>
        </p:txBody>
      </p:sp>
    </p:spTree>
    <p:extLst>
      <p:ext uri="{BB962C8B-B14F-4D97-AF65-F5344CB8AC3E}">
        <p14:creationId xmlns:p14="http://schemas.microsoft.com/office/powerpoint/2010/main" xmlns="" val="83712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9FF2B328-B357-4DF2-94BA-5A1B97CF4726}"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xmlns="" val="3499505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F2D6571-595C-4C69-AA07-06FC429DE978}"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xmlns="" val="1712742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C6A7EE1C-E6DB-4141-88E3-687B23E7C1F1}"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xmlns="" val="3538851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1504AC6A-880F-4B76-B6CC-ABD994DF608A}"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xmlns="" val="3233961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6DFF1C98-805A-4CE4-BC23-A1099A8AF936}"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xmlns="" val="1526489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83C1190D-ACE2-4B52-AA99-DFBB3D691167}"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xmlns="" val="2677655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EE8421C0-2F46-4A94-8625-225F2273FF23}"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xmlns="" val="2282799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xmlns="" val="700255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31464342-3A03-4F48-842E-65F75FE0530A}"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xmlns="" val="975018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5180C06-1DC1-4B32-B33F-2C15922284A5}"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xmlns="" val="2640363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EE2F6F85-7E0C-4B92-A166-E6EE9909AA24}"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xmlns="" val="1676750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33343C13-AD04-4FB1-BE54-86D5C177D58D}"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xmlns="" val="2799320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68313" y="1484313"/>
            <a:ext cx="3775075"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395788" y="1484313"/>
            <a:ext cx="3776662"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xmlns="" val="357407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xmlns="" val="4066488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xmlns="" val="1482313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Rectangle 17"/>
          <p:cNvSpPr>
            <a:spLocks noChangeArrowheads="1"/>
          </p:cNvSpPr>
          <p:nvPr userDrawn="1"/>
        </p:nvSpPr>
        <p:spPr bwMode="auto">
          <a:xfrm>
            <a:off x="1" y="6453188"/>
            <a:ext cx="7596336" cy="403225"/>
          </a:xfrm>
          <a:prstGeom prst="rect">
            <a:avLst/>
          </a:prstGeom>
          <a:solidFill>
            <a:srgbClr val="ECECE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a:p>
        </p:txBody>
      </p:sp>
      <p:sp>
        <p:nvSpPr>
          <p:cNvPr id="6" name="Fußzeilenplatzhalter 4"/>
          <p:cNvSpPr>
            <a:spLocks noGrp="1"/>
          </p:cNvSpPr>
          <p:nvPr>
            <p:ph type="ftr" sz="quarter" idx="3"/>
          </p:nvPr>
        </p:nvSpPr>
        <p:spPr bwMode="auto">
          <a:xfrm>
            <a:off x="468312" y="6551613"/>
            <a:ext cx="5327824" cy="23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a:defRPr sz="1200" b="1">
                <a:solidFill>
                  <a:srgbClr val="898989"/>
                </a:solidFill>
                <a:cs typeface="Arial" charset="0"/>
              </a:defRPr>
            </a:lvl1pPr>
          </a:lstStyle>
          <a:p>
            <a:r>
              <a:rPr lang="de-DE" dirty="0" smtClean="0"/>
              <a:t>Prof. Dr. Mirjam </a:t>
            </a:r>
            <a:r>
              <a:rPr lang="de-DE" dirty="0" err="1" smtClean="0"/>
              <a:t>Schambeck</a:t>
            </a:r>
            <a:r>
              <a:rPr lang="de-DE" dirty="0" smtClean="0"/>
              <a:t> sf  ǀ  Lehrstuhl für Religionspädagogik</a:t>
            </a:r>
            <a:endParaRPr lang="de-DE" dirty="0"/>
          </a:p>
        </p:txBody>
      </p:sp>
    </p:spTree>
    <p:extLst>
      <p:ext uri="{BB962C8B-B14F-4D97-AF65-F5344CB8AC3E}">
        <p14:creationId xmlns:p14="http://schemas.microsoft.com/office/powerpoint/2010/main" xmlns="" val="2691534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xmlns="" val="3152736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xmlns="" val="179432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499" name="Picture 19" descr="InhaltE1_300"/>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0" y="0"/>
            <a:ext cx="9144000" cy="1646238"/>
          </a:xfrm>
          <a:prstGeom prst="rect">
            <a:avLst/>
          </a:prstGeom>
          <a:noFill/>
          <a:extLst>
            <a:ext uri="{909E8E84-426E-40DD-AFC4-6F175D3DCCD1}">
              <a14:hiddenFill xmlns:a14="http://schemas.microsoft.com/office/drawing/2010/main" xmlns="">
                <a:solidFill>
                  <a:srgbClr val="FFFFFF"/>
                </a:solidFill>
              </a14:hiddenFill>
            </a:ext>
          </a:extLst>
        </p:spPr>
      </p:pic>
      <p:sp>
        <p:nvSpPr>
          <p:cNvPr id="20497" name="Rectangle 17"/>
          <p:cNvSpPr>
            <a:spLocks noChangeArrowheads="1"/>
          </p:cNvSpPr>
          <p:nvPr/>
        </p:nvSpPr>
        <p:spPr bwMode="auto">
          <a:xfrm>
            <a:off x="468313" y="6453188"/>
            <a:ext cx="7707312" cy="403225"/>
          </a:xfrm>
          <a:prstGeom prst="rect">
            <a:avLst/>
          </a:prstGeom>
          <a:solidFill>
            <a:srgbClr val="ECECE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de-DE" sz="1400" b="0" kern="1200" dirty="0" smtClean="0">
                <a:solidFill>
                  <a:schemeClr val="tx1">
                    <a:lumMod val="50000"/>
                    <a:lumOff val="50000"/>
                  </a:schemeClr>
                </a:solidFill>
                <a:latin typeface="Arial" charset="0"/>
                <a:ea typeface="Geneva" charset="-128"/>
                <a:cs typeface="Arial" charset="0"/>
              </a:rPr>
              <a:t>Prof. Dr. Mirjam </a:t>
            </a:r>
            <a:r>
              <a:rPr lang="de-DE" sz="1400" b="0" kern="1200" dirty="0" err="1" smtClean="0">
                <a:solidFill>
                  <a:schemeClr val="tx1">
                    <a:lumMod val="50000"/>
                    <a:lumOff val="50000"/>
                  </a:schemeClr>
                </a:solidFill>
                <a:latin typeface="Arial" charset="0"/>
                <a:ea typeface="Geneva" charset="-128"/>
                <a:cs typeface="Arial" charset="0"/>
              </a:rPr>
              <a:t>Schambeck</a:t>
            </a:r>
            <a:r>
              <a:rPr lang="de-DE" sz="1400" b="0" kern="1200" dirty="0" smtClean="0">
                <a:solidFill>
                  <a:schemeClr val="tx1">
                    <a:lumMod val="50000"/>
                    <a:lumOff val="50000"/>
                  </a:schemeClr>
                </a:solidFill>
                <a:latin typeface="Arial" charset="0"/>
                <a:ea typeface="Geneva" charset="-128"/>
                <a:cs typeface="Arial" charset="0"/>
              </a:rPr>
              <a:t> sf  ǀ  Lehrstuhl für Religionspädagogik</a:t>
            </a:r>
            <a:endParaRPr lang="de-DE" sz="1400" b="0" kern="1200" dirty="0">
              <a:solidFill>
                <a:schemeClr val="tx1">
                  <a:lumMod val="50000"/>
                  <a:lumOff val="50000"/>
                </a:schemeClr>
              </a:solidFill>
              <a:latin typeface="Arial" charset="0"/>
              <a:ea typeface="Geneva" charset="-128"/>
              <a:cs typeface="Arial" charset="0"/>
            </a:endParaRPr>
          </a:p>
        </p:txBody>
      </p:sp>
      <p:sp>
        <p:nvSpPr>
          <p:cNvPr id="20487" name="Textplatzhalter 2"/>
          <p:cNvSpPr>
            <a:spLocks noGrp="1"/>
          </p:cNvSpPr>
          <p:nvPr>
            <p:ph type="body" idx="1"/>
          </p:nvPr>
        </p:nvSpPr>
        <p:spPr bwMode="auto">
          <a:xfrm>
            <a:off x="468313" y="1484313"/>
            <a:ext cx="7704137" cy="475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dirty="0" smtClean="0"/>
              <a:t>Mastertextformat bearbeiten</a:t>
            </a:r>
          </a:p>
          <a:p>
            <a:pPr lvl="1"/>
            <a:r>
              <a:rPr lang="de-DE" dirty="0" smtClean="0"/>
              <a:t>Zweite</a:t>
            </a:r>
          </a:p>
          <a:p>
            <a:pPr lvl="2"/>
            <a:r>
              <a:rPr lang="de-DE" dirty="0" smtClean="0"/>
              <a:t> Dritte Ebene</a:t>
            </a:r>
          </a:p>
          <a:p>
            <a:pPr lvl="3"/>
            <a:r>
              <a:rPr lang="de-DE" dirty="0" smtClean="0"/>
              <a:t>Vierte Ebene</a:t>
            </a:r>
          </a:p>
          <a:p>
            <a:pPr lvl="4"/>
            <a:r>
              <a:rPr lang="de-DE" dirty="0" smtClean="0"/>
              <a:t>Fünfte Ebene</a:t>
            </a:r>
          </a:p>
        </p:txBody>
      </p:sp>
      <p:sp>
        <p:nvSpPr>
          <p:cNvPr id="20491" name="Titelplatzhalter 6"/>
          <p:cNvSpPr>
            <a:spLocks noGrp="1"/>
          </p:cNvSpPr>
          <p:nvPr>
            <p:ph type="title"/>
          </p:nvPr>
        </p:nvSpPr>
        <p:spPr bwMode="auto">
          <a:xfrm>
            <a:off x="468313" y="304800"/>
            <a:ext cx="7056437"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91440" bIns="0" numCol="1" anchor="t" anchorCtr="0" compatLnSpc="1">
            <a:prstTxWarp prst="textNoShape">
              <a:avLst/>
            </a:prstTxWarp>
          </a:bodyPr>
          <a:lstStyle/>
          <a:p>
            <a:pPr lvl="0"/>
            <a:r>
              <a:rPr lang="de-DE" dirty="0" smtClean="0"/>
              <a:t>Mastertitelformat bearbeiten</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lvl1pPr algn="l" rtl="0" eaLnBrk="1" fontAlgn="base" hangingPunct="1">
        <a:spcBef>
          <a:spcPct val="0"/>
        </a:spcBef>
        <a:spcAft>
          <a:spcPct val="0"/>
        </a:spcAft>
        <a:defRPr sz="2000">
          <a:solidFill>
            <a:schemeClr val="bg1"/>
          </a:solidFill>
          <a:latin typeface="+mn-lt"/>
          <a:ea typeface="+mj-ea"/>
          <a:cs typeface="+mj-cs"/>
        </a:defRPr>
      </a:lvl1pPr>
      <a:lvl2pPr algn="l" rtl="0" eaLnBrk="1" fontAlgn="base" hangingPunct="1">
        <a:spcBef>
          <a:spcPct val="0"/>
        </a:spcBef>
        <a:spcAft>
          <a:spcPct val="0"/>
        </a:spcAft>
        <a:defRPr sz="3600">
          <a:solidFill>
            <a:schemeClr val="bg1"/>
          </a:solidFill>
          <a:latin typeface="Times New Roman" pitchFamily="18" charset="0"/>
        </a:defRPr>
      </a:lvl2pPr>
      <a:lvl3pPr algn="l" rtl="0" eaLnBrk="1" fontAlgn="base" hangingPunct="1">
        <a:spcBef>
          <a:spcPct val="0"/>
        </a:spcBef>
        <a:spcAft>
          <a:spcPct val="0"/>
        </a:spcAft>
        <a:defRPr sz="3600">
          <a:solidFill>
            <a:schemeClr val="bg1"/>
          </a:solidFill>
          <a:latin typeface="Times New Roman" pitchFamily="18" charset="0"/>
        </a:defRPr>
      </a:lvl3pPr>
      <a:lvl4pPr algn="l" rtl="0" eaLnBrk="1" fontAlgn="base" hangingPunct="1">
        <a:spcBef>
          <a:spcPct val="0"/>
        </a:spcBef>
        <a:spcAft>
          <a:spcPct val="0"/>
        </a:spcAft>
        <a:defRPr sz="3600">
          <a:solidFill>
            <a:schemeClr val="bg1"/>
          </a:solidFill>
          <a:latin typeface="Times New Roman" pitchFamily="18" charset="0"/>
        </a:defRPr>
      </a:lvl4pPr>
      <a:lvl5pPr algn="l" rtl="0" eaLnBrk="1" fontAlgn="base" hangingPunct="1">
        <a:spcBef>
          <a:spcPct val="0"/>
        </a:spcBef>
        <a:spcAft>
          <a:spcPct val="0"/>
        </a:spcAft>
        <a:defRPr sz="3600">
          <a:solidFill>
            <a:schemeClr val="bg1"/>
          </a:solidFill>
          <a:latin typeface="Times New Roman" pitchFamily="18" charset="0"/>
        </a:defRPr>
      </a:lvl5pPr>
      <a:lvl6pPr marL="457200" algn="l" rtl="0" eaLnBrk="1" fontAlgn="base" hangingPunct="1">
        <a:spcBef>
          <a:spcPct val="0"/>
        </a:spcBef>
        <a:spcAft>
          <a:spcPct val="0"/>
        </a:spcAft>
        <a:defRPr sz="3600">
          <a:solidFill>
            <a:schemeClr val="bg1"/>
          </a:solidFill>
          <a:latin typeface="Times New Roman" pitchFamily="18" charset="0"/>
        </a:defRPr>
      </a:lvl6pPr>
      <a:lvl7pPr marL="914400" algn="l" rtl="0" eaLnBrk="1" fontAlgn="base" hangingPunct="1">
        <a:spcBef>
          <a:spcPct val="0"/>
        </a:spcBef>
        <a:spcAft>
          <a:spcPct val="0"/>
        </a:spcAft>
        <a:defRPr sz="3600">
          <a:solidFill>
            <a:schemeClr val="bg1"/>
          </a:solidFill>
          <a:latin typeface="Times New Roman" pitchFamily="18" charset="0"/>
        </a:defRPr>
      </a:lvl7pPr>
      <a:lvl8pPr marL="1371600" algn="l" rtl="0" eaLnBrk="1" fontAlgn="base" hangingPunct="1">
        <a:spcBef>
          <a:spcPct val="0"/>
        </a:spcBef>
        <a:spcAft>
          <a:spcPct val="0"/>
        </a:spcAft>
        <a:defRPr sz="3600">
          <a:solidFill>
            <a:schemeClr val="bg1"/>
          </a:solidFill>
          <a:latin typeface="Times New Roman" pitchFamily="18" charset="0"/>
        </a:defRPr>
      </a:lvl8pPr>
      <a:lvl9pPr marL="1828800" algn="l" rtl="0" eaLnBrk="1" fontAlgn="base" hangingPunct="1">
        <a:spcBef>
          <a:spcPct val="0"/>
        </a:spcBef>
        <a:spcAft>
          <a:spcPct val="0"/>
        </a:spcAft>
        <a:defRPr sz="3600">
          <a:solidFill>
            <a:schemeClr val="bg1"/>
          </a:solidFill>
          <a:latin typeface="Times New Roman" pitchFamily="18" charset="0"/>
        </a:defRPr>
      </a:lvl9pPr>
    </p:titleStyle>
    <p:bodyStyle>
      <a:lvl1pPr marL="342900" indent="-3429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lr>
          <a:schemeClr val="accent1"/>
        </a:buClr>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dirty="0"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de-DE" altLang="de-DE">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de-DE" altLang="de-DE">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6D93EB59-4652-4CFE-8824-699D538FBBA7}" type="slidenum">
              <a:rPr lang="de-DE" altLang="de-DE">
                <a:solidFill>
                  <a:srgbClr val="000000"/>
                </a:solidFill>
              </a:rPr>
              <a:pPr>
                <a:defRPr/>
              </a:pPr>
              <a:t>‹#›</a:t>
            </a:fld>
            <a:endParaRPr lang="de-DE" altLang="de-DE">
              <a:solidFill>
                <a:srgbClr val="000000"/>
              </a:solidFill>
            </a:endParaRPr>
          </a:p>
        </p:txBody>
      </p:sp>
    </p:spTree>
    <p:extLst>
      <p:ext uri="{BB962C8B-B14F-4D97-AF65-F5344CB8AC3E}">
        <p14:creationId xmlns:p14="http://schemas.microsoft.com/office/powerpoint/2010/main" xmlns="" val="63124818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ctr" rtl="0" eaLnBrk="0" fontAlgn="base" hangingPunct="0">
        <a:spcBef>
          <a:spcPct val="0"/>
        </a:spcBef>
        <a:spcAft>
          <a:spcPct val="0"/>
        </a:spcAft>
        <a:defRPr sz="2000" baseline="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e-DE"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de-DE"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74B5684-A4DE-47C6-82ED-00B496E8341B}" type="slidenum">
              <a:rPr lang="de-DE" smtClean="0">
                <a:solidFill>
                  <a:srgbClr val="000000"/>
                </a:solidFill>
              </a:rPr>
              <a:pPr/>
              <a:t>‹#›</a:t>
            </a:fld>
            <a:endParaRPr lang="de-DE" smtClean="0">
              <a:solidFill>
                <a:srgbClr val="000000"/>
              </a:solidFill>
            </a:endParaRPr>
          </a:p>
        </p:txBody>
      </p:sp>
    </p:spTree>
    <p:extLst>
      <p:ext uri="{BB962C8B-B14F-4D97-AF65-F5344CB8AC3E}">
        <p14:creationId xmlns:p14="http://schemas.microsoft.com/office/powerpoint/2010/main" xmlns="" val="28594334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399257" y="548680"/>
            <a:ext cx="7481193" cy="720080"/>
          </a:xfrm>
        </p:spPr>
        <p:txBody>
          <a:bodyPr/>
          <a:lstStyle/>
          <a:p>
            <a:pPr algn="ctr"/>
            <a:r>
              <a:rPr lang="el-GR" sz="3400" i="1" dirty="0" smtClean="0">
                <a:latin typeface="+mn-lt"/>
              </a:rPr>
              <a:t>Θεολογικά Θέματα και </a:t>
            </a:r>
            <a:br>
              <a:rPr lang="el-GR" sz="3400" i="1" dirty="0" smtClean="0">
                <a:latin typeface="+mn-lt"/>
              </a:rPr>
            </a:br>
            <a:r>
              <a:rPr lang="el-GR" sz="3400" i="1" dirty="0" smtClean="0">
                <a:latin typeface="+mn-lt"/>
              </a:rPr>
              <a:t>η Διδακτική των Θρησκευτικών</a:t>
            </a:r>
            <a:endParaRPr lang="de-DE" sz="3400" i="1" dirty="0">
              <a:latin typeface="+mn-lt"/>
            </a:endParaRPr>
          </a:p>
        </p:txBody>
      </p:sp>
      <p:sp>
        <p:nvSpPr>
          <p:cNvPr id="9219" name="Rectangle 3"/>
          <p:cNvSpPr>
            <a:spLocks noGrp="1" noChangeArrowheads="1"/>
          </p:cNvSpPr>
          <p:nvPr>
            <p:ph type="subTitle" idx="1"/>
          </p:nvPr>
        </p:nvSpPr>
        <p:spPr>
          <a:xfrm>
            <a:off x="107504" y="1916832"/>
            <a:ext cx="7992888" cy="1008111"/>
          </a:xfrm>
        </p:spPr>
        <p:txBody>
          <a:bodyPr>
            <a:noAutofit/>
          </a:bodyPr>
          <a:lstStyle/>
          <a:p>
            <a:pPr algn="ctr"/>
            <a:r>
              <a:rPr lang="el-GR" dirty="0"/>
              <a:t>«Θεολογικά Θέματα και η Διδακτική των Θρησκευτικών –</a:t>
            </a:r>
          </a:p>
          <a:p>
            <a:pPr algn="ctr"/>
            <a:r>
              <a:rPr lang="el-GR" dirty="0"/>
              <a:t>Για ποιον λόγο το θεολογικό μοντέλο της Συσχέτισης (Συνάντησης) </a:t>
            </a:r>
            <a:r>
              <a:rPr lang="el-GR" dirty="0" smtClean="0"/>
              <a:t>δεν </a:t>
            </a:r>
            <a:r>
              <a:rPr lang="el-GR" dirty="0"/>
              <a:t>έχει “ξοφλήσει” »</a:t>
            </a:r>
          </a:p>
        </p:txBody>
      </p:sp>
      <p:sp>
        <p:nvSpPr>
          <p:cNvPr id="2" name="Textfeld 1"/>
          <p:cNvSpPr txBox="1"/>
          <p:nvPr/>
        </p:nvSpPr>
        <p:spPr>
          <a:xfrm>
            <a:off x="359532" y="5661248"/>
            <a:ext cx="7740860" cy="699166"/>
          </a:xfrm>
          <a:prstGeom prst="rect">
            <a:avLst/>
          </a:prstGeom>
          <a:noFill/>
        </p:spPr>
        <p:txBody>
          <a:bodyPr wrap="square" rtlCol="0">
            <a:spAutoFit/>
          </a:bodyPr>
          <a:lstStyle/>
          <a:p>
            <a:pPr algn="ctr">
              <a:lnSpc>
                <a:spcPct val="130000"/>
              </a:lnSpc>
            </a:pPr>
            <a:r>
              <a:rPr lang="el-GR" sz="1600" dirty="0" smtClean="0"/>
              <a:t>Παρασκευή, 11.11.2016</a:t>
            </a:r>
          </a:p>
          <a:p>
            <a:pPr algn="ctr">
              <a:lnSpc>
                <a:spcPct val="130000"/>
              </a:lnSpc>
            </a:pPr>
            <a:r>
              <a:rPr lang="el-GR" sz="1600" dirty="0" smtClean="0"/>
              <a:t>Εισήγηση στο Τμήμα Θεολογίας του  Αριστοτελείου Πανεπιστημίου Θεσσαλονίκης</a:t>
            </a:r>
            <a:endParaRPr lang="de-DE" sz="1600" dirty="0"/>
          </a:p>
        </p:txBody>
      </p:sp>
      <p:sp>
        <p:nvSpPr>
          <p:cNvPr id="5" name="Rectangle 3"/>
          <p:cNvSpPr txBox="1">
            <a:spLocks noChangeArrowheads="1"/>
          </p:cNvSpPr>
          <p:nvPr/>
        </p:nvSpPr>
        <p:spPr bwMode="auto">
          <a:xfrm>
            <a:off x="899591" y="3297840"/>
            <a:ext cx="6480524" cy="364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spcBef>
                <a:spcPct val="20000"/>
              </a:spcBef>
              <a:spcAft>
                <a:spcPct val="0"/>
              </a:spcAft>
              <a:buClr>
                <a:schemeClr val="accent1"/>
              </a:buClr>
              <a:buFont typeface="Wingdings" pitchFamily="2" charset="2"/>
              <a:buNone/>
              <a:defRPr sz="20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lr>
                <a:schemeClr val="accent1"/>
              </a:buClr>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algn="ctr"/>
            <a:r>
              <a:rPr lang="el-GR" sz="1200" kern="0" dirty="0" smtClean="0">
                <a:solidFill>
                  <a:srgbClr val="EF8688"/>
                </a:solidFill>
              </a:rPr>
              <a:t>Απόδοση στα ελληνικά:</a:t>
            </a:r>
          </a:p>
          <a:p>
            <a:pPr algn="ctr"/>
            <a:r>
              <a:rPr lang="el-GR" sz="1200" kern="0" dirty="0" err="1" smtClean="0">
                <a:solidFill>
                  <a:srgbClr val="EF8688"/>
                </a:solidFill>
              </a:rPr>
              <a:t>Αθ</a:t>
            </a:r>
            <a:r>
              <a:rPr lang="el-GR" sz="1200" kern="0" dirty="0" smtClean="0">
                <a:solidFill>
                  <a:srgbClr val="EF8688"/>
                </a:solidFill>
              </a:rPr>
              <a:t>. Στογιαννίδης</a:t>
            </a:r>
          </a:p>
          <a:p>
            <a:pPr algn="ctr"/>
            <a:r>
              <a:rPr lang="el-GR" sz="1200" kern="0" dirty="0" err="1" smtClean="0">
                <a:solidFill>
                  <a:srgbClr val="EF8688"/>
                </a:solidFill>
              </a:rPr>
              <a:t>Επικ</a:t>
            </a:r>
            <a:r>
              <a:rPr lang="el-GR" sz="1200" kern="0" dirty="0" smtClean="0">
                <a:solidFill>
                  <a:srgbClr val="EF8688"/>
                </a:solidFill>
              </a:rPr>
              <a:t>. Καθηγητής – Τμήμα Θεολογίας ΑΠΘ</a:t>
            </a:r>
            <a:endParaRPr lang="el-GR" sz="1200" kern="0" dirty="0">
              <a:solidFill>
                <a:srgbClr val="EF8688"/>
              </a:solidFill>
            </a:endParaRPr>
          </a:p>
        </p:txBody>
      </p:sp>
    </p:spTree>
    <p:extLst>
      <p:ext uri="{BB962C8B-B14F-4D97-AF65-F5344CB8AC3E}">
        <p14:creationId xmlns:p14="http://schemas.microsoft.com/office/powerpoint/2010/main" xmlns="" val="20442158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95536" y="404664"/>
            <a:ext cx="6840760" cy="720080"/>
          </a:xfrm>
        </p:spPr>
        <p:txBody>
          <a:bodyPr>
            <a:normAutofit/>
          </a:bodyPr>
          <a:lstStyle/>
          <a:p>
            <a:r>
              <a:rPr lang="el-GR" b="1" dirty="0"/>
              <a:t>Π</a:t>
            </a:r>
            <a:r>
              <a:rPr lang="el-GR" b="1" dirty="0" smtClean="0"/>
              <a:t>ρώτη </a:t>
            </a:r>
            <a:r>
              <a:rPr lang="el-GR" b="1" dirty="0"/>
              <a:t>προσέγγιση της Συσχέτισης</a:t>
            </a:r>
            <a:endParaRPr lang="de-DE" dirty="0"/>
          </a:p>
        </p:txBody>
      </p:sp>
      <p:sp>
        <p:nvSpPr>
          <p:cNvPr id="187395" name="Rectangle 3"/>
          <p:cNvSpPr>
            <a:spLocks noGrp="1" noChangeArrowheads="1"/>
          </p:cNvSpPr>
          <p:nvPr>
            <p:ph idx="1"/>
          </p:nvPr>
        </p:nvSpPr>
        <p:spPr>
          <a:xfrm>
            <a:off x="468313" y="1628800"/>
            <a:ext cx="7704137" cy="3600400"/>
          </a:xfrm>
        </p:spPr>
        <p:txBody>
          <a:bodyPr/>
          <a:lstStyle/>
          <a:p>
            <a:pPr marL="0" indent="0">
              <a:lnSpc>
                <a:spcPct val="120000"/>
              </a:lnSpc>
              <a:buClrTx/>
              <a:buNone/>
            </a:pPr>
            <a:r>
              <a:rPr lang="el-GR" i="1" dirty="0" smtClean="0"/>
              <a:t>Ο </a:t>
            </a:r>
            <a:r>
              <a:rPr lang="el-GR" i="1" dirty="0"/>
              <a:t>άνθρωπος και η απάντηση που προσφέρει η αποκάλυψη του Θεού, όπως αυτή διατυπώνεται μέσω της θεολογίας, είναι μεγέθη τα οποία δεν εξαρτώνται το ένα από το άλλο: </a:t>
            </a:r>
            <a:endParaRPr lang="de-DE" i="1" dirty="0" smtClean="0"/>
          </a:p>
          <a:p>
            <a:pPr marL="0" indent="0">
              <a:lnSpc>
                <a:spcPct val="120000"/>
              </a:lnSpc>
              <a:buClrTx/>
              <a:buNone/>
            </a:pPr>
            <a:r>
              <a:rPr lang="de-DE" i="1" dirty="0" smtClean="0"/>
              <a:t> </a:t>
            </a:r>
            <a:endParaRPr lang="de-DE" i="1" dirty="0"/>
          </a:p>
          <a:p>
            <a:pPr marL="0" indent="0">
              <a:lnSpc>
                <a:spcPct val="120000"/>
              </a:lnSpc>
              <a:buClrTx/>
              <a:buNone/>
            </a:pPr>
            <a:r>
              <a:rPr lang="el-GR" dirty="0" smtClean="0"/>
              <a:t>Μέσα </a:t>
            </a:r>
            <a:r>
              <a:rPr lang="el-GR" dirty="0"/>
              <a:t>από αυτή τη θεώρηση ο </a:t>
            </a:r>
            <a:r>
              <a:rPr lang="de-DE" dirty="0"/>
              <a:t>Tillich </a:t>
            </a:r>
            <a:r>
              <a:rPr lang="el-GR" dirty="0"/>
              <a:t>διασφαλίζει την ελευθερία της αποκάλυψης του Θεού, τον θεολογικό στοχασμό του ανθρώπου πάνω στην αποκάλυψη του Θεού και την ελευθερία του ανθρώπου.</a:t>
            </a:r>
            <a:endParaRPr lang="en-US" dirty="0"/>
          </a:p>
          <a:p>
            <a:pPr marL="0" indent="0">
              <a:lnSpc>
                <a:spcPct val="120000"/>
              </a:lnSpc>
              <a:buClrTx/>
              <a:buNone/>
            </a:pPr>
            <a:endParaRPr lang="de-DE" dirty="0" smtClean="0"/>
          </a:p>
        </p:txBody>
      </p:sp>
    </p:spTree>
    <p:extLst>
      <p:ext uri="{BB962C8B-B14F-4D97-AF65-F5344CB8AC3E}">
        <p14:creationId xmlns:p14="http://schemas.microsoft.com/office/powerpoint/2010/main" xmlns="" val="35813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3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8313" y="-1"/>
            <a:ext cx="6948000" cy="1152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0" tIns="45720" bIns="45720" anchor="ctr"/>
          <a:lstStyle/>
          <a:p>
            <a:r>
              <a:rPr lang="el-GR" b="1" dirty="0"/>
              <a:t>Η Συσχέτιση (Συνάντηση) ως εξάρτηση της ερώτησης (αναζήτησης) από την απάντηση – δεύτερη θεολογική προσέγγιση της Συσχέτισης.</a:t>
            </a:r>
            <a:endParaRPr lang="en-US" dirty="0"/>
          </a:p>
        </p:txBody>
      </p:sp>
      <p:sp>
        <p:nvSpPr>
          <p:cNvPr id="38915" name="Rectangle 3"/>
          <p:cNvSpPr>
            <a:spLocks noGrp="1" noChangeArrowheads="1"/>
          </p:cNvSpPr>
          <p:nvPr>
            <p:ph idx="1"/>
          </p:nvPr>
        </p:nvSpPr>
        <p:spPr>
          <a:xfrm>
            <a:off x="468313" y="1700212"/>
            <a:ext cx="7467600" cy="4681116"/>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0" tIns="45720" rIns="91440" bIns="45720"/>
          <a:lstStyle/>
          <a:p>
            <a:pPr marL="419100" indent="-419100">
              <a:spcBef>
                <a:spcPts val="1200"/>
              </a:spcBef>
              <a:buClrTx/>
            </a:pPr>
            <a:r>
              <a:rPr lang="de-DE" altLang="de-DE" dirty="0" smtClean="0"/>
              <a:t>“</a:t>
            </a:r>
            <a:r>
              <a:rPr lang="el-GR" dirty="0" smtClean="0"/>
              <a:t>Επειδή</a:t>
            </a:r>
            <a:r>
              <a:rPr lang="el-GR" dirty="0"/>
              <a:t>, όμως, ο Θεός δεν επιθυμούσε τίποτε άλλο, παρά να προσφέρει εν αγάπη όλον του τον εαυτό,</a:t>
            </a:r>
            <a:r>
              <a:rPr lang="en-US" dirty="0"/>
              <a:t> </a:t>
            </a:r>
            <a:r>
              <a:rPr lang="el-GR" dirty="0"/>
              <a:t>υφίσταται μία «εξάρτηση ανάμεσα στις ερωτήσεις (αναζητήσεις) του ανθρώπου και στις απαντήσεις που προσφέρει η αποκάλυψη του Θεού»</a:t>
            </a:r>
            <a:r>
              <a:rPr lang="en-US" dirty="0"/>
              <a:t> </a:t>
            </a:r>
            <a:r>
              <a:rPr lang="de-DE" altLang="de-DE" dirty="0"/>
              <a:t>(Paul Tillich, Systematische Theologie II, </a:t>
            </a:r>
            <a:r>
              <a:rPr lang="el-GR" altLang="de-DE" dirty="0" smtClean="0"/>
              <a:t>σελ. </a:t>
            </a:r>
            <a:r>
              <a:rPr lang="de-DE" altLang="de-DE" dirty="0" smtClean="0"/>
              <a:t>20</a:t>
            </a:r>
            <a:r>
              <a:rPr lang="el-GR" altLang="de-DE" dirty="0" smtClean="0"/>
              <a:t> κ.ε.</a:t>
            </a:r>
            <a:r>
              <a:rPr lang="de-DE" altLang="de-DE" dirty="0" smtClean="0"/>
              <a:t>) </a:t>
            </a:r>
          </a:p>
          <a:p>
            <a:pPr marL="419100" indent="-419100">
              <a:spcBef>
                <a:spcPts val="1200"/>
              </a:spcBef>
              <a:buClrTx/>
            </a:pPr>
            <a:endParaRPr lang="de-DE" altLang="de-DE" dirty="0" smtClean="0"/>
          </a:p>
          <a:p>
            <a:pPr marL="0" indent="0">
              <a:spcBef>
                <a:spcPts val="1200"/>
              </a:spcBef>
              <a:buClrTx/>
              <a:buNone/>
            </a:pPr>
            <a:r>
              <a:rPr lang="el-GR" b="1" dirty="0"/>
              <a:t> </a:t>
            </a:r>
            <a:r>
              <a:rPr lang="el-GR" b="1" dirty="0" smtClean="0"/>
              <a:t>Δεύτερη </a:t>
            </a:r>
            <a:r>
              <a:rPr lang="el-GR" b="1" dirty="0"/>
              <a:t>θεολογική προσέγγιση της </a:t>
            </a:r>
            <a:r>
              <a:rPr lang="el-GR" b="1" dirty="0" smtClean="0"/>
              <a:t>Συσχέτισης</a:t>
            </a:r>
            <a:r>
              <a:rPr lang="el-GR" b="1" dirty="0"/>
              <a:t>:</a:t>
            </a:r>
            <a:endParaRPr lang="el-GR" b="1" dirty="0" smtClean="0"/>
          </a:p>
          <a:p>
            <a:pPr marL="0" indent="0" algn="just">
              <a:lnSpc>
                <a:spcPct val="110000"/>
              </a:lnSpc>
              <a:spcBef>
                <a:spcPts val="1200"/>
              </a:spcBef>
              <a:buClrTx/>
              <a:buNone/>
            </a:pPr>
            <a:r>
              <a:rPr lang="el-GR" sz="1600" i="1" dirty="0" smtClean="0"/>
              <a:t>Υφίσταται αλληλεξάρτηση </a:t>
            </a:r>
            <a:r>
              <a:rPr lang="el-GR" sz="1600" i="1" dirty="0"/>
              <a:t>μεταξύ αναζήτησης και απάντησης» ή – με άλλη διατύπωση – σε μία σχέση αναφοράς που υφίσταται μεταξύ Θεού και ανθρώπου, και η οποία καθιστά τον άνθρωπο ικανό, μέσω της αποκάλυψης του Θεού, όπως επίσης και βάσει της καταγεγραμμένης αποκάλυψης του Θεού (</a:t>
            </a:r>
            <a:r>
              <a:rPr lang="en-GB" sz="1600" i="1" dirty="0" err="1"/>
              <a:t>depositum</a:t>
            </a:r>
            <a:r>
              <a:rPr lang="en-GB" sz="1600" i="1" dirty="0"/>
              <a:t> </a:t>
            </a:r>
            <a:r>
              <a:rPr lang="en-GB" sz="1600" i="1" dirty="0" err="1"/>
              <a:t>fidei</a:t>
            </a:r>
            <a:r>
              <a:rPr lang="en-GB" sz="1600" i="1" dirty="0"/>
              <a:t> = </a:t>
            </a:r>
            <a:r>
              <a:rPr lang="el-GR" sz="1600" i="1" dirty="0" err="1"/>
              <a:t>καταθετήριο</a:t>
            </a:r>
            <a:r>
              <a:rPr lang="el-GR" sz="1600" i="1" dirty="0"/>
              <a:t> της πίστης</a:t>
            </a:r>
            <a:r>
              <a:rPr lang="en-GB" sz="1600" i="1" dirty="0"/>
              <a:t>), </a:t>
            </a:r>
            <a:r>
              <a:rPr lang="el-GR" sz="1600" i="1" dirty="0"/>
              <a:t>δηλ. της Αγίας Γραφής και της Ιεράς Παράδοσης, να βρει απαντήσεις για ζητήματα που αφορούν στη ζωή του</a:t>
            </a:r>
            <a:r>
              <a:rPr lang="el-GR" sz="1600" dirty="0"/>
              <a:t>.</a:t>
            </a:r>
            <a:endParaRPr lang="en-US" sz="1600" dirty="0"/>
          </a:p>
          <a:p>
            <a:pPr marL="0" indent="0">
              <a:spcBef>
                <a:spcPts val="1200"/>
              </a:spcBef>
              <a:buClrTx/>
              <a:buNone/>
            </a:pPr>
            <a:endParaRPr lang="de-DE" altLang="de-DE" sz="1800" i="1" dirty="0" smtClean="0"/>
          </a:p>
          <a:p>
            <a:pPr marL="419100" indent="-419100" eaLnBrk="1" hangingPunct="1">
              <a:spcBef>
                <a:spcPts val="1200"/>
              </a:spcBef>
              <a:buClrTx/>
            </a:pPr>
            <a:endParaRPr lang="de-DE" altLang="de-DE" sz="2200" dirty="0" smtClean="0"/>
          </a:p>
        </p:txBody>
      </p:sp>
    </p:spTree>
    <p:extLst>
      <p:ext uri="{BB962C8B-B14F-4D97-AF65-F5344CB8AC3E}">
        <p14:creationId xmlns:p14="http://schemas.microsoft.com/office/powerpoint/2010/main" xmlns="" val="1059360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179512" y="69046"/>
            <a:ext cx="7192789" cy="859998"/>
          </a:xfrm>
        </p:spPr>
        <p:txBody>
          <a:bodyPr>
            <a:normAutofit fontScale="90000"/>
          </a:bodyPr>
          <a:lstStyle/>
          <a:p>
            <a:pPr>
              <a:lnSpc>
                <a:spcPct val="120000"/>
              </a:lnSpc>
            </a:pPr>
            <a:r>
              <a:rPr lang="el-GR" b="1" dirty="0"/>
              <a:t>Παρερμηνείες: Η Συσχέτιση (Συνάντηση) υπεραπλουστεύεται και μετατρέπεται σε μία Συσχέτιση του τύπου «κατσαρόλα-καπάκι»</a:t>
            </a:r>
            <a:r>
              <a:rPr lang="en-US" b="1" dirty="0"/>
              <a:t> (E. </a:t>
            </a:r>
            <a:r>
              <a:rPr lang="en-US" b="1" dirty="0" err="1"/>
              <a:t>Schillebeeckx</a:t>
            </a:r>
            <a:r>
              <a:rPr lang="en-US" b="1" dirty="0"/>
              <a:t>)</a:t>
            </a:r>
            <a:endParaRPr lang="en-US" dirty="0"/>
          </a:p>
        </p:txBody>
      </p:sp>
      <p:sp>
        <p:nvSpPr>
          <p:cNvPr id="187395" name="Rectangle 3"/>
          <p:cNvSpPr>
            <a:spLocks noGrp="1" noChangeArrowheads="1"/>
          </p:cNvSpPr>
          <p:nvPr>
            <p:ph idx="1"/>
          </p:nvPr>
        </p:nvSpPr>
        <p:spPr>
          <a:xfrm>
            <a:off x="468313" y="1577116"/>
            <a:ext cx="7704137" cy="4444171"/>
          </a:xfrm>
        </p:spPr>
        <p:txBody>
          <a:bodyPr/>
          <a:lstStyle/>
          <a:p>
            <a:pPr marL="0" indent="0">
              <a:buClrTx/>
              <a:buNone/>
            </a:pPr>
            <a:r>
              <a:rPr lang="el-GR" sz="2200" dirty="0" smtClean="0"/>
              <a:t>Στο πλαίσιο της δεύτερης προσέγγισης της Συσχέτισης:</a:t>
            </a:r>
            <a:endParaRPr lang="de-DE" sz="2200" dirty="0" smtClean="0"/>
          </a:p>
          <a:p>
            <a:pPr marL="0" indent="0">
              <a:buClrTx/>
              <a:buNone/>
            </a:pPr>
            <a:r>
              <a:rPr lang="de-DE" sz="2200" dirty="0"/>
              <a:t>	</a:t>
            </a:r>
          </a:p>
          <a:p>
            <a:pPr marL="0" indent="0">
              <a:buClrTx/>
              <a:buNone/>
            </a:pPr>
            <a:endParaRPr lang="de-DE" sz="2200" dirty="0" smtClean="0"/>
          </a:p>
          <a:p>
            <a:pPr marL="0" indent="0">
              <a:buClrTx/>
              <a:buNone/>
            </a:pPr>
            <a:endParaRPr lang="de-DE" sz="2200" dirty="0"/>
          </a:p>
          <a:p>
            <a:pPr marL="0" indent="0">
              <a:buClrTx/>
              <a:buNone/>
            </a:pPr>
            <a:endParaRPr lang="de-DE" sz="2200" dirty="0" smtClean="0"/>
          </a:p>
          <a:p>
            <a:pPr marL="0" indent="0">
              <a:buClrTx/>
              <a:buNone/>
            </a:pPr>
            <a:endParaRPr lang="de-DE" sz="2200" dirty="0"/>
          </a:p>
          <a:p>
            <a:pPr marL="0" indent="0">
              <a:buClrTx/>
              <a:buNone/>
            </a:pPr>
            <a:endParaRPr lang="de-DE" sz="2200" dirty="0" smtClean="0"/>
          </a:p>
        </p:txBody>
      </p:sp>
      <p:sp>
        <p:nvSpPr>
          <p:cNvPr id="2" name="Rechteck 1"/>
          <p:cNvSpPr/>
          <p:nvPr/>
        </p:nvSpPr>
        <p:spPr>
          <a:xfrm>
            <a:off x="827584" y="2636912"/>
            <a:ext cx="7128792"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3491880" y="2740278"/>
            <a:ext cx="1800200" cy="923330"/>
          </a:xfrm>
          <a:prstGeom prst="rect">
            <a:avLst/>
          </a:prstGeom>
          <a:noFill/>
        </p:spPr>
        <p:txBody>
          <a:bodyPr wrap="square" rtlCol="0">
            <a:spAutoFit/>
          </a:bodyPr>
          <a:lstStyle/>
          <a:p>
            <a:pPr algn="ctr"/>
            <a:r>
              <a:rPr lang="el-GR" dirty="0" smtClean="0"/>
              <a:t>Η θεία αποκάλυψη παραπέμπει:</a:t>
            </a:r>
            <a:endParaRPr lang="de-DE" dirty="0"/>
          </a:p>
        </p:txBody>
      </p:sp>
      <p:cxnSp>
        <p:nvCxnSpPr>
          <p:cNvPr id="5" name="Gerade Verbindung mit Pfeil 4"/>
          <p:cNvCxnSpPr/>
          <p:nvPr/>
        </p:nvCxnSpPr>
        <p:spPr>
          <a:xfrm flipH="1">
            <a:off x="1979712" y="3109610"/>
            <a:ext cx="1512168" cy="607422"/>
          </a:xfrm>
          <a:prstGeom prst="straightConnector1">
            <a:avLst/>
          </a:prstGeom>
          <a:ln w="127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1259632" y="3933056"/>
            <a:ext cx="2664296" cy="369332"/>
          </a:xfrm>
          <a:prstGeom prst="rect">
            <a:avLst/>
          </a:prstGeom>
          <a:noFill/>
        </p:spPr>
        <p:txBody>
          <a:bodyPr wrap="square" rtlCol="0">
            <a:spAutoFit/>
          </a:bodyPr>
          <a:lstStyle/>
          <a:p>
            <a:r>
              <a:rPr lang="el-GR" smtClean="0"/>
              <a:t>Στο Μυστήριο </a:t>
            </a:r>
            <a:r>
              <a:rPr lang="el-GR" dirty="0" smtClean="0"/>
              <a:t>του Θεού</a:t>
            </a:r>
            <a:endParaRPr lang="de-DE" dirty="0"/>
          </a:p>
        </p:txBody>
      </p:sp>
      <p:sp>
        <p:nvSpPr>
          <p:cNvPr id="9" name="Textfeld 8"/>
          <p:cNvSpPr txBox="1"/>
          <p:nvPr/>
        </p:nvSpPr>
        <p:spPr>
          <a:xfrm>
            <a:off x="4860032" y="3933056"/>
            <a:ext cx="3080320" cy="369332"/>
          </a:xfrm>
          <a:prstGeom prst="rect">
            <a:avLst/>
          </a:prstGeom>
          <a:noFill/>
        </p:spPr>
        <p:txBody>
          <a:bodyPr wrap="square" rtlCol="0">
            <a:spAutoFit/>
          </a:bodyPr>
          <a:lstStyle/>
          <a:p>
            <a:r>
              <a:rPr lang="el-GR" smtClean="0"/>
              <a:t>Στην Καταγεγραμμένη πίστη</a:t>
            </a:r>
            <a:endParaRPr lang="de-DE" dirty="0"/>
          </a:p>
        </p:txBody>
      </p:sp>
      <p:cxnSp>
        <p:nvCxnSpPr>
          <p:cNvPr id="10" name="Gerade Verbindung mit Pfeil 9"/>
          <p:cNvCxnSpPr/>
          <p:nvPr/>
        </p:nvCxnSpPr>
        <p:spPr>
          <a:xfrm>
            <a:off x="5148064" y="3087020"/>
            <a:ext cx="1800200" cy="652602"/>
          </a:xfrm>
          <a:prstGeom prst="straightConnector1">
            <a:avLst/>
          </a:prstGeom>
          <a:ln w="127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2440928" y="3181618"/>
            <a:ext cx="720080" cy="5354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1814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504" y="-1"/>
            <a:ext cx="7308809" cy="1052737"/>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0" tIns="45720" bIns="45720" anchor="ctr"/>
          <a:lstStyle/>
          <a:p>
            <a:r>
              <a:rPr lang="el-GR" dirty="0" smtClean="0"/>
              <a:t>Η εξάρτηση ερώτησης/αναζήτησης και απάντησης επαληθεύεται μόνο </a:t>
            </a:r>
            <a:r>
              <a:rPr lang="el-GR" dirty="0"/>
              <a:t>σε όσους συνειδητά βρίσκονται μέσα σ’ ένα «θεολογικό/εκκλησιαστικό περιβάλλον»</a:t>
            </a:r>
            <a:r>
              <a:rPr lang="en-US" dirty="0"/>
              <a:t> </a:t>
            </a:r>
            <a:endParaRPr lang="de-DE" altLang="de-DE" dirty="0" smtClean="0">
              <a:latin typeface="+mn-lt"/>
            </a:endParaRPr>
          </a:p>
        </p:txBody>
      </p:sp>
      <p:sp>
        <p:nvSpPr>
          <p:cNvPr id="38915" name="Rectangle 3"/>
          <p:cNvSpPr>
            <a:spLocks noGrp="1" noChangeArrowheads="1"/>
          </p:cNvSpPr>
          <p:nvPr>
            <p:ph idx="1"/>
          </p:nvPr>
        </p:nvSpPr>
        <p:spPr>
          <a:xfrm>
            <a:off x="468313" y="1700212"/>
            <a:ext cx="7467600" cy="4249067"/>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0" tIns="45720" rIns="91440" bIns="45720"/>
          <a:lstStyle/>
          <a:p>
            <a:pPr marL="0" indent="0" eaLnBrk="1" hangingPunct="1">
              <a:spcBef>
                <a:spcPts val="1200"/>
              </a:spcBef>
              <a:buClrTx/>
              <a:buNone/>
            </a:pPr>
            <a:endParaRPr lang="de-DE" altLang="de-DE" sz="1800" dirty="0" smtClean="0"/>
          </a:p>
          <a:p>
            <a:pPr marL="0" indent="0" eaLnBrk="1" hangingPunct="1">
              <a:spcBef>
                <a:spcPts val="1200"/>
              </a:spcBef>
              <a:buClrTx/>
              <a:buNone/>
            </a:pPr>
            <a:endParaRPr lang="de-DE" altLang="de-DE" sz="2200" dirty="0" smtClean="0"/>
          </a:p>
        </p:txBody>
      </p:sp>
      <p:sp>
        <p:nvSpPr>
          <p:cNvPr id="2" name="Ellipse 1"/>
          <p:cNvSpPr/>
          <p:nvPr/>
        </p:nvSpPr>
        <p:spPr>
          <a:xfrm>
            <a:off x="884564" y="2276872"/>
            <a:ext cx="6480720" cy="2880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Ellipse 2"/>
          <p:cNvSpPr/>
          <p:nvPr/>
        </p:nvSpPr>
        <p:spPr>
          <a:xfrm>
            <a:off x="2555776" y="3861048"/>
            <a:ext cx="189735"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p:cNvSpPr/>
          <p:nvPr/>
        </p:nvSpPr>
        <p:spPr>
          <a:xfrm>
            <a:off x="6012160" y="3789040"/>
            <a:ext cx="189735"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4584251" y="3993713"/>
            <a:ext cx="2508029" cy="369332"/>
          </a:xfrm>
          <a:prstGeom prst="rect">
            <a:avLst/>
          </a:prstGeom>
          <a:noFill/>
        </p:spPr>
        <p:txBody>
          <a:bodyPr wrap="square" rtlCol="0">
            <a:spAutoFit/>
          </a:bodyPr>
          <a:lstStyle/>
          <a:p>
            <a:pPr algn="ctr"/>
            <a:r>
              <a:rPr lang="el-GR" dirty="0" smtClean="0"/>
              <a:t>Υπαρξιακά ερωτήματα</a:t>
            </a:r>
            <a:endParaRPr lang="de-DE" dirty="0"/>
          </a:p>
        </p:txBody>
      </p:sp>
      <p:sp>
        <p:nvSpPr>
          <p:cNvPr id="8" name="Textfeld 7"/>
          <p:cNvSpPr txBox="1"/>
          <p:nvPr/>
        </p:nvSpPr>
        <p:spPr>
          <a:xfrm>
            <a:off x="1521375" y="4044345"/>
            <a:ext cx="2448272" cy="369332"/>
          </a:xfrm>
          <a:prstGeom prst="rect">
            <a:avLst/>
          </a:prstGeom>
          <a:noFill/>
        </p:spPr>
        <p:txBody>
          <a:bodyPr wrap="square" rtlCol="0">
            <a:spAutoFit/>
          </a:bodyPr>
          <a:lstStyle/>
          <a:p>
            <a:r>
              <a:rPr lang="el-GR" dirty="0" smtClean="0"/>
              <a:t>Θεολογική απάντηση</a:t>
            </a:r>
            <a:endParaRPr lang="de-DE" dirty="0"/>
          </a:p>
        </p:txBody>
      </p:sp>
    </p:spTree>
    <p:extLst>
      <p:ext uri="{BB962C8B-B14F-4D97-AF65-F5344CB8AC3E}">
        <p14:creationId xmlns:p14="http://schemas.microsoft.com/office/powerpoint/2010/main" xmlns="" val="3243894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95536" y="404664"/>
            <a:ext cx="6840760" cy="720080"/>
          </a:xfrm>
        </p:spPr>
        <p:txBody>
          <a:bodyPr>
            <a:normAutofit/>
          </a:bodyPr>
          <a:lstStyle/>
          <a:p>
            <a:r>
              <a:rPr lang="el-GR" dirty="0" err="1" smtClean="0">
                <a:latin typeface="+mn-lt"/>
              </a:rPr>
              <a:t>Θρησκειοπαιδαγωγική</a:t>
            </a:r>
            <a:r>
              <a:rPr lang="el-GR" dirty="0" smtClean="0">
                <a:latin typeface="+mn-lt"/>
              </a:rPr>
              <a:t> παρερμηνεία</a:t>
            </a:r>
            <a:endParaRPr lang="de-DE" dirty="0">
              <a:latin typeface="+mn-lt"/>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644008" y="1844824"/>
            <a:ext cx="2278380" cy="3581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feld 1"/>
          <p:cNvSpPr txBox="1"/>
          <p:nvPr/>
        </p:nvSpPr>
        <p:spPr>
          <a:xfrm>
            <a:off x="6516216" y="4077072"/>
            <a:ext cx="2520280" cy="369332"/>
          </a:xfrm>
          <a:prstGeom prst="rect">
            <a:avLst/>
          </a:prstGeom>
          <a:noFill/>
        </p:spPr>
        <p:txBody>
          <a:bodyPr wrap="square" rtlCol="0">
            <a:spAutoFit/>
          </a:bodyPr>
          <a:lstStyle/>
          <a:p>
            <a:r>
              <a:rPr lang="el-GR" smtClean="0"/>
              <a:t>Υπαρξιακά ερωτήματα</a:t>
            </a:r>
            <a:endParaRPr lang="de-DE" dirty="0"/>
          </a:p>
        </p:txBody>
      </p:sp>
      <p:sp>
        <p:nvSpPr>
          <p:cNvPr id="6" name="Textfeld 5"/>
          <p:cNvSpPr txBox="1"/>
          <p:nvPr/>
        </p:nvSpPr>
        <p:spPr>
          <a:xfrm>
            <a:off x="6300192" y="1953706"/>
            <a:ext cx="2592288" cy="369332"/>
          </a:xfrm>
          <a:prstGeom prst="rect">
            <a:avLst/>
          </a:prstGeom>
          <a:noFill/>
        </p:spPr>
        <p:txBody>
          <a:bodyPr wrap="square" rtlCol="0">
            <a:spAutoFit/>
          </a:bodyPr>
          <a:lstStyle/>
          <a:p>
            <a:r>
              <a:rPr lang="el-GR" dirty="0" smtClean="0"/>
              <a:t>Θεολογικές απαντήσεις</a:t>
            </a:r>
            <a:endParaRPr lang="de-DE" dirty="0"/>
          </a:p>
        </p:txBody>
      </p:sp>
    </p:spTree>
    <p:extLst>
      <p:ext uri="{BB962C8B-B14F-4D97-AF65-F5344CB8AC3E}">
        <p14:creationId xmlns:p14="http://schemas.microsoft.com/office/powerpoint/2010/main" xmlns="" val="1595776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95536" y="404664"/>
            <a:ext cx="6840760" cy="720080"/>
          </a:xfrm>
        </p:spPr>
        <p:txBody>
          <a:bodyPr>
            <a:normAutofit/>
          </a:bodyPr>
          <a:lstStyle/>
          <a:p>
            <a:r>
              <a:rPr lang="el-GR" dirty="0" smtClean="0">
                <a:latin typeface="+mn-lt"/>
              </a:rPr>
              <a:t>Ανάμειξη ρόλων μεταξύ Συστηματικής και Πρακτικής Θεολογίας</a:t>
            </a:r>
            <a:endParaRPr lang="de-DE" dirty="0">
              <a:latin typeface="+mn-lt"/>
            </a:endParaRPr>
          </a:p>
        </p:txBody>
      </p:sp>
      <p:sp>
        <p:nvSpPr>
          <p:cNvPr id="187395" name="Rectangle 3"/>
          <p:cNvSpPr>
            <a:spLocks noGrp="1" noChangeArrowheads="1"/>
          </p:cNvSpPr>
          <p:nvPr>
            <p:ph idx="1"/>
          </p:nvPr>
        </p:nvSpPr>
        <p:spPr>
          <a:xfrm>
            <a:off x="468313" y="1628800"/>
            <a:ext cx="7704137" cy="3600400"/>
          </a:xfrm>
        </p:spPr>
        <p:txBody>
          <a:bodyPr/>
          <a:lstStyle/>
          <a:p>
            <a:pPr>
              <a:lnSpc>
                <a:spcPct val="120000"/>
              </a:lnSpc>
              <a:buClrTx/>
            </a:pPr>
            <a:r>
              <a:rPr lang="el-GR" sz="1800" dirty="0"/>
              <a:t>Από τη μια πλευρά, η Συστηματική Θεολογία δεν κατέβαλε ικανοποιητικές προσπάθειες να μεταφράσει στους ανθρώπους επιτυχώς το περιεχόμενο της </a:t>
            </a:r>
            <a:r>
              <a:rPr lang="el-GR" sz="1800" dirty="0" smtClean="0"/>
              <a:t>πίστης.</a:t>
            </a:r>
          </a:p>
          <a:p>
            <a:pPr>
              <a:lnSpc>
                <a:spcPct val="120000"/>
              </a:lnSpc>
              <a:buClrTx/>
            </a:pPr>
            <a:r>
              <a:rPr lang="el-GR" sz="1800" dirty="0"/>
              <a:t>Από την άλλη πλευρά, η Θρησκευτική Παιδαγωγική έχει ξεχάσει εδώ και πολύ καιρό, να θεμελιώνει και να μετασχηματίζει το περιεχόμενο της πίστης και γενικότερα τα θεολογικά ζητήματα έχοντας ως σημείο αφετηρίας τις αντιλήψεις των ανθρώπων, τον τρόπο ζωής τους και τις προσωπικές τους πεποιθήσεις.</a:t>
            </a:r>
            <a:endParaRPr lang="en-US" sz="1800" dirty="0"/>
          </a:p>
          <a:p>
            <a:pPr>
              <a:lnSpc>
                <a:spcPct val="120000"/>
              </a:lnSpc>
              <a:buClrTx/>
            </a:pPr>
            <a:endParaRPr lang="de-DE" sz="1800" dirty="0" smtClean="0"/>
          </a:p>
        </p:txBody>
      </p:sp>
    </p:spTree>
    <p:extLst>
      <p:ext uri="{BB962C8B-B14F-4D97-AF65-F5344CB8AC3E}">
        <p14:creationId xmlns:p14="http://schemas.microsoft.com/office/powerpoint/2010/main" xmlns="" val="42924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3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9" name="Oval 21" descr="Diagonal hell nach unten"/>
          <p:cNvSpPr>
            <a:spLocks noChangeArrowheads="1"/>
          </p:cNvSpPr>
          <p:nvPr/>
        </p:nvSpPr>
        <p:spPr bwMode="auto">
          <a:xfrm>
            <a:off x="-4572000" y="762000"/>
            <a:ext cx="10668000" cy="5334000"/>
          </a:xfrm>
          <a:prstGeom prst="ellipse">
            <a:avLst/>
          </a:prstGeom>
          <a:pattFill prst="ltDnDiag">
            <a:fgClr>
              <a:schemeClr val="bg2"/>
            </a:fgClr>
            <a:bgClr>
              <a:schemeClr val="bg1"/>
            </a:bgClr>
          </a:patt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smtClean="0">
              <a:solidFill>
                <a:srgbClr val="000000"/>
              </a:solidFill>
            </a:endParaRPr>
          </a:p>
        </p:txBody>
      </p:sp>
      <p:sp>
        <p:nvSpPr>
          <p:cNvPr id="2071" name="Rectangle 23"/>
          <p:cNvSpPr>
            <a:spLocks noChangeArrowheads="1"/>
          </p:cNvSpPr>
          <p:nvPr/>
        </p:nvSpPr>
        <p:spPr bwMode="auto">
          <a:xfrm>
            <a:off x="-533400" y="381000"/>
            <a:ext cx="1295400" cy="58674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smtClean="0">
              <a:solidFill>
                <a:srgbClr val="000000"/>
              </a:solidFill>
            </a:endParaRPr>
          </a:p>
        </p:txBody>
      </p:sp>
      <p:sp>
        <p:nvSpPr>
          <p:cNvPr id="2070" name="Oval 22" descr="Diagonal dunkel nach oben"/>
          <p:cNvSpPr>
            <a:spLocks noChangeArrowheads="1"/>
          </p:cNvSpPr>
          <p:nvPr/>
        </p:nvSpPr>
        <p:spPr bwMode="auto">
          <a:xfrm>
            <a:off x="3048000" y="762000"/>
            <a:ext cx="10668000" cy="5334000"/>
          </a:xfrm>
          <a:prstGeom prst="ellipse">
            <a:avLst/>
          </a:prstGeom>
          <a:pattFill prst="dkUpDiag">
            <a:fgClr>
              <a:srgbClr val="5F5F5F">
                <a:alpha val="39999"/>
              </a:srgbClr>
            </a:fgClr>
            <a:bgClr>
              <a:schemeClr val="bg1">
                <a:alpha val="39999"/>
              </a:schemeClr>
            </a:bgClr>
          </a:patt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smtClean="0">
              <a:solidFill>
                <a:srgbClr val="000000"/>
              </a:solidFill>
            </a:endParaRPr>
          </a:p>
        </p:txBody>
      </p:sp>
      <p:sp>
        <p:nvSpPr>
          <p:cNvPr id="2072" name="Rectangle 24"/>
          <p:cNvSpPr>
            <a:spLocks noChangeArrowheads="1"/>
          </p:cNvSpPr>
          <p:nvPr/>
        </p:nvSpPr>
        <p:spPr bwMode="auto">
          <a:xfrm>
            <a:off x="8382000" y="457200"/>
            <a:ext cx="1066800" cy="58674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smtClean="0">
              <a:solidFill>
                <a:srgbClr val="000000"/>
              </a:solidFill>
            </a:endParaRPr>
          </a:p>
        </p:txBody>
      </p:sp>
      <p:sp>
        <p:nvSpPr>
          <p:cNvPr id="2050" name="Rectangle 2"/>
          <p:cNvSpPr>
            <a:spLocks noGrp="1" noChangeArrowheads="1"/>
          </p:cNvSpPr>
          <p:nvPr>
            <p:ph type="ctrTitle"/>
          </p:nvPr>
        </p:nvSpPr>
        <p:spPr>
          <a:xfrm>
            <a:off x="685800" y="4114800"/>
            <a:ext cx="7772400" cy="1162050"/>
          </a:xfrm>
        </p:spPr>
        <p:txBody>
          <a:bodyPr/>
          <a:lstStyle/>
          <a:p>
            <a:r>
              <a:rPr lang="el-GR" sz="1800" dirty="0" smtClean="0">
                <a:latin typeface="Calibri" pitchFamily="34" charset="0"/>
              </a:rPr>
              <a:t>                 Μεταφράζει</a:t>
            </a:r>
            <a:r>
              <a:rPr lang="de-DE" sz="1800" dirty="0" smtClean="0">
                <a:latin typeface="Calibri" pitchFamily="34" charset="0"/>
              </a:rPr>
              <a:t>: </a:t>
            </a:r>
            <a:r>
              <a:rPr lang="el-GR" sz="1800" dirty="0" smtClean="0">
                <a:latin typeface="Calibri" pitchFamily="34" charset="0"/>
              </a:rPr>
              <a:t>δηλ. </a:t>
            </a:r>
            <a:r>
              <a:rPr lang="el-GR" sz="1800" dirty="0" smtClean="0">
                <a:solidFill>
                  <a:srgbClr val="000000"/>
                </a:solidFill>
                <a:latin typeface="Calibri" pitchFamily="34" charset="0"/>
              </a:rPr>
              <a:t>αναλύει</a:t>
            </a:r>
            <a:r>
              <a:rPr lang="de-DE" sz="1800" dirty="0" smtClean="0">
                <a:solidFill>
                  <a:srgbClr val="000000"/>
                </a:solidFill>
                <a:latin typeface="Calibri" pitchFamily="34" charset="0"/>
              </a:rPr>
              <a:t>,</a:t>
            </a:r>
            <a:r>
              <a:rPr lang="el-GR" sz="1800" dirty="0" smtClean="0">
                <a:solidFill>
                  <a:srgbClr val="000000"/>
                </a:solidFill>
                <a:latin typeface="Calibri" pitchFamily="34" charset="0"/>
              </a:rPr>
              <a:t> </a:t>
            </a:r>
            <a:r>
              <a:rPr lang="el-GR" sz="1800" dirty="0" err="1" smtClean="0">
                <a:solidFill>
                  <a:srgbClr val="000000"/>
                </a:solidFill>
                <a:latin typeface="Calibri" pitchFamily="34" charset="0"/>
              </a:rPr>
              <a:t>νοηματοδοτεί</a:t>
            </a:r>
            <a:r>
              <a:rPr lang="el-GR" sz="1800" dirty="0" smtClean="0">
                <a:solidFill>
                  <a:srgbClr val="000000"/>
                </a:solidFill>
                <a:latin typeface="Calibri" pitchFamily="34" charset="0"/>
              </a:rPr>
              <a:t> και αξιολογεί</a:t>
            </a:r>
            <a:r>
              <a:rPr lang="de-DE" sz="1800" dirty="0" smtClean="0">
                <a:solidFill>
                  <a:srgbClr val="000000"/>
                </a:solidFill>
                <a:latin typeface="Calibri" pitchFamily="34" charset="0"/>
              </a:rPr>
              <a:t> </a:t>
            </a:r>
            <a:r>
              <a:rPr lang="de-DE" sz="1800" dirty="0">
                <a:latin typeface="Calibri" pitchFamily="34" charset="0"/>
              </a:rPr>
              <a:t/>
            </a:r>
            <a:br>
              <a:rPr lang="de-DE" sz="1800" dirty="0">
                <a:latin typeface="Calibri" pitchFamily="34" charset="0"/>
              </a:rPr>
            </a:br>
            <a:r>
              <a:rPr lang="el-GR" sz="1800" i="1" dirty="0" smtClean="0">
                <a:latin typeface="Calibri" pitchFamily="34" charset="0"/>
              </a:rPr>
              <a:t>Κριτήρια</a:t>
            </a:r>
            <a:r>
              <a:rPr lang="de-DE" sz="1800" i="1" dirty="0" smtClean="0">
                <a:latin typeface="Calibri" pitchFamily="34" charset="0"/>
              </a:rPr>
              <a:t>: </a:t>
            </a:r>
            <a:r>
              <a:rPr lang="el-GR" sz="1800" i="1" dirty="0" smtClean="0">
                <a:latin typeface="Calibri" pitchFamily="34" charset="0"/>
              </a:rPr>
              <a:t>Συνάφεια</a:t>
            </a:r>
            <a:r>
              <a:rPr lang="de-DE" sz="1800" i="1" dirty="0" smtClean="0">
                <a:latin typeface="Calibri" pitchFamily="34" charset="0"/>
              </a:rPr>
              <a:t> </a:t>
            </a:r>
            <a:r>
              <a:rPr lang="de-DE" sz="1800" i="1" dirty="0">
                <a:latin typeface="Calibri" pitchFamily="34" charset="0"/>
              </a:rPr>
              <a:t>und </a:t>
            </a:r>
            <a:r>
              <a:rPr lang="el-GR" sz="1800" i="1" dirty="0" err="1" smtClean="0">
                <a:latin typeface="Calibri" pitchFamily="34" charset="0"/>
              </a:rPr>
              <a:t>διυποκειμενική</a:t>
            </a:r>
            <a:r>
              <a:rPr lang="el-GR" sz="1800" i="1" dirty="0" smtClean="0">
                <a:latin typeface="Calibri" pitchFamily="34" charset="0"/>
              </a:rPr>
              <a:t> κατανόηση του μηνύματος</a:t>
            </a:r>
            <a:r>
              <a:rPr lang="de-DE" sz="1800" dirty="0">
                <a:latin typeface="Calibri" pitchFamily="34" charset="0"/>
              </a:rPr>
              <a:t/>
            </a:r>
            <a:br>
              <a:rPr lang="de-DE" sz="1800" dirty="0">
                <a:latin typeface="Calibri" pitchFamily="34" charset="0"/>
              </a:rPr>
            </a:br>
            <a:r>
              <a:rPr lang="el-GR" sz="1800" b="1" dirty="0" smtClean="0">
                <a:latin typeface="Calibri" pitchFamily="34" charset="0"/>
              </a:rPr>
              <a:t>Πρακτική Θεολογία</a:t>
            </a:r>
            <a:endParaRPr lang="de-DE" sz="1800" b="1" dirty="0">
              <a:latin typeface="Calibri" pitchFamily="34" charset="0"/>
            </a:endParaRPr>
          </a:p>
        </p:txBody>
      </p:sp>
      <p:sp>
        <p:nvSpPr>
          <p:cNvPr id="2051" name="Rectangle 3"/>
          <p:cNvSpPr>
            <a:spLocks noGrp="1" noChangeArrowheads="1"/>
          </p:cNvSpPr>
          <p:nvPr>
            <p:ph type="subTitle" idx="1"/>
          </p:nvPr>
        </p:nvSpPr>
        <p:spPr>
          <a:xfrm>
            <a:off x="1447800" y="381000"/>
            <a:ext cx="6400800" cy="381000"/>
          </a:xfrm>
        </p:spPr>
        <p:txBody>
          <a:bodyPr/>
          <a:lstStyle/>
          <a:p>
            <a:pPr>
              <a:lnSpc>
                <a:spcPct val="80000"/>
              </a:lnSpc>
            </a:pPr>
            <a:r>
              <a:rPr lang="el-GR" sz="2000" dirty="0" smtClean="0">
                <a:latin typeface="Calibri" pitchFamily="34" charset="0"/>
              </a:rPr>
              <a:t>Ο Θεός αποκαλύπτεται στον κόσμο</a:t>
            </a:r>
            <a:endParaRPr lang="de-DE" sz="2000" dirty="0">
              <a:latin typeface="Calibri" pitchFamily="34" charset="0"/>
            </a:endParaRPr>
          </a:p>
        </p:txBody>
      </p:sp>
      <p:sp>
        <p:nvSpPr>
          <p:cNvPr id="2052" name="Rectangle 4"/>
          <p:cNvSpPr>
            <a:spLocks noChangeArrowheads="1"/>
          </p:cNvSpPr>
          <p:nvPr/>
        </p:nvSpPr>
        <p:spPr bwMode="auto">
          <a:xfrm>
            <a:off x="304800" y="304800"/>
            <a:ext cx="8534400" cy="6248400"/>
          </a:xfrm>
          <a:prstGeom prst="rect">
            <a:avLst/>
          </a:prstGeom>
          <a:noFill/>
          <a:ln w="12700">
            <a:solidFill>
              <a:schemeClr val="tx1"/>
            </a:solidFill>
            <a:prstDash val="dash"/>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smtClean="0">
              <a:solidFill>
                <a:srgbClr val="000000"/>
              </a:solidFill>
            </a:endParaRPr>
          </a:p>
        </p:txBody>
      </p:sp>
      <p:sp>
        <p:nvSpPr>
          <p:cNvPr id="2053" name="Rectangle 5"/>
          <p:cNvSpPr>
            <a:spLocks noChangeArrowheads="1"/>
          </p:cNvSpPr>
          <p:nvPr/>
        </p:nvSpPr>
        <p:spPr bwMode="auto">
          <a:xfrm>
            <a:off x="762000" y="762000"/>
            <a:ext cx="7620000" cy="5334000"/>
          </a:xfrm>
          <a:prstGeom prst="rect">
            <a:avLst/>
          </a:prstGeom>
          <a:noFill/>
          <a:ln w="12700">
            <a:solidFill>
              <a:schemeClr val="tx1"/>
            </a:solidFill>
            <a:prstDash val="dash"/>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smtClean="0">
              <a:solidFill>
                <a:srgbClr val="000000"/>
              </a:solidFill>
            </a:endParaRPr>
          </a:p>
        </p:txBody>
      </p:sp>
      <p:sp>
        <p:nvSpPr>
          <p:cNvPr id="2055" name="Rectangle 7"/>
          <p:cNvSpPr>
            <a:spLocks noChangeArrowheads="1"/>
          </p:cNvSpPr>
          <p:nvPr/>
        </p:nvSpPr>
        <p:spPr bwMode="auto">
          <a:xfrm>
            <a:off x="685800" y="6172200"/>
            <a:ext cx="77724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80000"/>
              </a:lnSpc>
              <a:spcBef>
                <a:spcPct val="20000"/>
              </a:spcBef>
            </a:pPr>
            <a:r>
              <a:rPr lang="el-GR" sz="2000" dirty="0" smtClean="0">
                <a:solidFill>
                  <a:srgbClr val="000000"/>
                </a:solidFill>
                <a:latin typeface="Calibri" pitchFamily="34" charset="0"/>
              </a:rPr>
              <a:t>Η παρουσία του Θεού γνωστοποιείται (μέσω </a:t>
            </a:r>
            <a:r>
              <a:rPr lang="el-GR" sz="2000" smtClean="0">
                <a:solidFill>
                  <a:srgbClr val="000000"/>
                </a:solidFill>
                <a:latin typeface="Calibri" pitchFamily="34" charset="0"/>
              </a:rPr>
              <a:t>της Συσχέτισης) στον </a:t>
            </a:r>
            <a:r>
              <a:rPr lang="el-GR" sz="2000" dirty="0" smtClean="0">
                <a:solidFill>
                  <a:srgbClr val="000000"/>
                </a:solidFill>
                <a:latin typeface="Calibri" pitchFamily="34" charset="0"/>
              </a:rPr>
              <a:t>κόσμο</a:t>
            </a:r>
            <a:endParaRPr lang="de-DE" sz="2000" dirty="0" smtClean="0">
              <a:solidFill>
                <a:srgbClr val="000000"/>
              </a:solidFill>
              <a:latin typeface="Calibri" pitchFamily="34" charset="0"/>
            </a:endParaRPr>
          </a:p>
        </p:txBody>
      </p:sp>
      <p:sp>
        <p:nvSpPr>
          <p:cNvPr id="2056" name="Rectangle 8"/>
          <p:cNvSpPr>
            <a:spLocks noChangeArrowheads="1"/>
          </p:cNvSpPr>
          <p:nvPr/>
        </p:nvSpPr>
        <p:spPr bwMode="auto">
          <a:xfrm>
            <a:off x="685800" y="914400"/>
            <a:ext cx="77724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80000"/>
              </a:lnSpc>
              <a:spcBef>
                <a:spcPct val="20000"/>
              </a:spcBef>
            </a:pPr>
            <a:r>
              <a:rPr lang="el-GR" sz="1500" dirty="0" smtClean="0">
                <a:solidFill>
                  <a:srgbClr val="000000"/>
                </a:solidFill>
                <a:latin typeface="Calibri" pitchFamily="34" charset="0"/>
              </a:rPr>
              <a:t>συναντά τους ανθρώπους στην καθημερινότητά τους· και τους μετασχηματίζει</a:t>
            </a:r>
            <a:endParaRPr lang="de-DE" sz="1500" dirty="0" smtClean="0">
              <a:solidFill>
                <a:srgbClr val="000000"/>
              </a:solidFill>
              <a:latin typeface="Calibri" pitchFamily="34" charset="0"/>
            </a:endParaRPr>
          </a:p>
        </p:txBody>
      </p:sp>
      <p:sp>
        <p:nvSpPr>
          <p:cNvPr id="2057" name="Rectangle 9"/>
          <p:cNvSpPr>
            <a:spLocks noChangeArrowheads="1"/>
          </p:cNvSpPr>
          <p:nvPr/>
        </p:nvSpPr>
        <p:spPr bwMode="auto">
          <a:xfrm>
            <a:off x="685800" y="5562600"/>
            <a:ext cx="77724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lnSpc>
                <a:spcPct val="80000"/>
              </a:lnSpc>
              <a:spcBef>
                <a:spcPct val="20000"/>
              </a:spcBef>
            </a:pPr>
            <a:r>
              <a:rPr lang="el-GR" dirty="0" err="1">
                <a:solidFill>
                  <a:srgbClr val="000000"/>
                </a:solidFill>
                <a:latin typeface="Calibri" pitchFamily="34" charset="0"/>
              </a:rPr>
              <a:t>ε</a:t>
            </a:r>
            <a:r>
              <a:rPr lang="el-GR" dirty="0" err="1" smtClean="0">
                <a:solidFill>
                  <a:srgbClr val="000000"/>
                </a:solidFill>
                <a:latin typeface="Calibri" pitchFamily="34" charset="0"/>
              </a:rPr>
              <a:t>πικαιροποιεί</a:t>
            </a:r>
            <a:r>
              <a:rPr lang="el-GR" dirty="0" smtClean="0">
                <a:solidFill>
                  <a:srgbClr val="000000"/>
                </a:solidFill>
                <a:latin typeface="Calibri" pitchFamily="34" charset="0"/>
              </a:rPr>
              <a:t> και μετασχηματίζει την χριστιανική πίστη</a:t>
            </a:r>
            <a:endParaRPr lang="de-DE" dirty="0" smtClean="0">
              <a:solidFill>
                <a:srgbClr val="000000"/>
              </a:solidFill>
              <a:latin typeface="Calibri" pitchFamily="34" charset="0"/>
            </a:endParaRPr>
          </a:p>
        </p:txBody>
      </p:sp>
      <p:sp>
        <p:nvSpPr>
          <p:cNvPr id="2058" name="Rectangle 10"/>
          <p:cNvSpPr>
            <a:spLocks noChangeArrowheads="1"/>
          </p:cNvSpPr>
          <p:nvPr/>
        </p:nvSpPr>
        <p:spPr bwMode="auto">
          <a:xfrm>
            <a:off x="914400" y="1600200"/>
            <a:ext cx="7772400" cy="1162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l-GR" dirty="0" smtClean="0">
                <a:solidFill>
                  <a:srgbClr val="000000"/>
                </a:solidFill>
                <a:latin typeface="Calibri" pitchFamily="34" charset="0"/>
              </a:rPr>
              <a:t>Μεταφράζει</a:t>
            </a:r>
            <a:r>
              <a:rPr lang="de-DE" dirty="0" smtClean="0">
                <a:solidFill>
                  <a:srgbClr val="000000"/>
                </a:solidFill>
                <a:latin typeface="Calibri" pitchFamily="34" charset="0"/>
              </a:rPr>
              <a:t>: </a:t>
            </a:r>
            <a:r>
              <a:rPr lang="el-GR" dirty="0" smtClean="0">
                <a:solidFill>
                  <a:srgbClr val="000000"/>
                </a:solidFill>
                <a:latin typeface="Calibri" pitchFamily="34" charset="0"/>
              </a:rPr>
              <a:t>δηλ. αναλύει, </a:t>
            </a:r>
            <a:r>
              <a:rPr lang="el-GR" dirty="0" err="1" smtClean="0">
                <a:solidFill>
                  <a:srgbClr val="000000"/>
                </a:solidFill>
                <a:latin typeface="Calibri" pitchFamily="34" charset="0"/>
              </a:rPr>
              <a:t>νοηματοδοτεί</a:t>
            </a:r>
            <a:r>
              <a:rPr lang="el-GR" dirty="0" smtClean="0">
                <a:solidFill>
                  <a:srgbClr val="000000"/>
                </a:solidFill>
                <a:latin typeface="Calibri" pitchFamily="34" charset="0"/>
              </a:rPr>
              <a:t> και αξιολογεί</a:t>
            </a:r>
            <a:r>
              <a:rPr lang="de-DE" dirty="0" smtClean="0">
                <a:solidFill>
                  <a:srgbClr val="000000"/>
                </a:solidFill>
                <a:latin typeface="Calibri" pitchFamily="34" charset="0"/>
              </a:rPr>
              <a:t/>
            </a:r>
            <a:br>
              <a:rPr lang="de-DE" dirty="0" smtClean="0">
                <a:solidFill>
                  <a:srgbClr val="000000"/>
                </a:solidFill>
                <a:latin typeface="Calibri" pitchFamily="34" charset="0"/>
              </a:rPr>
            </a:br>
            <a:r>
              <a:rPr lang="de-DE" dirty="0" smtClean="0">
                <a:solidFill>
                  <a:srgbClr val="000000"/>
                </a:solidFill>
                <a:latin typeface="Calibri" pitchFamily="34" charset="0"/>
              </a:rPr>
              <a:t> </a:t>
            </a:r>
            <a:r>
              <a:rPr lang="el-GR" i="1" dirty="0" smtClean="0">
                <a:solidFill>
                  <a:srgbClr val="000000"/>
                </a:solidFill>
                <a:latin typeface="Calibri" pitchFamily="34" charset="0"/>
              </a:rPr>
              <a:t>Κριτήρια</a:t>
            </a:r>
            <a:r>
              <a:rPr lang="de-DE" i="1" dirty="0" smtClean="0">
                <a:solidFill>
                  <a:srgbClr val="000000"/>
                </a:solidFill>
                <a:latin typeface="Calibri" pitchFamily="34" charset="0"/>
              </a:rPr>
              <a:t>:</a:t>
            </a:r>
            <a:r>
              <a:rPr lang="de-DE" sz="2000" i="1" dirty="0" smtClean="0">
                <a:solidFill>
                  <a:srgbClr val="000000"/>
                </a:solidFill>
                <a:latin typeface="Calibri" pitchFamily="34" charset="0"/>
              </a:rPr>
              <a:t> </a:t>
            </a:r>
            <a:r>
              <a:rPr lang="el-GR" i="1" dirty="0" smtClean="0">
                <a:solidFill>
                  <a:srgbClr val="000000"/>
                </a:solidFill>
                <a:latin typeface="Calibri" pitchFamily="34" charset="0"/>
              </a:rPr>
              <a:t>Σπουδαιότητα</a:t>
            </a:r>
            <a:r>
              <a:rPr lang="de-DE" i="1" dirty="0" smtClean="0">
                <a:solidFill>
                  <a:srgbClr val="000000"/>
                </a:solidFill>
                <a:latin typeface="Calibri" pitchFamily="34" charset="0"/>
              </a:rPr>
              <a:t> </a:t>
            </a:r>
            <a:r>
              <a:rPr lang="el-GR" i="1" dirty="0" smtClean="0">
                <a:solidFill>
                  <a:srgbClr val="000000"/>
                </a:solidFill>
                <a:latin typeface="Calibri" pitchFamily="34" charset="0"/>
              </a:rPr>
              <a:t>και Συνάφεια</a:t>
            </a:r>
            <a:r>
              <a:rPr lang="de-DE" i="1" dirty="0" smtClean="0">
                <a:solidFill>
                  <a:srgbClr val="000000"/>
                </a:solidFill>
                <a:latin typeface="Calibri" pitchFamily="34" charset="0"/>
              </a:rPr>
              <a:t> </a:t>
            </a:r>
            <a:r>
              <a:rPr lang="de-DE" dirty="0" smtClean="0">
                <a:solidFill>
                  <a:srgbClr val="000000"/>
                </a:solidFill>
                <a:latin typeface="Calibri" pitchFamily="34" charset="0"/>
              </a:rPr>
              <a:t/>
            </a:r>
            <a:br>
              <a:rPr lang="de-DE" dirty="0" smtClean="0">
                <a:solidFill>
                  <a:srgbClr val="000000"/>
                </a:solidFill>
                <a:latin typeface="Calibri" pitchFamily="34" charset="0"/>
              </a:rPr>
            </a:br>
            <a:r>
              <a:rPr lang="el-GR" b="1" dirty="0" smtClean="0">
                <a:solidFill>
                  <a:srgbClr val="000000"/>
                </a:solidFill>
                <a:latin typeface="Calibri" pitchFamily="34" charset="0"/>
              </a:rPr>
              <a:t>Βιβλική</a:t>
            </a:r>
            <a:r>
              <a:rPr lang="de-DE" b="1" dirty="0" smtClean="0">
                <a:solidFill>
                  <a:srgbClr val="000000"/>
                </a:solidFill>
                <a:latin typeface="Calibri" pitchFamily="34" charset="0"/>
              </a:rPr>
              <a:t>, </a:t>
            </a:r>
            <a:r>
              <a:rPr lang="el-GR" b="1" dirty="0" smtClean="0">
                <a:solidFill>
                  <a:srgbClr val="000000"/>
                </a:solidFill>
                <a:latin typeface="Calibri" pitchFamily="34" charset="0"/>
              </a:rPr>
              <a:t>Ιστορικά, Συστηματική Θεολογία</a:t>
            </a:r>
            <a:endParaRPr lang="de-DE" b="1" dirty="0" smtClean="0">
              <a:solidFill>
                <a:srgbClr val="000000"/>
              </a:solidFill>
              <a:latin typeface="Calibri" pitchFamily="34" charset="0"/>
            </a:endParaRPr>
          </a:p>
        </p:txBody>
      </p:sp>
      <p:sp>
        <p:nvSpPr>
          <p:cNvPr id="2059" name="Rectangle 11"/>
          <p:cNvSpPr>
            <a:spLocks noChangeArrowheads="1"/>
          </p:cNvSpPr>
          <p:nvPr/>
        </p:nvSpPr>
        <p:spPr bwMode="auto">
          <a:xfrm>
            <a:off x="3657600" y="3276600"/>
            <a:ext cx="1676400" cy="38100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smtClean="0">
              <a:solidFill>
                <a:srgbClr val="000000"/>
              </a:solidFill>
            </a:endParaRPr>
          </a:p>
        </p:txBody>
      </p:sp>
      <p:sp>
        <p:nvSpPr>
          <p:cNvPr id="2060" name="Text Box 12"/>
          <p:cNvSpPr txBox="1">
            <a:spLocks noChangeArrowheads="1"/>
          </p:cNvSpPr>
          <p:nvPr/>
        </p:nvSpPr>
        <p:spPr bwMode="auto">
          <a:xfrm>
            <a:off x="3657600" y="3276600"/>
            <a:ext cx="1676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l-GR" b="1" dirty="0" smtClean="0">
                <a:solidFill>
                  <a:srgbClr val="000000"/>
                </a:solidFill>
                <a:latin typeface="Calibri" pitchFamily="34" charset="0"/>
              </a:rPr>
              <a:t>Θεολογία</a:t>
            </a:r>
            <a:endParaRPr lang="de-DE" b="1" dirty="0" smtClean="0">
              <a:solidFill>
                <a:srgbClr val="000000"/>
              </a:solidFill>
              <a:latin typeface="Calibri" pitchFamily="34" charset="0"/>
            </a:endParaRPr>
          </a:p>
        </p:txBody>
      </p:sp>
      <p:sp>
        <p:nvSpPr>
          <p:cNvPr id="2062" name="Oval 14"/>
          <p:cNvSpPr>
            <a:spLocks noChangeArrowheads="1"/>
          </p:cNvSpPr>
          <p:nvPr/>
        </p:nvSpPr>
        <p:spPr bwMode="auto">
          <a:xfrm>
            <a:off x="5638800" y="2895600"/>
            <a:ext cx="1981200" cy="1143000"/>
          </a:xfrm>
          <a:prstGeom prst="ellipse">
            <a:avLst/>
          </a:prstGeom>
          <a:noFill/>
          <a:ln w="127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90000" anchor="ctr" anchorCtr="1"/>
          <a:lstStyle/>
          <a:p>
            <a:pPr algn="ctr"/>
            <a:r>
              <a:rPr lang="el-GR" sz="1600" b="1" dirty="0" smtClean="0">
                <a:solidFill>
                  <a:srgbClr val="000000"/>
                </a:solidFill>
                <a:latin typeface="Calibri" pitchFamily="34" charset="0"/>
              </a:rPr>
              <a:t>Υποκείμενα</a:t>
            </a:r>
          </a:p>
          <a:p>
            <a:pPr algn="ctr"/>
            <a:r>
              <a:rPr lang="el-GR" sz="1600" b="1" dirty="0" smtClean="0">
                <a:solidFill>
                  <a:srgbClr val="000000"/>
                </a:solidFill>
                <a:latin typeface="Calibri" pitchFamily="34" charset="0"/>
              </a:rPr>
              <a:t>και η καθημερινότητά </a:t>
            </a:r>
            <a:endParaRPr lang="en-GB" sz="1600" b="1" dirty="0" smtClean="0">
              <a:solidFill>
                <a:srgbClr val="000000"/>
              </a:solidFill>
              <a:latin typeface="Calibri" pitchFamily="34" charset="0"/>
            </a:endParaRPr>
          </a:p>
          <a:p>
            <a:pPr algn="ctr"/>
            <a:r>
              <a:rPr lang="el-GR" sz="1600" b="1" dirty="0" smtClean="0">
                <a:solidFill>
                  <a:srgbClr val="000000"/>
                </a:solidFill>
                <a:latin typeface="Calibri" pitchFamily="34" charset="0"/>
              </a:rPr>
              <a:t>τους</a:t>
            </a:r>
            <a:endParaRPr lang="de-DE" sz="1600" b="1" dirty="0" smtClean="0">
              <a:solidFill>
                <a:srgbClr val="000000"/>
              </a:solidFill>
              <a:latin typeface="Calibri" pitchFamily="34" charset="0"/>
            </a:endParaRPr>
          </a:p>
        </p:txBody>
      </p:sp>
      <p:sp>
        <p:nvSpPr>
          <p:cNvPr id="2063" name="Line 15"/>
          <p:cNvSpPr>
            <a:spLocks noChangeShapeType="1"/>
          </p:cNvSpPr>
          <p:nvPr/>
        </p:nvSpPr>
        <p:spPr bwMode="auto">
          <a:xfrm>
            <a:off x="3352800" y="2971800"/>
            <a:ext cx="22098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smtClean="0">
              <a:solidFill>
                <a:srgbClr val="000000"/>
              </a:solidFill>
            </a:endParaRPr>
          </a:p>
        </p:txBody>
      </p:sp>
      <p:sp>
        <p:nvSpPr>
          <p:cNvPr id="2064" name="Line 16"/>
          <p:cNvSpPr>
            <a:spLocks noChangeShapeType="1"/>
          </p:cNvSpPr>
          <p:nvPr/>
        </p:nvSpPr>
        <p:spPr bwMode="auto">
          <a:xfrm flipH="1">
            <a:off x="3352800" y="3962400"/>
            <a:ext cx="22098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smtClean="0">
              <a:solidFill>
                <a:srgbClr val="000000"/>
              </a:solidFill>
            </a:endParaRPr>
          </a:p>
        </p:txBody>
      </p:sp>
      <p:sp>
        <p:nvSpPr>
          <p:cNvPr id="2065" name="AutoShape 17"/>
          <p:cNvSpPr>
            <a:spLocks noChangeArrowheads="1"/>
          </p:cNvSpPr>
          <p:nvPr/>
        </p:nvSpPr>
        <p:spPr bwMode="auto">
          <a:xfrm>
            <a:off x="1905000" y="1371600"/>
            <a:ext cx="5638800" cy="1219200"/>
          </a:xfrm>
          <a:custGeom>
            <a:avLst/>
            <a:gdLst>
              <a:gd name="G0" fmla="+- 694257 0 0"/>
              <a:gd name="G1" fmla="+- -11796480 0 0"/>
              <a:gd name="G2" fmla="+- 694257 0 -11796480"/>
              <a:gd name="G3" fmla="+- 10800 0 0"/>
              <a:gd name="G4" fmla="+- 0 0 694257"/>
              <a:gd name="T0" fmla="*/ 360 256 1"/>
              <a:gd name="T1" fmla="*/ 0 256 1"/>
              <a:gd name="G5" fmla="+- G2 T0 T1"/>
              <a:gd name="G6" fmla="?: G2 G2 G5"/>
              <a:gd name="G7" fmla="+- 0 0 G6"/>
              <a:gd name="G8" fmla="+- 10800 0 0"/>
              <a:gd name="G9" fmla="+- 0 0 -11796480"/>
              <a:gd name="G10" fmla="+- 10800 0 2700"/>
              <a:gd name="G11" fmla="cos G10 694257"/>
              <a:gd name="G12" fmla="sin G10 694257"/>
              <a:gd name="G13" fmla="cos 13500 694257"/>
              <a:gd name="G14" fmla="sin 13500 694257"/>
              <a:gd name="G15" fmla="+- G11 10800 0"/>
              <a:gd name="G16" fmla="+- G12 10800 0"/>
              <a:gd name="G17" fmla="+- G13 10800 0"/>
              <a:gd name="G18" fmla="+- G14 10800 0"/>
              <a:gd name="G19" fmla="*/ 10800 1 2"/>
              <a:gd name="G20" fmla="+- G19 5400 0"/>
              <a:gd name="G21" fmla="cos G20 694257"/>
              <a:gd name="G22" fmla="sin G20 694257"/>
              <a:gd name="G23" fmla="+- G21 10800 0"/>
              <a:gd name="G24" fmla="+- G12 G23 G22"/>
              <a:gd name="G25" fmla="+- G22 G23 G11"/>
              <a:gd name="G26" fmla="cos 10800 694257"/>
              <a:gd name="G27" fmla="sin 10800 694257"/>
              <a:gd name="G28" fmla="cos 10800 694257"/>
              <a:gd name="G29" fmla="sin 10800 694257"/>
              <a:gd name="G30" fmla="+- G26 10800 0"/>
              <a:gd name="G31" fmla="+- G27 10800 0"/>
              <a:gd name="G32" fmla="+- G28 10800 0"/>
              <a:gd name="G33" fmla="+- G29 10800 0"/>
              <a:gd name="G34" fmla="+- G19 5400 0"/>
              <a:gd name="G35" fmla="cos G34 -11796480"/>
              <a:gd name="G36" fmla="sin G34 -11796480"/>
              <a:gd name="G37" fmla="+/ -11796480 694257 2"/>
              <a:gd name="T2" fmla="*/ 180 256 1"/>
              <a:gd name="T3" fmla="*/ 0 256 1"/>
              <a:gd name="G38" fmla="+- G37 T2 T3"/>
              <a:gd name="G39" fmla="?: G2 G37 G38"/>
              <a:gd name="G40" fmla="cos 10800 G39"/>
              <a:gd name="G41" fmla="sin 10800 G39"/>
              <a:gd name="G42" fmla="cos 10800 G39"/>
              <a:gd name="G43" fmla="sin 10800 G39"/>
              <a:gd name="G44" fmla="+- G40 10800 0"/>
              <a:gd name="G45" fmla="+- G41 10800 0"/>
              <a:gd name="G46" fmla="+- G42 10800 0"/>
              <a:gd name="G47" fmla="+- G43 10800 0"/>
              <a:gd name="G48" fmla="+- G35 10800 0"/>
              <a:gd name="G49" fmla="+- G36 10800 0"/>
              <a:gd name="T4" fmla="*/ 11796 w 21600"/>
              <a:gd name="T5" fmla="*/ 46 h 21600"/>
              <a:gd name="T6" fmla="*/ 0 w 21600"/>
              <a:gd name="T7" fmla="*/ 10800 h 21600"/>
              <a:gd name="T8" fmla="*/ 11796 w 21600"/>
              <a:gd name="T9" fmla="*/ 46 h 21600"/>
              <a:gd name="T10" fmla="*/ 24069 w 21600"/>
              <a:gd name="T11" fmla="*/ 13281 h 21600"/>
              <a:gd name="T12" fmla="*/ 20919 w 21600"/>
              <a:gd name="T13" fmla="*/ 15439 h 21600"/>
              <a:gd name="T14" fmla="*/ 18761 w 21600"/>
              <a:gd name="T15" fmla="*/ 1228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1415" y="12785"/>
                </a:moveTo>
                <a:cubicBezTo>
                  <a:pt x="21538" y="12130"/>
                  <a:pt x="21600" y="11466"/>
                  <a:pt x="21600" y="10800"/>
                </a:cubicBezTo>
                <a:cubicBezTo>
                  <a:pt x="21600" y="4835"/>
                  <a:pt x="16764" y="0"/>
                  <a:pt x="10800" y="0"/>
                </a:cubicBezTo>
                <a:cubicBezTo>
                  <a:pt x="4835" y="0"/>
                  <a:pt x="0" y="4835"/>
                  <a:pt x="0" y="10800"/>
                </a:cubicBezTo>
                <a:cubicBezTo>
                  <a:pt x="0" y="4835"/>
                  <a:pt x="4835" y="0"/>
                  <a:pt x="10800" y="0"/>
                </a:cubicBezTo>
                <a:cubicBezTo>
                  <a:pt x="16764" y="0"/>
                  <a:pt x="21600" y="4835"/>
                  <a:pt x="21600" y="10800"/>
                </a:cubicBezTo>
                <a:cubicBezTo>
                  <a:pt x="21600" y="11466"/>
                  <a:pt x="21538" y="12130"/>
                  <a:pt x="21415" y="12785"/>
                </a:cubicBezTo>
                <a:lnTo>
                  <a:pt x="24069" y="13281"/>
                </a:lnTo>
                <a:lnTo>
                  <a:pt x="20919" y="15439"/>
                </a:lnTo>
                <a:lnTo>
                  <a:pt x="18761" y="12289"/>
                </a:lnTo>
                <a:lnTo>
                  <a:pt x="21415" y="12785"/>
                </a:lnTo>
                <a:close/>
              </a:path>
            </a:pathLst>
          </a:custGeom>
          <a:solidFill>
            <a:schemeClr val="tx1"/>
          </a:solidFill>
          <a:ln w="190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smtClean="0">
              <a:solidFill>
                <a:srgbClr val="000000"/>
              </a:solidFill>
            </a:endParaRPr>
          </a:p>
        </p:txBody>
      </p:sp>
      <p:sp>
        <p:nvSpPr>
          <p:cNvPr id="2066" name="AutoShape 18"/>
          <p:cNvSpPr>
            <a:spLocks noChangeArrowheads="1"/>
          </p:cNvSpPr>
          <p:nvPr/>
        </p:nvSpPr>
        <p:spPr bwMode="auto">
          <a:xfrm rot="10800000">
            <a:off x="1143000" y="3649589"/>
            <a:ext cx="6934200" cy="1828800"/>
          </a:xfrm>
          <a:custGeom>
            <a:avLst/>
            <a:gdLst>
              <a:gd name="G0" fmla="+- -47009 0 0"/>
              <a:gd name="G1" fmla="+- -11508895 0 0"/>
              <a:gd name="G2" fmla="+- -47009 0 -11508895"/>
              <a:gd name="G3" fmla="+- 10800 0 0"/>
              <a:gd name="G4" fmla="+- 0 0 -47009"/>
              <a:gd name="T0" fmla="*/ 360 256 1"/>
              <a:gd name="T1" fmla="*/ 0 256 1"/>
              <a:gd name="G5" fmla="+- G2 T0 T1"/>
              <a:gd name="G6" fmla="?: G2 G2 G5"/>
              <a:gd name="G7" fmla="+- 0 0 G6"/>
              <a:gd name="G8" fmla="+- 10783 0 0"/>
              <a:gd name="G9" fmla="+- 0 0 -11508895"/>
              <a:gd name="G10" fmla="+- 10783 0 2700"/>
              <a:gd name="G11" fmla="cos G10 -47009"/>
              <a:gd name="G12" fmla="sin G10 -47009"/>
              <a:gd name="G13" fmla="cos 13500 -47009"/>
              <a:gd name="G14" fmla="sin 13500 -47009"/>
              <a:gd name="G15" fmla="+- G11 10800 0"/>
              <a:gd name="G16" fmla="+- G12 10800 0"/>
              <a:gd name="G17" fmla="+- G13 10800 0"/>
              <a:gd name="G18" fmla="+- G14 10800 0"/>
              <a:gd name="G19" fmla="*/ 10783 1 2"/>
              <a:gd name="G20" fmla="+- G19 5400 0"/>
              <a:gd name="G21" fmla="cos G20 -47009"/>
              <a:gd name="G22" fmla="sin G20 -47009"/>
              <a:gd name="G23" fmla="+- G21 10800 0"/>
              <a:gd name="G24" fmla="+- G12 G23 G22"/>
              <a:gd name="G25" fmla="+- G22 G23 G11"/>
              <a:gd name="G26" fmla="cos 10800 -47009"/>
              <a:gd name="G27" fmla="sin 10800 -47009"/>
              <a:gd name="G28" fmla="cos 10783 -47009"/>
              <a:gd name="G29" fmla="sin 10783 -47009"/>
              <a:gd name="G30" fmla="+- G26 10800 0"/>
              <a:gd name="G31" fmla="+- G27 10800 0"/>
              <a:gd name="G32" fmla="+- G28 10800 0"/>
              <a:gd name="G33" fmla="+- G29 10800 0"/>
              <a:gd name="G34" fmla="+- G19 5400 0"/>
              <a:gd name="G35" fmla="cos G34 -11508895"/>
              <a:gd name="G36" fmla="sin G34 -11508895"/>
              <a:gd name="G37" fmla="+/ -11508895 -47009 2"/>
              <a:gd name="T2" fmla="*/ 180 256 1"/>
              <a:gd name="T3" fmla="*/ 0 256 1"/>
              <a:gd name="G38" fmla="+- G37 T2 T3"/>
              <a:gd name="G39" fmla="?: G2 G37 G38"/>
              <a:gd name="G40" fmla="cos 10800 G39"/>
              <a:gd name="G41" fmla="sin 10800 G39"/>
              <a:gd name="G42" fmla="cos 10783 G39"/>
              <a:gd name="G43" fmla="sin 10783 G39"/>
              <a:gd name="G44" fmla="+- G40 10800 0"/>
              <a:gd name="G45" fmla="+- G41 10800 0"/>
              <a:gd name="G46" fmla="+- G42 10800 0"/>
              <a:gd name="G47" fmla="+- G43 10800 0"/>
              <a:gd name="G48" fmla="+- G35 10800 0"/>
              <a:gd name="G49" fmla="+- G36 10800 0"/>
              <a:gd name="T4" fmla="*/ 11145 w 21600"/>
              <a:gd name="T5" fmla="*/ 5 h 21600"/>
              <a:gd name="T6" fmla="*/ 39 w 21600"/>
              <a:gd name="T7" fmla="*/ 9974 h 21600"/>
              <a:gd name="T8" fmla="*/ 11145 w 21600"/>
              <a:gd name="T9" fmla="*/ 22 h 21600"/>
              <a:gd name="T10" fmla="*/ 24298 w 21600"/>
              <a:gd name="T11" fmla="*/ 10630 h 21600"/>
              <a:gd name="T12" fmla="*/ 21625 w 21600"/>
              <a:gd name="T13" fmla="*/ 13373 h 21600"/>
              <a:gd name="T14" fmla="*/ 18882 w 21600"/>
              <a:gd name="T15" fmla="*/ 1069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1582" y="10665"/>
                </a:moveTo>
                <a:cubicBezTo>
                  <a:pt x="21508" y="4762"/>
                  <a:pt x="16702" y="17"/>
                  <a:pt x="10800" y="17"/>
                </a:cubicBezTo>
                <a:cubicBezTo>
                  <a:pt x="5164" y="16"/>
                  <a:pt x="479" y="4356"/>
                  <a:pt x="48" y="9974"/>
                </a:cubicBezTo>
                <a:lnTo>
                  <a:pt x="31" y="9973"/>
                </a:lnTo>
                <a:cubicBezTo>
                  <a:pt x="463" y="4346"/>
                  <a:pt x="5155" y="-1"/>
                  <a:pt x="10800" y="0"/>
                </a:cubicBezTo>
                <a:cubicBezTo>
                  <a:pt x="16711" y="0"/>
                  <a:pt x="21525" y="4753"/>
                  <a:pt x="21599" y="10664"/>
                </a:cubicBezTo>
                <a:lnTo>
                  <a:pt x="24298" y="10630"/>
                </a:lnTo>
                <a:lnTo>
                  <a:pt x="21625" y="13373"/>
                </a:lnTo>
                <a:lnTo>
                  <a:pt x="18882" y="10698"/>
                </a:lnTo>
                <a:lnTo>
                  <a:pt x="21582" y="10665"/>
                </a:lnTo>
                <a:close/>
              </a:path>
            </a:pathLst>
          </a:custGeom>
          <a:solidFill>
            <a:schemeClr val="tx1"/>
          </a:solidFill>
          <a:ln w="190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smtClean="0">
              <a:solidFill>
                <a:srgbClr val="000000"/>
              </a:solidFill>
            </a:endParaRPr>
          </a:p>
        </p:txBody>
      </p:sp>
      <p:sp>
        <p:nvSpPr>
          <p:cNvPr id="2068" name="Oval 20"/>
          <p:cNvSpPr>
            <a:spLocks noChangeArrowheads="1"/>
          </p:cNvSpPr>
          <p:nvPr/>
        </p:nvSpPr>
        <p:spPr bwMode="auto">
          <a:xfrm>
            <a:off x="1447800" y="2895600"/>
            <a:ext cx="1981200" cy="1143000"/>
          </a:xfrm>
          <a:prstGeom prst="ellipse">
            <a:avLst/>
          </a:prstGeom>
          <a:noFill/>
          <a:ln w="127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90000" anchor="ctr" anchorCtr="1"/>
          <a:lstStyle/>
          <a:p>
            <a:pPr algn="ctr"/>
            <a:r>
              <a:rPr lang="el-GR" b="1" dirty="0" smtClean="0">
                <a:solidFill>
                  <a:srgbClr val="000000"/>
                </a:solidFill>
                <a:latin typeface="Calibri" pitchFamily="34" charset="0"/>
              </a:rPr>
              <a:t>Χριστιανική</a:t>
            </a:r>
            <a:endParaRPr lang="de-DE" b="1" dirty="0" smtClean="0">
              <a:solidFill>
                <a:srgbClr val="000000"/>
              </a:solidFill>
              <a:latin typeface="Calibri" pitchFamily="34" charset="0"/>
            </a:endParaRPr>
          </a:p>
          <a:p>
            <a:pPr algn="ctr"/>
            <a:r>
              <a:rPr lang="el-GR" b="1" dirty="0" smtClean="0">
                <a:solidFill>
                  <a:srgbClr val="000000"/>
                </a:solidFill>
                <a:latin typeface="Calibri" pitchFamily="34" charset="0"/>
              </a:rPr>
              <a:t>Πίστη</a:t>
            </a:r>
            <a:endParaRPr lang="de-DE" b="1" dirty="0" smtClean="0">
              <a:solidFill>
                <a:srgbClr val="000000"/>
              </a:solidFill>
              <a:latin typeface="Calibri" pitchFamily="34" charset="0"/>
            </a:endParaRPr>
          </a:p>
        </p:txBody>
      </p:sp>
      <p:sp>
        <p:nvSpPr>
          <p:cNvPr id="2075" name="Text Box 27"/>
          <p:cNvSpPr txBox="1">
            <a:spLocks noChangeArrowheads="1"/>
          </p:cNvSpPr>
          <p:nvPr/>
        </p:nvSpPr>
        <p:spPr bwMode="auto">
          <a:xfrm rot="5400000">
            <a:off x="6927057" y="3359943"/>
            <a:ext cx="2362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dirty="0" smtClean="0">
                <a:solidFill>
                  <a:srgbClr val="000000"/>
                </a:solidFill>
                <a:latin typeface="Calibri" pitchFamily="34" charset="0"/>
              </a:rPr>
              <a:t>Ιστορία και Πολιτισμός</a:t>
            </a:r>
            <a:endParaRPr lang="de-DE" dirty="0" smtClean="0">
              <a:solidFill>
                <a:srgbClr val="000000"/>
              </a:solidFill>
              <a:latin typeface="Calibri" pitchFamily="34" charset="0"/>
            </a:endParaRPr>
          </a:p>
        </p:txBody>
      </p:sp>
      <p:sp>
        <p:nvSpPr>
          <p:cNvPr id="2076" name="Text Box 28"/>
          <p:cNvSpPr txBox="1">
            <a:spLocks noChangeArrowheads="1"/>
          </p:cNvSpPr>
          <p:nvPr/>
        </p:nvSpPr>
        <p:spPr bwMode="auto">
          <a:xfrm rot="16200000">
            <a:off x="45244" y="2712244"/>
            <a:ext cx="19812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dirty="0" smtClean="0">
                <a:solidFill>
                  <a:srgbClr val="000000"/>
                </a:solidFill>
              </a:rPr>
              <a:t>Εκκλησία</a:t>
            </a:r>
            <a:endParaRPr lang="de-DE" dirty="0" smtClean="0">
              <a:solidFill>
                <a:srgbClr val="000000"/>
              </a:solidFill>
            </a:endParaRPr>
          </a:p>
        </p:txBody>
      </p:sp>
      <p:cxnSp>
        <p:nvCxnSpPr>
          <p:cNvPr id="5" name="Gerade Verbindung 4"/>
          <p:cNvCxnSpPr/>
          <p:nvPr/>
        </p:nvCxnSpPr>
        <p:spPr>
          <a:xfrm flipH="1">
            <a:off x="4355976" y="5157192"/>
            <a:ext cx="504056" cy="43204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flipH="1">
            <a:off x="4396172" y="1198632"/>
            <a:ext cx="504056" cy="43204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91629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107504" y="116632"/>
            <a:ext cx="7704856" cy="720080"/>
          </a:xfrm>
        </p:spPr>
        <p:txBody>
          <a:bodyPr>
            <a:normAutofit fontScale="90000"/>
          </a:bodyPr>
          <a:lstStyle/>
          <a:p>
            <a:r>
              <a:rPr lang="el-GR" dirty="0" smtClean="0"/>
              <a:t>Η </a:t>
            </a:r>
            <a:r>
              <a:rPr lang="el-GR" dirty="0"/>
              <a:t>σημασία που έχουν οι «Λέξεις-Κλειδιά» (</a:t>
            </a:r>
            <a:r>
              <a:rPr lang="de-DE" dirty="0"/>
              <a:t>Chiffren</a:t>
            </a:r>
            <a:r>
              <a:rPr lang="el-GR" dirty="0"/>
              <a:t>) για μία δημιουργική εξαγωγή «μέσων όρων» (</a:t>
            </a:r>
            <a:r>
              <a:rPr lang="de-DE" dirty="0"/>
              <a:t>Mittelungen</a:t>
            </a:r>
            <a:r>
              <a:rPr lang="el-GR" dirty="0"/>
              <a:t>) ανάμεσα στις προσωπικές πεποιθήσεις και τις παραδόσεις της πίστης. </a:t>
            </a:r>
            <a:endParaRPr lang="en-US" dirty="0"/>
          </a:p>
        </p:txBody>
      </p:sp>
      <p:sp>
        <p:nvSpPr>
          <p:cNvPr id="187395" name="Rectangle 3"/>
          <p:cNvSpPr>
            <a:spLocks noGrp="1" noChangeArrowheads="1"/>
          </p:cNvSpPr>
          <p:nvPr>
            <p:ph idx="1"/>
          </p:nvPr>
        </p:nvSpPr>
        <p:spPr>
          <a:xfrm>
            <a:off x="468313" y="1628800"/>
            <a:ext cx="7704137" cy="3600400"/>
          </a:xfrm>
        </p:spPr>
        <p:txBody>
          <a:bodyPr/>
          <a:lstStyle/>
          <a:p>
            <a:pPr>
              <a:buClrTx/>
            </a:pPr>
            <a:r>
              <a:rPr lang="el-GR" sz="1800" dirty="0"/>
              <a:t>Τ</a:t>
            </a:r>
            <a:r>
              <a:rPr lang="el-GR" sz="1800" dirty="0" smtClean="0"/>
              <a:t>α </a:t>
            </a:r>
            <a:r>
              <a:rPr lang="el-GR" sz="1800" dirty="0"/>
              <a:t>θεμελιώδη θεολογικά και θρησκευτικά ερωτήματα δεν είναι για τους ανθρώπους πράγματα, τα οποία απλώς δεν μένουν στο περιθώριο. </a:t>
            </a:r>
            <a:endParaRPr lang="de-DE" sz="1800" dirty="0" smtClean="0"/>
          </a:p>
        </p:txBody>
      </p:sp>
    </p:spTree>
    <p:extLst>
      <p:ext uri="{BB962C8B-B14F-4D97-AF65-F5344CB8AC3E}">
        <p14:creationId xmlns:p14="http://schemas.microsoft.com/office/powerpoint/2010/main" xmlns="" val="165016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7" name="Rectangle 8"/>
          <p:cNvSpPr>
            <a:spLocks noChangeArrowheads="1"/>
          </p:cNvSpPr>
          <p:nvPr/>
        </p:nvSpPr>
        <p:spPr bwMode="auto">
          <a:xfrm>
            <a:off x="685800" y="277813"/>
            <a:ext cx="7772400" cy="342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buFontTx/>
              <a:buNone/>
            </a:pPr>
            <a:endParaRPr lang="de-DE" altLang="de-DE" sz="1800" dirty="0">
              <a:solidFill>
                <a:srgbClr val="000000"/>
              </a:solidFill>
              <a:latin typeface="Calibri" pitchFamily="34" charset="0"/>
            </a:endParaRPr>
          </a:p>
        </p:txBody>
      </p:sp>
      <p:sp>
        <p:nvSpPr>
          <p:cNvPr id="3" name="Rectangle 2"/>
          <p:cNvSpPr>
            <a:spLocks noChangeArrowheads="1"/>
          </p:cNvSpPr>
          <p:nvPr/>
        </p:nvSpPr>
        <p:spPr bwMode="auto">
          <a:xfrm>
            <a:off x="1763687" y="1628800"/>
            <a:ext cx="9842377"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1124744"/>
            <a:ext cx="7272808" cy="49685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7625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179512" y="188640"/>
            <a:ext cx="6840760" cy="720080"/>
          </a:xfrm>
        </p:spPr>
        <p:txBody>
          <a:bodyPr>
            <a:normAutofit fontScale="90000"/>
          </a:bodyPr>
          <a:lstStyle/>
          <a:p>
            <a:pPr>
              <a:lnSpc>
                <a:spcPct val="120000"/>
              </a:lnSpc>
            </a:pPr>
            <a:r>
              <a:rPr lang="el-GR" sz="2400" dirty="0" smtClean="0"/>
              <a:t>Προσεγγίζοντας την έννοια «ευτυχία» ως μία λέξη-κλειδί της </a:t>
            </a:r>
            <a:r>
              <a:rPr lang="el-GR" sz="2400" dirty="0" err="1" smtClean="0"/>
              <a:t>μετανεωτερικότητας</a:t>
            </a:r>
            <a:r>
              <a:rPr lang="en-US" sz="2400" dirty="0" smtClean="0"/>
              <a:t> </a:t>
            </a:r>
            <a:endParaRPr lang="de-DE" sz="2200" dirty="0">
              <a:latin typeface="+mn-lt"/>
            </a:endParaRPr>
          </a:p>
        </p:txBody>
      </p:sp>
      <p:sp>
        <p:nvSpPr>
          <p:cNvPr id="187395" name="Rectangle 3"/>
          <p:cNvSpPr>
            <a:spLocks noGrp="1" noChangeArrowheads="1"/>
          </p:cNvSpPr>
          <p:nvPr>
            <p:ph idx="1"/>
          </p:nvPr>
        </p:nvSpPr>
        <p:spPr>
          <a:xfrm>
            <a:off x="468313" y="1628800"/>
            <a:ext cx="7704137" cy="4248472"/>
          </a:xfrm>
        </p:spPr>
        <p:txBody>
          <a:bodyPr/>
          <a:lstStyle/>
          <a:p>
            <a:pPr marL="0" indent="0">
              <a:buClrTx/>
              <a:buNone/>
            </a:pPr>
            <a:r>
              <a:rPr lang="el-GR" dirty="0"/>
              <a:t>Κοινά σημεία </a:t>
            </a:r>
            <a:r>
              <a:rPr lang="el-GR" dirty="0" smtClean="0"/>
              <a:t>ανάμεσα </a:t>
            </a:r>
            <a:r>
              <a:rPr lang="el-GR" dirty="0"/>
              <a:t>στις αντιλήψεις περί ευτυχίας στη </a:t>
            </a:r>
            <a:r>
              <a:rPr lang="el-GR" dirty="0" err="1"/>
              <a:t>μετανεωτερικότητα</a:t>
            </a:r>
            <a:r>
              <a:rPr lang="el-GR" dirty="0"/>
              <a:t> και τη θεολογία περί της εν Χριστώ σωτηρίας του ανθρώπου (</a:t>
            </a:r>
            <a:r>
              <a:rPr lang="el-GR" dirty="0" err="1"/>
              <a:t>σωτηριολογία</a:t>
            </a:r>
            <a:r>
              <a:rPr lang="el-GR" dirty="0"/>
              <a:t>).</a:t>
            </a:r>
            <a:r>
              <a:rPr lang="en-US" dirty="0"/>
              <a:t> </a:t>
            </a:r>
            <a:endParaRPr lang="de-DE" dirty="0" smtClean="0"/>
          </a:p>
          <a:p>
            <a:pPr>
              <a:buClrTx/>
            </a:pPr>
            <a:r>
              <a:rPr lang="el-GR" i="1" dirty="0" smtClean="0"/>
              <a:t>Η Διάσταση της Πληρότητας.</a:t>
            </a:r>
            <a:endParaRPr lang="de-DE" dirty="0" smtClean="0"/>
          </a:p>
          <a:p>
            <a:pPr>
              <a:buClrTx/>
            </a:pPr>
            <a:r>
              <a:rPr lang="el-GR" i="1" dirty="0" smtClean="0"/>
              <a:t>Η </a:t>
            </a:r>
            <a:r>
              <a:rPr lang="el-GR" i="1" dirty="0"/>
              <a:t>Διάσταση της Σχέσης.</a:t>
            </a:r>
            <a:r>
              <a:rPr lang="en-US" dirty="0"/>
              <a:t> </a:t>
            </a:r>
            <a:endParaRPr lang="de-DE" dirty="0" smtClean="0"/>
          </a:p>
          <a:p>
            <a:pPr>
              <a:buClrTx/>
            </a:pPr>
            <a:r>
              <a:rPr lang="el-GR" i="1" dirty="0"/>
              <a:t>Η διάσταση της Οικουμενικότητας</a:t>
            </a:r>
            <a:r>
              <a:rPr lang="en-US" dirty="0"/>
              <a:t> </a:t>
            </a:r>
            <a:endParaRPr lang="en-US" dirty="0" smtClean="0"/>
          </a:p>
          <a:p>
            <a:pPr>
              <a:buClrTx/>
            </a:pPr>
            <a:r>
              <a:rPr lang="el-GR" i="1" dirty="0"/>
              <a:t>Η Διάσταση της Ελευθερίας</a:t>
            </a:r>
            <a:r>
              <a:rPr lang="en-US" dirty="0"/>
              <a:t> </a:t>
            </a:r>
            <a:endParaRPr lang="de-DE" dirty="0" smtClean="0"/>
          </a:p>
          <a:p>
            <a:pPr marL="0" indent="0">
              <a:buClrTx/>
              <a:buNone/>
            </a:pPr>
            <a:endParaRPr lang="de-DE" dirty="0" smtClean="0"/>
          </a:p>
          <a:p>
            <a:pPr marL="0" indent="0">
              <a:buClrTx/>
              <a:buNone/>
            </a:pPr>
            <a:r>
              <a:rPr lang="el-GR" i="1" dirty="0" smtClean="0"/>
              <a:t>Σημεία απόκλισης:</a:t>
            </a:r>
            <a:endParaRPr lang="de-DE" i="1" dirty="0" smtClean="0"/>
          </a:p>
          <a:p>
            <a:pPr>
              <a:buClrTx/>
            </a:pPr>
            <a:r>
              <a:rPr lang="el-GR" dirty="0" smtClean="0"/>
              <a:t>Θεολογική και </a:t>
            </a:r>
            <a:endParaRPr lang="de-DE" dirty="0" smtClean="0"/>
          </a:p>
          <a:p>
            <a:pPr>
              <a:buClrTx/>
            </a:pPr>
            <a:r>
              <a:rPr lang="el-GR" dirty="0" err="1" smtClean="0"/>
              <a:t>Χριστολογική</a:t>
            </a:r>
            <a:r>
              <a:rPr lang="el-GR" dirty="0" smtClean="0"/>
              <a:t> Διάσταση</a:t>
            </a:r>
            <a:endParaRPr lang="de-DE" dirty="0" smtClean="0"/>
          </a:p>
        </p:txBody>
      </p:sp>
    </p:spTree>
    <p:extLst>
      <p:ext uri="{BB962C8B-B14F-4D97-AF65-F5344CB8AC3E}">
        <p14:creationId xmlns:p14="http://schemas.microsoft.com/office/powerpoint/2010/main" xmlns="" val="419804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7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7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739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73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sz="2400" dirty="0" smtClean="0">
                <a:latin typeface="+mn-lt"/>
              </a:rPr>
              <a:t>Τι σημαίνει για σένα η λέξη «ευτυχία»</a:t>
            </a:r>
            <a:r>
              <a:rPr lang="is-IS" sz="2400" dirty="0" smtClean="0">
                <a:latin typeface="+mn-lt"/>
              </a:rPr>
              <a:t>…</a:t>
            </a:r>
            <a:r>
              <a:rPr lang="el-GR" sz="2400" dirty="0" smtClean="0">
                <a:latin typeface="+mn-lt"/>
              </a:rPr>
              <a:t>;</a:t>
            </a:r>
            <a:endParaRPr lang="de-DE" sz="2400" dirty="0">
              <a:latin typeface="+mn-lt"/>
            </a:endParaRPr>
          </a:p>
        </p:txBody>
      </p:sp>
      <p:pic>
        <p:nvPicPr>
          <p:cNvPr id="4" name="Was_ist_Glück_Ausschnitt_0NST43.mp4">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251521" y="1340768"/>
            <a:ext cx="3600400" cy="2160240"/>
          </a:xfrm>
        </p:spPr>
      </p:pic>
      <p:sp>
        <p:nvSpPr>
          <p:cNvPr id="10" name="TextBox 9"/>
          <p:cNvSpPr txBox="1"/>
          <p:nvPr/>
        </p:nvSpPr>
        <p:spPr>
          <a:xfrm>
            <a:off x="1187624" y="733345"/>
            <a:ext cx="3954537" cy="369332"/>
          </a:xfrm>
          <a:prstGeom prst="rect">
            <a:avLst/>
          </a:prstGeom>
          <a:noFill/>
        </p:spPr>
        <p:txBody>
          <a:bodyPr wrap="square" rtlCol="0">
            <a:spAutoFit/>
          </a:bodyPr>
          <a:lstStyle/>
          <a:p>
            <a:r>
              <a:rPr lang="en-US" dirty="0" smtClean="0">
                <a:solidFill>
                  <a:srgbClr val="92D050"/>
                </a:solidFill>
              </a:rPr>
              <a:t>Was </a:t>
            </a:r>
            <a:r>
              <a:rPr lang="en-US" dirty="0" err="1" smtClean="0">
                <a:solidFill>
                  <a:srgbClr val="92D050"/>
                </a:solidFill>
              </a:rPr>
              <a:t>bedeutet</a:t>
            </a:r>
            <a:r>
              <a:rPr lang="en-US" dirty="0" smtClean="0">
                <a:solidFill>
                  <a:srgbClr val="92D050"/>
                </a:solidFill>
              </a:rPr>
              <a:t> </a:t>
            </a:r>
            <a:r>
              <a:rPr lang="en-US" dirty="0" err="1" smtClean="0">
                <a:solidFill>
                  <a:srgbClr val="92D050"/>
                </a:solidFill>
              </a:rPr>
              <a:t>für</a:t>
            </a:r>
            <a:r>
              <a:rPr lang="en-US" dirty="0" smtClean="0">
                <a:solidFill>
                  <a:srgbClr val="92D050"/>
                </a:solidFill>
              </a:rPr>
              <a:t> dich </a:t>
            </a:r>
            <a:r>
              <a:rPr lang="en-US" dirty="0" err="1" smtClean="0">
                <a:solidFill>
                  <a:srgbClr val="92D050"/>
                </a:solidFill>
              </a:rPr>
              <a:t>Glück</a:t>
            </a:r>
            <a:r>
              <a:rPr lang="en-US" dirty="0" smtClean="0">
                <a:solidFill>
                  <a:srgbClr val="92D050"/>
                </a:solidFill>
              </a:rPr>
              <a:t> ?</a:t>
            </a:r>
            <a:endParaRPr lang="en-US" dirty="0">
              <a:solidFill>
                <a:srgbClr val="92D050"/>
              </a:solidFill>
            </a:endParaRPr>
          </a:p>
        </p:txBody>
      </p:sp>
      <p:sp>
        <p:nvSpPr>
          <p:cNvPr id="11" name="Rectangle 10"/>
          <p:cNvSpPr/>
          <p:nvPr/>
        </p:nvSpPr>
        <p:spPr>
          <a:xfrm>
            <a:off x="4007884" y="1265854"/>
            <a:ext cx="5028611" cy="2677656"/>
          </a:xfrm>
          <a:prstGeom prst="rect">
            <a:avLst/>
          </a:prstGeom>
        </p:spPr>
        <p:txBody>
          <a:bodyPr wrap="square">
            <a:spAutoFit/>
          </a:bodyPr>
          <a:lstStyle/>
          <a:p>
            <a:pPr>
              <a:lnSpc>
                <a:spcPct val="120000"/>
              </a:lnSpc>
              <a:spcAft>
                <a:spcPts val="0"/>
              </a:spcAft>
            </a:pPr>
            <a:r>
              <a:rPr lang="el-GR" sz="1400" dirty="0">
                <a:latin typeface="Calibri" charset="-95"/>
                <a:ea typeface="Calibri" charset="-95"/>
                <a:cs typeface="Times New Roman" charset="-95"/>
              </a:rPr>
              <a:t> </a:t>
            </a:r>
            <a:endParaRPr lang="en-US" sz="1400" dirty="0">
              <a:latin typeface="Calibri" charset="-95"/>
              <a:ea typeface="Calibri" charset="-95"/>
              <a:cs typeface="Times New Roman" charset="-95"/>
            </a:endParaRPr>
          </a:p>
          <a:p>
            <a:pPr>
              <a:lnSpc>
                <a:spcPct val="120000"/>
              </a:lnSpc>
              <a:spcAft>
                <a:spcPts val="0"/>
              </a:spcAft>
            </a:pPr>
            <a:r>
              <a:rPr lang="el-GR" sz="1400" b="1" dirty="0">
                <a:latin typeface="Calibri" charset="-95"/>
                <a:ea typeface="Calibri" charset="-95"/>
                <a:cs typeface="Times New Roman" charset="-95"/>
              </a:rPr>
              <a:t>9. </a:t>
            </a:r>
            <a:r>
              <a:rPr lang="el-GR" sz="1400" dirty="0">
                <a:latin typeface="Calibri" charset="-95"/>
                <a:ea typeface="Calibri" charset="-95"/>
                <a:cs typeface="Times New Roman" charset="-95"/>
              </a:rPr>
              <a:t>Να γνωρίζεις ανθρώπους, οι οποίοι μπορούν να σε καταλαβαίνουν πάντα, ανεξάρτητα από τις επιλογές που κάνεις στη ζωή μου.</a:t>
            </a:r>
            <a:endParaRPr lang="en-US" sz="1400" dirty="0">
              <a:latin typeface="Calibri" charset="-95"/>
              <a:ea typeface="Calibri" charset="-95"/>
              <a:cs typeface="Times New Roman" charset="-95"/>
            </a:endParaRPr>
          </a:p>
          <a:p>
            <a:pPr>
              <a:lnSpc>
                <a:spcPct val="120000"/>
              </a:lnSpc>
              <a:spcAft>
                <a:spcPts val="0"/>
              </a:spcAft>
            </a:pPr>
            <a:r>
              <a:rPr lang="el-GR" sz="1400" b="1" dirty="0" smtClean="0">
                <a:latin typeface="Calibri" charset="-95"/>
                <a:ea typeface="Calibri" charset="-95"/>
                <a:cs typeface="Times New Roman" charset="-95"/>
              </a:rPr>
              <a:t>11</a:t>
            </a:r>
            <a:r>
              <a:rPr lang="el-GR" sz="1400" b="1" dirty="0">
                <a:latin typeface="Calibri" charset="-95"/>
                <a:ea typeface="Calibri" charset="-95"/>
                <a:cs typeface="Times New Roman" charset="-95"/>
              </a:rPr>
              <a:t>. </a:t>
            </a:r>
            <a:r>
              <a:rPr lang="el-GR" sz="1400" dirty="0">
                <a:latin typeface="Calibri" charset="-95"/>
                <a:ea typeface="Calibri" charset="-95"/>
                <a:cs typeface="Times New Roman" charset="-95"/>
              </a:rPr>
              <a:t>Ο σύζυγός μου και ο γιος μου.</a:t>
            </a:r>
            <a:endParaRPr lang="en-US" sz="1400" dirty="0">
              <a:latin typeface="Calibri" charset="-95"/>
              <a:ea typeface="Calibri" charset="-95"/>
              <a:cs typeface="Times New Roman" charset="-95"/>
            </a:endParaRPr>
          </a:p>
          <a:p>
            <a:pPr>
              <a:lnSpc>
                <a:spcPct val="120000"/>
              </a:lnSpc>
              <a:spcAft>
                <a:spcPts val="0"/>
              </a:spcAft>
            </a:pPr>
            <a:r>
              <a:rPr lang="el-GR" sz="1400" b="1" dirty="0" smtClean="0">
                <a:latin typeface="Calibri" charset="-95"/>
                <a:ea typeface="Calibri" charset="-95"/>
                <a:cs typeface="Times New Roman" charset="-95"/>
              </a:rPr>
              <a:t>12</a:t>
            </a:r>
            <a:r>
              <a:rPr lang="el-GR" sz="1400" b="1" dirty="0">
                <a:latin typeface="Calibri" charset="-95"/>
                <a:ea typeface="Calibri" charset="-95"/>
                <a:cs typeface="Times New Roman" charset="-95"/>
              </a:rPr>
              <a:t>. </a:t>
            </a:r>
            <a:r>
              <a:rPr lang="el-GR" sz="1400" dirty="0">
                <a:latin typeface="Calibri" charset="-95"/>
                <a:ea typeface="Calibri" charset="-95"/>
                <a:cs typeface="Times New Roman" charset="-95"/>
              </a:rPr>
              <a:t>Να βρίσκεσαι ανάμεσα σε αγαπητά πρόσωπα, με φίλους, να ακούς μουσική, να χορεύεις, να απολαμβάνεις</a:t>
            </a:r>
            <a:endParaRPr lang="en-US" sz="1400" dirty="0">
              <a:latin typeface="Calibri" charset="-95"/>
              <a:ea typeface="Calibri" charset="-95"/>
              <a:cs typeface="Times New Roman" charset="-95"/>
            </a:endParaRPr>
          </a:p>
          <a:p>
            <a:pPr>
              <a:lnSpc>
                <a:spcPct val="120000"/>
              </a:lnSpc>
              <a:spcAft>
                <a:spcPts val="0"/>
              </a:spcAft>
            </a:pPr>
            <a:r>
              <a:rPr lang="el-GR" sz="1400" b="1" dirty="0" smtClean="0">
                <a:latin typeface="Calibri" charset="-95"/>
                <a:ea typeface="Calibri" charset="-95"/>
                <a:cs typeface="Times New Roman" charset="-95"/>
              </a:rPr>
              <a:t>15</a:t>
            </a:r>
            <a:r>
              <a:rPr lang="el-GR" sz="1400" b="1" dirty="0">
                <a:latin typeface="Calibri" charset="-95"/>
                <a:ea typeface="Calibri" charset="-95"/>
                <a:cs typeface="Times New Roman" charset="-95"/>
              </a:rPr>
              <a:t>. </a:t>
            </a:r>
            <a:r>
              <a:rPr lang="el-GR" sz="1400" dirty="0">
                <a:latin typeface="Calibri" charset="-95"/>
                <a:ea typeface="Calibri" charset="-95"/>
                <a:cs typeface="Times New Roman" charset="-95"/>
              </a:rPr>
              <a:t>Υγεία στην οικογένειά μου, στα παιδιά μου, σε μένα προσωπικά, και σε όλους τους ανθρώπους </a:t>
            </a:r>
            <a:r>
              <a:rPr lang="el-GR" sz="1400" dirty="0" smtClean="0">
                <a:latin typeface="Calibri" charset="-95"/>
                <a:ea typeface="Calibri" charset="-95"/>
                <a:cs typeface="Times New Roman" charset="-95"/>
              </a:rPr>
              <a:t>για τους οποίους νοιάζομαι</a:t>
            </a:r>
            <a:r>
              <a:rPr lang="en-GB" sz="1400" dirty="0" smtClean="0">
                <a:latin typeface="Calibri" charset="-95"/>
                <a:ea typeface="Calibri" charset="-95"/>
                <a:cs typeface="Times New Roman" charset="-95"/>
              </a:rPr>
              <a:t>.</a:t>
            </a:r>
            <a:endParaRPr lang="en-US" sz="1400" dirty="0">
              <a:effectLst/>
              <a:latin typeface="Calibri" charset="-95"/>
              <a:ea typeface="Calibri" charset="-95"/>
              <a:cs typeface="Times New Roman" charset="-95"/>
            </a:endParaRPr>
          </a:p>
        </p:txBody>
      </p:sp>
      <p:sp>
        <p:nvSpPr>
          <p:cNvPr id="12" name="Rectangle 11"/>
          <p:cNvSpPr/>
          <p:nvPr/>
        </p:nvSpPr>
        <p:spPr>
          <a:xfrm>
            <a:off x="95487" y="4365104"/>
            <a:ext cx="8941008" cy="1643527"/>
          </a:xfrm>
          <a:prstGeom prst="rect">
            <a:avLst/>
          </a:prstGeom>
        </p:spPr>
        <p:txBody>
          <a:bodyPr wrap="square">
            <a:spAutoFit/>
          </a:bodyPr>
          <a:lstStyle/>
          <a:p>
            <a:pPr>
              <a:lnSpc>
                <a:spcPct val="120000"/>
              </a:lnSpc>
              <a:spcAft>
                <a:spcPts val="0"/>
              </a:spcAft>
            </a:pPr>
            <a:r>
              <a:rPr lang="de-DE" sz="1400" b="1" dirty="0" smtClean="0">
                <a:latin typeface="Calibri" charset="-95"/>
                <a:ea typeface="Calibri" charset="-95"/>
                <a:cs typeface="Times New Roman" charset="-95"/>
              </a:rPr>
              <a:t>1. </a:t>
            </a:r>
            <a:r>
              <a:rPr lang="el-GR" sz="1400" dirty="0" smtClean="0">
                <a:latin typeface="Calibri" charset="-95"/>
                <a:ea typeface="Calibri" charset="-95"/>
                <a:cs typeface="Times New Roman" charset="-95"/>
              </a:rPr>
              <a:t>Να βρεις τον άνθρωπο μαζί με τον οποίον θα ζήσεις όλη σου τη ζωή. Αυτό είναι για μένα αληθινή ευτυχία.</a:t>
            </a:r>
            <a:endParaRPr lang="en-US" sz="1400" dirty="0" smtClean="0">
              <a:latin typeface="Calibri" charset="-95"/>
              <a:ea typeface="Calibri" charset="-95"/>
              <a:cs typeface="Times New Roman" charset="-95"/>
            </a:endParaRPr>
          </a:p>
          <a:p>
            <a:pPr>
              <a:lnSpc>
                <a:spcPct val="120000"/>
              </a:lnSpc>
              <a:spcAft>
                <a:spcPts val="0"/>
              </a:spcAft>
            </a:pPr>
            <a:r>
              <a:rPr lang="el-GR" sz="1400" b="1" dirty="0" smtClean="0">
                <a:latin typeface="Calibri" charset="-95"/>
                <a:ea typeface="Calibri" charset="-95"/>
                <a:cs typeface="Times New Roman" charset="-95"/>
              </a:rPr>
              <a:t>2</a:t>
            </a:r>
            <a:r>
              <a:rPr lang="el-GR" sz="1400" b="1" dirty="0">
                <a:latin typeface="Calibri" charset="-95"/>
                <a:ea typeface="Calibri" charset="-95"/>
                <a:cs typeface="Times New Roman" charset="-95"/>
              </a:rPr>
              <a:t>. </a:t>
            </a:r>
            <a:r>
              <a:rPr lang="el-GR" sz="1400" dirty="0">
                <a:latin typeface="Calibri" charset="-95"/>
                <a:ea typeface="Calibri" charset="-95"/>
                <a:cs typeface="Times New Roman" charset="-95"/>
              </a:rPr>
              <a:t>Η αίσθηση της πληρότητας. Να αγαπάς κάποιον, ακόμα και όταν τα πράγματα είναι δύσκολα.</a:t>
            </a:r>
            <a:endParaRPr lang="en-US" sz="1400" dirty="0">
              <a:latin typeface="Calibri" charset="-95"/>
              <a:ea typeface="Calibri" charset="-95"/>
              <a:cs typeface="Times New Roman" charset="-95"/>
            </a:endParaRPr>
          </a:p>
          <a:p>
            <a:pPr>
              <a:lnSpc>
                <a:spcPct val="120000"/>
              </a:lnSpc>
              <a:spcAft>
                <a:spcPts val="0"/>
              </a:spcAft>
            </a:pPr>
            <a:r>
              <a:rPr lang="el-GR" sz="1400" b="1" dirty="0" smtClean="0">
                <a:latin typeface="Calibri" charset="-95"/>
                <a:ea typeface="Calibri" charset="-95"/>
                <a:cs typeface="Times New Roman" charset="-95"/>
              </a:rPr>
              <a:t>4</a:t>
            </a:r>
            <a:r>
              <a:rPr lang="el-GR" sz="1400" b="1" dirty="0">
                <a:latin typeface="Calibri" charset="-95"/>
                <a:ea typeface="Calibri" charset="-95"/>
                <a:cs typeface="Times New Roman" charset="-95"/>
              </a:rPr>
              <a:t>. </a:t>
            </a:r>
            <a:r>
              <a:rPr lang="el-GR" sz="1400" dirty="0">
                <a:latin typeface="Calibri" charset="-95"/>
                <a:ea typeface="Calibri" charset="-95"/>
                <a:cs typeface="Times New Roman" charset="-95"/>
              </a:rPr>
              <a:t>Οι φίλοι μου, η οικογένεια, τα ταξίδια, και γενικότερα το να είσαι </a:t>
            </a:r>
            <a:r>
              <a:rPr lang="el-GR" sz="1400" dirty="0" smtClean="0">
                <a:latin typeface="Calibri" charset="-95"/>
                <a:ea typeface="Calibri" charset="-95"/>
                <a:cs typeface="Times New Roman" charset="-95"/>
              </a:rPr>
              <a:t>υγιής</a:t>
            </a:r>
            <a:r>
              <a:rPr lang="el-GR" sz="1400" dirty="0">
                <a:latin typeface="Calibri" charset="-95"/>
                <a:ea typeface="Calibri" charset="-95"/>
                <a:cs typeface="Times New Roman" charset="-95"/>
              </a:rPr>
              <a:t>.</a:t>
            </a:r>
            <a:endParaRPr lang="en-US" sz="1400" dirty="0">
              <a:latin typeface="Calibri" charset="-95"/>
              <a:ea typeface="Calibri" charset="-95"/>
              <a:cs typeface="Times New Roman" charset="-95"/>
            </a:endParaRPr>
          </a:p>
          <a:p>
            <a:pPr>
              <a:lnSpc>
                <a:spcPct val="120000"/>
              </a:lnSpc>
              <a:spcAft>
                <a:spcPts val="0"/>
              </a:spcAft>
            </a:pPr>
            <a:r>
              <a:rPr lang="el-GR" sz="1400" b="1" dirty="0" smtClean="0">
                <a:latin typeface="Calibri" charset="-95"/>
                <a:ea typeface="Calibri" charset="-95"/>
                <a:cs typeface="Times New Roman" charset="-95"/>
              </a:rPr>
              <a:t>6</a:t>
            </a:r>
            <a:r>
              <a:rPr lang="el-GR" sz="1400" b="1" dirty="0">
                <a:latin typeface="Calibri" charset="-95"/>
                <a:ea typeface="Calibri" charset="-95"/>
                <a:cs typeface="Times New Roman" charset="-95"/>
              </a:rPr>
              <a:t>. </a:t>
            </a:r>
            <a:r>
              <a:rPr lang="el-GR" sz="1400" dirty="0">
                <a:latin typeface="Calibri" charset="-95"/>
                <a:ea typeface="Calibri" charset="-95"/>
                <a:cs typeface="Times New Roman" charset="-95"/>
              </a:rPr>
              <a:t>Η οικογένεια, οι φίλοι, τα κορίτσια.</a:t>
            </a:r>
            <a:endParaRPr lang="en-US" sz="1400" dirty="0">
              <a:latin typeface="Calibri" charset="-95"/>
              <a:ea typeface="Calibri" charset="-95"/>
              <a:cs typeface="Times New Roman" charset="-95"/>
            </a:endParaRPr>
          </a:p>
          <a:p>
            <a:pPr>
              <a:lnSpc>
                <a:spcPct val="120000"/>
              </a:lnSpc>
              <a:spcAft>
                <a:spcPts val="0"/>
              </a:spcAft>
            </a:pPr>
            <a:r>
              <a:rPr lang="el-GR" sz="1400" b="1" dirty="0" smtClean="0">
                <a:latin typeface="Calibri" charset="-95"/>
                <a:ea typeface="Calibri" charset="-95"/>
                <a:cs typeface="Times New Roman" charset="-95"/>
              </a:rPr>
              <a:t>7</a:t>
            </a:r>
            <a:r>
              <a:rPr lang="el-GR" sz="1400" b="1" dirty="0">
                <a:latin typeface="Calibri" charset="-95"/>
                <a:ea typeface="Calibri" charset="-95"/>
                <a:cs typeface="Times New Roman" charset="-95"/>
              </a:rPr>
              <a:t>. </a:t>
            </a:r>
            <a:r>
              <a:rPr lang="el-GR" sz="1400" dirty="0">
                <a:latin typeface="Calibri" charset="-95"/>
                <a:ea typeface="Calibri" charset="-95"/>
                <a:cs typeface="Times New Roman" charset="-95"/>
              </a:rPr>
              <a:t>Όταν ο ήλιος λάμπει, και όλοι χαμογελούν και διασκεδάζουν</a:t>
            </a:r>
            <a:endParaRPr lang="en-US" sz="1400" dirty="0">
              <a:latin typeface="Calibri" charset="-95"/>
              <a:ea typeface="Calibri" charset="-95"/>
              <a:cs typeface="Times New Roman" charset="-95"/>
            </a:endParaRPr>
          </a:p>
          <a:p>
            <a:pPr>
              <a:lnSpc>
                <a:spcPct val="120000"/>
              </a:lnSpc>
              <a:spcAft>
                <a:spcPts val="0"/>
              </a:spcAft>
            </a:pPr>
            <a:r>
              <a:rPr lang="el-GR" sz="1400" b="1" dirty="0" smtClean="0">
                <a:latin typeface="Calibri" charset="-95"/>
                <a:ea typeface="Calibri" charset="-95"/>
                <a:cs typeface="Times New Roman" charset="-95"/>
              </a:rPr>
              <a:t>8</a:t>
            </a:r>
            <a:r>
              <a:rPr lang="el-GR" sz="1400" b="1" dirty="0">
                <a:latin typeface="Calibri" charset="-95"/>
                <a:ea typeface="Calibri" charset="-95"/>
                <a:cs typeface="Times New Roman" charset="-95"/>
              </a:rPr>
              <a:t>. </a:t>
            </a:r>
            <a:r>
              <a:rPr lang="el-GR" sz="1400" dirty="0">
                <a:latin typeface="Calibri" charset="-95"/>
                <a:ea typeface="Calibri" charset="-95"/>
                <a:cs typeface="Times New Roman" charset="-95"/>
              </a:rPr>
              <a:t>Να ανακαλύπτεις κάτι καινούριο για τον εαυτό σου ή για κάποιον άλλο. </a:t>
            </a:r>
            <a:endParaRPr lang="en-US" sz="1400" dirty="0">
              <a:latin typeface="Calibri" charset="-95"/>
              <a:ea typeface="Calibri" charset="-95"/>
              <a:cs typeface="Times New Roman" charset="-95"/>
            </a:endParaRPr>
          </a:p>
        </p:txBody>
      </p:sp>
      <p:sp>
        <p:nvSpPr>
          <p:cNvPr id="13" name="TextBox 12"/>
          <p:cNvSpPr txBox="1"/>
          <p:nvPr/>
        </p:nvSpPr>
        <p:spPr>
          <a:xfrm>
            <a:off x="611561" y="3599436"/>
            <a:ext cx="2880320" cy="646331"/>
          </a:xfrm>
          <a:prstGeom prst="rect">
            <a:avLst/>
          </a:prstGeom>
          <a:noFill/>
        </p:spPr>
        <p:txBody>
          <a:bodyPr wrap="square" rtlCol="0">
            <a:spAutoFit/>
          </a:bodyPr>
          <a:lstStyle/>
          <a:p>
            <a:pPr algn="ctr"/>
            <a:r>
              <a:rPr lang="el-GR" b="1" dirty="0" smtClean="0"/>
              <a:t>Παρακάτω ορισμένες από τις </a:t>
            </a:r>
            <a:r>
              <a:rPr lang="el-GR" b="1" smtClean="0"/>
              <a:t>απαντήσεις:</a:t>
            </a:r>
            <a:endParaRPr lang="en-US" b="1" dirty="0"/>
          </a:p>
        </p:txBody>
      </p:sp>
    </p:spTree>
    <p:extLst>
      <p:ext uri="{BB962C8B-B14F-4D97-AF65-F5344CB8AC3E}">
        <p14:creationId xmlns:p14="http://schemas.microsoft.com/office/powerpoint/2010/main" xmlns="" val="208868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179512" y="188640"/>
            <a:ext cx="7272808" cy="720080"/>
          </a:xfrm>
        </p:spPr>
        <p:txBody>
          <a:bodyPr>
            <a:normAutofit fontScale="90000"/>
          </a:bodyPr>
          <a:lstStyle/>
          <a:p>
            <a:pPr>
              <a:lnSpc>
                <a:spcPct val="110000"/>
              </a:lnSpc>
            </a:pPr>
            <a:r>
              <a:rPr lang="el-GR" dirty="0"/>
              <a:t>Πώς οι </a:t>
            </a:r>
            <a:r>
              <a:rPr lang="el-GR" dirty="0" err="1"/>
              <a:t>μετανεωτερικές</a:t>
            </a:r>
            <a:r>
              <a:rPr lang="el-GR" dirty="0"/>
              <a:t> αντιλήψεις περί ευτυχίας μπορούν να συμβάλουν σε μία </a:t>
            </a:r>
            <a:r>
              <a:rPr lang="el-GR" dirty="0" err="1"/>
              <a:t>επαναδιατύπωση</a:t>
            </a:r>
            <a:r>
              <a:rPr lang="el-GR" dirty="0"/>
              <a:t> των θεολογικών προσεγγίσεων περί σωτηρίας και το αντίστροφο.</a:t>
            </a:r>
            <a:endParaRPr lang="en-US" dirty="0"/>
          </a:p>
        </p:txBody>
      </p:sp>
      <p:sp>
        <p:nvSpPr>
          <p:cNvPr id="187395" name="Rectangle 3"/>
          <p:cNvSpPr>
            <a:spLocks noGrp="1" noChangeArrowheads="1"/>
          </p:cNvSpPr>
          <p:nvPr>
            <p:ph idx="1"/>
          </p:nvPr>
        </p:nvSpPr>
        <p:spPr>
          <a:xfrm>
            <a:off x="468313" y="1628800"/>
            <a:ext cx="7704137" cy="4248472"/>
          </a:xfrm>
        </p:spPr>
        <p:txBody>
          <a:bodyPr/>
          <a:lstStyle/>
          <a:p>
            <a:pPr>
              <a:lnSpc>
                <a:spcPct val="110000"/>
              </a:lnSpc>
            </a:pPr>
            <a:r>
              <a:rPr lang="el-GR" dirty="0"/>
              <a:t>Η σωτηρία δεν παραπέμπει απλώς στη δικαίωση του αμαρτωλού· είναι κάτι πολύ περισσότερο· σωτηρία σημαίνει ζωή με πληρότητα για ολάκερη την κτίση. </a:t>
            </a:r>
            <a:endParaRPr lang="en-US" dirty="0"/>
          </a:p>
          <a:p>
            <a:pPr>
              <a:lnSpc>
                <a:spcPct val="110000"/>
              </a:lnSpc>
            </a:pPr>
            <a:r>
              <a:rPr lang="el-GR" dirty="0"/>
              <a:t>Η σωτηρία είναι κάτι περισσότερο από μία οποιαδήποτε δωρεά του Θεού προς τον άνθρωπο και την κτίση: η σωτηρία είναι έκφραση της γεμάτης αγάπη κλήσης του Θεού προς τον άνθρωπο και άρα είναι μία εμπειρία σχέσης.</a:t>
            </a:r>
            <a:endParaRPr lang="en-US" dirty="0"/>
          </a:p>
          <a:p>
            <a:pPr>
              <a:lnSpc>
                <a:spcPct val="110000"/>
              </a:lnSpc>
            </a:pPr>
            <a:r>
              <a:rPr lang="el-GR" dirty="0"/>
              <a:t>Η σωτηρία είναι κάτι περισσότερο από την ολοκλήρωση σε μία άλλη ζωή στο επέκεινα: η σωτηρία έχει θέση στην καθημερινή ζωή του ανθρώπου.</a:t>
            </a:r>
            <a:endParaRPr lang="en-US" dirty="0"/>
          </a:p>
          <a:p>
            <a:pPr>
              <a:lnSpc>
                <a:spcPct val="110000"/>
              </a:lnSpc>
              <a:buClrTx/>
            </a:pPr>
            <a:endParaRPr lang="de-DE" dirty="0"/>
          </a:p>
          <a:p>
            <a:pPr>
              <a:lnSpc>
                <a:spcPct val="110000"/>
              </a:lnSpc>
              <a:buClrTx/>
            </a:pPr>
            <a:endParaRPr lang="de-DE" dirty="0" smtClean="0"/>
          </a:p>
        </p:txBody>
      </p:sp>
    </p:spTree>
    <p:extLst>
      <p:ext uri="{BB962C8B-B14F-4D97-AF65-F5344CB8AC3E}">
        <p14:creationId xmlns:p14="http://schemas.microsoft.com/office/powerpoint/2010/main" xmlns="" val="81900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3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34073" y="324784"/>
            <a:ext cx="7018247" cy="576064"/>
          </a:xfrm>
        </p:spPr>
        <p:txBody>
          <a:bodyPr>
            <a:normAutofit/>
          </a:bodyPr>
          <a:lstStyle/>
          <a:p>
            <a:r>
              <a:rPr lang="el-GR" dirty="0"/>
              <a:t>Σε τι συνίσταται το έργο της θεολογίας</a:t>
            </a:r>
            <a:r>
              <a:rPr lang="en-US" dirty="0"/>
              <a:t> </a:t>
            </a:r>
            <a:endParaRPr lang="de-DE" dirty="0"/>
          </a:p>
        </p:txBody>
      </p:sp>
      <p:sp>
        <p:nvSpPr>
          <p:cNvPr id="187395" name="Rectangle 3"/>
          <p:cNvSpPr>
            <a:spLocks noGrp="1" noChangeArrowheads="1"/>
          </p:cNvSpPr>
          <p:nvPr>
            <p:ph idx="1"/>
          </p:nvPr>
        </p:nvSpPr>
        <p:spPr>
          <a:xfrm>
            <a:off x="468313" y="1628800"/>
            <a:ext cx="7704137" cy="4248472"/>
          </a:xfrm>
        </p:spPr>
        <p:txBody>
          <a:bodyPr/>
          <a:lstStyle/>
          <a:p>
            <a:pPr marL="457200" indent="-457200">
              <a:buClrTx/>
              <a:buFont typeface="+mj-lt"/>
              <a:buAutoNum type="arabicPeriod"/>
            </a:pPr>
            <a:r>
              <a:rPr lang="el-GR" dirty="0" smtClean="0"/>
              <a:t>Εμπειρική έρευνα στις αντιλήψεις των ανθρώπων για το νόημα της ζωής.</a:t>
            </a:r>
            <a:endParaRPr lang="de-DE" dirty="0" smtClean="0"/>
          </a:p>
          <a:p>
            <a:pPr marL="457200" indent="-457200">
              <a:buClrTx/>
              <a:buFont typeface="+mj-lt"/>
              <a:buAutoNum type="arabicPeriod"/>
            </a:pPr>
            <a:r>
              <a:rPr lang="el-GR" dirty="0" smtClean="0"/>
              <a:t>Πότε οι λέξεις-κλειδιά καθώς και το περιεχόμενο που δίνουν στην ανθρώπινη ζωή, συμβάλλει σε μία </a:t>
            </a:r>
            <a:r>
              <a:rPr lang="el-GR" dirty="0" err="1" smtClean="0"/>
              <a:t>επαναδιατύπωση</a:t>
            </a:r>
            <a:r>
              <a:rPr lang="el-GR" dirty="0" smtClean="0"/>
              <a:t> των θεολογικών περιεχομένων και το αντίστροφο;</a:t>
            </a:r>
            <a:endParaRPr lang="de-DE" dirty="0" smtClean="0"/>
          </a:p>
          <a:p>
            <a:pPr marL="457200" indent="-457200">
              <a:buClrTx/>
              <a:buFont typeface="+mj-lt"/>
              <a:buAutoNum type="arabicPeriod"/>
            </a:pPr>
            <a:r>
              <a:rPr lang="el-GR" dirty="0" smtClean="0"/>
              <a:t>Ποια είναι κριτήρια</a:t>
            </a:r>
            <a:r>
              <a:rPr lang="el-GR" dirty="0"/>
              <a:t>, βάσει των οποίων θα μπορούμε να προσδιορίζουμε, πότε </a:t>
            </a:r>
            <a:r>
              <a:rPr lang="el-GR" dirty="0" smtClean="0"/>
              <a:t>η διαδικασία αυτής της αμφίδρομης μετάφρασης θεωρείται επιτυχής;</a:t>
            </a:r>
            <a:r>
              <a:rPr lang="en-US" dirty="0" smtClean="0"/>
              <a:t> </a:t>
            </a:r>
            <a:endParaRPr lang="de-DE" sz="2200" dirty="0" smtClean="0"/>
          </a:p>
        </p:txBody>
      </p:sp>
    </p:spTree>
    <p:extLst>
      <p:ext uri="{BB962C8B-B14F-4D97-AF65-F5344CB8AC3E}">
        <p14:creationId xmlns:p14="http://schemas.microsoft.com/office/powerpoint/2010/main" xmlns="" val="229062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3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l-GR" sz="2200" dirty="0" smtClean="0">
                <a:latin typeface="+mn-lt"/>
              </a:rPr>
              <a:t>Σας ευχαριστώ για την προσοχή σας!</a:t>
            </a:r>
            <a:endParaRPr lang="de-DE" sz="2200" dirty="0">
              <a:latin typeface="+mn-lt"/>
            </a:endParaRPr>
          </a:p>
        </p:txBody>
      </p:sp>
      <p:pic>
        <p:nvPicPr>
          <p:cNvPr id="4" name="Glück - Kurzausschnitt.avi">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179513" y="2132856"/>
            <a:ext cx="4909162" cy="2736304"/>
          </a:xfr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580112" y="1913424"/>
            <a:ext cx="3097213" cy="3462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93034388"/>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95536" y="404664"/>
            <a:ext cx="6840760" cy="720080"/>
          </a:xfrm>
        </p:spPr>
        <p:txBody>
          <a:bodyPr>
            <a:normAutofit/>
          </a:bodyPr>
          <a:lstStyle/>
          <a:p>
            <a:r>
              <a:rPr lang="el-GR" sz="2400" dirty="0" smtClean="0">
                <a:latin typeface="+mn-lt"/>
              </a:rPr>
              <a:t>Ή, με διαφορετική διατύπωση:</a:t>
            </a:r>
            <a:endParaRPr lang="de-DE" sz="2400" dirty="0">
              <a:latin typeface="+mn-lt"/>
            </a:endParaRPr>
          </a:p>
        </p:txBody>
      </p:sp>
      <p:sp>
        <p:nvSpPr>
          <p:cNvPr id="187395" name="Rectangle 3"/>
          <p:cNvSpPr>
            <a:spLocks noGrp="1" noChangeArrowheads="1"/>
          </p:cNvSpPr>
          <p:nvPr>
            <p:ph idx="1"/>
          </p:nvPr>
        </p:nvSpPr>
        <p:spPr>
          <a:xfrm>
            <a:off x="468313" y="1628800"/>
            <a:ext cx="7704137" cy="3600400"/>
          </a:xfrm>
        </p:spPr>
        <p:txBody>
          <a:bodyPr/>
          <a:lstStyle/>
          <a:p>
            <a:pPr>
              <a:buClrTx/>
            </a:pPr>
            <a:r>
              <a:rPr lang="el-GR" sz="2000" dirty="0" smtClean="0"/>
              <a:t>Ποια θεωρία περί </a:t>
            </a:r>
            <a:r>
              <a:rPr lang="el-GR" sz="2000" dirty="0" err="1" smtClean="0"/>
              <a:t>σωτηριολογίας</a:t>
            </a:r>
            <a:r>
              <a:rPr lang="el-GR" sz="2000" dirty="0" smtClean="0"/>
              <a:t> </a:t>
            </a:r>
          </a:p>
          <a:p>
            <a:pPr marL="0" indent="0">
              <a:buClrTx/>
              <a:buNone/>
            </a:pPr>
            <a:r>
              <a:rPr lang="el-GR" dirty="0" smtClean="0"/>
              <a:t>      </a:t>
            </a:r>
            <a:r>
              <a:rPr lang="el-GR" sz="2000" dirty="0" smtClean="0"/>
              <a:t>σας αντιπροσωπεύει;</a:t>
            </a:r>
            <a:endParaRPr lang="de-DE" sz="2200" dirty="0" smtClean="0"/>
          </a:p>
        </p:txBody>
      </p:sp>
      <p:pic>
        <p:nvPicPr>
          <p:cNvPr id="2"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36096" y="1600984"/>
            <a:ext cx="3095625" cy="3467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9097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39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1010" y="260648"/>
            <a:ext cx="6840760" cy="720080"/>
          </a:xfrm>
        </p:spPr>
        <p:txBody>
          <a:bodyPr>
            <a:normAutofit fontScale="90000"/>
          </a:bodyPr>
          <a:lstStyle/>
          <a:p>
            <a:pPr>
              <a:lnSpc>
                <a:spcPct val="110000"/>
              </a:lnSpc>
            </a:pPr>
            <a:r>
              <a:rPr lang="el-GR" sz="2400" dirty="0" smtClean="0">
                <a:latin typeface="+mn-lt"/>
              </a:rPr>
              <a:t>Γιατί η θεολογία της Συσχέτισης / Συνάντησης </a:t>
            </a:r>
            <a:br>
              <a:rPr lang="el-GR" sz="2400" dirty="0" smtClean="0">
                <a:latin typeface="+mn-lt"/>
              </a:rPr>
            </a:br>
            <a:r>
              <a:rPr lang="el-GR" sz="2400" dirty="0" smtClean="0">
                <a:latin typeface="+mn-lt"/>
              </a:rPr>
              <a:t>δεν έχει «ξοφλήσει»</a:t>
            </a:r>
            <a:endParaRPr lang="de-DE" sz="2400" dirty="0">
              <a:latin typeface="+mn-lt"/>
            </a:endParaRPr>
          </a:p>
        </p:txBody>
      </p:sp>
      <p:sp>
        <p:nvSpPr>
          <p:cNvPr id="187395" name="Rectangle 3"/>
          <p:cNvSpPr>
            <a:spLocks noGrp="1" noChangeArrowheads="1"/>
          </p:cNvSpPr>
          <p:nvPr>
            <p:ph idx="1"/>
          </p:nvPr>
        </p:nvSpPr>
        <p:spPr>
          <a:xfrm>
            <a:off x="468313" y="1628800"/>
            <a:ext cx="7704137" cy="3600400"/>
          </a:xfrm>
        </p:spPr>
        <p:txBody>
          <a:bodyPr/>
          <a:lstStyle/>
          <a:p>
            <a:pPr marL="449263" indent="-449263">
              <a:lnSpc>
                <a:spcPct val="120000"/>
              </a:lnSpc>
              <a:buClrTx/>
              <a:buFont typeface="+mj-lt"/>
              <a:buAutoNum type="arabicPeriod"/>
            </a:pPr>
            <a:r>
              <a:rPr lang="el-GR" sz="2000" dirty="0" smtClean="0"/>
              <a:t>Η </a:t>
            </a:r>
            <a:r>
              <a:rPr lang="el-GR" dirty="0" smtClean="0"/>
              <a:t>πορεία </a:t>
            </a:r>
            <a:r>
              <a:rPr lang="el-GR" dirty="0"/>
              <a:t>που ακολούθησε το συστηματικό-θεολογικό σχήμα της Συσχέτισης/Συνάντησης (</a:t>
            </a:r>
            <a:r>
              <a:rPr lang="de-DE" dirty="0"/>
              <a:t>Korrelation</a:t>
            </a:r>
            <a:r>
              <a:rPr lang="el-GR" dirty="0"/>
              <a:t>) μέσα στον χώρο της Διδακτικής των Θρησκευτικών</a:t>
            </a:r>
            <a:r>
              <a:rPr lang="el-GR" dirty="0" smtClean="0"/>
              <a:t>.</a:t>
            </a:r>
            <a:endParaRPr lang="de-DE" sz="2000" dirty="0" smtClean="0"/>
          </a:p>
          <a:p>
            <a:pPr marL="449263" indent="-449263">
              <a:lnSpc>
                <a:spcPct val="120000"/>
              </a:lnSpc>
              <a:buClrTx/>
              <a:buFont typeface="+mj-lt"/>
              <a:buAutoNum type="arabicPeriod"/>
            </a:pPr>
            <a:r>
              <a:rPr lang="el-GR" sz="2000" dirty="0" smtClean="0"/>
              <a:t>Παρερμηνείες της Θεολογίας της Συσχέτισης / Συνάντησης</a:t>
            </a:r>
            <a:endParaRPr lang="de-DE" sz="2000" dirty="0" smtClean="0"/>
          </a:p>
          <a:p>
            <a:pPr marL="449263" indent="-449263">
              <a:lnSpc>
                <a:spcPct val="120000"/>
              </a:lnSpc>
              <a:buClrTx/>
              <a:buFont typeface="+mj-lt"/>
              <a:buAutoNum type="arabicPeriod"/>
            </a:pPr>
            <a:r>
              <a:rPr lang="de-DE" dirty="0"/>
              <a:t>O</a:t>
            </a:r>
            <a:r>
              <a:rPr lang="el-GR" dirty="0" smtClean="0"/>
              <a:t>ι </a:t>
            </a:r>
            <a:r>
              <a:rPr lang="el-GR" dirty="0"/>
              <a:t>«Λέξεις-Κλειδιά» (</a:t>
            </a:r>
            <a:r>
              <a:rPr lang="el-GR" dirty="0" err="1"/>
              <a:t>Chiffren</a:t>
            </a:r>
            <a:r>
              <a:rPr lang="el-GR" dirty="0"/>
              <a:t>) για μία δημιουργική εξαγωγή «μέσων όρων» (</a:t>
            </a:r>
            <a:r>
              <a:rPr lang="el-GR" dirty="0" err="1"/>
              <a:t>Mittelungen</a:t>
            </a:r>
            <a:r>
              <a:rPr lang="el-GR" dirty="0"/>
              <a:t>) ανάμεσα στις προσωπικές πεποιθήσεις και τις παραδόσεις της πίστης</a:t>
            </a:r>
            <a:r>
              <a:rPr lang="el-GR" dirty="0" smtClean="0"/>
              <a:t>.</a:t>
            </a:r>
            <a:endParaRPr lang="de-DE" dirty="0" smtClean="0"/>
          </a:p>
          <a:p>
            <a:pPr marL="449263" indent="-449263">
              <a:lnSpc>
                <a:spcPct val="120000"/>
              </a:lnSpc>
              <a:buClrTx/>
              <a:buFont typeface="+mj-lt"/>
              <a:buAutoNum type="arabicPeriod"/>
            </a:pPr>
            <a:r>
              <a:rPr lang="el-GR" dirty="0" smtClean="0"/>
              <a:t>Ένα παράδειγμα: Προσεγγίζοντας την έννοια «ευτυχία» ως μία λέξη-κλειδί της </a:t>
            </a:r>
            <a:r>
              <a:rPr lang="el-GR" dirty="0" err="1" smtClean="0"/>
              <a:t>μετανεωτερικότητας</a:t>
            </a:r>
            <a:r>
              <a:rPr lang="el-GR" dirty="0" smtClean="0"/>
              <a:t>.</a:t>
            </a:r>
            <a:endParaRPr lang="en-US" dirty="0"/>
          </a:p>
          <a:p>
            <a:pPr marL="449263" indent="-449263">
              <a:lnSpc>
                <a:spcPct val="120000"/>
              </a:lnSpc>
              <a:buClrTx/>
              <a:buFont typeface="+mj-lt"/>
              <a:buAutoNum type="arabicPeriod"/>
            </a:pPr>
            <a:r>
              <a:rPr lang="el-GR" dirty="0" smtClean="0"/>
              <a:t>Σε τι συνίσταται το έργο της Θεολογίας.</a:t>
            </a:r>
            <a:endParaRPr lang="de-DE" sz="2000" dirty="0" smtClean="0"/>
          </a:p>
        </p:txBody>
      </p:sp>
    </p:spTree>
    <p:extLst>
      <p:ext uri="{BB962C8B-B14F-4D97-AF65-F5344CB8AC3E}">
        <p14:creationId xmlns:p14="http://schemas.microsoft.com/office/powerpoint/2010/main" xmlns="" val="218269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7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7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7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251520" y="116632"/>
            <a:ext cx="7416824" cy="1008112"/>
          </a:xfrm>
        </p:spPr>
        <p:txBody>
          <a:bodyPr>
            <a:normAutofit/>
          </a:bodyPr>
          <a:lstStyle/>
          <a:p>
            <a:pPr>
              <a:lnSpc>
                <a:spcPct val="120000"/>
              </a:lnSpc>
            </a:pPr>
            <a:r>
              <a:rPr lang="el-GR" sz="1600" dirty="0"/>
              <a:t>Πώς η Θεολογία της Συσχέτισης / Συνάντησης (</a:t>
            </a:r>
            <a:r>
              <a:rPr lang="de-DE" sz="1600" dirty="0"/>
              <a:t>Korrelation</a:t>
            </a:r>
            <a:r>
              <a:rPr lang="el-GR" sz="1600" dirty="0"/>
              <a:t>) εισήχθη στη Διδακτική των Θρησκευτικών:   Ιστορικοί σταθμοί και ταυτόχρονα απόψεις για τη σχέση μεταξύ Συστηματικής και Πρακτικής Θεολογίας.</a:t>
            </a:r>
            <a:endParaRPr lang="en-US" sz="1600" dirty="0"/>
          </a:p>
        </p:txBody>
      </p:sp>
      <p:sp>
        <p:nvSpPr>
          <p:cNvPr id="187395" name="Rectangle 3"/>
          <p:cNvSpPr>
            <a:spLocks noGrp="1" noChangeArrowheads="1"/>
          </p:cNvSpPr>
          <p:nvPr>
            <p:ph idx="1"/>
          </p:nvPr>
        </p:nvSpPr>
        <p:spPr>
          <a:xfrm>
            <a:off x="468313" y="1628800"/>
            <a:ext cx="7704137" cy="3600400"/>
          </a:xfrm>
        </p:spPr>
        <p:txBody>
          <a:bodyPr/>
          <a:lstStyle/>
          <a:p>
            <a:pPr>
              <a:buClrTx/>
            </a:pPr>
            <a:r>
              <a:rPr lang="el-GR" dirty="0" smtClean="0"/>
              <a:t>Σημείο αφετηρίας: Μία </a:t>
            </a:r>
            <a:r>
              <a:rPr lang="el-GR" dirty="0"/>
              <a:t>Θεολογία της Συσχέτισης / Συνάντησης (</a:t>
            </a:r>
            <a:r>
              <a:rPr lang="de-DE" dirty="0"/>
              <a:t>Korrelation</a:t>
            </a:r>
            <a:r>
              <a:rPr lang="el-GR" dirty="0"/>
              <a:t>) θέτει ως σημείο αφετηρίας, ότι εμείς οι άνθρωποι έχουμε τη δυνατότητα, να ακούσουμε προσεκτικά τον Θεό, και αντίστροφα, ότι ο Θεός αποκαλύπτεται μ’ έναν τέτοιον τρόπο, ο οποίος είναι για μας τους ανθρώπους </a:t>
            </a:r>
            <a:r>
              <a:rPr lang="el-GR" dirty="0" smtClean="0"/>
              <a:t>οικείος.</a:t>
            </a:r>
            <a:endParaRPr lang="de-DE" sz="2000" dirty="0" smtClean="0"/>
          </a:p>
        </p:txBody>
      </p:sp>
    </p:spTree>
    <p:extLst>
      <p:ext uri="{BB962C8B-B14F-4D97-AF65-F5344CB8AC3E}">
        <p14:creationId xmlns:p14="http://schemas.microsoft.com/office/powerpoint/2010/main" xmlns="" val="105058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251520" y="332656"/>
            <a:ext cx="7416824" cy="576064"/>
          </a:xfrm>
        </p:spPr>
        <p:txBody>
          <a:bodyPr>
            <a:normAutofit fontScale="90000"/>
          </a:bodyPr>
          <a:lstStyle/>
          <a:p>
            <a:r>
              <a:rPr lang="el-GR" dirty="0" smtClean="0"/>
              <a:t>Ο </a:t>
            </a:r>
            <a:r>
              <a:rPr lang="de-DE" dirty="0"/>
              <a:t>Paul Tillich </a:t>
            </a:r>
            <a:r>
              <a:rPr lang="el-GR" dirty="0"/>
              <a:t>ως πρόδρομος της Θεολογίας της Συσχέτισης / Συνάντησης (</a:t>
            </a:r>
            <a:r>
              <a:rPr lang="en-GB" dirty="0" err="1"/>
              <a:t>Korrelative</a:t>
            </a:r>
            <a:r>
              <a:rPr lang="en-GB" dirty="0"/>
              <a:t> </a:t>
            </a:r>
            <a:r>
              <a:rPr lang="en-GB" dirty="0" err="1"/>
              <a:t>Theologie</a:t>
            </a:r>
            <a:r>
              <a:rPr lang="el-GR" dirty="0"/>
              <a:t>).</a:t>
            </a:r>
            <a:endParaRPr lang="en-US" dirty="0"/>
          </a:p>
        </p:txBody>
      </p:sp>
      <p:sp>
        <p:nvSpPr>
          <p:cNvPr id="187395" name="Rectangle 3"/>
          <p:cNvSpPr>
            <a:spLocks noGrp="1" noChangeArrowheads="1"/>
          </p:cNvSpPr>
          <p:nvPr>
            <p:ph idx="1"/>
          </p:nvPr>
        </p:nvSpPr>
        <p:spPr>
          <a:xfrm>
            <a:off x="468313" y="1628800"/>
            <a:ext cx="7704137" cy="4608512"/>
          </a:xfrm>
        </p:spPr>
        <p:txBody>
          <a:bodyPr/>
          <a:lstStyle/>
          <a:p>
            <a:pPr>
              <a:buClrTx/>
            </a:pPr>
            <a:r>
              <a:rPr lang="el-GR" sz="2000" dirty="0" smtClean="0"/>
              <a:t>Η απόλυτη ετερότητα του Θεού ως κυρίαρχη και στηριζόμενη σε αντιθέσεις θεολογική ιδέα του </a:t>
            </a:r>
            <a:r>
              <a:rPr lang="en-GB" sz="2000" dirty="0" smtClean="0"/>
              <a:t>Tillich.</a:t>
            </a:r>
            <a:endParaRPr lang="el-GR" dirty="0"/>
          </a:p>
          <a:p>
            <a:pPr>
              <a:buClrTx/>
            </a:pPr>
            <a:endParaRPr lang="de-DE" sz="2000" dirty="0" smtClean="0"/>
          </a:p>
          <a:p>
            <a:pPr marL="419100" indent="-419100">
              <a:spcBef>
                <a:spcPts val="1200"/>
              </a:spcBef>
              <a:buClrTx/>
            </a:pPr>
            <a:endParaRPr lang="el-GR" dirty="0">
              <a:ea typeface="Times New Roman"/>
            </a:endParaRPr>
          </a:p>
          <a:p>
            <a:pPr marL="419100" indent="-419100">
              <a:spcBef>
                <a:spcPts val="1200"/>
              </a:spcBef>
              <a:buClrTx/>
            </a:pPr>
            <a:endParaRPr lang="el-GR" dirty="0">
              <a:ea typeface="Times New Roman"/>
            </a:endParaRPr>
          </a:p>
          <a:p>
            <a:pPr marL="0" indent="0">
              <a:spcBef>
                <a:spcPts val="1200"/>
              </a:spcBef>
              <a:buClrTx/>
              <a:buNone/>
            </a:pPr>
            <a:endParaRPr lang="de-DE" dirty="0" smtClean="0">
              <a:ea typeface="Times New Roman"/>
            </a:endParaRPr>
          </a:p>
          <a:p>
            <a:pPr marL="419100" indent="-419100">
              <a:spcBef>
                <a:spcPts val="1200"/>
              </a:spcBef>
              <a:buClrTx/>
            </a:pPr>
            <a:r>
              <a:rPr lang="el-GR" dirty="0" smtClean="0">
                <a:ea typeface="Times New Roman"/>
              </a:rPr>
              <a:t>Σχέση του ανθρώπου – Συσχέτιση/Συνάντηση – με τον Θεό.</a:t>
            </a:r>
            <a:endParaRPr lang="de-DE" dirty="0">
              <a:ea typeface="Times New Roman"/>
            </a:endParaRPr>
          </a:p>
          <a:p>
            <a:pPr marL="0" indent="0">
              <a:spcBef>
                <a:spcPts val="1200"/>
              </a:spcBef>
              <a:buClrTx/>
              <a:buNone/>
            </a:pPr>
            <a:endParaRPr lang="de-DE" dirty="0">
              <a:ea typeface="Times New Roman"/>
            </a:endParaRPr>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51719" y="2348880"/>
            <a:ext cx="4680521" cy="1656184"/>
          </a:xfrm>
          <a:prstGeom prst="rect">
            <a:avLst/>
          </a:prstGeom>
        </p:spPr>
      </p:pic>
    </p:spTree>
    <p:extLst>
      <p:ext uri="{BB962C8B-B14F-4D97-AF65-F5344CB8AC3E}">
        <p14:creationId xmlns:p14="http://schemas.microsoft.com/office/powerpoint/2010/main" xmlns="" val="226047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3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504" y="-1"/>
            <a:ext cx="7828409" cy="1152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0" tIns="45720" bIns="45720" anchor="ctr"/>
          <a:lstStyle/>
          <a:p>
            <a:r>
              <a:rPr lang="el-GR" altLang="de-DE">
                <a:latin typeface="+mn-lt"/>
              </a:rPr>
              <a:t>Η Συσχέτιση (Συνάντηση) ως κατανόηση της μη αλληλεξάρτησης ερώτησης (αναζήτησης) και απάντησης, ανθρώπου και αποκάλυψης – πρώτη προσέγγιση της Συσχέτισης.</a:t>
            </a:r>
            <a:endParaRPr lang="de-DE" altLang="de-DE" dirty="0" smtClean="0">
              <a:latin typeface="+mn-lt"/>
            </a:endParaRPr>
          </a:p>
        </p:txBody>
      </p:sp>
      <p:sp>
        <p:nvSpPr>
          <p:cNvPr id="38915" name="Rectangle 3"/>
          <p:cNvSpPr>
            <a:spLocks noGrp="1" noChangeArrowheads="1"/>
          </p:cNvSpPr>
          <p:nvPr>
            <p:ph idx="1"/>
          </p:nvPr>
        </p:nvSpPr>
        <p:spPr>
          <a:xfrm>
            <a:off x="468313" y="1700212"/>
            <a:ext cx="7467600" cy="4249067"/>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0" tIns="45720" rIns="91440" bIns="45720"/>
          <a:lstStyle/>
          <a:p>
            <a:pPr marL="419100" indent="-419100">
              <a:spcBef>
                <a:spcPts val="1200"/>
              </a:spcBef>
              <a:buClrTx/>
            </a:pPr>
            <a:r>
              <a:rPr lang="el-GR" altLang="de-DE" dirty="0" smtClean="0"/>
              <a:t>Μη αλληλεξάρτηση </a:t>
            </a:r>
            <a:r>
              <a:rPr lang="el-GR" altLang="de-DE" dirty="0"/>
              <a:t>ανάμεσα στην ερώτηση (αναζήτηση) του ανθρώπου και την απάντηση του </a:t>
            </a:r>
            <a:r>
              <a:rPr lang="el-GR" altLang="de-DE" dirty="0" smtClean="0"/>
              <a:t>Θεού, ούτε η μία προκύπτει από την άλλη. Η σχέση αυτή είναι </a:t>
            </a:r>
            <a:r>
              <a:rPr lang="el-GR" altLang="de-DE" dirty="0"/>
              <a:t>αμοιβαία. </a:t>
            </a:r>
            <a:endParaRPr lang="de-DE" altLang="de-DE" dirty="0" smtClean="0"/>
          </a:p>
          <a:p>
            <a:pPr marL="419100" indent="-419100">
              <a:spcBef>
                <a:spcPts val="1200"/>
              </a:spcBef>
              <a:buClrTx/>
            </a:pPr>
            <a:r>
              <a:rPr lang="el-GR" altLang="de-DE" dirty="0"/>
              <a:t>Μ</a:t>
            </a:r>
            <a:r>
              <a:rPr lang="el-GR" altLang="de-DE" dirty="0" smtClean="0"/>
              <a:t>ία </a:t>
            </a:r>
            <a:r>
              <a:rPr lang="el-GR" altLang="de-DE" dirty="0"/>
              <a:t>φαινομενολογική θεώρηση του ανθρώπου δεν μπορεί να περιγράψει ταυτόχρονα ποιος ή τι είναι ο Θεός</a:t>
            </a:r>
            <a:endParaRPr lang="de-DE" altLang="de-DE" dirty="0" smtClean="0"/>
          </a:p>
          <a:p>
            <a:pPr marL="419100" indent="-419100">
              <a:spcBef>
                <a:spcPts val="1200"/>
              </a:spcBef>
              <a:buClrTx/>
            </a:pPr>
            <a:r>
              <a:rPr lang="el-GR" altLang="de-DE" dirty="0"/>
              <a:t>Η</a:t>
            </a:r>
            <a:r>
              <a:rPr lang="el-GR" altLang="de-DE" dirty="0" smtClean="0"/>
              <a:t> </a:t>
            </a:r>
            <a:r>
              <a:rPr lang="el-GR" altLang="de-DE" dirty="0"/>
              <a:t>συσχέτιση (συνάντηση) ανθρώπου και </a:t>
            </a:r>
            <a:r>
              <a:rPr lang="el-GR" altLang="de-DE" dirty="0" smtClean="0"/>
              <a:t>Θεού δεν </a:t>
            </a:r>
            <a:r>
              <a:rPr lang="el-GR" altLang="de-DE" dirty="0"/>
              <a:t>είναι κάτι που μπορεί να πραγματωθεί γραμμικά, δηλ. αυτόματα, αβίαστα και εξ’ </a:t>
            </a:r>
            <a:r>
              <a:rPr lang="el-GR" altLang="de-DE" dirty="0" smtClean="0"/>
              <a:t>ανάγκης.</a:t>
            </a:r>
            <a:endParaRPr lang="de-DE" altLang="de-DE" dirty="0" smtClean="0"/>
          </a:p>
        </p:txBody>
      </p:sp>
    </p:spTree>
    <p:extLst>
      <p:ext uri="{BB962C8B-B14F-4D97-AF65-F5344CB8AC3E}">
        <p14:creationId xmlns:p14="http://schemas.microsoft.com/office/powerpoint/2010/main" xmlns="" val="1458094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8313" y="-1"/>
            <a:ext cx="6948000" cy="1152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0" tIns="45720" bIns="45720" anchor="ctr"/>
          <a:lstStyle/>
          <a:p>
            <a:pPr eaLnBrk="1" hangingPunct="1"/>
            <a:r>
              <a:rPr lang="de-DE" altLang="de-DE" sz="2200" dirty="0" smtClean="0"/>
              <a:t>Andersheit der Offenbarung und Freiheit des Menschen</a:t>
            </a:r>
          </a:p>
        </p:txBody>
      </p:sp>
      <p:sp>
        <p:nvSpPr>
          <p:cNvPr id="38915" name="Rectangle 3"/>
          <p:cNvSpPr>
            <a:spLocks noGrp="1" noChangeArrowheads="1"/>
          </p:cNvSpPr>
          <p:nvPr>
            <p:ph idx="1"/>
          </p:nvPr>
        </p:nvSpPr>
        <p:spPr>
          <a:xfrm>
            <a:off x="468313" y="1700212"/>
            <a:ext cx="7467600" cy="4249067"/>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0" tIns="45720" rIns="91440" bIns="45720"/>
          <a:lstStyle/>
          <a:p>
            <a:pPr marL="819150" lvl="1" indent="-419100">
              <a:spcBef>
                <a:spcPts val="1200"/>
              </a:spcBef>
            </a:pPr>
            <a:r>
              <a:rPr lang="el-GR" sz="1800" dirty="0" smtClean="0"/>
              <a:t>«</a:t>
            </a:r>
            <a:r>
              <a:rPr lang="el-GR" sz="1800" dirty="0"/>
              <a:t>Η </a:t>
            </a:r>
            <a:r>
              <a:rPr lang="el-GR" sz="1800" dirty="0" smtClean="0"/>
              <a:t>ερώτηση που θέτει </a:t>
            </a:r>
            <a:r>
              <a:rPr lang="el-GR" sz="1800" dirty="0"/>
              <a:t>ο </a:t>
            </a:r>
            <a:r>
              <a:rPr lang="el-GR" sz="1800" dirty="0" smtClean="0"/>
              <a:t>άνθρωπος αναζητώντας, προέρχεται από τον ίδιο και όχι από κάποιον άλλον».</a:t>
            </a:r>
            <a:r>
              <a:rPr lang="en-GB" sz="1800" dirty="0" smtClean="0"/>
              <a:t> </a:t>
            </a:r>
            <a:r>
              <a:rPr lang="de-DE" sz="1800" dirty="0">
                <a:ea typeface="Calibri"/>
              </a:rPr>
              <a:t>(Paul Tillich, Systematische Theologie II, </a:t>
            </a:r>
            <a:r>
              <a:rPr lang="el-GR" sz="1800" dirty="0" smtClean="0">
                <a:ea typeface="Calibri"/>
              </a:rPr>
              <a:t>σελ. </a:t>
            </a:r>
            <a:r>
              <a:rPr lang="de-DE" sz="1800" dirty="0" smtClean="0">
                <a:ea typeface="Calibri"/>
              </a:rPr>
              <a:t>19</a:t>
            </a:r>
            <a:r>
              <a:rPr lang="de-DE" sz="1800" dirty="0">
                <a:ea typeface="Calibri"/>
              </a:rPr>
              <a:t>.)</a:t>
            </a:r>
            <a:r>
              <a:rPr lang="el-GR" sz="1800" dirty="0" smtClean="0"/>
              <a:t> </a:t>
            </a:r>
            <a:r>
              <a:rPr lang="en-GB" sz="1800" dirty="0" smtClean="0"/>
              <a:t> </a:t>
            </a:r>
            <a:endParaRPr lang="el-GR" sz="1800" dirty="0">
              <a:ea typeface="Calibri"/>
            </a:endParaRPr>
          </a:p>
          <a:p>
            <a:pPr marL="819150" lvl="1" indent="-419100">
              <a:spcBef>
                <a:spcPts val="1200"/>
              </a:spcBef>
            </a:pPr>
            <a:r>
              <a:rPr lang="el-GR" sz="1800" dirty="0" smtClean="0"/>
              <a:t>«Ερωτά </a:t>
            </a:r>
            <a:r>
              <a:rPr lang="el-GR" sz="1800" dirty="0"/>
              <a:t>ο άνθρωπος εκ </a:t>
            </a:r>
            <a:r>
              <a:rPr lang="el-GR" sz="1800" dirty="0" err="1"/>
              <a:t>βαθέων</a:t>
            </a:r>
            <a:r>
              <a:rPr lang="el-GR" sz="1800" dirty="0"/>
              <a:t>, και τα υπαρξιακά αυτά βάθη </a:t>
            </a:r>
            <a:r>
              <a:rPr lang="el-GR" sz="1800" dirty="0" smtClean="0"/>
              <a:t>–είναι ο εαυτός του και όχι κάποιος ή κάτι άλλο». </a:t>
            </a:r>
            <a:r>
              <a:rPr lang="de-DE" sz="1800" dirty="0">
                <a:ea typeface="Calibri"/>
              </a:rPr>
              <a:t>(Paul Tillich, </a:t>
            </a:r>
            <a:r>
              <a:rPr lang="de-DE" sz="1800" dirty="0">
                <a:solidFill>
                  <a:srgbClr val="000000"/>
                </a:solidFill>
                <a:ea typeface="Calibri"/>
              </a:rPr>
              <a:t>Systematische Theologie II, </a:t>
            </a:r>
            <a:r>
              <a:rPr lang="el-GR" sz="1800" dirty="0" smtClean="0">
                <a:solidFill>
                  <a:srgbClr val="000000"/>
                </a:solidFill>
                <a:ea typeface="Calibri"/>
              </a:rPr>
              <a:t>σελ. </a:t>
            </a:r>
            <a:r>
              <a:rPr lang="de-DE" sz="1800" dirty="0" smtClean="0">
                <a:solidFill>
                  <a:srgbClr val="000000"/>
                </a:solidFill>
                <a:ea typeface="Calibri"/>
              </a:rPr>
              <a:t>20</a:t>
            </a:r>
            <a:r>
              <a:rPr lang="el-GR" sz="1800" dirty="0" smtClean="0">
                <a:solidFill>
                  <a:srgbClr val="000000"/>
                </a:solidFill>
                <a:ea typeface="Calibri"/>
              </a:rPr>
              <a:t>)</a:t>
            </a:r>
            <a:endParaRPr lang="de-DE" sz="1800" dirty="0" smtClean="0">
              <a:solidFill>
                <a:srgbClr val="000000"/>
              </a:solidFill>
              <a:ea typeface="Calibri"/>
            </a:endParaRPr>
          </a:p>
          <a:p>
            <a:pPr marL="400050" lvl="1" indent="0">
              <a:spcBef>
                <a:spcPts val="1200"/>
              </a:spcBef>
              <a:buNone/>
            </a:pPr>
            <a:endParaRPr lang="de-DE" altLang="de-DE" sz="1800" dirty="0" smtClean="0"/>
          </a:p>
          <a:p>
            <a:pPr marL="419100" indent="-419100" eaLnBrk="1" hangingPunct="1">
              <a:spcBef>
                <a:spcPts val="1200"/>
              </a:spcBef>
              <a:buClrTx/>
            </a:pPr>
            <a:endParaRPr lang="de-DE" altLang="de-DE" sz="2200" dirty="0" smtClean="0"/>
          </a:p>
        </p:txBody>
      </p:sp>
    </p:spTree>
    <p:extLst>
      <p:ext uri="{BB962C8B-B14F-4D97-AF65-F5344CB8AC3E}">
        <p14:creationId xmlns:p14="http://schemas.microsoft.com/office/powerpoint/2010/main" xmlns="" val="336906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8313" y="-1"/>
            <a:ext cx="6948000" cy="1152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0" tIns="45720" bIns="45720" anchor="ctr"/>
          <a:lstStyle/>
          <a:p>
            <a:pPr eaLnBrk="1" hangingPunct="1"/>
            <a:r>
              <a:rPr lang="el-GR" altLang="de-DE" dirty="0" smtClean="0">
                <a:latin typeface="+mn-lt"/>
              </a:rPr>
              <a:t>Αναγνώριση του ανθρώπου ως όντος, που έχει τη δυνατότητα να αναζητά το υπερβατικό.</a:t>
            </a:r>
            <a:endParaRPr lang="de-DE" altLang="de-DE" dirty="0" smtClean="0">
              <a:latin typeface="+mn-lt"/>
            </a:endParaRPr>
          </a:p>
        </p:txBody>
      </p:sp>
      <p:sp>
        <p:nvSpPr>
          <p:cNvPr id="38915" name="Rectangle 3"/>
          <p:cNvSpPr>
            <a:spLocks noGrp="1" noChangeArrowheads="1"/>
          </p:cNvSpPr>
          <p:nvPr>
            <p:ph idx="1"/>
          </p:nvPr>
        </p:nvSpPr>
        <p:spPr>
          <a:xfrm>
            <a:off x="468313" y="1700212"/>
            <a:ext cx="7467600" cy="4249067"/>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0" tIns="45720" rIns="91440" bIns="45720"/>
          <a:lstStyle/>
          <a:p>
            <a:pPr marL="419100" indent="-419100">
              <a:spcBef>
                <a:spcPts val="1200"/>
              </a:spcBef>
              <a:buClrTx/>
            </a:pPr>
            <a:r>
              <a:rPr lang="el-GR" altLang="de-DE" dirty="0"/>
              <a:t>Α</a:t>
            </a:r>
            <a:r>
              <a:rPr lang="el-GR" altLang="de-DE" dirty="0" smtClean="0"/>
              <a:t>ναγνώριση των θεμελιωδών αρχών </a:t>
            </a:r>
            <a:r>
              <a:rPr lang="el-GR" altLang="de-DE" dirty="0"/>
              <a:t>της λεγόμενης «Φυσικής Θεολογίας»</a:t>
            </a:r>
            <a:endParaRPr lang="de-DE" altLang="de-DE" dirty="0" smtClean="0"/>
          </a:p>
        </p:txBody>
      </p:sp>
    </p:spTree>
    <p:extLst>
      <p:ext uri="{BB962C8B-B14F-4D97-AF65-F5344CB8AC3E}">
        <p14:creationId xmlns:p14="http://schemas.microsoft.com/office/powerpoint/2010/main" xmlns="" val="3637426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Folie 1&quot;/&gt;&lt;property id=&quot;20307&quot; value=&quot;256&quot;/&gt;&lt;/object&gt;&lt;object type=&quot;3&quot; unique_id=&quot;10005&quot;&gt;&lt;property id=&quot;20148&quot; value=&quot;5&quot;/&gt;&lt;property id=&quot;20300&quot; value=&quot;Folie 2 - &amp;quot;Testfolie&amp;quot;&quot;/&gt;&lt;property id=&quot;20307&quot; value=&quot;257&quot;/&gt;&lt;/object&gt;&lt;/object&gt;&lt;/object&gt;&lt;/database&gt;"/>
</p:tagLst>
</file>

<file path=ppt/theme/theme1.xml><?xml version="1.0" encoding="utf-8"?>
<a:theme xmlns:a="http://schemas.openxmlformats.org/drawingml/2006/main" name="1 Vorlage Masterfolie PPP - LS RelPäd - Mirjam Schambeck">
  <a:themeElements>
    <a:clrScheme name="Uni_Praesentation_E1_RGB 13">
      <a:dk1>
        <a:srgbClr val="000000"/>
      </a:dk1>
      <a:lt1>
        <a:srgbClr val="FFFFFF"/>
      </a:lt1>
      <a:dk2>
        <a:srgbClr val="000000"/>
      </a:dk2>
      <a:lt2>
        <a:srgbClr val="808080"/>
      </a:lt2>
      <a:accent1>
        <a:srgbClr val="CCCCCC"/>
      </a:accent1>
      <a:accent2>
        <a:srgbClr val="004A99"/>
      </a:accent2>
      <a:accent3>
        <a:srgbClr val="FFFFFF"/>
      </a:accent3>
      <a:accent4>
        <a:srgbClr val="000000"/>
      </a:accent4>
      <a:accent5>
        <a:srgbClr val="E2E2E2"/>
      </a:accent5>
      <a:accent6>
        <a:srgbClr val="00428A"/>
      </a:accent6>
      <a:hlink>
        <a:srgbClr val="5781BD"/>
      </a:hlink>
      <a:folHlink>
        <a:srgbClr val="C1002A"/>
      </a:folHlink>
    </a:clrScheme>
    <a:fontScheme name="Uni_Praesentation_E1_RGB">
      <a:majorFont>
        <a:latin typeface="Times New Roman"/>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ni_Praesentation_E1_RG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ni_Praesentation_E1_RG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ni_Praesentation_E1_RG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ni_Praesentation_E1_RG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ni_Praesentation_E1_RG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ni_Praesentation_E1_RG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ni_Praesentation_E1_RG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ni_Praesentation_E1_RG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ni_Praesentation_E1_RG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ni_Praesentation_E1_RG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ni_Praesentation_E1_RG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ni_Praesentation_E1_RG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Uni_Praesentation_E1_RGB 13">
        <a:dk1>
          <a:srgbClr val="000000"/>
        </a:dk1>
        <a:lt1>
          <a:srgbClr val="FFFFFF"/>
        </a:lt1>
        <a:dk2>
          <a:srgbClr val="000000"/>
        </a:dk2>
        <a:lt2>
          <a:srgbClr val="808080"/>
        </a:lt2>
        <a:accent1>
          <a:srgbClr val="CCCCCC"/>
        </a:accent1>
        <a:accent2>
          <a:srgbClr val="004A99"/>
        </a:accent2>
        <a:accent3>
          <a:srgbClr val="FFFFFF"/>
        </a:accent3>
        <a:accent4>
          <a:srgbClr val="000000"/>
        </a:accent4>
        <a:accent5>
          <a:srgbClr val="E2E2E2"/>
        </a:accent5>
        <a:accent6>
          <a:srgbClr val="00428A"/>
        </a:accent6>
        <a:hlink>
          <a:srgbClr val="5781BD"/>
        </a:hlink>
        <a:folHlink>
          <a:srgbClr val="C1002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 Vorlage Masterfolie PPP - LS RelPäd - Mirjam Schambeck</Template>
  <TotalTime>234</TotalTime>
  <Words>1334</Words>
  <Application>Microsoft Office PowerPoint</Application>
  <PresentationFormat>Προβολή στην οθόνη (4:3)</PresentationFormat>
  <Paragraphs>111</Paragraphs>
  <Slides>22</Slides>
  <Notes>0</Notes>
  <HiddenSlides>0</HiddenSlides>
  <MMClips>2</MMClips>
  <ScaleCrop>false</ScaleCrop>
  <HeadingPairs>
    <vt:vector size="4" baseType="variant">
      <vt:variant>
        <vt:lpstr>Θέμα</vt:lpstr>
      </vt:variant>
      <vt:variant>
        <vt:i4>3</vt:i4>
      </vt:variant>
      <vt:variant>
        <vt:lpstr>Τίτλοι διαφανειών</vt:lpstr>
      </vt:variant>
      <vt:variant>
        <vt:i4>22</vt:i4>
      </vt:variant>
    </vt:vector>
  </HeadingPairs>
  <TitlesOfParts>
    <vt:vector size="25" baseType="lpstr">
      <vt:lpstr>1 Vorlage Masterfolie PPP - LS RelPäd - Mirjam Schambeck</vt:lpstr>
      <vt:lpstr>Standarddesign</vt:lpstr>
      <vt:lpstr>1_Standarddesign</vt:lpstr>
      <vt:lpstr>Θεολογικά Θέματα και  η Διδακτική των Θρησκευτικών</vt:lpstr>
      <vt:lpstr>Τι σημαίνει για σένα η λέξη «ευτυχία»…;</vt:lpstr>
      <vt:lpstr>Ή, με διαφορετική διατύπωση:</vt:lpstr>
      <vt:lpstr>Γιατί η θεολογία της Συσχέτισης / Συνάντησης  δεν έχει «ξοφλήσει»</vt:lpstr>
      <vt:lpstr>Πώς η Θεολογία της Συσχέτισης / Συνάντησης (Korrelation) εισήχθη στη Διδακτική των Θρησκευτικών:   Ιστορικοί σταθμοί και ταυτόχρονα απόψεις για τη σχέση μεταξύ Συστηματικής και Πρακτικής Θεολογίας.</vt:lpstr>
      <vt:lpstr>Ο Paul Tillich ως πρόδρομος της Θεολογίας της Συσχέτισης / Συνάντησης (Korrelative Theologie).</vt:lpstr>
      <vt:lpstr>Η Συσχέτιση (Συνάντηση) ως κατανόηση της μη αλληλεξάρτησης ερώτησης (αναζήτησης) και απάντησης, ανθρώπου και αποκάλυψης – πρώτη προσέγγιση της Συσχέτισης.</vt:lpstr>
      <vt:lpstr>Andersheit der Offenbarung und Freiheit des Menschen</vt:lpstr>
      <vt:lpstr>Αναγνώριση του ανθρώπου ως όντος, που έχει τη δυνατότητα να αναζητά το υπερβατικό.</vt:lpstr>
      <vt:lpstr>Πρώτη προσέγγιση της Συσχέτισης</vt:lpstr>
      <vt:lpstr>Η Συσχέτιση (Συνάντηση) ως εξάρτηση της ερώτησης (αναζήτησης) από την απάντηση – δεύτερη θεολογική προσέγγιση της Συσχέτισης.</vt:lpstr>
      <vt:lpstr>Παρερμηνείες: Η Συσχέτιση (Συνάντηση) υπεραπλουστεύεται και μετατρέπεται σε μία Συσχέτιση του τύπου «κατσαρόλα-καπάκι» (E. Schillebeeckx)</vt:lpstr>
      <vt:lpstr>Η εξάρτηση ερώτησης/αναζήτησης και απάντησης επαληθεύεται μόνο σε όσους συνειδητά βρίσκονται μέσα σ’ ένα «θεολογικό/εκκλησιαστικό περιβάλλον» </vt:lpstr>
      <vt:lpstr>Θρησκειοπαιδαγωγική παρερμηνεία</vt:lpstr>
      <vt:lpstr>Ανάμειξη ρόλων μεταξύ Συστηματικής και Πρακτικής Θεολογίας</vt:lpstr>
      <vt:lpstr>                 Μεταφράζει: δηλ. αναλύει, νοηματοδοτεί και αξιολογεί  Κριτήρια: Συνάφεια und διυποκειμενική κατανόηση του μηνύματος Πρακτική Θεολογία</vt:lpstr>
      <vt:lpstr>Η σημασία που έχουν οι «Λέξεις-Κλειδιά» (Chiffren) για μία δημιουργική εξαγωγή «μέσων όρων» (Mittelungen) ανάμεσα στις προσωπικές πεποιθήσεις και τις παραδόσεις της πίστης. </vt:lpstr>
      <vt:lpstr>Διαφάνεια 18</vt:lpstr>
      <vt:lpstr>Προσεγγίζοντας την έννοια «ευτυχία» ως μία λέξη-κλειδί της μετανεωτερικότητας </vt:lpstr>
      <vt:lpstr>Πώς οι μετανεωτερικές αντιλήψεις περί ευτυχίας μπορούν να συμβάλουν σε μία επαναδιατύπωση των θεολογικών προσεγγίσεων περί σωτηρίας και το αντίστροφο.</vt:lpstr>
      <vt:lpstr>Σε τι συνίσταται το έργο της θεολογίας </vt:lpstr>
      <vt:lpstr>Σας ευχαριστώ για την προσοχή σας!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Grundfragen und Ziele religiöser Erziehung und Bildung</dc:title>
  <dc:creator>lilith</dc:creator>
  <cp:lastModifiedBy>ΣΩΤΗΡΗΣ</cp:lastModifiedBy>
  <cp:revision>182</cp:revision>
  <cp:lastPrinted>2013-06-10T16:17:48Z</cp:lastPrinted>
  <dcterms:created xsi:type="dcterms:W3CDTF">2013-01-24T09:26:32Z</dcterms:created>
  <dcterms:modified xsi:type="dcterms:W3CDTF">2016-11-06T10:34:47Z</dcterms:modified>
</cp:coreProperties>
</file>