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4"/>
  </p:notesMasterIdLst>
  <p:sldIdLst>
    <p:sldId id="257" r:id="rId2"/>
    <p:sldId id="302" r:id="rId3"/>
    <p:sldId id="303" r:id="rId4"/>
    <p:sldId id="304" r:id="rId5"/>
    <p:sldId id="270" r:id="rId6"/>
    <p:sldId id="271" r:id="rId7"/>
    <p:sldId id="272" r:id="rId8"/>
    <p:sldId id="273" r:id="rId9"/>
    <p:sldId id="274" r:id="rId10"/>
    <p:sldId id="276" r:id="rId11"/>
    <p:sldId id="292" r:id="rId12"/>
    <p:sldId id="278" r:id="rId13"/>
    <p:sldId id="279" r:id="rId14"/>
    <p:sldId id="280" r:id="rId15"/>
    <p:sldId id="281" r:id="rId16"/>
    <p:sldId id="282" r:id="rId17"/>
    <p:sldId id="293" r:id="rId18"/>
    <p:sldId id="283" r:id="rId19"/>
    <p:sldId id="297" r:id="rId20"/>
    <p:sldId id="298" r:id="rId21"/>
    <p:sldId id="299" r:id="rId22"/>
    <p:sldId id="300" r:id="rId23"/>
    <p:sldId id="296" r:id="rId24"/>
    <p:sldId id="301" r:id="rId25"/>
    <p:sldId id="305" r:id="rId26"/>
    <p:sldId id="306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31CD9-10F8-45F8-956A-80EAF835EBD1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64DB-3339-4302-A777-F3C6C4EB12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A582-02FE-4CB0-AD39-1E9D6E0F2F5B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7" name="6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ο Κώδικας των Ευαγγελίων-Πρόλογος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FA582-02FE-4CB0-AD39-1E9D6E0F2F5B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7" name="6 - Θέση κεφαλίδας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ο Κώδικας των Ευαγγελίων-Πρόλογος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E32F23-8702-4789-9B13-FC308AC50BC0}" type="datetimeFigureOut">
              <a:rPr lang="el-GR" smtClean="0"/>
              <a:pPr/>
              <a:t>21/7/2015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uoa.gr/~sotdesp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9/P52_vers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Rylands_Library_Papyrus_P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Papyrus_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0/04/Papyrus6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codexsinaiticus.org/en/manuscript.aspx" TargetMode="External"/><Relationship Id="rId2" Type="http://schemas.openxmlformats.org/officeDocument/2006/relationships/hyperlink" Target="http://codexsinaiticus.org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fellowprisoner.files.wordpress.com/2008/07/codex_sinaiticus_42v_voll.jpg" TargetMode="External"/><Relationship Id="rId4" Type="http://schemas.openxmlformats.org/officeDocument/2006/relationships/hyperlink" Target="http://en.wikipedia.org/wiki/British_Libra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Vaticanu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forerunner.com/images/blog/vaticanus3-70627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Alexandrinu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bl.uk/onlinegallery/sacredtexts/images/codexalex_lg.jpg" TargetMode="External"/><Relationship Id="rId4" Type="http://schemas.openxmlformats.org/officeDocument/2006/relationships/hyperlink" Target="http://en.wikipedia.org/wiki/British_Libra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Ephraemi_Rescriptu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www.katapi.org.uk/images/MSS/Ephraemi-640w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Beza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lemercuredegaillon.free.fr/gaillon27/images/bezae_grec_jean12_annot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ratorian_fragment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uoa.gr/modules/document/file.php/SOCTHEOL100/NESTLE%20ALAND%20%CE%A0%CE%91%CE%A1%CE%91%CE%94%CE%95%CE%99%CE%93%CE%9C%CE%91.t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point.com/~waltzmn/" TargetMode="External"/><Relationship Id="rId7" Type="http://schemas.openxmlformats.org/officeDocument/2006/relationships/hyperlink" Target="http://rosetta.reltech.org/Ebind/docs/TC/" TargetMode="External"/><Relationship Id="rId2" Type="http://schemas.openxmlformats.org/officeDocument/2006/relationships/hyperlink" Target="http://www.earlham.edu/~seidti/iam/interp_ms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chanson.com/papyri.html" TargetMode="External"/><Relationship Id="rId5" Type="http://schemas.openxmlformats.org/officeDocument/2006/relationships/hyperlink" Target="http://www.stoa.org/bible/bible.pl" TargetMode="External"/><Relationship Id="rId4" Type="http://schemas.openxmlformats.org/officeDocument/2006/relationships/hyperlink" Target="http://www.csntm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Palatino Linotype" pitchFamily="18" charset="0"/>
              </a:rPr>
              <a:t>ΕΙΣΑΓΩΓΗ </a:t>
            </a:r>
            <a:br>
              <a:rPr lang="el-GR" sz="3600" b="1" dirty="0" smtClean="0">
                <a:latin typeface="Palatino Linotype" pitchFamily="18" charset="0"/>
              </a:rPr>
            </a:br>
            <a:r>
              <a:rPr lang="el-GR" sz="3600" b="1" dirty="0" smtClean="0">
                <a:latin typeface="Palatino Linotype" pitchFamily="18" charset="0"/>
              </a:rPr>
              <a:t>ΣΤΗΝ ΚΑΙΝΗ ΔΙΑΘΗΚΗ</a:t>
            </a:r>
            <a:endParaRPr lang="el-GR" sz="36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84976" cy="1980222"/>
          </a:xfrm>
        </p:spPr>
        <p:txBody>
          <a:bodyPr>
            <a:normAutofit/>
          </a:bodyPr>
          <a:lstStyle/>
          <a:p>
            <a:r>
              <a:rPr lang="el-GR" sz="2000" b="1" smtClean="0"/>
              <a:t>Διδάσκων</a:t>
            </a:r>
            <a:r>
              <a:rPr lang="el-GR" sz="2000" b="1" dirty="0" smtClean="0"/>
              <a:t>: </a:t>
            </a:r>
            <a:r>
              <a:rPr lang="el-GR" sz="2000" b="1" dirty="0" smtClean="0"/>
              <a:t>Καθηγητής  </a:t>
            </a:r>
            <a:r>
              <a:rPr lang="el-GR" sz="2000" b="1" dirty="0" smtClean="0">
                <a:hlinkClick r:id="rId3"/>
              </a:rPr>
              <a:t>ΣΩΤΗΡΙΟΣ ΔΕΣΠΟΤΗΣ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l-GR" sz="2000" b="1" dirty="0" smtClean="0"/>
              <a:t>Οι παρουσιάσεις βασίζονται στο βιβλίο του ιδίου:</a:t>
            </a:r>
          </a:p>
          <a:p>
            <a:r>
              <a:rPr lang="el-GR" sz="2000" b="1" i="1" dirty="0" smtClean="0">
                <a:solidFill>
                  <a:srgbClr val="C00000"/>
                </a:solidFill>
              </a:rPr>
              <a:t>Ο Κώδικας των Ευαγγελίων. Εισαγωγή στα Συνοπτικά Ευαγγέλια και Πρακτική Μέθοδος Ερμηνείας τους</a:t>
            </a:r>
            <a:r>
              <a:rPr lang="el-GR" sz="2000" b="1" dirty="0" smtClean="0">
                <a:solidFill>
                  <a:srgbClr val="C00000"/>
                </a:solidFill>
              </a:rPr>
              <a:t>, Αθήνα: Άθως 2007 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568331" y="-27384"/>
            <a:ext cx="420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641109" y="5805264"/>
            <a:ext cx="3891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err="1" smtClean="0">
                <a:latin typeface="Palatino Linotype" pitchFamily="18" charset="0"/>
              </a:rPr>
              <a:t>sotdespo@soctheol.uoa.gr</a:t>
            </a:r>
            <a:endParaRPr lang="el-GR" sz="1400" dirty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" name="3 - Εικόνα" descr="P52_verso.jpg">
            <a:hlinkClick r:id="rId2" tooltip="κλικ για να δείτε τον πάπυρο σε φυσικό μέγεθος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8136904" cy="4176464"/>
          </a:xfrm>
          <a:prstGeom prst="roundRect">
            <a:avLst/>
          </a:prstGeom>
        </p:spPr>
      </p:pic>
      <p:sp>
        <p:nvSpPr>
          <p:cNvPr id="3" name="2 - Στρογγύλεμα διαγώνιας γωνίας του ορθογωνίου">
            <a:hlinkClick r:id="rId4" tooltip="κλικ για να διαβάσετε το σχετικό άρθρο στη wikipedia"/>
          </p:cNvPr>
          <p:cNvSpPr/>
          <p:nvPr/>
        </p:nvSpPr>
        <p:spPr>
          <a:xfrm>
            <a:off x="251520" y="4509120"/>
            <a:ext cx="8496944" cy="1838801"/>
          </a:xfrm>
          <a:prstGeom prst="round2Diag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Αρχαιότερος όλων των χειρογράφων της Βίβλου είναι ο πάπυρος Ρ</a:t>
            </a:r>
            <a:r>
              <a:rPr lang="el-GR" b="1" baseline="30000" dirty="0" smtClean="0"/>
              <a:t>52</a:t>
            </a:r>
            <a:r>
              <a:rPr lang="el-GR" b="1" dirty="0" smtClean="0"/>
              <a:t>, ο οποίος περιέχει αποσπάσματα από το </a:t>
            </a:r>
            <a:r>
              <a:rPr lang="el-GR" b="1" dirty="0" err="1" smtClean="0"/>
              <a:t>Ιω</a:t>
            </a:r>
            <a:r>
              <a:rPr lang="el-GR" b="1" dirty="0" smtClean="0"/>
              <a:t>. 18, 31-33. 37 </a:t>
            </a:r>
            <a:r>
              <a:rPr lang="el-GR" dirty="0" smtClean="0"/>
              <a:t>(</a:t>
            </a:r>
            <a:r>
              <a:rPr lang="el-GR" i="1" dirty="0" err="1" smtClean="0"/>
              <a:t>Ἐγὼ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τοῦτο</a:t>
            </a:r>
            <a:r>
              <a:rPr lang="el-GR" i="1" dirty="0" smtClean="0"/>
              <a:t> </a:t>
            </a:r>
            <a:r>
              <a:rPr lang="el-GR" i="1" dirty="0" err="1" smtClean="0"/>
              <a:t>γεγέννημαι</a:t>
            </a:r>
            <a:r>
              <a:rPr lang="el-GR" i="1" dirty="0" smtClean="0"/>
              <a:t> </a:t>
            </a:r>
            <a:r>
              <a:rPr lang="el-GR" i="1" dirty="0" err="1" smtClean="0"/>
              <a:t>καὶ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τοῦτο</a:t>
            </a:r>
            <a:r>
              <a:rPr lang="el-GR" i="1" dirty="0" smtClean="0"/>
              <a:t> </a:t>
            </a:r>
            <a:r>
              <a:rPr lang="el-GR" i="1" dirty="0" err="1" smtClean="0"/>
              <a:t>ἐλήλυθα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τὸν</a:t>
            </a:r>
            <a:r>
              <a:rPr lang="el-GR" i="1" dirty="0" smtClean="0"/>
              <a:t> </a:t>
            </a:r>
            <a:r>
              <a:rPr lang="el-GR" i="1" dirty="0" err="1" smtClean="0"/>
              <a:t>κόσμον</a:t>
            </a:r>
            <a:r>
              <a:rPr lang="el-GR" i="1" dirty="0" smtClean="0"/>
              <a:t>, </a:t>
            </a:r>
            <a:r>
              <a:rPr lang="el-GR" i="1" dirty="0" err="1" smtClean="0"/>
              <a:t>ἵνα</a:t>
            </a:r>
            <a:r>
              <a:rPr lang="el-GR" i="1" dirty="0" smtClean="0"/>
              <a:t> </a:t>
            </a:r>
            <a:r>
              <a:rPr lang="el-GR" i="1" dirty="0" err="1" smtClean="0"/>
              <a:t>μαρτυρήσω</a:t>
            </a:r>
            <a:r>
              <a:rPr lang="el-GR" i="1" dirty="0" smtClean="0"/>
              <a:t> </a:t>
            </a:r>
            <a:r>
              <a:rPr lang="el-GR" i="1" dirty="0" err="1" smtClean="0"/>
              <a:t>τῇ</a:t>
            </a:r>
            <a:r>
              <a:rPr lang="el-GR" i="1" dirty="0" smtClean="0"/>
              <a:t> </a:t>
            </a:r>
            <a:r>
              <a:rPr lang="el-GR" i="1" dirty="0" err="1" smtClean="0"/>
              <a:t>ἀληθείᾳ</a:t>
            </a:r>
            <a:r>
              <a:rPr lang="el-GR" i="1" dirty="0" smtClean="0"/>
              <a:t>· </a:t>
            </a:r>
            <a:r>
              <a:rPr lang="el-GR" i="1" dirty="0" err="1" smtClean="0"/>
              <a:t>πᾶς</a:t>
            </a:r>
            <a:r>
              <a:rPr lang="el-GR" i="1" dirty="0" smtClean="0"/>
              <a:t> ὁ </a:t>
            </a:r>
            <a:r>
              <a:rPr lang="el-GR" i="1" dirty="0" err="1" smtClean="0"/>
              <a:t>ὢν</a:t>
            </a:r>
            <a:r>
              <a:rPr lang="el-GR" i="1" dirty="0" smtClean="0"/>
              <a:t> </a:t>
            </a:r>
            <a:r>
              <a:rPr lang="el-GR" i="1" dirty="0" err="1" smtClean="0"/>
              <a:t>ἐκ</a:t>
            </a:r>
            <a:r>
              <a:rPr lang="el-GR" i="1" dirty="0" smtClean="0"/>
              <a:t>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ἀληθείας</a:t>
            </a:r>
            <a:r>
              <a:rPr lang="el-GR" i="1" dirty="0" smtClean="0"/>
              <a:t> </a:t>
            </a:r>
            <a:r>
              <a:rPr lang="el-GR" i="1" dirty="0" err="1" smtClean="0"/>
              <a:t>ἀκούει</a:t>
            </a:r>
            <a:r>
              <a:rPr lang="el-GR" i="1" dirty="0" smtClean="0"/>
              <a:t> μου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φωνῆς</a:t>
            </a:r>
            <a:r>
              <a:rPr lang="el-GR" dirty="0" smtClean="0"/>
              <a:t>) </a:t>
            </a:r>
            <a:r>
              <a:rPr lang="el-GR" b="1" dirty="0" smtClean="0"/>
              <a:t>και βρίσκεται στο </a:t>
            </a:r>
            <a:r>
              <a:rPr lang="el-GR" b="1" dirty="0" err="1" smtClean="0"/>
              <a:t>Manchester</a:t>
            </a:r>
            <a:r>
              <a:rPr lang="el-GR" b="1" dirty="0" smtClean="0"/>
              <a:t>.  «Έριξε στα σκουπίδια αρκετούς τόνους βιβλίων …..».  </a:t>
            </a:r>
          </a:p>
          <a:p>
            <a:pPr algn="just"/>
            <a:r>
              <a:rPr lang="el-GR" sz="1200" b="1" dirty="0" smtClean="0"/>
              <a:t>Βλ. την παρουσίαση ΙΩΑΝΝΕΙΑ ΓΡΑΜΜΑΤΕΙΑ (με αναλυτική αναφορά στον πάπυρο).</a:t>
            </a:r>
            <a:endParaRPr lang="el-GR" sz="1200" b="1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3" name="2 - Στρογγύλεμα διαγώνιας γωνίας του ορθογωνίου">
            <a:hlinkClick r:id="rId2" tooltip="κλικ για να διαβάσετε το σχετικό άρθρο στη Wikipedia"/>
          </p:cNvPr>
          <p:cNvSpPr/>
          <p:nvPr/>
        </p:nvSpPr>
        <p:spPr>
          <a:xfrm>
            <a:off x="539552" y="786451"/>
            <a:ext cx="8064896" cy="102155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Το κατά Ιωάννη περιέχει και το αρχαιότερο ακέραιο χειρόγραφο της Κ.Δ., ο Ρ</a:t>
            </a:r>
            <a:r>
              <a:rPr lang="el-GR" b="1" baseline="30000" dirty="0" smtClean="0"/>
              <a:t>66</a:t>
            </a:r>
            <a:r>
              <a:rPr lang="el-GR" b="1" dirty="0" smtClean="0"/>
              <a:t> (200 </a:t>
            </a:r>
            <a:r>
              <a:rPr lang="el-GR" b="1" dirty="0" err="1" smtClean="0"/>
              <a:t>μ.Χ</a:t>
            </a:r>
            <a:r>
              <a:rPr lang="el-GR" b="1" dirty="0" smtClean="0"/>
              <a:t>.). Άλλωστε το νεότερο Ευαγγέλιο είναι και το πρώτο που υπομνηματίσθηκε!!!!</a:t>
            </a:r>
            <a:endParaRPr lang="el-GR" b="1" dirty="0"/>
          </a:p>
        </p:txBody>
      </p:sp>
      <p:pic>
        <p:nvPicPr>
          <p:cNvPr id="4" name="3 - Εικόνα" descr="Papyrus66.jpg">
            <a:hlinkClick r:id="rId4" tooltip="κλικ για να δείτε τον πάπυρο on-lin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661952"/>
            <a:ext cx="8064896" cy="4863392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99527" y="836713"/>
            <a:ext cx="8544949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Σημαντικότεροι κώδικες οι οποίοι περιέχουν ολόκληρο το κείμενο της Κ.Δ.</a:t>
            </a:r>
            <a:endParaRPr lang="el-GR" b="1" i="1" dirty="0" smtClean="0">
              <a:latin typeface="Palatino Linotype" pitchFamily="18" charset="0"/>
            </a:endParaRPr>
          </a:p>
        </p:txBody>
      </p:sp>
      <p:sp>
        <p:nvSpPr>
          <p:cNvPr id="3" name="2 - Στρογγύλεμα διαγώνιας γωνίας του ορθογωνίου">
            <a:hlinkClick r:id="rId2" tooltip="κλικ για να επισκεφτείτε την ειδική ιστοσελίδα για τον κώδικα"/>
          </p:cNvPr>
          <p:cNvSpPr/>
          <p:nvPr/>
        </p:nvSpPr>
        <p:spPr>
          <a:xfrm>
            <a:off x="251520" y="1700808"/>
            <a:ext cx="2592288" cy="503348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Σιναϊτικός (</a:t>
            </a:r>
            <a:r>
              <a:rPr lang="he-IL" sz="2400" b="1" dirty="0" smtClean="0"/>
              <a:t>א </a:t>
            </a:r>
            <a:r>
              <a:rPr lang="el-GR" sz="2400" b="1" dirty="0" smtClean="0"/>
              <a:t> </a:t>
            </a:r>
            <a:r>
              <a:rPr lang="el-GR" sz="2000" dirty="0" smtClean="0">
                <a:latin typeface="Palatino Linotype" pitchFamily="18" charset="0"/>
              </a:rPr>
              <a:t>ή </a:t>
            </a:r>
            <a:r>
              <a:rPr lang="en-US" sz="2000" cap="all" dirty="0" smtClean="0">
                <a:latin typeface="Palatino Linotype" pitchFamily="18" charset="0"/>
              </a:rPr>
              <a:t>s</a:t>
            </a:r>
            <a:r>
              <a:rPr lang="el-GR" sz="2000" cap="all" dirty="0" smtClean="0">
                <a:latin typeface="Palatino Linotype" pitchFamily="18" charset="0"/>
              </a:rPr>
              <a:t> </a:t>
            </a:r>
            <a:r>
              <a:rPr lang="en-US" sz="1100" dirty="0" smtClean="0"/>
              <a:t>London, </a:t>
            </a:r>
            <a:r>
              <a:rPr lang="en-US" sz="1100" dirty="0" smtClean="0">
                <a:hlinkClick r:id="rId4" tooltip="British Library"/>
              </a:rPr>
              <a:t>Brit. </a:t>
            </a:r>
            <a:r>
              <a:rPr lang="en-US" sz="1100" dirty="0" err="1" smtClean="0">
                <a:hlinkClick r:id="rId4" tooltip="British Library"/>
              </a:rPr>
              <a:t>Libr</a:t>
            </a:r>
            <a:r>
              <a:rPr lang="en-US" sz="1100" dirty="0" smtClean="0">
                <a:hlinkClick r:id="rId4" tooltip="British Library"/>
              </a:rPr>
              <a:t>.</a:t>
            </a:r>
            <a:r>
              <a:rPr lang="en-US" sz="1100" dirty="0" smtClean="0"/>
              <a:t>,</a:t>
            </a:r>
            <a:r>
              <a:rPr lang="el-GR" sz="20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340 </a:t>
            </a:r>
            <a:r>
              <a:rPr lang="el-GR" sz="1400" dirty="0" err="1" smtClean="0">
                <a:latin typeface="Palatino Linotype" pitchFamily="18" charset="0"/>
              </a:rPr>
              <a:t>μ.Χ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r>
              <a:rPr lang="el-GR" sz="1400" b="1" dirty="0" smtClean="0">
                <a:latin typeface="Palatino Linotype" pitchFamily="18" charset="0"/>
              </a:rPr>
              <a:t>)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2000" dirty="0" smtClean="0">
                <a:latin typeface="Palatino Linotype" pitchFamily="18" charset="0"/>
              </a:rPr>
              <a:t>και </a:t>
            </a:r>
            <a:r>
              <a:rPr lang="el-GR" sz="1600" dirty="0" smtClean="0">
                <a:latin typeface="Palatino Linotype" pitchFamily="18" charset="0"/>
              </a:rPr>
              <a:t>ανακαλύφθηκε και αποσπάσθηκε με περιπετειώδη τρόπο από τον</a:t>
            </a:r>
            <a:r>
              <a:rPr lang="el-GR" sz="2000" dirty="0" smtClean="0">
                <a:latin typeface="Palatino Linotype" pitchFamily="18" charset="0"/>
              </a:rPr>
              <a:t> </a:t>
            </a:r>
            <a:r>
              <a:rPr lang="el-GR" sz="2000" cap="all" dirty="0" smtClean="0">
                <a:latin typeface="Palatino Linotype" pitchFamily="18" charset="0"/>
              </a:rPr>
              <a:t>γ</a:t>
            </a:r>
            <a:r>
              <a:rPr lang="el-GR" sz="2000" dirty="0" smtClean="0">
                <a:latin typeface="Palatino Linotype" pitchFamily="18" charset="0"/>
              </a:rPr>
              <a:t>ερμανό </a:t>
            </a:r>
            <a:r>
              <a:rPr lang="el-GR" sz="2000" b="1" dirty="0" err="1" smtClean="0">
                <a:latin typeface="Palatino Linotype" pitchFamily="18" charset="0"/>
              </a:rPr>
              <a:t>Tischendorf</a:t>
            </a:r>
            <a:r>
              <a:rPr lang="el-GR" sz="2000" dirty="0" smtClean="0">
                <a:latin typeface="Palatino Linotype" pitchFamily="18" charset="0"/>
              </a:rPr>
              <a:t> το 1844, ο οποίος έπλασε έναν μύθο για να τον «</a:t>
            </a:r>
            <a:r>
              <a:rPr lang="el-GR" sz="2000" b="1" dirty="0" smtClean="0">
                <a:latin typeface="Palatino Linotype" pitchFamily="18" charset="0"/>
              </a:rPr>
              <a:t>σφετεριστεί</a:t>
            </a:r>
            <a:r>
              <a:rPr lang="el-GR" sz="2000" dirty="0" smtClean="0">
                <a:latin typeface="Palatino Linotype" pitchFamily="18" charset="0"/>
              </a:rPr>
              <a:t>».</a:t>
            </a:r>
          </a:p>
          <a:p>
            <a:pPr algn="just"/>
            <a:endParaRPr lang="el-GR" cap="all" dirty="0" smtClean="0">
              <a:latin typeface="Palatino Linotype" pitchFamily="18" charset="0"/>
            </a:endParaRPr>
          </a:p>
          <a:p>
            <a:pPr algn="just"/>
            <a:r>
              <a:rPr lang="el-GR" cap="all" dirty="0" smtClean="0">
                <a:latin typeface="Palatino Linotype" pitchFamily="18" charset="0"/>
              </a:rPr>
              <a:t>π</a:t>
            </a:r>
            <a:r>
              <a:rPr lang="el-GR" dirty="0" smtClean="0">
                <a:latin typeface="Palatino Linotype" pitchFamily="18" charset="0"/>
              </a:rPr>
              <a:t>εριλαμβάνει </a:t>
            </a:r>
            <a:r>
              <a:rPr lang="el-GR" b="1" dirty="0" smtClean="0">
                <a:latin typeface="Palatino Linotype" pitchFamily="18" charset="0"/>
              </a:rPr>
              <a:t>και</a:t>
            </a:r>
            <a:r>
              <a:rPr lang="el-GR" dirty="0" smtClean="0">
                <a:latin typeface="Palatino Linotype" pitchFamily="18" charset="0"/>
              </a:rPr>
              <a:t> την </a:t>
            </a:r>
            <a:r>
              <a:rPr lang="el-GR" b="1" i="1" dirty="0" smtClean="0">
                <a:latin typeface="Palatino Linotype" pitchFamily="18" charset="0"/>
              </a:rPr>
              <a:t>Επιστολή Βαρνάβα</a:t>
            </a:r>
            <a:r>
              <a:rPr lang="el-GR" dirty="0" smtClean="0">
                <a:latin typeface="Palatino Linotype" pitchFamily="18" charset="0"/>
              </a:rPr>
              <a:t> και τον </a:t>
            </a:r>
            <a:r>
              <a:rPr lang="el-GR" b="1" i="1" dirty="0" smtClean="0">
                <a:latin typeface="Palatino Linotype" pitchFamily="18" charset="0"/>
              </a:rPr>
              <a:t>Ποιμένα του </a:t>
            </a:r>
            <a:r>
              <a:rPr lang="el-GR" b="1" i="1" dirty="0" err="1" smtClean="0">
                <a:latin typeface="Palatino Linotype" pitchFamily="18" charset="0"/>
              </a:rPr>
              <a:t>Ερμά</a:t>
            </a:r>
            <a:r>
              <a:rPr lang="el-GR" dirty="0" smtClean="0">
                <a:latin typeface="Palatino Linotype" pitchFamily="18" charset="0"/>
              </a:rPr>
              <a:t>! 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Εικόνα" descr="codex_sinaiticus_42v_voll.jpg">
            <a:hlinkClick r:id="rId5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412776"/>
            <a:ext cx="4992555" cy="4181265"/>
          </a:xfrm>
          <a:prstGeom prst="round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915816" y="5733256"/>
            <a:ext cx="604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Μπορώ να τον ανοίξω και φυλλομετρήσω </a:t>
            </a:r>
            <a:r>
              <a:rPr lang="en-US" sz="1400" dirty="0" smtClean="0"/>
              <a:t>On-Line!!! </a:t>
            </a:r>
            <a:r>
              <a:rPr lang="en-US" sz="1400" dirty="0" smtClean="0">
                <a:hlinkClick r:id="rId7"/>
              </a:rPr>
              <a:t>http://www.codexsinaiticus.org/en/manuscript.aspx</a:t>
            </a:r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Για τον μύθο  του Τ. περί της χρήσης των φύλλων ως προσανάμματος </a:t>
            </a:r>
          </a:p>
          <a:p>
            <a:r>
              <a:rPr lang="el-GR" sz="1400" dirty="0" smtClean="0"/>
              <a:t>βλ. </a:t>
            </a:r>
            <a:r>
              <a:rPr lang="en-US" sz="1400" dirty="0" smtClean="0"/>
              <a:t>http://sinaimonastery.com/index.php?lid=107</a:t>
            </a:r>
            <a:endParaRPr lang="el-GR" sz="14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299525" y="944724"/>
            <a:ext cx="2592288" cy="503348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err="1" smtClean="0"/>
              <a:t>Βατικανός</a:t>
            </a:r>
            <a:r>
              <a:rPr lang="el-GR" b="1" dirty="0" smtClean="0"/>
              <a:t> (B)</a:t>
            </a:r>
            <a:r>
              <a:rPr lang="el-GR" dirty="0" smtClean="0"/>
              <a:t> από τον 5</a:t>
            </a:r>
            <a:r>
              <a:rPr lang="el-GR" baseline="30000" dirty="0" smtClean="0"/>
              <a:t>ο</a:t>
            </a:r>
            <a:r>
              <a:rPr lang="el-GR" dirty="0" smtClean="0"/>
              <a:t> αι. είναι βιβλιοδετημένος σε πέντε τόμους και βρίσκεται στη βιβλιοθήκη του Βατικανού. Είναι ίσως το αρχαιότερο βιβλίο του κόσμου, δηλ. τόμος με την σημερινή έννοια. Έχει χαθεί ο τόμος με το Εβρ. 9, 14 κε., Ποιμαντικές, </a:t>
            </a:r>
            <a:r>
              <a:rPr lang="el-GR" dirty="0" err="1" smtClean="0"/>
              <a:t>Αποκ</a:t>
            </a:r>
            <a:r>
              <a:rPr lang="el-GR" dirty="0" smtClean="0"/>
              <a:t> Τα </a:t>
            </a:r>
            <a:r>
              <a:rPr lang="el-GR" dirty="0" err="1" smtClean="0"/>
              <a:t>Ιω</a:t>
            </a:r>
            <a:r>
              <a:rPr lang="el-GR" dirty="0" smtClean="0"/>
              <a:t>. 1-7 έχουν πολλές ‘δυτικές’ παραλλαγές.</a:t>
            </a:r>
            <a:endParaRPr lang="el-GR" dirty="0"/>
          </a:p>
        </p:txBody>
      </p:sp>
      <p:pic>
        <p:nvPicPr>
          <p:cNvPr id="5" name="4 - Εικόνα" descr="vaticanus3-706270.jpg">
            <a:hlinkClick r:id="rId4" tooltip="κλικ για να δείτε τον κώδικα ο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0003" y="945952"/>
            <a:ext cx="5891344" cy="4931320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251520" y="998731"/>
            <a:ext cx="2592288" cy="4005322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Αλεξανδρινός κώδικας (Α</a:t>
            </a:r>
            <a:r>
              <a:rPr lang="en-US" sz="2000" dirty="0" smtClean="0"/>
              <a:t>  (London, </a:t>
            </a:r>
            <a:r>
              <a:rPr lang="en-US" sz="2000" dirty="0" smtClean="0">
                <a:hlinkClick r:id="rId4" tooltip="British Library"/>
              </a:rPr>
              <a:t>Brit</a:t>
            </a:r>
            <a:r>
              <a:rPr lang="el-GR" sz="2000" dirty="0" smtClean="0">
                <a:hlinkClick r:id="rId4" tooltip="British Library"/>
              </a:rPr>
              <a:t>.</a:t>
            </a:r>
            <a:r>
              <a:rPr lang="en-US" sz="2000" dirty="0" smtClean="0">
                <a:hlinkClick r:id="rId4" tooltip="British Library"/>
              </a:rPr>
              <a:t> Library</a:t>
            </a:r>
            <a:r>
              <a:rPr lang="en-US" sz="2000" dirty="0" smtClean="0"/>
              <a:t>,</a:t>
            </a:r>
            <a:r>
              <a:rPr lang="el-GR" sz="2000" b="1" dirty="0" smtClean="0">
                <a:latin typeface="Palatino Linotype" pitchFamily="18" charset="0"/>
              </a:rPr>
              <a:t>)</a:t>
            </a:r>
            <a:r>
              <a:rPr lang="el-GR" sz="2000" dirty="0" smtClean="0">
                <a:latin typeface="Palatino Linotype" pitchFamily="18" charset="0"/>
              </a:rPr>
              <a:t>,</a:t>
            </a:r>
            <a:r>
              <a:rPr lang="el-GR" sz="2000" b="1" dirty="0" smtClean="0">
                <a:latin typeface="Palatino Linotype" pitchFamily="18" charset="0"/>
              </a:rPr>
              <a:t> </a:t>
            </a:r>
            <a:r>
              <a:rPr lang="el-GR" sz="2000" dirty="0" smtClean="0">
                <a:latin typeface="Palatino Linotype" pitchFamily="18" charset="0"/>
              </a:rPr>
              <a:t>από τον 5</a:t>
            </a:r>
            <a:r>
              <a:rPr lang="el-GR" sz="2000" baseline="30000" dirty="0" smtClean="0">
                <a:latin typeface="Palatino Linotype" pitchFamily="18" charset="0"/>
              </a:rPr>
              <a:t>ο</a:t>
            </a:r>
            <a:r>
              <a:rPr lang="el-GR" sz="2000" dirty="0" smtClean="0">
                <a:latin typeface="Palatino Linotype" pitchFamily="18" charset="0"/>
              </a:rPr>
              <a:t> αι. ο οποίος περιλαμβάνει και τις </a:t>
            </a:r>
            <a:r>
              <a:rPr lang="el-GR" sz="2000" i="1" dirty="0" smtClean="0">
                <a:latin typeface="Palatino Linotype" pitchFamily="18" charset="0"/>
              </a:rPr>
              <a:t>δύο επιστολές </a:t>
            </a:r>
            <a:r>
              <a:rPr lang="el-GR" sz="2000" i="1" dirty="0" err="1" smtClean="0">
                <a:latin typeface="Palatino Linotype" pitchFamily="18" charset="0"/>
              </a:rPr>
              <a:t>Κλήμεντος</a:t>
            </a:r>
            <a:r>
              <a:rPr lang="el-GR" sz="2000" i="1" dirty="0" smtClean="0">
                <a:latin typeface="Palatino Linotype" pitchFamily="18" charset="0"/>
              </a:rPr>
              <a:t>. </a:t>
            </a:r>
            <a:r>
              <a:rPr lang="el-GR" sz="2000" dirty="0" smtClean="0">
                <a:latin typeface="Palatino Linotype" pitchFamily="18" charset="0"/>
              </a:rPr>
              <a:t>Έχουν χαθεί οι περικοπές </a:t>
            </a:r>
            <a:r>
              <a:rPr lang="el-GR" sz="2000" dirty="0" err="1" smtClean="0">
                <a:latin typeface="Palatino Linotype" pitchFamily="18" charset="0"/>
              </a:rPr>
              <a:t>Μτ</a:t>
            </a:r>
            <a:r>
              <a:rPr lang="el-GR" sz="2000" dirty="0" smtClean="0">
                <a:latin typeface="Palatino Linotype" pitchFamily="18" charset="0"/>
              </a:rPr>
              <a:t>. 1-24. </a:t>
            </a:r>
            <a:r>
              <a:rPr lang="el-GR" sz="2000" dirty="0" err="1" smtClean="0">
                <a:latin typeface="Palatino Linotype" pitchFamily="18" charset="0"/>
              </a:rPr>
              <a:t>Ιω</a:t>
            </a:r>
            <a:r>
              <a:rPr lang="el-GR" sz="2000" dirty="0" smtClean="0">
                <a:latin typeface="Palatino Linotype" pitchFamily="18" charset="0"/>
              </a:rPr>
              <a:t>. 7-8 και Β’ </a:t>
            </a:r>
            <a:r>
              <a:rPr lang="el-GR" sz="2000" dirty="0" err="1" smtClean="0">
                <a:latin typeface="Palatino Linotype" pitchFamily="18" charset="0"/>
              </a:rPr>
              <a:t>Κορ</a:t>
            </a:r>
            <a:r>
              <a:rPr lang="el-GR" sz="2000" dirty="0" smtClean="0">
                <a:latin typeface="Palatino Linotype" pitchFamily="18" charset="0"/>
              </a:rPr>
              <a:t>. 4-12.</a:t>
            </a:r>
            <a:endParaRPr lang="el-GR" sz="2000" dirty="0">
              <a:latin typeface="Palatino Linotype" pitchFamily="18" charset="0"/>
            </a:endParaRPr>
          </a:p>
        </p:txBody>
      </p:sp>
      <p:pic>
        <p:nvPicPr>
          <p:cNvPr id="6" name="5 - Εικόνα" descr="codexalex_lg.jpg">
            <a:hlinkClick r:id="rId5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5829" y="998730"/>
            <a:ext cx="5841912" cy="5382598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347532" y="998731"/>
            <a:ext cx="8448939" cy="102155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Παλίμψηστος </a:t>
            </a:r>
            <a:r>
              <a:rPr lang="el-GR" b="1" dirty="0" err="1" smtClean="0"/>
              <a:t>Εφραιμιτικός</a:t>
            </a:r>
            <a:r>
              <a:rPr lang="el-GR" b="1" dirty="0" smtClean="0"/>
              <a:t> ( </a:t>
            </a:r>
            <a:r>
              <a:rPr lang="en-US" b="1" dirty="0" smtClean="0"/>
              <a:t>C</a:t>
            </a:r>
            <a:r>
              <a:rPr lang="el-GR" b="1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Paris</a:t>
            </a:r>
            <a:r>
              <a:rPr lang="el-GR" b="1" dirty="0" smtClean="0"/>
              <a:t> )</a:t>
            </a:r>
            <a:r>
              <a:rPr lang="el-GR" dirty="0" smtClean="0"/>
              <a:t> από τον 5</a:t>
            </a:r>
            <a:r>
              <a:rPr lang="el-GR" baseline="30000" dirty="0" smtClean="0"/>
              <a:t>ο</a:t>
            </a:r>
            <a:r>
              <a:rPr lang="el-GR" dirty="0" smtClean="0"/>
              <a:t> αι. και ανακαλύφθηκε από τον </a:t>
            </a:r>
            <a:r>
              <a:rPr lang="el-GR" dirty="0" err="1" smtClean="0"/>
              <a:t>Τischendorf</a:t>
            </a:r>
            <a:r>
              <a:rPr lang="el-GR" dirty="0" smtClean="0"/>
              <a:t>. Είναι παλίμψηστος διότι τον 12</a:t>
            </a:r>
            <a:r>
              <a:rPr lang="el-GR" baseline="30000" dirty="0" smtClean="0"/>
              <a:t>ο</a:t>
            </a:r>
            <a:r>
              <a:rPr lang="el-GR" dirty="0" smtClean="0"/>
              <a:t> αι. γράφτηκε πάνω σε αυτόν η ελληνική μετάφραση των 38 πραγματειών του </a:t>
            </a:r>
            <a:r>
              <a:rPr lang="el-GR" dirty="0" err="1" smtClean="0"/>
              <a:t>Εφραίμ</a:t>
            </a:r>
            <a:r>
              <a:rPr lang="el-GR" dirty="0" smtClean="0"/>
              <a:t> του Σύρου.</a:t>
            </a:r>
            <a:endParaRPr lang="el-GR" dirty="0"/>
          </a:p>
        </p:txBody>
      </p:sp>
      <p:pic>
        <p:nvPicPr>
          <p:cNvPr id="5" name="4 - Εικόνα" descr="Ephraemi-640w.gif">
            <a:hlinkClick r:id="rId4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541" y="2186863"/>
            <a:ext cx="8352928" cy="4127655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2 - Στρογγύλεμα διαγώνιας γωνίας του ορθογωνίου">
            <a:hlinkClick r:id="rId2" tooltip="κλικ για να διαβάσετε on-line το σχετικό άρθρο της wikipedia"/>
          </p:cNvPr>
          <p:cNvSpPr/>
          <p:nvPr/>
        </p:nvSpPr>
        <p:spPr>
          <a:xfrm>
            <a:off x="251520" y="1045898"/>
            <a:ext cx="2592288" cy="2553891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Κώδικας </a:t>
            </a:r>
            <a:r>
              <a:rPr lang="el-GR" b="1" dirty="0" err="1" smtClean="0"/>
              <a:t>Βέζα</a:t>
            </a:r>
            <a:r>
              <a:rPr lang="el-GR" dirty="0" smtClean="0"/>
              <a:t> (</a:t>
            </a:r>
            <a:r>
              <a:rPr lang="en-US" dirty="0" smtClean="0"/>
              <a:t>D</a:t>
            </a:r>
            <a:r>
              <a:rPr lang="el-GR" dirty="0" smtClean="0"/>
              <a:t>) του 5</a:t>
            </a:r>
            <a:r>
              <a:rPr lang="el-GR" baseline="30000" dirty="0" smtClean="0"/>
              <a:t>ου</a:t>
            </a:r>
            <a:r>
              <a:rPr lang="el-GR" dirty="0" smtClean="0"/>
              <a:t> αι., ο οποίος περιέχει πολλές ιδιότυπες γραφές της λεγόμενης «δυτικής» παράδοσης του κειμένου.</a:t>
            </a:r>
            <a:endParaRPr lang="el-GR" dirty="0"/>
          </a:p>
        </p:txBody>
      </p:sp>
      <p:pic>
        <p:nvPicPr>
          <p:cNvPr id="4" name="3 - Εικόνα" descr="bezae_grec_jean12_annote.jpg">
            <a:hlinkClick r:id="rId4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0254" y="982528"/>
            <a:ext cx="5978239" cy="5686832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" name="2 - Εικόνα" descr="wp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6" y="1628800"/>
            <a:ext cx="8509061" cy="4991769"/>
          </a:xfrm>
          <a:prstGeom prst="roundRect">
            <a:avLst/>
          </a:prstGeom>
        </p:spPr>
      </p:pic>
      <p:sp>
        <p:nvSpPr>
          <p:cNvPr id="6" name="5 - TextBox">
            <a:hlinkClick r:id="rId3" tooltip="κάντε κλικ μέσα στο μπλε πλαίσιο για να διαβάσετε on-line το σχετικό άρθρο στη wikipedia"/>
          </p:cNvPr>
          <p:cNvSpPr txBox="1"/>
          <p:nvPr/>
        </p:nvSpPr>
        <p:spPr>
          <a:xfrm>
            <a:off x="251525" y="786462"/>
            <a:ext cx="8700459" cy="715089"/>
          </a:xfrm>
          <a:prstGeom prst="roundRect">
            <a:avLst/>
          </a:prstGeom>
          <a:solidFill>
            <a:srgbClr val="984B1C">
              <a:alpha val="30000"/>
            </a:srgb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Ο πρώτος </a:t>
            </a:r>
            <a:r>
              <a:rPr lang="el-GR" b="1" dirty="0" smtClean="0"/>
              <a:t>σωζόμενος</a:t>
            </a:r>
            <a:r>
              <a:rPr lang="el-GR" dirty="0" smtClean="0"/>
              <a:t> γραπτός Κανόνας της χριστιανικής Εκκλησίας είναι ο παλίμψηστος </a:t>
            </a:r>
            <a:r>
              <a:rPr lang="el-GR" u="sng" dirty="0" smtClean="0"/>
              <a:t>Κανόνας του </a:t>
            </a:r>
            <a:r>
              <a:rPr lang="el-GR" b="1" u="sng" dirty="0" err="1" smtClean="0"/>
              <a:t>Μουρατόρι</a:t>
            </a:r>
            <a:r>
              <a:rPr lang="el-GR" b="1" u="sng" dirty="0" smtClean="0"/>
              <a:t> (Μιλάνο)</a:t>
            </a:r>
            <a:endParaRPr lang="el-GR" b="1" i="1" u="sng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443543" y="2834934"/>
            <a:ext cx="8256917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r>
              <a:rPr lang="el-GR" sz="1600" dirty="0" smtClean="0"/>
              <a:t>Παρά το πλήθος των χειρογράφων, μόνον 1% του κειμένου της Κ.Δ. παρουσιάζει παρεκκλίσεις.</a:t>
            </a:r>
            <a:endParaRPr lang="el-GR" sz="16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3543" y="1687365"/>
            <a:ext cx="8256917" cy="1021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Είναι εντυπωσιακό ότι καμιά βασική χριστιανική διδασκαλία δε βασίζεται πάνω σε λανθασμένη ανάγνωση και καμιά αναθεώρηση κάποιας λέξης δεν οδήγησε σε διόρθωση της διδασκαλίας της.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43541" y="836713"/>
            <a:ext cx="8352928" cy="715089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ΠΑΡΑΤΗΡΗΣΕΙΣ ΣΤΗΝ ΕΓΚΥΡΟΤΗΤΑ ΤΗΣ  ΧΕΙΡΟΓΡΑΦΗΣ ΠΑΡΑΔΟΣΗΣ ΤΗΣ Κ.Δ.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39552" y="3694355"/>
            <a:ext cx="8064896" cy="2254925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sz="1600" cap="all" dirty="0" smtClean="0"/>
              <a:t>α</a:t>
            </a:r>
            <a:r>
              <a:rPr lang="el-GR" sz="1600" dirty="0" smtClean="0"/>
              <a:t>κόμα, όμως, κι αν η ίδια η Βίβλος χανόταν, θα μπορούσαμε να ανασυντάξουμε το κείμενό της από τις </a:t>
            </a:r>
            <a:r>
              <a:rPr lang="el-GR" sz="1600" b="1" dirty="0" smtClean="0"/>
              <a:t>πρώιμες μεταφράσεις σε </a:t>
            </a:r>
            <a:r>
              <a:rPr lang="el-GR" sz="1600" b="1" u="sng" dirty="0" smtClean="0"/>
              <a:t>18 γλώσσες</a:t>
            </a:r>
            <a:r>
              <a:rPr lang="el-GR" sz="1600" dirty="0" smtClean="0"/>
              <a:t>.</a:t>
            </a:r>
          </a:p>
          <a:p>
            <a:pPr algn="just"/>
            <a:endParaRPr lang="el-GR" sz="16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1600" dirty="0" smtClean="0"/>
              <a:t>Κι αν οι μεταφράσεις χάνονταν θα μπορούσαμε να ανασυνθέσουμε τα βιβλία της από τα </a:t>
            </a:r>
            <a:r>
              <a:rPr lang="el-GR" sz="1600" b="1" dirty="0" smtClean="0"/>
              <a:t>παραθέματα των Πατέρων</a:t>
            </a:r>
            <a:r>
              <a:rPr lang="el-GR" sz="1600" dirty="0" smtClean="0"/>
              <a:t> .</a:t>
            </a:r>
          </a:p>
          <a:p>
            <a:pPr algn="just"/>
            <a:endParaRPr lang="el-GR" sz="16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1600" b="1" dirty="0" smtClean="0"/>
              <a:t>Σήμερα η Α. Γ. κυκλοφορεί σε 2.233 γλώσσες και διαλέκτους.</a:t>
            </a:r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1296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Οι διορθώσεις &lt;  </a:t>
            </a:r>
            <a:r>
              <a:rPr lang="el-GR" b="1" dirty="0" smtClean="0"/>
              <a:t>ακούσιοι</a:t>
            </a:r>
            <a:r>
              <a:rPr lang="el-GR" dirty="0" smtClean="0"/>
              <a:t> παράγοντες.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l-GR" sz="2400" dirty="0" smtClean="0"/>
              <a:t>Κείμενο </a:t>
            </a:r>
            <a:r>
              <a:rPr lang="el-GR" sz="2400" b="1" u="sng" dirty="0" smtClean="0"/>
              <a:t>συνεχόμενο χωρίς τόνους και σημεία στίξης</a:t>
            </a:r>
            <a:r>
              <a:rPr lang="el-GR" sz="2400" dirty="0" smtClean="0"/>
              <a:t>, </a:t>
            </a:r>
          </a:p>
          <a:p>
            <a:r>
              <a:rPr lang="el-GR" sz="1600" dirty="0" smtClean="0"/>
              <a:t>Μκ.10,40: </a:t>
            </a:r>
            <a:r>
              <a:rPr lang="el-GR" sz="1600" dirty="0" err="1" smtClean="0"/>
              <a:t>τό</a:t>
            </a:r>
            <a:r>
              <a:rPr lang="el-GR" sz="1600" dirty="0" smtClean="0"/>
              <a:t> </a:t>
            </a:r>
            <a:r>
              <a:rPr lang="el-GR" sz="1600" dirty="0" err="1" smtClean="0"/>
              <a:t>δέ</a:t>
            </a:r>
            <a:r>
              <a:rPr lang="el-GR" sz="1600" dirty="0" smtClean="0"/>
              <a:t> </a:t>
            </a:r>
            <a:r>
              <a:rPr lang="el-GR" sz="1600" dirty="0" err="1" smtClean="0"/>
              <a:t>καθίσαι</a:t>
            </a:r>
            <a:r>
              <a:rPr lang="el-GR" sz="1600" dirty="0" smtClean="0"/>
              <a:t>.... </a:t>
            </a:r>
            <a:r>
              <a:rPr lang="el-GR" sz="1600" b="1" dirty="0" smtClean="0"/>
              <a:t>ΔΟΥΝΑΙΑΛΛΟΙΣ ΗΤΟΙΜΑΣΤΑΙ</a:t>
            </a:r>
            <a:r>
              <a:rPr lang="en-US" sz="1600" b="1" dirty="0" smtClean="0"/>
              <a:t> (</a:t>
            </a:r>
            <a:r>
              <a:rPr lang="el-GR" sz="1600" b="1" dirty="0" err="1" smtClean="0"/>
              <a:t>ἀλλ</a:t>
            </a:r>
            <a:r>
              <a:rPr lang="el-GR" sz="1600" b="1" dirty="0" smtClean="0"/>
              <a:t>’ </a:t>
            </a:r>
            <a:r>
              <a:rPr lang="el-GR" sz="1600" b="1" dirty="0" err="1" smtClean="0"/>
              <a:t>οὶς</a:t>
            </a:r>
            <a:r>
              <a:rPr lang="el-GR" sz="1600" b="1" dirty="0" smtClean="0"/>
              <a:t> ή </a:t>
            </a:r>
            <a:r>
              <a:rPr lang="el-GR" sz="1600" b="1" dirty="0" err="1" smtClean="0"/>
              <a:t>ἄλλοις</a:t>
            </a:r>
            <a:r>
              <a:rPr lang="el-GR" sz="1600" b="1" dirty="0" smtClean="0"/>
              <a:t>;;;)</a:t>
            </a:r>
            <a:r>
              <a:rPr lang="el-GR" sz="1600" dirty="0" smtClean="0"/>
              <a:t>. </a:t>
            </a:r>
          </a:p>
          <a:p>
            <a:r>
              <a:rPr lang="el-GR" sz="1600" dirty="0" smtClean="0"/>
              <a:t>Φιλ.1, 1 ΣΥΝΕΠΙΣΚΟΠΟΙΣ ή ΣΥΝ ΕΠΙΣΚΟΠΟΙΣ.</a:t>
            </a:r>
            <a:endParaRPr lang="en-US" sz="1600" dirty="0" smtClean="0"/>
          </a:p>
          <a:p>
            <a:endParaRPr lang="el-GR" sz="1800" b="1" u="sng" dirty="0" smtClean="0"/>
          </a:p>
          <a:p>
            <a:r>
              <a:rPr lang="el-GR" sz="1800" b="1" u="sng" dirty="0" smtClean="0"/>
              <a:t>απλογραφία ή διπλογραφία</a:t>
            </a:r>
            <a:r>
              <a:rPr lang="el-GR" sz="1800" dirty="0" smtClean="0"/>
              <a:t> : ΕΓΕΝΗΘΗΜΕΝ</a:t>
            </a:r>
            <a:r>
              <a:rPr lang="el-GR" sz="1800" b="1" u="sng" dirty="0" smtClean="0"/>
              <a:t>Ν</a:t>
            </a:r>
            <a:r>
              <a:rPr lang="el-GR" sz="1800" dirty="0" smtClean="0"/>
              <a:t>ΗΠΙΟΙ (= </a:t>
            </a:r>
            <a:r>
              <a:rPr lang="el-GR" sz="1800" dirty="0" err="1" smtClean="0"/>
              <a:t>ἐγενήθημεν</a:t>
            </a:r>
            <a:r>
              <a:rPr lang="el-GR" sz="1800" dirty="0" smtClean="0"/>
              <a:t> </a:t>
            </a:r>
            <a:r>
              <a:rPr lang="el-GR" sz="1800" dirty="0" err="1" smtClean="0"/>
              <a:t>νήπιοι</a:t>
            </a:r>
            <a:r>
              <a:rPr lang="el-GR" sz="1800" dirty="0" smtClean="0"/>
              <a:t> ἤ </a:t>
            </a:r>
            <a:r>
              <a:rPr lang="el-GR" sz="1800" dirty="0" err="1" smtClean="0"/>
              <a:t>ἤπιοι</a:t>
            </a:r>
            <a:r>
              <a:rPr lang="el-GR" sz="1800" dirty="0" smtClean="0"/>
              <a:t>;  </a:t>
            </a:r>
          </a:p>
          <a:p>
            <a:endParaRPr lang="el-GR" sz="1800" b="1" u="sng" dirty="0" smtClean="0"/>
          </a:p>
          <a:p>
            <a:r>
              <a:rPr lang="el-GR" sz="1800" b="1" u="sng" dirty="0" smtClean="0"/>
              <a:t>Ομοιοτέλευτο: </a:t>
            </a:r>
            <a:r>
              <a:rPr lang="el-GR" sz="1800" dirty="0" smtClean="0"/>
              <a:t>στον Β και στην πρωταρχική εκδοχή του S, παραλείπεται ολόκληρος ο </a:t>
            </a:r>
            <a:r>
              <a:rPr lang="el-GR" sz="1800" dirty="0" err="1" smtClean="0"/>
              <a:t>Μτ</a:t>
            </a:r>
            <a:r>
              <a:rPr lang="el-GR" sz="1800" dirty="0" smtClean="0"/>
              <a:t> 12, 47, επειδή και αυτός και ο προηγούμενος στίχος τελειώνουν με το </a:t>
            </a:r>
            <a:r>
              <a:rPr lang="el-GR" sz="1800" i="1" dirty="0" err="1" smtClean="0"/>
              <a:t>λαλήσαι</a:t>
            </a:r>
            <a:r>
              <a:rPr lang="el-GR" sz="1800" dirty="0" smtClean="0"/>
              <a:t> </a:t>
            </a:r>
          </a:p>
          <a:p>
            <a:endParaRPr lang="el-GR" sz="1800" b="1" u="sng" dirty="0" smtClean="0"/>
          </a:p>
          <a:p>
            <a:r>
              <a:rPr lang="el-GR" sz="1800" b="1" u="sng" dirty="0" smtClean="0"/>
              <a:t>απάτη της μνήμης</a:t>
            </a:r>
            <a:r>
              <a:rPr lang="el-GR" sz="1800" dirty="0" smtClean="0"/>
              <a:t>  Η ίδια εναλλαγή συναντάται στο </a:t>
            </a:r>
            <a:r>
              <a:rPr lang="el-GR" sz="1800" dirty="0" err="1" smtClean="0"/>
              <a:t>Μτ</a:t>
            </a:r>
            <a:r>
              <a:rPr lang="el-GR" sz="1800" dirty="0" smtClean="0"/>
              <a:t> 15,30 με τα επίθετα </a:t>
            </a:r>
            <a:r>
              <a:rPr lang="el-GR" sz="1800" i="1" dirty="0" smtClean="0"/>
              <a:t>χωλούς, τυφλούς, κωφούς, κυλλούς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endParaRPr lang="el-GR" sz="1800" b="1" u="sng" dirty="0" smtClean="0"/>
          </a:p>
          <a:p>
            <a:r>
              <a:rPr lang="el-GR" sz="1800" b="1" u="sng" dirty="0" smtClean="0"/>
              <a:t>προφορά στην Κοινή</a:t>
            </a:r>
            <a:r>
              <a:rPr lang="en-US" sz="1800" b="1" u="sng" dirty="0" smtClean="0"/>
              <a:t>: </a:t>
            </a:r>
            <a:r>
              <a:rPr lang="el-GR" sz="1800" dirty="0" smtClean="0"/>
              <a:t> </a:t>
            </a:r>
            <a:r>
              <a:rPr lang="el-GR" sz="1800" b="1" dirty="0" smtClean="0"/>
              <a:t>υποτακτική </a:t>
            </a:r>
            <a:r>
              <a:rPr lang="el-GR" sz="1800" b="1" i="1" dirty="0" err="1" smtClean="0"/>
              <a:t>έχωμεν</a:t>
            </a:r>
            <a:r>
              <a:rPr lang="el-GR" sz="1800" i="1" dirty="0" smtClean="0"/>
              <a:t>,</a:t>
            </a:r>
            <a:r>
              <a:rPr lang="el-GR" sz="1800" dirty="0" smtClean="0"/>
              <a:t> και από άλλους αντιγραφείς </a:t>
            </a:r>
            <a:r>
              <a:rPr lang="el-GR" sz="1800" b="1" dirty="0" smtClean="0"/>
              <a:t>την οριστική </a:t>
            </a:r>
            <a:r>
              <a:rPr lang="el-GR" sz="1800" b="1" i="1" dirty="0" err="1" smtClean="0"/>
              <a:t>έχομεν</a:t>
            </a:r>
            <a:endParaRPr lang="el-GR" sz="1800" dirty="0"/>
          </a:p>
        </p:txBody>
      </p:sp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1443" y="998742"/>
            <a:ext cx="8361125" cy="715089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Γ.  Ο ΚΑΝΟΝΑΣ </a:t>
            </a:r>
            <a:r>
              <a:rPr lang="el-GR" b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τησ</a:t>
            </a:r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Κ.Δ.</a:t>
            </a:r>
          </a:p>
          <a:p>
            <a:pPr algn="just"/>
            <a:endParaRPr lang="el-GR" b="1" i="1" dirty="0" smtClean="0">
              <a:latin typeface="Palatino Linotype" pitchFamily="18" charset="0"/>
            </a:endParaRPr>
          </a:p>
        </p:txBody>
      </p:sp>
      <p:sp>
        <p:nvSpPr>
          <p:cNvPr id="4" name="3 - Διπλωμένη γωνία"/>
          <p:cNvSpPr/>
          <p:nvPr/>
        </p:nvSpPr>
        <p:spPr>
          <a:xfrm rot="-600000">
            <a:off x="1880596" y="1782114"/>
            <a:ext cx="4572000" cy="378327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Ερώτηση: </a:t>
            </a:r>
            <a:r>
              <a:rPr lang="el-GR" sz="2000" i="1" dirty="0" smtClean="0"/>
              <a:t>Πώς είμαστε βέβαιοι ότι τα </a:t>
            </a:r>
            <a:r>
              <a:rPr lang="el-GR" sz="2000" b="1" i="1" dirty="0" smtClean="0"/>
              <a:t>27 αυτά βιβλία </a:t>
            </a:r>
            <a:r>
              <a:rPr lang="el-GR" sz="2000" i="1" dirty="0" smtClean="0"/>
              <a:t>της Κ.Δ. μας παραδίδουν τις αρτιότερες πληροφορίες για τον Ιησού και το Χριστιανισμό; </a:t>
            </a:r>
          </a:p>
          <a:p>
            <a:pPr algn="just"/>
            <a:endParaRPr lang="el-GR" sz="2000" i="1" dirty="0" smtClean="0"/>
          </a:p>
          <a:p>
            <a:pPr algn="just"/>
            <a:r>
              <a:rPr lang="el-GR" sz="2000" i="1" dirty="0" smtClean="0"/>
              <a:t>Με ποια κριτήρια </a:t>
            </a:r>
            <a:r>
              <a:rPr lang="el-GR" sz="2000" b="1" i="1" dirty="0" smtClean="0"/>
              <a:t>η Εκκλησία </a:t>
            </a:r>
            <a:r>
              <a:rPr lang="el-GR" sz="2000" i="1" dirty="0" smtClean="0"/>
              <a:t>επέλεξε τα συγκεκριμένα κείμενα και απέρριψε άλλα, τα οποία χαρακτηρίστηκαν ως απόκρυφα;</a:t>
            </a:r>
            <a:endParaRPr lang="el-GR" sz="20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&lt;  </a:t>
            </a:r>
            <a:r>
              <a:rPr lang="el-GR" b="1" dirty="0" smtClean="0"/>
              <a:t>εκούσιοι</a:t>
            </a:r>
            <a:r>
              <a:rPr lang="el-GR" dirty="0" smtClean="0"/>
              <a:t> παράγοντες.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 fontScale="47500" lnSpcReduction="20000"/>
          </a:bodyPr>
          <a:lstStyle/>
          <a:p>
            <a:r>
              <a:rPr lang="el-GR" sz="3600" dirty="0" smtClean="0"/>
              <a:t>η </a:t>
            </a:r>
            <a:r>
              <a:rPr lang="el-GR" sz="3600" b="1" u="sng" dirty="0" smtClean="0"/>
              <a:t>διόρθωση λέξεων</a:t>
            </a:r>
            <a:r>
              <a:rPr lang="el-GR" sz="3600" dirty="0" smtClean="0"/>
              <a:t>, οι οποίες δεν είναι ορθές από γραμματική ή συντακτική άποψη (ιδίως στην Αποκάλυψη </a:t>
            </a:r>
            <a:r>
              <a:rPr lang="el-GR" sz="3600" dirty="0" err="1" smtClean="0"/>
              <a:t>πρβλ</a:t>
            </a:r>
            <a:r>
              <a:rPr lang="el-GR" sz="3600" dirty="0" smtClean="0"/>
              <a:t>. 2,20 3,12), από ρητορική ή αισθητική πλευρά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l-GR" sz="3600" dirty="0" smtClean="0"/>
              <a:t>η </a:t>
            </a:r>
            <a:r>
              <a:rPr lang="el-GR" sz="3600" b="1" dirty="0" smtClean="0"/>
              <a:t>αντικατάσταση </a:t>
            </a:r>
            <a:r>
              <a:rPr lang="el-GR" sz="3600" b="1" i="1" dirty="0" smtClean="0"/>
              <a:t>χυδαίων</a:t>
            </a:r>
            <a:r>
              <a:rPr lang="el-GR" sz="3600" b="1" dirty="0" smtClean="0"/>
              <a:t> λέξεων</a:t>
            </a:r>
            <a:r>
              <a:rPr lang="el-GR" sz="3600" dirty="0" smtClean="0"/>
              <a:t> που δεν ταιριάζουν στην ιερότητα του κειμένου της Γραφής π.χ. στο </a:t>
            </a:r>
            <a:r>
              <a:rPr lang="el-GR" sz="3600" dirty="0" err="1" smtClean="0"/>
              <a:t>Α’Κορ</a:t>
            </a:r>
            <a:r>
              <a:rPr lang="el-GR" sz="3600" dirty="0" smtClean="0"/>
              <a:t>. το </a:t>
            </a:r>
            <a:r>
              <a:rPr lang="el-GR" sz="3600" i="1" dirty="0" smtClean="0"/>
              <a:t>υπέρ ημών </a:t>
            </a:r>
            <a:r>
              <a:rPr lang="el-GR" sz="3600" b="1" i="1" dirty="0" err="1" smtClean="0"/>
              <a:t>κλώμενον</a:t>
            </a:r>
            <a:r>
              <a:rPr lang="el-GR" sz="3600" dirty="0" smtClean="0"/>
              <a:t> γίνεται </a:t>
            </a:r>
            <a:r>
              <a:rPr lang="el-GR" sz="3600" b="1" i="1" dirty="0" err="1" smtClean="0"/>
              <a:t>θρυπτώμενον</a:t>
            </a:r>
            <a:r>
              <a:rPr lang="el-GR" sz="3600" i="1" dirty="0" smtClean="0"/>
              <a:t> </a:t>
            </a:r>
            <a:r>
              <a:rPr lang="el-GR" sz="3600" dirty="0" smtClean="0"/>
              <a:t>ή </a:t>
            </a:r>
            <a:r>
              <a:rPr lang="el-GR" sz="3600" i="1" dirty="0" err="1" smtClean="0"/>
              <a:t>διδόμενον</a:t>
            </a:r>
            <a:r>
              <a:rPr lang="el-GR" sz="3600" dirty="0" smtClean="0"/>
              <a:t>.</a:t>
            </a:r>
            <a:endParaRPr lang="en-US" sz="3600" dirty="0" smtClean="0"/>
          </a:p>
          <a:p>
            <a:r>
              <a:rPr lang="el-GR" sz="3600" b="1" dirty="0" smtClean="0"/>
              <a:t>ο εναρμονισμός</a:t>
            </a:r>
            <a:r>
              <a:rPr lang="el-GR" sz="3600" dirty="0" smtClean="0"/>
              <a:t> των συνοπτικών κειμένων μεταξύ τους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l-GR" sz="3600" dirty="0" smtClean="0"/>
              <a:t>Οι διορθώσεις για </a:t>
            </a:r>
            <a:r>
              <a:rPr lang="el-GR" sz="3600" b="1" dirty="0" smtClean="0"/>
              <a:t>δογματικούς λόγους</a:t>
            </a:r>
            <a:r>
              <a:rPr lang="el-GR" sz="3600" dirty="0" smtClean="0"/>
              <a:t> είναι ευτυχώς πολύ λίγες (περίπου 200). O </a:t>
            </a:r>
            <a:r>
              <a:rPr lang="el-GR" sz="3600" dirty="0" err="1" smtClean="0"/>
              <a:t>Mαρκίων</a:t>
            </a:r>
            <a:r>
              <a:rPr lang="el-GR" sz="3600" dirty="0" smtClean="0"/>
              <a:t> μετέβαλε τα κείμενα του Λουκά και των επιστολών του Παύλου (π.χ. διέγραψε το Ρωμ.4, την δικαίωση της πίστης του Αβραάμ) ή άλλαξε εντελώς την σειρά των λέξεων, ώστε αυτά να συμφωνούν με τις δοξασίες του. Παρά την πληθώρα των χειρογράφων, 99% των λέξεων του κειμένου της Κ.Δ. είναι παραδεδομένες ορθά και μόνον 1% με παρεκκλίσεις. </a:t>
            </a:r>
            <a:endParaRPr lang="en-US" sz="3600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l-GR" b="1" dirty="0" smtClean="0"/>
              <a:t>Είναι εντυπωσιακό ότι καμιά βασική χριστιανική διδασκαλία δε βασίζεται πάνω σε λανθασμένη ανάγνωση και καμιά αναθεώρηση κάποιας λέξης δεν οδήγησε σε διόρθωση της διδασκαλίας της</a:t>
            </a:r>
            <a:endParaRPr lang="el-GR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179512" y="692696"/>
            <a:ext cx="8964488" cy="5447645"/>
          </a:xfrm>
          <a:prstGeom prst="round1Rect">
            <a:avLst/>
          </a:prstGeom>
          <a:solidFill>
            <a:srgbClr val="984B1C">
              <a:alpha val="30000"/>
            </a:srgb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i="1" dirty="0" smtClean="0">
                <a:latin typeface="Palatino Linotype" pitchFamily="18" charset="0"/>
              </a:rPr>
              <a:t>Βλ. την κριτική έκδοση του Πάτερ Ημών </a:t>
            </a:r>
            <a:r>
              <a:rPr lang="el-GR" sz="1200" b="1" i="1" dirty="0" smtClean="0">
                <a:latin typeface="Palatino Linotype" pitchFamily="18" charset="0"/>
              </a:rPr>
              <a:t>(σε συνδυασμό με την επόμενη σχετική παρουσίαση)</a:t>
            </a:r>
            <a:endParaRPr lang="el-GR" b="1" i="1" dirty="0" smtClean="0">
              <a:latin typeface="Palatino Linotype" pitchFamily="18" charset="0"/>
            </a:endParaRPr>
          </a:p>
          <a:p>
            <a:pPr algn="ctr"/>
            <a:r>
              <a:rPr lang="en-US" b="1" dirty="0" smtClean="0">
                <a:hlinkClick r:id="rId2" tooltip="NESTLE ALAND ΠΑΡΑΔΕΙΓΜΑ.tif"/>
              </a:rPr>
              <a:t>NESTLE ALAND </a:t>
            </a:r>
            <a:r>
              <a:rPr lang="el-GR" b="1" dirty="0" smtClean="0">
                <a:hlinkClick r:id="rId2" tooltip="NESTLE ALAND ΠΑΡΑΔΕΙΓΜΑ.tif"/>
              </a:rPr>
              <a:t>ΠΑΡΑΔΕΙΓΜΑ.</a:t>
            </a:r>
            <a:r>
              <a:rPr lang="en-US" b="1" dirty="0" err="1" smtClean="0">
                <a:hlinkClick r:id="rId2" tooltip="NESTLE ALAND ΠΑΡΑΔΕΙΓΜΑ.tif"/>
              </a:rPr>
              <a:t>tif</a:t>
            </a:r>
            <a:r>
              <a:rPr lang="en-US" b="1" dirty="0" smtClean="0">
                <a:hlinkClick r:id="rId2" tooltip="NESTLE ALAND ΠΑΡΑΔΕΙΓΜΑ.tif"/>
              </a:rPr>
              <a:t> </a:t>
            </a:r>
            <a:r>
              <a:rPr lang="el-GR" b="1" dirty="0" smtClean="0"/>
              <a:t> </a:t>
            </a:r>
          </a:p>
          <a:p>
            <a:pPr algn="just"/>
            <a:r>
              <a:rPr lang="en-US" dirty="0" smtClean="0"/>
              <a:t>http://eclass.uoa.gr/modules/document/document.php?course=SOCTHEOL100&amp;openDir=%2F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Έχουν θεσπισθεί δύο εσωτερικά κριτήρια και δύο εξωτερικά αξιολόγησης μιας γραφής: </a:t>
            </a:r>
          </a:p>
          <a:p>
            <a:pPr algn="just"/>
            <a:endParaRPr lang="el-GR" b="1" u="sng" dirty="0" smtClean="0"/>
          </a:p>
          <a:p>
            <a:pPr algn="just"/>
            <a:r>
              <a:rPr lang="el-GR" b="1" u="sng" dirty="0" smtClean="0"/>
              <a:t>Εσωτερικά </a:t>
            </a:r>
            <a:r>
              <a:rPr lang="el-GR" dirty="0" smtClean="0"/>
              <a:t>: Προτιμότερη παραλλαγή είναι (α) η </a:t>
            </a:r>
            <a:r>
              <a:rPr lang="el-GR" b="1" dirty="0" smtClean="0"/>
              <a:t>συντομότερη</a:t>
            </a:r>
            <a:r>
              <a:rPr lang="el-GR" dirty="0" smtClean="0"/>
              <a:t> (</a:t>
            </a:r>
            <a:r>
              <a:rPr lang="el-GR" i="1" dirty="0" err="1" smtClean="0"/>
              <a:t>lectio</a:t>
            </a:r>
            <a:r>
              <a:rPr lang="el-GR" i="1" dirty="0" smtClean="0"/>
              <a:t> </a:t>
            </a:r>
            <a:r>
              <a:rPr lang="el-GR" i="1" dirty="0" err="1" smtClean="0"/>
              <a:t>brevior</a:t>
            </a:r>
            <a:r>
              <a:rPr lang="el-GR" dirty="0" smtClean="0"/>
              <a:t> </a:t>
            </a:r>
            <a:r>
              <a:rPr lang="el-GR" i="1" dirty="0" err="1" smtClean="0"/>
              <a:t>potior</a:t>
            </a:r>
            <a:r>
              <a:rPr lang="el-GR" dirty="0" smtClean="0"/>
              <a:t>) και (β) </a:t>
            </a:r>
            <a:r>
              <a:rPr lang="el-GR" b="1" dirty="0" smtClean="0"/>
              <a:t>η δυσκολότερη</a:t>
            </a:r>
            <a:r>
              <a:rPr lang="el-GR" dirty="0" smtClean="0"/>
              <a:t> (</a:t>
            </a:r>
            <a:r>
              <a:rPr lang="el-GR" i="1" dirty="0" err="1" smtClean="0"/>
              <a:t>lectio</a:t>
            </a:r>
            <a:r>
              <a:rPr lang="el-GR" i="1" dirty="0" smtClean="0"/>
              <a:t> </a:t>
            </a:r>
            <a:r>
              <a:rPr lang="el-GR" i="1" dirty="0" err="1" smtClean="0"/>
              <a:t>difficilior</a:t>
            </a:r>
            <a:r>
              <a:rPr lang="el-GR" dirty="0" smtClean="0"/>
              <a:t>), εφόσον αυτή δεν είναι τόσο δύσκολη ώστε να μη βγάζει πλέον καμιά σημασία το κείμενο. </a:t>
            </a:r>
          </a:p>
          <a:p>
            <a:pPr algn="just"/>
            <a:endParaRPr lang="el-GR" b="1" u="sng" dirty="0" smtClean="0"/>
          </a:p>
          <a:p>
            <a:pPr algn="just"/>
            <a:endParaRPr lang="el-GR" b="1" u="sng" dirty="0" smtClean="0"/>
          </a:p>
          <a:p>
            <a:pPr algn="just"/>
            <a:r>
              <a:rPr lang="el-GR" b="1" u="sng" dirty="0" smtClean="0"/>
              <a:t>Εξωτερικά</a:t>
            </a:r>
            <a:r>
              <a:rPr lang="el-GR" dirty="0" smtClean="0"/>
              <a:t>: (α) </a:t>
            </a:r>
            <a:r>
              <a:rPr lang="el-GR" b="1" dirty="0" smtClean="0"/>
              <a:t>η χρονολογία ενός χειρογράφου και </a:t>
            </a:r>
            <a:r>
              <a:rPr lang="el-GR" dirty="0" smtClean="0"/>
              <a:t>(β) </a:t>
            </a:r>
            <a:r>
              <a:rPr lang="el-GR" b="1" dirty="0" smtClean="0"/>
              <a:t>ο τύπος του κειμένου</a:t>
            </a:r>
            <a:r>
              <a:rPr lang="el-GR" dirty="0" smtClean="0"/>
              <a:t>. Τα αρχαιότερα χειρόγραφα έχουν περισσότερες πιθανότητες να είναι απαλλαγμένα εκείνων των λαθών τα οποία προκύπτουν από τις αδιάκοπες αντιγραφές. </a:t>
            </a:r>
            <a:r>
              <a:rPr lang="el-GR" b="1" dirty="0" smtClean="0"/>
              <a:t>Ο αριθμός των μαρτύρων δεν παίζει κανένα ρόλο. </a:t>
            </a:r>
            <a:r>
              <a:rPr lang="el-GR" b="1" u="sng" dirty="0" smtClean="0"/>
              <a:t>Η ποιότητα εν προκειμένω έχει το προβάδισμα έναντι της ποσότητας.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000" u="sng" dirty="0" smtClean="0">
                <a:latin typeface="Palatino Linotype" pitchFamily="18" charset="0"/>
              </a:rPr>
              <a:t>/</a:t>
            </a:r>
            <a:endParaRPr lang="el-GR" sz="1000" b="1" i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323528" y="980728"/>
            <a:ext cx="8448939" cy="5693866"/>
          </a:xfrm>
          <a:prstGeom prst="round1Rect">
            <a:avLst/>
          </a:prstGeom>
          <a:solidFill>
            <a:srgbClr val="984B1C">
              <a:alpha val="30000"/>
            </a:srgb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Για τους Ορθοδόξους αλλά και στην Έρευνα ο </a:t>
            </a:r>
            <a:r>
              <a:rPr lang="el-GR" sz="1400" b="1" dirty="0" smtClean="0"/>
              <a:t>εκκλησιαστικός</a:t>
            </a:r>
            <a:r>
              <a:rPr lang="el-GR" sz="1400" dirty="0" smtClean="0"/>
              <a:t> τύπος Κειμένου </a:t>
            </a:r>
            <a:r>
              <a:rPr lang="el-GR" sz="2800" dirty="0" smtClean="0"/>
              <a:t>(</a:t>
            </a:r>
            <a:r>
              <a:rPr lang="la-Latn" sz="2800" i="1" dirty="0" smtClean="0">
                <a:latin typeface="LibronixApparatusFont" pitchFamily="2" charset="0"/>
                <a:ea typeface="LibronixApparatusFont" pitchFamily="2" charset="0"/>
              </a:rPr>
              <a:t>m</a:t>
            </a:r>
            <a:r>
              <a:rPr lang="el-GR" sz="2800" i="1" dirty="0" smtClean="0"/>
              <a:t>) </a:t>
            </a:r>
            <a:r>
              <a:rPr lang="el-GR" sz="1400" dirty="0" smtClean="0"/>
              <a:t>έχει ιδιαίτερη σημασία καθώς αποτελεί το κείμενο το οποίο </a:t>
            </a:r>
            <a:r>
              <a:rPr lang="el-GR" sz="1400" b="1" dirty="0" smtClean="0"/>
              <a:t>αναγιγνώσκεται επί αιώνες στη θεία Ευχαριστία όχι μόνον στην Ανατολή αλλά και στη Δύση. </a:t>
            </a:r>
          </a:p>
          <a:p>
            <a:pPr algn="just"/>
            <a:endParaRPr lang="el-GR" sz="1400" b="1" dirty="0" smtClean="0"/>
          </a:p>
          <a:p>
            <a:pPr algn="just"/>
            <a:r>
              <a:rPr lang="el-GR" sz="1400" dirty="0" smtClean="0"/>
              <a:t>Αντιθέτως το Κριτικό Κείμενο δεν έχει χρησιμοποιηθεί  </a:t>
            </a:r>
            <a:r>
              <a:rPr lang="el-GR" sz="2800" dirty="0" smtClean="0"/>
              <a:t>ποτέ </a:t>
            </a:r>
            <a:r>
              <a:rPr lang="el-GR" sz="1400" dirty="0" smtClean="0"/>
              <a:t>στη Λατρεία από </a:t>
            </a:r>
            <a:r>
              <a:rPr lang="el-GR" dirty="0" smtClean="0"/>
              <a:t>καμία</a:t>
            </a:r>
            <a:r>
              <a:rPr lang="el-GR" sz="1400" dirty="0" smtClean="0"/>
              <a:t> Ομολογία</a:t>
            </a:r>
            <a:r>
              <a:rPr lang="el-GR" sz="1400" b="1" dirty="0" smtClean="0"/>
              <a:t>. </a:t>
            </a:r>
            <a:r>
              <a:rPr lang="el-GR" sz="1400" dirty="0" smtClean="0"/>
              <a:t>Άλλωστε δεν πρέπει να </a:t>
            </a:r>
            <a:r>
              <a:rPr lang="el-GR" sz="1400" dirty="0" err="1" smtClean="0"/>
              <a:t>απολυτοποιείται</a:t>
            </a:r>
            <a:r>
              <a:rPr lang="el-GR" sz="1400" dirty="0" smtClean="0"/>
              <a:t> η αξία του κειμένου του </a:t>
            </a:r>
            <a:r>
              <a:rPr lang="en-US" sz="1400" dirty="0" smtClean="0"/>
              <a:t>Nestle</a:t>
            </a:r>
            <a:r>
              <a:rPr lang="el-GR" sz="1400" dirty="0" smtClean="0"/>
              <a:t>-</a:t>
            </a:r>
            <a:r>
              <a:rPr lang="en-US" sz="1400" dirty="0" smtClean="0"/>
              <a:t>Aland</a:t>
            </a:r>
            <a:r>
              <a:rPr lang="el-GR" sz="1400" dirty="0" smtClean="0"/>
              <a:t>. Είναι χαρακτηριστικό ότι η 26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από την 25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έκδοση διαφέρει σε </a:t>
            </a:r>
            <a:r>
              <a:rPr lang="el-GR" sz="1400" b="1" u="sng" dirty="0" smtClean="0"/>
              <a:t>700 σημεία</a:t>
            </a:r>
            <a:r>
              <a:rPr lang="el-GR" sz="1400" dirty="0" smtClean="0"/>
              <a:t>, κάτι που καταδεικνύει την ύπαρξη υποκειμενισμού. Από την άλλη μεριά, απουσιάζει κριτική έκδοση του εκκλησιαστικού ή λειτουργικού κειμένου επί τη βάσει περισσότερων χειρογράφων από την έκδοση του 1904</a:t>
            </a:r>
          </a:p>
          <a:p>
            <a:pPr algn="just"/>
            <a:endParaRPr lang="el-GR" sz="1400" b="1" i="1" dirty="0" smtClean="0">
              <a:latin typeface="Palatino Linotype" pitchFamily="18" charset="0"/>
            </a:endParaRPr>
          </a:p>
          <a:p>
            <a:pPr algn="just"/>
            <a:r>
              <a:rPr lang="el-GR" sz="1400" b="1" i="1" dirty="0" smtClean="0">
                <a:latin typeface="Palatino Linotype" pitchFamily="18" charset="0"/>
              </a:rPr>
              <a:t>Ενδιαφέρουσες ιστοσελίδες σχετικά με τα χειρόγραφα της Κ.Δ.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Interpreting Ancient Manuscripts Web</a:t>
            </a:r>
          </a:p>
          <a:p>
            <a:pPr lvl="1" algn="just"/>
            <a:r>
              <a:rPr lang="en-US" sz="1400" u="sng" dirty="0" smtClean="0">
                <a:latin typeface="Palatino Linotype" pitchFamily="18" charset="0"/>
                <a:hlinkClick r:id="rId2"/>
              </a:rPr>
              <a:t>http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://</a:t>
            </a:r>
            <a:r>
              <a:rPr lang="en-US" sz="1400" u="sng" dirty="0" smtClean="0">
                <a:latin typeface="Palatino Linotype" pitchFamily="18" charset="0"/>
                <a:hlinkClick r:id="rId2"/>
              </a:rPr>
              <a:t>www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earlham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edu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/~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seidti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/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iam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/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interp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_</a:t>
            </a:r>
            <a:r>
              <a:rPr lang="en-US" sz="1400" u="sng" dirty="0" smtClean="0">
                <a:latin typeface="Palatino Linotype" pitchFamily="18" charset="0"/>
                <a:hlinkClick r:id="rId2"/>
              </a:rPr>
              <a:t>mss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.</a:t>
            </a:r>
            <a:r>
              <a:rPr lang="en-US" sz="1400" u="sng" dirty="0" smtClean="0">
                <a:latin typeface="Palatino Linotype" pitchFamily="18" charset="0"/>
                <a:hlinkClick r:id="rId2"/>
              </a:rPr>
              <a:t>html</a:t>
            </a:r>
            <a:endParaRPr lang="el-GR" sz="1400" u="sng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The Encyclopedia of New Testament Textual Criticism</a:t>
            </a:r>
          </a:p>
          <a:p>
            <a:pPr lvl="1" algn="just"/>
            <a:r>
              <a:rPr lang="el-GR" sz="1400" u="sng" dirty="0" smtClean="0">
                <a:latin typeface="Palatino Linotype" pitchFamily="18" charset="0"/>
                <a:hlinkClick r:id="rId3"/>
              </a:rPr>
              <a:t>http://www.skypoint.com/%7Ewaltzmn/</a:t>
            </a:r>
            <a:endParaRPr lang="el-GR" sz="1400" u="sng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Center for New Testament Manuscripts</a:t>
            </a:r>
          </a:p>
          <a:p>
            <a:pPr algn="just"/>
            <a:r>
              <a:rPr lang="en-US" sz="1400" b="1" dirty="0" smtClean="0">
                <a:latin typeface="Palatino Linotype" pitchFamily="18" charset="0"/>
              </a:rPr>
              <a:t>         </a:t>
            </a:r>
            <a:r>
              <a:rPr lang="en-US" sz="1400" b="1" dirty="0" smtClean="0">
                <a:latin typeface="Palatino Linotype" pitchFamily="18" charset="0"/>
                <a:hlinkClick r:id="rId4"/>
              </a:rPr>
              <a:t>http://www.csntm.org/</a:t>
            </a:r>
            <a:endParaRPr lang="en-US" sz="1400" b="1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Online Database of New Testament Manuscripts</a:t>
            </a:r>
            <a:endParaRPr lang="el-GR" sz="1400" b="1" i="1" dirty="0" smtClean="0">
              <a:latin typeface="Palatino Linotype" pitchFamily="18" charset="0"/>
              <a:hlinkClick r:id="rId5"/>
            </a:endParaRPr>
          </a:p>
          <a:p>
            <a:pPr lvl="1" algn="just"/>
            <a:r>
              <a:rPr lang="en-US" sz="1400" b="1" i="1" dirty="0" smtClean="0">
                <a:latin typeface="Palatino Linotype" pitchFamily="18" charset="0"/>
                <a:hlinkClick r:id="rId5"/>
              </a:rPr>
              <a:t>http://www.stoa.org/bible/bible.pl</a:t>
            </a:r>
            <a:endParaRPr lang="el-GR" sz="1400" b="1" i="1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i="1" dirty="0" smtClean="0">
                <a:latin typeface="Palatino Linotype" pitchFamily="18" charset="0"/>
              </a:rPr>
              <a:t>Catalogue of New Testament</a:t>
            </a:r>
            <a:r>
              <a:rPr lang="el-GR" sz="1400" b="1" i="1" dirty="0" smtClean="0">
                <a:latin typeface="Palatino Linotype" pitchFamily="18" charset="0"/>
              </a:rPr>
              <a:t> </a:t>
            </a:r>
            <a:r>
              <a:rPr lang="en-US" sz="1400" b="1" i="1" dirty="0" smtClean="0">
                <a:latin typeface="Palatino Linotype" pitchFamily="18" charset="0"/>
              </a:rPr>
              <a:t>Papyri &amp; Codices</a:t>
            </a:r>
            <a:r>
              <a:rPr lang="el-GR" sz="1400" b="1" i="1" dirty="0" smtClean="0">
                <a:latin typeface="Palatino Linotype" pitchFamily="18" charset="0"/>
              </a:rPr>
              <a:t> </a:t>
            </a:r>
            <a:r>
              <a:rPr lang="en-US" sz="1400" b="1" i="1" dirty="0" smtClean="0">
                <a:latin typeface="Palatino Linotype" pitchFamily="18" charset="0"/>
              </a:rPr>
              <a:t>2nd—10th Centuries</a:t>
            </a:r>
            <a:endParaRPr lang="el-GR" sz="1400" b="1" u="sng" dirty="0" smtClean="0">
              <a:latin typeface="Palatino Linotype" pitchFamily="18" charset="0"/>
              <a:hlinkClick r:id="rId6"/>
            </a:endParaRPr>
          </a:p>
          <a:p>
            <a:pPr lvl="1" algn="just"/>
            <a:r>
              <a:rPr lang="en-US" sz="1400" u="sng" dirty="0" smtClean="0">
                <a:latin typeface="Palatino Linotype" pitchFamily="18" charset="0"/>
                <a:hlinkClick r:id="rId6"/>
              </a:rPr>
              <a:t>http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://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www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.</a:t>
            </a:r>
            <a:r>
              <a:rPr lang="en-US" sz="1400" u="sng" dirty="0" err="1" smtClean="0">
                <a:latin typeface="Palatino Linotype" pitchFamily="18" charset="0"/>
                <a:hlinkClick r:id="rId6"/>
              </a:rPr>
              <a:t>kchanson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.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com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/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papyri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.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html</a:t>
            </a:r>
            <a:endParaRPr lang="el-GR" sz="1400" u="sng" dirty="0" smtClean="0">
              <a:latin typeface="Palatino Linotype" pitchFamily="18" charset="0"/>
            </a:endParaRPr>
          </a:p>
          <a:p>
            <a:pPr algn="just"/>
            <a:endParaRPr lang="el-GR" sz="1400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TC </a:t>
            </a:r>
            <a:r>
              <a:rPr lang="en-US" sz="1400" b="1" dirty="0" err="1" smtClean="0">
                <a:latin typeface="Palatino Linotype" pitchFamily="18" charset="0"/>
              </a:rPr>
              <a:t>Ebind</a:t>
            </a:r>
            <a:r>
              <a:rPr lang="en-US" sz="1400" b="1" dirty="0" smtClean="0">
                <a:latin typeface="Palatino Linotype" pitchFamily="18" charset="0"/>
              </a:rPr>
              <a:t> Index</a:t>
            </a:r>
          </a:p>
          <a:p>
            <a:pPr lvl="1" algn="just"/>
            <a:r>
              <a:rPr lang="el-GR" sz="1400" u="sng" dirty="0" smtClean="0">
                <a:latin typeface="Palatino Linotype" pitchFamily="18" charset="0"/>
                <a:hlinkClick r:id="rId7"/>
              </a:rPr>
              <a:t>http://rosetta.reltech.org/Ebind/docs/TC/</a:t>
            </a:r>
            <a:endParaRPr lang="el-GR" sz="1400" b="1" i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Δημήτριος\Desktop\mssp6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466637" cy="187220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1520" y="836712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ΓΛΩΣΣΑ ΤΩΝ ΕΥΑΓΓΕΛΙΩΝ</a:t>
            </a:r>
          </a:p>
          <a:p>
            <a:pPr algn="just"/>
            <a:endParaRPr lang="el-GR" dirty="0" smtClean="0"/>
          </a:p>
          <a:p>
            <a:pPr algn="just"/>
            <a:r>
              <a:rPr lang="en-US" dirty="0" smtClean="0"/>
              <a:t>T</a:t>
            </a:r>
            <a:r>
              <a:rPr lang="el-GR" dirty="0" smtClean="0"/>
              <a:t>α Ευαγγέλια ΔΕΝ γράφτηκαν στην κλασικίζουσα </a:t>
            </a:r>
            <a:r>
              <a:rPr lang="el-GR" dirty="0" err="1" smtClean="0"/>
              <a:t>αττικίζουσα</a:t>
            </a:r>
            <a:r>
              <a:rPr lang="el-GR" dirty="0" smtClean="0"/>
              <a:t> γλώσσα της πνευματικής ελίτ, αλλά στην </a:t>
            </a:r>
            <a:r>
              <a:rPr lang="el-GR" b="1" dirty="0" smtClean="0"/>
              <a:t>απλή γλώσσα του λαού</a:t>
            </a:r>
            <a:r>
              <a:rPr lang="el-GR" dirty="0" smtClean="0"/>
              <a:t>. </a:t>
            </a:r>
          </a:p>
          <a:p>
            <a:endParaRPr lang="el-GR" cap="all" dirty="0" smtClean="0"/>
          </a:p>
          <a:p>
            <a:pPr algn="ctr"/>
            <a:r>
              <a:rPr lang="de-DE" i="1" dirty="0" smtClean="0"/>
              <a:t>DEI </a:t>
            </a:r>
            <a:r>
              <a:rPr lang="de-DE" i="1" dirty="0" err="1" smtClean="0"/>
              <a:t>Dialectus</a:t>
            </a:r>
            <a:r>
              <a:rPr lang="de-DE" i="1" dirty="0" smtClean="0"/>
              <a:t> </a:t>
            </a:r>
            <a:r>
              <a:rPr lang="de-DE" i="1" dirty="0" err="1" smtClean="0"/>
              <a:t>Soloecismus</a:t>
            </a:r>
            <a:r>
              <a:rPr lang="el-GR" i="1" dirty="0" smtClean="0"/>
              <a:t>. </a:t>
            </a:r>
            <a:r>
              <a:rPr lang="fr-FR" i="1" dirty="0" smtClean="0"/>
              <a:t>Vox Populi</a:t>
            </a:r>
            <a:r>
              <a:rPr lang="el-GR" i="1" dirty="0" smtClean="0"/>
              <a:t>, </a:t>
            </a:r>
            <a:r>
              <a:rPr lang="fr-FR" i="1" dirty="0" smtClean="0"/>
              <a:t>vox DEI </a:t>
            </a:r>
            <a:endParaRPr lang="el-GR" i="1" dirty="0" smtClean="0"/>
          </a:p>
          <a:p>
            <a:pPr algn="ctr"/>
            <a:r>
              <a:rPr lang="el-GR" dirty="0" smtClean="0"/>
              <a:t>Του ΘΕΟΥ η διάλεκτος/ο λόγος είναι </a:t>
            </a:r>
            <a:r>
              <a:rPr lang="el-GR" b="1" dirty="0" smtClean="0"/>
              <a:t>σολοικισμός</a:t>
            </a:r>
            <a:r>
              <a:rPr lang="el-GR" dirty="0" smtClean="0"/>
              <a:t>. </a:t>
            </a:r>
          </a:p>
          <a:p>
            <a:pPr algn="ctr"/>
            <a:r>
              <a:rPr lang="el-GR" dirty="0" smtClean="0"/>
              <a:t>Φωνή λαού, φωνή </a:t>
            </a:r>
            <a:r>
              <a:rPr lang="el-GR" dirty="0" err="1" smtClean="0"/>
              <a:t>Θ</a:t>
            </a:r>
            <a:r>
              <a:rPr lang="el-GR" cap="all" dirty="0" err="1" smtClean="0"/>
              <a:t>εοΥ</a:t>
            </a:r>
            <a:r>
              <a:rPr lang="el-GR" dirty="0" smtClean="0"/>
              <a:t>!</a:t>
            </a:r>
          </a:p>
          <a:p>
            <a:pPr algn="r"/>
            <a:r>
              <a:rPr lang="el-GR" dirty="0" smtClean="0"/>
              <a:t> </a:t>
            </a:r>
            <a:r>
              <a:rPr lang="de-DE" cap="all" dirty="0" smtClean="0"/>
              <a:t>j</a:t>
            </a:r>
            <a:r>
              <a:rPr lang="el-GR" dirty="0" smtClean="0"/>
              <a:t>. </a:t>
            </a:r>
            <a:r>
              <a:rPr lang="de-DE" cap="all" dirty="0" smtClean="0"/>
              <a:t>g</a:t>
            </a:r>
            <a:r>
              <a:rPr lang="el-GR" dirty="0" smtClean="0"/>
              <a:t>. </a:t>
            </a:r>
            <a:r>
              <a:rPr lang="de-DE" dirty="0" smtClean="0"/>
              <a:t>Hamann</a:t>
            </a:r>
            <a:r>
              <a:rPr lang="el-GR" dirty="0" smtClean="0"/>
              <a:t> </a:t>
            </a:r>
          </a:p>
          <a:p>
            <a:pPr algn="ctr"/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Πρβλ</a:t>
            </a:r>
            <a:r>
              <a:rPr lang="el-GR" dirty="0" smtClean="0"/>
              <a:t>. Ωριγένης, Κατά </a:t>
            </a:r>
            <a:r>
              <a:rPr lang="el-GR" dirty="0" err="1" smtClean="0"/>
              <a:t>Κέλσον</a:t>
            </a:r>
            <a:r>
              <a:rPr lang="el-GR" dirty="0" smtClean="0"/>
              <a:t> 6, 2 = Β’ </a:t>
            </a:r>
            <a:r>
              <a:rPr lang="el-GR" dirty="0" err="1" smtClean="0"/>
              <a:t>Κορ</a:t>
            </a:r>
            <a:r>
              <a:rPr lang="el-GR" dirty="0" smtClean="0"/>
              <a:t>. 4, 7 : </a:t>
            </a:r>
            <a:r>
              <a:rPr lang="el-GR" i="1" dirty="0" err="1" smtClean="0"/>
              <a:t>Ἒχομεν</a:t>
            </a:r>
            <a:r>
              <a:rPr lang="el-GR" i="1" dirty="0" smtClean="0"/>
              <a:t> </a:t>
            </a:r>
            <a:r>
              <a:rPr lang="el-GR" i="1" dirty="0" err="1" smtClean="0"/>
              <a:t>τὸν</a:t>
            </a:r>
            <a:r>
              <a:rPr lang="el-GR" i="1" dirty="0" smtClean="0"/>
              <a:t> </a:t>
            </a:r>
            <a:r>
              <a:rPr lang="el-GR" i="1" dirty="0" err="1" smtClean="0"/>
              <a:t>θησαυρὸν</a:t>
            </a:r>
            <a:r>
              <a:rPr lang="el-GR" i="1" dirty="0" smtClean="0"/>
              <a:t> </a:t>
            </a:r>
            <a:r>
              <a:rPr lang="el-GR" i="1" dirty="0" err="1" smtClean="0"/>
              <a:t>τοῦτον</a:t>
            </a:r>
            <a:r>
              <a:rPr lang="el-GR" i="1" dirty="0" smtClean="0"/>
              <a:t> </a:t>
            </a:r>
            <a:r>
              <a:rPr lang="el-GR" i="1" dirty="0" err="1" smtClean="0"/>
              <a:t>ἐν</a:t>
            </a:r>
            <a:r>
              <a:rPr lang="el-GR" i="1" dirty="0" smtClean="0"/>
              <a:t> </a:t>
            </a:r>
            <a:r>
              <a:rPr lang="el-GR" i="1" dirty="0" err="1" smtClean="0"/>
              <a:t>ὀστρακίνοις</a:t>
            </a:r>
            <a:r>
              <a:rPr lang="el-GR" i="1" dirty="0" smtClean="0"/>
              <a:t> </a:t>
            </a:r>
            <a:r>
              <a:rPr lang="el-GR" i="1" dirty="0" err="1" smtClean="0"/>
              <a:t>σκεύεσιν</a:t>
            </a:r>
            <a:r>
              <a:rPr lang="el-GR" i="1" dirty="0" smtClean="0"/>
              <a:t>,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b="1" dirty="0" smtClean="0"/>
              <a:t>Καλύτερα</a:t>
            </a:r>
            <a:r>
              <a:rPr lang="el-GR" dirty="0" smtClean="0"/>
              <a:t> Ελληνικά τα έργα του Λουκά+ Εβρ. </a:t>
            </a:r>
          </a:p>
          <a:p>
            <a:r>
              <a:rPr lang="el-GR" dirty="0" smtClean="0"/>
              <a:t>και τα </a:t>
            </a:r>
            <a:r>
              <a:rPr lang="el-GR" b="1" dirty="0" smtClean="0"/>
              <a:t>χειρότερα</a:t>
            </a:r>
            <a:r>
              <a:rPr lang="el-GR" dirty="0" smtClean="0"/>
              <a:t> η Αποκάλυψη !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642350" cy="6264275"/>
          </a:xfrm>
        </p:spPr>
      </p:pic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hart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0732"/>
            <a:ext cx="3528392" cy="581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07504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 ΧΩΡΟΣ ΔΡΑΣΗΣ ΤΟΥ Ι. ΧΡΙΣΤΟΥ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ransition spd="slow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 descr="chart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836355"/>
            <a:ext cx="8061002" cy="51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635562" y="836713"/>
            <a:ext cx="8160907" cy="408623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Α.Ο ΟΡΟΣ «ΕΥΑΓΓΕΛΙΟ»</a:t>
            </a:r>
          </a:p>
        </p:txBody>
      </p:sp>
      <p:grpSp>
        <p:nvGrpSpPr>
          <p:cNvPr id="9" name="71 - Ομάδα"/>
          <p:cNvGrpSpPr/>
          <p:nvPr/>
        </p:nvGrpSpPr>
        <p:grpSpPr>
          <a:xfrm>
            <a:off x="455653" y="692696"/>
            <a:ext cx="8232697" cy="4986987"/>
            <a:chOff x="350821" y="923594"/>
            <a:chExt cx="6174523" cy="6649318"/>
          </a:xfrm>
        </p:grpSpPr>
        <p:sp>
          <p:nvSpPr>
            <p:cNvPr id="4" name="3 - Στρογγυλεμένο ορθογώνιο"/>
            <p:cNvSpPr/>
            <p:nvPr/>
          </p:nvSpPr>
          <p:spPr>
            <a:xfrm>
              <a:off x="350821" y="3779912"/>
              <a:ext cx="2169158" cy="953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b="1" u="sng" dirty="0" smtClean="0">
                  <a:latin typeface="Palatino Linotype" pitchFamily="18" charset="0"/>
                </a:rPr>
                <a:t>Αρχαία Ελληνική </a:t>
              </a:r>
            </a:p>
            <a:p>
              <a:r>
                <a:rPr lang="el-GR" b="1" u="sng" dirty="0" smtClean="0">
                  <a:latin typeface="Palatino Linotype" pitchFamily="18" charset="0"/>
                </a:rPr>
                <a:t>Γραμματεία </a:t>
              </a:r>
              <a:endParaRPr lang="el-GR" b="1" u="sng" dirty="0">
                <a:latin typeface="Palatino Linotype" pitchFamily="18" charset="0"/>
              </a:endParaRPr>
            </a:p>
          </p:txBody>
        </p:sp>
        <p:sp>
          <p:nvSpPr>
            <p:cNvPr id="6" name="5 - Στρογγυλεμένο ορθογώνιο"/>
            <p:cNvSpPr/>
            <p:nvPr/>
          </p:nvSpPr>
          <p:spPr>
            <a:xfrm>
              <a:off x="3033554" y="3089335"/>
              <a:ext cx="3491789" cy="177069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Palatino Linotype" pitchFamily="18" charset="0"/>
                </a:rPr>
                <a:t>ευχαριστήρια </a:t>
              </a:r>
              <a:r>
                <a:rPr lang="el-GR" b="1" i="1" dirty="0" smtClean="0">
                  <a:latin typeface="Palatino Linotype" pitchFamily="18" charset="0"/>
                </a:rPr>
                <a:t>θυσία </a:t>
              </a:r>
              <a:r>
                <a:rPr lang="el-GR" dirty="0" smtClean="0">
                  <a:latin typeface="Palatino Linotype" pitchFamily="18" charset="0"/>
                </a:rPr>
                <a:t>στους θεούς για τη χαρμόσυνη είδηση της νίκης κατεξοχήν της πολεμικής (</a:t>
              </a:r>
              <a:r>
                <a:rPr lang="el-GR" dirty="0" err="1" smtClean="0">
                  <a:latin typeface="Palatino Linotype" pitchFamily="18" charset="0"/>
                </a:rPr>
                <a:t>Ισοκρ</a:t>
              </a:r>
              <a:r>
                <a:rPr lang="el-GR" dirty="0" smtClean="0">
                  <a:latin typeface="Palatino Linotype" pitchFamily="18" charset="0"/>
                </a:rPr>
                <a:t>. 142 Α</a:t>
              </a:r>
              <a:r>
                <a:rPr lang="el-GR" baseline="30000" dirty="0" smtClean="0">
                  <a:latin typeface="Palatino Linotype" pitchFamily="18" charset="0"/>
                </a:rPr>
                <a:t>.</a:t>
              </a:r>
              <a:r>
                <a:rPr lang="el-GR" dirty="0" smtClean="0">
                  <a:latin typeface="Palatino Linotype" pitchFamily="18" charset="0"/>
                </a:rPr>
                <a:t> </a:t>
              </a:r>
              <a:r>
                <a:rPr lang="el-GR" dirty="0" err="1" smtClean="0">
                  <a:latin typeface="Palatino Linotype" pitchFamily="18" charset="0"/>
                </a:rPr>
                <a:t>Αριστ</a:t>
              </a:r>
              <a:r>
                <a:rPr lang="el-GR" dirty="0" smtClean="0">
                  <a:latin typeface="Palatino Linotype" pitchFamily="18" charset="0"/>
                </a:rPr>
                <a:t>. Ιππείς 656) </a:t>
              </a:r>
              <a:endParaRPr lang="el-GR" dirty="0">
                <a:latin typeface="Palatino Linotype" pitchFamily="18" charset="0"/>
              </a:endParaRPr>
            </a:p>
          </p:txBody>
        </p:sp>
        <p:sp>
          <p:nvSpPr>
            <p:cNvPr id="5" name="4 - Στρογγυλεμένο ορθογώνιο"/>
            <p:cNvSpPr/>
            <p:nvPr/>
          </p:nvSpPr>
          <p:spPr>
            <a:xfrm>
              <a:off x="3168051" y="923594"/>
              <a:ext cx="3186492" cy="21793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b="1" i="1" dirty="0" smtClean="0">
                  <a:latin typeface="Palatino Linotype" pitchFamily="18" charset="0"/>
                </a:rPr>
                <a:t>Χαρμόσυνη αγγελία</a:t>
              </a:r>
              <a:r>
                <a:rPr lang="el-GR" dirty="0" smtClean="0">
                  <a:latin typeface="Palatino Linotype" pitchFamily="18" charset="0"/>
                </a:rPr>
                <a:t> (</a:t>
              </a:r>
              <a:r>
                <a:rPr lang="el-GR" dirty="0" err="1" smtClean="0">
                  <a:latin typeface="Palatino Linotype" pitchFamily="18" charset="0"/>
                </a:rPr>
                <a:t>Λουκ</a:t>
              </a:r>
              <a:r>
                <a:rPr lang="el-GR" dirty="0" smtClean="0">
                  <a:latin typeface="Palatino Linotype" pitchFamily="18" charset="0"/>
                </a:rPr>
                <a:t>. Ον. 26</a:t>
              </a:r>
              <a:r>
                <a:rPr lang="el-GR" baseline="30000" dirty="0" smtClean="0">
                  <a:latin typeface="Palatino Linotype" pitchFamily="18" charset="0"/>
                </a:rPr>
                <a:t>.</a:t>
              </a:r>
              <a:r>
                <a:rPr lang="el-GR" dirty="0" smtClean="0">
                  <a:latin typeface="Palatino Linotype" pitchFamily="18" charset="0"/>
                </a:rPr>
                <a:t> </a:t>
              </a:r>
              <a:r>
                <a:rPr lang="el-GR" dirty="0" err="1" smtClean="0">
                  <a:latin typeface="Palatino Linotype" pitchFamily="18" charset="0"/>
                </a:rPr>
                <a:t>Πλούτ</a:t>
              </a:r>
              <a:r>
                <a:rPr lang="el-GR" dirty="0" smtClean="0">
                  <a:latin typeface="Palatino Linotype" pitchFamily="18" charset="0"/>
                </a:rPr>
                <a:t>. Πομπήιος 41.4) </a:t>
              </a:r>
            </a:p>
            <a:p>
              <a:endParaRPr lang="el-GR" b="1" i="1" dirty="0" smtClean="0">
                <a:latin typeface="Palatino Linotype" pitchFamily="18" charset="0"/>
              </a:endParaRPr>
            </a:p>
            <a:p>
              <a:r>
                <a:rPr lang="el-GR" b="1" i="1" dirty="0" smtClean="0">
                  <a:latin typeface="Palatino Linotype" pitchFamily="18" charset="0"/>
                </a:rPr>
                <a:t>Αμοιβή </a:t>
              </a:r>
              <a:r>
                <a:rPr lang="el-GR" dirty="0" smtClean="0">
                  <a:latin typeface="Palatino Linotype" pitchFamily="18" charset="0"/>
                </a:rPr>
                <a:t> κήρυκα ευφρόσυνης αγγελίας (Οδ. Ξ 152) </a:t>
              </a:r>
              <a:endParaRPr lang="el-GR" dirty="0">
                <a:latin typeface="Palatino Linotype" pitchFamily="18" charset="0"/>
              </a:endParaRPr>
            </a:p>
          </p:txBody>
        </p:sp>
        <p:sp>
          <p:nvSpPr>
            <p:cNvPr id="7" name="6 - Στρογγυλεμένο ορθογώνιο"/>
            <p:cNvSpPr/>
            <p:nvPr/>
          </p:nvSpPr>
          <p:spPr>
            <a:xfrm>
              <a:off x="3078179" y="4962698"/>
              <a:ext cx="3429000" cy="9534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>
              <a:spAutoFit/>
            </a:bodyPr>
            <a:lstStyle/>
            <a:p>
              <a:r>
                <a:rPr lang="el-GR" dirty="0" smtClean="0">
                  <a:latin typeface="Palatino Linotype" pitchFamily="18" charset="0"/>
                </a:rPr>
                <a:t>στεφάνου που απονέμεται στον αγγελιοφόρο (</a:t>
              </a:r>
              <a:r>
                <a:rPr lang="el-GR" dirty="0" err="1" smtClean="0">
                  <a:latin typeface="Palatino Linotype" pitchFamily="18" charset="0"/>
                </a:rPr>
                <a:t>Αριστ</a:t>
              </a:r>
              <a:r>
                <a:rPr lang="el-GR" dirty="0" smtClean="0">
                  <a:latin typeface="Palatino Linotype" pitchFamily="18" charset="0"/>
                </a:rPr>
                <a:t>. </a:t>
              </a:r>
              <a:r>
                <a:rPr lang="el-GR" dirty="0" err="1" smtClean="0">
                  <a:latin typeface="Palatino Linotype" pitchFamily="18" charset="0"/>
                </a:rPr>
                <a:t>Ιππ</a:t>
              </a:r>
              <a:r>
                <a:rPr lang="el-GR" dirty="0" smtClean="0">
                  <a:latin typeface="Palatino Linotype" pitchFamily="18" charset="0"/>
                </a:rPr>
                <a:t>. 647)</a:t>
              </a:r>
              <a:endParaRPr lang="el-GR" dirty="0">
                <a:latin typeface="Palatino Linotype" pitchFamily="18" charset="0"/>
              </a:endParaRPr>
            </a:p>
          </p:txBody>
        </p:sp>
        <p:sp>
          <p:nvSpPr>
            <p:cNvPr id="8" name="7 - Στρογγυλεμένο ορθογώνιο"/>
            <p:cNvSpPr/>
            <p:nvPr/>
          </p:nvSpPr>
          <p:spPr>
            <a:xfrm>
              <a:off x="3140968" y="6210837"/>
              <a:ext cx="3384376" cy="13620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Palatino Linotype" pitchFamily="18" charset="0"/>
                </a:rPr>
                <a:t>Προπαγάνδα Ρώμης = γενέθλια πλανητάρχη (Αύγουστος + Βεσπασιανός)!</a:t>
              </a:r>
              <a:endParaRPr lang="el-GR" dirty="0">
                <a:latin typeface="Palatino Linotype" pitchFamily="18" charset="0"/>
              </a:endParaRPr>
            </a:p>
          </p:txBody>
        </p:sp>
        <p:cxnSp>
          <p:nvCxnSpPr>
            <p:cNvPr id="11" name="10 - Ευθύγραμμο βέλος σύνδεσης"/>
            <p:cNvCxnSpPr/>
            <p:nvPr/>
          </p:nvCxnSpPr>
          <p:spPr>
            <a:xfrm rot="16200000" flipH="1">
              <a:off x="2461501" y="4708624"/>
              <a:ext cx="576064" cy="494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- Ευθύγραμμο βέλος σύνδεσης"/>
            <p:cNvCxnSpPr/>
            <p:nvPr/>
          </p:nvCxnSpPr>
          <p:spPr>
            <a:xfrm rot="16200000" flipH="1">
              <a:off x="1777424" y="5392697"/>
              <a:ext cx="2016227" cy="5668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ύγραμμο βέλος σύνδεσης"/>
            <p:cNvCxnSpPr/>
            <p:nvPr/>
          </p:nvCxnSpPr>
          <p:spPr>
            <a:xfrm rot="5400000" flipH="1" flipV="1">
              <a:off x="2020236" y="2803193"/>
              <a:ext cx="1440156" cy="5132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flipV="1">
              <a:off x="2420888" y="3707906"/>
              <a:ext cx="585283" cy="720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- Στρογγυλεμένο ορθογώνιο"/>
          <p:cNvSpPr/>
          <p:nvPr/>
        </p:nvSpPr>
        <p:spPr>
          <a:xfrm>
            <a:off x="443541" y="3811820"/>
            <a:ext cx="2976331" cy="2281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b="1" u="sng" dirty="0" smtClean="0">
                <a:latin typeface="Palatino Linotype" pitchFamily="18" charset="0"/>
              </a:rPr>
              <a:t>Ελληνορωμαϊκός Κόσμος- Επιγραφή της </a:t>
            </a:r>
            <a:r>
              <a:rPr lang="el-GR" sz="1600" b="1" u="sng" dirty="0" err="1" smtClean="0">
                <a:latin typeface="Palatino Linotype" pitchFamily="18" charset="0"/>
              </a:rPr>
              <a:t>Πριήνης</a:t>
            </a:r>
            <a:r>
              <a:rPr lang="el-GR" sz="1600" b="1" u="sng" dirty="0" smtClean="0">
                <a:latin typeface="Palatino Linotype" pitchFamily="18" charset="0"/>
              </a:rPr>
              <a:t>: 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ο όρος σε πληθυντικό σημαίνει τις </a:t>
            </a:r>
            <a:r>
              <a:rPr lang="el-GR" sz="1600" i="1" dirty="0" smtClean="0">
                <a:latin typeface="Palatino Linotype" pitchFamily="18" charset="0"/>
              </a:rPr>
              <a:t>ευεργεσίες του </a:t>
            </a:r>
            <a:r>
              <a:rPr lang="el-GR" sz="1600" dirty="0" smtClean="0">
                <a:latin typeface="Palatino Linotype" pitchFamily="18" charset="0"/>
              </a:rPr>
              <a:t>Οκταβιανού, ο οποίος αποκαλείται </a:t>
            </a:r>
            <a:r>
              <a:rPr lang="el-GR" sz="1600" i="1" dirty="0" smtClean="0">
                <a:latin typeface="Palatino Linotype" pitchFamily="18" charset="0"/>
              </a:rPr>
              <a:t>Ευεργέτης, Σωτήρας και </a:t>
            </a:r>
            <a:r>
              <a:rPr lang="el-GR" sz="1600" i="1" cap="all" dirty="0" smtClean="0">
                <a:latin typeface="Palatino Linotype" pitchFamily="18" charset="0"/>
              </a:rPr>
              <a:t>θ</a:t>
            </a:r>
            <a:r>
              <a:rPr lang="el-GR" sz="1600" i="1" dirty="0" smtClean="0">
                <a:latin typeface="Palatino Linotype" pitchFamily="18" charset="0"/>
              </a:rPr>
              <a:t>εός</a:t>
            </a:r>
            <a:r>
              <a:rPr lang="el-GR" sz="1600" dirty="0" smtClean="0">
                <a:latin typeface="Palatino Linotype" pitchFamily="18" charset="0"/>
              </a:rPr>
              <a:t> .</a:t>
            </a:r>
            <a:endParaRPr lang="el-GR" sz="1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323861" y="944725"/>
            <a:ext cx="5472608" cy="132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Παραπέμπει στο παρακλητικό κήρυγμα του Ησαΐα για τους αιχμαλώτους της Βαβυλώνας. Αναφορές υπάρχουν στον </a:t>
            </a:r>
            <a:r>
              <a:rPr lang="el-GR" dirty="0" err="1" smtClean="0">
                <a:latin typeface="Palatino Linotype" pitchFamily="18" charset="0"/>
              </a:rPr>
              <a:t>Ιωήλ</a:t>
            </a:r>
            <a:r>
              <a:rPr lang="el-GR" dirty="0" smtClean="0">
                <a:latin typeface="Palatino Linotype" pitchFamily="18" charset="0"/>
              </a:rPr>
              <a:t> και στους Ψαλμούς.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323861" y="2132856"/>
            <a:ext cx="5472608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η κατεξοχήν αποστολή του Μεσσία είναι ο </a:t>
            </a:r>
            <a:r>
              <a:rPr lang="el-GR" b="1" i="1" dirty="0" smtClean="0">
                <a:latin typeface="Palatino Linotype" pitchFamily="18" charset="0"/>
              </a:rPr>
              <a:t>ευαγγελισμός</a:t>
            </a:r>
            <a:r>
              <a:rPr lang="el-GR" b="1" dirty="0" smtClean="0">
                <a:latin typeface="Palatino Linotype" pitchFamily="18" charset="0"/>
              </a:rPr>
              <a:t> των πτωχών (</a:t>
            </a:r>
            <a:r>
              <a:rPr lang="en-US" b="1" dirty="0" err="1" smtClean="0">
                <a:latin typeface="Palatino Linotype" pitchFamily="18" charset="0"/>
              </a:rPr>
              <a:t>Anawim</a:t>
            </a:r>
            <a:r>
              <a:rPr lang="el-GR" b="1" dirty="0" smtClean="0">
                <a:latin typeface="Palatino Linotype" pitchFamily="18" charset="0"/>
              </a:rPr>
              <a:t>) </a:t>
            </a:r>
            <a:r>
              <a:rPr lang="el-GR" dirty="0" smtClean="0">
                <a:latin typeface="Palatino Linotype" pitchFamily="18" charset="0"/>
              </a:rPr>
              <a:t>(</a:t>
            </a:r>
            <a:r>
              <a:rPr lang="el-GR" dirty="0" err="1" smtClean="0">
                <a:latin typeface="Palatino Linotype" pitchFamily="18" charset="0"/>
              </a:rPr>
              <a:t>Ησ</a:t>
            </a:r>
            <a:r>
              <a:rPr lang="el-GR" dirty="0" smtClean="0">
                <a:latin typeface="Palatino Linotype" pitchFamily="18" charset="0"/>
              </a:rPr>
              <a:t>. 61,1)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419872" y="3306678"/>
            <a:ext cx="5376597" cy="16344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Στα προφητικά κείμενα χρησιμοποιείται το ρ. </a:t>
            </a:r>
            <a:r>
              <a:rPr lang="el-GR" i="1" dirty="0" smtClean="0">
                <a:latin typeface="Palatino Linotype" pitchFamily="18" charset="0"/>
              </a:rPr>
              <a:t>ευαγγελίζομαι</a:t>
            </a:r>
            <a:r>
              <a:rPr lang="el-GR" dirty="0" smtClean="0">
                <a:latin typeface="Palatino Linotype" pitchFamily="18" charset="0"/>
              </a:rPr>
              <a:t> και μάλιστα στο </a:t>
            </a:r>
            <a:r>
              <a:rPr lang="el-GR" dirty="0" err="1" smtClean="0">
                <a:latin typeface="Palatino Linotype" pitchFamily="18" charset="0"/>
              </a:rPr>
              <a:t>Ησ</a:t>
            </a:r>
            <a:r>
              <a:rPr lang="el-GR" dirty="0" smtClean="0">
                <a:latin typeface="Palatino Linotype" pitchFamily="18" charset="0"/>
              </a:rPr>
              <a:t>. 52, 7 έχοντας ως αντικείμενο τη Βασιλεία του Θεού. Δε χρησιμοποιείται, όμως, το ουσιαστικό </a:t>
            </a:r>
            <a:r>
              <a:rPr lang="el-GR" i="1" dirty="0" smtClean="0">
                <a:latin typeface="Palatino Linotype" pitchFamily="18" charset="0"/>
              </a:rPr>
              <a:t>ευαγγέλιο </a:t>
            </a:r>
            <a:r>
              <a:rPr lang="el-GR" dirty="0" smtClean="0">
                <a:latin typeface="Palatino Linotype" pitchFamily="18" charset="0"/>
              </a:rPr>
              <a:t>με τη χροιά που έχει στην Κ.Δ.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347531" y="2942947"/>
            <a:ext cx="2592288" cy="33326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Οι Εβδομήκοντα (Ο΄)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χρησιμοποιούν τον όρο μόνον τρεις φορές (Β’ </a:t>
            </a:r>
            <a:r>
              <a:rPr lang="el-GR" sz="1600" dirty="0" err="1" smtClean="0">
                <a:latin typeface="Palatino Linotype" pitchFamily="18" charset="0"/>
              </a:rPr>
              <a:t>Βασ</a:t>
            </a:r>
            <a:r>
              <a:rPr lang="el-GR" sz="1600" dirty="0" smtClean="0">
                <a:latin typeface="Palatino Linotype" pitchFamily="18" charset="0"/>
              </a:rPr>
              <a:t>. 4, 10</a:t>
            </a:r>
            <a:r>
              <a:rPr lang="el-GR" sz="1600" baseline="30000" dirty="0" smtClean="0">
                <a:latin typeface="Palatino Linotype" pitchFamily="18" charset="0"/>
              </a:rPr>
              <a:t>.</a:t>
            </a:r>
            <a:r>
              <a:rPr lang="el-GR" sz="1600" dirty="0" smtClean="0">
                <a:latin typeface="Palatino Linotype" pitchFamily="18" charset="0"/>
              </a:rPr>
              <a:t> 18, 22. 25) καθώς επίσης και το ουσ. </a:t>
            </a:r>
            <a:r>
              <a:rPr lang="el-GR" sz="1600" b="1" i="1" dirty="0" smtClean="0">
                <a:latin typeface="Palatino Linotype" pitchFamily="18" charset="0"/>
              </a:rPr>
              <a:t>ευαγγέλια</a:t>
            </a:r>
            <a:r>
              <a:rPr lang="el-GR" sz="1600" dirty="0" smtClean="0">
                <a:latin typeface="Palatino Linotype" pitchFamily="18" charset="0"/>
              </a:rPr>
              <a:t> (Β’ </a:t>
            </a:r>
            <a:r>
              <a:rPr lang="el-GR" sz="1600" dirty="0" err="1" smtClean="0">
                <a:latin typeface="Palatino Linotype" pitchFamily="18" charset="0"/>
              </a:rPr>
              <a:t>Βασ</a:t>
            </a:r>
            <a:r>
              <a:rPr lang="el-GR" sz="1600" dirty="0" smtClean="0">
                <a:latin typeface="Palatino Linotype" pitchFamily="18" charset="0"/>
              </a:rPr>
              <a:t>. 18, 20. 22. 27</a:t>
            </a:r>
            <a:r>
              <a:rPr lang="el-GR" sz="1600" baseline="30000" dirty="0" smtClean="0">
                <a:latin typeface="Palatino Linotype" pitchFamily="18" charset="0"/>
              </a:rPr>
              <a:t>.</a:t>
            </a:r>
            <a:r>
              <a:rPr lang="el-GR" sz="1600" dirty="0" smtClean="0">
                <a:latin typeface="Palatino Linotype" pitchFamily="18" charset="0"/>
              </a:rPr>
              <a:t> Δ’ </a:t>
            </a:r>
            <a:r>
              <a:rPr lang="el-GR" sz="1600" dirty="0" err="1" smtClean="0">
                <a:latin typeface="Palatino Linotype" pitchFamily="18" charset="0"/>
              </a:rPr>
              <a:t>Βασ</a:t>
            </a:r>
            <a:r>
              <a:rPr lang="el-GR" sz="1600" dirty="0" smtClean="0">
                <a:latin typeface="Palatino Linotype" pitchFamily="18" charset="0"/>
              </a:rPr>
              <a:t>. 7, 9) σε μη προφητικά βιβλία και μάλιστα με την κυριολεκτική του σημασία.</a:t>
            </a:r>
            <a:endParaRPr lang="el-GR" sz="1600" dirty="0">
              <a:latin typeface="Palatino Linotype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47531" y="2240868"/>
            <a:ext cx="2592288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Palatino Linotype" pitchFamily="18" charset="0"/>
              </a:rPr>
              <a:t>Παλαιά Διαθήκη</a:t>
            </a:r>
          </a:p>
        </p:txBody>
      </p:sp>
      <p:cxnSp>
        <p:nvCxnSpPr>
          <p:cNvPr id="17" name="16 - Ευθύγραμμο βέλος σύνδεσης"/>
          <p:cNvCxnSpPr>
            <a:stCxn id="15" idx="3"/>
          </p:cNvCxnSpPr>
          <p:nvPr/>
        </p:nvCxnSpPr>
        <p:spPr>
          <a:xfrm flipV="1">
            <a:off x="2939819" y="1592797"/>
            <a:ext cx="288032" cy="852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>
            <a:stCxn id="15" idx="3"/>
            <a:endCxn id="10" idx="1"/>
          </p:cNvCxnSpPr>
          <p:nvPr/>
        </p:nvCxnSpPr>
        <p:spPr>
          <a:xfrm>
            <a:off x="2939819" y="2445180"/>
            <a:ext cx="384042" cy="45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5" idx="3"/>
          </p:cNvCxnSpPr>
          <p:nvPr/>
        </p:nvCxnSpPr>
        <p:spPr>
          <a:xfrm>
            <a:off x="2939819" y="2445180"/>
            <a:ext cx="480053" cy="1469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3995936" y="476672"/>
            <a:ext cx="4572000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Τον όρο </a:t>
            </a:r>
            <a:r>
              <a:rPr lang="el-GR" i="1" dirty="0" smtClean="0">
                <a:latin typeface="Palatino Linotype" pitchFamily="18" charset="0"/>
              </a:rPr>
              <a:t>ευαγγέλιο</a:t>
            </a:r>
            <a:r>
              <a:rPr lang="el-GR" dirty="0" smtClean="0">
                <a:latin typeface="Palatino Linotype" pitchFamily="18" charset="0"/>
              </a:rPr>
              <a:t> χρησιμοποίησε ο Ιησούς κατά το κήρυγμά Του (Διάβασε το </a:t>
            </a:r>
            <a:r>
              <a:rPr lang="el-GR" dirty="0" err="1" smtClean="0">
                <a:latin typeface="Palatino Linotype" pitchFamily="18" charset="0"/>
              </a:rPr>
              <a:t>Μκ</a:t>
            </a:r>
            <a:r>
              <a:rPr lang="el-GR" dirty="0" smtClean="0">
                <a:latin typeface="Palatino Linotype" pitchFamily="18" charset="0"/>
              </a:rPr>
              <a:t>. 1, 14).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43542" y="2024845"/>
            <a:ext cx="3072341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Palatino Linotype" pitchFamily="18" charset="0"/>
              </a:rPr>
              <a:t>Καινή Διαθήκη</a:t>
            </a: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4572000" y="1628800"/>
            <a:ext cx="4115949" cy="28603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Ως «Ευαγγέλιο» χαρακτηρίζεται η αρχαιότερη Ομολογία η οποία </a:t>
            </a:r>
            <a:r>
              <a:rPr lang="el-GR" i="1" dirty="0" smtClean="0">
                <a:latin typeface="Palatino Linotype" pitchFamily="18" charset="0"/>
              </a:rPr>
              <a:t>παραδόθηκε </a:t>
            </a:r>
            <a:r>
              <a:rPr lang="el-GR" dirty="0" smtClean="0">
                <a:latin typeface="Palatino Linotype" pitchFamily="18" charset="0"/>
              </a:rPr>
              <a:t>στον </a:t>
            </a:r>
            <a:r>
              <a:rPr lang="el-GR" cap="all" dirty="0" err="1" smtClean="0">
                <a:latin typeface="Palatino Linotype" pitchFamily="18" charset="0"/>
              </a:rPr>
              <a:t>π</a:t>
            </a:r>
            <a:r>
              <a:rPr lang="el-GR" dirty="0" err="1" smtClean="0">
                <a:latin typeface="Palatino Linotype" pitchFamily="18" charset="0"/>
              </a:rPr>
              <a:t>αύλο</a:t>
            </a:r>
            <a:r>
              <a:rPr lang="el-GR" dirty="0" smtClean="0">
                <a:latin typeface="Palatino Linotype" pitchFamily="18" charset="0"/>
              </a:rPr>
              <a:t> από την </a:t>
            </a:r>
            <a:r>
              <a:rPr lang="el-GR" dirty="0" err="1" smtClean="0">
                <a:latin typeface="Palatino Linotype" pitchFamily="18" charset="0"/>
              </a:rPr>
              <a:t>ιεροσολυμητική</a:t>
            </a:r>
            <a:r>
              <a:rPr lang="el-GR" dirty="0" smtClean="0">
                <a:latin typeface="Palatino Linotype" pitchFamily="18" charset="0"/>
              </a:rPr>
              <a:t> κοινότητα το 32-34  (Α’ </a:t>
            </a:r>
            <a:r>
              <a:rPr lang="el-GR" dirty="0" err="1" smtClean="0">
                <a:latin typeface="Palatino Linotype" pitchFamily="18" charset="0"/>
              </a:rPr>
              <a:t>Κορ</a:t>
            </a:r>
            <a:r>
              <a:rPr lang="el-GR" dirty="0" smtClean="0">
                <a:latin typeface="Palatino Linotype" pitchFamily="18" charset="0"/>
              </a:rPr>
              <a:t>. 15, 3β-5). Σχετίζεται με το Σταυρό + την Ανάσταση σύμφωνα με τις Γραφές. Ο Π. κάνει λόγο για το «δικό» του Ευαγγέλιο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47531" y="2564904"/>
            <a:ext cx="3264363" cy="36117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Το ευαγγέλιο της πρώτης Κοινότητας και αυτό του Παύλου αφορά κατεξοχήν, στο Πρόσωπο του Ι. Χριστού και ιδίως στο θάνατο και στην Ανάστασή Του </a:t>
            </a:r>
            <a:r>
              <a:rPr lang="el-GR" sz="1600" i="1" dirty="0" err="1" smtClean="0">
                <a:latin typeface="Palatino Linotype" pitchFamily="18" charset="0"/>
              </a:rPr>
              <a:t>κατὰ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τὰς</a:t>
            </a:r>
            <a:r>
              <a:rPr lang="el-GR" sz="1600" i="1" dirty="0" smtClean="0">
                <a:latin typeface="Palatino Linotype" pitchFamily="18" charset="0"/>
              </a:rPr>
              <a:t> Γραφάς</a:t>
            </a:r>
            <a:r>
              <a:rPr lang="el-GR" sz="1600" dirty="0" smtClean="0">
                <a:latin typeface="Palatino Linotype" pitchFamily="18" charset="0"/>
              </a:rPr>
              <a:t>. 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Το «παγκόσμιο» ευαγγέλιο του </a:t>
            </a:r>
            <a:r>
              <a:rPr lang="el-GR" sz="1600" dirty="0" err="1" smtClean="0">
                <a:latin typeface="Palatino Linotype" pitchFamily="18" charset="0"/>
              </a:rPr>
              <a:t>Μκ</a:t>
            </a:r>
            <a:r>
              <a:rPr lang="el-GR" sz="1600" dirty="0" smtClean="0">
                <a:latin typeface="Palatino Linotype" pitchFamily="18" charset="0"/>
              </a:rPr>
              <a:t>. επικεντρώνεται και αυτό στο Πρόσωπο του Ιησού ως Υιού Θεού, δίνοντας όμως έμφαση σε όλη την ιστορική πορεία </a:t>
            </a:r>
            <a:r>
              <a:rPr lang="el-GR" sz="1600" cap="all" dirty="0" smtClean="0">
                <a:latin typeface="Palatino Linotype" pitchFamily="18" charset="0"/>
              </a:rPr>
              <a:t>τ</a:t>
            </a:r>
            <a:r>
              <a:rPr lang="el-GR" sz="1600" dirty="0" smtClean="0">
                <a:latin typeface="Palatino Linotype" pitchFamily="18" charset="0"/>
              </a:rPr>
              <a:t>ου</a:t>
            </a:r>
            <a:endParaRPr lang="el-GR" sz="1600" dirty="0">
              <a:latin typeface="Palatino Linotype" pitchFamily="18" charset="0"/>
            </a:endParaRP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995936" y="4221088"/>
            <a:ext cx="4572000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Με τον όρο </a:t>
            </a:r>
            <a:r>
              <a:rPr lang="en-US" sz="1600" b="1" i="1" cap="all" dirty="0" err="1" smtClean="0">
                <a:latin typeface="Palatino Linotype" pitchFamily="18" charset="0"/>
              </a:rPr>
              <a:t>b</a:t>
            </a:r>
            <a:r>
              <a:rPr lang="en-US" sz="1600" b="1" i="1" dirty="0" err="1" smtClean="0">
                <a:latin typeface="Palatino Linotype" pitchFamily="18" charset="0"/>
              </a:rPr>
              <a:t>esorah</a:t>
            </a:r>
            <a:r>
              <a:rPr lang="el-GR" sz="1600" b="1" i="1" dirty="0" smtClean="0">
                <a:latin typeface="Palatino Linotype" pitchFamily="18" charset="0"/>
              </a:rPr>
              <a:t>-</a:t>
            </a:r>
            <a:r>
              <a:rPr lang="el-GR" sz="1600" dirty="0" smtClean="0">
                <a:latin typeface="Palatino Linotype" pitchFamily="18" charset="0"/>
              </a:rPr>
              <a:t>Ευαγγέλιο, η </a:t>
            </a:r>
            <a:r>
              <a:rPr lang="el-GR" sz="1600" b="1" i="1" dirty="0" smtClean="0">
                <a:latin typeface="Palatino Linotype" pitchFamily="18" charset="0"/>
              </a:rPr>
              <a:t>Εκκλησία</a:t>
            </a:r>
            <a:r>
              <a:rPr lang="el-GR" sz="1600" dirty="0" smtClean="0">
                <a:latin typeface="Palatino Linotype" pitchFamily="18" charset="0"/>
              </a:rPr>
              <a:t> των αγίων εξέφρασε τη διαφορετικότητά της απέναντι στη </a:t>
            </a:r>
            <a:r>
              <a:rPr lang="el-GR" sz="1600" b="1" dirty="0" smtClean="0">
                <a:latin typeface="Palatino Linotype" pitchFamily="18" charset="0"/>
              </a:rPr>
              <a:t>Συναγωγή</a:t>
            </a:r>
            <a:r>
              <a:rPr lang="el-GR" sz="1600" dirty="0" smtClean="0">
                <a:latin typeface="Palatino Linotype" pitchFamily="18" charset="0"/>
              </a:rPr>
              <a:t> όπου δέσποζε η </a:t>
            </a:r>
            <a:r>
              <a:rPr lang="el-GR" sz="1600" b="1" i="1" dirty="0" smtClean="0">
                <a:latin typeface="Palatino Linotype" pitchFamily="18" charset="0"/>
              </a:rPr>
              <a:t>Τ</a:t>
            </a:r>
            <a:r>
              <a:rPr lang="en-US" sz="1600" b="1" i="1" dirty="0" err="1" smtClean="0">
                <a:latin typeface="Palatino Linotype" pitchFamily="18" charset="0"/>
              </a:rPr>
              <a:t>ora</a:t>
            </a:r>
            <a:r>
              <a:rPr lang="el-GR" sz="1600" dirty="0" smtClean="0">
                <a:latin typeface="Palatino Linotype" pitchFamily="18" charset="0"/>
              </a:rPr>
              <a:t>-</a:t>
            </a:r>
            <a:r>
              <a:rPr lang="el-GR" sz="1600" dirty="0" err="1" smtClean="0">
                <a:latin typeface="Palatino Linotype" pitchFamily="18" charset="0"/>
              </a:rPr>
              <a:t>Τορά</a:t>
            </a:r>
            <a:r>
              <a:rPr lang="el-GR" sz="1600" dirty="0" smtClean="0">
                <a:latin typeface="Palatino Linotype" pitchFamily="18" charset="0"/>
              </a:rPr>
              <a:t>.</a:t>
            </a:r>
            <a:endParaRPr lang="el-GR" sz="1600" dirty="0">
              <a:latin typeface="Palatino Linotype" pitchFamily="18" charset="0"/>
            </a:endParaRPr>
          </a:p>
        </p:txBody>
      </p:sp>
      <p:cxnSp>
        <p:nvCxnSpPr>
          <p:cNvPr id="19" name="18 - Ευθύγραμμο βέλος σύνδεσης"/>
          <p:cNvCxnSpPr>
            <a:stCxn id="13" idx="3"/>
            <a:endCxn id="3" idx="1"/>
          </p:cNvCxnSpPr>
          <p:nvPr/>
        </p:nvCxnSpPr>
        <p:spPr>
          <a:xfrm flipV="1">
            <a:off x="3515883" y="987450"/>
            <a:ext cx="480053" cy="1241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3" idx="3"/>
            <a:endCxn id="15" idx="1"/>
          </p:cNvCxnSpPr>
          <p:nvPr/>
        </p:nvCxnSpPr>
        <p:spPr>
          <a:xfrm>
            <a:off x="3515883" y="2229157"/>
            <a:ext cx="1056117" cy="829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>
            <a:stCxn id="13" idx="3"/>
            <a:endCxn id="17" idx="1"/>
          </p:cNvCxnSpPr>
          <p:nvPr/>
        </p:nvCxnSpPr>
        <p:spPr>
          <a:xfrm>
            <a:off x="3515883" y="2229157"/>
            <a:ext cx="480053" cy="2587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Διπλωμένη γωνία"/>
          <p:cNvSpPr/>
          <p:nvPr/>
        </p:nvSpPr>
        <p:spPr>
          <a:xfrm rot="-300000">
            <a:off x="4283968" y="5408269"/>
            <a:ext cx="4572000" cy="991731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1600" dirty="0">
                <a:latin typeface="Palatino Linotype" pitchFamily="18" charset="0"/>
              </a:rPr>
              <a:t>Η μοναδική αναφορά της </a:t>
            </a:r>
            <a:r>
              <a:rPr lang="el-GR" sz="1600" dirty="0" err="1">
                <a:latin typeface="Palatino Linotype" pitchFamily="18" charset="0"/>
              </a:rPr>
              <a:t>ιωάννειας</a:t>
            </a:r>
            <a:r>
              <a:rPr lang="el-GR" sz="1600" dirty="0">
                <a:latin typeface="Palatino Linotype" pitchFamily="18" charset="0"/>
              </a:rPr>
              <a:t> γραμματείας στο </a:t>
            </a:r>
            <a:r>
              <a:rPr lang="el-GR" sz="1600" i="1" dirty="0">
                <a:latin typeface="Palatino Linotype" pitchFamily="18" charset="0"/>
              </a:rPr>
              <a:t>ευαγγέλιο</a:t>
            </a:r>
            <a:r>
              <a:rPr lang="el-GR" sz="1600" dirty="0">
                <a:latin typeface="Palatino Linotype" pitchFamily="18" charset="0"/>
              </a:rPr>
              <a:t> απαντά στο Απ. 14, </a:t>
            </a:r>
            <a:r>
              <a:rPr lang="el-GR" sz="1600" dirty="0" smtClean="0">
                <a:latin typeface="Palatino Linotype" pitchFamily="18" charset="0"/>
              </a:rPr>
              <a:t>6-7.</a:t>
            </a:r>
            <a:endParaRPr lang="el-GR" sz="1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23528" y="1484784"/>
            <a:ext cx="8424935" cy="2826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u="sng" dirty="0" smtClean="0"/>
              <a:t>Πρώτον</a:t>
            </a:r>
            <a:r>
              <a:rPr lang="el-GR" sz="2000" u="sng" baseline="30000" dirty="0" smtClean="0"/>
              <a:t>.</a:t>
            </a:r>
            <a:r>
              <a:rPr lang="el-GR" sz="2000" dirty="0" smtClean="0"/>
              <a:t> η </a:t>
            </a:r>
            <a:r>
              <a:rPr lang="el-GR" sz="2000" b="1" dirty="0" err="1" smtClean="0"/>
              <a:t>αποστολικότητα</a:t>
            </a:r>
            <a:r>
              <a:rPr lang="el-GR" sz="2000" b="1" dirty="0" smtClean="0"/>
              <a:t>. </a:t>
            </a:r>
            <a:r>
              <a:rPr lang="el-GR" sz="2000" cap="all" dirty="0" smtClean="0"/>
              <a:t>ο</a:t>
            </a:r>
            <a:r>
              <a:rPr lang="el-GR" sz="2000" dirty="0" smtClean="0"/>
              <a:t>ι συγγραφείς ήταν αυτόπτες είτε μαθητές αυτοπτών μαρτύρων των γεγονότων της θείας Οικονομίας και μάλιστα </a:t>
            </a:r>
            <a:r>
              <a:rPr lang="el-GR" sz="2000" b="1" u="sng" dirty="0" smtClean="0"/>
              <a:t>της </a:t>
            </a:r>
            <a:r>
              <a:rPr lang="el-GR" sz="2000" b="1" cap="all" dirty="0" smtClean="0"/>
              <a:t>α</a:t>
            </a:r>
            <a:r>
              <a:rPr lang="el-GR" sz="2000" b="1" dirty="0" smtClean="0"/>
              <a:t>νάστασης. </a:t>
            </a:r>
            <a:r>
              <a:rPr lang="el-GR" sz="2000" dirty="0" smtClean="0"/>
              <a:t>Βλ. τον Πρόλογο του </a:t>
            </a:r>
            <a:r>
              <a:rPr lang="el-GR" sz="2000" dirty="0" err="1" smtClean="0"/>
              <a:t>Λκ</a:t>
            </a:r>
            <a:r>
              <a:rPr lang="el-GR" sz="2000" dirty="0" smtClean="0"/>
              <a:t>.!!!! </a:t>
            </a:r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Παρά ταύτα δεν </a:t>
            </a:r>
            <a:r>
              <a:rPr lang="el-GR" sz="2000" b="1" dirty="0" smtClean="0"/>
              <a:t>ηρωοποιούν</a:t>
            </a:r>
            <a:r>
              <a:rPr lang="el-GR" sz="2000" dirty="0" smtClean="0"/>
              <a:t> ούτε </a:t>
            </a:r>
            <a:r>
              <a:rPr lang="el-GR" sz="2000" b="1" dirty="0" smtClean="0"/>
              <a:t>εξιδανικεύουν </a:t>
            </a:r>
            <a:r>
              <a:rPr lang="el-GR" sz="2000" dirty="0" smtClean="0"/>
              <a:t>ούτε </a:t>
            </a:r>
            <a:r>
              <a:rPr lang="el-GR" sz="2000" b="1" dirty="0" smtClean="0"/>
              <a:t>αρνούνται την Ιστορία και τη «σάρκα» του Κόσμου</a:t>
            </a:r>
            <a:r>
              <a:rPr lang="el-GR" sz="2000" dirty="0" smtClean="0"/>
              <a:t> (όπως απόκρυφα ή «βίοι των αγίων»)</a:t>
            </a:r>
            <a:endParaRPr lang="el-GR" sz="2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διαγώνιας γωνίας του ορθογωνίου"/>
          <p:cNvSpPr/>
          <p:nvPr/>
        </p:nvSpPr>
        <p:spPr>
          <a:xfrm>
            <a:off x="395536" y="1052736"/>
            <a:ext cx="4464496" cy="4918115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Ο Παύλος με τη σειρά του έδειξε ιδιαίτερη προτίμηση στον όρο </a:t>
            </a:r>
            <a:r>
              <a:rPr lang="el-GR" i="1" dirty="0"/>
              <a:t>ευαγγέλιο</a:t>
            </a:r>
            <a:r>
              <a:rPr lang="el-GR" dirty="0"/>
              <a:t>. Όπως αποδεικνύεται από το Α’ </a:t>
            </a:r>
            <a:r>
              <a:rPr lang="el-GR" dirty="0" err="1"/>
              <a:t>Θεσ</a:t>
            </a:r>
            <a:r>
              <a:rPr lang="el-GR" dirty="0"/>
              <a:t>. 3, 2 (</a:t>
            </a:r>
            <a:r>
              <a:rPr lang="el-GR" dirty="0" err="1"/>
              <a:t>πρβλ</a:t>
            </a:r>
            <a:r>
              <a:rPr lang="el-GR" dirty="0"/>
              <a:t>. </a:t>
            </a:r>
            <a:r>
              <a:rPr lang="el-GR" dirty="0" err="1"/>
              <a:t>Φιλ</a:t>
            </a:r>
            <a:r>
              <a:rPr lang="el-GR" dirty="0"/>
              <a:t>. 4, 15 κ.ε.), ο όρος </a:t>
            </a:r>
            <a:r>
              <a:rPr lang="el-GR" b="1" i="1" dirty="0"/>
              <a:t>ευαγγέλιο</a:t>
            </a:r>
            <a:r>
              <a:rPr lang="el-GR" dirty="0"/>
              <a:t> δήλωνε την εξαγγελία αυτού μηνύματος της </a:t>
            </a:r>
            <a:r>
              <a:rPr lang="el-GR" b="1" dirty="0"/>
              <a:t>Σταύρωσης</a:t>
            </a:r>
            <a:r>
              <a:rPr lang="el-GR" dirty="0"/>
              <a:t> και της </a:t>
            </a:r>
            <a:r>
              <a:rPr lang="el-GR" b="1" dirty="0"/>
              <a:t>Ανάστασης</a:t>
            </a:r>
            <a:r>
              <a:rPr lang="el-GR" dirty="0"/>
              <a:t> στα πέρατα της οικουμένης (</a:t>
            </a:r>
            <a:r>
              <a:rPr lang="en-US" dirty="0" err="1"/>
              <a:t>nomen</a:t>
            </a:r>
            <a:r>
              <a:rPr lang="en-US" dirty="0"/>
              <a:t> </a:t>
            </a:r>
            <a:r>
              <a:rPr lang="en-US" dirty="0" err="1"/>
              <a:t>actionis</a:t>
            </a:r>
            <a:r>
              <a:rPr lang="el-GR" dirty="0"/>
              <a:t>), στοιχείο το οποίο μαζί με τη </a:t>
            </a:r>
            <a:r>
              <a:rPr lang="el-GR" dirty="0" smtClean="0"/>
              <a:t>μοναδική Βάπτιση και τη θεία </a:t>
            </a:r>
            <a:r>
              <a:rPr lang="el-GR" b="1" dirty="0"/>
              <a:t>Ευχαριστία</a:t>
            </a:r>
            <a:r>
              <a:rPr lang="el-GR" dirty="0"/>
              <a:t> αποτέλεσαν τα δύο κατεξοχήν χαρακτηριστικά της Πρώτης Εκκλησίας. Επιπλέον σήμαινε και </a:t>
            </a:r>
            <a:r>
              <a:rPr lang="el-GR" b="1" dirty="0"/>
              <a:t>το περιεχόμενο του κηρύγματος </a:t>
            </a:r>
            <a:r>
              <a:rPr lang="el-GR" dirty="0"/>
              <a:t>(Α’ </a:t>
            </a:r>
            <a:r>
              <a:rPr lang="el-GR" dirty="0" err="1"/>
              <a:t>Θεσ</a:t>
            </a:r>
            <a:r>
              <a:rPr lang="el-GR" dirty="0"/>
              <a:t>. 2, 4</a:t>
            </a:r>
            <a:r>
              <a:rPr lang="el-GR" dirty="0" smtClean="0"/>
              <a:t>), που συνιστά ΔΥΝΑΜΗ!.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76056" y="1052736"/>
            <a:ext cx="3672409" cy="578619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Palatino Linotype" pitchFamily="18" charset="0"/>
              </a:rPr>
              <a:t>Ενώ </a:t>
            </a:r>
            <a:r>
              <a:rPr lang="el-GR" sz="2000" dirty="0">
                <a:latin typeface="Palatino Linotype" pitchFamily="18" charset="0"/>
              </a:rPr>
              <a:t>το </a:t>
            </a:r>
            <a:r>
              <a:rPr lang="el-GR" sz="2000" dirty="0" smtClean="0">
                <a:latin typeface="Palatino Linotype" pitchFamily="18" charset="0"/>
              </a:rPr>
              <a:t>Ευαγγέλιο </a:t>
            </a:r>
            <a:r>
              <a:rPr lang="el-GR" sz="2000" dirty="0">
                <a:latin typeface="Palatino Linotype" pitchFamily="18" charset="0"/>
              </a:rPr>
              <a:t>της πρώτης Κοινότητας και αυτό του Παύλου αφορά κατεξοχήν στη Σταύρωση και </a:t>
            </a:r>
            <a:r>
              <a:rPr lang="el-GR" sz="2000" dirty="0" smtClean="0">
                <a:latin typeface="Palatino Linotype" pitchFamily="18" charset="0"/>
              </a:rPr>
              <a:t>την </a:t>
            </a:r>
            <a:r>
              <a:rPr lang="el-GR" sz="2000" dirty="0">
                <a:latin typeface="Palatino Linotype" pitchFamily="18" charset="0"/>
              </a:rPr>
              <a:t>Ανάσταση, το «παγκόσμιο» ευαγγέλιο του </a:t>
            </a:r>
            <a:r>
              <a:rPr lang="el-GR" sz="2000" dirty="0" err="1">
                <a:latin typeface="Palatino Linotype" pitchFamily="18" charset="0"/>
              </a:rPr>
              <a:t>Μκ</a:t>
            </a:r>
            <a:r>
              <a:rPr lang="el-GR" sz="2000" dirty="0">
                <a:latin typeface="Palatino Linotype" pitchFamily="18" charset="0"/>
              </a:rPr>
              <a:t>. επικεντρώνεται και αυτό στο Πρόσωπο του Ιησού ως Υιού Θεού, δίνοντας όμως έμφαση σε όλη την ιστορική πορεία </a:t>
            </a:r>
            <a:r>
              <a:rPr lang="el-GR" sz="2000" cap="all" dirty="0">
                <a:latin typeface="Palatino Linotype" pitchFamily="18" charset="0"/>
              </a:rPr>
              <a:t>τ</a:t>
            </a:r>
            <a:r>
              <a:rPr lang="el-GR" sz="2000" dirty="0">
                <a:latin typeface="Palatino Linotype" pitchFamily="18" charset="0"/>
              </a:rPr>
              <a:t>ου</a:t>
            </a:r>
            <a:r>
              <a:rPr lang="it-IT" sz="2000" dirty="0">
                <a:latin typeface="Palatino Linotype" pitchFamily="18" charset="0"/>
              </a:rPr>
              <a:t>: </a:t>
            </a:r>
            <a:r>
              <a:rPr lang="el-GR" sz="1600" i="1" dirty="0" smtClean="0">
                <a:latin typeface="Palatino Linotype" pitchFamily="18" charset="0"/>
              </a:rPr>
              <a:t>Ευαγγέλιο Ιησού Χριστού, Υιού του Θεού, καθώς </a:t>
            </a:r>
            <a:r>
              <a:rPr lang="el-GR" sz="1600" i="1" dirty="0" err="1" smtClean="0">
                <a:latin typeface="Palatino Linotype" pitchFamily="18" charset="0"/>
              </a:rPr>
              <a:t>γέγραπται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[…]</a:t>
            </a:r>
            <a:endParaRPr lang="el-GR" sz="2000" dirty="0">
              <a:latin typeface="Palatino Linotype" pitchFamily="18" charset="0"/>
            </a:endParaRPr>
          </a:p>
          <a:p>
            <a:pPr algn="just"/>
            <a:r>
              <a:rPr lang="el-GR" sz="2000" cap="all" dirty="0">
                <a:latin typeface="Palatino Linotype" pitchFamily="18" charset="0"/>
              </a:rPr>
              <a:t>η</a:t>
            </a:r>
            <a:r>
              <a:rPr lang="el-GR" sz="2000" dirty="0">
                <a:latin typeface="Palatino Linotype" pitchFamily="18" charset="0"/>
              </a:rPr>
              <a:t> γεν. </a:t>
            </a:r>
            <a:r>
              <a:rPr lang="el-GR" sz="2000" i="1" dirty="0">
                <a:latin typeface="Palatino Linotype" pitchFamily="18" charset="0"/>
              </a:rPr>
              <a:t>Ι. </a:t>
            </a:r>
            <a:r>
              <a:rPr lang="el-GR" sz="2000" i="1" dirty="0" err="1">
                <a:latin typeface="Palatino Linotype" pitchFamily="18" charset="0"/>
              </a:rPr>
              <a:t>Χριστοῦ</a:t>
            </a:r>
            <a:r>
              <a:rPr lang="el-GR" sz="2000" dirty="0">
                <a:latin typeface="Palatino Linotype" pitchFamily="18" charset="0"/>
              </a:rPr>
              <a:t> είναι ταυτόχρονα γεν. αντικειμενική αλλά και υποκειμενική.</a:t>
            </a:r>
          </a:p>
          <a:p>
            <a:endParaRPr lang="el-GR" dirty="0"/>
          </a:p>
        </p:txBody>
      </p:sp>
      <p:sp>
        <p:nvSpPr>
          <p:cNvPr id="8" name="7 - Διπλωμένη γωνία"/>
          <p:cNvSpPr/>
          <p:nvPr/>
        </p:nvSpPr>
        <p:spPr>
          <a:xfrm rot="21600000">
            <a:off x="395536" y="5877272"/>
            <a:ext cx="4449366" cy="697885"/>
          </a:xfrm>
          <a:prstGeom prst="foldedCorner">
            <a:avLst/>
          </a:prstGeom>
          <a:solidFill>
            <a:schemeClr val="bg2"/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Με την πάροδο των ετών ο όρος </a:t>
            </a:r>
            <a:r>
              <a:rPr lang="el-GR" sz="1600" i="1" dirty="0" err="1" smtClean="0">
                <a:latin typeface="Palatino Linotype" pitchFamily="18" charset="0"/>
              </a:rPr>
              <a:t>Ευαγγέλιον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χρησιμοποιείται όλο και σπανιότερα</a:t>
            </a:r>
            <a:endParaRPr lang="el-GR" sz="1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παραλληλόγραμμο"/>
          <p:cNvSpPr/>
          <p:nvPr/>
        </p:nvSpPr>
        <p:spPr>
          <a:xfrm>
            <a:off x="251520" y="836712"/>
            <a:ext cx="4572000" cy="3477875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l-GR" sz="2000" dirty="0">
                <a:latin typeface="Palatino Linotype" pitchFamily="18" charset="0"/>
              </a:rPr>
              <a:t>Υιοθετώντας η Εκκλησία τον τίτλο </a:t>
            </a:r>
            <a:r>
              <a:rPr lang="el-GR" sz="2000" i="1" dirty="0">
                <a:latin typeface="Palatino Linotype" pitchFamily="18" charset="0"/>
              </a:rPr>
              <a:t>κατά + </a:t>
            </a:r>
            <a:r>
              <a:rPr lang="el-GR" sz="2000" dirty="0">
                <a:latin typeface="Palatino Linotype" pitchFamily="18" charset="0"/>
              </a:rPr>
              <a:t>όνομα του Ευαγγελιστή</a:t>
            </a:r>
            <a:r>
              <a:rPr lang="el-GR" sz="2000" i="1" dirty="0">
                <a:latin typeface="Palatino Linotype" pitchFamily="18" charset="0"/>
              </a:rPr>
              <a:t> σε αιτιατ.</a:t>
            </a:r>
            <a:r>
              <a:rPr lang="el-GR" sz="2000" dirty="0">
                <a:latin typeface="Palatino Linotype" pitchFamily="18" charset="0"/>
              </a:rPr>
              <a:t> και όχι απλά </a:t>
            </a:r>
            <a:r>
              <a:rPr lang="el-GR" sz="2000" i="1" dirty="0">
                <a:latin typeface="Palatino Linotype" pitchFamily="18" charset="0"/>
              </a:rPr>
              <a:t>γενική</a:t>
            </a:r>
            <a:r>
              <a:rPr lang="el-GR" sz="2000" dirty="0">
                <a:latin typeface="Palatino Linotype" pitchFamily="18" charset="0"/>
              </a:rPr>
              <a:t> (π.χ. </a:t>
            </a:r>
            <a:r>
              <a:rPr lang="el-GR" sz="2000" i="1" dirty="0">
                <a:latin typeface="Palatino Linotype" pitchFamily="18" charset="0"/>
              </a:rPr>
              <a:t>Ευαγγέλιο του Ματθαίου</a:t>
            </a:r>
            <a:r>
              <a:rPr lang="el-GR" sz="2000" dirty="0">
                <a:latin typeface="Palatino Linotype" pitchFamily="18" charset="0"/>
              </a:rPr>
              <a:t>), όπως συμβαίνει με τις </a:t>
            </a:r>
            <a:r>
              <a:rPr lang="el-GR" sz="2000" cap="all" dirty="0">
                <a:latin typeface="Palatino Linotype" pitchFamily="18" charset="0"/>
              </a:rPr>
              <a:t>ε</a:t>
            </a:r>
            <a:r>
              <a:rPr lang="el-GR" sz="2000" dirty="0">
                <a:latin typeface="Palatino Linotype" pitchFamily="18" charset="0"/>
              </a:rPr>
              <a:t>πιστολές, αποτύπωσε την πίστη της ότι </a:t>
            </a:r>
            <a:r>
              <a:rPr lang="el-GR" sz="2000" b="1" dirty="0">
                <a:latin typeface="Palatino Linotype" pitchFamily="18" charset="0"/>
              </a:rPr>
              <a:t>το </a:t>
            </a:r>
            <a:r>
              <a:rPr lang="el-GR" sz="2000" b="1" cap="all" dirty="0">
                <a:latin typeface="Palatino Linotype" pitchFamily="18" charset="0"/>
              </a:rPr>
              <a:t>ε</a:t>
            </a:r>
            <a:r>
              <a:rPr lang="el-GR" sz="2000" b="1" dirty="0">
                <a:latin typeface="Palatino Linotype" pitchFamily="18" charset="0"/>
              </a:rPr>
              <a:t>υαγγέλιο, παρά την τετραπλή μορφή του και την απόρριψη κάθε προσπάθειας συμπύκνωσης ή εναρμόνισης είναι κατ’ </a:t>
            </a:r>
            <a:r>
              <a:rPr lang="el-GR" sz="2000" b="1" dirty="0" err="1">
                <a:latin typeface="Palatino Linotype" pitchFamily="18" charset="0"/>
              </a:rPr>
              <a:t>ουσίαν</a:t>
            </a:r>
            <a:r>
              <a:rPr lang="el-GR" sz="2000" b="1" dirty="0">
                <a:latin typeface="Palatino Linotype" pitchFamily="18" charset="0"/>
              </a:rPr>
              <a:t> ένα</a:t>
            </a:r>
            <a:r>
              <a:rPr lang="el-GR" sz="2000" dirty="0">
                <a:latin typeface="Palatino Linotype" pitchFamily="18" charset="0"/>
              </a:rPr>
              <a:t>.</a:t>
            </a:r>
          </a:p>
        </p:txBody>
      </p:sp>
      <p:sp>
        <p:nvSpPr>
          <p:cNvPr id="3" name="2 - Κορνίζα"/>
          <p:cNvSpPr/>
          <p:nvPr/>
        </p:nvSpPr>
        <p:spPr>
          <a:xfrm>
            <a:off x="5076056" y="836712"/>
            <a:ext cx="3888432" cy="5730002"/>
          </a:xfrm>
          <a:prstGeom prst="bevel">
            <a:avLst/>
          </a:prstGeom>
          <a:solidFill>
            <a:schemeClr val="bg2">
              <a:lumMod val="50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Palatino Linotype" pitchFamily="18" charset="0"/>
              </a:rPr>
              <a:t>Παράλληλα με την εσωτερική ενότητα των Ευαγγελίων, με τον τίτλο </a:t>
            </a:r>
            <a:r>
              <a:rPr lang="el-GR" sz="1600" dirty="0" smtClean="0">
                <a:latin typeface="Palatino Linotype" pitchFamily="18" charset="0"/>
              </a:rPr>
              <a:t>«</a:t>
            </a:r>
            <a:r>
              <a:rPr lang="el-GR" sz="1600" i="1" dirty="0" smtClean="0">
                <a:latin typeface="Palatino Linotype" pitchFamily="18" charset="0"/>
              </a:rPr>
              <a:t>κατά +» </a:t>
            </a:r>
            <a:r>
              <a:rPr lang="el-GR" sz="1600" b="1" dirty="0">
                <a:latin typeface="Palatino Linotype" pitchFamily="18" charset="0"/>
              </a:rPr>
              <a:t>δηλώνεται η προσωπική σφραγίδα κάθε Ευαγγελιστή στο έργο του</a:t>
            </a:r>
            <a:r>
              <a:rPr lang="el-GR" sz="1600" dirty="0">
                <a:latin typeface="Palatino Linotype" pitchFamily="18" charset="0"/>
              </a:rPr>
              <a:t>, η οποία διαμορφώθηκε από το προσωπικό του ύφος και τις ιδιαίτερες ποιμαντικές ανάγκες που </a:t>
            </a:r>
            <a:r>
              <a:rPr lang="el-GR" sz="1600" dirty="0" err="1">
                <a:latin typeface="Palatino Linotype" pitchFamily="18" charset="0"/>
              </a:rPr>
              <a:t>εκαλείτο</a:t>
            </a:r>
            <a:r>
              <a:rPr lang="el-GR" sz="1600" dirty="0">
                <a:latin typeface="Palatino Linotype" pitchFamily="18" charset="0"/>
              </a:rPr>
              <a:t> να </a:t>
            </a:r>
            <a:r>
              <a:rPr lang="el-GR" sz="1600" dirty="0" smtClean="0">
                <a:latin typeface="Palatino Linotype" pitchFamily="18" charset="0"/>
              </a:rPr>
              <a:t>αντιμετωπίσει,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αν και είναι </a:t>
            </a:r>
            <a:r>
              <a:rPr lang="el-GR" sz="1600" b="1" dirty="0" smtClean="0">
                <a:latin typeface="Palatino Linotype" pitchFamily="18" charset="0"/>
              </a:rPr>
              <a:t>ανοικτά Κείμενα</a:t>
            </a:r>
            <a:r>
              <a:rPr lang="el-GR" sz="1600" dirty="0" smtClean="0">
                <a:latin typeface="Palatino Linotype" pitchFamily="18" charset="0"/>
              </a:rPr>
              <a:t> προορισμένα για </a:t>
            </a:r>
            <a:r>
              <a:rPr lang="el-GR" sz="1600" b="1" dirty="0" smtClean="0">
                <a:latin typeface="Palatino Linotype" pitchFamily="18" charset="0"/>
              </a:rPr>
              <a:t>Ακρόαση</a:t>
            </a:r>
            <a:r>
              <a:rPr lang="el-GR" sz="1600" dirty="0" smtClean="0">
                <a:latin typeface="Palatino Linotype" pitchFamily="18" charset="0"/>
              </a:rPr>
              <a:t> στο πλαίσιο της Σύναξης, όπου τα ευαγγελικά γεγονότα βιώνονται και «εκσυγχρονίζονται».</a:t>
            </a:r>
            <a:r>
              <a:rPr lang="el-GR" dirty="0" smtClean="0">
                <a:latin typeface="Palatino Linotype" pitchFamily="18" charset="0"/>
              </a:rPr>
              <a:t> 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Εικόνα1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-24961" y="0"/>
            <a:ext cx="9168961" cy="6858000"/>
          </a:xfrm>
          <a:prstGeom prst="rect">
            <a:avLst/>
          </a:prstGeom>
          <a:effectLst>
            <a:outerShdw blurRad="1270000" dist="50800" dir="2154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3" name="2 - Επεξήγηση με παραλληλόγραμμο"/>
          <p:cNvSpPr/>
          <p:nvPr/>
        </p:nvSpPr>
        <p:spPr>
          <a:xfrm>
            <a:off x="683568" y="764704"/>
            <a:ext cx="7560840" cy="5355312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b="1" dirty="0" smtClean="0">
                <a:latin typeface="Palatino Linotype" pitchFamily="18" charset="0"/>
              </a:rPr>
              <a:t>  </a:t>
            </a:r>
            <a:r>
              <a:rPr lang="el-GR" dirty="0" smtClean="0"/>
              <a:t>Δεύτερον</a:t>
            </a:r>
            <a:r>
              <a:rPr lang="el-GR" baseline="30000" dirty="0" smtClean="0"/>
              <a:t>.</a:t>
            </a:r>
            <a:r>
              <a:rPr lang="el-GR" dirty="0" smtClean="0"/>
              <a:t> η </a:t>
            </a:r>
            <a:r>
              <a:rPr lang="el-GR" b="1" dirty="0" smtClean="0"/>
              <a:t>συμφωνία με τον «κανόνα» της πίστης, τον οποίο παρέδωσαν οι απόστολοι με τη μαρτυρία και τον υπέγραψαν με το «αίμα», το μαρτύριό τους </a:t>
            </a:r>
            <a:r>
              <a:rPr lang="el-GR" sz="1200" b="1" dirty="0" smtClean="0"/>
              <a:t>(</a:t>
            </a:r>
            <a:r>
              <a:rPr lang="el-GR" sz="1200" b="1" dirty="0" err="1" smtClean="0"/>
              <a:t>πρβλ</a:t>
            </a:r>
            <a:r>
              <a:rPr lang="el-GR" sz="1200" b="1" dirty="0" smtClean="0"/>
              <a:t>. αξία της προφορικής παράδοσης στα </a:t>
            </a:r>
            <a:r>
              <a:rPr lang="el-GR" sz="1200" b="1" dirty="0" err="1" smtClean="0"/>
              <a:t>ελληνορρωμαϊκά</a:t>
            </a:r>
            <a:r>
              <a:rPr lang="el-GR" sz="1200" b="1" dirty="0" smtClean="0"/>
              <a:t> χρόνια)</a:t>
            </a:r>
            <a:r>
              <a:rPr lang="el-GR" dirty="0" smtClean="0"/>
              <a:t>. 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Τρίτον</a:t>
            </a:r>
            <a:r>
              <a:rPr lang="el-GR" baseline="30000" dirty="0" smtClean="0"/>
              <a:t>. </a:t>
            </a:r>
            <a:r>
              <a:rPr lang="el-GR" dirty="0" smtClean="0"/>
              <a:t>το </a:t>
            </a:r>
            <a:r>
              <a:rPr lang="el-GR" b="1" dirty="0" smtClean="0"/>
              <a:t>κριτήριο της αποδοχής </a:t>
            </a:r>
            <a:r>
              <a:rPr lang="el-GR" b="1" dirty="0" err="1" smtClean="0"/>
              <a:t>τoυς</a:t>
            </a:r>
            <a:r>
              <a:rPr lang="el-GR" b="1" dirty="0" smtClean="0"/>
              <a:t> από το εκκλησιαστικό πλήρωμα</a:t>
            </a:r>
            <a:r>
              <a:rPr lang="el-G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el-GR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el-GR" b="1" i="1" dirty="0" smtClean="0"/>
              <a:t>Όπως καμία Μουσική Ακαδημία δεν </a:t>
            </a:r>
            <a:r>
              <a:rPr lang="el-GR" b="1" i="1" dirty="0" err="1" smtClean="0"/>
              <a:t>καθιέρωσεως</a:t>
            </a:r>
            <a:r>
              <a:rPr lang="el-GR" b="1" i="1" dirty="0" smtClean="0"/>
              <a:t> κλασικά τα έργα του Μπαχ και του Μπετόβεν έτσι και καμία Σύνοδος δεν επέβαλε την ανάγνωση των συγκεκριμένων Ευαγγελίων. </a:t>
            </a:r>
          </a:p>
          <a:p>
            <a:pPr algn="just">
              <a:buFont typeface="Wingdings" pitchFamily="2" charset="2"/>
              <a:buChar char="v"/>
            </a:pPr>
            <a:endParaRPr lang="el-GR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Άλλωστε υπήρξαν και κάποια βιβλία (η </a:t>
            </a:r>
            <a:r>
              <a:rPr lang="el-GR" dirty="0" err="1" smtClean="0"/>
              <a:t>Αποκ</a:t>
            </a:r>
            <a:r>
              <a:rPr lang="el-GR" dirty="0" smtClean="0"/>
              <a:t>. στην Ανατολή, η Εβρ. στη Δύση) που δεν εισήχθηκαν αμέσως και χωρίς έντονη συ-ζήτηση!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dirty="0" smtClean="0">
                <a:latin typeface="Palatino Linotype" pitchFamily="18" charset="0"/>
              </a:rPr>
              <a:t>Άλλοι παράγοντες: καταρτισμός ιουδαϊκού Κανόνα στην </a:t>
            </a:r>
            <a:r>
              <a:rPr lang="el-GR" dirty="0" err="1" smtClean="0">
                <a:latin typeface="Palatino Linotype" pitchFamily="18" charset="0"/>
              </a:rPr>
              <a:t>Ιάμνεια</a:t>
            </a:r>
            <a:r>
              <a:rPr lang="el-GR" dirty="0" smtClean="0">
                <a:latin typeface="Palatino Linotype" pitchFamily="18" charset="0"/>
              </a:rPr>
              <a:t>, οι διωγμοί, οι μεταφράσεις  σε άλλες γλώσσες, το κύρος της παραλήπτριας πόλης …..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1443" y="998742"/>
            <a:ext cx="8361125" cy="715089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Γ. H Παράδοση και η Κριτική του Κειμένου </a:t>
            </a:r>
            <a:r>
              <a:rPr lang="el-GR" b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τησ</a:t>
            </a:r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Κ.Δ.</a:t>
            </a:r>
          </a:p>
          <a:p>
            <a:pPr algn="just"/>
            <a:endParaRPr lang="el-GR" b="1" i="1" dirty="0" smtClean="0">
              <a:latin typeface="Palatino Linotype" pitchFamily="18" charset="0"/>
            </a:endParaRPr>
          </a:p>
        </p:txBody>
      </p:sp>
      <p:sp>
        <p:nvSpPr>
          <p:cNvPr id="4" name="3 - Διπλωμένη γωνία"/>
          <p:cNvSpPr/>
          <p:nvPr/>
        </p:nvSpPr>
        <p:spPr>
          <a:xfrm rot="-600000">
            <a:off x="1880596" y="2278016"/>
            <a:ext cx="4572000" cy="2791465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Ερώτηση:</a:t>
            </a:r>
            <a:r>
              <a:rPr lang="el-GR" sz="2000" dirty="0" smtClean="0">
                <a:latin typeface="Palatino Linotype" pitchFamily="18" charset="0"/>
              </a:rPr>
              <a:t> </a:t>
            </a:r>
            <a:r>
              <a:rPr lang="el-GR" sz="2000" i="1" dirty="0" smtClean="0">
                <a:latin typeface="Palatino Linotype" pitchFamily="18" charset="0"/>
              </a:rPr>
              <a:t>Με δεδομένο ότι δεν σώζεται ούτε ένα πρωτότυπο / αυτόγραφο από τα βιβλία της Καινής Διαθήκης, πώς μπορούμε να είμαστε σίγουροι ότι αυτή η Κ.Δ. που χρησιμοποιούμε ταυτίζεται με όσα καταρχήν συνεγράφησαν;</a:t>
            </a:r>
            <a:r>
              <a:rPr lang="el-GR" sz="2000" baseline="30000" dirty="0" smtClean="0">
                <a:latin typeface="Palatino Linotype" pitchFamily="18" charset="0"/>
              </a:rPr>
              <a:t> </a:t>
            </a:r>
            <a:endParaRPr lang="el-GR" sz="20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2 - Επεξήγηση με παραλληλόγραμμο"/>
          <p:cNvSpPr/>
          <p:nvPr/>
        </p:nvSpPr>
        <p:spPr>
          <a:xfrm>
            <a:off x="539553" y="2186872"/>
            <a:ext cx="8064896" cy="2308324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b="1" dirty="0" smtClean="0">
                <a:latin typeface="Palatino Linotype" pitchFamily="18" charset="0"/>
              </a:rPr>
              <a:t>  Αυτόγραφα</a:t>
            </a:r>
            <a:r>
              <a:rPr lang="el-GR" dirty="0" smtClean="0">
                <a:latin typeface="Palatino Linotype" pitchFamily="18" charset="0"/>
              </a:rPr>
              <a:t> υπάρχουν στον κόσμο μετά το 12</a:t>
            </a:r>
            <a:r>
              <a:rPr lang="el-GR" baseline="30000" dirty="0" smtClean="0">
                <a:latin typeface="Palatino Linotype" pitchFamily="18" charset="0"/>
              </a:rPr>
              <a:t>ο</a:t>
            </a:r>
            <a:r>
              <a:rPr lang="el-GR" dirty="0" smtClean="0">
                <a:latin typeface="Palatino Linotype" pitchFamily="18" charset="0"/>
              </a:rPr>
              <a:t> αι. </a:t>
            </a:r>
            <a:r>
              <a:rPr lang="el-GR" dirty="0" err="1" smtClean="0">
                <a:latin typeface="Palatino Linotype" pitchFamily="18" charset="0"/>
              </a:rPr>
              <a:t>μ.Χ</a:t>
            </a:r>
            <a:r>
              <a:rPr lang="el-GR" dirty="0" smtClean="0">
                <a:latin typeface="Palatino Linotype" pitchFamily="18" charset="0"/>
              </a:rPr>
              <a:t>. Τα υπόλοιπα κείμενα της αρχαίας φιλολογίας σώζονται σε </a:t>
            </a:r>
            <a:r>
              <a:rPr lang="el-GR" b="1" dirty="0" smtClean="0">
                <a:latin typeface="Palatino Linotype" pitchFamily="18" charset="0"/>
              </a:rPr>
              <a:t>αντίγραφα.</a:t>
            </a:r>
            <a:r>
              <a:rPr lang="el-GR" dirty="0" smtClean="0">
                <a:latin typeface="Palatino Linotype" pitchFamily="18" charset="0"/>
              </a:rPr>
              <a:t> </a:t>
            </a:r>
          </a:p>
          <a:p>
            <a:endParaRPr lang="el-GR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Palatino Linotype" pitchFamily="18" charset="0"/>
              </a:rPr>
              <a:t>  Όσα πιο </a:t>
            </a:r>
            <a:r>
              <a:rPr lang="el-GR" b="1" u="sng" dirty="0" smtClean="0">
                <a:latin typeface="Palatino Linotype" pitchFamily="18" charset="0"/>
              </a:rPr>
              <a:t>πολλά</a:t>
            </a:r>
            <a:r>
              <a:rPr lang="el-GR" dirty="0" smtClean="0">
                <a:latin typeface="Palatino Linotype" pitchFamily="18" charset="0"/>
              </a:rPr>
              <a:t> αντίγραφα έχουμε και μάλιστα από </a:t>
            </a:r>
            <a:r>
              <a:rPr lang="el-GR" b="1" u="sng" dirty="0" smtClean="0">
                <a:latin typeface="Palatino Linotype" pitchFamily="18" charset="0"/>
              </a:rPr>
              <a:t>διαφορετικούς χώρους</a:t>
            </a:r>
            <a:r>
              <a:rPr lang="el-GR" dirty="0" smtClean="0">
                <a:latin typeface="Palatino Linotype" pitchFamily="18" charset="0"/>
              </a:rPr>
              <a:t> και όσο πιο πολύ </a:t>
            </a:r>
            <a:r>
              <a:rPr lang="el-GR" b="1" u="sng" dirty="0" smtClean="0">
                <a:latin typeface="Palatino Linotype" pitchFamily="18" charset="0"/>
              </a:rPr>
              <a:t>χρονικά</a:t>
            </a:r>
            <a:r>
              <a:rPr lang="el-GR" dirty="0" smtClean="0">
                <a:latin typeface="Palatino Linotype" pitchFamily="18" charset="0"/>
              </a:rPr>
              <a:t> εγγίζουν στο χρονικό σημείο της συγγραφής του πρωτοτύπου, τόσο περισσότερο βεβαιωνόμαστε για την πιστότητα του παραδεδομένου κειμένου. </a:t>
            </a:r>
          </a:p>
          <a:p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3541" y="908578"/>
            <a:ext cx="8160907" cy="11237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cap="all" dirty="0" smtClean="0">
                <a:latin typeface="Palatino Linotype" pitchFamily="18" charset="0"/>
              </a:rPr>
              <a:t>η</a:t>
            </a:r>
            <a:r>
              <a:rPr lang="el-GR" sz="2000" b="1" dirty="0" smtClean="0">
                <a:latin typeface="Palatino Linotype" pitchFamily="18" charset="0"/>
              </a:rPr>
              <a:t> A.Γ. κατέχει μόνη της το 12% των αρχαίων χειρογράφων, ενώ το υπόλοιπο το μοιράζονται 2.100 αρχαίοι συγγραφείς, 600 ειδωλολάτρες και 1500 χριστιανοί.</a:t>
            </a:r>
            <a:endParaRPr lang="el-GR" sz="2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47536" y="1052748"/>
            <a:ext cx="8448939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Palatino Linotype" pitchFamily="18" charset="0"/>
              </a:rPr>
              <a:t>Τα χειρόγραφα της Α.Γ. είναι τα </a:t>
            </a:r>
            <a:r>
              <a:rPr lang="el-GR" b="1" dirty="0" smtClean="0">
                <a:latin typeface="Palatino Linotype" pitchFamily="18" charset="0"/>
              </a:rPr>
              <a:t>αρχαιότερα</a:t>
            </a:r>
            <a:r>
              <a:rPr lang="el-GR" dirty="0" smtClean="0">
                <a:latin typeface="Palatino Linotype" pitchFamily="18" charset="0"/>
              </a:rPr>
              <a:t> όλων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Εικόνα" descr="ag-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916838"/>
            <a:ext cx="8352928" cy="316834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5445224"/>
            <a:ext cx="8352928" cy="830997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984B1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Στον παραπάνω πίνακα μπορεί κανείς να διαπιστώσει τη χρονική απόσταση που χωρίζει τα σημαντικότερα κλασικά έργα από το πρώτο ολοκληρωμένο χειρόγραφο αυτών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47532" y="944724"/>
            <a:ext cx="8352928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i="1" dirty="0" smtClean="0">
                <a:latin typeface="Palatino Linotype" pitchFamily="18" charset="0"/>
              </a:rPr>
              <a:t>Τα 5700 χειρόγραφα  της Κ.Δ. τα οποία διακρίνονται για την επιμέλεια, πολυτέλεια και </a:t>
            </a:r>
            <a:r>
              <a:rPr lang="el-GR" b="1" i="1" dirty="0" err="1" smtClean="0">
                <a:latin typeface="Palatino Linotype" pitchFamily="18" charset="0"/>
              </a:rPr>
              <a:t>καλλιτεχνικότητά</a:t>
            </a:r>
            <a:r>
              <a:rPr lang="el-GR" b="1" i="1" dirty="0" smtClean="0">
                <a:latin typeface="Palatino Linotype" pitchFamily="18" charset="0"/>
              </a:rPr>
              <a:t> τους διαιρούνται στις εξής κατηγορίες:</a:t>
            </a:r>
          </a:p>
        </p:txBody>
      </p:sp>
      <p:cxnSp>
        <p:nvCxnSpPr>
          <p:cNvPr id="11" name="10 - Ευθύγραμμο βέλος σύνδεσης"/>
          <p:cNvCxnSpPr>
            <a:stCxn id="9" idx="2"/>
          </p:cNvCxnSpPr>
          <p:nvPr/>
        </p:nvCxnSpPr>
        <p:spPr>
          <a:xfrm rot="16200000" flipH="1">
            <a:off x="4716522" y="1467287"/>
            <a:ext cx="959097" cy="1344148"/>
          </a:xfrm>
          <a:prstGeom prst="straightConnector1">
            <a:avLst/>
          </a:prstGeom>
          <a:ln>
            <a:solidFill>
              <a:srgbClr val="9148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stCxn id="9" idx="2"/>
          </p:cNvCxnSpPr>
          <p:nvPr/>
        </p:nvCxnSpPr>
        <p:spPr>
          <a:xfrm rot="5400000">
            <a:off x="2972996" y="901521"/>
            <a:ext cx="792708" cy="2309292"/>
          </a:xfrm>
          <a:prstGeom prst="straightConnector1">
            <a:avLst/>
          </a:prstGeom>
          <a:ln>
            <a:solidFill>
              <a:srgbClr val="9148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350695" y="2503942"/>
            <a:ext cx="1410476" cy="408623"/>
          </a:xfrm>
          <a:prstGeom prst="roundRect">
            <a:avLst/>
          </a:prstGeom>
          <a:solidFill>
            <a:schemeClr val="accent4"/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Ι. Πάπυροι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517711" y="2672928"/>
            <a:ext cx="4668266" cy="408623"/>
          </a:xfrm>
          <a:prstGeom prst="roundRect">
            <a:avLst/>
          </a:prstGeom>
          <a:solidFill>
            <a:schemeClr val="accent4"/>
          </a:solidFill>
          <a:ln>
            <a:solidFill>
              <a:srgbClr val="984B1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i="1" dirty="0" smtClean="0">
                <a:latin typeface="Palatino Linotype" pitchFamily="18" charset="0"/>
              </a:rPr>
              <a:t>ΙΙ. Κώδικες </a:t>
            </a:r>
            <a:r>
              <a:rPr lang="el-GR" b="1" dirty="0" smtClean="0">
                <a:latin typeface="Palatino Linotype" pitchFamily="18" charset="0"/>
              </a:rPr>
              <a:t>(σε δέρμα ζώων-περγαμηνή)</a:t>
            </a:r>
          </a:p>
        </p:txBody>
      </p:sp>
      <p:grpSp>
        <p:nvGrpSpPr>
          <p:cNvPr id="3" name="18 - Ομάδα"/>
          <p:cNvGrpSpPr/>
          <p:nvPr/>
        </p:nvGrpSpPr>
        <p:grpSpPr>
          <a:xfrm rot="960000">
            <a:off x="4287464" y="3035785"/>
            <a:ext cx="2797716" cy="941036"/>
            <a:chOff x="2448314" y="2155022"/>
            <a:chExt cx="2348838" cy="1264850"/>
          </a:xfrm>
        </p:grpSpPr>
        <p:cxnSp>
          <p:nvCxnSpPr>
            <p:cNvPr id="20" name="19 - Ευθύγραμμο βέλος σύνδεσης"/>
            <p:cNvCxnSpPr/>
            <p:nvPr/>
          </p:nvCxnSpPr>
          <p:spPr>
            <a:xfrm rot="16200000" flipH="1">
              <a:off x="3645024" y="2267744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ύγραμμο βέλος σύνδεσης"/>
            <p:cNvCxnSpPr/>
            <p:nvPr/>
          </p:nvCxnSpPr>
          <p:spPr>
            <a:xfrm rot="21780000" flipH="1">
              <a:off x="2448314" y="2155022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- TextBox"/>
          <p:cNvSpPr txBox="1"/>
          <p:nvPr/>
        </p:nvSpPr>
        <p:spPr>
          <a:xfrm>
            <a:off x="2568767" y="3392575"/>
            <a:ext cx="2816524" cy="408623"/>
          </a:xfrm>
          <a:prstGeom prst="roundRect">
            <a:avLst/>
          </a:prstGeom>
          <a:solidFill>
            <a:srgbClr val="EDC5E8"/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Α. </a:t>
            </a:r>
            <a:r>
              <a:rPr lang="el-GR" b="1" dirty="0" smtClean="0">
                <a:latin typeface="MrSAgioritikaPT" pitchFamily="2" charset="0"/>
              </a:rPr>
              <a:t>ΜΕΓΑΛΟΓΡΑΜΜΑΤΟΙ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5499007" y="3915066"/>
            <a:ext cx="2507389" cy="408623"/>
          </a:xfrm>
          <a:prstGeom prst="roundRect">
            <a:avLst/>
          </a:prstGeom>
          <a:solidFill>
            <a:srgbClr val="EDC5E8"/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Β. Μικρογράμματοι 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3120571" y="4580707"/>
            <a:ext cx="2560800" cy="4086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1. Συνεχούς κειμένου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5656962" y="5157205"/>
            <a:ext cx="3072264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2. </a:t>
            </a:r>
            <a:r>
              <a:rPr lang="el-GR" b="1" dirty="0" err="1" smtClean="0">
                <a:latin typeface="Palatino Linotype" pitchFamily="18" charset="0"/>
              </a:rPr>
              <a:t>Εκλογάδια</a:t>
            </a:r>
            <a:r>
              <a:rPr lang="el-GR" b="1" dirty="0" smtClean="0">
                <a:latin typeface="Palatino Linotype" pitchFamily="18" charset="0"/>
              </a:rPr>
              <a:t>-</a:t>
            </a:r>
            <a:r>
              <a:rPr lang="el-GR" b="1" dirty="0" err="1" smtClean="0">
                <a:latin typeface="Palatino Linotype" pitchFamily="18" charset="0"/>
              </a:rPr>
              <a:t>Λεξιονάρια</a:t>
            </a:r>
            <a:endParaRPr lang="en-US" b="1" dirty="0" smtClean="0">
              <a:latin typeface="Palatino Linotype" pitchFamily="18" charset="0"/>
            </a:endParaRPr>
          </a:p>
          <a:p>
            <a:pPr algn="just"/>
            <a:r>
              <a:rPr lang="en-US" b="1" dirty="0" smtClean="0">
                <a:latin typeface="Palatino Linotype" pitchFamily="18" charset="0"/>
              </a:rPr>
              <a:t>(</a:t>
            </a:r>
            <a:r>
              <a:rPr lang="el-GR" b="1" dirty="0" err="1" smtClean="0">
                <a:latin typeface="Palatino Linotype" pitchFamily="18" charset="0"/>
              </a:rPr>
              <a:t>Ιω</a:t>
            </a:r>
            <a:r>
              <a:rPr lang="el-GR" b="1" dirty="0" smtClean="0">
                <a:latin typeface="Palatino Linotype" pitchFamily="18" charset="0"/>
              </a:rPr>
              <a:t>., </a:t>
            </a:r>
            <a:r>
              <a:rPr lang="el-GR" b="1" dirty="0" err="1" smtClean="0">
                <a:latin typeface="Palatino Linotype" pitchFamily="18" charset="0"/>
              </a:rPr>
              <a:t>Μτ</a:t>
            </a:r>
            <a:r>
              <a:rPr lang="el-GR" b="1" dirty="0" smtClean="0">
                <a:latin typeface="Palatino Linotype" pitchFamily="18" charset="0"/>
              </a:rPr>
              <a:t>., </a:t>
            </a:r>
            <a:r>
              <a:rPr lang="el-GR" b="1" dirty="0" err="1" smtClean="0">
                <a:latin typeface="Palatino Linotype" pitchFamily="18" charset="0"/>
              </a:rPr>
              <a:t>Λκ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Μκ</a:t>
            </a:r>
            <a:r>
              <a:rPr lang="el-GR" b="1" dirty="0" smtClean="0">
                <a:latin typeface="Palatino Linotype" pitchFamily="18" charset="0"/>
              </a:rPr>
              <a:t>)</a:t>
            </a:r>
          </a:p>
        </p:txBody>
      </p:sp>
      <p:grpSp>
        <p:nvGrpSpPr>
          <p:cNvPr id="4" name="25 - Ομάδα"/>
          <p:cNvGrpSpPr/>
          <p:nvPr/>
        </p:nvGrpSpPr>
        <p:grpSpPr>
          <a:xfrm rot="960000">
            <a:off x="5347388" y="4259582"/>
            <a:ext cx="2007838" cy="683511"/>
            <a:chOff x="2448314" y="2155022"/>
            <a:chExt cx="2348838" cy="1264850"/>
          </a:xfrm>
        </p:grpSpPr>
        <p:cxnSp>
          <p:nvCxnSpPr>
            <p:cNvPr id="27" name="26 - Ευθύγραμμο βέλος σύνδεσης"/>
            <p:cNvCxnSpPr/>
            <p:nvPr/>
          </p:nvCxnSpPr>
          <p:spPr>
            <a:xfrm rot="16200000" flipH="1">
              <a:off x="3645024" y="2267744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ύγραμμο βέλος σύνδεσης"/>
            <p:cNvCxnSpPr/>
            <p:nvPr/>
          </p:nvCxnSpPr>
          <p:spPr>
            <a:xfrm rot="21780000" flipH="1">
              <a:off x="2448314" y="2155022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- Διπλωμένη γωνία"/>
          <p:cNvSpPr/>
          <p:nvPr/>
        </p:nvSpPr>
        <p:spPr>
          <a:xfrm rot="300000">
            <a:off x="576064" y="4947607"/>
            <a:ext cx="4572000" cy="1873270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/>
              <a:t>Η υιοθέτηση του </a:t>
            </a:r>
            <a:r>
              <a:rPr lang="el-GR" sz="1600" b="1" dirty="0" smtClean="0"/>
              <a:t>κώδικα  </a:t>
            </a:r>
            <a:r>
              <a:rPr lang="el-GR" sz="1600" dirty="0" smtClean="0"/>
              <a:t>ως ύλης γραφής και ανάγνωσης μπορεί να παραλληλιστεί με τη σύγχρονη υιοθέτηση εκ μέρους της Εκκλησίας του Διαδικτύου (</a:t>
            </a:r>
            <a:r>
              <a:rPr lang="el-GR" sz="1600" dirty="0" err="1" smtClean="0"/>
              <a:t>πρβλ</a:t>
            </a:r>
            <a:r>
              <a:rPr lang="el-GR" sz="1600" dirty="0" smtClean="0"/>
              <a:t>. Συναγωγή). Μοναδική και η χρήση συντμήσεων </a:t>
            </a:r>
            <a:r>
              <a:rPr lang="en-US" sz="1600" dirty="0" smtClean="0"/>
              <a:t>(</a:t>
            </a:r>
            <a:r>
              <a:rPr lang="en-US" sz="1600" dirty="0" err="1" smtClean="0"/>
              <a:t>nomina</a:t>
            </a:r>
            <a:r>
              <a:rPr lang="en-US" sz="1600" dirty="0" smtClean="0"/>
              <a:t> sacra</a:t>
            </a:r>
            <a:r>
              <a:rPr lang="el-GR" sz="1600" dirty="0" smtClean="0"/>
              <a:t>) όπως και του τίτλου </a:t>
            </a:r>
            <a:r>
              <a:rPr lang="el-GR" sz="1600" b="1" i="1" dirty="0" smtClean="0"/>
              <a:t>Κατά Μάρκον</a:t>
            </a:r>
            <a:r>
              <a:rPr lang="el-GR" sz="1600" dirty="0" smtClean="0"/>
              <a:t> […]</a:t>
            </a:r>
            <a:endParaRPr lang="el-GR" sz="16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3" name="2 - Εικόνα" descr="ag-ms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3" y="1052741"/>
            <a:ext cx="8448939" cy="3312363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Προσαρμοσμένος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2060"/>
      </a:hlink>
      <a:folHlink>
        <a:srgbClr val="70440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2417</Words>
  <Application>Microsoft Office PowerPoint</Application>
  <PresentationFormat>Προβολή στην οθόνη (4:3)</PresentationFormat>
  <Paragraphs>193</Paragraphs>
  <Slides>32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Αστικό</vt:lpstr>
      <vt:lpstr>ΕΙΣΑΓΩΓΗ  ΣΤΗΝ ΚΑΙΝΗ ΔΙΑΘΗΚΗ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  Οι διορθώσεις &lt;  ακούσιοι παράγοντες.  </vt:lpstr>
      <vt:lpstr>  &lt;  εκούσιοι παράγοντες.  </vt:lpstr>
      <vt:lpstr>Διαφάνεια 21</vt:lpstr>
      <vt:lpstr>Διαφάνεια 22</vt:lpstr>
      <vt:lpstr>Διαφάνεια 23</vt:lpstr>
      <vt:lpstr>Διαφάνεια 24</vt:lpstr>
      <vt:lpstr> </vt:lpstr>
      <vt:lpstr> 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 ΣΤΗΝ ΚΑΙΝΗ ΔΙΑΘΗΚΗ</dc:title>
  <dc:creator>Δημήτριος</dc:creator>
  <cp:lastModifiedBy>ΣΩΤΗΡΗΣ</cp:lastModifiedBy>
  <cp:revision>42</cp:revision>
  <dcterms:created xsi:type="dcterms:W3CDTF">2010-10-11T23:13:36Z</dcterms:created>
  <dcterms:modified xsi:type="dcterms:W3CDTF">2015-07-21T12:48:59Z</dcterms:modified>
</cp:coreProperties>
</file>