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34"/>
  </p:notesMasterIdLst>
  <p:sldIdLst>
    <p:sldId id="257" r:id="rId2"/>
    <p:sldId id="281" r:id="rId3"/>
    <p:sldId id="258" r:id="rId4"/>
    <p:sldId id="289" r:id="rId5"/>
    <p:sldId id="288" r:id="rId6"/>
    <p:sldId id="291" r:id="rId7"/>
    <p:sldId id="290" r:id="rId8"/>
    <p:sldId id="292" r:id="rId9"/>
    <p:sldId id="282" r:id="rId10"/>
    <p:sldId id="285" r:id="rId11"/>
    <p:sldId id="287" r:id="rId12"/>
    <p:sldId id="286" r:id="rId13"/>
    <p:sldId id="271" r:id="rId14"/>
    <p:sldId id="272" r:id="rId15"/>
    <p:sldId id="273" r:id="rId16"/>
    <p:sldId id="268" r:id="rId17"/>
    <p:sldId id="262" r:id="rId18"/>
    <p:sldId id="265" r:id="rId19"/>
    <p:sldId id="270" r:id="rId20"/>
    <p:sldId id="293" r:id="rId21"/>
    <p:sldId id="294" r:id="rId22"/>
    <p:sldId id="298" r:id="rId23"/>
    <p:sldId id="295" r:id="rId24"/>
    <p:sldId id="296" r:id="rId25"/>
    <p:sldId id="297" r:id="rId26"/>
    <p:sldId id="263" r:id="rId27"/>
    <p:sldId id="264" r:id="rId28"/>
    <p:sldId id="279" r:id="rId29"/>
    <p:sldId id="299" r:id="rId30"/>
    <p:sldId id="300" r:id="rId31"/>
    <p:sldId id="278" r:id="rId32"/>
    <p:sldId id="280"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60" d="100"/>
          <a:sy n="60" d="100"/>
        </p:scale>
        <p:origin x="-3000" y="-10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395512-5264-4518-8755-D6371A3E31AC}" type="datetimeFigureOut">
              <a:rPr lang="el-GR" smtClean="0"/>
              <a:pPr/>
              <a:t>5/9/2014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D54D7-9B0D-4159-BF74-DCF77B30D585}"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l-GR"/>
          </a:p>
        </p:txBody>
      </p:sp>
      <p:sp>
        <p:nvSpPr>
          <p:cNvPr id="5" name="4 - Θέση αριθμού διαφάνειας"/>
          <p:cNvSpPr>
            <a:spLocks noGrp="1"/>
          </p:cNvSpPr>
          <p:nvPr>
            <p:ph type="sldNum" sz="quarter" idx="11"/>
          </p:nvPr>
        </p:nvSpPr>
        <p:spPr/>
        <p:txBody>
          <a:bodyPr/>
          <a:lstStyle/>
          <a:p>
            <a:fld id="{5FFFA582-02FE-4CB0-AD39-1E9D6E0F2F5B}" type="slidenum">
              <a:rPr lang="el-GR" smtClean="0"/>
              <a:pPr/>
              <a:t>32</a:t>
            </a:fld>
            <a:endParaRPr lang="el-GR"/>
          </a:p>
        </p:txBody>
      </p:sp>
      <p:sp>
        <p:nvSpPr>
          <p:cNvPr id="7" name="6 - Θέση κεφαλίδας"/>
          <p:cNvSpPr>
            <a:spLocks noGrp="1"/>
          </p:cNvSpPr>
          <p:nvPr>
            <p:ph type="hdr" sz="quarter" idx="12"/>
          </p:nvPr>
        </p:nvSpPr>
        <p:spPr/>
        <p:txBody>
          <a:bodyPr/>
          <a:lstStyle/>
          <a:p>
            <a:r>
              <a:rPr lang="el-GR" smtClean="0"/>
              <a:t>ο Κώδικας των Ευαγγελίων-Πρόλογος</a:t>
            </a:r>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F518A556-DF58-4B82-94DA-2E419F714CBE}" type="datetime1">
              <a:rPr lang="el-GR" smtClean="0"/>
              <a:pPr/>
              <a:t>5/9/2014</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253011D-87D8-44AE-B137-F1558B2A836E}" type="slidenum">
              <a:rPr lang="el-GR" smtClean="0"/>
              <a:pPr/>
              <a:t>‹#›</a:t>
            </a:fld>
            <a:endParaRPr lang="el-GR"/>
          </a:p>
        </p:txBody>
      </p:sp>
    </p:spTree>
  </p:cSld>
  <p:clrMapOvr>
    <a:masterClrMapping/>
  </p:clrMapOvr>
  <p:transition spd="slow">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AA65FBF-BF1F-4B1D-9F4F-B0C6E3C519E4}" type="datetime1">
              <a:rPr lang="el-GR" smtClean="0"/>
              <a:pPr/>
              <a:t>5/9/2014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53011D-87D8-44AE-B137-F1558B2A836E}" type="slidenum">
              <a:rPr lang="el-GR" smtClean="0"/>
              <a:pPr/>
              <a:t>‹#›</a:t>
            </a:fld>
            <a:endParaRPr lang="el-GR"/>
          </a:p>
        </p:txBody>
      </p:sp>
    </p:spTree>
  </p:cSld>
  <p:clrMapOvr>
    <a:masterClrMapping/>
  </p:clrMapOvr>
  <p:transition spd="slow">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FEFFAA5-DE9F-4DE5-B6F1-24F784A68C4D}" type="datetime1">
              <a:rPr lang="el-GR" smtClean="0"/>
              <a:pPr/>
              <a:t>5/9/2014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53011D-87D8-44AE-B137-F1558B2A836E}" type="slidenum">
              <a:rPr lang="el-GR" smtClean="0"/>
              <a:pPr/>
              <a:t>‹#›</a:t>
            </a:fld>
            <a:endParaRPr lang="el-GR"/>
          </a:p>
        </p:txBody>
      </p:sp>
    </p:spTree>
  </p:cSld>
  <p:clrMapOvr>
    <a:masterClrMapping/>
  </p:clrMapOvr>
  <p:transition spd="slow">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3826FEA3-6356-4DF5-8E37-25502FFA5959}"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99D8CDD-6BB7-4EA2-A832-C9C7A2E0529B}" type="datetime1">
              <a:rPr lang="el-GR" smtClean="0"/>
              <a:pPr/>
              <a:t>5/9/2014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53011D-87D8-44AE-B137-F1558B2A836E}" type="slidenum">
              <a:rPr lang="el-GR" smtClean="0"/>
              <a:pPr/>
              <a:t>‹#›</a:t>
            </a:fld>
            <a:endParaRPr lang="el-GR"/>
          </a:p>
        </p:txBody>
      </p:sp>
    </p:spTree>
  </p:cSld>
  <p:clrMapOvr>
    <a:masterClrMapping/>
  </p:clrMapOvr>
  <p:transition spd="slow">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EFF26EA-69E3-489F-AF84-2D80E0F7CB06}" type="datetime1">
              <a:rPr lang="el-GR" smtClean="0"/>
              <a:pPr/>
              <a:t>5/9/2014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53011D-87D8-44AE-B137-F1558B2A836E}" type="slidenum">
              <a:rPr lang="el-GR" smtClean="0"/>
              <a:pPr/>
              <a:t>‹#›</a:t>
            </a:fld>
            <a:endParaRPr lang="el-GR"/>
          </a:p>
        </p:txBody>
      </p:sp>
    </p:spTree>
  </p:cSld>
  <p:clrMapOvr>
    <a:masterClrMapping/>
  </p:clrMapOvr>
  <p:transitio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37D5F751-4625-43AF-AA07-069235FD888C}" type="datetime1">
              <a:rPr lang="el-GR" smtClean="0"/>
              <a:pPr/>
              <a:t>5/9/2014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53011D-87D8-44AE-B137-F1558B2A836E}" type="slidenum">
              <a:rPr lang="el-GR" smtClean="0"/>
              <a:pPr/>
              <a:t>‹#›</a:t>
            </a:fld>
            <a:endParaRPr lang="el-GR"/>
          </a:p>
        </p:txBody>
      </p:sp>
    </p:spTree>
  </p:cSld>
  <p:clrMapOvr>
    <a:masterClrMapping/>
  </p:clrMapOvr>
  <p:transitio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E8B66079-E4BE-4051-9626-FB1E703E8DD0}" type="datetime1">
              <a:rPr lang="el-GR" smtClean="0"/>
              <a:pPr/>
              <a:t>5/9/2014</a:t>
            </a:fld>
            <a:endParaRPr lang="el-GR"/>
          </a:p>
        </p:txBody>
      </p:sp>
      <p:sp>
        <p:nvSpPr>
          <p:cNvPr id="27" name="26 - Θέση αριθμού διαφάνειας"/>
          <p:cNvSpPr>
            <a:spLocks noGrp="1"/>
          </p:cNvSpPr>
          <p:nvPr>
            <p:ph type="sldNum" sz="quarter" idx="11"/>
          </p:nvPr>
        </p:nvSpPr>
        <p:spPr/>
        <p:txBody>
          <a:bodyPr rtlCol="0"/>
          <a:lstStyle/>
          <a:p>
            <a:fld id="{C253011D-87D8-44AE-B137-F1558B2A836E}"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transitio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E8251486-51F0-43EE-8C0B-E92D3F7026AF}" type="datetime1">
              <a:rPr lang="el-GR" smtClean="0"/>
              <a:pPr/>
              <a:t>5/9/2014</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C253011D-87D8-44AE-B137-F1558B2A836E}" type="slidenum">
              <a:rPr lang="el-GR" smtClean="0"/>
              <a:pPr/>
              <a:t>‹#›</a:t>
            </a:fld>
            <a:endParaRPr lang="el-GR"/>
          </a:p>
        </p:txBody>
      </p:sp>
    </p:spTree>
  </p:cSld>
  <p:clrMapOvr>
    <a:masterClrMapping/>
  </p:clrMapOvr>
  <p:transitio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B6DA2A4-749C-45C8-9DD6-085BD65B04AB}" type="datetime1">
              <a:rPr lang="el-GR" smtClean="0"/>
              <a:pPr/>
              <a:t>5/9/2014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253011D-87D8-44AE-B137-F1558B2A836E}" type="slidenum">
              <a:rPr lang="el-GR" smtClean="0"/>
              <a:pPr/>
              <a:t>‹#›</a:t>
            </a:fld>
            <a:endParaRPr lang="el-GR"/>
          </a:p>
        </p:txBody>
      </p:sp>
    </p:spTree>
  </p:cSld>
  <p:clrMapOvr>
    <a:masterClrMapping/>
  </p:clrMapOvr>
  <p:transition spd="slow">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069EF952-5713-43CF-B25B-95E16FF82013}" type="datetime1">
              <a:rPr lang="el-GR" smtClean="0"/>
              <a:pPr/>
              <a:t>5/9/2014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53011D-87D8-44AE-B137-F1558B2A836E}" type="slidenum">
              <a:rPr lang="el-GR" smtClean="0"/>
              <a:pPr/>
              <a:t>‹#›</a:t>
            </a:fld>
            <a:endParaRPr lang="el-GR"/>
          </a:p>
        </p:txBody>
      </p:sp>
    </p:spTree>
  </p:cSld>
  <p:clrMapOvr>
    <a:masterClrMapping/>
  </p:clrMapOvr>
  <p:transition spd="slow">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9585E47-030A-4FDF-9D4B-FA01A8BC22FF}" type="datetime1">
              <a:rPr lang="el-GR" smtClean="0"/>
              <a:pPr/>
              <a:t>5/9/2014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53011D-87D8-44AE-B137-F1558B2A836E}" type="slidenum">
              <a:rPr lang="el-GR" smtClean="0"/>
              <a:pPr/>
              <a:t>‹#›</a:t>
            </a:fld>
            <a:endParaRPr lang="el-GR"/>
          </a:p>
        </p:txBody>
      </p:sp>
    </p:spTree>
  </p:cSld>
  <p:clrMapOvr>
    <a:masterClrMapping/>
  </p:clrMapOvr>
  <p:transition spd="slow">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65DB465-13AC-42F0-A0BE-30C05EB6B301}" type="datetime1">
              <a:rPr lang="el-GR" smtClean="0"/>
              <a:pPr/>
              <a:t>5/9/2014</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253011D-87D8-44AE-B137-F1558B2A836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cover dir="r"/>
  </p:transition>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iblegateway.com/versions/" TargetMode="External"/><Relationship Id="rId2" Type="http://schemas.openxmlformats.org/officeDocument/2006/relationships/hyperlink" Target="http://www.apostoliki-diakonia.gr/bible/bible.asp?contents=new_testament/contents_louka.asp&amp;main=louka"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analogion.gr/glt/texts/Oct/18.uni.ht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a:p>
        </p:txBody>
      </p:sp>
      <p:pic>
        <p:nvPicPr>
          <p:cNvPr id="2050" name="Picture 2" descr="C:\Users\Δημήτριος\Pictures\Dm.Alexpls-db\F4.Ορθοδοξία\orthc-db\orthc03-εικόνες\Αταξινόμητη Συλλογή\7.ΑΠΟΣΤΟΛΟΙ-ΕΥΑΓΓΕΛΙΣΤΑΙ\2.ΠΡΑΞΕΩΝ\loykas26_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 Θέση αριθμού διαφάνειας"/>
          <p:cNvSpPr>
            <a:spLocks noGrp="1"/>
          </p:cNvSpPr>
          <p:nvPr>
            <p:ph type="sldNum" sz="quarter" idx="12"/>
          </p:nvPr>
        </p:nvSpPr>
        <p:spPr/>
        <p:txBody>
          <a:bodyPr/>
          <a:lstStyle/>
          <a:p>
            <a:fld id="{C253011D-87D8-44AE-B137-F1558B2A836E}" type="slidenum">
              <a:rPr lang="el-GR" smtClean="0"/>
              <a:pPr/>
              <a:t>1</a:t>
            </a:fld>
            <a:endParaRPr lang="el-GR"/>
          </a:p>
        </p:txBody>
      </p:sp>
    </p:spTree>
  </p:cSld>
  <p:clrMapOvr>
    <a:masterClrMapping/>
  </p:clrMapOvr>
  <p:transitio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23528" y="836712"/>
            <a:ext cx="4176464" cy="442674"/>
          </a:xfrm>
          <a:prstGeom prst="roundRect">
            <a:avLst/>
          </a:prstGeom>
          <a:solidFill>
            <a:schemeClr val="accent2"/>
          </a:solidFill>
          <a:ln>
            <a:solidFill>
              <a:schemeClr val="tx1"/>
            </a:solidFill>
          </a:ln>
        </p:spPr>
        <p:txBody>
          <a:bodyPr wrap="square" rtlCol="0">
            <a:spAutoFit/>
          </a:bodyPr>
          <a:lstStyle/>
          <a:p>
            <a:r>
              <a:rPr lang="el-GR" sz="2000" b="1" dirty="0" smtClean="0">
                <a:latin typeface="Palatino Linotype" pitchFamily="18" charset="0"/>
              </a:rPr>
              <a:t>ΣΚΟΠΟΣ &lt;  ΠΡΟ-ΛΟΓΟΣ</a:t>
            </a:r>
            <a:endParaRPr lang="el-GR" sz="2000" b="1" dirty="0">
              <a:latin typeface="Palatino Linotype" pitchFamily="18" charset="0"/>
            </a:endParaRPr>
          </a:p>
        </p:txBody>
      </p:sp>
      <p:sp>
        <p:nvSpPr>
          <p:cNvPr id="3" name="2 - Στρογγύλεμα διαγώνιας γωνίας του ορθογωνίου"/>
          <p:cNvSpPr/>
          <p:nvPr/>
        </p:nvSpPr>
        <p:spPr>
          <a:xfrm>
            <a:off x="395536" y="1340768"/>
            <a:ext cx="8136904" cy="5158859"/>
          </a:xfrm>
          <a:prstGeom prst="round2DiagRect">
            <a:avLst/>
          </a:prstGeom>
          <a:solidFill>
            <a:schemeClr val="accent2">
              <a:lumMod val="60000"/>
              <a:lumOff val="40000"/>
            </a:schemeClr>
          </a:solidFill>
          <a:ln>
            <a:solidFill>
              <a:schemeClr val="tx1"/>
            </a:solidFill>
          </a:ln>
        </p:spPr>
        <p:txBody>
          <a:bodyPr wrap="square">
            <a:spAutoFit/>
          </a:bodyPr>
          <a:lstStyle/>
          <a:p>
            <a:pPr algn="just">
              <a:lnSpc>
                <a:spcPct val="150000"/>
              </a:lnSpc>
            </a:pPr>
            <a:r>
              <a:rPr lang="el-GR" b="1" cap="all" dirty="0" smtClean="0">
                <a:latin typeface="Palatino Linotype" pitchFamily="18" charset="0"/>
              </a:rPr>
              <a:t>π</a:t>
            </a:r>
            <a:r>
              <a:rPr lang="el-GR" b="1" dirty="0" smtClean="0">
                <a:latin typeface="Palatino Linotype" pitchFamily="18" charset="0"/>
              </a:rPr>
              <a:t>ριν </a:t>
            </a:r>
            <a:r>
              <a:rPr lang="el-GR" b="1" dirty="0">
                <a:latin typeface="Palatino Linotype" pitchFamily="18" charset="0"/>
              </a:rPr>
              <a:t>τον Λουκά επεχείρησαν και άλλοι να συντάξουν </a:t>
            </a:r>
            <a:r>
              <a:rPr lang="el-GR" b="1" i="1" u="sng" dirty="0">
                <a:latin typeface="Palatino Linotype" pitchFamily="18" charset="0"/>
              </a:rPr>
              <a:t>διηγήσεις</a:t>
            </a:r>
            <a:r>
              <a:rPr lang="el-GR" b="1" u="sng" dirty="0">
                <a:latin typeface="Palatino Linotype" pitchFamily="18" charset="0"/>
              </a:rPr>
              <a:t> </a:t>
            </a:r>
            <a:r>
              <a:rPr lang="el-GR" b="1" dirty="0">
                <a:latin typeface="Palatino Linotype" pitchFamily="18" charset="0"/>
              </a:rPr>
              <a:t>για τα </a:t>
            </a:r>
            <a:r>
              <a:rPr lang="el-GR" b="1" i="1" dirty="0">
                <a:latin typeface="Palatino Linotype" pitchFamily="18" charset="0"/>
              </a:rPr>
              <a:t>πράγματα,</a:t>
            </a:r>
            <a:r>
              <a:rPr lang="el-GR" b="1" dirty="0">
                <a:latin typeface="Palatino Linotype" pitchFamily="18" charset="0"/>
              </a:rPr>
              <a:t> τα πραγματικά γεγονότα που </a:t>
            </a:r>
            <a:r>
              <a:rPr lang="el-GR" b="1">
                <a:latin typeface="Palatino Linotype" pitchFamily="18" charset="0"/>
              </a:rPr>
              <a:t>διαδραματίστηκαν </a:t>
            </a:r>
            <a:r>
              <a:rPr lang="el-GR" b="1" smtClean="0">
                <a:latin typeface="Palatino Linotype" pitchFamily="18" charset="0"/>
              </a:rPr>
              <a:t>«</a:t>
            </a:r>
            <a:r>
              <a:rPr lang="el-GR" b="1" i="1" smtClean="0">
                <a:latin typeface="Palatino Linotype" pitchFamily="18" charset="0"/>
              </a:rPr>
              <a:t>ἐν</a:t>
            </a:r>
            <a:r>
              <a:rPr lang="el-GR" b="1" i="1" dirty="0" smtClean="0">
                <a:latin typeface="Palatino Linotype" pitchFamily="18" charset="0"/>
              </a:rPr>
              <a:t> </a:t>
            </a:r>
            <a:r>
              <a:rPr lang="el-GR" b="1" i="1" dirty="0" err="1" smtClean="0">
                <a:latin typeface="Palatino Linotype" pitchFamily="18" charset="0"/>
              </a:rPr>
              <a:t>ἡμῖν</a:t>
            </a:r>
            <a:r>
              <a:rPr lang="el-GR" b="1" i="1" dirty="0" smtClean="0">
                <a:latin typeface="Palatino Linotype" pitchFamily="18" charset="0"/>
              </a:rPr>
              <a:t>».</a:t>
            </a:r>
            <a:r>
              <a:rPr lang="el-GR" b="1" dirty="0" smtClean="0"/>
              <a:t> Ο στόχος του </a:t>
            </a:r>
            <a:r>
              <a:rPr lang="el-GR" b="1" dirty="0" err="1" smtClean="0"/>
              <a:t>Λκ</a:t>
            </a:r>
            <a:r>
              <a:rPr lang="el-GR" b="1" dirty="0" smtClean="0"/>
              <a:t>. που τον διαφοροποιεί από τους προγενέστερους είναι ότι στοχεύει να εκθέσει τα γεγονότα </a:t>
            </a:r>
            <a:r>
              <a:rPr lang="el-GR" b="1" i="1" dirty="0" smtClean="0"/>
              <a:t>από την αρχή</a:t>
            </a:r>
            <a:r>
              <a:rPr lang="el-GR" b="1" dirty="0" smtClean="0"/>
              <a:t> με </a:t>
            </a:r>
            <a:r>
              <a:rPr lang="el-GR" b="1" i="1" dirty="0" smtClean="0"/>
              <a:t>πληρότητα, ακρίβεια και χρονολογική σειρά</a:t>
            </a:r>
            <a:r>
              <a:rPr lang="el-GR" b="1" dirty="0" smtClean="0"/>
              <a:t>. Έτσι ο ακροατής διαβεβαιώνεται για την Ασφάλεια όσων έχει κατηχηθεί. </a:t>
            </a:r>
            <a:r>
              <a:rPr lang="el-GR" b="1" dirty="0" err="1" smtClean="0"/>
              <a:t>Γι΄</a:t>
            </a:r>
            <a:r>
              <a:rPr lang="el-GR" b="1" dirty="0" smtClean="0"/>
              <a:t> αυτό και κατά την Εκλογή του αντικαταστάτη του Ιούδα το κριτήριο του Αποστόλου είναι η αυτοψία της ζωής του Ιησού και κατεξοχήν της Ανάστασης εν σώματι.</a:t>
            </a:r>
          </a:p>
          <a:p>
            <a:pPr algn="just">
              <a:lnSpc>
                <a:spcPct val="150000"/>
              </a:lnSpc>
            </a:pPr>
            <a:endParaRPr lang="el-GR" dirty="0">
              <a:latin typeface="Palatino Linotype" pitchFamily="18" charset="0"/>
            </a:endParaRPr>
          </a:p>
        </p:txBody>
      </p:sp>
      <p:sp>
        <p:nvSpPr>
          <p:cNvPr id="6" name="5 - Θέση αριθμού διαφάνειας"/>
          <p:cNvSpPr>
            <a:spLocks noGrp="1"/>
          </p:cNvSpPr>
          <p:nvPr>
            <p:ph type="sldNum" sz="quarter" idx="12"/>
          </p:nvPr>
        </p:nvSpPr>
        <p:spPr/>
        <p:txBody>
          <a:bodyPr/>
          <a:lstStyle/>
          <a:p>
            <a:fld id="{C253011D-87D8-44AE-B137-F1558B2A836E}" type="slidenum">
              <a:rPr lang="el-GR" smtClean="0"/>
              <a:pPr/>
              <a:t>10</a:t>
            </a:fld>
            <a:endParaRPr lang="el-GR"/>
          </a:p>
        </p:txBody>
      </p:sp>
    </p:spTree>
  </p:cSld>
  <p:clrMapOvr>
    <a:masterClrMapping/>
  </p:clrMapOvr>
  <p:transition spd="slow">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C253011D-87D8-44AE-B137-F1558B2A836E}" type="slidenum">
              <a:rPr lang="el-GR" smtClean="0"/>
              <a:pPr/>
              <a:t>11</a:t>
            </a:fld>
            <a:endParaRPr lang="el-GR"/>
          </a:p>
        </p:txBody>
      </p:sp>
      <p:sp>
        <p:nvSpPr>
          <p:cNvPr id="5" name="1 - Τίτλος"/>
          <p:cNvSpPr txBox="1">
            <a:spLocks/>
          </p:cNvSpPr>
          <p:nvPr/>
        </p:nvSpPr>
        <p:spPr>
          <a:xfrm>
            <a:off x="0" y="980728"/>
            <a:ext cx="8892480" cy="5544616"/>
          </a:xfrm>
          <a:prstGeom prst="rect">
            <a:avLst/>
          </a:prstGeom>
        </p:spPr>
        <p:txBody>
          <a:bodyPr>
            <a:normAutofit fontScale="47500" lnSpcReduction="20000"/>
          </a:bodyPr>
          <a:lstStyle/>
          <a:p>
            <a:pPr marL="365760" indent="-256032" algn="just">
              <a:spcBef>
                <a:spcPts val="300"/>
              </a:spcBef>
              <a:buClr>
                <a:schemeClr val="accent3"/>
              </a:buClr>
              <a:defRPr/>
            </a:pPr>
            <a:endParaRPr lang="el-GR" sz="3600" i="1" dirty="0" smtClean="0"/>
          </a:p>
          <a:p>
            <a:pPr marL="365760" indent="-256032" algn="ctr">
              <a:spcBef>
                <a:spcPts val="300"/>
              </a:spcBef>
              <a:buClr>
                <a:schemeClr val="accent3"/>
              </a:buClr>
              <a:defRPr/>
            </a:pPr>
            <a:r>
              <a:rPr lang="el-GR" sz="4200" b="1" i="1" dirty="0" smtClean="0"/>
              <a:t>ΜΙΚΡΕΣ … ΛΕΠΤΟΜΕΡΕΙΕΣ  ΑΝΑΦΟΡΙΚΑ ΜΕ ΤΟΝ ΠΡΟΛΟΓΟ</a:t>
            </a:r>
          </a:p>
          <a:p>
            <a:pPr marL="365760" indent="-256032" algn="just">
              <a:spcBef>
                <a:spcPts val="300"/>
              </a:spcBef>
              <a:buClr>
                <a:schemeClr val="accent3"/>
              </a:buClr>
              <a:defRPr/>
            </a:pPr>
            <a:endParaRPr lang="el-GR" sz="3600" i="1" dirty="0" smtClean="0"/>
          </a:p>
          <a:p>
            <a:pPr marL="852678" indent="-742950" algn="just">
              <a:spcBef>
                <a:spcPts val="300"/>
              </a:spcBef>
              <a:buClr>
                <a:schemeClr val="accent3"/>
              </a:buClr>
              <a:buAutoNum type="arabicPeriod"/>
              <a:defRPr/>
            </a:pPr>
            <a:r>
              <a:rPr lang="el-GR" sz="3600" i="1" dirty="0" smtClean="0"/>
              <a:t>Πρόλογος και των ΠΡΑΞΕΩΝ </a:t>
            </a:r>
          </a:p>
          <a:p>
            <a:pPr marL="852678" indent="-742950" algn="just">
              <a:spcBef>
                <a:spcPts val="300"/>
              </a:spcBef>
              <a:buClr>
                <a:schemeClr val="accent3"/>
              </a:buClr>
              <a:buAutoNum type="arabicPeriod"/>
              <a:defRPr/>
            </a:pPr>
            <a:r>
              <a:rPr lang="el-GR" sz="3600" i="1" dirty="0" smtClean="0"/>
              <a:t>Προϋποθέτει τη συγγραφή πολλών έργων για τον Χριστό που δεν ικανοποιούν τα στάνταρντ της </a:t>
            </a:r>
            <a:r>
              <a:rPr lang="el-GR" sz="3600" i="1" dirty="0" err="1" smtClean="0"/>
              <a:t>ιστοσριογραφίας</a:t>
            </a:r>
            <a:endParaRPr lang="el-GR" sz="3600" i="1" dirty="0" smtClean="0"/>
          </a:p>
          <a:p>
            <a:pPr marL="365760" indent="-256032" algn="just">
              <a:spcBef>
                <a:spcPts val="300"/>
              </a:spcBef>
              <a:buClr>
                <a:schemeClr val="accent3"/>
              </a:buClr>
              <a:defRPr/>
            </a:pPr>
            <a:endParaRPr lang="el-GR" sz="3600" i="1" dirty="0" smtClean="0"/>
          </a:p>
          <a:p>
            <a:pPr marL="365760" indent="-256032" algn="just">
              <a:spcBef>
                <a:spcPts val="300"/>
              </a:spcBef>
              <a:buClr>
                <a:schemeClr val="accent3"/>
              </a:buClr>
              <a:defRPr/>
            </a:pPr>
            <a:r>
              <a:rPr lang="el-GR" sz="3600" i="1" dirty="0" smtClean="0"/>
              <a:t>3.  Παρατηρείται αντιστοιχία με προλόγους κλασικής ιστοριογραφίας αλλά και έργων ιατρών (</a:t>
            </a:r>
            <a:r>
              <a:rPr lang="el-GR" sz="3600" i="1" dirty="0" err="1" smtClean="0"/>
              <a:t>Διοσκορίδη</a:t>
            </a:r>
            <a:r>
              <a:rPr lang="el-GR" sz="3600" i="1" dirty="0" smtClean="0"/>
              <a:t> </a:t>
            </a:r>
            <a:r>
              <a:rPr lang="el-GR" sz="3600" i="1" dirty="0" err="1" smtClean="0"/>
              <a:t>Πεδανίου</a:t>
            </a:r>
            <a:r>
              <a:rPr lang="el-GR" sz="3600" i="1" dirty="0" smtClean="0"/>
              <a:t>, Διοκλή </a:t>
            </a:r>
            <a:r>
              <a:rPr lang="el-GR" sz="3600" i="1" dirty="0" err="1" smtClean="0"/>
              <a:t>Καρύστιου</a:t>
            </a:r>
            <a:r>
              <a:rPr lang="el-GR" sz="3600" i="1" dirty="0" smtClean="0"/>
              <a:t>, Γαληνού) οι οποίοι συνήθως δίνουν μεγάλη έμφαση στο «Ιστορικό». </a:t>
            </a:r>
          </a:p>
          <a:p>
            <a:pPr marL="365760" indent="-256032" algn="just">
              <a:spcBef>
                <a:spcPts val="300"/>
              </a:spcBef>
              <a:buClr>
                <a:schemeClr val="accent3"/>
              </a:buClr>
              <a:defRPr/>
            </a:pPr>
            <a:endParaRPr lang="el-GR" sz="3600" i="1" dirty="0" smtClean="0"/>
          </a:p>
          <a:p>
            <a:pPr marL="365760" indent="-256032" algn="just">
              <a:spcBef>
                <a:spcPts val="300"/>
              </a:spcBef>
              <a:buClr>
                <a:schemeClr val="accent3"/>
              </a:buClr>
              <a:defRPr/>
            </a:pPr>
            <a:r>
              <a:rPr lang="el-GR" sz="3600" i="1" dirty="0" smtClean="0"/>
              <a:t>4. Εντυπωσιακό είναι το γεγονός ότι ενώ ο Πρόλογος είναι γραμμένος σε «άπταιστα» Ελληνικά, στη συνέχεια ο συγγραφέας προκειμένου περί των γεννήσεων του Ιωάννη και του Ιησού (που παρουσιάζονται παράλληλα)  χρησιμοποιεί τη γλώσσα των Ο’ ανακαλώντας παράδοξους τοκετούς της Π.Δ.. Βιβλική είναι και η γλώσσα των </a:t>
            </a:r>
            <a:r>
              <a:rPr lang="el-GR" sz="3600" i="1" dirty="0" err="1" smtClean="0"/>
              <a:t>Πρ</a:t>
            </a:r>
            <a:r>
              <a:rPr lang="el-GR" sz="3600" i="1" dirty="0" smtClean="0"/>
              <a:t>. 1-15.</a:t>
            </a:r>
          </a:p>
          <a:p>
            <a:pPr marL="365760" indent="-256032" algn="just">
              <a:spcBef>
                <a:spcPts val="300"/>
              </a:spcBef>
              <a:buClr>
                <a:schemeClr val="accent3"/>
              </a:buClr>
              <a:defRPr/>
            </a:pPr>
            <a:endParaRPr lang="el-GR" sz="3600" i="1" dirty="0" smtClean="0"/>
          </a:p>
          <a:p>
            <a:pPr marL="365760" indent="-256032" algn="just">
              <a:spcBef>
                <a:spcPts val="300"/>
              </a:spcBef>
              <a:buClr>
                <a:schemeClr val="accent3"/>
              </a:buClr>
              <a:defRPr/>
            </a:pPr>
            <a:r>
              <a:rPr lang="el-GR" sz="3600" i="1" dirty="0" smtClean="0"/>
              <a:t>5. Όχι και τόση απόλυτη ακρίβεια</a:t>
            </a:r>
          </a:p>
          <a:p>
            <a:pPr marL="365760" indent="-256032" algn="just">
              <a:spcBef>
                <a:spcPts val="300"/>
              </a:spcBef>
              <a:buClr>
                <a:schemeClr val="accent3"/>
              </a:buClr>
              <a:defRPr/>
            </a:pPr>
            <a:endParaRPr lang="el-GR" sz="3600" i="1" dirty="0" smtClean="0"/>
          </a:p>
          <a:p>
            <a:pPr marL="365760" indent="-256032" algn="just">
              <a:spcBef>
                <a:spcPts val="300"/>
              </a:spcBef>
              <a:buClr>
                <a:schemeClr val="accent3"/>
              </a:buClr>
              <a:defRPr/>
            </a:pPr>
            <a:r>
              <a:rPr lang="el-GR" sz="3600" i="1" dirty="0" smtClean="0"/>
              <a:t>3. Το Δίτομο Έργο του Λουκά έχει ΑΝΟΙΚΤΟ ΤΕΛΟΣ (</a:t>
            </a:r>
            <a:r>
              <a:rPr lang="el-GR" sz="3600" i="1" dirty="0" err="1" smtClean="0"/>
              <a:t>πρβλ</a:t>
            </a:r>
            <a:r>
              <a:rPr lang="el-GR" sz="3600" i="1" dirty="0" smtClean="0"/>
              <a:t>. </a:t>
            </a:r>
            <a:r>
              <a:rPr lang="el-GR" sz="3600" i="1" dirty="0" err="1" smtClean="0"/>
              <a:t>Μκ</a:t>
            </a:r>
            <a:r>
              <a:rPr lang="el-GR" sz="3600" i="1" dirty="0" smtClean="0"/>
              <a:t>.).  Ο κάθε </a:t>
            </a:r>
            <a:r>
              <a:rPr lang="el-GR" sz="3600" i="1" dirty="0" err="1" smtClean="0"/>
              <a:t>θεόφιλος</a:t>
            </a:r>
            <a:r>
              <a:rPr lang="el-GR" sz="3600" i="1" dirty="0" smtClean="0"/>
              <a:t> ακροατής καλείται να συνεχίσει στους αιώνες τη μαρτυρία του Ιησού και τις «Πράξεις» των αποστόλων, εντασσόμενος στο ημείς της Εκκλησίας να γίνει μάρτυς προκειμένου το Ευαγγέλιο να γράψει ιστορία και η Ιστορία να φωτιστεί από το φως των Εσχάτων</a:t>
            </a:r>
          </a:p>
          <a:p>
            <a:pPr marL="365760" indent="-256032">
              <a:spcBef>
                <a:spcPts val="300"/>
              </a:spcBef>
              <a:buClr>
                <a:schemeClr val="accent3"/>
              </a:buClr>
              <a:buFont typeface="Georgia"/>
              <a:buChar char="•"/>
              <a:defRPr/>
            </a:pPr>
            <a:endParaRPr lang="el-GR" sz="1200" dirty="0" smtClean="0"/>
          </a:p>
          <a:p>
            <a:pPr marL="365760" lvl="0" indent="-256032">
              <a:spcBef>
                <a:spcPts val="300"/>
              </a:spcBef>
              <a:buClr>
                <a:schemeClr val="accent3"/>
              </a:buClr>
              <a:buFont typeface="Georgia"/>
              <a:buChar char="•"/>
              <a:defRPr/>
            </a:pPr>
            <a:endParaRPr lang="el-GR" sz="1200" b="1" dirty="0" smtClean="0">
              <a:solidFill>
                <a:schemeClr val="accent2">
                  <a:lumMod val="50000"/>
                </a:schemeClr>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600" b="0" i="0" u="none" strike="noStrike" kern="1200" cap="none" spc="0" normalizeH="0" baseline="0" noProof="0" dirty="0">
              <a:ln>
                <a:noFill/>
              </a:ln>
              <a:solidFill>
                <a:srgbClr val="C00000"/>
              </a:solidFill>
              <a:effectLst/>
              <a:uLnTx/>
              <a:uFillTx/>
              <a:latin typeface="Palatino Linotype" pitchFamily="18" charset="0"/>
              <a:ea typeface="+mj-ea"/>
              <a:cs typeface="+mj-cs"/>
            </a:endParaRPr>
          </a:p>
        </p:txBody>
      </p:sp>
      <p:sp>
        <p:nvSpPr>
          <p:cNvPr id="6" name="2 - Θέση περιεχομένου"/>
          <p:cNvSpPr txBox="1">
            <a:spLocks/>
          </p:cNvSpPr>
          <p:nvPr/>
        </p:nvSpPr>
        <p:spPr>
          <a:xfrm>
            <a:off x="251520" y="3692624"/>
            <a:ext cx="8640960" cy="1752600"/>
          </a:xfrm>
          <a:prstGeom prst="rect">
            <a:avLst/>
          </a:prstGeom>
        </p:spPr>
        <p:txBody>
          <a:bodyPr>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l-GR" sz="2800" b="0" i="0" u="none" strike="noStrike" kern="1200" cap="none" spc="0" normalizeH="0" baseline="0" noProof="0" dirty="0" smtClean="0">
              <a:ln>
                <a:noFill/>
              </a:ln>
              <a:solidFill>
                <a:schemeClr val="accent2">
                  <a:lumMod val="50000"/>
                </a:schemeClr>
              </a:solidFill>
              <a:effectLst/>
              <a:uLnTx/>
              <a:uFillTx/>
              <a:latin typeface="+mn-lt"/>
              <a:ea typeface="+mn-ea"/>
              <a:cs typeface="+mn-cs"/>
            </a:endParaRPr>
          </a:p>
        </p:txBody>
      </p:sp>
      <p:sp>
        <p:nvSpPr>
          <p:cNvPr id="7" name="6 - TextBox"/>
          <p:cNvSpPr txBox="1"/>
          <p:nvPr/>
        </p:nvSpPr>
        <p:spPr>
          <a:xfrm>
            <a:off x="498609" y="692696"/>
            <a:ext cx="184731" cy="369332"/>
          </a:xfrm>
          <a:prstGeom prst="rect">
            <a:avLst/>
          </a:prstGeom>
          <a:noFill/>
        </p:spPr>
        <p:txBody>
          <a:bodyPr wrap="none" rtlCol="0">
            <a:spAutoFit/>
          </a:bodyPr>
          <a:lstStyle/>
          <a:p>
            <a:endParaRPr lang="el-GR" dirty="0"/>
          </a:p>
        </p:txBody>
      </p:sp>
    </p:spTree>
  </p:cSld>
  <p:clrMapOvr>
    <a:masterClrMapping/>
  </p:clrMapOvr>
  <p:transition spd="slow">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ύλεμα μίας γωνίας ορθογωνίου"/>
          <p:cNvSpPr/>
          <p:nvPr/>
        </p:nvSpPr>
        <p:spPr>
          <a:xfrm>
            <a:off x="467544" y="1556792"/>
            <a:ext cx="7992888" cy="2169825"/>
          </a:xfrm>
          <a:prstGeom prst="round1Rect">
            <a:avLst/>
          </a:prstGeom>
          <a:solidFill>
            <a:schemeClr val="bg2"/>
          </a:solidFill>
          <a:ln>
            <a:solidFill>
              <a:schemeClr val="tx1"/>
            </a:solidFill>
          </a:ln>
        </p:spPr>
        <p:txBody>
          <a:bodyPr wrap="square">
            <a:spAutoFit/>
          </a:bodyPr>
          <a:lstStyle/>
          <a:p>
            <a:pPr algn="just">
              <a:lnSpc>
                <a:spcPct val="150000"/>
              </a:lnSpc>
            </a:pPr>
            <a:r>
              <a:rPr lang="el-GR" cap="all" dirty="0" smtClean="0">
                <a:latin typeface="Palatino Linotype" pitchFamily="18" charset="0"/>
              </a:rPr>
              <a:t>α</a:t>
            </a:r>
            <a:r>
              <a:rPr lang="el-GR" dirty="0" smtClean="0">
                <a:latin typeface="Palatino Linotype" pitchFamily="18" charset="0"/>
              </a:rPr>
              <a:t>ποκαλύπτει</a:t>
            </a:r>
            <a:r>
              <a:rPr lang="el-GR" cap="all" dirty="0" smtClean="0">
                <a:latin typeface="Palatino Linotype" pitchFamily="18" charset="0"/>
              </a:rPr>
              <a:t> </a:t>
            </a:r>
            <a:r>
              <a:rPr lang="el-GR" dirty="0">
                <a:latin typeface="Palatino Linotype" pitchFamily="18" charset="0"/>
              </a:rPr>
              <a:t>ο μοναδικός Έλληνας και μάλιστα κατά </a:t>
            </a:r>
            <a:r>
              <a:rPr lang="el-GR" dirty="0" err="1">
                <a:latin typeface="Palatino Linotype" pitchFamily="18" charset="0"/>
              </a:rPr>
              <a:t>κόσμον</a:t>
            </a:r>
            <a:r>
              <a:rPr lang="el-GR" dirty="0">
                <a:latin typeface="Palatino Linotype" pitchFamily="18" charset="0"/>
              </a:rPr>
              <a:t> μορφωμένος </a:t>
            </a:r>
            <a:r>
              <a:rPr lang="el-GR" dirty="0" smtClean="0">
                <a:latin typeface="Palatino Linotype" pitchFamily="18" charset="0"/>
              </a:rPr>
              <a:t>Ευαγγελιστής </a:t>
            </a:r>
            <a:r>
              <a:rPr lang="el-GR" dirty="0">
                <a:latin typeface="Palatino Linotype" pitchFamily="18" charset="0"/>
              </a:rPr>
              <a:t>στους εντός της Εκκλησίας τη συνέπεια και την πιστότητα του Θεού στις επαγγελίες </a:t>
            </a:r>
            <a:r>
              <a:rPr lang="el-GR" cap="all" dirty="0">
                <a:latin typeface="Palatino Linotype" pitchFamily="18" charset="0"/>
              </a:rPr>
              <a:t>τ</a:t>
            </a:r>
            <a:r>
              <a:rPr lang="el-GR" dirty="0">
                <a:latin typeface="Palatino Linotype" pitchFamily="18" charset="0"/>
              </a:rPr>
              <a:t>ου προς τον Ισραήλ παρά την καταστροφή της Ιερουσαλήμ από τους Ρωμαίους αλλά και το στίγμα και την αποστολή της (Εκκλησίας) σε ένα πολυπολιτισμικό περιβάλλον</a:t>
            </a:r>
          </a:p>
        </p:txBody>
      </p:sp>
      <p:sp>
        <p:nvSpPr>
          <p:cNvPr id="3" name="2 - TextBox"/>
          <p:cNvSpPr txBox="1"/>
          <p:nvPr/>
        </p:nvSpPr>
        <p:spPr>
          <a:xfrm>
            <a:off x="323528" y="836712"/>
            <a:ext cx="7920880" cy="442674"/>
          </a:xfrm>
          <a:prstGeom prst="roundRect">
            <a:avLst/>
          </a:prstGeom>
          <a:solidFill>
            <a:schemeClr val="accent2"/>
          </a:solidFill>
          <a:ln>
            <a:solidFill>
              <a:schemeClr val="tx1"/>
            </a:solidFill>
          </a:ln>
        </p:spPr>
        <p:txBody>
          <a:bodyPr wrap="square" rtlCol="0">
            <a:spAutoFit/>
          </a:bodyPr>
          <a:lstStyle/>
          <a:p>
            <a:pPr algn="ctr"/>
            <a:r>
              <a:rPr lang="el-GR" sz="2000" b="1" dirty="0" smtClean="0">
                <a:latin typeface="Palatino Linotype" pitchFamily="18" charset="0"/>
              </a:rPr>
              <a:t>ΣΚΟΠΟΣ  &lt;  ΠΕΡΙΕΧΟΜΕΝΑ ΔΙΤΟΜΟΥ ΕΡΓΟΥ</a:t>
            </a:r>
            <a:endParaRPr lang="el-GR" sz="2000" b="1" dirty="0">
              <a:latin typeface="Palatino Linotype" pitchFamily="18" charset="0"/>
            </a:endParaRPr>
          </a:p>
        </p:txBody>
      </p:sp>
      <p:sp>
        <p:nvSpPr>
          <p:cNvPr id="4" name="3 - Θέση αριθμού διαφάνειας"/>
          <p:cNvSpPr>
            <a:spLocks noGrp="1"/>
          </p:cNvSpPr>
          <p:nvPr>
            <p:ph type="sldNum" sz="quarter" idx="12"/>
          </p:nvPr>
        </p:nvSpPr>
        <p:spPr/>
        <p:txBody>
          <a:bodyPr/>
          <a:lstStyle/>
          <a:p>
            <a:fld id="{C253011D-87D8-44AE-B137-F1558B2A836E}" type="slidenum">
              <a:rPr lang="el-GR" smtClean="0"/>
              <a:pPr/>
              <a:t>12</a:t>
            </a:fld>
            <a:endParaRPr lang="el-GR"/>
          </a:p>
        </p:txBody>
      </p:sp>
      <p:sp>
        <p:nvSpPr>
          <p:cNvPr id="5" name="4 - Στρογγύλεμα διαγώνιας γωνίας του ορθογωνίου"/>
          <p:cNvSpPr/>
          <p:nvPr/>
        </p:nvSpPr>
        <p:spPr>
          <a:xfrm>
            <a:off x="539552" y="4005064"/>
            <a:ext cx="7920880" cy="1940957"/>
          </a:xfrm>
          <a:prstGeom prst="round2DiagRect">
            <a:avLst/>
          </a:prstGeom>
          <a:solidFill>
            <a:schemeClr val="bg2">
              <a:lumMod val="90000"/>
            </a:schemeClr>
          </a:solidFill>
          <a:ln>
            <a:solidFill>
              <a:schemeClr val="tx1"/>
            </a:solidFill>
          </a:ln>
        </p:spPr>
        <p:txBody>
          <a:bodyPr wrap="square">
            <a:spAutoFit/>
          </a:bodyPr>
          <a:lstStyle/>
          <a:p>
            <a:pPr algn="just">
              <a:lnSpc>
                <a:spcPct val="150000"/>
              </a:lnSpc>
            </a:pPr>
            <a:r>
              <a:rPr lang="el-GR" cap="all" dirty="0" err="1">
                <a:latin typeface="Palatino Linotype" pitchFamily="18" charset="0"/>
              </a:rPr>
              <a:t>σ</a:t>
            </a:r>
            <a:r>
              <a:rPr lang="el-GR" dirty="0" err="1">
                <a:latin typeface="Palatino Linotype" pitchFamily="18" charset="0"/>
              </a:rPr>
              <a:t>χετικοποιείται</a:t>
            </a:r>
            <a:r>
              <a:rPr lang="el-GR" dirty="0">
                <a:latin typeface="Palatino Linotype" pitchFamily="18" charset="0"/>
              </a:rPr>
              <a:t> η </a:t>
            </a:r>
            <a:r>
              <a:rPr lang="el-GR" b="1" dirty="0">
                <a:latin typeface="Palatino Linotype" pitchFamily="18" charset="0"/>
              </a:rPr>
              <a:t>οσονούπω</a:t>
            </a:r>
            <a:r>
              <a:rPr lang="el-GR" dirty="0">
                <a:latin typeface="Palatino Linotype" pitchFamily="18" charset="0"/>
              </a:rPr>
              <a:t> πραγματοποίηση της Δευτέρας Παρουσίας, ενώ αντιμετωπίζεται με τον τονισμό της </a:t>
            </a:r>
            <a:r>
              <a:rPr lang="el-GR" dirty="0" err="1">
                <a:latin typeface="Palatino Linotype" pitchFamily="18" charset="0"/>
              </a:rPr>
              <a:t>σωματικότητας</a:t>
            </a:r>
            <a:r>
              <a:rPr lang="el-GR" dirty="0">
                <a:latin typeface="Palatino Linotype" pitchFamily="18" charset="0"/>
              </a:rPr>
              <a:t> του </a:t>
            </a:r>
            <a:r>
              <a:rPr lang="el-GR" dirty="0" err="1">
                <a:latin typeface="Palatino Linotype" pitchFamily="18" charset="0"/>
              </a:rPr>
              <a:t>Αναστάντος</a:t>
            </a:r>
            <a:r>
              <a:rPr lang="el-GR" dirty="0">
                <a:latin typeface="Palatino Linotype" pitchFamily="18" charset="0"/>
              </a:rPr>
              <a:t> και της ιστορικότητας των γεγονότων που σχετίζονται με το Χριστό </a:t>
            </a:r>
            <a:r>
              <a:rPr lang="el-GR" dirty="0" err="1">
                <a:latin typeface="Palatino Linotype" pitchFamily="18" charset="0"/>
              </a:rPr>
              <a:t>γνωστικίζουσες</a:t>
            </a:r>
            <a:r>
              <a:rPr lang="el-GR" dirty="0">
                <a:latin typeface="Palatino Linotype" pitchFamily="18" charset="0"/>
              </a:rPr>
              <a:t> αντιλήψεις.</a:t>
            </a:r>
          </a:p>
        </p:txBody>
      </p:sp>
    </p:spTree>
  </p:cSld>
  <p:clrMapOvr>
    <a:masterClrMapping/>
  </p:clrMapOvr>
  <p:transition spd="slow">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395536" y="4080331"/>
            <a:ext cx="8208912" cy="1940957"/>
          </a:xfrm>
          <a:prstGeom prst="roundRect">
            <a:avLst/>
          </a:prstGeom>
          <a:solidFill>
            <a:schemeClr val="bg2">
              <a:lumMod val="75000"/>
            </a:schemeClr>
          </a:solidFill>
          <a:ln>
            <a:solidFill>
              <a:schemeClr val="tx1"/>
            </a:solidFill>
          </a:ln>
        </p:spPr>
        <p:txBody>
          <a:bodyPr wrap="square">
            <a:spAutoFit/>
          </a:bodyPr>
          <a:lstStyle/>
          <a:p>
            <a:pPr algn="just">
              <a:lnSpc>
                <a:spcPct val="150000"/>
              </a:lnSpc>
            </a:pPr>
            <a:r>
              <a:rPr lang="el-GR" dirty="0">
                <a:latin typeface="Palatino Linotype" pitchFamily="18" charset="0"/>
              </a:rPr>
              <a:t>Ένα μέρος του Ευαγγελίου (240 στίχοι) είναι κοινό με τον </a:t>
            </a:r>
            <a:r>
              <a:rPr lang="el-GR" dirty="0" err="1">
                <a:latin typeface="Palatino Linotype" pitchFamily="18" charset="0"/>
              </a:rPr>
              <a:t>Μτ</a:t>
            </a:r>
            <a:r>
              <a:rPr lang="el-GR" dirty="0">
                <a:latin typeface="Palatino Linotype" pitchFamily="18" charset="0"/>
              </a:rPr>
              <a:t>., ένα άλλο μέρος κοινό </a:t>
            </a:r>
            <a:r>
              <a:rPr lang="el-GR" dirty="0" err="1">
                <a:latin typeface="Palatino Linotype" pitchFamily="18" charset="0"/>
              </a:rPr>
              <a:t>μονον</a:t>
            </a:r>
            <a:r>
              <a:rPr lang="el-GR" dirty="0">
                <a:latin typeface="Palatino Linotype" pitchFamily="18" charset="0"/>
              </a:rPr>
              <a:t> με τον </a:t>
            </a:r>
            <a:r>
              <a:rPr lang="el-GR" dirty="0" err="1">
                <a:latin typeface="Palatino Linotype" pitchFamily="18" charset="0"/>
              </a:rPr>
              <a:t>Μκ</a:t>
            </a:r>
            <a:r>
              <a:rPr lang="el-GR" dirty="0">
                <a:latin typeface="Palatino Linotype" pitchFamily="18" charset="0"/>
              </a:rPr>
              <a:t>. και το ¼ συναντάται μόνον στον </a:t>
            </a:r>
            <a:r>
              <a:rPr lang="el-GR" dirty="0" err="1">
                <a:latin typeface="Palatino Linotype" pitchFamily="18" charset="0"/>
              </a:rPr>
              <a:t>Λκ</a:t>
            </a:r>
            <a:r>
              <a:rPr lang="el-GR" dirty="0">
                <a:latin typeface="Palatino Linotype" pitchFamily="18" charset="0"/>
              </a:rPr>
              <a:t>. Από τους 650 στίχους του </a:t>
            </a:r>
            <a:r>
              <a:rPr lang="el-GR" dirty="0" err="1">
                <a:latin typeface="Palatino Linotype" pitchFamily="18" charset="0"/>
              </a:rPr>
              <a:t>Μκ</a:t>
            </a:r>
            <a:r>
              <a:rPr lang="el-GR" dirty="0">
                <a:latin typeface="Palatino Linotype" pitchFamily="18" charset="0"/>
              </a:rPr>
              <a:t>. ο Λουκάς έχει παραλάβει τους 350, παραλείποντας θέματα που αφορούν σε αυστηρά ιουδαϊκά ζητήματα. </a:t>
            </a:r>
          </a:p>
        </p:txBody>
      </p:sp>
      <p:sp>
        <p:nvSpPr>
          <p:cNvPr id="3" name="2 - Στρογγυλεμένο ορθογώνιο"/>
          <p:cNvSpPr/>
          <p:nvPr/>
        </p:nvSpPr>
        <p:spPr>
          <a:xfrm>
            <a:off x="323528" y="1643772"/>
            <a:ext cx="8208912" cy="2145268"/>
          </a:xfrm>
          <a:prstGeom prst="roundRect">
            <a:avLst/>
          </a:prstGeom>
          <a:solidFill>
            <a:schemeClr val="accent2">
              <a:lumMod val="60000"/>
              <a:lumOff val="40000"/>
            </a:schemeClr>
          </a:solidFill>
          <a:ln>
            <a:solidFill>
              <a:schemeClr val="tx1"/>
            </a:solidFill>
          </a:ln>
        </p:spPr>
        <p:txBody>
          <a:bodyPr wrap="square">
            <a:spAutoFit/>
          </a:bodyPr>
          <a:lstStyle/>
          <a:p>
            <a:pPr algn="just">
              <a:lnSpc>
                <a:spcPct val="150000"/>
              </a:lnSpc>
            </a:pPr>
            <a:r>
              <a:rPr lang="el-GR" sz="2000" b="1" dirty="0">
                <a:latin typeface="Palatino Linotype" pitchFamily="18" charset="0"/>
              </a:rPr>
              <a:t>Ως πηγές του </a:t>
            </a:r>
            <a:r>
              <a:rPr lang="el-GR" sz="2000" b="1" dirty="0" err="1">
                <a:latin typeface="Palatino Linotype" pitchFamily="18" charset="0"/>
              </a:rPr>
              <a:t>Λκ</a:t>
            </a:r>
            <a:r>
              <a:rPr lang="el-GR" sz="2000" b="1" dirty="0">
                <a:latin typeface="Palatino Linotype" pitchFamily="18" charset="0"/>
              </a:rPr>
              <a:t>. θεωρούνται οι εξής: α) το </a:t>
            </a:r>
            <a:r>
              <a:rPr lang="el-GR" sz="2000" b="1" dirty="0" err="1">
                <a:latin typeface="Palatino Linotype" pitchFamily="18" charset="0"/>
              </a:rPr>
              <a:t>Μκ</a:t>
            </a:r>
            <a:r>
              <a:rPr lang="el-GR" sz="2000" b="1" dirty="0">
                <a:latin typeface="Palatino Linotype" pitchFamily="18" charset="0"/>
              </a:rPr>
              <a:t>. β) η </a:t>
            </a:r>
            <a:r>
              <a:rPr lang="de-DE" sz="2000" b="1" dirty="0">
                <a:latin typeface="Palatino Linotype" pitchFamily="18" charset="0"/>
              </a:rPr>
              <a:t>Q</a:t>
            </a:r>
            <a:r>
              <a:rPr lang="el-GR" sz="2000" b="1" dirty="0">
                <a:latin typeface="Palatino Linotype" pitchFamily="18" charset="0"/>
              </a:rPr>
              <a:t> και γ) μια ιδιαίτερη πηγή του Ευαγγελιστή </a:t>
            </a:r>
            <a:r>
              <a:rPr lang="el-GR" sz="2000" b="1" dirty="0" err="1">
                <a:latin typeface="Palatino Linotype" pitchFamily="18" charset="0"/>
              </a:rPr>
              <a:t>συμβολιζόμενη</a:t>
            </a:r>
            <a:r>
              <a:rPr lang="el-GR" sz="2000" b="1" dirty="0">
                <a:latin typeface="Palatino Linotype" pitchFamily="18" charset="0"/>
              </a:rPr>
              <a:t> με το </a:t>
            </a:r>
            <a:r>
              <a:rPr lang="de-DE" sz="2000" b="1" dirty="0">
                <a:latin typeface="Palatino Linotype" pitchFamily="18" charset="0"/>
              </a:rPr>
              <a:t>L</a:t>
            </a:r>
            <a:r>
              <a:rPr lang="el-GR" sz="2000" b="1" dirty="0">
                <a:latin typeface="Palatino Linotype" pitchFamily="18" charset="0"/>
              </a:rPr>
              <a:t>. </a:t>
            </a:r>
            <a:r>
              <a:rPr lang="el-GR" sz="2000" b="1" cap="all" dirty="0">
                <a:latin typeface="Palatino Linotype" pitchFamily="18" charset="0"/>
              </a:rPr>
              <a:t>ε</a:t>
            </a:r>
            <a:r>
              <a:rPr lang="el-GR" sz="2000" b="1" dirty="0">
                <a:latin typeface="Palatino Linotype" pitchFamily="18" charset="0"/>
              </a:rPr>
              <a:t>ίναι χαρακτηριστικό ότι ο Λουκάς ουδέποτε αναμειγνύει υλικό από το </a:t>
            </a:r>
            <a:r>
              <a:rPr lang="el-GR" sz="2000" b="1" dirty="0" err="1">
                <a:latin typeface="Palatino Linotype" pitchFamily="18" charset="0"/>
              </a:rPr>
              <a:t>Μκ</a:t>
            </a:r>
            <a:r>
              <a:rPr lang="el-GR" sz="2000" b="1" dirty="0">
                <a:latin typeface="Palatino Linotype" pitchFamily="18" charset="0"/>
              </a:rPr>
              <a:t>. με υλικό από την </a:t>
            </a:r>
            <a:r>
              <a:rPr lang="de-DE" sz="2000" b="1" dirty="0">
                <a:latin typeface="Palatino Linotype" pitchFamily="18" charset="0"/>
              </a:rPr>
              <a:t>Q</a:t>
            </a:r>
            <a:r>
              <a:rPr lang="el-GR" sz="2000" b="1" dirty="0">
                <a:latin typeface="Palatino Linotype" pitchFamily="18" charset="0"/>
              </a:rPr>
              <a:t> και την </a:t>
            </a:r>
            <a:r>
              <a:rPr lang="de-DE" sz="2000" b="1" dirty="0">
                <a:latin typeface="Palatino Linotype" pitchFamily="18" charset="0"/>
              </a:rPr>
              <a:t>L</a:t>
            </a:r>
            <a:r>
              <a:rPr lang="el-GR" sz="2000" b="1" dirty="0">
                <a:latin typeface="Palatino Linotype" pitchFamily="18" charset="0"/>
              </a:rPr>
              <a:t>.</a:t>
            </a:r>
          </a:p>
        </p:txBody>
      </p:sp>
      <p:sp>
        <p:nvSpPr>
          <p:cNvPr id="4" name="3 - TextBox"/>
          <p:cNvSpPr txBox="1"/>
          <p:nvPr/>
        </p:nvSpPr>
        <p:spPr>
          <a:xfrm>
            <a:off x="323528" y="836712"/>
            <a:ext cx="4176464" cy="442674"/>
          </a:xfrm>
          <a:prstGeom prst="roundRect">
            <a:avLst/>
          </a:prstGeom>
          <a:solidFill>
            <a:schemeClr val="accent2"/>
          </a:solidFill>
          <a:ln>
            <a:solidFill>
              <a:schemeClr val="tx1"/>
            </a:solidFill>
          </a:ln>
        </p:spPr>
        <p:txBody>
          <a:bodyPr wrap="square" rtlCol="0">
            <a:spAutoFit/>
          </a:bodyPr>
          <a:lstStyle/>
          <a:p>
            <a:r>
              <a:rPr lang="el-GR" sz="2000" b="1" dirty="0" smtClean="0">
                <a:latin typeface="Palatino Linotype" pitchFamily="18" charset="0"/>
              </a:rPr>
              <a:t>Δ. ΠΗΓΕΣ</a:t>
            </a:r>
            <a:endParaRPr lang="el-GR" sz="2000" b="1" dirty="0">
              <a:latin typeface="Palatino Linotype" pitchFamily="18" charset="0"/>
            </a:endParaRPr>
          </a:p>
        </p:txBody>
      </p:sp>
      <p:sp>
        <p:nvSpPr>
          <p:cNvPr id="6" name="5 - Θέση αριθμού διαφάνειας"/>
          <p:cNvSpPr>
            <a:spLocks noGrp="1"/>
          </p:cNvSpPr>
          <p:nvPr>
            <p:ph type="sldNum" sz="quarter" idx="12"/>
          </p:nvPr>
        </p:nvSpPr>
        <p:spPr/>
        <p:txBody>
          <a:bodyPr/>
          <a:lstStyle/>
          <a:p>
            <a:fld id="{C253011D-87D8-44AE-B137-F1558B2A836E}" type="slidenum">
              <a:rPr lang="el-GR" smtClean="0"/>
              <a:pPr/>
              <a:t>13</a:t>
            </a:fld>
            <a:endParaRPr lang="el-GR"/>
          </a:p>
        </p:txBody>
      </p:sp>
    </p:spTree>
  </p:cSld>
  <p:clrMapOvr>
    <a:masterClrMapping/>
  </p:clrMapOvr>
  <p:transition spd="slow">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395536" y="3573016"/>
            <a:ext cx="8208912" cy="2400657"/>
          </a:xfrm>
          <a:prstGeom prst="roundRect">
            <a:avLst/>
          </a:prstGeom>
          <a:solidFill>
            <a:schemeClr val="accent6">
              <a:lumMod val="20000"/>
              <a:lumOff val="80000"/>
            </a:schemeClr>
          </a:solidFill>
          <a:ln>
            <a:solidFill>
              <a:schemeClr val="tx1"/>
            </a:solidFill>
          </a:ln>
        </p:spPr>
        <p:txBody>
          <a:bodyPr wrap="square">
            <a:spAutoFit/>
          </a:bodyPr>
          <a:lstStyle/>
          <a:p>
            <a:pPr algn="just">
              <a:lnSpc>
                <a:spcPct val="150000"/>
              </a:lnSpc>
            </a:pPr>
            <a:r>
              <a:rPr lang="el-GR" dirty="0">
                <a:latin typeface="Palatino Linotype" pitchFamily="18" charset="0"/>
              </a:rPr>
              <a:t>Ιδιαίτερα διαφοροποιείται ο </a:t>
            </a:r>
            <a:r>
              <a:rPr lang="el-GR" dirty="0" err="1">
                <a:latin typeface="Palatino Linotype" pitchFamily="18" charset="0"/>
              </a:rPr>
              <a:t>Λκ</a:t>
            </a:r>
            <a:r>
              <a:rPr lang="el-GR" dirty="0">
                <a:latin typeface="Palatino Linotype" pitchFamily="18" charset="0"/>
              </a:rPr>
              <a:t>. από τους δύο άλλους Συνοπτικούς </a:t>
            </a:r>
            <a:r>
              <a:rPr lang="el-GR" b="1" dirty="0">
                <a:latin typeface="Palatino Linotype" pitchFamily="18" charset="0"/>
              </a:rPr>
              <a:t>στη διήγηση του Πάθους</a:t>
            </a:r>
            <a:r>
              <a:rPr lang="el-GR" dirty="0">
                <a:latin typeface="Palatino Linotype" pitchFamily="18" charset="0"/>
              </a:rPr>
              <a:t>, η οποία παρουσιάζει κοινά στοιχεία με την αντίστοιχη του Ιωάννη. Πιθανότατα είχε και πρόσβαση στους κύκλους του </a:t>
            </a:r>
            <a:r>
              <a:rPr lang="el-GR" b="1" dirty="0">
                <a:latin typeface="Palatino Linotype" pitchFamily="18" charset="0"/>
              </a:rPr>
              <a:t>Ηρώδη</a:t>
            </a:r>
            <a:r>
              <a:rPr lang="el-GR" dirty="0">
                <a:latin typeface="Palatino Linotype" pitchFamily="18" charset="0"/>
              </a:rPr>
              <a:t>, γι’ αυτό και παραδίδει ιδιαίτερες παραδόσεις που συνδέονταν με αυτόν (8, 3).</a:t>
            </a:r>
            <a:r>
              <a:rPr lang="el-GR" dirty="0" smtClean="0">
                <a:latin typeface="Palatino Linotype" pitchFamily="18" charset="0"/>
              </a:rPr>
              <a:t> </a:t>
            </a:r>
            <a:endParaRPr lang="el-GR" dirty="0">
              <a:latin typeface="Palatino Linotype" pitchFamily="18" charset="0"/>
            </a:endParaRPr>
          </a:p>
        </p:txBody>
      </p:sp>
      <p:sp>
        <p:nvSpPr>
          <p:cNvPr id="3" name="2 - Στρογγυλεμένο ορθογώνιο"/>
          <p:cNvSpPr/>
          <p:nvPr/>
        </p:nvSpPr>
        <p:spPr>
          <a:xfrm>
            <a:off x="323528" y="1778611"/>
            <a:ext cx="8208912" cy="1481257"/>
          </a:xfrm>
          <a:prstGeom prst="roundRect">
            <a:avLst/>
          </a:prstGeom>
          <a:solidFill>
            <a:schemeClr val="accent2">
              <a:lumMod val="60000"/>
              <a:lumOff val="40000"/>
            </a:schemeClr>
          </a:solidFill>
          <a:ln>
            <a:solidFill>
              <a:schemeClr val="tx1"/>
            </a:solidFill>
          </a:ln>
        </p:spPr>
        <p:txBody>
          <a:bodyPr wrap="square">
            <a:spAutoFit/>
          </a:bodyPr>
          <a:lstStyle/>
          <a:p>
            <a:pPr algn="just">
              <a:lnSpc>
                <a:spcPct val="150000"/>
              </a:lnSpc>
            </a:pPr>
            <a:r>
              <a:rPr lang="el-GR" b="1" dirty="0">
                <a:latin typeface="Palatino Linotype" pitchFamily="18" charset="0"/>
              </a:rPr>
              <a:t>Τις ιδιαίτερες πληροφορίες του τις άντλησε στην Ιερουσαλήμ από τους κύκλους του Ιακώβου του </a:t>
            </a:r>
            <a:r>
              <a:rPr lang="el-GR" b="1" dirty="0" err="1" smtClean="0">
                <a:latin typeface="Palatino Linotype" pitchFamily="18" charset="0"/>
              </a:rPr>
              <a:t>αδελφόθεου</a:t>
            </a:r>
            <a:r>
              <a:rPr lang="el-GR" b="1" dirty="0">
                <a:latin typeface="Palatino Linotype" pitchFamily="18" charset="0"/>
              </a:rPr>
              <a:t>, στην Αντιόχεια και στην </a:t>
            </a:r>
            <a:r>
              <a:rPr lang="el-GR" b="1" dirty="0" smtClean="0">
                <a:latin typeface="Palatino Linotype" pitchFamily="18" charset="0"/>
              </a:rPr>
              <a:t>Καισάρεια. Ίσως  συ-ζήτησε και με τη Μαριάμ την Θεοτόκο.</a:t>
            </a:r>
            <a:endParaRPr lang="el-GR" b="1" dirty="0">
              <a:latin typeface="Palatino Linotype" pitchFamily="18" charset="0"/>
            </a:endParaRPr>
          </a:p>
        </p:txBody>
      </p:sp>
      <p:sp>
        <p:nvSpPr>
          <p:cNvPr id="4" name="3 - TextBox"/>
          <p:cNvSpPr txBox="1"/>
          <p:nvPr/>
        </p:nvSpPr>
        <p:spPr>
          <a:xfrm>
            <a:off x="323528" y="836712"/>
            <a:ext cx="4176464" cy="442674"/>
          </a:xfrm>
          <a:prstGeom prst="roundRect">
            <a:avLst/>
          </a:prstGeom>
          <a:solidFill>
            <a:schemeClr val="accent2"/>
          </a:solidFill>
          <a:ln>
            <a:solidFill>
              <a:schemeClr val="tx1"/>
            </a:solidFill>
          </a:ln>
        </p:spPr>
        <p:txBody>
          <a:bodyPr wrap="square" rtlCol="0">
            <a:spAutoFit/>
          </a:bodyPr>
          <a:lstStyle/>
          <a:p>
            <a:r>
              <a:rPr lang="el-GR" sz="2000" b="1" dirty="0" smtClean="0">
                <a:latin typeface="Palatino Linotype" pitchFamily="18" charset="0"/>
              </a:rPr>
              <a:t>Δ. ΠΗΓΕΣ</a:t>
            </a:r>
            <a:endParaRPr lang="el-GR" sz="2000" b="1" dirty="0">
              <a:latin typeface="Palatino Linotype" pitchFamily="18" charset="0"/>
            </a:endParaRPr>
          </a:p>
        </p:txBody>
      </p:sp>
      <p:sp>
        <p:nvSpPr>
          <p:cNvPr id="5" name="4 - Θέση αριθμού διαφάνειας"/>
          <p:cNvSpPr>
            <a:spLocks noGrp="1"/>
          </p:cNvSpPr>
          <p:nvPr>
            <p:ph type="sldNum" sz="quarter" idx="12"/>
          </p:nvPr>
        </p:nvSpPr>
        <p:spPr/>
        <p:txBody>
          <a:bodyPr/>
          <a:lstStyle/>
          <a:p>
            <a:fld id="{C253011D-87D8-44AE-B137-F1558B2A836E}" type="slidenum">
              <a:rPr lang="el-GR" smtClean="0"/>
              <a:pPr/>
              <a:t>14</a:t>
            </a:fld>
            <a:endParaRPr lang="el-GR"/>
          </a:p>
        </p:txBody>
      </p:sp>
    </p:spTree>
  </p:cSld>
  <p:clrMapOvr>
    <a:masterClrMapping/>
  </p:clrMapOvr>
  <p:transition spd="slow">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23528" y="1326942"/>
            <a:ext cx="8387983" cy="3064669"/>
          </a:xfrm>
          <a:prstGeom prst="roundRect">
            <a:avLst/>
          </a:prstGeom>
          <a:solidFill>
            <a:schemeClr val="accent2">
              <a:lumMod val="60000"/>
              <a:lumOff val="4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Τα έργα του </a:t>
            </a:r>
            <a:r>
              <a:rPr kumimoji="0" lang="el-GR" sz="2000" b="1" i="0" u="none" strike="noStrike" cap="none" normalizeH="0" baseline="0" dirty="0" err="1" smtClean="0">
                <a:ln>
                  <a:noFill/>
                </a:ln>
                <a:solidFill>
                  <a:srgbClr val="000000"/>
                </a:solidFill>
                <a:effectLst/>
                <a:latin typeface="Palatino Linotype" pitchFamily="18" charset="0"/>
                <a:ea typeface="Times New Roman" pitchFamily="18" charset="0"/>
                <a:cs typeface="Times New Roman" pitchFamily="18" charset="0"/>
              </a:rPr>
              <a:t>Λκ</a:t>
            </a:r>
            <a:r>
              <a:rPr kumimoji="0" lang="el-GR" sz="20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γραμμένα στην ανώτερη </a:t>
            </a:r>
            <a:r>
              <a:rPr lang="el-GR" sz="2000" b="1" dirty="0" smtClean="0">
                <a:solidFill>
                  <a:srgbClr val="000000"/>
                </a:solidFill>
                <a:latin typeface="Palatino Linotype" pitchFamily="18" charset="0"/>
                <a:ea typeface="Times New Roman" pitchFamily="18" charset="0"/>
                <a:cs typeface="Times New Roman" pitchFamily="18" charset="0"/>
              </a:rPr>
              <a:t>Ελληνιστική </a:t>
            </a:r>
            <a:r>
              <a:rPr kumimoji="0" lang="el-GR" sz="20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Κοινή, (χωρίς να απουσιάζει και η βιβλική γλώσσα καθώς και το </a:t>
            </a:r>
            <a:r>
              <a:rPr kumimoji="0" lang="el-GR" sz="2000" b="1" i="0" u="none" strike="noStrike" cap="none" normalizeH="0" baseline="0" dirty="0" err="1" smtClean="0">
                <a:ln>
                  <a:noFill/>
                </a:ln>
                <a:solidFill>
                  <a:srgbClr val="000000"/>
                </a:solidFill>
                <a:effectLst/>
                <a:latin typeface="Palatino Linotype" pitchFamily="18" charset="0"/>
                <a:ea typeface="Times New Roman" pitchFamily="18" charset="0"/>
                <a:cs typeface="Times New Roman" pitchFamily="18" charset="0"/>
              </a:rPr>
              <a:t>σημιτίζον</a:t>
            </a:r>
            <a:r>
              <a:rPr kumimoji="0" lang="el-GR" sz="20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ύφος) ανήκουν από γλωσσικής πλευράς μαζί με την Εβρ. στα ωραιότερα βιβλία της Κ.Δ.</a:t>
            </a:r>
            <a:r>
              <a:rPr kumimoji="0" lang="el-GR" sz="2000" b="1"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 </a:t>
            </a:r>
            <a:endParaRPr kumimoji="0" lang="el-GR" sz="20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cs typeface="Arial" pitchFamily="34" charset="0"/>
              </a:rPr>
              <a:t/>
            </a:r>
            <a:br>
              <a:rPr kumimoji="0" lang="el-GR" sz="1800" b="0" i="0" u="none" strike="noStrike" cap="none" normalizeH="0" baseline="0" dirty="0" smtClean="0">
                <a:ln>
                  <a:noFill/>
                </a:ln>
                <a:solidFill>
                  <a:schemeClr val="tx1"/>
                </a:solidFill>
                <a:effectLst/>
                <a:latin typeface="Arial" pitchFamily="34" charset="0"/>
                <a:cs typeface="Arial" pitchFamily="34" charset="0"/>
              </a:rPr>
            </a:b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4"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5" name="4 - TextBox"/>
          <p:cNvSpPr txBox="1"/>
          <p:nvPr/>
        </p:nvSpPr>
        <p:spPr>
          <a:xfrm>
            <a:off x="323528" y="836712"/>
            <a:ext cx="4176464" cy="442674"/>
          </a:xfrm>
          <a:prstGeom prst="roundRect">
            <a:avLst/>
          </a:prstGeom>
          <a:solidFill>
            <a:schemeClr val="accent2"/>
          </a:solidFill>
          <a:ln>
            <a:solidFill>
              <a:schemeClr val="tx1"/>
            </a:solidFill>
          </a:ln>
        </p:spPr>
        <p:txBody>
          <a:bodyPr wrap="square" rtlCol="0">
            <a:spAutoFit/>
          </a:bodyPr>
          <a:lstStyle/>
          <a:p>
            <a:r>
              <a:rPr lang="el-GR" sz="2000" b="1" dirty="0">
                <a:latin typeface="Palatino Linotype" pitchFamily="18" charset="0"/>
              </a:rPr>
              <a:t>Ε</a:t>
            </a:r>
            <a:r>
              <a:rPr lang="el-GR" sz="2000" b="1" dirty="0" smtClean="0">
                <a:latin typeface="Palatino Linotype" pitchFamily="18" charset="0"/>
              </a:rPr>
              <a:t>. ΓΛΩΣΣΑ</a:t>
            </a:r>
            <a:endParaRPr lang="el-GR" sz="2000" b="1" dirty="0">
              <a:latin typeface="Palatino Linotype" pitchFamily="18" charset="0"/>
            </a:endParaRPr>
          </a:p>
        </p:txBody>
      </p:sp>
      <p:sp>
        <p:nvSpPr>
          <p:cNvPr id="6" name="5 - Στρογγυλεμένο ορθογώνιο"/>
          <p:cNvSpPr/>
          <p:nvPr/>
        </p:nvSpPr>
        <p:spPr>
          <a:xfrm>
            <a:off x="395536" y="3501008"/>
            <a:ext cx="8280920" cy="3320058"/>
          </a:xfrm>
          <a:prstGeom prst="roundRect">
            <a:avLst/>
          </a:prstGeom>
          <a:solidFill>
            <a:schemeClr val="accent4">
              <a:lumMod val="40000"/>
              <a:lumOff val="60000"/>
            </a:schemeClr>
          </a:solidFill>
          <a:ln>
            <a:solidFill>
              <a:schemeClr val="tx1"/>
            </a:solidFill>
          </a:ln>
        </p:spPr>
        <p:txBody>
          <a:bodyPr wrap="square">
            <a:spAutoFit/>
          </a:bodyPr>
          <a:lstStyle/>
          <a:p>
            <a:pPr algn="just">
              <a:lnSpc>
                <a:spcPct val="150000"/>
              </a:lnSpc>
            </a:pPr>
            <a:r>
              <a:rPr lang="el-GR" dirty="0">
                <a:latin typeface="Palatino Linotype" pitchFamily="18" charset="0"/>
              </a:rPr>
              <a:t>Αυτό που διακρίνει τον Λουκά από τα άλλα Ευαγγέλια είναι το </a:t>
            </a:r>
            <a:r>
              <a:rPr lang="el-GR" b="1" dirty="0">
                <a:latin typeface="Palatino Linotype" pitchFamily="18" charset="0"/>
              </a:rPr>
              <a:t>δραματικό επεισοδιακό ύφος</a:t>
            </a:r>
            <a:r>
              <a:rPr lang="el-GR" dirty="0">
                <a:latin typeface="Palatino Linotype" pitchFamily="18" charset="0"/>
              </a:rPr>
              <a:t> με το οποίο παρουσιάζει να εξελίσσονται διάφορα κομβικά για τη ζωή του Ιησού και της Εκκλησίας </a:t>
            </a:r>
            <a:r>
              <a:rPr lang="el-GR" dirty="0" smtClean="0">
                <a:latin typeface="Palatino Linotype" pitchFamily="18" charset="0"/>
              </a:rPr>
              <a:t>γεγονότα.</a:t>
            </a:r>
            <a:r>
              <a:rPr lang="el-GR" dirty="0"/>
              <a:t> Έντεχνη είναι και η χρήση του </a:t>
            </a:r>
            <a:r>
              <a:rPr lang="el-GR" b="1" dirty="0"/>
              <a:t>δραματικού τριγώνου</a:t>
            </a:r>
            <a:r>
              <a:rPr lang="el-GR" dirty="0"/>
              <a:t> στις </a:t>
            </a:r>
            <a:r>
              <a:rPr lang="el-GR" dirty="0" smtClean="0"/>
              <a:t>παραβολές, ο συνδυασμός αφηγήσεων που πρωταγωνιστούν εναλλάξ άνδρας  και γυναίκα… Από το </a:t>
            </a:r>
            <a:r>
              <a:rPr lang="el-GR" dirty="0" err="1" smtClean="0"/>
              <a:t>Λκ</a:t>
            </a:r>
            <a:r>
              <a:rPr lang="el-GR" dirty="0" smtClean="0"/>
              <a:t>. Προέρχονται οι Παραβολές του Καλού Σαμαρείτη, του Ασώτου, του Άφρονος Πλουσίου, του Πλουσίου και του Λαζάρου.</a:t>
            </a:r>
            <a:endParaRPr lang="el-GR" dirty="0">
              <a:latin typeface="Palatino Linotype" pitchFamily="18" charset="0"/>
            </a:endParaRPr>
          </a:p>
        </p:txBody>
      </p:sp>
      <p:sp>
        <p:nvSpPr>
          <p:cNvPr id="7" name="6 - Θέση αριθμού διαφάνειας"/>
          <p:cNvSpPr>
            <a:spLocks noGrp="1"/>
          </p:cNvSpPr>
          <p:nvPr>
            <p:ph type="sldNum" sz="quarter" idx="12"/>
          </p:nvPr>
        </p:nvSpPr>
        <p:spPr/>
        <p:txBody>
          <a:bodyPr/>
          <a:lstStyle/>
          <a:p>
            <a:fld id="{C253011D-87D8-44AE-B137-F1558B2A836E}" type="slidenum">
              <a:rPr lang="el-GR" smtClean="0"/>
              <a:pPr/>
              <a:t>15</a:t>
            </a:fld>
            <a:endParaRPr lang="el-GR"/>
          </a:p>
        </p:txBody>
      </p:sp>
    </p:spTree>
  </p:cSld>
  <p:clrMapOvr>
    <a:masterClrMapping/>
  </p:clrMapOvr>
  <p:transition spd="slow">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23528" y="1397102"/>
            <a:ext cx="8280920" cy="3693319"/>
          </a:xfrm>
          <a:prstGeom prst="round1Rect">
            <a:avLst/>
          </a:prstGeom>
          <a:solidFill>
            <a:schemeClr val="accent2">
              <a:lumMod val="60000"/>
              <a:lumOff val="4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Ι. Πρόλογος: 1, 1-4.</a:t>
            </a:r>
            <a:endParaRPr kumimoji="0" lang="el-GR" b="1"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ΙΙ. Δίπτυχο Γέννησης του Ιωάννη και του Ιησού. Παιδική ηλικία του Ιησού: 1, 5-4,13.</a:t>
            </a:r>
            <a:endParaRPr kumimoji="0" lang="el-GR" b="1"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ΙΙΙ. Η Δράση του Ιησού στη Γαλιλαία: 4, 14-9, 50.</a:t>
            </a:r>
            <a:endParaRPr kumimoji="0" lang="el-GR" b="1"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IV</a:t>
            </a:r>
            <a:r>
              <a:rPr kumimoji="0" lang="el-GR" b="1"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 </a:t>
            </a:r>
            <a:r>
              <a:rPr kumimoji="0" lang="el-GR" sz="2400" b="1"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Η Έξοδος-το Οδοιπορικό του Ιησού προς την Ιερουσαλήμ και την Ανάληψη: 9, 51-19, 27.</a:t>
            </a:r>
            <a:endParaRPr kumimoji="0" lang="el-GR" sz="2400" b="1"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V</a:t>
            </a:r>
            <a:r>
              <a:rPr kumimoji="0" lang="el-GR" b="1"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 Οι τελευταίες μέρες του Ιησού στην Ιερουσαλήμ: 19, 28-21, 38.</a:t>
            </a:r>
            <a:endParaRPr kumimoji="0" lang="el-GR" b="1"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VI</a:t>
            </a:r>
            <a:r>
              <a:rPr kumimoji="0" lang="el-GR" b="1"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 Πάθος, Ανάσταση και Ανάληψη: 22, 1-24, 53.</a:t>
            </a:r>
            <a:endParaRPr kumimoji="0" lang="el-GR" b="1" i="0" u="none" strike="noStrike" cap="none" normalizeH="0" baseline="0" dirty="0" smtClean="0">
              <a:ln>
                <a:noFill/>
              </a:ln>
              <a:solidFill>
                <a:schemeClr val="tx1"/>
              </a:solidFill>
              <a:effectLst/>
              <a:latin typeface="Palatino Linotype" pitchFamily="18" charset="0"/>
              <a:cs typeface="Arial" pitchFamily="34" charset="0"/>
            </a:endParaRPr>
          </a:p>
        </p:txBody>
      </p:sp>
      <p:sp>
        <p:nvSpPr>
          <p:cNvPr id="3" name="2 - TextBox"/>
          <p:cNvSpPr txBox="1"/>
          <p:nvPr/>
        </p:nvSpPr>
        <p:spPr>
          <a:xfrm>
            <a:off x="323528" y="836712"/>
            <a:ext cx="4176464" cy="442674"/>
          </a:xfrm>
          <a:prstGeom prst="roundRect">
            <a:avLst/>
          </a:prstGeom>
          <a:solidFill>
            <a:schemeClr val="accent2"/>
          </a:solidFill>
          <a:ln>
            <a:solidFill>
              <a:schemeClr val="tx1"/>
            </a:solidFill>
          </a:ln>
        </p:spPr>
        <p:txBody>
          <a:bodyPr wrap="square" rtlCol="0">
            <a:spAutoFit/>
          </a:bodyPr>
          <a:lstStyle/>
          <a:p>
            <a:r>
              <a:rPr lang="el-GR" sz="2000" b="1" dirty="0" smtClean="0">
                <a:latin typeface="Palatino Linotype" pitchFamily="18" charset="0"/>
              </a:rPr>
              <a:t>Στ. ΔΟΜΗ</a:t>
            </a:r>
            <a:endParaRPr lang="el-GR" sz="2000" b="1" dirty="0">
              <a:latin typeface="Palatino Linotype" pitchFamily="18" charset="0"/>
            </a:endParaRPr>
          </a:p>
        </p:txBody>
      </p:sp>
      <p:sp>
        <p:nvSpPr>
          <p:cNvPr id="4" name="Rectangle 4"/>
          <p:cNvSpPr>
            <a:spLocks noChangeArrowheads="1"/>
          </p:cNvSpPr>
          <p:nvPr/>
        </p:nvSpPr>
        <p:spPr bwMode="auto">
          <a:xfrm>
            <a:off x="323528" y="5074843"/>
            <a:ext cx="8208912" cy="1403568"/>
          </a:xfrm>
          <a:prstGeom prst="snipRoundRect">
            <a:avLst/>
          </a:prstGeom>
          <a:solidFill>
            <a:schemeClr val="accent4">
              <a:lumMod val="60000"/>
              <a:lumOff val="4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kumimoji="0" lang="el-GR" sz="1800" b="1" i="0" u="none" strike="noStrike" cap="none" normalizeH="0" baseline="0" dirty="0" smtClean="0">
                <a:ln>
                  <a:noFill/>
                </a:ln>
                <a:solidFill>
                  <a:schemeClr val="tx1"/>
                </a:solidFill>
                <a:effectLst/>
                <a:latin typeface="Arial" pitchFamily="34" charset="0"/>
                <a:cs typeface="Arial" pitchFamily="34" charset="0"/>
              </a:rPr>
              <a:t>ΠΡΟΓΡΑΜΜΑΤΙΚΗ</a:t>
            </a:r>
            <a:r>
              <a:rPr kumimoji="0" lang="el-GR" sz="1800" b="1" i="0" u="none" strike="noStrike" cap="none" normalizeH="0" dirty="0" smtClean="0">
                <a:ln>
                  <a:noFill/>
                </a:ln>
                <a:solidFill>
                  <a:schemeClr val="tx1"/>
                </a:solidFill>
                <a:effectLst/>
                <a:latin typeface="Arial" pitchFamily="34" charset="0"/>
                <a:cs typeface="Arial" pitchFamily="34" charset="0"/>
              </a:rPr>
              <a:t> ΟΜΙΛΙΑ  ΤΟΥ ΙΗΣΟΥ ΣΤΗ ΝΑΖΑΡΕΤ ΚΑΙ ΑΠΟΡΡΙΨΗ </a:t>
            </a:r>
            <a:r>
              <a:rPr kumimoji="0" lang="el-GR" sz="1800" b="0" i="0" u="none" strike="noStrike" cap="none" normalizeH="0" dirty="0" smtClean="0">
                <a:ln>
                  <a:noFill/>
                </a:ln>
                <a:solidFill>
                  <a:schemeClr val="tx1"/>
                </a:solidFill>
                <a:effectLst/>
                <a:latin typeface="Arial" pitchFamily="34" charset="0"/>
                <a:cs typeface="Arial" pitchFamily="34" charset="0"/>
              </a:rPr>
              <a:t>(</a:t>
            </a:r>
            <a:r>
              <a:rPr kumimoji="0" lang="el-GR" sz="1800" b="0" i="0" u="none" strike="noStrike" cap="none" normalizeH="0" dirty="0" err="1" smtClean="0">
                <a:ln>
                  <a:noFill/>
                </a:ln>
                <a:solidFill>
                  <a:schemeClr val="tx1"/>
                </a:solidFill>
                <a:effectLst/>
                <a:latin typeface="Arial" pitchFamily="34" charset="0"/>
                <a:cs typeface="Arial" pitchFamily="34" charset="0"/>
              </a:rPr>
              <a:t>Λκ</a:t>
            </a:r>
            <a:r>
              <a:rPr kumimoji="0" lang="el-GR" sz="1800" b="0" i="0" u="none" strike="noStrike" cap="none" normalizeH="0" dirty="0" smtClean="0">
                <a:ln>
                  <a:noFill/>
                </a:ln>
                <a:solidFill>
                  <a:schemeClr val="tx1"/>
                </a:solidFill>
                <a:effectLst/>
                <a:latin typeface="Arial" pitchFamily="34" charset="0"/>
                <a:cs typeface="Arial" pitchFamily="34" charset="0"/>
              </a:rPr>
              <a:t>. </a:t>
            </a:r>
            <a:r>
              <a:rPr lang="el-GR" dirty="0" smtClean="0">
                <a:latin typeface="Arial" pitchFamily="34" charset="0"/>
                <a:cs typeface="Arial" pitchFamily="34" charset="0"/>
              </a:rPr>
              <a:t>4, 16-19// </a:t>
            </a:r>
            <a:r>
              <a:rPr lang="el-GR" dirty="0" err="1" smtClean="0">
                <a:latin typeface="Arial" pitchFamily="34" charset="0"/>
                <a:cs typeface="Arial" pitchFamily="34" charset="0"/>
              </a:rPr>
              <a:t>Ησ</a:t>
            </a:r>
            <a:r>
              <a:rPr lang="el-GR" dirty="0" smtClean="0">
                <a:latin typeface="Arial" pitchFamily="34" charset="0"/>
                <a:cs typeface="Arial" pitchFamily="34" charset="0"/>
              </a:rPr>
              <a:t>. 61, 1)</a:t>
            </a:r>
            <a:r>
              <a:rPr kumimoji="0" lang="el-GR" sz="1800" b="0" i="0" u="none" strike="noStrike" cap="none" normalizeH="0" dirty="0" smtClean="0">
                <a:ln>
                  <a:noFill/>
                </a:ln>
                <a:solidFill>
                  <a:schemeClr val="tx1"/>
                </a:solidFill>
                <a:effectLst/>
                <a:latin typeface="Arial" pitchFamily="34" charset="0"/>
                <a:cs typeface="Arial" pitchFamily="34" charset="0"/>
              </a:rPr>
              <a:t>: </a:t>
            </a:r>
            <a:r>
              <a:rPr kumimoji="0" lang="el-GR" sz="1800" b="1" i="0" u="none" strike="noStrike" cap="none" normalizeH="0" dirty="0" smtClean="0">
                <a:ln>
                  <a:noFill/>
                </a:ln>
                <a:solidFill>
                  <a:schemeClr val="tx1"/>
                </a:solidFill>
                <a:effectLst/>
                <a:latin typeface="Arial" pitchFamily="34" charset="0"/>
                <a:cs typeface="Arial" pitchFamily="34" charset="0"/>
              </a:rPr>
              <a:t>ΕΥΑΓΓΕΛΙΣΜΟΣ  ΤΩΝ ΠΤΩΧΩΝ-ΕΛΕΥΣΗ ΙΩΒΗΛΑΙΟΥ </a:t>
            </a:r>
            <a:endParaRPr kumimoji="0" lang="el-G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 Θέση αριθμού διαφάνειας"/>
          <p:cNvSpPr>
            <a:spLocks noGrp="1"/>
          </p:cNvSpPr>
          <p:nvPr>
            <p:ph type="sldNum" sz="quarter" idx="12"/>
          </p:nvPr>
        </p:nvSpPr>
        <p:spPr/>
        <p:txBody>
          <a:bodyPr/>
          <a:lstStyle/>
          <a:p>
            <a:fld id="{C253011D-87D8-44AE-B137-F1558B2A836E}" type="slidenum">
              <a:rPr lang="el-GR" smtClean="0"/>
              <a:pPr/>
              <a:t>16</a:t>
            </a:fld>
            <a:endParaRPr lang="el-GR"/>
          </a:p>
        </p:txBody>
      </p:sp>
    </p:spTree>
  </p:cSld>
  <p:clrMapOvr>
    <a:masterClrMapping/>
  </p:clrMapOvr>
  <p:transition spd="slow">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23528" y="836712"/>
            <a:ext cx="4176464" cy="442674"/>
          </a:xfrm>
          <a:prstGeom prst="roundRect">
            <a:avLst/>
          </a:prstGeom>
          <a:solidFill>
            <a:schemeClr val="accent2"/>
          </a:solidFill>
          <a:ln>
            <a:solidFill>
              <a:schemeClr val="tx1"/>
            </a:solidFill>
          </a:ln>
        </p:spPr>
        <p:txBody>
          <a:bodyPr wrap="square" rtlCol="0">
            <a:spAutoFit/>
          </a:bodyPr>
          <a:lstStyle/>
          <a:p>
            <a:r>
              <a:rPr lang="el-GR" sz="2000" b="1" dirty="0" smtClean="0">
                <a:latin typeface="Palatino Linotype" pitchFamily="18" charset="0"/>
              </a:rPr>
              <a:t>ΔΟΜΗ</a:t>
            </a:r>
            <a:endParaRPr lang="el-GR" sz="2000" b="1" dirty="0">
              <a:latin typeface="Palatino Linotype" pitchFamily="18" charset="0"/>
            </a:endParaRPr>
          </a:p>
        </p:txBody>
      </p:sp>
      <p:sp>
        <p:nvSpPr>
          <p:cNvPr id="3" name="2 - Στρογγυλεμένο ορθογώνιο"/>
          <p:cNvSpPr/>
          <p:nvPr/>
        </p:nvSpPr>
        <p:spPr>
          <a:xfrm>
            <a:off x="323528" y="1484784"/>
            <a:ext cx="8208912" cy="1481257"/>
          </a:xfrm>
          <a:prstGeom prst="roundRect">
            <a:avLst/>
          </a:prstGeom>
          <a:solidFill>
            <a:schemeClr val="accent2">
              <a:lumMod val="60000"/>
              <a:lumOff val="40000"/>
            </a:schemeClr>
          </a:solidFill>
          <a:ln>
            <a:solidFill>
              <a:schemeClr val="tx1"/>
            </a:solidFill>
          </a:ln>
        </p:spPr>
        <p:txBody>
          <a:bodyPr wrap="square">
            <a:spAutoFit/>
          </a:bodyPr>
          <a:lstStyle/>
          <a:p>
            <a:pPr algn="just">
              <a:lnSpc>
                <a:spcPct val="150000"/>
              </a:lnSpc>
            </a:pPr>
            <a:r>
              <a:rPr lang="el-GR" dirty="0">
                <a:latin typeface="Palatino Linotype" pitchFamily="18" charset="0"/>
              </a:rPr>
              <a:t>Εντάσσει </a:t>
            </a:r>
            <a:r>
              <a:rPr lang="el-GR" dirty="0" smtClean="0">
                <a:latin typeface="Palatino Linotype" pitchFamily="18" charset="0"/>
              </a:rPr>
              <a:t>τα περιστατικά </a:t>
            </a:r>
            <a:r>
              <a:rPr lang="el-GR" dirty="0" err="1">
                <a:latin typeface="Palatino Linotype" pitchFamily="18" charset="0"/>
              </a:rPr>
              <a:t>τής</a:t>
            </a:r>
            <a:r>
              <a:rPr lang="el-GR" dirty="0">
                <a:latin typeface="Palatino Linotype" pitchFamily="18" charset="0"/>
              </a:rPr>
              <a:t> γεννήσεως και της δράσης του Ιησού στις </a:t>
            </a:r>
            <a:r>
              <a:rPr lang="el-GR" b="1" dirty="0">
                <a:latin typeface="Palatino Linotype" pitchFamily="18" charset="0"/>
              </a:rPr>
              <a:t>οικουμενικές τους διαστάσεις</a:t>
            </a:r>
            <a:r>
              <a:rPr lang="el-GR" dirty="0">
                <a:latin typeface="Palatino Linotype" pitchFamily="18" charset="0"/>
              </a:rPr>
              <a:t> και προοπτικές, προσπαθώντας επακριβώς να τα χρονολογήσει (1, 5</a:t>
            </a:r>
            <a:r>
              <a:rPr lang="el-GR" baseline="30000" dirty="0">
                <a:latin typeface="Palatino Linotype" pitchFamily="18" charset="0"/>
              </a:rPr>
              <a:t>.</a:t>
            </a:r>
            <a:r>
              <a:rPr lang="el-GR" dirty="0">
                <a:latin typeface="Palatino Linotype" pitchFamily="18" charset="0"/>
              </a:rPr>
              <a:t> 2, 1 κ.ε.</a:t>
            </a:r>
            <a:r>
              <a:rPr lang="el-GR" baseline="30000" dirty="0">
                <a:latin typeface="Palatino Linotype" pitchFamily="18" charset="0"/>
              </a:rPr>
              <a:t>.</a:t>
            </a:r>
            <a:r>
              <a:rPr lang="el-GR" dirty="0">
                <a:latin typeface="Palatino Linotype" pitchFamily="18" charset="0"/>
              </a:rPr>
              <a:t> 3, 1 κ.ε.). </a:t>
            </a:r>
          </a:p>
        </p:txBody>
      </p:sp>
      <p:sp>
        <p:nvSpPr>
          <p:cNvPr id="4" name="3 - Στρογγυλεμένο ορθογώνιο"/>
          <p:cNvSpPr/>
          <p:nvPr/>
        </p:nvSpPr>
        <p:spPr>
          <a:xfrm>
            <a:off x="323528" y="3140968"/>
            <a:ext cx="8208912" cy="1481257"/>
          </a:xfrm>
          <a:prstGeom prst="roundRect">
            <a:avLst/>
          </a:prstGeom>
          <a:solidFill>
            <a:schemeClr val="bg2">
              <a:lumMod val="75000"/>
            </a:schemeClr>
          </a:solidFill>
          <a:ln>
            <a:solidFill>
              <a:schemeClr val="tx1"/>
            </a:solidFill>
          </a:ln>
        </p:spPr>
        <p:txBody>
          <a:bodyPr wrap="square">
            <a:spAutoFit/>
          </a:bodyPr>
          <a:lstStyle/>
          <a:p>
            <a:pPr algn="just">
              <a:lnSpc>
                <a:spcPct val="150000"/>
              </a:lnSpc>
            </a:pPr>
            <a:r>
              <a:rPr lang="el-GR" b="1" dirty="0">
                <a:latin typeface="Palatino Linotype" pitchFamily="18" charset="0"/>
              </a:rPr>
              <a:t>Ο Μεσσίας</a:t>
            </a:r>
            <a:r>
              <a:rPr lang="el-GR" dirty="0">
                <a:latin typeface="Palatino Linotype" pitchFamily="18" charset="0"/>
              </a:rPr>
              <a:t>, ο οποίος απογράφεται στους καταλόγους της αυτοκρατορίας ως υπήκοος του Καίσαρα Αυγούστου, προβάλλεται ως πυρήνας και συνάμα το αντιλεγόμενο σημείο της </a:t>
            </a:r>
            <a:r>
              <a:rPr lang="el-GR" cap="all" dirty="0">
                <a:latin typeface="Palatino Linotype" pitchFamily="18" charset="0"/>
              </a:rPr>
              <a:t>ι</a:t>
            </a:r>
            <a:r>
              <a:rPr lang="el-GR" dirty="0">
                <a:latin typeface="Palatino Linotype" pitchFamily="18" charset="0"/>
              </a:rPr>
              <a:t>στορίας</a:t>
            </a:r>
          </a:p>
        </p:txBody>
      </p:sp>
      <p:sp>
        <p:nvSpPr>
          <p:cNvPr id="6" name="5 - Στρογγυλεμένο ορθογώνιο"/>
          <p:cNvSpPr/>
          <p:nvPr/>
        </p:nvSpPr>
        <p:spPr>
          <a:xfrm>
            <a:off x="323528" y="4797152"/>
            <a:ext cx="8208912" cy="1940957"/>
          </a:xfrm>
          <a:prstGeom prst="roundRect">
            <a:avLst/>
          </a:prstGeom>
          <a:solidFill>
            <a:schemeClr val="bg2">
              <a:lumMod val="90000"/>
            </a:schemeClr>
          </a:solidFill>
          <a:ln>
            <a:solidFill>
              <a:schemeClr val="tx1"/>
            </a:solidFill>
          </a:ln>
        </p:spPr>
        <p:txBody>
          <a:bodyPr wrap="square">
            <a:spAutoFit/>
          </a:bodyPr>
          <a:lstStyle/>
          <a:p>
            <a:pPr algn="just">
              <a:lnSpc>
                <a:spcPct val="150000"/>
              </a:lnSpc>
            </a:pPr>
            <a:r>
              <a:rPr lang="el-GR" dirty="0">
                <a:latin typeface="Palatino Linotype" pitchFamily="18" charset="0"/>
              </a:rPr>
              <a:t>Μοναδική </a:t>
            </a:r>
            <a:r>
              <a:rPr lang="el-GR" dirty="0" smtClean="0">
                <a:latin typeface="Palatino Linotype" pitchFamily="18" charset="0"/>
              </a:rPr>
              <a:t>θέση κατέχει </a:t>
            </a:r>
            <a:r>
              <a:rPr lang="el-GR" b="1" dirty="0">
                <a:latin typeface="Palatino Linotype" pitchFamily="18" charset="0"/>
              </a:rPr>
              <a:t>η Ιερουσαλήμ</a:t>
            </a:r>
            <a:r>
              <a:rPr lang="el-GR" dirty="0">
                <a:latin typeface="Palatino Linotype" pitchFamily="18" charset="0"/>
              </a:rPr>
              <a:t> ως σύμβολο του Ισραήλ. Ενώ το Ευαγγέλιο κυριαρχείται από μία δυναμική πορεία </a:t>
            </a:r>
            <a:r>
              <a:rPr lang="el-GR" b="1" dirty="0">
                <a:latin typeface="Palatino Linotype" pitchFamily="18" charset="0"/>
              </a:rPr>
              <a:t>προς</a:t>
            </a:r>
            <a:r>
              <a:rPr lang="el-GR" dirty="0">
                <a:latin typeface="Palatino Linotype" pitchFamily="18" charset="0"/>
              </a:rPr>
              <a:t> αυτήν, οι </a:t>
            </a:r>
            <a:r>
              <a:rPr lang="el-GR" dirty="0" err="1">
                <a:latin typeface="Palatino Linotype" pitchFamily="18" charset="0"/>
              </a:rPr>
              <a:t>Πρ</a:t>
            </a:r>
            <a:r>
              <a:rPr lang="el-GR" dirty="0">
                <a:latin typeface="Palatino Linotype" pitchFamily="18" charset="0"/>
              </a:rPr>
              <a:t>. καταγράφουν την έξοδο του Χριστιανισμού </a:t>
            </a:r>
            <a:r>
              <a:rPr lang="el-GR" b="1" dirty="0">
                <a:latin typeface="Palatino Linotype" pitchFamily="18" charset="0"/>
              </a:rPr>
              <a:t>από</a:t>
            </a:r>
            <a:r>
              <a:rPr lang="el-GR" dirty="0">
                <a:latin typeface="Palatino Linotype" pitchFamily="18" charset="0"/>
              </a:rPr>
              <a:t> </a:t>
            </a:r>
            <a:r>
              <a:rPr lang="el-GR" dirty="0" smtClean="0">
                <a:latin typeface="Palatino Linotype" pitchFamily="18" charset="0"/>
              </a:rPr>
              <a:t>αυτήν στις εσχατιές της γης (Ηράκλειες Στήλες-Σπανία). </a:t>
            </a:r>
            <a:endParaRPr lang="el-GR" dirty="0">
              <a:latin typeface="Palatino Linotype" pitchFamily="18" charset="0"/>
            </a:endParaRPr>
          </a:p>
        </p:txBody>
      </p:sp>
      <p:sp>
        <p:nvSpPr>
          <p:cNvPr id="7" name="6 - Θέση αριθμού διαφάνειας"/>
          <p:cNvSpPr>
            <a:spLocks noGrp="1"/>
          </p:cNvSpPr>
          <p:nvPr>
            <p:ph type="sldNum" sz="quarter" idx="12"/>
          </p:nvPr>
        </p:nvSpPr>
        <p:spPr/>
        <p:txBody>
          <a:bodyPr/>
          <a:lstStyle/>
          <a:p>
            <a:fld id="{C253011D-87D8-44AE-B137-F1558B2A836E}" type="slidenum">
              <a:rPr lang="el-GR" smtClean="0"/>
              <a:pPr/>
              <a:t>17</a:t>
            </a:fld>
            <a:endParaRPr lang="el-GR"/>
          </a:p>
        </p:txBody>
      </p:sp>
    </p:spTree>
  </p:cSld>
  <p:clrMapOvr>
    <a:masterClrMapping/>
  </p:clrMapOvr>
  <p:transition spd="slow">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323528" y="1803727"/>
            <a:ext cx="8280920" cy="1940957"/>
          </a:xfrm>
          <a:prstGeom prst="roundRect">
            <a:avLst/>
          </a:prstGeom>
          <a:solidFill>
            <a:schemeClr val="accent2">
              <a:lumMod val="60000"/>
              <a:lumOff val="40000"/>
            </a:schemeClr>
          </a:solidFill>
          <a:ln>
            <a:solidFill>
              <a:schemeClr val="tx1"/>
            </a:solidFill>
          </a:ln>
        </p:spPr>
        <p:txBody>
          <a:bodyPr wrap="square">
            <a:spAutoFit/>
          </a:bodyPr>
          <a:lstStyle/>
          <a:p>
            <a:pPr algn="just">
              <a:lnSpc>
                <a:spcPct val="150000"/>
              </a:lnSpc>
            </a:pPr>
            <a:r>
              <a:rPr lang="el-GR" b="1" dirty="0">
                <a:latin typeface="Palatino Linotype" pitchFamily="18" charset="0"/>
              </a:rPr>
              <a:t>Ως συνδετικός κρίκος της προ και της μετά </a:t>
            </a:r>
            <a:r>
              <a:rPr lang="el-GR" b="1" dirty="0" err="1" smtClean="0">
                <a:latin typeface="Palatino Linotype" pitchFamily="18" charset="0"/>
              </a:rPr>
              <a:t>Χριστόν</a:t>
            </a:r>
            <a:r>
              <a:rPr lang="el-GR" b="1" dirty="0">
                <a:latin typeface="Palatino Linotype" pitchFamily="18" charset="0"/>
              </a:rPr>
              <a:t> </a:t>
            </a:r>
            <a:r>
              <a:rPr lang="el-GR" b="1" dirty="0" smtClean="0">
                <a:latin typeface="Palatino Linotype" pitchFamily="18" charset="0"/>
              </a:rPr>
              <a:t>Ιστορίας </a:t>
            </a:r>
            <a:r>
              <a:rPr lang="el-GR" b="1" dirty="0">
                <a:latin typeface="Palatino Linotype" pitchFamily="18" charset="0"/>
              </a:rPr>
              <a:t>προβάλλει το </a:t>
            </a:r>
            <a:r>
              <a:rPr lang="el-GR" b="1" dirty="0" err="1">
                <a:latin typeface="Palatino Linotype" pitchFamily="18" charset="0"/>
              </a:rPr>
              <a:t>Ά</a:t>
            </a:r>
            <a:r>
              <a:rPr lang="el-GR" b="1" dirty="0" err="1" smtClean="0">
                <a:latin typeface="Palatino Linotype" pitchFamily="18" charset="0"/>
              </a:rPr>
              <a:t>γ</a:t>
            </a:r>
            <a:r>
              <a:rPr lang="el-GR" b="1" dirty="0">
                <a:latin typeface="Palatino Linotype" pitchFamily="18" charset="0"/>
              </a:rPr>
              <a:t>. </a:t>
            </a:r>
            <a:r>
              <a:rPr lang="el-GR" b="1" dirty="0" smtClean="0">
                <a:latin typeface="Palatino Linotype" pitchFamily="18" charset="0"/>
              </a:rPr>
              <a:t>Πνεύμα, η Δύναμη εξ Ύψους. Γι</a:t>
            </a:r>
            <a:r>
              <a:rPr lang="el-GR" b="1" dirty="0">
                <a:latin typeface="Palatino Linotype" pitchFamily="18" charset="0"/>
              </a:rPr>
              <a:t>’ αυτό άλλωστε και το Ευαγγέλιο αυτό θα μπορούσε να χαρακτηρισθεί ως το Ευαγγέλιο του Α</a:t>
            </a:r>
            <a:r>
              <a:rPr lang="el-GR" b="1" dirty="0" smtClean="0">
                <a:latin typeface="Palatino Linotype" pitchFamily="18" charset="0"/>
              </a:rPr>
              <a:t>γ</a:t>
            </a:r>
            <a:r>
              <a:rPr lang="el-GR" b="1" dirty="0">
                <a:latin typeface="Palatino Linotype" pitchFamily="18" charset="0"/>
              </a:rPr>
              <a:t>. Πνεύματος. </a:t>
            </a:r>
          </a:p>
        </p:txBody>
      </p:sp>
      <p:sp>
        <p:nvSpPr>
          <p:cNvPr id="4" name="3 - TextBox"/>
          <p:cNvSpPr txBox="1"/>
          <p:nvPr/>
        </p:nvSpPr>
        <p:spPr>
          <a:xfrm>
            <a:off x="323528" y="836712"/>
            <a:ext cx="4176464" cy="442674"/>
          </a:xfrm>
          <a:prstGeom prst="roundRect">
            <a:avLst/>
          </a:prstGeom>
          <a:solidFill>
            <a:schemeClr val="accent2"/>
          </a:solidFill>
          <a:ln>
            <a:solidFill>
              <a:schemeClr val="tx1"/>
            </a:solidFill>
          </a:ln>
        </p:spPr>
        <p:txBody>
          <a:bodyPr wrap="square" rtlCol="0">
            <a:spAutoFit/>
          </a:bodyPr>
          <a:lstStyle/>
          <a:p>
            <a:r>
              <a:rPr lang="el-GR" sz="2000" b="1" dirty="0" smtClean="0">
                <a:latin typeface="Palatino Linotype" pitchFamily="18" charset="0"/>
              </a:rPr>
              <a:t>ΔΟΜΗ</a:t>
            </a:r>
            <a:endParaRPr lang="el-GR" sz="2000" b="1" dirty="0">
              <a:latin typeface="Palatino Linotype" pitchFamily="18" charset="0"/>
            </a:endParaRPr>
          </a:p>
        </p:txBody>
      </p:sp>
      <p:sp>
        <p:nvSpPr>
          <p:cNvPr id="5" name="4 - Στρογγυλεμένο ορθογώνιο"/>
          <p:cNvSpPr/>
          <p:nvPr/>
        </p:nvSpPr>
        <p:spPr>
          <a:xfrm>
            <a:off x="323528" y="3648283"/>
            <a:ext cx="8280920" cy="2400657"/>
          </a:xfrm>
          <a:prstGeom prst="roundRect">
            <a:avLst/>
          </a:prstGeom>
          <a:solidFill>
            <a:schemeClr val="tx2">
              <a:lumMod val="20000"/>
              <a:lumOff val="80000"/>
            </a:schemeClr>
          </a:solidFill>
          <a:ln>
            <a:solidFill>
              <a:schemeClr val="tx1"/>
            </a:solidFill>
          </a:ln>
        </p:spPr>
        <p:txBody>
          <a:bodyPr wrap="square">
            <a:spAutoFit/>
          </a:bodyPr>
          <a:lstStyle/>
          <a:p>
            <a:pPr algn="just">
              <a:lnSpc>
                <a:spcPct val="150000"/>
              </a:lnSpc>
            </a:pPr>
            <a:r>
              <a:rPr lang="el-GR" b="1" dirty="0">
                <a:latin typeface="Palatino Linotype" pitchFamily="18" charset="0"/>
              </a:rPr>
              <a:t>Ο </a:t>
            </a:r>
            <a:r>
              <a:rPr lang="el-GR" b="1" dirty="0" smtClean="0">
                <a:latin typeface="Palatino Linotype" pitchFamily="18" charset="0"/>
              </a:rPr>
              <a:t>Χριστιανισμός </a:t>
            </a:r>
            <a:r>
              <a:rPr lang="el-GR" dirty="0">
                <a:latin typeface="Palatino Linotype" pitchFamily="18" charset="0"/>
              </a:rPr>
              <a:t>δεν αποτελεί μια καινή δεισιδαιμονία αφού η γενεαλογία του ιδρυτή της</a:t>
            </a:r>
            <a:r>
              <a:rPr lang="el-GR" cap="all" dirty="0">
                <a:latin typeface="Palatino Linotype" pitchFamily="18" charset="0"/>
              </a:rPr>
              <a:t> </a:t>
            </a:r>
            <a:r>
              <a:rPr lang="el-GR" dirty="0">
                <a:latin typeface="Palatino Linotype" pitchFamily="18" charset="0"/>
              </a:rPr>
              <a:t>ανάγεται μέχρι τον προπάτορα της οικουμένης Αδάμ </a:t>
            </a:r>
            <a:r>
              <a:rPr lang="el-GR" b="1" dirty="0">
                <a:latin typeface="Palatino Linotype" pitchFamily="18" charset="0"/>
              </a:rPr>
              <a:t>και τον ίδιο το Θεό</a:t>
            </a:r>
            <a:r>
              <a:rPr lang="el-GR" dirty="0">
                <a:latin typeface="Palatino Linotype" pitchFamily="18" charset="0"/>
              </a:rPr>
              <a:t> (και όχι απλώς </a:t>
            </a:r>
            <a:r>
              <a:rPr lang="el-GR" dirty="0" smtClean="0">
                <a:latin typeface="Palatino Linotype" pitchFamily="18" charset="0"/>
              </a:rPr>
              <a:t>τον </a:t>
            </a:r>
            <a:r>
              <a:rPr lang="el-GR" dirty="0">
                <a:latin typeface="Palatino Linotype" pitchFamily="18" charset="0"/>
              </a:rPr>
              <a:t>Αβραάμ, όπως στο γενεαλογικό δέντρο του </a:t>
            </a:r>
            <a:r>
              <a:rPr lang="el-GR" dirty="0" err="1">
                <a:latin typeface="Palatino Linotype" pitchFamily="18" charset="0"/>
              </a:rPr>
              <a:t>Μτ</a:t>
            </a:r>
            <a:r>
              <a:rPr lang="el-GR" dirty="0">
                <a:latin typeface="Palatino Linotype" pitchFamily="18" charset="0"/>
              </a:rPr>
              <a:t>.).</a:t>
            </a:r>
            <a:r>
              <a:rPr lang="el-GR" dirty="0" smtClean="0">
                <a:latin typeface="Palatino Linotype" pitchFamily="18" charset="0"/>
              </a:rPr>
              <a:t>  Χαρακτηριστική η αποστολή 70 (72) μαθητές.</a:t>
            </a:r>
            <a:endParaRPr lang="el-GR" dirty="0">
              <a:latin typeface="Palatino Linotype" pitchFamily="18" charset="0"/>
            </a:endParaRPr>
          </a:p>
        </p:txBody>
      </p:sp>
      <p:sp>
        <p:nvSpPr>
          <p:cNvPr id="6" name="5 - Θέση αριθμού διαφάνειας"/>
          <p:cNvSpPr>
            <a:spLocks noGrp="1"/>
          </p:cNvSpPr>
          <p:nvPr>
            <p:ph type="sldNum" sz="quarter" idx="12"/>
          </p:nvPr>
        </p:nvSpPr>
        <p:spPr/>
        <p:txBody>
          <a:bodyPr/>
          <a:lstStyle/>
          <a:p>
            <a:fld id="{C253011D-87D8-44AE-B137-F1558B2A836E}" type="slidenum">
              <a:rPr lang="el-GR" smtClean="0"/>
              <a:pPr/>
              <a:t>18</a:t>
            </a:fld>
            <a:endParaRPr lang="el-GR"/>
          </a:p>
        </p:txBody>
      </p:sp>
    </p:spTree>
  </p:cSld>
  <p:clrMapOvr>
    <a:masterClrMapping/>
  </p:clrMapOvr>
  <p:transition spd="slow">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ChangeArrowheads="1"/>
          </p:cNvSpPr>
          <p:nvPr/>
        </p:nvSpPr>
        <p:spPr bwMode="auto">
          <a:xfrm>
            <a:off x="0" y="45720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8" name="7 - TextBox"/>
          <p:cNvSpPr txBox="1"/>
          <p:nvPr/>
        </p:nvSpPr>
        <p:spPr>
          <a:xfrm>
            <a:off x="323528" y="836712"/>
            <a:ext cx="4176464" cy="442674"/>
          </a:xfrm>
          <a:prstGeom prst="roundRect">
            <a:avLst/>
          </a:prstGeom>
          <a:solidFill>
            <a:schemeClr val="accent2"/>
          </a:solidFill>
          <a:ln>
            <a:solidFill>
              <a:schemeClr val="tx1"/>
            </a:solidFill>
          </a:ln>
        </p:spPr>
        <p:txBody>
          <a:bodyPr wrap="square" rtlCol="0">
            <a:spAutoFit/>
          </a:bodyPr>
          <a:lstStyle/>
          <a:p>
            <a:r>
              <a:rPr lang="el-GR" sz="2000" b="1" dirty="0" smtClean="0">
                <a:latin typeface="Palatino Linotype" pitchFamily="18" charset="0"/>
              </a:rPr>
              <a:t>ΔΟΜΗ</a:t>
            </a:r>
            <a:endParaRPr lang="el-GR" sz="2000" b="1" dirty="0">
              <a:latin typeface="Palatino Linotype" pitchFamily="18" charset="0"/>
            </a:endParaRPr>
          </a:p>
        </p:txBody>
      </p:sp>
      <p:sp>
        <p:nvSpPr>
          <p:cNvPr id="13" name="12 - Στρογγυλεμένο ορθογώνιο"/>
          <p:cNvSpPr/>
          <p:nvPr/>
        </p:nvSpPr>
        <p:spPr>
          <a:xfrm>
            <a:off x="395536" y="1628800"/>
            <a:ext cx="8136904" cy="1940957"/>
          </a:xfrm>
          <a:prstGeom prst="roundRect">
            <a:avLst/>
          </a:prstGeom>
          <a:solidFill>
            <a:schemeClr val="accent2">
              <a:lumMod val="60000"/>
              <a:lumOff val="40000"/>
            </a:schemeClr>
          </a:solidFill>
          <a:ln>
            <a:solidFill>
              <a:schemeClr val="tx1"/>
            </a:solidFill>
          </a:ln>
        </p:spPr>
        <p:txBody>
          <a:bodyPr wrap="square">
            <a:spAutoFit/>
          </a:bodyPr>
          <a:lstStyle/>
          <a:p>
            <a:pPr algn="just">
              <a:lnSpc>
                <a:spcPct val="150000"/>
              </a:lnSpc>
            </a:pPr>
            <a:r>
              <a:rPr lang="el-GR" dirty="0">
                <a:latin typeface="Palatino Linotype" pitchFamily="18" charset="0"/>
              </a:rPr>
              <a:t>Σε ολόκληρο </a:t>
            </a:r>
            <a:r>
              <a:rPr lang="el-GR" dirty="0" smtClean="0">
                <a:latin typeface="Palatino Linotype" pitchFamily="18" charset="0"/>
              </a:rPr>
              <a:t>το </a:t>
            </a:r>
            <a:r>
              <a:rPr lang="el-GR" dirty="0">
                <a:latin typeface="Palatino Linotype" pitchFamily="18" charset="0"/>
              </a:rPr>
              <a:t>έργο </a:t>
            </a:r>
            <a:r>
              <a:rPr lang="el-GR" dirty="0" smtClean="0">
                <a:latin typeface="Palatino Linotype" pitchFamily="18" charset="0"/>
              </a:rPr>
              <a:t>του</a:t>
            </a:r>
            <a:r>
              <a:rPr lang="el-GR" dirty="0">
                <a:latin typeface="Palatino Linotype" pitchFamily="18" charset="0"/>
              </a:rPr>
              <a:t> </a:t>
            </a:r>
            <a:r>
              <a:rPr lang="el-GR" dirty="0" smtClean="0">
                <a:latin typeface="Palatino Linotype" pitchFamily="18" charset="0"/>
              </a:rPr>
              <a:t> εκφράζει </a:t>
            </a:r>
            <a:r>
              <a:rPr lang="el-GR" dirty="0">
                <a:latin typeface="Palatino Linotype" pitchFamily="18" charset="0"/>
              </a:rPr>
              <a:t>συχνά την εκπλήρωση των π. </a:t>
            </a:r>
            <a:r>
              <a:rPr lang="el-GR" dirty="0" err="1">
                <a:latin typeface="Palatino Linotype" pitchFamily="18" charset="0"/>
              </a:rPr>
              <a:t>διαθηκικών</a:t>
            </a:r>
            <a:r>
              <a:rPr lang="el-GR" dirty="0">
                <a:latin typeface="Palatino Linotype" pitchFamily="18" charset="0"/>
              </a:rPr>
              <a:t> προφητειών με το μονοσύλλαβο </a:t>
            </a:r>
            <a:r>
              <a:rPr lang="el-GR" i="1" dirty="0" err="1">
                <a:latin typeface="Palatino Linotype" pitchFamily="18" charset="0"/>
              </a:rPr>
              <a:t>δεῖ</a:t>
            </a:r>
            <a:r>
              <a:rPr lang="el-GR" dirty="0">
                <a:latin typeface="Palatino Linotype" pitchFamily="18" charset="0"/>
              </a:rPr>
              <a:t> </a:t>
            </a:r>
            <a:r>
              <a:rPr lang="el-GR" dirty="0" smtClean="0">
                <a:latin typeface="Palatino Linotype" pitchFamily="18" charset="0"/>
              </a:rPr>
              <a:t> (</a:t>
            </a:r>
            <a:r>
              <a:rPr lang="el-GR" dirty="0">
                <a:latin typeface="Palatino Linotype" pitchFamily="18" charset="0"/>
              </a:rPr>
              <a:t>9, 22</a:t>
            </a:r>
            <a:r>
              <a:rPr lang="el-GR" baseline="30000" dirty="0">
                <a:latin typeface="Palatino Linotype" pitchFamily="18" charset="0"/>
              </a:rPr>
              <a:t>. </a:t>
            </a:r>
            <a:r>
              <a:rPr lang="el-GR" dirty="0">
                <a:latin typeface="Palatino Linotype" pitchFamily="18" charset="0"/>
              </a:rPr>
              <a:t>17, 25</a:t>
            </a:r>
            <a:r>
              <a:rPr lang="el-GR" baseline="30000" dirty="0">
                <a:latin typeface="Palatino Linotype" pitchFamily="18" charset="0"/>
              </a:rPr>
              <a:t>. </a:t>
            </a:r>
            <a:r>
              <a:rPr lang="el-GR" dirty="0">
                <a:latin typeface="Palatino Linotype" pitchFamily="18" charset="0"/>
              </a:rPr>
              <a:t>24, 7</a:t>
            </a:r>
            <a:r>
              <a:rPr lang="el-GR" baseline="30000" dirty="0">
                <a:latin typeface="Palatino Linotype" pitchFamily="18" charset="0"/>
              </a:rPr>
              <a:t>.</a:t>
            </a:r>
            <a:r>
              <a:rPr lang="el-GR" dirty="0">
                <a:latin typeface="Palatino Linotype" pitchFamily="18" charset="0"/>
              </a:rPr>
              <a:t> </a:t>
            </a:r>
            <a:r>
              <a:rPr lang="el-GR" dirty="0" err="1">
                <a:latin typeface="Palatino Linotype" pitchFamily="18" charset="0"/>
              </a:rPr>
              <a:t>Πρ</a:t>
            </a:r>
            <a:r>
              <a:rPr lang="el-GR" dirty="0">
                <a:latin typeface="Palatino Linotype" pitchFamily="18" charset="0"/>
              </a:rPr>
              <a:t>. 3, 21</a:t>
            </a:r>
            <a:r>
              <a:rPr lang="el-GR" baseline="30000" dirty="0">
                <a:latin typeface="Palatino Linotype" pitchFamily="18" charset="0"/>
              </a:rPr>
              <a:t>. </a:t>
            </a:r>
            <a:r>
              <a:rPr lang="el-GR" dirty="0">
                <a:latin typeface="Palatino Linotype" pitchFamily="18" charset="0"/>
              </a:rPr>
              <a:t>17, 3).</a:t>
            </a:r>
            <a:r>
              <a:rPr lang="el-GR" dirty="0" smtClean="0">
                <a:latin typeface="Palatino Linotype" pitchFamily="18" charset="0"/>
              </a:rPr>
              <a:t> </a:t>
            </a:r>
            <a:r>
              <a:rPr lang="el-GR" dirty="0">
                <a:latin typeface="Palatino Linotype" pitchFamily="18" charset="0"/>
              </a:rPr>
              <a:t>Π</a:t>
            </a:r>
            <a:r>
              <a:rPr lang="el-GR" dirty="0" smtClean="0">
                <a:latin typeface="Palatino Linotype" pitchFamily="18" charset="0"/>
              </a:rPr>
              <a:t>ολλά γεγονότα προφητεύονται στον </a:t>
            </a:r>
            <a:r>
              <a:rPr lang="el-GR" i="1" dirty="0" smtClean="0">
                <a:latin typeface="Palatino Linotype" pitchFamily="18" charset="0"/>
              </a:rPr>
              <a:t>πρώτο </a:t>
            </a:r>
            <a:r>
              <a:rPr lang="el-GR" i="1" cap="all" dirty="0" smtClean="0">
                <a:latin typeface="Palatino Linotype" pitchFamily="18" charset="0"/>
              </a:rPr>
              <a:t>λ</a:t>
            </a:r>
            <a:r>
              <a:rPr lang="el-GR" i="1" dirty="0" smtClean="0">
                <a:latin typeface="Palatino Linotype" pitchFamily="18" charset="0"/>
              </a:rPr>
              <a:t>όγο</a:t>
            </a:r>
            <a:r>
              <a:rPr lang="el-GR" dirty="0" smtClean="0">
                <a:latin typeface="Palatino Linotype" pitchFamily="18" charset="0"/>
              </a:rPr>
              <a:t> και πραγματοποιούνται στο δεύτερο.</a:t>
            </a:r>
            <a:endParaRPr lang="el-GR" dirty="0">
              <a:latin typeface="Palatino Linotype" pitchFamily="18" charset="0"/>
            </a:endParaRPr>
          </a:p>
        </p:txBody>
      </p:sp>
      <p:sp>
        <p:nvSpPr>
          <p:cNvPr id="15" name="14 - Στρογγυλεμένο ορθογώνιο"/>
          <p:cNvSpPr/>
          <p:nvPr/>
        </p:nvSpPr>
        <p:spPr>
          <a:xfrm>
            <a:off x="395536" y="3933056"/>
            <a:ext cx="8136904" cy="2400657"/>
          </a:xfrm>
          <a:prstGeom prst="roundRect">
            <a:avLst/>
          </a:prstGeom>
          <a:solidFill>
            <a:schemeClr val="bg2">
              <a:lumMod val="90000"/>
            </a:schemeClr>
          </a:solidFill>
          <a:ln>
            <a:solidFill>
              <a:schemeClr val="tx1"/>
            </a:solidFill>
          </a:ln>
        </p:spPr>
        <p:txBody>
          <a:bodyPr wrap="square">
            <a:spAutoFit/>
          </a:bodyPr>
          <a:lstStyle/>
          <a:p>
            <a:pPr algn="just">
              <a:lnSpc>
                <a:spcPct val="150000"/>
              </a:lnSpc>
            </a:pPr>
            <a:r>
              <a:rPr lang="el-GR" dirty="0">
                <a:latin typeface="Palatino Linotype" pitchFamily="18" charset="0"/>
              </a:rPr>
              <a:t>Ο Λουκάς επίσης αρέσκεται ιδιαιτέρως στην καταγραφή </a:t>
            </a:r>
            <a:r>
              <a:rPr lang="el-GR" b="1" dirty="0">
                <a:latin typeface="Palatino Linotype" pitchFamily="18" charset="0"/>
              </a:rPr>
              <a:t>προγραμματικών προφητειών</a:t>
            </a:r>
            <a:r>
              <a:rPr lang="el-GR" dirty="0" smtClean="0">
                <a:latin typeface="Palatino Linotype" pitchFamily="18" charset="0"/>
              </a:rPr>
              <a:t>. </a:t>
            </a:r>
            <a:r>
              <a:rPr lang="el-GR" dirty="0">
                <a:latin typeface="Palatino Linotype" pitchFamily="18" charset="0"/>
              </a:rPr>
              <a:t>Ο</a:t>
            </a:r>
            <a:r>
              <a:rPr lang="el-GR" dirty="0" smtClean="0">
                <a:latin typeface="Palatino Linotype" pitchFamily="18" charset="0"/>
              </a:rPr>
              <a:t>ργανώνει έτσι το περιεχόμενο του Ευαγγελίου του ώστε </a:t>
            </a:r>
            <a:r>
              <a:rPr lang="el-GR" b="1" dirty="0" smtClean="0">
                <a:latin typeface="Palatino Linotype" pitchFamily="18" charset="0"/>
              </a:rPr>
              <a:t>η αφήγηση να εκπληρώνει το λόγο</a:t>
            </a:r>
            <a:r>
              <a:rPr lang="el-GR" dirty="0" smtClean="0">
                <a:latin typeface="Palatino Linotype" pitchFamily="18" charset="0"/>
              </a:rPr>
              <a:t> που προηγείται .</a:t>
            </a:r>
          </a:p>
          <a:p>
            <a:pPr algn="just">
              <a:lnSpc>
                <a:spcPct val="150000"/>
              </a:lnSpc>
            </a:pPr>
            <a:endParaRPr lang="el-GR" dirty="0">
              <a:latin typeface="Palatino Linotype" pitchFamily="18" charset="0"/>
            </a:endParaRPr>
          </a:p>
        </p:txBody>
      </p:sp>
      <p:sp>
        <p:nvSpPr>
          <p:cNvPr id="17" name="16 - Θέση αριθμού διαφάνειας"/>
          <p:cNvSpPr>
            <a:spLocks noGrp="1"/>
          </p:cNvSpPr>
          <p:nvPr>
            <p:ph type="sldNum" sz="quarter" idx="12"/>
          </p:nvPr>
        </p:nvSpPr>
        <p:spPr/>
        <p:txBody>
          <a:bodyPr/>
          <a:lstStyle/>
          <a:p>
            <a:fld id="{C253011D-87D8-44AE-B137-F1558B2A836E}" type="slidenum">
              <a:rPr lang="el-GR" smtClean="0"/>
              <a:pPr/>
              <a:t>19</a:t>
            </a:fld>
            <a:endParaRPr lang="el-GR"/>
          </a:p>
        </p:txBody>
      </p:sp>
    </p:spTree>
  </p:cSld>
  <p:clrMapOvr>
    <a:masterClrMapping/>
  </p:clrMapOvr>
  <p:transition spd="slow">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C253011D-87D8-44AE-B137-F1558B2A836E}" type="slidenum">
              <a:rPr lang="el-GR" smtClean="0"/>
              <a:pPr/>
              <a:t>2</a:t>
            </a:fld>
            <a:endParaRPr lang="el-GR"/>
          </a:p>
        </p:txBody>
      </p:sp>
      <p:sp>
        <p:nvSpPr>
          <p:cNvPr id="5" name="1 - Τίτλος"/>
          <p:cNvSpPr txBox="1">
            <a:spLocks/>
          </p:cNvSpPr>
          <p:nvPr/>
        </p:nvSpPr>
        <p:spPr>
          <a:xfrm>
            <a:off x="685800" y="2174999"/>
            <a:ext cx="7772400" cy="1470025"/>
          </a:xfrm>
          <a:prstGeom prst="rect">
            <a:avLst/>
          </a:prstGeom>
        </p:spPr>
        <p:txBody>
          <a:bodyP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1" i="0" u="none" strike="noStrike" kern="1200" cap="none" spc="0" normalizeH="0" baseline="0" noProof="0" dirty="0" smtClean="0">
                <a:ln>
                  <a:noFill/>
                </a:ln>
                <a:solidFill>
                  <a:schemeClr val="tx2"/>
                </a:solidFill>
                <a:effectLst/>
                <a:uLnTx/>
                <a:uFillTx/>
                <a:latin typeface="Palatino Linotype" pitchFamily="18" charset="0"/>
                <a:ea typeface="+mj-ea"/>
                <a:cs typeface="+mj-cs"/>
              </a:rPr>
              <a:t>ΕΙΣΑΓΩΓΗ </a:t>
            </a:r>
            <a:br>
              <a:rPr kumimoji="0" lang="el-GR" sz="3600" b="1" i="0" u="none" strike="noStrike" kern="1200" cap="none" spc="0" normalizeH="0" baseline="0" noProof="0" dirty="0" smtClean="0">
                <a:ln>
                  <a:noFill/>
                </a:ln>
                <a:solidFill>
                  <a:schemeClr val="tx2"/>
                </a:solidFill>
                <a:effectLst/>
                <a:uLnTx/>
                <a:uFillTx/>
                <a:latin typeface="Palatino Linotype" pitchFamily="18" charset="0"/>
                <a:ea typeface="+mj-ea"/>
                <a:cs typeface="+mj-cs"/>
              </a:rPr>
            </a:br>
            <a:r>
              <a:rPr kumimoji="0" lang="el-GR" sz="3600" b="1" i="0" u="none" strike="noStrike" kern="1200" cap="none" spc="0" normalizeH="0" baseline="0" noProof="0" dirty="0" smtClean="0">
                <a:ln>
                  <a:noFill/>
                </a:ln>
                <a:solidFill>
                  <a:schemeClr val="tx2"/>
                </a:solidFill>
                <a:effectLst/>
                <a:uLnTx/>
                <a:uFillTx/>
                <a:latin typeface="Palatino Linotype" pitchFamily="18" charset="0"/>
                <a:ea typeface="+mj-ea"/>
                <a:cs typeface="+mj-cs"/>
              </a:rPr>
              <a:t>ΣΤΗΝ ΚΑΙΝΗ ΔΙΑΘΗΚΗ</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l-GR" sz="3600" b="1" dirty="0" smtClean="0">
              <a:solidFill>
                <a:schemeClr val="tx2"/>
              </a:solidFill>
              <a:latin typeface="Palatino Linotype"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l-GR" sz="3600" b="1" dirty="0" smtClean="0">
                <a:solidFill>
                  <a:schemeClr val="tx2"/>
                </a:solidFill>
                <a:latin typeface="Palatino Linotype" pitchFamily="18" charset="0"/>
                <a:ea typeface="+mj-ea"/>
                <a:cs typeface="+mj-cs"/>
              </a:rPr>
              <a:t>Το </a:t>
            </a:r>
            <a:r>
              <a:rPr lang="el-GR" sz="3600" b="1" i="1" dirty="0" smtClean="0">
                <a:solidFill>
                  <a:schemeClr val="tx2"/>
                </a:solidFill>
                <a:latin typeface="Palatino Linotype" pitchFamily="18" charset="0"/>
                <a:ea typeface="+mj-ea"/>
                <a:cs typeface="+mj-cs"/>
              </a:rPr>
              <a:t>Κατά </a:t>
            </a:r>
            <a:r>
              <a:rPr lang="el-GR" sz="3600" b="1" i="1" dirty="0" err="1" smtClean="0">
                <a:solidFill>
                  <a:schemeClr val="tx2"/>
                </a:solidFill>
                <a:latin typeface="Palatino Linotype" pitchFamily="18" charset="0"/>
                <a:ea typeface="+mj-ea"/>
                <a:cs typeface="+mj-cs"/>
              </a:rPr>
              <a:t>Λουκάν</a:t>
            </a:r>
            <a:r>
              <a:rPr lang="el-GR" sz="3600" b="1" i="1" dirty="0" smtClean="0">
                <a:solidFill>
                  <a:schemeClr val="tx2"/>
                </a:solidFill>
                <a:latin typeface="Palatino Linotype" pitchFamily="18" charset="0"/>
                <a:ea typeface="+mj-ea"/>
                <a:cs typeface="+mj-cs"/>
              </a:rPr>
              <a:t> και οι Πράξεις</a:t>
            </a:r>
            <a:endParaRPr kumimoji="0" lang="el-GR" sz="3600" b="0" i="1" u="none" strike="noStrike" kern="1200" cap="none" spc="0" normalizeH="0" baseline="0" noProof="0" dirty="0">
              <a:ln>
                <a:noFill/>
              </a:ln>
              <a:solidFill>
                <a:srgbClr val="C00000"/>
              </a:solidFill>
              <a:effectLst/>
              <a:uLnTx/>
              <a:uFillTx/>
              <a:latin typeface="Palatino Linotype" pitchFamily="18" charset="0"/>
              <a:ea typeface="+mj-ea"/>
              <a:cs typeface="+mj-cs"/>
            </a:endParaRPr>
          </a:p>
        </p:txBody>
      </p:sp>
      <p:sp>
        <p:nvSpPr>
          <p:cNvPr id="6" name="2 - Θέση περιεχομένου"/>
          <p:cNvSpPr txBox="1">
            <a:spLocks/>
          </p:cNvSpPr>
          <p:nvPr/>
        </p:nvSpPr>
        <p:spPr>
          <a:xfrm>
            <a:off x="251520" y="3692624"/>
            <a:ext cx="8640960" cy="1752600"/>
          </a:xfrm>
          <a:prstGeom prst="rect">
            <a:avLst/>
          </a:prstGeom>
        </p:spPr>
        <p:txBody>
          <a:bodyPr>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l-GR" sz="2800" b="0" i="0" u="none" strike="noStrike" kern="1200" cap="none" spc="0" normalizeH="0" baseline="0" noProof="0" dirty="0" smtClean="0">
              <a:ln>
                <a:noFill/>
              </a:ln>
              <a:solidFill>
                <a:schemeClr val="accent2">
                  <a:lumMod val="50000"/>
                </a:schemeClr>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l-GR" sz="2000" b="1" i="0" u="none" strike="noStrike" kern="1200" cap="none" spc="0" normalizeH="0" baseline="0" noProof="0" dirty="0" smtClean="0">
                <a:ln>
                  <a:noFill/>
                </a:ln>
                <a:solidFill>
                  <a:schemeClr val="accent2">
                    <a:lumMod val="50000"/>
                  </a:schemeClr>
                </a:solidFill>
                <a:effectLst/>
                <a:uLnTx/>
                <a:uFillTx/>
                <a:latin typeface="+mn-lt"/>
                <a:ea typeface="+mn-ea"/>
                <a:cs typeface="+mn-cs"/>
              </a:rPr>
              <a:t>Διδάσκων: </a:t>
            </a:r>
            <a:r>
              <a:rPr kumimoji="0" lang="el-GR" sz="2000" b="1" i="0" u="none" strike="noStrike" kern="1200" cap="none" spc="0" normalizeH="0" baseline="0" noProof="0" dirty="0" err="1" smtClean="0">
                <a:ln>
                  <a:noFill/>
                </a:ln>
                <a:solidFill>
                  <a:schemeClr val="accent2">
                    <a:lumMod val="50000"/>
                  </a:schemeClr>
                </a:solidFill>
                <a:effectLst/>
                <a:uLnTx/>
                <a:uFillTx/>
                <a:latin typeface="+mn-lt"/>
                <a:ea typeface="+mn-ea"/>
                <a:cs typeface="+mn-cs"/>
              </a:rPr>
              <a:t>Αναπλ</a:t>
            </a:r>
            <a:r>
              <a:rPr kumimoji="0" lang="el-GR" sz="2000" b="1" i="0" u="none" strike="noStrike" kern="1200" cap="none" spc="0" normalizeH="0" baseline="0" noProof="0" dirty="0" smtClean="0">
                <a:ln>
                  <a:noFill/>
                </a:ln>
                <a:solidFill>
                  <a:schemeClr val="accent2">
                    <a:lumMod val="50000"/>
                  </a:schemeClr>
                </a:solidFill>
                <a:effectLst/>
                <a:uLnTx/>
                <a:uFillTx/>
                <a:latin typeface="+mn-lt"/>
                <a:ea typeface="+mn-ea"/>
                <a:cs typeface="+mn-cs"/>
              </a:rPr>
              <a:t>. Καθηγητής  ΣΩΤΗΡΙΟΣ ΔΕΣΠΟΤΗΣ</a:t>
            </a:r>
          </a:p>
        </p:txBody>
      </p:sp>
      <p:sp>
        <p:nvSpPr>
          <p:cNvPr id="7" name="6 - TextBox"/>
          <p:cNvSpPr txBox="1"/>
          <p:nvPr/>
        </p:nvSpPr>
        <p:spPr>
          <a:xfrm>
            <a:off x="498609" y="692696"/>
            <a:ext cx="8146782" cy="1569660"/>
          </a:xfrm>
          <a:prstGeom prst="rect">
            <a:avLst/>
          </a:prstGeom>
          <a:noFill/>
        </p:spPr>
        <p:txBody>
          <a:bodyPr wrap="none" rtlCol="0">
            <a:spAutoFit/>
          </a:bodyPr>
          <a:lstStyle/>
          <a:p>
            <a:pPr algn="ctr"/>
            <a:r>
              <a:rPr lang="el-GR" sz="2000" b="1" dirty="0" smtClean="0">
                <a:solidFill>
                  <a:schemeClr val="accent2">
                    <a:lumMod val="50000"/>
                  </a:schemeClr>
                </a:solidFill>
              </a:rPr>
              <a:t>ΕΘΝΙΚΟ ΚΑΙ ΚΑΠΟΔΙΣΤΡΙΑΚΟ ΠΑΝΕΠΙΣΤΗΜΙΟ ΑΘΗΝΩΝ</a:t>
            </a:r>
          </a:p>
          <a:p>
            <a:pPr algn="ctr"/>
            <a:r>
              <a:rPr lang="el-GR" sz="2000" b="1" dirty="0" smtClean="0">
                <a:solidFill>
                  <a:schemeClr val="accent2">
                    <a:lumMod val="50000"/>
                  </a:schemeClr>
                </a:solidFill>
              </a:rPr>
              <a:t>ΘΕΟΛΟΓΙΚΗ ΣΧΟΛΗ,</a:t>
            </a:r>
          </a:p>
          <a:p>
            <a:pPr algn="ctr"/>
            <a:r>
              <a:rPr lang="el-GR" sz="2000" b="1" dirty="0" smtClean="0">
                <a:solidFill>
                  <a:schemeClr val="accent2">
                    <a:lumMod val="50000"/>
                  </a:schemeClr>
                </a:solidFill>
              </a:rPr>
              <a:t>ΤΜΗΜΑ ΚΟΙΝΩΝΙΚΗΣ ΘΕΟΛΟΓΙΑΣ </a:t>
            </a:r>
          </a:p>
          <a:p>
            <a:pPr algn="ctr"/>
            <a:endParaRPr lang="el-GR" b="1" dirty="0" smtClean="0">
              <a:solidFill>
                <a:schemeClr val="bg1"/>
              </a:solidFill>
            </a:endParaRPr>
          </a:p>
          <a:p>
            <a:endParaRPr lang="el-GR" dirty="0"/>
          </a:p>
        </p:txBody>
      </p:sp>
      <p:sp>
        <p:nvSpPr>
          <p:cNvPr id="8" name="7 - TextBox"/>
          <p:cNvSpPr txBox="1"/>
          <p:nvPr/>
        </p:nvSpPr>
        <p:spPr>
          <a:xfrm>
            <a:off x="1820702" y="5510262"/>
            <a:ext cx="5502597" cy="1231106"/>
          </a:xfrm>
          <a:prstGeom prst="rect">
            <a:avLst/>
          </a:prstGeom>
          <a:noFill/>
        </p:spPr>
        <p:txBody>
          <a:bodyPr wrap="none" rtlCol="0">
            <a:spAutoFit/>
          </a:bodyPr>
          <a:lstStyle/>
          <a:p>
            <a:pPr algn="ctr"/>
            <a:r>
              <a:rPr lang="el-GR" sz="1400" dirty="0">
                <a:latin typeface="Palatino Linotype" pitchFamily="18" charset="0"/>
              </a:rPr>
              <a:t>ΤΟΜΕΑΣ ΒΙΒΛΙΚΩΝ ΣΠΟΥΔΩΝ ΚΑΙ ΠΟΛΙΤΙΣΤΙΚΟΥ</a:t>
            </a:r>
          </a:p>
          <a:p>
            <a:pPr algn="ctr"/>
            <a:r>
              <a:rPr lang="el-GR" sz="1400" dirty="0">
                <a:latin typeface="Palatino Linotype" pitchFamily="18" charset="0"/>
              </a:rPr>
              <a:t>ΒΙΟΥ ΜΕΣΟΓΕΙΟΥ</a:t>
            </a:r>
          </a:p>
          <a:p>
            <a:pPr algn="ctr"/>
            <a:r>
              <a:rPr lang="el-GR" sz="1400" dirty="0" err="1">
                <a:latin typeface="Palatino Linotype" pitchFamily="18" charset="0"/>
              </a:rPr>
              <a:t>Τηλ</a:t>
            </a:r>
            <a:r>
              <a:rPr lang="el-GR" sz="1400" dirty="0">
                <a:latin typeface="Palatino Linotype" pitchFamily="18" charset="0"/>
              </a:rPr>
              <a:t>.-</a:t>
            </a:r>
            <a:r>
              <a:rPr lang="de-DE" sz="1400" dirty="0">
                <a:latin typeface="Palatino Linotype" pitchFamily="18" charset="0"/>
              </a:rPr>
              <a:t>Fax</a:t>
            </a:r>
            <a:r>
              <a:rPr lang="el-GR" sz="1400" dirty="0">
                <a:latin typeface="Palatino Linotype" pitchFamily="18" charset="0"/>
              </a:rPr>
              <a:t> : 003/210/ 727- 5824</a:t>
            </a:r>
          </a:p>
          <a:p>
            <a:pPr algn="ctr"/>
            <a:r>
              <a:rPr lang="el-GR" sz="1400" dirty="0" err="1">
                <a:latin typeface="Palatino Linotype" pitchFamily="18" charset="0"/>
              </a:rPr>
              <a:t>sotdespo@soctheol.uoa.gr</a:t>
            </a:r>
            <a:endParaRPr lang="el-GR" sz="1400" dirty="0">
              <a:latin typeface="Palatino Linotype" pitchFamily="18" charset="0"/>
            </a:endParaRPr>
          </a:p>
          <a:p>
            <a:endParaRPr lang="el-GR" dirty="0"/>
          </a:p>
        </p:txBody>
      </p:sp>
    </p:spTree>
  </p:cSld>
  <p:clrMapOvr>
    <a:masterClrMapping/>
  </p:clrMapOvr>
  <p:transition spd="slow">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eaLnBrk="1" hangingPunct="1">
              <a:defRPr/>
            </a:pPr>
            <a:r>
              <a:rPr lang="el-GR" sz="3600" b="1" dirty="0" smtClean="0">
                <a:latin typeface="Bookman Old Style" pitchFamily="18" charset="0"/>
              </a:rPr>
              <a:t>ΠΡΑΞΕΙΣ ΤΩΝ ΑΠΟΣΤΟΛΩΝ</a:t>
            </a:r>
          </a:p>
        </p:txBody>
      </p:sp>
      <p:sp>
        <p:nvSpPr>
          <p:cNvPr id="69635" name="Rectangle 3"/>
          <p:cNvSpPr>
            <a:spLocks noGrp="1" noChangeArrowheads="1"/>
          </p:cNvSpPr>
          <p:nvPr>
            <p:ph type="body" sz="half" idx="1"/>
          </p:nvPr>
        </p:nvSpPr>
        <p:spPr>
          <a:xfrm>
            <a:off x="0" y="1340768"/>
            <a:ext cx="5436096" cy="5256882"/>
          </a:xfrm>
        </p:spPr>
        <p:txBody>
          <a:bodyPr>
            <a:normAutofit lnSpcReduction="10000"/>
          </a:bodyPr>
          <a:lstStyle/>
          <a:p>
            <a:pPr eaLnBrk="1" hangingPunct="1">
              <a:buFont typeface="Wingdings" pitchFamily="2" charset="2"/>
              <a:buChar char="v"/>
              <a:defRPr/>
            </a:pPr>
            <a:r>
              <a:rPr lang="el-GR" sz="2400" b="1" dirty="0" smtClean="0">
                <a:latin typeface="Bookman Old Style" pitchFamily="18" charset="0"/>
              </a:rPr>
              <a:t>Λάθος</a:t>
            </a:r>
            <a:r>
              <a:rPr lang="el-GR" sz="2400" dirty="0" smtClean="0">
                <a:latin typeface="Bookman Old Style" pitchFamily="18" charset="0"/>
              </a:rPr>
              <a:t> ο τίτλος (όχι Έργα + Ημέρες)</a:t>
            </a:r>
          </a:p>
          <a:p>
            <a:pPr eaLnBrk="1" hangingPunct="1">
              <a:buFont typeface="Wingdings" pitchFamily="2" charset="2"/>
              <a:buChar char="v"/>
              <a:defRPr/>
            </a:pPr>
            <a:r>
              <a:rPr lang="el-GR" sz="2400" b="1" dirty="0" smtClean="0">
                <a:latin typeface="Bookman Old Style" pitchFamily="18" charset="0"/>
              </a:rPr>
              <a:t>Ορθόν:  </a:t>
            </a:r>
            <a:r>
              <a:rPr lang="el-GR" sz="2400" dirty="0" smtClean="0">
                <a:latin typeface="Bookman Old Style" pitchFamily="18" charset="0"/>
              </a:rPr>
              <a:t>Η Μαρτυρία του Πνεύματος (Ομιλία Στεφάνου [</a:t>
            </a:r>
            <a:r>
              <a:rPr lang="el-GR" sz="2400" dirty="0" err="1" smtClean="0">
                <a:latin typeface="Bookman Old Style" pitchFamily="18" charset="0"/>
              </a:rPr>
              <a:t>Ιεροσ</a:t>
            </a:r>
            <a:r>
              <a:rPr lang="el-GR" sz="2400" dirty="0" smtClean="0">
                <a:latin typeface="Bookman Old Style" pitchFamily="18" charset="0"/>
              </a:rPr>
              <a:t>.] + Παύλου [Αθήνα]</a:t>
            </a:r>
          </a:p>
          <a:p>
            <a:pPr eaLnBrk="1" hangingPunct="1">
              <a:buFont typeface="Wingdings" pitchFamily="2" charset="2"/>
              <a:buChar char="v"/>
              <a:defRPr/>
            </a:pPr>
            <a:r>
              <a:rPr lang="el-GR" sz="2400" dirty="0" smtClean="0">
                <a:latin typeface="Bookman Old Style" pitchFamily="18" charset="0"/>
              </a:rPr>
              <a:t>Το βιβλίο περιγράφει τη </a:t>
            </a:r>
            <a:r>
              <a:rPr lang="el-GR" sz="2400" b="1" dirty="0" smtClean="0">
                <a:latin typeface="Bookman Old Style" pitchFamily="18" charset="0"/>
              </a:rPr>
              <a:t>μαρτυρία</a:t>
            </a:r>
            <a:r>
              <a:rPr lang="el-GR" sz="2400" dirty="0" smtClean="0">
                <a:latin typeface="Bookman Old Style" pitchFamily="18" charset="0"/>
              </a:rPr>
              <a:t> ουσιαστικά των δύο κορυφαίων, Πέτρου (α’ μέρος)  και Παύλου (β μέρος)</a:t>
            </a:r>
          </a:p>
          <a:p>
            <a:pPr eaLnBrk="1" hangingPunct="1">
              <a:buFont typeface="Wingdings" pitchFamily="2" charset="2"/>
              <a:buChar char="v"/>
              <a:defRPr/>
            </a:pPr>
            <a:r>
              <a:rPr lang="el-GR" sz="2400" dirty="0" smtClean="0">
                <a:latin typeface="Bookman Old Style" pitchFamily="18" charset="0"/>
              </a:rPr>
              <a:t>Είναι </a:t>
            </a:r>
            <a:r>
              <a:rPr lang="el-GR" sz="2400" b="1" dirty="0" smtClean="0">
                <a:latin typeface="Bookman Old Style" pitchFamily="18" charset="0"/>
              </a:rPr>
              <a:t>«συνέχεια» </a:t>
            </a:r>
            <a:r>
              <a:rPr lang="el-GR" sz="2400" dirty="0" smtClean="0">
                <a:latin typeface="Bookman Old Style" pitchFamily="18" charset="0"/>
              </a:rPr>
              <a:t>του α’ τόμου με «ανοικτό τέλος» (γ’ τόμος;;;)</a:t>
            </a:r>
          </a:p>
          <a:p>
            <a:pPr eaLnBrk="1" hangingPunct="1">
              <a:buFont typeface="Wingdings" pitchFamily="2" charset="2"/>
              <a:buChar char="v"/>
              <a:defRPr/>
            </a:pPr>
            <a:r>
              <a:rPr lang="el-GR" sz="2400" dirty="0" smtClean="0">
                <a:latin typeface="Bookman Old Style" pitchFamily="18" charset="0"/>
              </a:rPr>
              <a:t>Διαβάζεται τη νύχτα+  χαρμόσυνη περίοδο του Πάσχα.</a:t>
            </a:r>
          </a:p>
          <a:p>
            <a:pPr eaLnBrk="1" hangingPunct="1">
              <a:buFont typeface="Wingdings" pitchFamily="2" charset="2"/>
              <a:buChar char="v"/>
              <a:defRPr/>
            </a:pPr>
            <a:r>
              <a:rPr lang="el-GR" sz="2400" dirty="0" smtClean="0">
                <a:latin typeface="Bookman Old Style" pitchFamily="18" charset="0"/>
              </a:rPr>
              <a:t>Υποτιμημένο στην πρώτη Εκκλησία! </a:t>
            </a:r>
          </a:p>
        </p:txBody>
      </p:sp>
      <p:pic>
        <p:nvPicPr>
          <p:cNvPr id="11268" name="Picture 4" descr="apostoloi"/>
          <p:cNvPicPr>
            <a:picLocks noGrp="1" noChangeAspect="1" noChangeArrowheads="1"/>
          </p:cNvPicPr>
          <p:nvPr>
            <p:ph sz="half" idx="2"/>
          </p:nvPr>
        </p:nvPicPr>
        <p:blipFill>
          <a:blip r:embed="rId2" cstate="print"/>
          <a:srcRect/>
          <a:stretch>
            <a:fillRect/>
          </a:stretch>
        </p:blipFill>
        <p:spPr>
          <a:xfrm>
            <a:off x="5435600" y="2128838"/>
            <a:ext cx="3249613" cy="3856037"/>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95536" y="620688"/>
            <a:ext cx="8229600" cy="1066800"/>
          </a:xfrm>
        </p:spPr>
        <p:txBody>
          <a:bodyPr/>
          <a:lstStyle/>
          <a:p>
            <a:pPr algn="ctr" eaLnBrk="1" hangingPunct="1">
              <a:defRPr/>
            </a:pPr>
            <a:r>
              <a:rPr lang="el-GR" sz="3200" b="1" dirty="0" smtClean="0">
                <a:latin typeface="Bookman Old Style" pitchFamily="18" charset="0"/>
              </a:rPr>
              <a:t>Συγγραφέας, παραλήπτης και σκοπός του βιβλίου</a:t>
            </a:r>
          </a:p>
        </p:txBody>
      </p:sp>
      <p:sp>
        <p:nvSpPr>
          <p:cNvPr id="70659" name="Rectangle 3"/>
          <p:cNvSpPr>
            <a:spLocks noGrp="1" noChangeArrowheads="1"/>
          </p:cNvSpPr>
          <p:nvPr>
            <p:ph type="body" idx="1"/>
          </p:nvPr>
        </p:nvSpPr>
        <p:spPr>
          <a:xfrm>
            <a:off x="0" y="1600200"/>
            <a:ext cx="9144000" cy="5257800"/>
          </a:xfrm>
        </p:spPr>
        <p:txBody>
          <a:bodyPr>
            <a:normAutofit lnSpcReduction="10000"/>
          </a:bodyPr>
          <a:lstStyle/>
          <a:p>
            <a:pPr marL="812800" indent="-812800" eaLnBrk="1" hangingPunct="1">
              <a:buFont typeface="Wingdings" pitchFamily="2" charset="2"/>
              <a:buChar char="q"/>
              <a:defRPr/>
            </a:pPr>
            <a:r>
              <a:rPr lang="el-GR" sz="2800" b="1" u="sng" dirty="0" smtClean="0">
                <a:latin typeface="Bookman Old Style" pitchFamily="18" charset="0"/>
              </a:rPr>
              <a:t>Λουκάς: </a:t>
            </a:r>
          </a:p>
          <a:p>
            <a:pPr marL="812800" indent="-812800" algn="just" eaLnBrk="1" hangingPunct="1">
              <a:buFont typeface="Wingdings" pitchFamily="2" charset="2"/>
              <a:buAutoNum type="romanUcPeriod"/>
              <a:defRPr/>
            </a:pPr>
            <a:r>
              <a:rPr lang="el-GR" sz="2800" dirty="0" smtClean="0">
                <a:latin typeface="Bookman Old Style" pitchFamily="18" charset="0"/>
              </a:rPr>
              <a:t>Ταυτότητα λεξιλογίου, ύφους, θεολογικών διδασκαλιών</a:t>
            </a:r>
          </a:p>
          <a:p>
            <a:pPr marL="812800" indent="-812800" algn="just" eaLnBrk="1" hangingPunct="1">
              <a:buFont typeface="Wingdings" pitchFamily="2" charset="2"/>
              <a:buAutoNum type="romanUcPeriod"/>
              <a:defRPr/>
            </a:pPr>
            <a:r>
              <a:rPr lang="el-GR" sz="2800" dirty="0" smtClean="0">
                <a:latin typeface="Bookman Old Style" pitchFamily="18" charset="0"/>
              </a:rPr>
              <a:t>Αφιέρωση στο ίδιο πρόσωπο, τον Θεό-φιλο</a:t>
            </a:r>
          </a:p>
          <a:p>
            <a:pPr marL="812800" indent="-812800" eaLnBrk="1" hangingPunct="1">
              <a:buFont typeface="Wingdings" pitchFamily="2" charset="2"/>
              <a:buAutoNum type="romanUcPeriod"/>
              <a:defRPr/>
            </a:pPr>
            <a:r>
              <a:rPr lang="el-GR" dirty="0" smtClean="0">
                <a:latin typeface="Bookman Old Style" pitchFamily="18" charset="0"/>
              </a:rPr>
              <a:t>Εκπλήρωση προφητειών α’ μέρους  + </a:t>
            </a:r>
            <a:r>
              <a:rPr lang="el-GR" sz="2800" dirty="0" smtClean="0">
                <a:latin typeface="Bookman Old Style" pitchFamily="18" charset="0"/>
              </a:rPr>
              <a:t>«Ημείς» εδάφια </a:t>
            </a:r>
          </a:p>
          <a:p>
            <a:pPr marL="812800" indent="-812800" eaLnBrk="1" hangingPunct="1">
              <a:buFont typeface="Wingdings" pitchFamily="2" charset="2"/>
              <a:buChar char="q"/>
              <a:defRPr/>
            </a:pPr>
            <a:r>
              <a:rPr lang="el-GR" sz="2800" b="1" u="sng" dirty="0" smtClean="0">
                <a:latin typeface="Bookman Old Style" pitchFamily="18" charset="0"/>
              </a:rPr>
              <a:t>Σκοπός:</a:t>
            </a:r>
          </a:p>
          <a:p>
            <a:pPr marL="812800" indent="-812800" algn="just" eaLnBrk="1" hangingPunct="1">
              <a:buFont typeface="Wingdings" pitchFamily="2" charset="2"/>
              <a:buNone/>
              <a:defRPr/>
            </a:pPr>
            <a:r>
              <a:rPr lang="el-GR" sz="2800" dirty="0" smtClean="0">
                <a:latin typeface="Bookman Old Style" pitchFamily="18" charset="0"/>
              </a:rPr>
              <a:t>	Το φως και το μήνυμα του ευαγγελίου μεταφέρεται από πόλη σε πόλη κι έτσι από τη μητέρα εκκλησία, τα Ιεροσόλυμα, φθάνει τελικά μέχρι την πρωτεύουσα της ρωμαϊκής αυτοκρατορίας τη Ρώμη. ΑΝΟΙΚΤΟ ΤΕΛΟΣ !!!!</a:t>
            </a:r>
          </a:p>
        </p:txBody>
      </p:sp>
    </p:spTree>
  </p:cSld>
  <p:clrMapOvr>
    <a:masterClrMapping/>
  </p:clrMapOvr>
  <p:transition spd="slow">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l-GR" sz="3200" b="1" dirty="0" smtClean="0">
                <a:latin typeface="Bookman Old Style" pitchFamily="18" charset="0"/>
              </a:rPr>
              <a:t>ΠΗΓΕΣ ΠΡΑΞΕΩΝ </a:t>
            </a:r>
          </a:p>
        </p:txBody>
      </p:sp>
      <p:sp>
        <p:nvSpPr>
          <p:cNvPr id="72707" name="Rectangle 3"/>
          <p:cNvSpPr>
            <a:spLocks noGrp="1" noChangeArrowheads="1"/>
          </p:cNvSpPr>
          <p:nvPr>
            <p:ph type="body" sz="half" idx="1"/>
          </p:nvPr>
        </p:nvSpPr>
        <p:spPr>
          <a:xfrm>
            <a:off x="457200" y="1484784"/>
            <a:ext cx="4258816" cy="4535016"/>
          </a:xfrm>
        </p:spPr>
        <p:txBody>
          <a:bodyPr/>
          <a:lstStyle/>
          <a:p>
            <a:pPr marL="711200" indent="-711200" eaLnBrk="1" hangingPunct="1">
              <a:defRPr/>
            </a:pPr>
            <a:r>
              <a:rPr lang="el-GR" sz="2400" b="1" dirty="0" smtClean="0">
                <a:latin typeface="Bookman Old Style" pitchFamily="18" charset="0"/>
              </a:rPr>
              <a:t>Αυτόπτες μάρτυρες</a:t>
            </a:r>
          </a:p>
          <a:p>
            <a:pPr marL="711200" indent="-711200" eaLnBrk="1" hangingPunct="1">
              <a:defRPr/>
            </a:pPr>
            <a:r>
              <a:rPr lang="el-GR" sz="2400" b="1" dirty="0" smtClean="0">
                <a:latin typeface="Bookman Old Style" pitchFamily="18" charset="0"/>
              </a:rPr>
              <a:t>Συνόψεις ή</a:t>
            </a:r>
            <a:r>
              <a:rPr lang="en-US" sz="2400" b="1" dirty="0" smtClean="0">
                <a:latin typeface="Bookman Old Style" pitchFamily="18" charset="0"/>
              </a:rPr>
              <a:t> </a:t>
            </a:r>
            <a:r>
              <a:rPr lang="en-US" sz="2400" b="1" dirty="0" err="1" smtClean="0">
                <a:latin typeface="Bookman Old Style" pitchFamily="18" charset="0"/>
              </a:rPr>
              <a:t>Summaria</a:t>
            </a:r>
            <a:endParaRPr lang="el-GR" sz="2400" b="1" dirty="0" smtClean="0">
              <a:latin typeface="Bookman Old Style" pitchFamily="18" charset="0"/>
            </a:endParaRPr>
          </a:p>
          <a:p>
            <a:pPr marL="711200" indent="-711200" eaLnBrk="1" hangingPunct="1">
              <a:defRPr/>
            </a:pPr>
            <a:r>
              <a:rPr lang="el-GR" sz="2400" b="1" dirty="0" smtClean="0">
                <a:latin typeface="Bookman Old Style" pitchFamily="18" charset="0"/>
              </a:rPr>
              <a:t>Λόγοι:</a:t>
            </a:r>
          </a:p>
          <a:p>
            <a:pPr marL="711200" indent="-711200" eaLnBrk="1" hangingPunct="1">
              <a:buFont typeface="Wingdings" pitchFamily="2" charset="2"/>
              <a:buAutoNum type="romanUcPeriod"/>
              <a:defRPr/>
            </a:pPr>
            <a:r>
              <a:rPr lang="el-GR" sz="2400" dirty="0" smtClean="0">
                <a:latin typeface="Bookman Old Style" pitchFamily="18" charset="0"/>
              </a:rPr>
              <a:t>7 λόγοι του Πέτρου</a:t>
            </a:r>
          </a:p>
          <a:p>
            <a:pPr marL="711200" indent="-711200" eaLnBrk="1" hangingPunct="1">
              <a:buFont typeface="Wingdings" pitchFamily="2" charset="2"/>
              <a:buAutoNum type="romanUcPeriod"/>
              <a:defRPr/>
            </a:pPr>
            <a:r>
              <a:rPr lang="el-GR" sz="2400" dirty="0" smtClean="0">
                <a:latin typeface="Bookman Old Style" pitchFamily="18" charset="0"/>
              </a:rPr>
              <a:t>6 λόγοι του Παύλου</a:t>
            </a:r>
          </a:p>
          <a:p>
            <a:pPr marL="711200" indent="-711200" eaLnBrk="1" hangingPunct="1">
              <a:buFont typeface="Wingdings" pitchFamily="2" charset="2"/>
              <a:buAutoNum type="romanUcPeriod"/>
              <a:defRPr/>
            </a:pPr>
            <a:r>
              <a:rPr lang="el-GR" sz="2400" dirty="0" smtClean="0">
                <a:latin typeface="Bookman Old Style" pitchFamily="18" charset="0"/>
              </a:rPr>
              <a:t>1 του Στεφάνου</a:t>
            </a:r>
          </a:p>
          <a:p>
            <a:pPr marL="711200" indent="-711200" eaLnBrk="1" hangingPunct="1">
              <a:buFont typeface="Wingdings" pitchFamily="2" charset="2"/>
              <a:buAutoNum type="romanUcPeriod"/>
              <a:defRPr/>
            </a:pPr>
            <a:r>
              <a:rPr lang="el-GR" sz="2400" dirty="0" smtClean="0">
                <a:latin typeface="Bookman Old Style" pitchFamily="18" charset="0"/>
              </a:rPr>
              <a:t>1 του Ιακώβου</a:t>
            </a:r>
          </a:p>
          <a:p>
            <a:pPr marL="711200" indent="-711200" eaLnBrk="1" hangingPunct="1">
              <a:buNone/>
              <a:defRPr/>
            </a:pPr>
            <a:endParaRPr lang="el-GR" sz="2400" dirty="0" smtClean="0">
              <a:latin typeface="Bookman Old Style" pitchFamily="18" charset="0"/>
            </a:endParaRPr>
          </a:p>
          <a:p>
            <a:pPr marL="711200" indent="-711200" eaLnBrk="1" hangingPunct="1">
              <a:buNone/>
              <a:defRPr/>
            </a:pPr>
            <a:r>
              <a:rPr lang="el-GR" sz="2400" dirty="0" smtClean="0">
                <a:latin typeface="Bookman Old Style" pitchFamily="18" charset="0"/>
              </a:rPr>
              <a:t>Ημείς χωρία (</a:t>
            </a:r>
            <a:r>
              <a:rPr lang="el-GR" sz="2400" dirty="0" err="1" smtClean="0">
                <a:latin typeface="Bookman Old Style" pitchFamily="18" charset="0"/>
              </a:rPr>
              <a:t>β’μέρος</a:t>
            </a:r>
            <a:r>
              <a:rPr lang="el-GR" sz="2400" dirty="0" smtClean="0">
                <a:latin typeface="Bookman Old Style" pitchFamily="18" charset="0"/>
              </a:rPr>
              <a:t>)</a:t>
            </a:r>
          </a:p>
        </p:txBody>
      </p:sp>
      <p:pic>
        <p:nvPicPr>
          <p:cNvPr id="14340" name="Picture 4" descr="Lindisfarne-Lk-folio137b"/>
          <p:cNvPicPr>
            <a:picLocks noGrp="1" noChangeAspect="1" noChangeArrowheads="1"/>
          </p:cNvPicPr>
          <p:nvPr>
            <p:ph sz="half" idx="2"/>
          </p:nvPr>
        </p:nvPicPr>
        <p:blipFill>
          <a:blip r:embed="rId2" cstate="print"/>
          <a:srcRect/>
          <a:stretch>
            <a:fillRect/>
          </a:stretch>
        </p:blipFill>
        <p:spPr>
          <a:xfrm>
            <a:off x="4932363" y="1905000"/>
            <a:ext cx="3470275" cy="4114800"/>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95536" y="620688"/>
            <a:ext cx="8229600" cy="1066800"/>
          </a:xfrm>
        </p:spPr>
        <p:txBody>
          <a:bodyPr/>
          <a:lstStyle/>
          <a:p>
            <a:pPr algn="ctr" eaLnBrk="1" hangingPunct="1">
              <a:defRPr/>
            </a:pPr>
            <a:r>
              <a:rPr lang="el-GR" sz="3200" b="1" dirty="0" smtClean="0">
                <a:latin typeface="Bookman Old Style" pitchFamily="18" charset="0"/>
              </a:rPr>
              <a:t>ΠΕΡΙΕΧΟΜΕΝΟ ΠΡΑΞΕΩΝ</a:t>
            </a:r>
          </a:p>
        </p:txBody>
      </p:sp>
      <p:sp>
        <p:nvSpPr>
          <p:cNvPr id="71683" name="Rectangle 3"/>
          <p:cNvSpPr>
            <a:spLocks noGrp="1" noChangeArrowheads="1"/>
          </p:cNvSpPr>
          <p:nvPr>
            <p:ph type="body" idx="1"/>
          </p:nvPr>
        </p:nvSpPr>
        <p:spPr>
          <a:xfrm>
            <a:off x="395536" y="1484784"/>
            <a:ext cx="8496944" cy="5040560"/>
          </a:xfrm>
        </p:spPr>
        <p:txBody>
          <a:bodyPr>
            <a:normAutofit fontScale="77500" lnSpcReduction="20000"/>
          </a:bodyPr>
          <a:lstStyle/>
          <a:p>
            <a:pPr eaLnBrk="1" hangingPunct="1">
              <a:lnSpc>
                <a:spcPct val="90000"/>
              </a:lnSpc>
              <a:defRPr/>
            </a:pPr>
            <a:r>
              <a:rPr lang="el-GR" sz="2400" u="sng" dirty="0" smtClean="0">
                <a:latin typeface="Bookman Old Style" pitchFamily="18" charset="0"/>
              </a:rPr>
              <a:t>Προοίμιο</a:t>
            </a:r>
            <a:r>
              <a:rPr lang="el-GR" sz="2400" dirty="0" smtClean="0">
                <a:latin typeface="Bookman Old Style" pitchFamily="18" charset="0"/>
              </a:rPr>
              <a:t>: εμφανίσεις του Αναστημένου Χριστού ( </a:t>
            </a:r>
            <a:r>
              <a:rPr lang="el-GR" sz="2400" b="1" dirty="0" smtClean="0">
                <a:latin typeface="Bookman Old Style" pitchFamily="18" charset="0"/>
              </a:rPr>
              <a:t>ΣΥΝΑΛΙΖΕΤΑΙ </a:t>
            </a:r>
            <a:r>
              <a:rPr lang="el-GR" sz="2400" dirty="0" smtClean="0">
                <a:latin typeface="Bookman Old Style" pitchFamily="18" charset="0"/>
              </a:rPr>
              <a:t>1, 1-11)</a:t>
            </a:r>
          </a:p>
          <a:p>
            <a:pPr>
              <a:lnSpc>
                <a:spcPct val="90000"/>
              </a:lnSpc>
              <a:buNone/>
              <a:defRPr/>
            </a:pPr>
            <a:endParaRPr lang="el-GR" sz="2400" dirty="0" smtClean="0"/>
          </a:p>
          <a:p>
            <a:pPr>
              <a:lnSpc>
                <a:spcPct val="90000"/>
              </a:lnSpc>
              <a:buNone/>
              <a:defRPr/>
            </a:pPr>
            <a:r>
              <a:rPr lang="el-GR" b="1" dirty="0" err="1" smtClean="0"/>
              <a:t>Τὸν</a:t>
            </a:r>
            <a:r>
              <a:rPr lang="el-GR" b="1" dirty="0" smtClean="0"/>
              <a:t> </a:t>
            </a:r>
            <a:r>
              <a:rPr lang="el-GR" b="1" dirty="0" err="1" smtClean="0"/>
              <a:t>μὲν</a:t>
            </a:r>
            <a:r>
              <a:rPr lang="el-GR" b="1" dirty="0" smtClean="0"/>
              <a:t> </a:t>
            </a:r>
            <a:r>
              <a:rPr lang="el-GR" b="1" dirty="0" err="1" smtClean="0"/>
              <a:t>πρῶτον</a:t>
            </a:r>
            <a:r>
              <a:rPr lang="el-GR" b="1" dirty="0" smtClean="0"/>
              <a:t> </a:t>
            </a:r>
            <a:r>
              <a:rPr lang="el-GR" b="1" dirty="0" err="1" smtClean="0"/>
              <a:t>λόγον</a:t>
            </a:r>
            <a:r>
              <a:rPr lang="el-GR" b="1" dirty="0" smtClean="0"/>
              <a:t> </a:t>
            </a:r>
            <a:r>
              <a:rPr lang="el-GR" b="1" dirty="0" err="1" smtClean="0"/>
              <a:t>ἐποιησάμην</a:t>
            </a:r>
            <a:r>
              <a:rPr lang="el-GR" b="1" dirty="0" smtClean="0"/>
              <a:t> </a:t>
            </a:r>
            <a:r>
              <a:rPr lang="el-GR" b="1" dirty="0" err="1" smtClean="0"/>
              <a:t>περὶ</a:t>
            </a:r>
            <a:r>
              <a:rPr lang="el-GR" b="1" dirty="0" smtClean="0"/>
              <a:t> </a:t>
            </a:r>
            <a:r>
              <a:rPr lang="el-GR" b="1" dirty="0" err="1" smtClean="0"/>
              <a:t>πάντων</a:t>
            </a:r>
            <a:r>
              <a:rPr lang="el-GR" b="1" dirty="0" smtClean="0"/>
              <a:t>, ὦ </a:t>
            </a:r>
            <a:r>
              <a:rPr lang="el-GR" b="1" dirty="0" err="1" smtClean="0"/>
              <a:t>Θεόφιλε</a:t>
            </a:r>
            <a:r>
              <a:rPr lang="el-GR" b="1" dirty="0" smtClean="0"/>
              <a:t>, </a:t>
            </a:r>
            <a:r>
              <a:rPr lang="el-GR" b="1" dirty="0" err="1" smtClean="0"/>
              <a:t>ὧν</a:t>
            </a:r>
            <a:r>
              <a:rPr lang="el-GR" b="1" dirty="0" smtClean="0"/>
              <a:t> </a:t>
            </a:r>
            <a:r>
              <a:rPr lang="el-GR" b="1" dirty="0" err="1" smtClean="0"/>
              <a:t>ἤρξατο</a:t>
            </a:r>
            <a:r>
              <a:rPr lang="el-GR" b="1" dirty="0" smtClean="0"/>
              <a:t> ὁ </a:t>
            </a:r>
            <a:r>
              <a:rPr lang="el-GR" b="1" dirty="0" err="1" smtClean="0"/>
              <a:t>Ἰησοῦς</a:t>
            </a:r>
            <a:r>
              <a:rPr lang="el-GR" b="1" dirty="0" smtClean="0"/>
              <a:t> </a:t>
            </a:r>
            <a:r>
              <a:rPr lang="el-GR" b="1" dirty="0" err="1" smtClean="0"/>
              <a:t>ποιεῖν</a:t>
            </a:r>
            <a:r>
              <a:rPr lang="el-GR" b="1" dirty="0" smtClean="0"/>
              <a:t> τε </a:t>
            </a:r>
            <a:r>
              <a:rPr lang="el-GR" b="1" dirty="0" err="1" smtClean="0"/>
              <a:t>καὶ</a:t>
            </a:r>
            <a:r>
              <a:rPr lang="el-GR" b="1" dirty="0" smtClean="0"/>
              <a:t> </a:t>
            </a:r>
            <a:r>
              <a:rPr lang="el-GR" b="1" dirty="0" err="1" smtClean="0"/>
              <a:t>διδάσκειν</a:t>
            </a:r>
            <a:r>
              <a:rPr lang="el-GR" b="1" dirty="0" smtClean="0"/>
              <a:t>, […]</a:t>
            </a:r>
            <a:r>
              <a:rPr lang="el-GR" dirty="0" smtClean="0"/>
              <a:t> </a:t>
            </a:r>
          </a:p>
          <a:p>
            <a:pPr>
              <a:lnSpc>
                <a:spcPct val="90000"/>
              </a:lnSpc>
              <a:buNone/>
              <a:defRPr/>
            </a:pPr>
            <a:endParaRPr lang="el-GR" dirty="0" smtClean="0"/>
          </a:p>
          <a:p>
            <a:pPr>
              <a:lnSpc>
                <a:spcPct val="90000"/>
              </a:lnSpc>
              <a:buNone/>
              <a:defRPr/>
            </a:pPr>
            <a:r>
              <a:rPr lang="el-GR" dirty="0" err="1" smtClean="0"/>
              <a:t>λήμψεσθε</a:t>
            </a:r>
            <a:r>
              <a:rPr lang="el-GR" dirty="0" smtClean="0"/>
              <a:t> </a:t>
            </a:r>
            <a:r>
              <a:rPr lang="el-GR" dirty="0" err="1" smtClean="0"/>
              <a:t>δύναμιν</a:t>
            </a:r>
            <a:r>
              <a:rPr lang="el-GR" dirty="0" smtClean="0"/>
              <a:t> </a:t>
            </a:r>
            <a:r>
              <a:rPr lang="el-GR" dirty="0" err="1" smtClean="0"/>
              <a:t>ἐπελθόντος</a:t>
            </a:r>
            <a:r>
              <a:rPr lang="el-GR" dirty="0" smtClean="0"/>
              <a:t> </a:t>
            </a:r>
            <a:r>
              <a:rPr lang="el-GR" dirty="0" err="1" smtClean="0"/>
              <a:t>τοῦ</a:t>
            </a:r>
            <a:r>
              <a:rPr lang="el-GR" dirty="0" smtClean="0"/>
              <a:t> </a:t>
            </a:r>
            <a:r>
              <a:rPr lang="el-GR" dirty="0" err="1" smtClean="0"/>
              <a:t>ἁγίου</a:t>
            </a:r>
            <a:r>
              <a:rPr lang="el-GR" dirty="0" smtClean="0"/>
              <a:t> </a:t>
            </a:r>
            <a:r>
              <a:rPr lang="el-GR" dirty="0" err="1" smtClean="0"/>
              <a:t>πνεύματος</a:t>
            </a:r>
            <a:r>
              <a:rPr lang="el-GR" dirty="0" smtClean="0"/>
              <a:t> </a:t>
            </a:r>
            <a:r>
              <a:rPr lang="el-GR" dirty="0" err="1" smtClean="0"/>
              <a:t>ἐφ᾽</a:t>
            </a:r>
            <a:r>
              <a:rPr lang="el-GR" dirty="0" smtClean="0"/>
              <a:t> </a:t>
            </a:r>
            <a:r>
              <a:rPr lang="el-GR" dirty="0" err="1" smtClean="0"/>
              <a:t>ὑμᾶς</a:t>
            </a:r>
            <a:r>
              <a:rPr lang="el-GR" dirty="0" smtClean="0"/>
              <a:t> </a:t>
            </a:r>
            <a:r>
              <a:rPr lang="el-GR" dirty="0" err="1" smtClean="0"/>
              <a:t>καὶ</a:t>
            </a:r>
            <a:r>
              <a:rPr lang="el-GR" dirty="0" smtClean="0"/>
              <a:t> </a:t>
            </a:r>
            <a:r>
              <a:rPr lang="el-GR" dirty="0" err="1" smtClean="0"/>
              <a:t>ἔσεσθέ</a:t>
            </a:r>
            <a:r>
              <a:rPr lang="el-GR" dirty="0" smtClean="0"/>
              <a:t> μου </a:t>
            </a:r>
            <a:r>
              <a:rPr lang="el-GR" dirty="0" err="1" smtClean="0"/>
              <a:t>μάρτυρες</a:t>
            </a:r>
            <a:r>
              <a:rPr lang="el-GR" dirty="0" smtClean="0"/>
              <a:t> </a:t>
            </a:r>
            <a:r>
              <a:rPr lang="el-GR" dirty="0" err="1" smtClean="0"/>
              <a:t>ἔν</a:t>
            </a:r>
            <a:r>
              <a:rPr lang="el-GR" dirty="0" smtClean="0"/>
              <a:t> τε </a:t>
            </a:r>
            <a:r>
              <a:rPr lang="el-GR" dirty="0" err="1" smtClean="0"/>
              <a:t>Ἰερουσαλὴμ</a:t>
            </a:r>
            <a:r>
              <a:rPr lang="el-GR" dirty="0" smtClean="0"/>
              <a:t> </a:t>
            </a:r>
            <a:r>
              <a:rPr lang="el-GR" dirty="0" err="1" smtClean="0"/>
              <a:t>καὶ</a:t>
            </a:r>
            <a:r>
              <a:rPr lang="el-GR" dirty="0" smtClean="0"/>
              <a:t> [</a:t>
            </a:r>
            <a:r>
              <a:rPr lang="el-GR" dirty="0" err="1" smtClean="0"/>
              <a:t>ἐν</a:t>
            </a:r>
            <a:r>
              <a:rPr lang="el-GR" dirty="0" smtClean="0"/>
              <a:t>] </a:t>
            </a:r>
            <a:r>
              <a:rPr lang="el-GR" dirty="0" err="1" smtClean="0"/>
              <a:t>πάσῃ</a:t>
            </a:r>
            <a:r>
              <a:rPr lang="el-GR" dirty="0" smtClean="0"/>
              <a:t> </a:t>
            </a:r>
            <a:r>
              <a:rPr lang="el-GR" dirty="0" err="1" smtClean="0"/>
              <a:t>τῇ</a:t>
            </a:r>
            <a:r>
              <a:rPr lang="el-GR" dirty="0" smtClean="0"/>
              <a:t> </a:t>
            </a:r>
            <a:r>
              <a:rPr lang="el-GR" dirty="0" err="1" smtClean="0"/>
              <a:t>Ἰουδαίᾳ</a:t>
            </a:r>
            <a:r>
              <a:rPr lang="el-GR" dirty="0" smtClean="0"/>
              <a:t> </a:t>
            </a:r>
            <a:r>
              <a:rPr lang="el-GR" dirty="0" err="1" smtClean="0"/>
              <a:t>καὶ</a:t>
            </a:r>
            <a:r>
              <a:rPr lang="el-GR" dirty="0" smtClean="0"/>
              <a:t> </a:t>
            </a:r>
            <a:r>
              <a:rPr lang="el-GR" dirty="0" err="1" smtClean="0"/>
              <a:t>Σαμαρείᾳ</a:t>
            </a:r>
            <a:r>
              <a:rPr lang="el-GR" dirty="0" smtClean="0"/>
              <a:t> </a:t>
            </a:r>
            <a:r>
              <a:rPr lang="el-GR" dirty="0" err="1" smtClean="0"/>
              <a:t>καὶ</a:t>
            </a:r>
            <a:r>
              <a:rPr lang="el-GR" dirty="0" smtClean="0"/>
              <a:t> </a:t>
            </a:r>
            <a:r>
              <a:rPr lang="el-GR" dirty="0" err="1" smtClean="0"/>
              <a:t>ἕως</a:t>
            </a:r>
            <a:r>
              <a:rPr lang="el-GR" dirty="0" smtClean="0"/>
              <a:t> </a:t>
            </a:r>
            <a:r>
              <a:rPr lang="el-GR" dirty="0" err="1" smtClean="0"/>
              <a:t>ἐσχάτου</a:t>
            </a:r>
            <a:r>
              <a:rPr lang="el-GR" dirty="0" smtClean="0"/>
              <a:t> </a:t>
            </a:r>
            <a:r>
              <a:rPr lang="el-GR" dirty="0" err="1" smtClean="0"/>
              <a:t>τῆς</a:t>
            </a:r>
            <a:r>
              <a:rPr lang="el-GR" dirty="0" smtClean="0"/>
              <a:t> </a:t>
            </a:r>
            <a:r>
              <a:rPr lang="el-GR" dirty="0" err="1" smtClean="0"/>
              <a:t>γῆς</a:t>
            </a:r>
            <a:endParaRPr lang="el-GR" dirty="0" smtClean="0"/>
          </a:p>
          <a:p>
            <a:pPr>
              <a:lnSpc>
                <a:spcPct val="90000"/>
              </a:lnSpc>
              <a:buNone/>
              <a:defRPr/>
            </a:pPr>
            <a:endParaRPr lang="el-GR" sz="2400" dirty="0" smtClean="0">
              <a:latin typeface="Bookman Old Style" pitchFamily="18" charset="0"/>
            </a:endParaRPr>
          </a:p>
          <a:p>
            <a:pPr eaLnBrk="1" hangingPunct="1">
              <a:lnSpc>
                <a:spcPct val="90000"/>
              </a:lnSpc>
              <a:defRPr/>
            </a:pPr>
            <a:r>
              <a:rPr lang="el-GR" sz="2400" dirty="0" smtClean="0">
                <a:latin typeface="Bookman Old Style" pitchFamily="18" charset="0"/>
              </a:rPr>
              <a:t>Η μητέρα εκκλησία των Ιεροσολύμων (1:12-8:3)</a:t>
            </a:r>
          </a:p>
          <a:p>
            <a:pPr eaLnBrk="1" hangingPunct="1">
              <a:lnSpc>
                <a:spcPct val="90000"/>
              </a:lnSpc>
              <a:defRPr/>
            </a:pPr>
            <a:endParaRPr lang="el-GR" sz="2400" dirty="0" smtClean="0">
              <a:latin typeface="Bookman Old Style" pitchFamily="18" charset="0"/>
            </a:endParaRPr>
          </a:p>
          <a:p>
            <a:pPr eaLnBrk="1" hangingPunct="1">
              <a:lnSpc>
                <a:spcPct val="90000"/>
              </a:lnSpc>
              <a:defRPr/>
            </a:pPr>
            <a:r>
              <a:rPr lang="el-GR" sz="2400" dirty="0" smtClean="0">
                <a:latin typeface="Bookman Old Style" pitchFamily="18" charset="0"/>
              </a:rPr>
              <a:t>Οι πρώτες ιεραποστολές. Διάδοση του ευαγγελίου στη Σαμάρεια και την Αντιόχεια κ.α.(8:4-12:25)</a:t>
            </a:r>
          </a:p>
          <a:p>
            <a:pPr eaLnBrk="1" hangingPunct="1">
              <a:lnSpc>
                <a:spcPct val="90000"/>
              </a:lnSpc>
              <a:defRPr/>
            </a:pPr>
            <a:r>
              <a:rPr lang="el-GR" sz="2400" dirty="0" smtClean="0">
                <a:latin typeface="Bookman Old Style" pitchFamily="18" charset="0"/>
              </a:rPr>
              <a:t>Πρώτη ιεραποστολική περιοδεία του Παύλου. </a:t>
            </a:r>
            <a:r>
              <a:rPr lang="el-GR" sz="3300" b="1" dirty="0" smtClean="0">
                <a:latin typeface="Bookman Old Style" pitchFamily="18" charset="0"/>
              </a:rPr>
              <a:t>Σύνοδος Ιεροσολύμων </a:t>
            </a:r>
            <a:r>
              <a:rPr lang="el-GR" sz="2400" dirty="0" smtClean="0">
                <a:latin typeface="Bookman Old Style" pitchFamily="18" charset="0"/>
              </a:rPr>
              <a:t>(13:1-15:35)</a:t>
            </a:r>
          </a:p>
          <a:p>
            <a:pPr eaLnBrk="1" hangingPunct="1">
              <a:lnSpc>
                <a:spcPct val="90000"/>
              </a:lnSpc>
              <a:defRPr/>
            </a:pPr>
            <a:r>
              <a:rPr lang="el-GR" sz="2400" dirty="0" smtClean="0">
                <a:latin typeface="Bookman Old Style" pitchFamily="18" charset="0"/>
              </a:rPr>
              <a:t>Δεύτερη ιεραποστολική περιοδεία του Παύλου (15:36-18:28)</a:t>
            </a:r>
          </a:p>
          <a:p>
            <a:pPr eaLnBrk="1" hangingPunct="1">
              <a:lnSpc>
                <a:spcPct val="90000"/>
              </a:lnSpc>
              <a:defRPr/>
            </a:pPr>
            <a:r>
              <a:rPr lang="el-GR" sz="2400" dirty="0" smtClean="0">
                <a:latin typeface="Bookman Old Style" pitchFamily="18" charset="0"/>
              </a:rPr>
              <a:t>Τρίτη ιεραποστολική περιοδεία του Παύλου. Σύλληψη και φυλάκισή του (19:1-26:32)</a:t>
            </a:r>
          </a:p>
          <a:p>
            <a:pPr eaLnBrk="1" hangingPunct="1">
              <a:lnSpc>
                <a:spcPct val="90000"/>
              </a:lnSpc>
              <a:defRPr/>
            </a:pPr>
            <a:r>
              <a:rPr lang="el-GR" sz="2400" dirty="0" smtClean="0">
                <a:latin typeface="Bookman Old Style" pitchFamily="18" charset="0"/>
              </a:rPr>
              <a:t>Οδύσσεια προς τη Ρώμη-διετής φυλάκιση στην Αιώνια Πόλη (27-28)</a:t>
            </a:r>
          </a:p>
        </p:txBody>
      </p:sp>
    </p:spTree>
  </p:cSld>
  <p:clrMapOvr>
    <a:masterClrMapping/>
  </p:clrMapOvr>
  <p:transition spd="slow">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l-GR" sz="3200" b="1" smtClean="0">
                <a:latin typeface="Bookman Old Style" pitchFamily="18" charset="0"/>
              </a:rPr>
              <a:t>ΧΡΟΝΟΛΟΓΗΣΗ ΤΩΝ ΓΕΓΟΝΟΤΩΝ ΤΩΝ ΠΡΑΞΕΩΝ</a:t>
            </a:r>
          </a:p>
        </p:txBody>
      </p:sp>
      <p:sp>
        <p:nvSpPr>
          <p:cNvPr id="74755" name="Rectangle 3"/>
          <p:cNvSpPr>
            <a:spLocks noGrp="1" noChangeArrowheads="1"/>
          </p:cNvSpPr>
          <p:nvPr>
            <p:ph type="body" idx="1"/>
          </p:nvPr>
        </p:nvSpPr>
        <p:spPr/>
        <p:txBody>
          <a:bodyPr/>
          <a:lstStyle/>
          <a:p>
            <a:pPr eaLnBrk="1" hangingPunct="1">
              <a:lnSpc>
                <a:spcPct val="80000"/>
              </a:lnSpc>
              <a:defRPr/>
            </a:pPr>
            <a:r>
              <a:rPr lang="el-GR" sz="2800" smtClean="0">
                <a:latin typeface="Bookman Old Style" pitchFamily="18" charset="0"/>
              </a:rPr>
              <a:t>Απαρχές της πρώτης εκκλησίας (30-36 μ.Χ.)</a:t>
            </a:r>
          </a:p>
          <a:p>
            <a:pPr eaLnBrk="1" hangingPunct="1">
              <a:lnSpc>
                <a:spcPct val="80000"/>
              </a:lnSpc>
              <a:defRPr/>
            </a:pPr>
            <a:r>
              <a:rPr lang="el-GR" sz="2800" smtClean="0">
                <a:latin typeface="Bookman Old Style" pitchFamily="18" charset="0"/>
              </a:rPr>
              <a:t>Ιεραποστολές στην Ιουδαϊκή διασπορά (36-46 μ.Χ.)</a:t>
            </a:r>
          </a:p>
          <a:p>
            <a:pPr eaLnBrk="1" hangingPunct="1">
              <a:lnSpc>
                <a:spcPct val="80000"/>
              </a:lnSpc>
              <a:defRPr/>
            </a:pPr>
            <a:r>
              <a:rPr lang="el-GR" sz="2800" smtClean="0">
                <a:latin typeface="Bookman Old Style" pitchFamily="18" charset="0"/>
              </a:rPr>
              <a:t>Α΄ Ιεραποστολική Περιοδεία του Παύλου(46-48 μ.Χ.)</a:t>
            </a:r>
          </a:p>
          <a:p>
            <a:pPr eaLnBrk="1" hangingPunct="1">
              <a:lnSpc>
                <a:spcPct val="80000"/>
              </a:lnSpc>
              <a:defRPr/>
            </a:pPr>
            <a:r>
              <a:rPr lang="el-GR" sz="2800" smtClean="0">
                <a:latin typeface="Bookman Old Style" pitchFamily="18" charset="0"/>
              </a:rPr>
              <a:t>Αποστολική Σύνοδος (48-49 μ.Χ.)</a:t>
            </a:r>
          </a:p>
          <a:p>
            <a:pPr eaLnBrk="1" hangingPunct="1">
              <a:lnSpc>
                <a:spcPct val="80000"/>
              </a:lnSpc>
              <a:defRPr/>
            </a:pPr>
            <a:r>
              <a:rPr lang="el-GR" sz="2800" smtClean="0">
                <a:latin typeface="Bookman Old Style" pitchFamily="18" charset="0"/>
              </a:rPr>
              <a:t>Β΄ και Γ΄ Ιεραποστολικές περιοδείες του Παύλου (49-57 μ.Χ.)</a:t>
            </a:r>
          </a:p>
          <a:p>
            <a:pPr eaLnBrk="1" hangingPunct="1">
              <a:lnSpc>
                <a:spcPct val="80000"/>
              </a:lnSpc>
              <a:defRPr/>
            </a:pPr>
            <a:r>
              <a:rPr lang="el-GR" sz="2800" smtClean="0">
                <a:latin typeface="Bookman Old Style" pitchFamily="18" charset="0"/>
              </a:rPr>
              <a:t>Διετής φυλάκιση του Παύλου στην Καισάρεια (58-60 μ.Χ.)</a:t>
            </a:r>
          </a:p>
          <a:p>
            <a:pPr eaLnBrk="1" hangingPunct="1">
              <a:lnSpc>
                <a:spcPct val="80000"/>
              </a:lnSpc>
              <a:defRPr/>
            </a:pPr>
            <a:r>
              <a:rPr lang="el-GR" sz="2800" smtClean="0">
                <a:latin typeface="Bookman Old Style" pitchFamily="18" charset="0"/>
              </a:rPr>
              <a:t>Ταξίδι στη Ρώμη και φυλάκιση (61-63 μ.Χ.)</a:t>
            </a:r>
          </a:p>
          <a:p>
            <a:pPr eaLnBrk="1" hangingPunct="1">
              <a:lnSpc>
                <a:spcPct val="80000"/>
              </a:lnSpc>
              <a:defRPr/>
            </a:pPr>
            <a:endParaRPr lang="el-GR" sz="2800" smtClean="0">
              <a:latin typeface="Bookman Old Style" pitchFamily="18" charset="0"/>
            </a:endParaRPr>
          </a:p>
          <a:p>
            <a:pPr eaLnBrk="1" hangingPunct="1">
              <a:lnSpc>
                <a:spcPct val="80000"/>
              </a:lnSpc>
              <a:buFontTx/>
              <a:buNone/>
              <a:defRPr/>
            </a:pPr>
            <a:endParaRPr lang="el-GR" sz="2800" smtClean="0">
              <a:latin typeface="Bookman Old Style" pitchFamily="18" charset="0"/>
            </a:endParaRPr>
          </a:p>
        </p:txBody>
      </p:sp>
    </p:spTree>
  </p:cSld>
  <p:clrMapOvr>
    <a:masterClrMapping/>
  </p:clrMapOvr>
  <p:transition spd="slow">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l-GR" sz="3200" b="1" dirty="0" smtClean="0">
                <a:latin typeface="Bookman Old Style" pitchFamily="18" charset="0"/>
              </a:rPr>
              <a:t>ΤΟ ΠΡΟΒΛΗΜΑ ΤΟΥ ΚΕΙΜΕΝΟΥ ΤΩΝ ΠΡΑΞΕΩΝ</a:t>
            </a:r>
          </a:p>
        </p:txBody>
      </p:sp>
      <p:sp>
        <p:nvSpPr>
          <p:cNvPr id="75779" name="Rectangle 3"/>
          <p:cNvSpPr>
            <a:spLocks noGrp="1" noChangeArrowheads="1"/>
          </p:cNvSpPr>
          <p:nvPr>
            <p:ph type="body" sz="half" idx="1"/>
          </p:nvPr>
        </p:nvSpPr>
        <p:spPr>
          <a:xfrm>
            <a:off x="179388" y="1196975"/>
            <a:ext cx="4752975" cy="5400675"/>
          </a:xfrm>
        </p:spPr>
        <p:txBody>
          <a:bodyPr>
            <a:normAutofit fontScale="92500" lnSpcReduction="20000"/>
          </a:bodyPr>
          <a:lstStyle/>
          <a:p>
            <a:pPr eaLnBrk="1" hangingPunct="1">
              <a:lnSpc>
                <a:spcPct val="90000"/>
              </a:lnSpc>
              <a:buNone/>
              <a:defRPr/>
            </a:pPr>
            <a:endParaRPr lang="el-GR" sz="2400" b="1" u="sng" dirty="0" smtClean="0">
              <a:latin typeface="Bookman Old Style" pitchFamily="18" charset="0"/>
            </a:endParaRPr>
          </a:p>
          <a:p>
            <a:pPr algn="ctr" eaLnBrk="1" hangingPunct="1">
              <a:lnSpc>
                <a:spcPct val="90000"/>
              </a:lnSpc>
              <a:buNone/>
              <a:defRPr/>
            </a:pPr>
            <a:r>
              <a:rPr lang="el-GR" sz="2400" b="1" dirty="0" smtClean="0">
                <a:latin typeface="Bookman Old Style" pitchFamily="18" charset="0"/>
              </a:rPr>
              <a:t>ΔΥΟ ΜΟΡΦΕΣ:</a:t>
            </a:r>
          </a:p>
          <a:p>
            <a:pPr eaLnBrk="1" hangingPunct="1">
              <a:lnSpc>
                <a:spcPct val="90000"/>
              </a:lnSpc>
              <a:buFontTx/>
              <a:buNone/>
              <a:defRPr/>
            </a:pPr>
            <a:endParaRPr lang="el-GR" sz="2400" b="1" u="sng" dirty="0" smtClean="0">
              <a:latin typeface="Bookman Old Style" pitchFamily="18" charset="0"/>
            </a:endParaRPr>
          </a:p>
          <a:p>
            <a:pPr eaLnBrk="1" hangingPunct="1">
              <a:lnSpc>
                <a:spcPct val="90000"/>
              </a:lnSpc>
              <a:buFont typeface="Wingdings" pitchFamily="2" charset="2"/>
              <a:buChar char="Ø"/>
              <a:defRPr/>
            </a:pPr>
            <a:r>
              <a:rPr lang="el-GR" sz="2400" dirty="0" err="1" smtClean="0">
                <a:latin typeface="Bookman Old Style" pitchFamily="18" charset="0"/>
              </a:rPr>
              <a:t>Βατικανός</a:t>
            </a:r>
            <a:r>
              <a:rPr lang="el-GR" sz="2400" dirty="0" smtClean="0">
                <a:latin typeface="Bookman Old Style" pitchFamily="18" charset="0"/>
              </a:rPr>
              <a:t> (Β), Σιναϊτικός </a:t>
            </a:r>
            <a:r>
              <a:rPr lang="en-US" sz="2400" b="1" dirty="0" smtClean="0">
                <a:latin typeface="Garamond" pitchFamily="18" charset="0"/>
              </a:rPr>
              <a:t>(</a:t>
            </a:r>
            <a:r>
              <a:rPr lang="he-IL" sz="2400" b="1" dirty="0" smtClean="0">
                <a:latin typeface="Garamond" pitchFamily="18" charset="0"/>
              </a:rPr>
              <a:t>א</a:t>
            </a:r>
            <a:r>
              <a:rPr lang="en-US" sz="2400" b="1" dirty="0" smtClean="0">
                <a:latin typeface="Garamond" pitchFamily="18" charset="0"/>
              </a:rPr>
              <a:t>)</a:t>
            </a:r>
            <a:r>
              <a:rPr lang="el-GR" sz="2400" dirty="0" smtClean="0">
                <a:latin typeface="Bookman Old Style" pitchFamily="18" charset="0"/>
              </a:rPr>
              <a:t>, Αλεξανδρινός</a:t>
            </a:r>
            <a:r>
              <a:rPr lang="en-US" sz="2400" dirty="0" smtClean="0">
                <a:latin typeface="Bookman Old Style" pitchFamily="18" charset="0"/>
              </a:rPr>
              <a:t> (A)</a:t>
            </a:r>
            <a:r>
              <a:rPr lang="el-GR" sz="2400" dirty="0" smtClean="0">
                <a:latin typeface="Bookman Old Style" pitchFamily="18" charset="0"/>
              </a:rPr>
              <a:t>, </a:t>
            </a:r>
            <a:r>
              <a:rPr lang="el-GR" sz="2400" dirty="0" err="1" smtClean="0">
                <a:latin typeface="Bookman Old Style" pitchFamily="18" charset="0"/>
              </a:rPr>
              <a:t>Εφραίμ</a:t>
            </a:r>
            <a:r>
              <a:rPr lang="el-GR" sz="2400" dirty="0" smtClean="0">
                <a:latin typeface="Bookman Old Style" pitchFamily="18" charset="0"/>
              </a:rPr>
              <a:t> </a:t>
            </a:r>
            <a:r>
              <a:rPr lang="en-US" sz="2400" dirty="0" smtClean="0">
                <a:latin typeface="Bookman Old Style" pitchFamily="18" charset="0"/>
              </a:rPr>
              <a:t>(C) </a:t>
            </a:r>
            <a:r>
              <a:rPr lang="el-GR" sz="2400" dirty="0" smtClean="0">
                <a:latin typeface="Bookman Old Style" pitchFamily="18" charset="0"/>
              </a:rPr>
              <a:t>και </a:t>
            </a:r>
            <a:r>
              <a:rPr lang="el-GR" sz="2400" dirty="0" err="1" smtClean="0">
                <a:latin typeface="Bookman Old Style" pitchFamily="18" charset="0"/>
              </a:rPr>
              <a:t>παπύροι</a:t>
            </a:r>
            <a:r>
              <a:rPr lang="el-GR" sz="2400" dirty="0" smtClean="0">
                <a:latin typeface="Bookman Old Style" pitchFamily="18" charset="0"/>
              </a:rPr>
              <a:t> 45 και 74 και οι αλεξανδρινοί Πατέρες</a:t>
            </a:r>
          </a:p>
          <a:p>
            <a:pPr eaLnBrk="1" hangingPunct="1">
              <a:lnSpc>
                <a:spcPct val="90000"/>
              </a:lnSpc>
              <a:buFont typeface="Wingdings" pitchFamily="2" charset="2"/>
              <a:buNone/>
              <a:defRPr/>
            </a:pPr>
            <a:endParaRPr lang="el-GR" sz="2400" dirty="0" smtClean="0">
              <a:latin typeface="Bookman Old Style" pitchFamily="18" charset="0"/>
            </a:endParaRPr>
          </a:p>
          <a:p>
            <a:pPr eaLnBrk="1" hangingPunct="1">
              <a:lnSpc>
                <a:spcPct val="90000"/>
              </a:lnSpc>
              <a:buFont typeface="Wingdings" pitchFamily="2" charset="2"/>
              <a:buChar char="Ø"/>
              <a:defRPr/>
            </a:pPr>
            <a:r>
              <a:rPr lang="el-GR" sz="2400" dirty="0" smtClean="0">
                <a:latin typeface="Bookman Old Style" pitchFamily="18" charset="0"/>
              </a:rPr>
              <a:t>ΔΥΤΙΚΟΣ ΤΥΠΟΣ (εκτεταμένος) </a:t>
            </a:r>
          </a:p>
          <a:p>
            <a:pPr eaLnBrk="1" hangingPunct="1">
              <a:lnSpc>
                <a:spcPct val="90000"/>
              </a:lnSpc>
              <a:buFont typeface="Wingdings" pitchFamily="2" charset="2"/>
              <a:buChar char="Ø"/>
              <a:defRPr/>
            </a:pPr>
            <a:r>
              <a:rPr lang="el-GR" sz="2400" dirty="0" smtClean="0">
                <a:latin typeface="Bookman Old Style" pitchFamily="18" charset="0"/>
              </a:rPr>
              <a:t>Κώδικας </a:t>
            </a:r>
            <a:r>
              <a:rPr lang="el-GR" sz="2400" dirty="0" err="1" smtClean="0">
                <a:latin typeface="Bookman Old Style" pitchFamily="18" charset="0"/>
              </a:rPr>
              <a:t>Βέζα</a:t>
            </a:r>
            <a:r>
              <a:rPr lang="en-US" sz="2400" dirty="0" smtClean="0">
                <a:latin typeface="Bookman Old Style" pitchFamily="18" charset="0"/>
              </a:rPr>
              <a:t> (D)</a:t>
            </a:r>
            <a:r>
              <a:rPr lang="el-GR" sz="2400" dirty="0" smtClean="0">
                <a:latin typeface="Bookman Old Style" pitchFamily="18" charset="0"/>
              </a:rPr>
              <a:t>, αρχαίες λατινικές μεταφράσεις, παπύρους 38,41 και 48, στους </a:t>
            </a:r>
            <a:r>
              <a:rPr lang="el-GR" sz="2400" dirty="0" err="1" smtClean="0">
                <a:latin typeface="Bookman Old Style" pitchFamily="18" charset="0"/>
              </a:rPr>
              <a:t>λατίνους</a:t>
            </a:r>
            <a:r>
              <a:rPr lang="el-GR" sz="2400" dirty="0" smtClean="0">
                <a:latin typeface="Bookman Old Style" pitchFamily="18" charset="0"/>
              </a:rPr>
              <a:t> Πατέρες και στο περιθώριο της </a:t>
            </a:r>
            <a:r>
              <a:rPr lang="el-GR" sz="2400" dirty="0" err="1" smtClean="0">
                <a:latin typeface="Bookman Old Style" pitchFamily="18" charset="0"/>
              </a:rPr>
              <a:t>Ηρακλειανής</a:t>
            </a:r>
            <a:r>
              <a:rPr lang="el-GR" sz="2400" dirty="0" smtClean="0">
                <a:latin typeface="Bookman Old Style" pitchFamily="18" charset="0"/>
              </a:rPr>
              <a:t> Συριακής Μετάφρασης.</a:t>
            </a:r>
          </a:p>
          <a:p>
            <a:pPr eaLnBrk="1" hangingPunct="1">
              <a:lnSpc>
                <a:spcPct val="90000"/>
              </a:lnSpc>
              <a:buFont typeface="Wingdings" pitchFamily="2" charset="2"/>
              <a:buChar char="Ø"/>
              <a:defRPr/>
            </a:pPr>
            <a:endParaRPr lang="el-GR" sz="2400" dirty="0" smtClean="0">
              <a:latin typeface="Bookman Old Style" pitchFamily="18" charset="0"/>
            </a:endParaRPr>
          </a:p>
          <a:p>
            <a:pPr eaLnBrk="1" hangingPunct="1">
              <a:lnSpc>
                <a:spcPct val="90000"/>
              </a:lnSpc>
              <a:buNone/>
              <a:defRPr/>
            </a:pPr>
            <a:r>
              <a:rPr lang="el-GR" sz="2400" dirty="0" smtClean="0">
                <a:latin typeface="Bookman Old Style" pitchFamily="18" charset="0"/>
              </a:rPr>
              <a:t>Κάποιες χρήσιμες λεπτομέρειες (ώρα παράδοσης μαθημάτων υπό του Π. (19, 9)</a:t>
            </a:r>
          </a:p>
        </p:txBody>
      </p:sp>
      <p:pic>
        <p:nvPicPr>
          <p:cNvPr id="17412" name="Picture 4" descr="ms230 (12th ce)"/>
          <p:cNvPicPr>
            <a:picLocks noGrp="1" noChangeAspect="1" noChangeArrowheads="1"/>
          </p:cNvPicPr>
          <p:nvPr>
            <p:ph sz="half" idx="2"/>
          </p:nvPr>
        </p:nvPicPr>
        <p:blipFill>
          <a:blip r:embed="rId2" cstate="print"/>
          <a:srcRect/>
          <a:stretch>
            <a:fillRect/>
          </a:stretch>
        </p:blipFill>
        <p:spPr>
          <a:xfrm>
            <a:off x="5105400" y="1628775"/>
            <a:ext cx="4038600" cy="4176713"/>
          </a:xfr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95536" y="476672"/>
            <a:ext cx="8352928" cy="1804749"/>
          </a:xfrm>
          <a:prstGeom prst="roundRect">
            <a:avLst/>
          </a:prstGeom>
          <a:solidFill>
            <a:schemeClr val="accent2"/>
          </a:solidFill>
          <a:ln>
            <a:solidFill>
              <a:schemeClr val="tx1"/>
            </a:solidFill>
          </a:ln>
        </p:spPr>
        <p:txBody>
          <a:bodyPr wrap="square" rtlCol="0">
            <a:spAutoFit/>
          </a:bodyPr>
          <a:lstStyle/>
          <a:p>
            <a:r>
              <a:rPr lang="el-GR" sz="2000" b="1" dirty="0" smtClean="0">
                <a:latin typeface="Palatino Linotype" pitchFamily="18" charset="0"/>
              </a:rPr>
              <a:t>ΣΤ. ΣΥΜΒΟΛΑ ΤΟΥ ΔΙΤΟΜΟΥ ΕΡΓΟΥ</a:t>
            </a:r>
          </a:p>
          <a:p>
            <a:r>
              <a:rPr lang="el-GR" sz="2000" b="1" dirty="0" smtClean="0">
                <a:latin typeface="Palatino Linotype" pitchFamily="18" charset="0"/>
              </a:rPr>
              <a:t>                                   « Ο δρόμος είχε τη δική του ιστορία»</a:t>
            </a:r>
          </a:p>
          <a:p>
            <a:r>
              <a:rPr lang="el-GR" sz="2000" b="1" dirty="0" smtClean="0">
                <a:latin typeface="Palatino Linotype" pitchFamily="18" charset="0"/>
              </a:rPr>
              <a:t>(Οδοιπορικό Ιησού,  </a:t>
            </a:r>
            <a:r>
              <a:rPr lang="el-GR" sz="2000" b="1" dirty="0" err="1" smtClean="0">
                <a:latin typeface="Palatino Linotype" pitchFamily="18" charset="0"/>
              </a:rPr>
              <a:t>Εμμαοί</a:t>
            </a:r>
            <a:r>
              <a:rPr lang="el-GR" sz="2000" b="1" dirty="0" smtClean="0">
                <a:latin typeface="Palatino Linotype" pitchFamily="18" charset="0"/>
              </a:rPr>
              <a:t>,  Ευνούχος Αιθίοπας,  Σαούλ 3Χ)</a:t>
            </a:r>
          </a:p>
          <a:p>
            <a:endParaRPr lang="el-GR" sz="2000" b="1" dirty="0" smtClean="0">
              <a:latin typeface="Palatino Linotype" pitchFamily="18" charset="0"/>
            </a:endParaRPr>
          </a:p>
          <a:p>
            <a:r>
              <a:rPr lang="el-GR" sz="2000" b="1" dirty="0" smtClean="0">
                <a:latin typeface="Palatino Linotype" pitchFamily="18" charset="0"/>
              </a:rPr>
              <a:t> </a:t>
            </a:r>
            <a:endParaRPr lang="el-GR" sz="2000" b="1" dirty="0">
              <a:latin typeface="Palatino Linotype" pitchFamily="18" charset="0"/>
            </a:endParaRPr>
          </a:p>
        </p:txBody>
      </p:sp>
      <p:sp>
        <p:nvSpPr>
          <p:cNvPr id="3" name="2 - Θέση αριθμού διαφάνειας"/>
          <p:cNvSpPr>
            <a:spLocks noGrp="1"/>
          </p:cNvSpPr>
          <p:nvPr>
            <p:ph type="sldNum" sz="quarter" idx="12"/>
          </p:nvPr>
        </p:nvSpPr>
        <p:spPr/>
        <p:txBody>
          <a:bodyPr/>
          <a:lstStyle/>
          <a:p>
            <a:fld id="{C253011D-87D8-44AE-B137-F1558B2A836E}" type="slidenum">
              <a:rPr lang="el-GR" smtClean="0"/>
              <a:pPr/>
              <a:t>26</a:t>
            </a:fld>
            <a:endParaRPr lang="el-GR"/>
          </a:p>
        </p:txBody>
      </p:sp>
      <p:sp>
        <p:nvSpPr>
          <p:cNvPr id="4" name="3 - Στρογγυλεμένο ορθογώνιο"/>
          <p:cNvSpPr/>
          <p:nvPr/>
        </p:nvSpPr>
        <p:spPr>
          <a:xfrm>
            <a:off x="395536" y="1700808"/>
            <a:ext cx="8136904" cy="1940957"/>
          </a:xfrm>
          <a:prstGeom prst="roundRect">
            <a:avLst/>
          </a:prstGeom>
          <a:solidFill>
            <a:schemeClr val="accent2">
              <a:lumMod val="60000"/>
              <a:lumOff val="40000"/>
            </a:schemeClr>
          </a:solidFill>
          <a:ln>
            <a:solidFill>
              <a:schemeClr val="tx1"/>
            </a:solidFill>
          </a:ln>
        </p:spPr>
        <p:txBody>
          <a:bodyPr wrap="square">
            <a:spAutoFit/>
          </a:bodyPr>
          <a:lstStyle/>
          <a:p>
            <a:pPr algn="just">
              <a:lnSpc>
                <a:spcPct val="150000"/>
              </a:lnSpc>
            </a:pPr>
            <a:r>
              <a:rPr lang="el-GR" b="1" dirty="0">
                <a:latin typeface="Palatino Linotype" pitchFamily="18" charset="0"/>
              </a:rPr>
              <a:t>Σ</a:t>
            </a:r>
            <a:r>
              <a:rPr lang="el-GR" b="1" dirty="0" smtClean="0">
                <a:latin typeface="Palatino Linotype" pitchFamily="18" charset="0"/>
              </a:rPr>
              <a:t>τον </a:t>
            </a:r>
            <a:r>
              <a:rPr lang="el-GR" b="1" dirty="0">
                <a:latin typeface="Palatino Linotype" pitchFamily="18" charset="0"/>
              </a:rPr>
              <a:t>Λουκά κυρίαρχη θέση κατέχει το σύμβολο της </a:t>
            </a:r>
            <a:r>
              <a:rPr lang="el-GR" b="1" dirty="0" smtClean="0">
                <a:latin typeface="Palatino Linotype" pitchFamily="18" charset="0"/>
              </a:rPr>
              <a:t>Οδού και του ΠΑΜΕ του </a:t>
            </a:r>
            <a:r>
              <a:rPr lang="el-GR" b="1" dirty="0">
                <a:latin typeface="Palatino Linotype" pitchFamily="18" charset="0"/>
              </a:rPr>
              <a:t>Ιησού από τη Γαλιλαία στα Ιεροσόλυμα και το σταυρό και κατόπιν στις </a:t>
            </a:r>
            <a:r>
              <a:rPr lang="el-GR" b="1" dirty="0" err="1">
                <a:latin typeface="Palatino Linotype" pitchFamily="18" charset="0"/>
              </a:rPr>
              <a:t>Πρ</a:t>
            </a:r>
            <a:r>
              <a:rPr lang="el-GR" b="1" dirty="0">
                <a:latin typeface="Palatino Linotype" pitchFamily="18" charset="0"/>
              </a:rPr>
              <a:t>. της Εκκλησίας από τα Ιεροσόλυμα στη Σαμάρεια, στη Ρώμη και τελικά στα πέρατα της Οικουμένης. </a:t>
            </a:r>
          </a:p>
        </p:txBody>
      </p:sp>
      <p:sp>
        <p:nvSpPr>
          <p:cNvPr id="5" name="4 - Στρογγυλεμένο ορθογώνιο"/>
          <p:cNvSpPr/>
          <p:nvPr/>
        </p:nvSpPr>
        <p:spPr>
          <a:xfrm>
            <a:off x="467544" y="3861048"/>
            <a:ext cx="8064896" cy="1021556"/>
          </a:xfrm>
          <a:prstGeom prst="roundRect">
            <a:avLst/>
          </a:prstGeom>
          <a:solidFill>
            <a:schemeClr val="accent4">
              <a:lumMod val="40000"/>
              <a:lumOff val="60000"/>
            </a:schemeClr>
          </a:solidFill>
          <a:ln>
            <a:solidFill>
              <a:schemeClr val="tx1"/>
            </a:solidFill>
          </a:ln>
        </p:spPr>
        <p:txBody>
          <a:bodyPr wrap="square">
            <a:spAutoFit/>
          </a:bodyPr>
          <a:lstStyle/>
          <a:p>
            <a:pPr>
              <a:lnSpc>
                <a:spcPct val="150000"/>
              </a:lnSpc>
            </a:pPr>
            <a:r>
              <a:rPr lang="el-GR" dirty="0">
                <a:latin typeface="Palatino Linotype" pitchFamily="18" charset="0"/>
              </a:rPr>
              <a:t>Η ίδια </a:t>
            </a:r>
            <a:r>
              <a:rPr lang="el-GR" b="1" dirty="0">
                <a:latin typeface="Palatino Linotype" pitchFamily="18" charset="0"/>
              </a:rPr>
              <a:t>η πίστη </a:t>
            </a:r>
            <a:r>
              <a:rPr lang="el-GR" dirty="0">
                <a:latin typeface="Palatino Linotype" pitchFamily="18" charset="0"/>
              </a:rPr>
              <a:t>παρουσιάζεται στα έργα του </a:t>
            </a:r>
            <a:r>
              <a:rPr lang="el-GR" dirty="0" err="1">
                <a:latin typeface="Palatino Linotype" pitchFamily="18" charset="0"/>
              </a:rPr>
              <a:t>Λκ</a:t>
            </a:r>
            <a:r>
              <a:rPr lang="el-GR" dirty="0">
                <a:latin typeface="Palatino Linotype" pitchFamily="18" charset="0"/>
              </a:rPr>
              <a:t> ως </a:t>
            </a:r>
            <a:r>
              <a:rPr lang="el-GR" i="1" dirty="0">
                <a:latin typeface="Palatino Linotype" pitchFamily="18" charset="0"/>
              </a:rPr>
              <a:t>η οδός του Κυρίου</a:t>
            </a:r>
            <a:r>
              <a:rPr lang="el-GR" dirty="0">
                <a:latin typeface="Palatino Linotype" pitchFamily="18" charset="0"/>
              </a:rPr>
              <a:t> (18, 25) και οι χριστιανοί ως </a:t>
            </a:r>
            <a:r>
              <a:rPr lang="el-GR" i="1" dirty="0">
                <a:latin typeface="Palatino Linotype" pitchFamily="18" charset="0"/>
              </a:rPr>
              <a:t>οι της οδού</a:t>
            </a:r>
            <a:r>
              <a:rPr lang="el-GR" dirty="0">
                <a:latin typeface="Palatino Linotype" pitchFamily="18" charset="0"/>
              </a:rPr>
              <a:t> (</a:t>
            </a:r>
            <a:r>
              <a:rPr lang="el-GR" dirty="0" err="1">
                <a:latin typeface="Palatino Linotype" pitchFamily="18" charset="0"/>
              </a:rPr>
              <a:t>Πρ</a:t>
            </a:r>
            <a:r>
              <a:rPr lang="el-GR" dirty="0">
                <a:latin typeface="Palatino Linotype" pitchFamily="18" charset="0"/>
              </a:rPr>
              <a:t>. 9, 2).</a:t>
            </a:r>
          </a:p>
        </p:txBody>
      </p:sp>
      <p:sp>
        <p:nvSpPr>
          <p:cNvPr id="6" name="5 - Στρογγυλεμένο ορθογώνιο"/>
          <p:cNvSpPr/>
          <p:nvPr/>
        </p:nvSpPr>
        <p:spPr>
          <a:xfrm>
            <a:off x="467544" y="5085184"/>
            <a:ext cx="8064896" cy="1434365"/>
          </a:xfrm>
          <a:prstGeom prst="roundRect">
            <a:avLst/>
          </a:prstGeom>
          <a:solidFill>
            <a:schemeClr val="tx2">
              <a:alpha val="21000"/>
            </a:schemeClr>
          </a:solidFill>
          <a:ln>
            <a:solidFill>
              <a:schemeClr val="tx1"/>
            </a:solidFill>
          </a:ln>
        </p:spPr>
        <p:txBody>
          <a:bodyPr wrap="square">
            <a:spAutoFit/>
          </a:bodyPr>
          <a:lstStyle/>
          <a:p>
            <a:pPr algn="just">
              <a:lnSpc>
                <a:spcPct val="150000"/>
              </a:lnSpc>
            </a:pPr>
            <a:r>
              <a:rPr lang="el-GR" dirty="0">
                <a:latin typeface="Palatino Linotype" pitchFamily="18" charset="0"/>
              </a:rPr>
              <a:t>Στο πρώτο μέρος του Οδοιπορικού του Ιησού προς το Πάθος συμβολικό ρόλο διαδραματίζει το </a:t>
            </a:r>
            <a:r>
              <a:rPr lang="el-GR" b="1" dirty="0">
                <a:latin typeface="Palatino Linotype" pitchFamily="18" charset="0"/>
              </a:rPr>
              <a:t>πυρ</a:t>
            </a:r>
            <a:r>
              <a:rPr lang="el-GR" dirty="0" smtClean="0">
                <a:latin typeface="Palatino Linotype" pitchFamily="18" charset="0"/>
              </a:rPr>
              <a:t>.</a:t>
            </a:r>
            <a:r>
              <a:rPr lang="el-GR" cap="all" dirty="0" smtClean="0">
                <a:latin typeface="Palatino Linotype" pitchFamily="18" charset="0"/>
              </a:rPr>
              <a:t> σ</a:t>
            </a:r>
            <a:r>
              <a:rPr lang="el-GR" dirty="0" smtClean="0">
                <a:latin typeface="Palatino Linotype" pitchFamily="18" charset="0"/>
              </a:rPr>
              <a:t>ημαντικό είναι στο </a:t>
            </a:r>
            <a:r>
              <a:rPr lang="el-GR" dirty="0" err="1" smtClean="0">
                <a:latin typeface="Palatino Linotype" pitchFamily="18" charset="0"/>
              </a:rPr>
              <a:t>Λκ</a:t>
            </a:r>
            <a:r>
              <a:rPr lang="el-GR" dirty="0" smtClean="0">
                <a:latin typeface="Palatino Linotype" pitchFamily="18" charset="0"/>
              </a:rPr>
              <a:t>. το μοτίβο </a:t>
            </a:r>
            <a:r>
              <a:rPr lang="el-GR" b="1" dirty="0" smtClean="0">
                <a:latin typeface="Palatino Linotype" pitchFamily="18" charset="0"/>
              </a:rPr>
              <a:t>της διάνοιξης των πνευματικών οφθαλμών.</a:t>
            </a:r>
            <a:r>
              <a:rPr lang="el-GR" dirty="0" smtClean="0">
                <a:latin typeface="Palatino Linotype" pitchFamily="18" charset="0"/>
              </a:rPr>
              <a:t> </a:t>
            </a:r>
            <a:endParaRPr lang="el-GR" dirty="0">
              <a:latin typeface="Palatino Linotype" pitchFamily="18" charset="0"/>
            </a:endParaRPr>
          </a:p>
        </p:txBody>
      </p:sp>
    </p:spTree>
  </p:cSld>
  <p:clrMapOvr>
    <a:masterClrMapping/>
  </p:clrMapOvr>
  <p:transition spd="slow">
    <p:cover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23528" y="898094"/>
            <a:ext cx="5040560" cy="442674"/>
          </a:xfrm>
          <a:prstGeom prst="roundRect">
            <a:avLst/>
          </a:prstGeom>
          <a:solidFill>
            <a:schemeClr val="accent2"/>
          </a:solidFill>
          <a:ln>
            <a:solidFill>
              <a:schemeClr val="tx1"/>
            </a:solidFill>
          </a:ln>
        </p:spPr>
        <p:txBody>
          <a:bodyPr wrap="square" rtlCol="0">
            <a:spAutoFit/>
          </a:bodyPr>
          <a:lstStyle/>
          <a:p>
            <a:r>
              <a:rPr lang="el-GR" sz="2000" b="1" dirty="0">
                <a:latin typeface="Palatino Linotype" pitchFamily="18" charset="0"/>
              </a:rPr>
              <a:t>Ζ</a:t>
            </a:r>
            <a:r>
              <a:rPr lang="el-GR" sz="2000" b="1" dirty="0" smtClean="0">
                <a:latin typeface="Palatino Linotype" pitchFamily="18" charset="0"/>
              </a:rPr>
              <a:t>.  Η ΘΕΟΛΟΓΙΑ ΤΟΥ ΕΡΓΟΥ</a:t>
            </a:r>
            <a:endParaRPr lang="el-GR" sz="2000" b="1" dirty="0">
              <a:latin typeface="Palatino Linotype" pitchFamily="18" charset="0"/>
            </a:endParaRPr>
          </a:p>
        </p:txBody>
      </p:sp>
      <p:sp>
        <p:nvSpPr>
          <p:cNvPr id="3" name="2 - Θέση αριθμού διαφάνειας"/>
          <p:cNvSpPr>
            <a:spLocks noGrp="1"/>
          </p:cNvSpPr>
          <p:nvPr>
            <p:ph type="sldNum" sz="quarter" idx="12"/>
          </p:nvPr>
        </p:nvSpPr>
        <p:spPr/>
        <p:txBody>
          <a:bodyPr/>
          <a:lstStyle/>
          <a:p>
            <a:fld id="{C253011D-87D8-44AE-B137-F1558B2A836E}" type="slidenum">
              <a:rPr lang="el-GR" smtClean="0"/>
              <a:pPr/>
              <a:t>27</a:t>
            </a:fld>
            <a:endParaRPr lang="el-GR"/>
          </a:p>
        </p:txBody>
      </p:sp>
      <p:sp>
        <p:nvSpPr>
          <p:cNvPr id="8193" name="Rectangle 1"/>
          <p:cNvSpPr>
            <a:spLocks noChangeArrowheads="1"/>
          </p:cNvSpPr>
          <p:nvPr/>
        </p:nvSpPr>
        <p:spPr bwMode="auto">
          <a:xfrm>
            <a:off x="395536" y="1916832"/>
            <a:ext cx="8136904" cy="3185487"/>
          </a:xfrm>
          <a:prstGeom prst="round1Rect">
            <a:avLst/>
          </a:prstGeom>
          <a:solidFill>
            <a:schemeClr val="accent2">
              <a:lumMod val="60000"/>
              <a:lumOff val="4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   </a:t>
            </a:r>
            <a:r>
              <a:rPr kumimoji="0" lang="el-GR" b="1"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Πυρήνας του Χριστιανισμού είναι </a:t>
            </a:r>
            <a:r>
              <a:rPr lang="el-GR" b="1" dirty="0" smtClean="0">
                <a:latin typeface="Palatino Linotype" pitchFamily="18" charset="0"/>
                <a:ea typeface="Calibri" pitchFamily="34" charset="0"/>
                <a:cs typeface="Times New Roman" pitchFamily="18" charset="0"/>
              </a:rPr>
              <a:t>το </a:t>
            </a:r>
            <a:r>
              <a:rPr kumimoji="0" lang="el-GR" b="1"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πρόσωπο Ιησούς, ο οποίος αποτελεί τον πυρήνα και συνάμα το αντιλεγόμενο σημείο της ιστορίας. Δεκαέξι φορές χρησιμοποιεί για τον Εσχατολογικό</a:t>
            </a:r>
            <a:r>
              <a:rPr kumimoji="0" lang="el-GR" b="1" i="0" u="none" strike="noStrike" cap="none" normalizeH="0" dirty="0" smtClean="0">
                <a:ln>
                  <a:noFill/>
                </a:ln>
                <a:solidFill>
                  <a:schemeClr val="tx1"/>
                </a:solidFill>
                <a:effectLst/>
                <a:latin typeface="Palatino Linotype" pitchFamily="18" charset="0"/>
                <a:ea typeface="Calibri" pitchFamily="34" charset="0"/>
                <a:cs typeface="Times New Roman" pitchFamily="18" charset="0"/>
              </a:rPr>
              <a:t> Προφήτη </a:t>
            </a:r>
            <a:r>
              <a:rPr kumimoji="0" lang="el-GR" b="1"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ο </a:t>
            </a:r>
            <a:r>
              <a:rPr kumimoji="0" lang="el-GR" b="1" i="0" u="none" strike="noStrike" cap="none" normalizeH="0" baseline="0" dirty="0" err="1" smtClean="0">
                <a:ln>
                  <a:noFill/>
                </a:ln>
                <a:solidFill>
                  <a:schemeClr val="tx1"/>
                </a:solidFill>
                <a:effectLst/>
                <a:latin typeface="Palatino Linotype" pitchFamily="18" charset="0"/>
                <a:ea typeface="Calibri" pitchFamily="34" charset="0"/>
                <a:cs typeface="Times New Roman" pitchFamily="18" charset="0"/>
              </a:rPr>
              <a:t>Λκ</a:t>
            </a:r>
            <a:r>
              <a:rPr kumimoji="0" lang="el-GR" b="1"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 τον όρο «Κύριος» ακόμη και σε αφηγήσεις (όχι μόνο σε διαλόγους όπως ο </a:t>
            </a:r>
            <a:r>
              <a:rPr kumimoji="0" lang="el-GR" b="1" i="0" u="none" strike="noStrike" cap="none" normalizeH="0" baseline="0" dirty="0" err="1" smtClean="0">
                <a:ln>
                  <a:noFill/>
                </a:ln>
                <a:solidFill>
                  <a:schemeClr val="tx1"/>
                </a:solidFill>
                <a:effectLst/>
                <a:latin typeface="Palatino Linotype" pitchFamily="18" charset="0"/>
                <a:ea typeface="Calibri" pitchFamily="34" charset="0"/>
                <a:cs typeface="Times New Roman" pitchFamily="18" charset="0"/>
              </a:rPr>
              <a:t>Μτ</a:t>
            </a:r>
            <a:r>
              <a:rPr kumimoji="0" lang="el-GR" b="1"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a:t>
            </a:r>
            <a:r>
              <a:rPr kumimoji="0" lang="el-GR" b="1" i="0" u="none" strike="noStrike" cap="none" normalizeH="0" dirty="0" smtClean="0">
                <a:ln>
                  <a:noFill/>
                </a:ln>
                <a:solidFill>
                  <a:schemeClr val="tx1"/>
                </a:solidFill>
                <a:effectLst/>
                <a:latin typeface="Palatino Linotype" pitchFamily="18" charset="0"/>
                <a:ea typeface="Calibri" pitchFamily="34" charset="0"/>
                <a:cs typeface="Times New Roman" pitchFamily="18" charset="0"/>
              </a:rPr>
              <a:t> </a:t>
            </a:r>
            <a:r>
              <a:rPr kumimoji="0" lang="el-GR" b="1"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Παρουσιάζει έτσι τον Ιησού ως τον μοναδικό Σωτήρα του κόσμου</a:t>
            </a:r>
            <a:r>
              <a:rPr kumimoji="0" lang="el-GR" b="1" i="0" u="none" strike="noStrike" cap="none" normalizeH="0" dirty="0" smtClean="0">
                <a:ln>
                  <a:noFill/>
                </a:ln>
                <a:solidFill>
                  <a:schemeClr val="tx1"/>
                </a:solidFill>
                <a:effectLst/>
                <a:latin typeface="Palatino Linotype" pitchFamily="18" charset="0"/>
                <a:ea typeface="Calibri" pitchFamily="34" charset="0"/>
                <a:cs typeface="Times New Roman" pitchFamily="18" charset="0"/>
              </a:rPr>
              <a:t> </a:t>
            </a:r>
            <a:r>
              <a:rPr kumimoji="0" lang="el-GR" b="1"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σε αντιδιαστολή προς τον Καίσαρα και τα Ευαγγέλια της Ρωμαϊκής Ειρήνης.</a:t>
            </a:r>
            <a:endParaRPr kumimoji="0" lang="el-GR"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cover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253011D-87D8-44AE-B137-F1558B2A836E}" type="slidenum">
              <a:rPr lang="el-GR" smtClean="0"/>
              <a:pPr/>
              <a:t>28</a:t>
            </a:fld>
            <a:endParaRPr lang="el-GR"/>
          </a:p>
        </p:txBody>
      </p:sp>
      <p:sp>
        <p:nvSpPr>
          <p:cNvPr id="3" name="2 - Στρογγύλεμα διαγώνιας γωνίας του ορθογωνίου"/>
          <p:cNvSpPr/>
          <p:nvPr/>
        </p:nvSpPr>
        <p:spPr>
          <a:xfrm>
            <a:off x="323528" y="1936794"/>
            <a:ext cx="7992888" cy="3779758"/>
          </a:xfrm>
          <a:prstGeom prst="round2DiagRect">
            <a:avLst/>
          </a:prstGeom>
          <a:solidFill>
            <a:schemeClr val="accent4">
              <a:lumMod val="40000"/>
              <a:lumOff val="60000"/>
            </a:schemeClr>
          </a:solidFill>
          <a:ln>
            <a:solidFill>
              <a:schemeClr val="tx1"/>
            </a:solidFill>
          </a:ln>
        </p:spPr>
        <p:txBody>
          <a:bodyPr wrap="square">
            <a:spAutoFit/>
          </a:bodyPr>
          <a:lstStyle/>
          <a:p>
            <a:pPr lvl="0" algn="just" eaLnBrk="0" fontAlgn="base" hangingPunct="0">
              <a:lnSpc>
                <a:spcPct val="150000"/>
              </a:lnSpc>
              <a:spcBef>
                <a:spcPct val="0"/>
              </a:spcBef>
              <a:spcAft>
                <a:spcPct val="0"/>
              </a:spcAft>
            </a:pPr>
            <a:r>
              <a:rPr kumimoji="0" lang="el-GR" b="0"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Παρότι κατάγεται από τον προπάτορα της οικουμένης Αδάμ και τον ίδιο το Θεό απογράφεται και αυτός ως υπήκοος της Ρώμης, αφού δεν ήλθε απλώς για να φέρει μια επανάσταση ανακυκλώνοντας απλώς τον </a:t>
            </a:r>
            <a:r>
              <a:rPr kumimoji="0" lang="el-GR" b="0" i="0" u="none" strike="noStrike" cap="none" normalizeH="0" baseline="0" dirty="0" err="1" smtClean="0">
                <a:ln>
                  <a:noFill/>
                </a:ln>
                <a:solidFill>
                  <a:schemeClr val="tx1"/>
                </a:solidFill>
                <a:effectLst/>
                <a:latin typeface="Palatino Linotype" pitchFamily="18" charset="0"/>
                <a:ea typeface="Calibri" pitchFamily="34" charset="0"/>
                <a:cs typeface="Times New Roman" pitchFamily="18" charset="0"/>
              </a:rPr>
              <a:t>κυκλο</a:t>
            </a:r>
            <a:r>
              <a:rPr kumimoji="0" lang="el-GR" b="0"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 του αίματος (όπως οι Ζηλωτές), αλλά την Ανάσταση, τη νίκη απέναντι στις δυνάμεις της φθοράς και του θανάτου. Παρουσιάζεται ως Χριστός Κύριος (όχι Κυρίου), </a:t>
            </a:r>
            <a:r>
              <a:rPr kumimoji="0" lang="el-GR" b="0" i="0" u="none" strike="noStrike" cap="none" normalizeH="0" baseline="0" dirty="0" err="1" smtClean="0">
                <a:ln>
                  <a:noFill/>
                </a:ln>
                <a:solidFill>
                  <a:schemeClr val="tx1"/>
                </a:solidFill>
                <a:effectLst/>
                <a:latin typeface="Palatino Linotype" pitchFamily="18" charset="0"/>
                <a:ea typeface="Calibri" pitchFamily="34" charset="0"/>
                <a:cs typeface="Times New Roman" pitchFamily="18" charset="0"/>
              </a:rPr>
              <a:t>Σωτήρ</a:t>
            </a:r>
            <a:r>
              <a:rPr kumimoji="0" lang="el-GR" b="0"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a:t>
            </a:r>
            <a:r>
              <a:rPr kumimoji="0" lang="el-GR" b="0" i="0" u="none" strike="noStrike" cap="none" normalizeH="0" dirty="0" smtClean="0">
                <a:ln>
                  <a:noFill/>
                </a:ln>
                <a:solidFill>
                  <a:schemeClr val="tx1"/>
                </a:solidFill>
                <a:effectLst/>
                <a:latin typeface="Palatino Linotype" pitchFamily="18" charset="0"/>
                <a:ea typeface="Calibri" pitchFamily="34" charset="0"/>
                <a:cs typeface="Times New Roman" pitchFamily="18" charset="0"/>
              </a:rPr>
              <a:t> </a:t>
            </a:r>
            <a:r>
              <a:rPr kumimoji="0" lang="el-GR" b="0"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Φως με αιώνια βασιλεία. Κατευθύνει διά του Αγ. Πνεύματος την Εκκλησία έως Εσχάτων!</a:t>
            </a:r>
            <a:endParaRPr kumimoji="0" lang="el-GR" sz="1050" b="0" i="0" u="none" strike="noStrike" cap="none" normalizeH="0" baseline="0" dirty="0" smtClean="0">
              <a:ln>
                <a:noFill/>
              </a:ln>
              <a:solidFill>
                <a:schemeClr val="tx1"/>
              </a:solidFill>
              <a:effectLst/>
              <a:latin typeface="Palatino Linotype" pitchFamily="18" charset="0"/>
              <a:cs typeface="Arial" pitchFamily="34" charset="0"/>
            </a:endParaRPr>
          </a:p>
        </p:txBody>
      </p:sp>
      <p:sp>
        <p:nvSpPr>
          <p:cNvPr id="4" name="3 - TextBox"/>
          <p:cNvSpPr txBox="1"/>
          <p:nvPr/>
        </p:nvSpPr>
        <p:spPr>
          <a:xfrm>
            <a:off x="323528" y="898094"/>
            <a:ext cx="5040560" cy="442674"/>
          </a:xfrm>
          <a:prstGeom prst="roundRect">
            <a:avLst/>
          </a:prstGeom>
          <a:solidFill>
            <a:schemeClr val="accent2"/>
          </a:solidFill>
          <a:ln>
            <a:solidFill>
              <a:schemeClr val="tx1"/>
            </a:solidFill>
          </a:ln>
        </p:spPr>
        <p:txBody>
          <a:bodyPr wrap="square" rtlCol="0">
            <a:spAutoFit/>
          </a:bodyPr>
          <a:lstStyle/>
          <a:p>
            <a:r>
              <a:rPr lang="el-GR" sz="2000" b="1" dirty="0">
                <a:latin typeface="Palatino Linotype" pitchFamily="18" charset="0"/>
              </a:rPr>
              <a:t>Ζ</a:t>
            </a:r>
            <a:r>
              <a:rPr lang="el-GR" sz="2000" b="1" dirty="0" smtClean="0">
                <a:latin typeface="Palatino Linotype" pitchFamily="18" charset="0"/>
              </a:rPr>
              <a:t>.  Η ΘΕΟΛΟΓΙΑ ΕΡΓΟΥ</a:t>
            </a:r>
            <a:endParaRPr lang="el-GR" sz="2000" b="1" dirty="0">
              <a:latin typeface="Palatino Linotype" pitchFamily="18" charset="0"/>
            </a:endParaRPr>
          </a:p>
        </p:txBody>
      </p:sp>
    </p:spTree>
  </p:cSld>
  <p:clrMapOvr>
    <a:masterClrMapping/>
  </p:clrMapOvr>
  <p:transition spd="slow">
    <p:cover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9552" y="692696"/>
            <a:ext cx="8229600" cy="1066800"/>
          </a:xfrm>
        </p:spPr>
        <p:txBody>
          <a:bodyPr>
            <a:normAutofit fontScale="90000"/>
          </a:bodyPr>
          <a:lstStyle/>
          <a:p>
            <a:pPr algn="ctr" eaLnBrk="1" hangingPunct="1">
              <a:defRPr/>
            </a:pPr>
            <a:r>
              <a:rPr lang="el-GR" sz="3600" b="1" u="sng" dirty="0" smtClean="0">
                <a:latin typeface="Bookman Old Style" pitchFamily="18" charset="0"/>
              </a:rPr>
              <a:t>Θεολογικά χαρακτηριστικά του ευαγγελίου</a:t>
            </a:r>
          </a:p>
        </p:txBody>
      </p:sp>
      <p:sp>
        <p:nvSpPr>
          <p:cNvPr id="66563" name="Rectangle 3"/>
          <p:cNvSpPr>
            <a:spLocks noGrp="1" noChangeArrowheads="1"/>
          </p:cNvSpPr>
          <p:nvPr>
            <p:ph type="body" idx="1"/>
          </p:nvPr>
        </p:nvSpPr>
        <p:spPr>
          <a:xfrm>
            <a:off x="0" y="1557338"/>
            <a:ext cx="9144000" cy="5300662"/>
          </a:xfrm>
        </p:spPr>
        <p:txBody>
          <a:bodyPr/>
          <a:lstStyle/>
          <a:p>
            <a:pPr eaLnBrk="1" hangingPunct="1">
              <a:lnSpc>
                <a:spcPct val="90000"/>
              </a:lnSpc>
              <a:buFont typeface="Wingdings" pitchFamily="2" charset="2"/>
              <a:buChar char="Ø"/>
              <a:defRPr/>
            </a:pPr>
            <a:endParaRPr lang="el-GR" sz="2000" dirty="0" smtClean="0">
              <a:latin typeface="Bookman Old Style" pitchFamily="18" charset="0"/>
            </a:endParaRPr>
          </a:p>
          <a:p>
            <a:pPr eaLnBrk="1" hangingPunct="1">
              <a:lnSpc>
                <a:spcPct val="90000"/>
              </a:lnSpc>
              <a:buFont typeface="Wingdings" pitchFamily="2" charset="2"/>
              <a:buChar char="Ø"/>
              <a:defRPr/>
            </a:pPr>
            <a:r>
              <a:rPr lang="el-GR" sz="2800" dirty="0" smtClean="0">
                <a:latin typeface="Bookman Old Style" pitchFamily="18" charset="0"/>
              </a:rPr>
              <a:t>«</a:t>
            </a:r>
            <a:r>
              <a:rPr lang="el-GR" sz="2800" b="1" dirty="0" smtClean="0">
                <a:latin typeface="Bookman Old Style" pitchFamily="18" charset="0"/>
              </a:rPr>
              <a:t>Χρόνος της εκκλησίας</a:t>
            </a:r>
            <a:r>
              <a:rPr lang="el-GR" sz="2800" dirty="0" smtClean="0">
                <a:latin typeface="Bookman Old Style" pitchFamily="18" charset="0"/>
              </a:rPr>
              <a:t>» ή </a:t>
            </a:r>
            <a:r>
              <a:rPr lang="el-GR" sz="2800" b="1" dirty="0" smtClean="0">
                <a:latin typeface="Bookman Old Style" pitchFamily="18" charset="0"/>
              </a:rPr>
              <a:t>«χρόνος του Αγίου Πνεύματος».</a:t>
            </a:r>
          </a:p>
          <a:p>
            <a:pPr eaLnBrk="1" hangingPunct="1">
              <a:lnSpc>
                <a:spcPct val="90000"/>
              </a:lnSpc>
              <a:buFont typeface="Wingdings" pitchFamily="2" charset="2"/>
              <a:buChar char="Ø"/>
              <a:defRPr/>
            </a:pPr>
            <a:r>
              <a:rPr lang="el-GR" sz="2800" dirty="0" smtClean="0">
                <a:latin typeface="Bookman Old Style" pitchFamily="18" charset="0"/>
              </a:rPr>
              <a:t>Προσπάθεια ακριβέστερης </a:t>
            </a:r>
            <a:r>
              <a:rPr lang="el-GR" sz="2800" b="1" dirty="0" smtClean="0">
                <a:latin typeface="Bookman Old Style" pitchFamily="18" charset="0"/>
              </a:rPr>
              <a:t>ιστορικής τοποθέτησης</a:t>
            </a:r>
            <a:r>
              <a:rPr lang="el-GR" sz="2800" dirty="0" smtClean="0">
                <a:latin typeface="Bookman Old Style" pitchFamily="18" charset="0"/>
              </a:rPr>
              <a:t> των γεγονότων.</a:t>
            </a:r>
          </a:p>
          <a:p>
            <a:pPr eaLnBrk="1" hangingPunct="1">
              <a:lnSpc>
                <a:spcPct val="90000"/>
              </a:lnSpc>
              <a:buFont typeface="Wingdings" pitchFamily="2" charset="2"/>
              <a:buChar char="Ø"/>
              <a:defRPr/>
            </a:pPr>
            <a:r>
              <a:rPr lang="el-GR" sz="2800" dirty="0" smtClean="0">
                <a:latin typeface="Bookman Old Style" pitchFamily="18" charset="0"/>
              </a:rPr>
              <a:t>Παρά την ιστορική διάσταση ο Λουκάς παρουσιάζει τη ζωή του Ιησού ως </a:t>
            </a:r>
            <a:r>
              <a:rPr lang="el-GR" sz="2800" b="1" dirty="0" smtClean="0">
                <a:latin typeface="Bookman Old Style" pitchFamily="18" charset="0"/>
              </a:rPr>
              <a:t>Θεολόγος</a:t>
            </a:r>
            <a:r>
              <a:rPr lang="el-GR" sz="2800" dirty="0" smtClean="0">
                <a:latin typeface="Bookman Old Style" pitchFamily="18" charset="0"/>
              </a:rPr>
              <a:t> κάτω από το φως της Ανάστασης.</a:t>
            </a:r>
          </a:p>
          <a:p>
            <a:pPr eaLnBrk="1" hangingPunct="1">
              <a:lnSpc>
                <a:spcPct val="90000"/>
              </a:lnSpc>
              <a:buFont typeface="Wingdings" pitchFamily="2" charset="2"/>
              <a:buChar char="Ø"/>
              <a:defRPr/>
            </a:pPr>
            <a:r>
              <a:rPr lang="el-GR" sz="2800" dirty="0" smtClean="0">
                <a:latin typeface="Bookman Old Style" pitchFamily="18" charset="0"/>
              </a:rPr>
              <a:t>Το ευαγγέλιο διασώζει πολλούς </a:t>
            </a:r>
            <a:r>
              <a:rPr lang="el-GR" sz="2800" b="1" dirty="0" smtClean="0">
                <a:latin typeface="Bookman Old Style" pitchFamily="18" charset="0"/>
              </a:rPr>
              <a:t>ύμνους και προσευχές</a:t>
            </a:r>
          </a:p>
        </p:txBody>
      </p:sp>
    </p:spTree>
  </p:cSld>
  <p:clrMapOvr>
    <a:masterClrMapping/>
  </p:clrMapOvr>
  <p:transition spd="slow">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4053631" y="1052736"/>
            <a:ext cx="4700326" cy="7048083"/>
          </a:xfrm>
          <a:prstGeom prst="rect">
            <a:avLst/>
          </a:prstGeom>
          <a:noFill/>
        </p:spPr>
        <p:txBody>
          <a:bodyPr wrap="none" rtlCol="0">
            <a:spAutoFit/>
          </a:bodyPr>
          <a:lstStyle/>
          <a:p>
            <a:pPr algn="ctr"/>
            <a:r>
              <a:rPr lang="el-GR" sz="2800" b="1" dirty="0" smtClean="0">
                <a:solidFill>
                  <a:srgbClr val="C00000"/>
                </a:solidFill>
                <a:latin typeface="Palatino Linotype" pitchFamily="18" charset="0"/>
                <a:cs typeface="Times New Roman" pitchFamily="18" charset="0"/>
              </a:rPr>
              <a:t>Ο Λουκάς έχει συγγράψει</a:t>
            </a:r>
            <a:endParaRPr lang="en-US" sz="2800" b="1" dirty="0" smtClean="0">
              <a:solidFill>
                <a:srgbClr val="C00000"/>
              </a:solidFill>
              <a:latin typeface="Palatino Linotype" pitchFamily="18" charset="0"/>
              <a:cs typeface="Times New Roman" pitchFamily="18" charset="0"/>
            </a:endParaRPr>
          </a:p>
          <a:p>
            <a:pPr algn="ctr"/>
            <a:r>
              <a:rPr lang="el-GR" sz="2800" b="1" dirty="0" smtClean="0">
                <a:solidFill>
                  <a:srgbClr val="C00000"/>
                </a:solidFill>
                <a:latin typeface="Palatino Linotype" pitchFamily="18" charset="0"/>
                <a:cs typeface="Times New Roman" pitchFamily="18" charset="0"/>
              </a:rPr>
              <a:t>το 1/3 της Κ.Δ!!!</a:t>
            </a:r>
            <a:endParaRPr lang="en-US" sz="2800" b="1" dirty="0" smtClean="0">
              <a:solidFill>
                <a:srgbClr val="C00000"/>
              </a:solidFill>
              <a:latin typeface="Palatino Linotype" pitchFamily="18" charset="0"/>
              <a:cs typeface="Times New Roman" pitchFamily="18" charset="0"/>
            </a:endParaRPr>
          </a:p>
          <a:p>
            <a:pPr algn="ctr"/>
            <a:endParaRPr lang="el-GR" sz="2800" b="1" dirty="0" smtClean="0">
              <a:solidFill>
                <a:srgbClr val="C00000"/>
              </a:solidFill>
              <a:latin typeface="Palatino Linotype" pitchFamily="18" charset="0"/>
              <a:cs typeface="Times New Roman" pitchFamily="18" charset="0"/>
            </a:endParaRPr>
          </a:p>
          <a:p>
            <a:pPr algn="ctr"/>
            <a:r>
              <a:rPr lang="el-GR" sz="2800" b="1" dirty="0" smtClean="0">
                <a:latin typeface="Palatino Linotype" pitchFamily="18" charset="0"/>
                <a:cs typeface="Times New Roman" pitchFamily="18" charset="0"/>
              </a:rPr>
              <a:t> 1. ΚΑΤΑ </a:t>
            </a:r>
            <a:r>
              <a:rPr lang="el-GR" sz="2800" b="1" i="1" dirty="0" smtClean="0">
                <a:latin typeface="Palatino Linotype" pitchFamily="18" charset="0"/>
                <a:cs typeface="Times New Roman" pitchFamily="18" charset="0"/>
              </a:rPr>
              <a:t>ΛΟΥΚΑΝ</a:t>
            </a:r>
          </a:p>
          <a:p>
            <a:pPr algn="ctr"/>
            <a:r>
              <a:rPr lang="el-GR" sz="2800" b="1" dirty="0" smtClean="0">
                <a:latin typeface="Palatino Linotype" pitchFamily="18" charset="0"/>
                <a:cs typeface="Times New Roman" pitchFamily="18" charset="0"/>
              </a:rPr>
              <a:t>ΕΥΑΓΓΕΛΙΟΝ</a:t>
            </a:r>
          </a:p>
          <a:p>
            <a:pPr algn="ctr"/>
            <a:r>
              <a:rPr lang="el-GR" sz="2800" b="1" dirty="0" smtClean="0">
                <a:latin typeface="Palatino Linotype" pitchFamily="18" charset="0"/>
                <a:cs typeface="Times New Roman" pitchFamily="18" charset="0"/>
              </a:rPr>
              <a:t>+</a:t>
            </a:r>
          </a:p>
          <a:p>
            <a:pPr algn="ctr"/>
            <a:r>
              <a:rPr lang="el-GR" sz="2800" b="1" dirty="0" smtClean="0">
                <a:latin typeface="Palatino Linotype" pitchFamily="18" charset="0"/>
                <a:cs typeface="Times New Roman" pitchFamily="18" charset="0"/>
              </a:rPr>
              <a:t>2. </a:t>
            </a:r>
            <a:r>
              <a:rPr lang="el-GR" sz="2800" b="1" i="1" dirty="0" smtClean="0">
                <a:latin typeface="Palatino Linotype" pitchFamily="18" charset="0"/>
                <a:cs typeface="Times New Roman" pitchFamily="18" charset="0"/>
              </a:rPr>
              <a:t>ΠΡΑΞΕΙΣ </a:t>
            </a:r>
          </a:p>
          <a:p>
            <a:pPr algn="ctr"/>
            <a:r>
              <a:rPr lang="el-GR" sz="2800" b="1" dirty="0" smtClean="0">
                <a:latin typeface="Palatino Linotype" pitchFamily="18" charset="0"/>
                <a:cs typeface="Times New Roman" pitchFamily="18" charset="0"/>
              </a:rPr>
              <a:t>ΤΩΝ ΑΠΟΣΤΟΛΩΝ</a:t>
            </a:r>
          </a:p>
          <a:p>
            <a:pPr algn="ctr"/>
            <a:endParaRPr lang="el-GR" sz="1600" b="1" dirty="0" smtClean="0">
              <a:solidFill>
                <a:srgbClr val="C00000"/>
              </a:solidFill>
              <a:latin typeface="Palatino Linotype" pitchFamily="18" charset="0"/>
              <a:cs typeface="Times New Roman" pitchFamily="18" charset="0"/>
            </a:endParaRPr>
          </a:p>
          <a:p>
            <a:pPr algn="ctr"/>
            <a:r>
              <a:rPr lang="el-GR" sz="1600" b="1" dirty="0" smtClean="0">
                <a:latin typeface="Palatino Linotype" pitchFamily="18" charset="0"/>
                <a:cs typeface="Times New Roman" pitchFamily="18" charset="0"/>
              </a:rPr>
              <a:t>3. Κάποιοι του αποδίδουν  την </a:t>
            </a:r>
          </a:p>
          <a:p>
            <a:pPr algn="ctr"/>
            <a:r>
              <a:rPr lang="el-GR" sz="1600" b="1" dirty="0" smtClean="0">
                <a:solidFill>
                  <a:srgbClr val="C00000"/>
                </a:solidFill>
                <a:latin typeface="Palatino Linotype" pitchFamily="18" charset="0"/>
                <a:cs typeface="Times New Roman" pitchFamily="18" charset="0"/>
              </a:rPr>
              <a:t>ΠΡΟΣ ΕΒΡΑΙΟΥΣ ΕΠΙΣΤΟΛΗ</a:t>
            </a:r>
          </a:p>
          <a:p>
            <a:pPr algn="ctr"/>
            <a:r>
              <a:rPr lang="el-GR" sz="1600" b="1" dirty="0" smtClean="0">
                <a:latin typeface="Palatino Linotype" pitchFamily="18" charset="0"/>
                <a:cs typeface="Times New Roman" pitchFamily="18" charset="0"/>
              </a:rPr>
              <a:t>(τα καλύτερα Ελληνικά)</a:t>
            </a:r>
          </a:p>
          <a:p>
            <a:pPr algn="ctr"/>
            <a:endParaRPr lang="el-GR" sz="1600" b="1" dirty="0" smtClean="0">
              <a:solidFill>
                <a:srgbClr val="C00000"/>
              </a:solidFill>
              <a:latin typeface="Palatino Linotype" pitchFamily="18" charset="0"/>
              <a:cs typeface="Times New Roman" pitchFamily="18" charset="0"/>
            </a:endParaRPr>
          </a:p>
          <a:p>
            <a:pPr algn="ctr"/>
            <a:r>
              <a:rPr lang="el-GR" sz="1600" b="1" dirty="0" smtClean="0">
                <a:solidFill>
                  <a:srgbClr val="C00000"/>
                </a:solidFill>
                <a:latin typeface="Palatino Linotype" pitchFamily="18" charset="0"/>
                <a:cs typeface="Times New Roman" pitchFamily="18" charset="0"/>
              </a:rPr>
              <a:t>4. ΠΟΙΜΑΝΤΙΚΕΣ ΕΠΙΣΤΟΛΕΣ </a:t>
            </a:r>
          </a:p>
          <a:p>
            <a:pPr algn="ctr"/>
            <a:endParaRPr lang="el-GR" sz="2400" b="1" dirty="0" smtClean="0">
              <a:solidFill>
                <a:srgbClr val="C00000"/>
              </a:solidFill>
              <a:latin typeface="Palatino Linotype" pitchFamily="18" charset="0"/>
              <a:cs typeface="Times New Roman" pitchFamily="18" charset="0"/>
            </a:endParaRPr>
          </a:p>
          <a:p>
            <a:pPr algn="ctr"/>
            <a:endParaRPr lang="el-GR" sz="3600" b="1" dirty="0" smtClean="0">
              <a:solidFill>
                <a:srgbClr val="C00000"/>
              </a:solidFill>
              <a:latin typeface="Palatino Linotype" pitchFamily="18" charset="0"/>
              <a:cs typeface="Times New Roman" pitchFamily="18" charset="0"/>
            </a:endParaRPr>
          </a:p>
          <a:p>
            <a:pPr algn="ctr"/>
            <a:r>
              <a:rPr lang="el-GR" sz="3600" b="1" dirty="0" smtClean="0">
                <a:solidFill>
                  <a:srgbClr val="C00000"/>
                </a:solidFill>
                <a:latin typeface="Palatino Linotype" pitchFamily="18" charset="0"/>
                <a:cs typeface="Times New Roman" pitchFamily="18" charset="0"/>
              </a:rPr>
              <a:t>.</a:t>
            </a:r>
          </a:p>
          <a:p>
            <a:pPr algn="ctr"/>
            <a:endParaRPr lang="el-GR" sz="3600" b="1" dirty="0" smtClean="0">
              <a:solidFill>
                <a:srgbClr val="C00000"/>
              </a:solidFill>
              <a:latin typeface="Palatino Linotype" pitchFamily="18" charset="0"/>
              <a:cs typeface="Times New Roman" pitchFamily="18" charset="0"/>
            </a:endParaRPr>
          </a:p>
        </p:txBody>
      </p:sp>
      <p:sp>
        <p:nvSpPr>
          <p:cNvPr id="9" name="8 - Ορθογώνιο"/>
          <p:cNvSpPr/>
          <p:nvPr/>
        </p:nvSpPr>
        <p:spPr>
          <a:xfrm>
            <a:off x="0" y="5877272"/>
            <a:ext cx="8820472" cy="923330"/>
          </a:xfrm>
          <a:prstGeom prst="rect">
            <a:avLst/>
          </a:prstGeom>
        </p:spPr>
        <p:txBody>
          <a:bodyPr wrap="square">
            <a:spAutoFit/>
          </a:bodyPr>
          <a:lstStyle/>
          <a:p>
            <a:pPr>
              <a:buFont typeface="Wingdings" pitchFamily="2" charset="2"/>
              <a:buChar char="ü"/>
            </a:pPr>
            <a:r>
              <a:rPr lang="el-GR" dirty="0" smtClean="0">
                <a:hlinkClick r:id="rId2"/>
              </a:rPr>
              <a:t>Το κείμενο του Ευαγγελίου  στο πρωτότυπο</a:t>
            </a:r>
            <a:r>
              <a:rPr lang="el-GR" dirty="0" smtClean="0"/>
              <a:t/>
            </a:r>
            <a:br>
              <a:rPr lang="el-GR" dirty="0" smtClean="0"/>
            </a:br>
            <a:endParaRPr lang="el-GR" dirty="0" smtClean="0"/>
          </a:p>
          <a:p>
            <a:pPr>
              <a:buFont typeface="Wingdings" pitchFamily="2" charset="2"/>
              <a:buChar char="ü"/>
            </a:pPr>
            <a:r>
              <a:rPr lang="el-GR" dirty="0" smtClean="0">
                <a:hlinkClick r:id="rId3"/>
              </a:rPr>
              <a:t>Το κείμενο σε διάφορες γλώσσες</a:t>
            </a:r>
            <a:endParaRPr lang="el-GR" dirty="0" smtClean="0"/>
          </a:p>
        </p:txBody>
      </p:sp>
      <p:pic>
        <p:nvPicPr>
          <p:cNvPr id="3074" name="Picture 2" descr="C:\Users\Δημήτριος\Pictures\Dm.Alexpls-db\F4.Ορθοδοξία\orthc-db\orthc03-εικόνες\Αταξινόμητη Συλλογή\7.ΑΠΟΣΤΟΛΟΙ-ΕΥΑΓΓΕΛΙΣΤΑΙ\2.ΠΡΑΞΕΩΝ\normal_loykas1.jpg"/>
          <p:cNvPicPr>
            <a:picLocks noChangeAspect="1" noChangeArrowheads="1"/>
          </p:cNvPicPr>
          <p:nvPr/>
        </p:nvPicPr>
        <p:blipFill>
          <a:blip r:embed="rId4" cstate="print"/>
          <a:srcRect/>
          <a:stretch>
            <a:fillRect/>
          </a:stretch>
        </p:blipFill>
        <p:spPr bwMode="auto">
          <a:xfrm>
            <a:off x="323528" y="1124744"/>
            <a:ext cx="3312368" cy="4762500"/>
          </a:xfrm>
          <a:prstGeom prst="rect">
            <a:avLst/>
          </a:prstGeom>
          <a:ln>
            <a:noFill/>
          </a:ln>
          <a:effectLst>
            <a:softEdge rad="112500"/>
          </a:effectLst>
        </p:spPr>
      </p:pic>
      <p:sp>
        <p:nvSpPr>
          <p:cNvPr id="7" name="6 - Θέση αριθμού διαφάνειας"/>
          <p:cNvSpPr>
            <a:spLocks noGrp="1"/>
          </p:cNvSpPr>
          <p:nvPr>
            <p:ph type="sldNum" sz="quarter" idx="12"/>
          </p:nvPr>
        </p:nvSpPr>
        <p:spPr/>
        <p:txBody>
          <a:bodyPr/>
          <a:lstStyle/>
          <a:p>
            <a:fld id="{C253011D-87D8-44AE-B137-F1558B2A836E}" type="slidenum">
              <a:rPr lang="el-GR" smtClean="0"/>
              <a:pPr/>
              <a:t>3</a:t>
            </a:fld>
            <a:endParaRPr lang="el-GR"/>
          </a:p>
        </p:txBody>
      </p:sp>
    </p:spTree>
  </p:cSld>
  <p:clrMapOvr>
    <a:masterClrMapping/>
  </p:clrMapOvr>
  <p:transition spd="slow">
    <p:cover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67544" y="620688"/>
            <a:ext cx="8229600" cy="1066800"/>
          </a:xfrm>
        </p:spPr>
        <p:txBody>
          <a:bodyPr>
            <a:normAutofit/>
          </a:bodyPr>
          <a:lstStyle/>
          <a:p>
            <a:pPr algn="ctr" eaLnBrk="1" hangingPunct="1">
              <a:defRPr/>
            </a:pPr>
            <a:r>
              <a:rPr lang="el-GR" sz="4000" b="1" dirty="0" smtClean="0">
                <a:latin typeface="Bookman Old Style" pitchFamily="18" charset="0"/>
              </a:rPr>
              <a:t>Θεολογικά χαρακτηριστικά</a:t>
            </a:r>
          </a:p>
        </p:txBody>
      </p:sp>
      <p:sp>
        <p:nvSpPr>
          <p:cNvPr id="67587" name="Rectangle 3"/>
          <p:cNvSpPr>
            <a:spLocks noGrp="1" noChangeArrowheads="1"/>
          </p:cNvSpPr>
          <p:nvPr>
            <p:ph type="body" idx="1"/>
          </p:nvPr>
        </p:nvSpPr>
        <p:spPr>
          <a:xfrm>
            <a:off x="251520" y="1700808"/>
            <a:ext cx="8435280" cy="4873728"/>
          </a:xfrm>
        </p:spPr>
        <p:txBody>
          <a:bodyPr>
            <a:normAutofit fontScale="85000" lnSpcReduction="20000"/>
          </a:bodyPr>
          <a:lstStyle/>
          <a:p>
            <a:pPr algn="just" eaLnBrk="1" hangingPunct="1">
              <a:lnSpc>
                <a:spcPct val="90000"/>
              </a:lnSpc>
              <a:buFont typeface="Wingdings" pitchFamily="2" charset="2"/>
              <a:buChar char="Ø"/>
              <a:defRPr/>
            </a:pPr>
            <a:r>
              <a:rPr lang="el-GR" sz="2800" dirty="0" smtClean="0">
                <a:latin typeface="Bookman Old Style" pitchFamily="18" charset="0"/>
              </a:rPr>
              <a:t>Σε ολόκληρο το ευαγγέλιο κυριαρχεί </a:t>
            </a:r>
            <a:r>
              <a:rPr lang="el-GR" sz="2800" b="1" dirty="0" smtClean="0">
                <a:latin typeface="Bookman Old Style" pitchFamily="18" charset="0"/>
              </a:rPr>
              <a:t>ατμόσφαιρα χαράς, προσευχής, λατρείας.</a:t>
            </a:r>
          </a:p>
          <a:p>
            <a:pPr algn="just" eaLnBrk="1" hangingPunct="1">
              <a:lnSpc>
                <a:spcPct val="90000"/>
              </a:lnSpc>
              <a:buFont typeface="Wingdings" pitchFamily="2" charset="2"/>
              <a:buChar char="Ø"/>
              <a:defRPr/>
            </a:pPr>
            <a:endParaRPr lang="el-GR" b="1" dirty="0" smtClean="0">
              <a:latin typeface="Bookman Old Style" pitchFamily="18" charset="0"/>
            </a:endParaRPr>
          </a:p>
          <a:p>
            <a:pPr algn="just" eaLnBrk="1" hangingPunct="1">
              <a:lnSpc>
                <a:spcPct val="90000"/>
              </a:lnSpc>
              <a:buFont typeface="Wingdings" pitchFamily="2" charset="2"/>
              <a:buChar char="Ø"/>
              <a:defRPr/>
            </a:pPr>
            <a:r>
              <a:rPr lang="el-GR" sz="2800" b="1" dirty="0" err="1" smtClean="0">
                <a:latin typeface="Bookman Old Style" pitchFamily="18" charset="0"/>
              </a:rPr>
              <a:t>Μετα</a:t>
            </a:r>
            <a:r>
              <a:rPr lang="el-GR" sz="2800" b="1" i="1" dirty="0" err="1" smtClean="0">
                <a:latin typeface="Bookman Old Style" pitchFamily="18" charset="0"/>
              </a:rPr>
              <a:t>Στροφή</a:t>
            </a:r>
            <a:r>
              <a:rPr lang="el-GR" sz="2800" b="1" dirty="0" smtClean="0">
                <a:latin typeface="Bookman Old Style" pitchFamily="18" charset="0"/>
              </a:rPr>
              <a:t> + ελεημοσύνη!</a:t>
            </a:r>
          </a:p>
          <a:p>
            <a:pPr algn="just" eaLnBrk="1" hangingPunct="1">
              <a:lnSpc>
                <a:spcPct val="90000"/>
              </a:lnSpc>
              <a:buFont typeface="Wingdings" pitchFamily="2" charset="2"/>
              <a:buChar char="Ø"/>
              <a:defRPr/>
            </a:pPr>
            <a:endParaRPr lang="el-GR" b="1" dirty="0" smtClean="0">
              <a:latin typeface="Bookman Old Style" pitchFamily="18" charset="0"/>
            </a:endParaRPr>
          </a:p>
          <a:p>
            <a:pPr algn="just" eaLnBrk="1" hangingPunct="1">
              <a:lnSpc>
                <a:spcPct val="90000"/>
              </a:lnSpc>
              <a:buFont typeface="Wingdings" pitchFamily="2" charset="2"/>
              <a:buChar char="Ø"/>
              <a:defRPr/>
            </a:pPr>
            <a:r>
              <a:rPr lang="el-GR" sz="2800" b="1" dirty="0" smtClean="0">
                <a:latin typeface="Bookman Old Style" pitchFamily="18" charset="0"/>
              </a:rPr>
              <a:t>Γυναίκα + άνδρας (φιγούρες: τελώνης, ληστής, «πονηρός» οικονόμος)</a:t>
            </a:r>
          </a:p>
          <a:p>
            <a:pPr algn="just" eaLnBrk="1" hangingPunct="1">
              <a:lnSpc>
                <a:spcPct val="90000"/>
              </a:lnSpc>
              <a:buFont typeface="Wingdings" pitchFamily="2" charset="2"/>
              <a:buChar char="Ø"/>
              <a:defRPr/>
            </a:pPr>
            <a:endParaRPr lang="el-GR" b="1" smtClean="0">
              <a:latin typeface="Bookman Old Style" pitchFamily="18" charset="0"/>
            </a:endParaRPr>
          </a:p>
          <a:p>
            <a:pPr algn="just" eaLnBrk="1" hangingPunct="1">
              <a:lnSpc>
                <a:spcPct val="90000"/>
              </a:lnSpc>
              <a:buFont typeface="Wingdings" pitchFamily="2" charset="2"/>
              <a:buChar char="Ø"/>
              <a:defRPr/>
            </a:pPr>
            <a:r>
              <a:rPr lang="el-GR" b="1" smtClean="0">
                <a:latin typeface="Bookman Old Style" pitchFamily="18" charset="0"/>
              </a:rPr>
              <a:t>Οι </a:t>
            </a:r>
            <a:r>
              <a:rPr lang="el-GR" b="1" dirty="0" smtClean="0">
                <a:latin typeface="Bookman Old Style" pitchFamily="18" charset="0"/>
              </a:rPr>
              <a:t>ηγέτες </a:t>
            </a:r>
            <a:r>
              <a:rPr lang="el-GR" b="1" smtClean="0">
                <a:latin typeface="Bookman Old Style" pitchFamily="18" charset="0"/>
              </a:rPr>
              <a:t>όχι συλλήβδην ο λαός</a:t>
            </a:r>
            <a:endParaRPr lang="el-GR" sz="2800" b="1" dirty="0" smtClean="0">
              <a:latin typeface="Bookman Old Style" pitchFamily="18" charset="0"/>
            </a:endParaRPr>
          </a:p>
          <a:p>
            <a:pPr algn="just" eaLnBrk="1" hangingPunct="1">
              <a:lnSpc>
                <a:spcPct val="90000"/>
              </a:lnSpc>
              <a:buFont typeface="Wingdings" pitchFamily="2" charset="2"/>
              <a:buChar char="Ø"/>
              <a:defRPr/>
            </a:pPr>
            <a:endParaRPr lang="el-GR" sz="2800" b="1" dirty="0" smtClean="0">
              <a:latin typeface="Bookman Old Style" pitchFamily="18" charset="0"/>
            </a:endParaRPr>
          </a:p>
          <a:p>
            <a:pPr algn="just" eaLnBrk="1" hangingPunct="1">
              <a:lnSpc>
                <a:spcPct val="90000"/>
              </a:lnSpc>
              <a:buFont typeface="Wingdings" pitchFamily="2" charset="2"/>
              <a:buChar char="Ø"/>
              <a:defRPr/>
            </a:pPr>
            <a:r>
              <a:rPr lang="el-GR" sz="2800" dirty="0" smtClean="0">
                <a:latin typeface="Bookman Old Style" pitchFamily="18" charset="0"/>
              </a:rPr>
              <a:t>Οι </a:t>
            </a:r>
            <a:r>
              <a:rPr lang="el-GR" sz="2800" b="1" dirty="0" smtClean="0">
                <a:latin typeface="Bookman Old Style" pitchFamily="18" charset="0"/>
              </a:rPr>
              <a:t>ρωμαϊκές αρχές</a:t>
            </a:r>
            <a:r>
              <a:rPr lang="el-GR" sz="2800" dirty="0" smtClean="0">
                <a:latin typeface="Bookman Old Style" pitchFamily="18" charset="0"/>
              </a:rPr>
              <a:t> δεν καταδιώκουν το χριστιανισμό αλλά κρατούν </a:t>
            </a:r>
            <a:r>
              <a:rPr lang="el-GR" sz="2800" b="1" dirty="0" smtClean="0">
                <a:latin typeface="Bookman Old Style" pitchFamily="18" charset="0"/>
              </a:rPr>
              <a:t>στάση ανοχής και μερικές φορές στάση προστασίας των χριστιανών κηρύκων από το φανατισμό των Ιουδαίων.</a:t>
            </a:r>
          </a:p>
          <a:p>
            <a:pPr algn="just" eaLnBrk="1" hangingPunct="1">
              <a:lnSpc>
                <a:spcPct val="90000"/>
              </a:lnSpc>
              <a:buFont typeface="Wingdings" pitchFamily="2" charset="2"/>
              <a:buChar char="Ø"/>
              <a:defRPr/>
            </a:pPr>
            <a:endParaRPr lang="el-GR" sz="2800" b="1" dirty="0" smtClean="0">
              <a:latin typeface="Bookman Old Style" pitchFamily="18" charset="0"/>
            </a:endParaRPr>
          </a:p>
          <a:p>
            <a:pPr algn="just" eaLnBrk="1" hangingPunct="1">
              <a:lnSpc>
                <a:spcPct val="90000"/>
              </a:lnSpc>
              <a:buFont typeface="Wingdings" pitchFamily="2" charset="2"/>
              <a:buChar char="Ø"/>
              <a:defRPr/>
            </a:pPr>
            <a:r>
              <a:rPr lang="el-GR" sz="2800" dirty="0" smtClean="0">
                <a:latin typeface="Bookman Old Style" pitchFamily="18" charset="0"/>
              </a:rPr>
              <a:t>Ο Λουκάς </a:t>
            </a:r>
            <a:r>
              <a:rPr lang="el-GR" sz="2800" b="1" dirty="0" smtClean="0">
                <a:latin typeface="Bookman Old Style" pitchFamily="18" charset="0"/>
              </a:rPr>
              <a:t>πολύ κοντά στη θεολογία του Παύλου.</a:t>
            </a:r>
          </a:p>
          <a:p>
            <a:pPr eaLnBrk="1" hangingPunct="1">
              <a:lnSpc>
                <a:spcPct val="90000"/>
              </a:lnSpc>
              <a:buFontTx/>
              <a:buNone/>
              <a:defRPr/>
            </a:pPr>
            <a:endParaRPr lang="el-GR" sz="2800" b="1" dirty="0" smtClean="0">
              <a:latin typeface="Bookman Old Style" pitchFamily="18" charset="0"/>
            </a:endParaRPr>
          </a:p>
        </p:txBody>
      </p:sp>
    </p:spTree>
  </p:cSld>
  <p:clrMapOvr>
    <a:masterClrMapping/>
  </p:clrMapOvr>
  <p:transition spd="slow">
    <p:cover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C253011D-87D8-44AE-B137-F1558B2A836E}" type="slidenum">
              <a:rPr lang="el-GR" smtClean="0"/>
              <a:pPr/>
              <a:t>31</a:t>
            </a:fld>
            <a:endParaRPr lang="el-GR"/>
          </a:p>
        </p:txBody>
      </p:sp>
      <p:sp>
        <p:nvSpPr>
          <p:cNvPr id="3" name="2 - Στρογγυλεμένο ορθογώνιο"/>
          <p:cNvSpPr/>
          <p:nvPr/>
        </p:nvSpPr>
        <p:spPr>
          <a:xfrm>
            <a:off x="323528" y="1628800"/>
            <a:ext cx="8136904" cy="1481257"/>
          </a:xfrm>
          <a:prstGeom prst="roundRect">
            <a:avLst/>
          </a:prstGeom>
          <a:solidFill>
            <a:schemeClr val="accent2">
              <a:lumMod val="60000"/>
              <a:lumOff val="40000"/>
            </a:schemeClr>
          </a:solidFill>
          <a:ln>
            <a:solidFill>
              <a:schemeClr val="tx1"/>
            </a:solidFill>
          </a:ln>
        </p:spPr>
        <p:txBody>
          <a:bodyPr wrap="square">
            <a:spAutoFit/>
          </a:bodyPr>
          <a:lstStyle/>
          <a:p>
            <a:pPr lvl="0" algn="just" eaLnBrk="0" fontAlgn="base" hangingPunct="0">
              <a:lnSpc>
                <a:spcPct val="150000"/>
              </a:lnSpc>
              <a:spcBef>
                <a:spcPct val="0"/>
              </a:spcBef>
              <a:spcAft>
                <a:spcPct val="0"/>
              </a:spcAft>
            </a:pPr>
            <a:r>
              <a:rPr kumimoji="0" lang="el-GR" b="1"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Έχει έντονα </a:t>
            </a:r>
            <a:r>
              <a:rPr kumimoji="0" lang="el-GR" b="1" i="1"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κοινωνικό χαρακτήρα, αγκαλιάζει περιθωριοποιημένες ομάδες</a:t>
            </a:r>
            <a:r>
              <a:rPr kumimoji="0" lang="el-GR" b="1" i="0" u="none" strike="noStrike" cap="none" normalizeH="0" baseline="0" dirty="0" smtClean="0">
                <a:ln>
                  <a:noFill/>
                </a:ln>
                <a:solidFill>
                  <a:schemeClr val="tx1"/>
                </a:solidFill>
                <a:effectLst/>
                <a:latin typeface="Palatino Linotype" pitchFamily="18" charset="0"/>
                <a:ea typeface="Calibri" pitchFamily="34" charset="0"/>
                <a:cs typeface="Times New Roman" pitchFamily="18" charset="0"/>
              </a:rPr>
              <a:t>. Χαρακτηριστικά επαναστατικό είναι το μεγαλυνάριο της Θεοτόκου.</a:t>
            </a:r>
            <a:endParaRPr kumimoji="0" lang="el-G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 Επεξήγηση με παραλληλόγραμμο"/>
          <p:cNvSpPr/>
          <p:nvPr/>
        </p:nvSpPr>
        <p:spPr>
          <a:xfrm>
            <a:off x="323528" y="3164681"/>
            <a:ext cx="8064896" cy="3693319"/>
          </a:xfrm>
          <a:prstGeom prst="wedgeRectCallout">
            <a:avLst/>
          </a:prstGeom>
          <a:solidFill>
            <a:srgbClr val="7030A0">
              <a:alpha val="31000"/>
            </a:srgbClr>
          </a:solidFill>
          <a:ln>
            <a:solidFill>
              <a:schemeClr val="tx1"/>
            </a:solidFill>
          </a:ln>
        </p:spPr>
        <p:txBody>
          <a:bodyPr wrap="square">
            <a:spAutoFit/>
          </a:bodyPr>
          <a:lstStyle/>
          <a:p>
            <a:pPr algn="just">
              <a:lnSpc>
                <a:spcPct val="150000"/>
              </a:lnSpc>
            </a:pPr>
            <a:r>
              <a:rPr lang="el-GR" dirty="0">
                <a:latin typeface="Palatino Linotype" pitchFamily="18" charset="0"/>
              </a:rPr>
              <a:t>Ολόκληρο το </a:t>
            </a:r>
            <a:r>
              <a:rPr lang="el-GR" dirty="0" err="1">
                <a:latin typeface="Palatino Linotype" pitchFamily="18" charset="0"/>
              </a:rPr>
              <a:t>Λκ</a:t>
            </a:r>
            <a:r>
              <a:rPr lang="el-GR" dirty="0">
                <a:latin typeface="Palatino Linotype" pitchFamily="18" charset="0"/>
              </a:rPr>
              <a:t>. </a:t>
            </a:r>
            <a:r>
              <a:rPr lang="el-GR" b="1" dirty="0">
                <a:latin typeface="Palatino Linotype" pitchFamily="18" charset="0"/>
              </a:rPr>
              <a:t>αρχίζει και τελειώνει</a:t>
            </a:r>
            <a:r>
              <a:rPr lang="el-GR" dirty="0">
                <a:latin typeface="Palatino Linotype" pitchFamily="18" charset="0"/>
              </a:rPr>
              <a:t> </a:t>
            </a:r>
            <a:r>
              <a:rPr lang="el-GR" b="1" dirty="0">
                <a:latin typeface="Palatino Linotype" pitchFamily="18" charset="0"/>
              </a:rPr>
              <a:t>με το Ναό και την </a:t>
            </a:r>
            <a:r>
              <a:rPr lang="el-GR" b="1" dirty="0" smtClean="0">
                <a:latin typeface="Palatino Linotype" pitchFamily="18" charset="0"/>
              </a:rPr>
              <a:t>Ιερουσαλήμ</a:t>
            </a:r>
            <a:r>
              <a:rPr lang="el-GR" b="1" u="sng" dirty="0" smtClean="0">
                <a:latin typeface="Palatino Linotype" pitchFamily="18" charset="0"/>
              </a:rPr>
              <a:t>. </a:t>
            </a:r>
            <a:r>
              <a:rPr lang="el-GR" dirty="0" smtClean="0">
                <a:latin typeface="Palatino Linotype" pitchFamily="18" charset="0"/>
              </a:rPr>
              <a:t>Εκτός της σχέσης του Ι. Χριστού με το του Ναό και την Ιερουσαλήμ, ιδιαίτερη σημασία δίνει ο Λουκάς και </a:t>
            </a:r>
            <a:r>
              <a:rPr lang="el-GR" b="1" dirty="0" smtClean="0">
                <a:latin typeface="Palatino Linotype" pitchFamily="18" charset="0"/>
              </a:rPr>
              <a:t>στα κοινά γεύματα και την Προσευχή του Ιησού και της Εκκλησίας, στη μαθητεία των γυναικών,  στην εύρεση του «χαμένου» (τριλογία του απολωλότος/ασώτου), στη μετάνοια (του Ζακχαίου, του ληστή) και το έλεος προς τους πτωχούς που τη συνοδεύει, στο «Σήμερον» της σωτηρίας, στη δράση του Αγ. Πνεύματος</a:t>
            </a:r>
            <a:endParaRPr lang="el-GR" dirty="0" smtClean="0">
              <a:latin typeface="Palatino Linotype" pitchFamily="18" charset="0"/>
            </a:endParaRPr>
          </a:p>
          <a:p>
            <a:endParaRPr lang="el-GR" dirty="0"/>
          </a:p>
        </p:txBody>
      </p:sp>
      <p:sp>
        <p:nvSpPr>
          <p:cNvPr id="6" name="5 - TextBox"/>
          <p:cNvSpPr txBox="1"/>
          <p:nvPr/>
        </p:nvSpPr>
        <p:spPr>
          <a:xfrm>
            <a:off x="323528" y="898094"/>
            <a:ext cx="5040560" cy="442674"/>
          </a:xfrm>
          <a:prstGeom prst="roundRect">
            <a:avLst/>
          </a:prstGeom>
          <a:solidFill>
            <a:schemeClr val="accent2"/>
          </a:solidFill>
          <a:ln>
            <a:solidFill>
              <a:schemeClr val="tx1"/>
            </a:solidFill>
          </a:ln>
        </p:spPr>
        <p:txBody>
          <a:bodyPr wrap="square" rtlCol="0">
            <a:spAutoFit/>
          </a:bodyPr>
          <a:lstStyle/>
          <a:p>
            <a:r>
              <a:rPr lang="el-GR" sz="2000" b="1" dirty="0">
                <a:latin typeface="Palatino Linotype" pitchFamily="18" charset="0"/>
              </a:rPr>
              <a:t>Ζ</a:t>
            </a:r>
            <a:r>
              <a:rPr lang="el-GR" sz="2000" b="1" dirty="0" smtClean="0">
                <a:latin typeface="Palatino Linotype" pitchFamily="18" charset="0"/>
              </a:rPr>
              <a:t>. ΘΕΟΛΟΓΙΑ ΕΡΓΟΥ</a:t>
            </a:r>
            <a:endParaRPr lang="el-GR" sz="2000" b="1" dirty="0">
              <a:latin typeface="Palatino Linotype" pitchFamily="18" charset="0"/>
            </a:endParaRPr>
          </a:p>
        </p:txBody>
      </p:sp>
    </p:spTree>
  </p:cSld>
  <p:clrMapOvr>
    <a:masterClrMapping/>
  </p:clrMapOvr>
  <p:transition spd="slow">
    <p:cover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Εικόνα11.jpg"/>
          <p:cNvPicPr>
            <a:picLocks noChangeAspect="1"/>
          </p:cNvPicPr>
          <p:nvPr/>
        </p:nvPicPr>
        <p:blipFill>
          <a:blip r:embed="rId3" cstate="print">
            <a:lum bright="-10000"/>
          </a:blip>
          <a:stretch>
            <a:fillRect/>
          </a:stretch>
        </p:blipFill>
        <p:spPr>
          <a:xfrm>
            <a:off x="-24961" y="0"/>
            <a:ext cx="9168961" cy="6858000"/>
          </a:xfrm>
          <a:prstGeom prst="rect">
            <a:avLst/>
          </a:prstGeom>
          <a:effectLst>
            <a:outerShdw blurRad="1270000" dist="50800" dir="21540000" algn="ctr" rotWithShape="0">
              <a:srgbClr val="000000">
                <a:alpha val="11000"/>
              </a:srgbClr>
            </a:outerShdw>
          </a:effectLst>
        </p:spPr>
      </p:pic>
      <p:sp>
        <p:nvSpPr>
          <p:cNvPr id="5" name="4 - Θέση αριθμού διαφάνειας"/>
          <p:cNvSpPr>
            <a:spLocks noGrp="1"/>
          </p:cNvSpPr>
          <p:nvPr>
            <p:ph type="sldNum" sz="quarter" idx="12"/>
          </p:nvPr>
        </p:nvSpPr>
        <p:spPr/>
        <p:txBody>
          <a:bodyPr/>
          <a:lstStyle/>
          <a:p>
            <a:fld id="{DB17553C-3644-4DFF-90A8-7DCABD9881B2}" type="slidenum">
              <a:rPr lang="el-GR" smtClean="0"/>
              <a:pPr/>
              <a:t>32</a:t>
            </a:fld>
            <a:endParaRPr lang="el-GR"/>
          </a:p>
        </p:txBody>
      </p:sp>
    </p:spTree>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899592" y="692696"/>
            <a:ext cx="7787208" cy="792088"/>
          </a:xfrm>
        </p:spPr>
        <p:txBody>
          <a:bodyPr/>
          <a:lstStyle/>
          <a:p>
            <a:pPr algn="ctr" eaLnBrk="1" hangingPunct="1">
              <a:defRPr/>
            </a:pPr>
            <a:r>
              <a:rPr lang="el-GR" sz="3600" b="1" dirty="0" smtClean="0">
                <a:latin typeface="Bookman Old Style" pitchFamily="18" charset="0"/>
              </a:rPr>
              <a:t>Α. Ποιος είναι ο Λουκάς;</a:t>
            </a:r>
          </a:p>
        </p:txBody>
      </p:sp>
      <p:sp>
        <p:nvSpPr>
          <p:cNvPr id="64515" name="Rectangle 3"/>
          <p:cNvSpPr>
            <a:spLocks noGrp="1" noChangeArrowheads="1"/>
          </p:cNvSpPr>
          <p:nvPr>
            <p:ph type="body" idx="1"/>
          </p:nvPr>
        </p:nvSpPr>
        <p:spPr>
          <a:xfrm>
            <a:off x="0" y="1484784"/>
            <a:ext cx="8841160" cy="4752528"/>
          </a:xfrm>
        </p:spPr>
        <p:txBody>
          <a:bodyPr>
            <a:normAutofit fontScale="70000" lnSpcReduction="20000"/>
          </a:bodyPr>
          <a:lstStyle/>
          <a:p>
            <a:pPr algn="ctr">
              <a:lnSpc>
                <a:spcPct val="90000"/>
              </a:lnSpc>
              <a:buNone/>
              <a:defRPr/>
            </a:pPr>
            <a:r>
              <a:rPr lang="el-GR" dirty="0" smtClean="0">
                <a:latin typeface="Palatino Linotype" pitchFamily="18" charset="0"/>
              </a:rPr>
              <a:t>Πρώτος ο Ειρηναίος  μας πληροφορεί ότι Λουκάς, </a:t>
            </a:r>
            <a:r>
              <a:rPr lang="el-GR" i="1" dirty="0" smtClean="0">
                <a:latin typeface="Palatino Linotype" pitchFamily="18" charset="0"/>
              </a:rPr>
              <a:t>ὁ </a:t>
            </a:r>
            <a:endParaRPr lang="en-US" i="1" dirty="0" smtClean="0">
              <a:latin typeface="Palatino Linotype" pitchFamily="18" charset="0"/>
            </a:endParaRPr>
          </a:p>
          <a:p>
            <a:pPr algn="ctr">
              <a:lnSpc>
                <a:spcPct val="90000"/>
              </a:lnSpc>
              <a:buNone/>
              <a:defRPr/>
            </a:pPr>
            <a:r>
              <a:rPr lang="el-GR" i="1" dirty="0" err="1" smtClean="0">
                <a:latin typeface="Palatino Linotype" pitchFamily="18" charset="0"/>
              </a:rPr>
              <a:t>ἀκόλουθος</a:t>
            </a:r>
            <a:r>
              <a:rPr lang="el-GR" i="1" dirty="0" smtClean="0">
                <a:latin typeface="Palatino Linotype" pitchFamily="18" charset="0"/>
              </a:rPr>
              <a:t> </a:t>
            </a:r>
            <a:r>
              <a:rPr lang="el-GR" i="1" dirty="0" err="1" smtClean="0">
                <a:latin typeface="Palatino Linotype" pitchFamily="18" charset="0"/>
              </a:rPr>
              <a:t>Παύλου</a:t>
            </a:r>
            <a:r>
              <a:rPr lang="el-GR" i="1" dirty="0" smtClean="0">
                <a:latin typeface="Palatino Linotype" pitchFamily="18" charset="0"/>
              </a:rPr>
              <a:t>, </a:t>
            </a:r>
            <a:r>
              <a:rPr lang="el-GR" i="1" dirty="0" err="1" smtClean="0">
                <a:latin typeface="Palatino Linotype" pitchFamily="18" charset="0"/>
              </a:rPr>
              <a:t>τὸ</a:t>
            </a:r>
            <a:r>
              <a:rPr lang="el-GR" i="1" dirty="0" smtClean="0">
                <a:latin typeface="Palatino Linotype" pitchFamily="18" charset="0"/>
              </a:rPr>
              <a:t> </a:t>
            </a:r>
            <a:r>
              <a:rPr lang="el-GR" i="1" dirty="0" err="1" smtClean="0">
                <a:latin typeface="Palatino Linotype" pitchFamily="18" charset="0"/>
              </a:rPr>
              <a:t>ὑπ</a:t>
            </a:r>
            <a:r>
              <a:rPr lang="el-GR" i="1" dirty="0" smtClean="0">
                <a:latin typeface="Palatino Linotype" pitchFamily="18" charset="0"/>
              </a:rPr>
              <a:t>’ </a:t>
            </a:r>
            <a:r>
              <a:rPr lang="el-GR" i="1" dirty="0" err="1" smtClean="0">
                <a:latin typeface="Palatino Linotype" pitchFamily="18" charset="0"/>
              </a:rPr>
              <a:t>ἐκείνου</a:t>
            </a:r>
            <a:r>
              <a:rPr lang="el-GR" i="1" dirty="0" smtClean="0">
                <a:latin typeface="Palatino Linotype" pitchFamily="18" charset="0"/>
              </a:rPr>
              <a:t> </a:t>
            </a:r>
            <a:r>
              <a:rPr lang="el-GR" i="1" dirty="0" err="1" smtClean="0">
                <a:latin typeface="Palatino Linotype" pitchFamily="18" charset="0"/>
              </a:rPr>
              <a:t>κηρυσσόμενον</a:t>
            </a:r>
            <a:r>
              <a:rPr lang="el-GR" i="1" dirty="0" smtClean="0">
                <a:latin typeface="Palatino Linotype" pitchFamily="18" charset="0"/>
              </a:rPr>
              <a:t> </a:t>
            </a:r>
            <a:r>
              <a:rPr lang="el-GR" i="1" dirty="0" err="1" smtClean="0">
                <a:latin typeface="Palatino Linotype" pitchFamily="18" charset="0"/>
              </a:rPr>
              <a:t>εὐαγγέλιον</a:t>
            </a:r>
            <a:r>
              <a:rPr lang="el-GR" i="1" dirty="0" smtClean="0">
                <a:latin typeface="Palatino Linotype" pitchFamily="18" charset="0"/>
              </a:rPr>
              <a:t> </a:t>
            </a:r>
            <a:r>
              <a:rPr lang="el-GR" i="1" dirty="0" err="1" smtClean="0">
                <a:latin typeface="Palatino Linotype" pitchFamily="18" charset="0"/>
              </a:rPr>
              <a:t>ἐν</a:t>
            </a:r>
            <a:r>
              <a:rPr lang="el-GR" i="1" dirty="0" smtClean="0">
                <a:latin typeface="Palatino Linotype" pitchFamily="18" charset="0"/>
              </a:rPr>
              <a:t> </a:t>
            </a:r>
            <a:r>
              <a:rPr lang="el-GR" i="1" dirty="0" err="1" smtClean="0">
                <a:latin typeface="Palatino Linotype" pitchFamily="18" charset="0"/>
              </a:rPr>
              <a:t>βιβλίω</a:t>
            </a:r>
            <a:r>
              <a:rPr lang="el-GR" i="1" dirty="0" smtClean="0">
                <a:latin typeface="Palatino Linotype" pitchFamily="18" charset="0"/>
              </a:rPr>
              <a:t> </a:t>
            </a:r>
            <a:r>
              <a:rPr lang="el-GR" i="1" dirty="0" err="1" smtClean="0">
                <a:latin typeface="Palatino Linotype" pitchFamily="18" charset="0"/>
              </a:rPr>
              <a:t>κατέθεντο</a:t>
            </a:r>
            <a:r>
              <a:rPr lang="el-GR" i="1" dirty="0" smtClean="0">
                <a:latin typeface="Palatino Linotype" pitchFamily="18" charset="0"/>
              </a:rPr>
              <a:t> </a:t>
            </a:r>
            <a:r>
              <a:rPr lang="el-GR" dirty="0" smtClean="0">
                <a:latin typeface="Palatino Linotype" pitchFamily="18" charset="0"/>
              </a:rPr>
              <a:t> (3.1.1).  </a:t>
            </a:r>
          </a:p>
          <a:p>
            <a:pPr algn="ctr">
              <a:lnSpc>
                <a:spcPct val="90000"/>
              </a:lnSpc>
              <a:buNone/>
              <a:defRPr/>
            </a:pPr>
            <a:endParaRPr lang="en-US" b="1" dirty="0" smtClean="0"/>
          </a:p>
          <a:p>
            <a:pPr algn="ctr">
              <a:lnSpc>
                <a:spcPct val="90000"/>
              </a:lnSpc>
              <a:buNone/>
              <a:defRPr/>
            </a:pPr>
            <a:r>
              <a:rPr lang="el-GR" b="1" dirty="0" err="1" smtClean="0"/>
              <a:t>Αντι</a:t>
            </a:r>
            <a:r>
              <a:rPr lang="el-GR" b="1" dirty="0" smtClean="0"/>
              <a:t>- </a:t>
            </a:r>
            <a:r>
              <a:rPr lang="el-GR" b="1" dirty="0" err="1" smtClean="0"/>
              <a:t>Μαρκιωνιτικός</a:t>
            </a:r>
            <a:r>
              <a:rPr lang="el-GR" b="1" dirty="0" smtClean="0"/>
              <a:t> Πρόλογος 2</a:t>
            </a:r>
            <a:r>
              <a:rPr lang="el-GR" b="1" baseline="30000" dirty="0" smtClean="0"/>
              <a:t>ος</a:t>
            </a:r>
            <a:r>
              <a:rPr lang="el-GR" b="1" dirty="0" smtClean="0"/>
              <a:t> αι. </a:t>
            </a:r>
            <a:r>
              <a:rPr lang="el-GR" b="1" dirty="0" err="1" smtClean="0"/>
              <a:t>μ.Χ</a:t>
            </a:r>
            <a:r>
              <a:rPr lang="el-GR" b="1" dirty="0" smtClean="0"/>
              <a:t>.</a:t>
            </a:r>
            <a:endParaRPr lang="el-GR" sz="2800" dirty="0" smtClean="0">
              <a:latin typeface="Bookman Old Style" pitchFamily="18" charset="0"/>
            </a:endParaRPr>
          </a:p>
          <a:p>
            <a:pPr algn="ctr">
              <a:lnSpc>
                <a:spcPct val="90000"/>
              </a:lnSpc>
              <a:buNone/>
              <a:defRPr/>
            </a:pPr>
            <a:endParaRPr lang="en-US" b="1" dirty="0" smtClean="0"/>
          </a:p>
          <a:p>
            <a:pPr algn="ctr">
              <a:lnSpc>
                <a:spcPct val="90000"/>
              </a:lnSpc>
              <a:buNone/>
              <a:defRPr/>
            </a:pPr>
            <a:r>
              <a:rPr lang="el-GR" dirty="0" err="1" smtClean="0"/>
              <a:t>Ἒστιν</a:t>
            </a:r>
            <a:r>
              <a:rPr lang="el-GR" dirty="0" smtClean="0"/>
              <a:t> ὁ </a:t>
            </a:r>
            <a:r>
              <a:rPr lang="el-GR" dirty="0" err="1" smtClean="0"/>
              <a:t>Λουκᾶς</a:t>
            </a:r>
            <a:r>
              <a:rPr lang="el-GR" dirty="0" smtClean="0"/>
              <a:t> </a:t>
            </a:r>
            <a:r>
              <a:rPr lang="el-GR" b="1" dirty="0" err="1" smtClean="0"/>
              <a:t>Ἀντιοχεὺς</a:t>
            </a:r>
            <a:r>
              <a:rPr lang="el-GR" b="1" dirty="0" smtClean="0"/>
              <a:t> Σύρος, </a:t>
            </a:r>
            <a:r>
              <a:rPr lang="el-GR" b="1" dirty="0" err="1" smtClean="0"/>
              <a:t>ἰατρὸς</a:t>
            </a:r>
            <a:r>
              <a:rPr lang="el-GR" b="1" dirty="0" smtClean="0"/>
              <a:t> </a:t>
            </a:r>
            <a:r>
              <a:rPr lang="el-GR" dirty="0" err="1" smtClean="0"/>
              <a:t>τῇ</a:t>
            </a:r>
            <a:r>
              <a:rPr lang="el-GR" dirty="0" smtClean="0"/>
              <a:t> </a:t>
            </a:r>
            <a:r>
              <a:rPr lang="el-GR" dirty="0" err="1" smtClean="0"/>
              <a:t>τέχνῃ</a:t>
            </a:r>
            <a:r>
              <a:rPr lang="el-GR" dirty="0" smtClean="0"/>
              <a:t>, </a:t>
            </a:r>
            <a:r>
              <a:rPr lang="el-GR" b="1" dirty="0" err="1" smtClean="0"/>
              <a:t>μαθητὴς</a:t>
            </a:r>
            <a:r>
              <a:rPr lang="el-GR" b="1" dirty="0" smtClean="0"/>
              <a:t> </a:t>
            </a:r>
            <a:r>
              <a:rPr lang="el-GR" b="1" dirty="0" err="1" smtClean="0"/>
              <a:t>ἀποστόλων</a:t>
            </a:r>
            <a:r>
              <a:rPr lang="el-GR" b="1" dirty="0" smtClean="0"/>
              <a:t> γενόμενος </a:t>
            </a:r>
            <a:r>
              <a:rPr lang="el-GR" dirty="0" err="1" smtClean="0"/>
              <a:t>καὶ</a:t>
            </a:r>
            <a:r>
              <a:rPr lang="el-GR" dirty="0" smtClean="0"/>
              <a:t> </a:t>
            </a:r>
            <a:r>
              <a:rPr lang="el-GR" dirty="0" err="1" smtClean="0"/>
              <a:t>ὕστερον</a:t>
            </a:r>
            <a:r>
              <a:rPr lang="el-GR" dirty="0" smtClean="0"/>
              <a:t> </a:t>
            </a:r>
            <a:r>
              <a:rPr lang="el-GR" b="1" dirty="0" err="1" smtClean="0"/>
              <a:t>Παύλῳ</a:t>
            </a:r>
            <a:r>
              <a:rPr lang="el-GR" b="1" dirty="0" smtClean="0"/>
              <a:t> παρακολουθήσας μέχρις </a:t>
            </a:r>
            <a:r>
              <a:rPr lang="el-GR" b="1" dirty="0" err="1" smtClean="0"/>
              <a:t>τοῦ</a:t>
            </a:r>
            <a:r>
              <a:rPr lang="el-GR" b="1" dirty="0" smtClean="0"/>
              <a:t> μαρτυρίου </a:t>
            </a:r>
            <a:r>
              <a:rPr lang="el-GR" b="1" dirty="0" err="1" smtClean="0"/>
              <a:t>αὐτοῦ</a:t>
            </a:r>
            <a:r>
              <a:rPr lang="el-GR" b="1" dirty="0" smtClean="0"/>
              <a:t>, </a:t>
            </a:r>
            <a:r>
              <a:rPr lang="el-GR" dirty="0" smtClean="0"/>
              <a:t>δουλεύσας </a:t>
            </a:r>
            <a:r>
              <a:rPr lang="el-GR" dirty="0" err="1" smtClean="0"/>
              <a:t>τῷ</a:t>
            </a:r>
            <a:r>
              <a:rPr lang="el-GR" dirty="0" smtClean="0"/>
              <a:t> </a:t>
            </a:r>
            <a:r>
              <a:rPr lang="el-GR" dirty="0" err="1" smtClean="0"/>
              <a:t>Κυρίῳ</a:t>
            </a:r>
            <a:r>
              <a:rPr lang="el-GR" dirty="0" smtClean="0"/>
              <a:t> </a:t>
            </a:r>
            <a:r>
              <a:rPr lang="el-GR" dirty="0" err="1" smtClean="0"/>
              <a:t>ἀπερισπάστως</a:t>
            </a:r>
            <a:r>
              <a:rPr lang="el-GR" dirty="0" smtClean="0"/>
              <a:t>, </a:t>
            </a:r>
          </a:p>
          <a:p>
            <a:pPr algn="ctr">
              <a:lnSpc>
                <a:spcPct val="90000"/>
              </a:lnSpc>
              <a:buNone/>
              <a:defRPr/>
            </a:pPr>
            <a:endParaRPr lang="el-GR" b="1" dirty="0" smtClean="0"/>
          </a:p>
          <a:p>
            <a:pPr algn="ctr">
              <a:lnSpc>
                <a:spcPct val="90000"/>
              </a:lnSpc>
              <a:buNone/>
              <a:defRPr/>
            </a:pPr>
            <a:r>
              <a:rPr lang="el-GR" b="1" dirty="0" err="1" smtClean="0"/>
              <a:t>ἀγύναιος</a:t>
            </a:r>
            <a:r>
              <a:rPr lang="el-GR" b="1" dirty="0" smtClean="0"/>
              <a:t>, </a:t>
            </a:r>
            <a:r>
              <a:rPr lang="el-GR" b="1" dirty="0" err="1" smtClean="0"/>
              <a:t>ἄτεκνος</a:t>
            </a:r>
            <a:r>
              <a:rPr lang="el-GR" b="1" dirty="0" smtClean="0"/>
              <a:t>, </a:t>
            </a:r>
            <a:r>
              <a:rPr lang="el-GR" b="1" dirty="0" err="1" smtClean="0"/>
              <a:t>ἐτῶν</a:t>
            </a:r>
            <a:r>
              <a:rPr lang="el-GR" b="1" dirty="0" smtClean="0"/>
              <a:t> </a:t>
            </a:r>
            <a:r>
              <a:rPr lang="el-GR" b="1" dirty="0" err="1" smtClean="0"/>
              <a:t>ὀγδοήκοντα</a:t>
            </a:r>
            <a:r>
              <a:rPr lang="el-GR" b="1" dirty="0" smtClean="0"/>
              <a:t> τεσσάρων </a:t>
            </a:r>
            <a:r>
              <a:rPr lang="el-GR" b="1" dirty="0" err="1" smtClean="0"/>
              <a:t>ἐκοιμήθη</a:t>
            </a:r>
            <a:r>
              <a:rPr lang="el-GR" b="1" dirty="0" smtClean="0"/>
              <a:t> </a:t>
            </a:r>
            <a:r>
              <a:rPr lang="el-GR" b="1" dirty="0" err="1" smtClean="0"/>
              <a:t>ἐν</a:t>
            </a:r>
            <a:r>
              <a:rPr lang="el-GR" b="1" dirty="0" smtClean="0"/>
              <a:t> </a:t>
            </a:r>
            <a:r>
              <a:rPr lang="el-GR" b="1" dirty="0" err="1" smtClean="0"/>
              <a:t>τῇ</a:t>
            </a:r>
            <a:r>
              <a:rPr lang="el-GR" b="1" dirty="0" smtClean="0"/>
              <a:t> Βοιωτία, </a:t>
            </a:r>
            <a:endParaRPr lang="en-US" b="1" dirty="0" smtClean="0"/>
          </a:p>
          <a:p>
            <a:pPr algn="ctr">
              <a:lnSpc>
                <a:spcPct val="90000"/>
              </a:lnSpc>
              <a:buNone/>
              <a:defRPr/>
            </a:pPr>
            <a:r>
              <a:rPr lang="el-GR" b="1" dirty="0" smtClean="0"/>
              <a:t>πλήρης </a:t>
            </a:r>
            <a:r>
              <a:rPr lang="el-GR" b="1" cap="all" dirty="0" smtClean="0"/>
              <a:t>π</a:t>
            </a:r>
            <a:r>
              <a:rPr lang="el-GR" b="1" dirty="0" smtClean="0"/>
              <a:t>νεύματος </a:t>
            </a:r>
            <a:r>
              <a:rPr lang="el-GR" b="1" dirty="0" err="1" smtClean="0"/>
              <a:t>Ἁγίου</a:t>
            </a:r>
            <a:r>
              <a:rPr lang="el-GR" b="1" dirty="0" smtClean="0"/>
              <a:t>. </a:t>
            </a:r>
          </a:p>
          <a:p>
            <a:pPr algn="ctr">
              <a:lnSpc>
                <a:spcPct val="90000"/>
              </a:lnSpc>
              <a:buNone/>
              <a:defRPr/>
            </a:pPr>
            <a:endParaRPr lang="el-GR" b="1" dirty="0" smtClean="0"/>
          </a:p>
          <a:p>
            <a:pPr algn="ctr">
              <a:lnSpc>
                <a:spcPct val="90000"/>
              </a:lnSpc>
              <a:buNone/>
              <a:defRPr/>
            </a:pPr>
            <a:r>
              <a:rPr lang="el-GR" b="1" dirty="0" smtClean="0"/>
              <a:t>Αντιφάσεις στο έργο του:</a:t>
            </a:r>
          </a:p>
          <a:p>
            <a:pPr marL="624078" indent="-514350" algn="ctr">
              <a:lnSpc>
                <a:spcPct val="90000"/>
              </a:lnSpc>
              <a:buAutoNum type="arabicParenBoth"/>
              <a:defRPr/>
            </a:pPr>
            <a:r>
              <a:rPr lang="el-GR" b="1" dirty="0" smtClean="0"/>
              <a:t>Γυναίκες (εξέχουσα θέση αλλά και απάρνηση)</a:t>
            </a:r>
          </a:p>
          <a:p>
            <a:pPr marL="624078" indent="-514350" algn="ctr">
              <a:lnSpc>
                <a:spcPct val="90000"/>
              </a:lnSpc>
              <a:buAutoNum type="arabicParenBoth"/>
              <a:defRPr/>
            </a:pPr>
            <a:r>
              <a:rPr lang="el-GR" b="1" dirty="0" smtClean="0"/>
              <a:t>(2) Πλούτος (απάρνηση αλλά και «εκμετάλλευση)</a:t>
            </a:r>
            <a:endParaRPr lang="en-US" b="1" dirty="0" smtClean="0"/>
          </a:p>
          <a:p>
            <a:pPr algn="ctr">
              <a:lnSpc>
                <a:spcPct val="90000"/>
              </a:lnSpc>
              <a:buNone/>
              <a:defRPr/>
            </a:pPr>
            <a:endParaRPr lang="el-GR" dirty="0" smtClean="0"/>
          </a:p>
        </p:txBody>
      </p:sp>
    </p:spTree>
  </p:cSld>
  <p:clrMapOvr>
    <a:masterClrMapping/>
  </p:clrMapOvr>
  <p:transitio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79512" y="199673"/>
            <a:ext cx="8676456" cy="7294305"/>
          </a:xfrm>
          <a:prstGeom prst="wedgeRectCallout">
            <a:avLst>
              <a:gd name="adj1" fmla="val -19443"/>
              <a:gd name="adj2" fmla="val 104238"/>
            </a:avLst>
          </a:prstGeom>
          <a:solidFill>
            <a:schemeClr val="accent4">
              <a:lumMod val="40000"/>
              <a:lumOff val="6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buFont typeface="Arial" charset="0"/>
              <a:buChar char="•"/>
            </a:pPr>
            <a:r>
              <a:rPr lang="el-GR" sz="2400" b="1" dirty="0" smtClean="0">
                <a:latin typeface="Palatino Linotype" pitchFamily="18" charset="0"/>
              </a:rPr>
              <a:t>Λουκάς</a:t>
            </a:r>
            <a:r>
              <a:rPr lang="el-GR" sz="2400" dirty="0" smtClean="0">
                <a:latin typeface="Palatino Linotype" pitchFamily="18" charset="0"/>
              </a:rPr>
              <a:t> &lt;</a:t>
            </a:r>
            <a:r>
              <a:rPr lang="el-GR" sz="2400" i="1" dirty="0" err="1" smtClean="0">
                <a:latin typeface="Palatino Linotype" pitchFamily="18" charset="0"/>
              </a:rPr>
              <a:t>Λουκανός</a:t>
            </a:r>
            <a:r>
              <a:rPr lang="el-GR" sz="2400" i="1" dirty="0" smtClean="0">
                <a:latin typeface="Palatino Linotype" pitchFamily="18" charset="0"/>
              </a:rPr>
              <a:t> ή </a:t>
            </a:r>
            <a:r>
              <a:rPr lang="el-GR" sz="2400" i="1" dirty="0" err="1" smtClean="0">
                <a:latin typeface="Palatino Linotype" pitchFamily="18" charset="0"/>
              </a:rPr>
              <a:t>Λουκάνιος</a:t>
            </a:r>
            <a:r>
              <a:rPr lang="el-GR" sz="2400" i="1" dirty="0" smtClean="0">
                <a:latin typeface="Palatino Linotype" pitchFamily="18" charset="0"/>
              </a:rPr>
              <a:t> </a:t>
            </a:r>
            <a:r>
              <a:rPr lang="el-GR" sz="2400" dirty="0" smtClean="0">
                <a:latin typeface="Palatino Linotype" pitchFamily="18" charset="0"/>
              </a:rPr>
              <a:t>(</a:t>
            </a:r>
            <a:r>
              <a:rPr lang="en-US" sz="2400" dirty="0" err="1" smtClean="0">
                <a:latin typeface="Palatino Linotype" pitchFamily="18" charset="0"/>
              </a:rPr>
              <a:t>Lucius</a:t>
            </a:r>
            <a:r>
              <a:rPr lang="el-GR" sz="2400" dirty="0" smtClean="0">
                <a:latin typeface="Palatino Linotype" pitchFamily="18" charset="0"/>
              </a:rPr>
              <a:t> &lt; </a:t>
            </a:r>
            <a:r>
              <a:rPr lang="en-US" sz="2400" dirty="0" err="1" smtClean="0">
                <a:latin typeface="Palatino Linotype" pitchFamily="18" charset="0"/>
              </a:rPr>
              <a:t>lux</a:t>
            </a:r>
            <a:r>
              <a:rPr lang="el-GR" sz="2400" dirty="0" smtClean="0">
                <a:latin typeface="Palatino Linotype" pitchFamily="18" charset="0"/>
              </a:rPr>
              <a:t> &lt; φως). </a:t>
            </a:r>
            <a:endParaRPr kumimoji="0" lang="el-GR" sz="24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endParaRPr>
          </a:p>
          <a:p>
            <a:pPr lvl="0" algn="just" fontAlgn="base">
              <a:lnSpc>
                <a:spcPct val="150000"/>
              </a:lnSpc>
              <a:spcBef>
                <a:spcPct val="0"/>
              </a:spcBef>
              <a:spcAft>
                <a:spcPct val="0"/>
              </a:spcAft>
            </a:pPr>
            <a:r>
              <a:rPr lang="el-GR" sz="2400" dirty="0" smtClean="0">
                <a:solidFill>
                  <a:srgbClr val="000000"/>
                </a:solidFill>
                <a:latin typeface="Palatino Linotype" pitchFamily="18" charset="0"/>
                <a:ea typeface="Times New Roman" pitchFamily="18" charset="0"/>
                <a:cs typeface="Times New Roman" pitchFamily="18" charset="0"/>
              </a:rPr>
              <a:t>* Κ</a:t>
            </a:r>
            <a:r>
              <a:rPr kumimoji="0" lang="el-GR" sz="24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αταγωγή:</a:t>
            </a:r>
            <a:r>
              <a:rPr kumimoji="0" lang="el-GR" sz="2400" b="0"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 </a:t>
            </a:r>
            <a:r>
              <a:rPr kumimoji="0" lang="el-GR" sz="24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Αντιόχεια</a:t>
            </a:r>
            <a:r>
              <a:rPr lang="el-GR" sz="2400" dirty="0" smtClean="0">
                <a:solidFill>
                  <a:srgbClr val="000000"/>
                </a:solidFill>
                <a:latin typeface="Palatino Linotype" pitchFamily="18" charset="0"/>
                <a:ea typeface="Times New Roman" pitchFamily="18" charset="0"/>
                <a:cs typeface="Times New Roman" pitchFamily="18" charset="0"/>
              </a:rPr>
              <a:t> (</a:t>
            </a:r>
            <a:r>
              <a:rPr kumimoji="0" lang="el-GR" sz="240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Ευσέβιος και Ιερώνυμος)</a:t>
            </a:r>
            <a:endParaRPr lang="el-GR" sz="2400" dirty="0" smtClean="0">
              <a:solidFill>
                <a:srgbClr val="000000"/>
              </a:solidFill>
              <a:latin typeface="Palatino Linotype" pitchFamily="18" charset="0"/>
              <a:ea typeface="Times New Roman" pitchFamily="18" charset="0"/>
              <a:cs typeface="Times New Roman" pitchFamily="18" charset="0"/>
            </a:endParaRPr>
          </a:p>
          <a:p>
            <a:pPr lvl="0" algn="just" fontAlgn="base">
              <a:lnSpc>
                <a:spcPct val="150000"/>
              </a:lnSpc>
              <a:spcBef>
                <a:spcPct val="0"/>
              </a:spcBef>
              <a:spcAft>
                <a:spcPct val="0"/>
              </a:spcAft>
              <a:buFont typeface="Arial" charset="0"/>
              <a:buChar char="•"/>
            </a:pPr>
            <a:r>
              <a:rPr kumimoji="0" lang="el-GR" sz="24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Μακεδόνας </a:t>
            </a:r>
            <a:r>
              <a:rPr kumimoji="0" lang="en-US" sz="24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(SOS</a:t>
            </a:r>
            <a:r>
              <a:rPr kumimoji="0" lang="el-GR" sz="24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a:t>
            </a:r>
            <a:r>
              <a:rPr kumimoji="0" lang="el-GR" sz="2400" b="1" i="0" u="none" strike="noStrike" cap="none" normalizeH="0" baseline="0" dirty="0" err="1" smtClean="0">
                <a:ln>
                  <a:noFill/>
                </a:ln>
                <a:solidFill>
                  <a:srgbClr val="000000"/>
                </a:solidFill>
                <a:effectLst/>
                <a:latin typeface="Palatino Linotype" pitchFamily="18" charset="0"/>
                <a:ea typeface="Times New Roman" pitchFamily="18" charset="0"/>
                <a:cs typeface="Times New Roman" pitchFamily="18" charset="0"/>
              </a:rPr>
              <a:t>Πρ</a:t>
            </a:r>
            <a:r>
              <a:rPr kumimoji="0" lang="el-GR" sz="24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16</a:t>
            </a:r>
            <a:r>
              <a:rPr kumimoji="0" lang="en-US" sz="24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a:t>
            </a:r>
            <a:r>
              <a:rPr kumimoji="0" lang="el-GR" sz="24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a:t>
            </a:r>
            <a:r>
              <a:rPr kumimoji="0" lang="el-GR" sz="24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καταγόμενος από τους Φιλίππους???? Ποντοπόρα ταξίδια – Οδύσσεια + </a:t>
            </a:r>
            <a:r>
              <a:rPr kumimoji="0" lang="el-GR" sz="2400" b="0" i="0" u="none" strike="noStrike" cap="none" normalizeH="0" baseline="0" dirty="0" err="1" smtClean="0">
                <a:ln>
                  <a:noFill/>
                </a:ln>
                <a:solidFill>
                  <a:srgbClr val="000000"/>
                </a:solidFill>
                <a:effectLst/>
                <a:latin typeface="Palatino Linotype" pitchFamily="18" charset="0"/>
                <a:ea typeface="Times New Roman" pitchFamily="18" charset="0"/>
                <a:cs typeface="Times New Roman" pitchFamily="18" charset="0"/>
              </a:rPr>
              <a:t>Τρωάς</a:t>
            </a:r>
            <a:r>
              <a:rPr kumimoji="0" lang="el-GR" sz="24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(ημείς χωρία). </a:t>
            </a:r>
          </a:p>
          <a:p>
            <a:pPr lvl="0" algn="just" fontAlgn="base">
              <a:lnSpc>
                <a:spcPct val="150000"/>
              </a:lnSpc>
              <a:spcBef>
                <a:spcPct val="0"/>
              </a:spcBef>
              <a:spcAft>
                <a:spcPct val="0"/>
              </a:spcAft>
              <a:buFont typeface="Arial" charset="0"/>
              <a:buChar char="•"/>
            </a:pPr>
            <a:r>
              <a:rPr lang="el-GR" sz="2400" b="1" dirty="0" smtClean="0">
                <a:solidFill>
                  <a:srgbClr val="000000"/>
                </a:solidFill>
                <a:latin typeface="Palatino Linotype" pitchFamily="18" charset="0"/>
                <a:ea typeface="Times New Roman" pitchFamily="18" charset="0"/>
                <a:cs typeface="Times New Roman" pitchFamily="18" charset="0"/>
              </a:rPr>
              <a:t>Θήβα Βοιωτία</a:t>
            </a:r>
            <a:r>
              <a:rPr lang="el-GR" sz="2400" dirty="0" smtClean="0">
                <a:solidFill>
                  <a:srgbClr val="000000"/>
                </a:solidFill>
                <a:latin typeface="Palatino Linotype" pitchFamily="18" charset="0"/>
                <a:ea typeface="Times New Roman" pitchFamily="18" charset="0"/>
                <a:cs typeface="Times New Roman" pitchFamily="18" charset="0"/>
              </a:rPr>
              <a:t>): τόπος κοιμήσεως! </a:t>
            </a:r>
          </a:p>
          <a:p>
            <a:pPr lvl="0" algn="just" fontAlgn="base">
              <a:lnSpc>
                <a:spcPct val="150000"/>
              </a:lnSpc>
              <a:spcBef>
                <a:spcPct val="0"/>
              </a:spcBef>
              <a:spcAft>
                <a:spcPct val="0"/>
              </a:spcAft>
              <a:buFont typeface="Arial" charset="0"/>
              <a:buChar char="•"/>
            </a:pPr>
            <a:r>
              <a:rPr kumimoji="0" lang="el-GR" sz="24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Στις Επιστολές τού Π. μνημονεύεται ως «</a:t>
            </a:r>
            <a:r>
              <a:rPr kumimoji="0" lang="el-GR" sz="24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συνεργός</a:t>
            </a:r>
            <a:r>
              <a:rPr kumimoji="0" lang="el-GR" sz="24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a:t>
            </a:r>
            <a:r>
              <a:rPr kumimoji="0" lang="el-GR" sz="2400" b="0" i="0" u="none" strike="noStrike" cap="none" normalizeH="0" baseline="0" dirty="0" err="1" smtClean="0">
                <a:ln>
                  <a:noFill/>
                </a:ln>
                <a:solidFill>
                  <a:srgbClr val="000000"/>
                </a:solidFill>
                <a:effectLst/>
                <a:latin typeface="Palatino Linotype" pitchFamily="18" charset="0"/>
                <a:ea typeface="Times New Roman" pitchFamily="18" charset="0"/>
                <a:cs typeface="Times New Roman" pitchFamily="18" charset="0"/>
              </a:rPr>
              <a:t>Φιλήμ</a:t>
            </a:r>
            <a:r>
              <a:rPr kumimoji="0" lang="el-GR" sz="24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23-24) «ιατρός </a:t>
            </a:r>
            <a:r>
              <a:rPr kumimoji="0" lang="el-GR" sz="24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αγαπητός</a:t>
            </a:r>
            <a:r>
              <a:rPr kumimoji="0" lang="el-GR" sz="24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(Κολ. 4, 14).</a:t>
            </a:r>
            <a:r>
              <a:rPr kumimoji="0" lang="el-GR" sz="2400" b="0"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 Στο κύκνειο άσμα</a:t>
            </a:r>
            <a:r>
              <a:rPr kumimoji="0" lang="el-GR" sz="24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έχει απομείνει </a:t>
            </a:r>
            <a:r>
              <a:rPr kumimoji="0" lang="el-GR" sz="24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μόνος</a:t>
            </a:r>
            <a:r>
              <a:rPr kumimoji="0" lang="el-GR" sz="24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κοντά στον Π. (Β’ Τιμ. 4, 11)</a:t>
            </a:r>
          </a:p>
          <a:p>
            <a:pPr lvl="0" algn="ctr" fontAlgn="base">
              <a:lnSpc>
                <a:spcPct val="150000"/>
              </a:lnSpc>
              <a:spcBef>
                <a:spcPct val="0"/>
              </a:spcBef>
              <a:spcAft>
                <a:spcPct val="0"/>
              </a:spcAft>
            </a:pPr>
            <a:r>
              <a:rPr lang="el-GR" sz="2400" dirty="0" smtClean="0">
                <a:solidFill>
                  <a:srgbClr val="000000"/>
                </a:solidFill>
                <a:latin typeface="Palatino Linotype" pitchFamily="18" charset="0"/>
                <a:cs typeface="Times New Roman" pitchFamily="18" charset="0"/>
              </a:rPr>
              <a:t>???  </a:t>
            </a:r>
            <a:r>
              <a:rPr lang="el-GR" sz="2400" b="1" dirty="0" smtClean="0">
                <a:solidFill>
                  <a:srgbClr val="000000"/>
                </a:solidFill>
                <a:latin typeface="Palatino Linotype" pitchFamily="18" charset="0"/>
                <a:cs typeface="Times New Roman" pitchFamily="18" charset="0"/>
              </a:rPr>
              <a:t>ΖΩΓΡΑΦΟΣ-ΣΥΓΓΡΑΦΕΑΣ</a:t>
            </a:r>
            <a:r>
              <a:rPr lang="el-GR" sz="2400" dirty="0" smtClean="0">
                <a:solidFill>
                  <a:srgbClr val="000000"/>
                </a:solidFill>
                <a:latin typeface="Palatino Linotype" pitchFamily="18" charset="0"/>
                <a:cs typeface="Times New Roman" pitchFamily="18" charset="0"/>
              </a:rPr>
              <a:t> ????</a:t>
            </a:r>
          </a:p>
          <a:p>
            <a:pPr lvl="0" algn="just" fontAlgn="base">
              <a:lnSpc>
                <a:spcPct val="150000"/>
              </a:lnSpc>
              <a:spcBef>
                <a:spcPct val="0"/>
              </a:spcBef>
              <a:spcAft>
                <a:spcPct val="0"/>
              </a:spcAft>
            </a:pPr>
            <a:r>
              <a:rPr lang="el-GR" sz="2400" dirty="0" smtClean="0">
                <a:solidFill>
                  <a:srgbClr val="000000"/>
                </a:solidFill>
                <a:latin typeface="Palatino Linotype" pitchFamily="18" charset="0"/>
                <a:cs typeface="Times New Roman" pitchFamily="18" charset="0"/>
              </a:rPr>
              <a:t>ΕΠΙΜΕΤΡΟ: Τι σημαίνει </a:t>
            </a:r>
            <a:r>
              <a:rPr lang="el-GR" sz="2400" b="1" dirty="0" smtClean="0">
                <a:solidFill>
                  <a:srgbClr val="000000"/>
                </a:solidFill>
                <a:latin typeface="Palatino Linotype" pitchFamily="18" charset="0"/>
                <a:cs typeface="Times New Roman" pitchFamily="18" charset="0"/>
              </a:rPr>
              <a:t>να είσαι «ιατρός» </a:t>
            </a:r>
            <a:r>
              <a:rPr lang="el-GR" sz="2400" dirty="0" smtClean="0">
                <a:solidFill>
                  <a:srgbClr val="000000"/>
                </a:solidFill>
                <a:latin typeface="Palatino Linotype" pitchFamily="18" charset="0"/>
                <a:cs typeface="Times New Roman" pitchFamily="18" charset="0"/>
              </a:rPr>
              <a:t>στα ελληνορωμαϊκά χρόνια </a:t>
            </a:r>
            <a:endParaRPr kumimoji="0" lang="el-GR" sz="24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cs typeface="Arial" pitchFamily="34" charset="0"/>
              </a:rPr>
              <a:t/>
            </a:r>
            <a:br>
              <a:rPr kumimoji="0" lang="el-GR" sz="1800" b="0" i="0" u="none" strike="noStrike" cap="none" normalizeH="0" baseline="0" dirty="0" smtClean="0">
                <a:ln>
                  <a:noFill/>
                </a:ln>
                <a:solidFill>
                  <a:schemeClr val="tx1"/>
                </a:solidFill>
                <a:effectLst/>
                <a:latin typeface="Arial" pitchFamily="34" charset="0"/>
                <a:cs typeface="Arial" pitchFamily="34" charset="0"/>
              </a:rPr>
            </a:b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14" name="Rectangle 2"/>
          <p:cNvSpPr>
            <a:spLocks noChangeArrowheads="1"/>
          </p:cNvSpPr>
          <p:nvPr/>
        </p:nvSpPr>
        <p:spPr bwMode="auto">
          <a:xfrm>
            <a:off x="0" y="45720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2" name="11 - Θέση αριθμού διαφάνειας"/>
          <p:cNvSpPr>
            <a:spLocks noGrp="1"/>
          </p:cNvSpPr>
          <p:nvPr>
            <p:ph type="sldNum" sz="quarter" idx="12"/>
          </p:nvPr>
        </p:nvSpPr>
        <p:spPr/>
        <p:txBody>
          <a:bodyPr/>
          <a:lstStyle/>
          <a:p>
            <a:fld id="{C253011D-87D8-44AE-B137-F1558B2A836E}" type="slidenum">
              <a:rPr lang="el-GR" smtClean="0"/>
              <a:pPr/>
              <a:t>5</a:t>
            </a:fld>
            <a:endParaRPr lang="el-GR"/>
          </a:p>
        </p:txBody>
      </p:sp>
    </p:spTree>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251520" y="1124744"/>
            <a:ext cx="8136904" cy="3626525"/>
          </a:xfrm>
          <a:prstGeom prst="roundRect">
            <a:avLst/>
          </a:prstGeom>
          <a:solidFill>
            <a:schemeClr val="accent2">
              <a:lumMod val="60000"/>
              <a:lumOff val="40000"/>
            </a:schemeClr>
          </a:solidFill>
          <a:ln>
            <a:solidFill>
              <a:schemeClr val="tx1"/>
            </a:solidFill>
          </a:ln>
        </p:spPr>
        <p:txBody>
          <a:bodyPr wrap="square">
            <a:spAutoFit/>
          </a:bodyPr>
          <a:lstStyle/>
          <a:p>
            <a:pPr algn="just">
              <a:lnSpc>
                <a:spcPct val="150000"/>
              </a:lnSpc>
            </a:pPr>
            <a:r>
              <a:rPr lang="el-GR" dirty="0">
                <a:latin typeface="Palatino Linotype" pitchFamily="18" charset="0"/>
              </a:rPr>
              <a:t>Ο</a:t>
            </a:r>
            <a:r>
              <a:rPr lang="el-GR" dirty="0" smtClean="0">
                <a:latin typeface="Palatino Linotype" pitchFamily="18" charset="0"/>
              </a:rPr>
              <a:t> </a:t>
            </a:r>
            <a:r>
              <a:rPr lang="el-GR" dirty="0">
                <a:latin typeface="Palatino Linotype" pitchFamily="18" charset="0"/>
              </a:rPr>
              <a:t>Λουκάς είναι ο μοναδικός </a:t>
            </a:r>
            <a:r>
              <a:rPr lang="el-GR" dirty="0" smtClean="0">
                <a:latin typeface="Palatino Linotype" pitchFamily="18" charset="0"/>
              </a:rPr>
              <a:t>Ευαγγελιστής</a:t>
            </a:r>
            <a:r>
              <a:rPr lang="el-GR" dirty="0">
                <a:latin typeface="Palatino Linotype" pitchFamily="18" charset="0"/>
              </a:rPr>
              <a:t>, ο οποίος υπήρξε </a:t>
            </a:r>
            <a:r>
              <a:rPr lang="el-GR" b="1" dirty="0">
                <a:latin typeface="Palatino Linotype" pitchFamily="18" charset="0"/>
              </a:rPr>
              <a:t>εθνικός</a:t>
            </a:r>
            <a:r>
              <a:rPr lang="el-GR" dirty="0">
                <a:latin typeface="Palatino Linotype" pitchFamily="18" charset="0"/>
              </a:rPr>
              <a:t> και εξαιρέσει ίσως του </a:t>
            </a:r>
            <a:r>
              <a:rPr lang="el-GR" dirty="0" err="1">
                <a:latin typeface="Palatino Linotype" pitchFamily="18" charset="0"/>
              </a:rPr>
              <a:t>Απολλώ</a:t>
            </a:r>
            <a:r>
              <a:rPr lang="el-GR" dirty="0">
                <a:latin typeface="Palatino Linotype" pitchFamily="18" charset="0"/>
              </a:rPr>
              <a:t>, ήταν ο μόνος μεταξύ των πρώτων κηρύκων, ο οποίος ως ιατρός είχε </a:t>
            </a:r>
            <a:r>
              <a:rPr lang="el-GR" b="1" dirty="0">
                <a:latin typeface="Palatino Linotype" pitchFamily="18" charset="0"/>
              </a:rPr>
              <a:t>επιστημονική παιδεία</a:t>
            </a:r>
            <a:r>
              <a:rPr lang="el-GR" dirty="0">
                <a:latin typeface="Palatino Linotype" pitchFamily="18" charset="0"/>
              </a:rPr>
              <a:t>. </a:t>
            </a:r>
            <a:r>
              <a:rPr lang="el-GR" dirty="0" smtClean="0">
                <a:latin typeface="Palatino Linotype" pitchFamily="18" charset="0"/>
              </a:rPr>
              <a:t>Όπως </a:t>
            </a:r>
            <a:r>
              <a:rPr lang="el-GR" dirty="0">
                <a:latin typeface="Palatino Linotype" pitchFamily="18" charset="0"/>
              </a:rPr>
              <a:t>επισημαίνει και ο κατάλογος του </a:t>
            </a:r>
            <a:r>
              <a:rPr lang="el-GR" dirty="0" err="1">
                <a:latin typeface="Palatino Linotype" pitchFamily="18" charset="0"/>
              </a:rPr>
              <a:t>Μουρατόρι</a:t>
            </a:r>
            <a:r>
              <a:rPr lang="el-GR" dirty="0">
                <a:latin typeface="Palatino Linotype" pitchFamily="18" charset="0"/>
              </a:rPr>
              <a:t> ο Λουκάς ήταν </a:t>
            </a:r>
            <a:r>
              <a:rPr lang="el-GR" b="1" i="1" dirty="0" err="1">
                <a:latin typeface="Palatino Linotype" pitchFamily="18" charset="0"/>
              </a:rPr>
              <a:t>ζηλωτὴς</a:t>
            </a:r>
            <a:r>
              <a:rPr lang="el-GR" b="1" i="1" dirty="0">
                <a:latin typeface="Palatino Linotype" pitchFamily="18" charset="0"/>
              </a:rPr>
              <a:t> </a:t>
            </a:r>
            <a:r>
              <a:rPr lang="el-GR" b="1" i="1" dirty="0" err="1">
                <a:latin typeface="Palatino Linotype" pitchFamily="18" charset="0"/>
              </a:rPr>
              <a:t>τοῦ</a:t>
            </a:r>
            <a:r>
              <a:rPr lang="el-GR" b="1" i="1" dirty="0">
                <a:latin typeface="Palatino Linotype" pitchFamily="18" charset="0"/>
              </a:rPr>
              <a:t> </a:t>
            </a:r>
            <a:r>
              <a:rPr lang="el-GR" b="1" i="1" cap="all" dirty="0">
                <a:latin typeface="Palatino Linotype" pitchFamily="18" charset="0"/>
              </a:rPr>
              <a:t>ν</a:t>
            </a:r>
            <a:r>
              <a:rPr lang="el-GR" b="1" i="1" dirty="0">
                <a:latin typeface="Palatino Linotype" pitchFamily="18" charset="0"/>
              </a:rPr>
              <a:t>όμου</a:t>
            </a:r>
            <a:r>
              <a:rPr lang="el-GR" b="1" i="1" dirty="0" smtClean="0">
                <a:latin typeface="Palatino Linotype" pitchFamily="18" charset="0"/>
              </a:rPr>
              <a:t>. Γι’ αυτό και ίσως διαφοροποιείται σε κάποια σημεία από το δάσκαλό του Παύλο (Π.)</a:t>
            </a:r>
          </a:p>
          <a:p>
            <a:pPr algn="just">
              <a:lnSpc>
                <a:spcPct val="150000"/>
              </a:lnSpc>
            </a:pPr>
            <a:r>
              <a:rPr lang="el-GR" b="1" i="1" dirty="0" smtClean="0">
                <a:latin typeface="Palatino Linotype" pitchFamily="18" charset="0"/>
              </a:rPr>
              <a:t>ΕΝΑΛΛΑΓΗ  ΓΛΩΣΣΑΣ – ΣΚΗΝΟΘΕΣΙΑ [Δίπτυχα]-  ΡΥΘΜΟΣ</a:t>
            </a:r>
            <a:endParaRPr lang="el-GR" dirty="0">
              <a:latin typeface="Palatino Linotype" pitchFamily="18" charset="0"/>
            </a:endParaRPr>
          </a:p>
          <a:p>
            <a:endParaRPr lang="el-GR" dirty="0"/>
          </a:p>
        </p:txBody>
      </p:sp>
      <p:sp>
        <p:nvSpPr>
          <p:cNvPr id="4" name="3 - Θέση αριθμού διαφάνειας"/>
          <p:cNvSpPr>
            <a:spLocks noGrp="1"/>
          </p:cNvSpPr>
          <p:nvPr>
            <p:ph type="sldNum" sz="quarter" idx="12"/>
          </p:nvPr>
        </p:nvSpPr>
        <p:spPr/>
        <p:txBody>
          <a:bodyPr/>
          <a:lstStyle/>
          <a:p>
            <a:fld id="{C253011D-87D8-44AE-B137-F1558B2A836E}" type="slidenum">
              <a:rPr lang="el-GR" smtClean="0"/>
              <a:pPr/>
              <a:t>6</a:t>
            </a:fld>
            <a:endParaRPr lang="el-GR"/>
          </a:p>
        </p:txBody>
      </p:sp>
      <p:sp>
        <p:nvSpPr>
          <p:cNvPr id="5" name="4 - TextBox"/>
          <p:cNvSpPr txBox="1"/>
          <p:nvPr/>
        </p:nvSpPr>
        <p:spPr>
          <a:xfrm>
            <a:off x="251520" y="620688"/>
            <a:ext cx="4176464" cy="442674"/>
          </a:xfrm>
          <a:prstGeom prst="roundRect">
            <a:avLst/>
          </a:prstGeom>
          <a:solidFill>
            <a:schemeClr val="accent2"/>
          </a:solidFill>
          <a:ln>
            <a:solidFill>
              <a:schemeClr val="tx1"/>
            </a:solidFill>
          </a:ln>
        </p:spPr>
        <p:txBody>
          <a:bodyPr wrap="square" rtlCol="0">
            <a:spAutoFit/>
          </a:bodyPr>
          <a:lstStyle/>
          <a:p>
            <a:r>
              <a:rPr lang="el-GR" sz="2000" b="1" dirty="0" smtClean="0">
                <a:latin typeface="Palatino Linotype" pitchFamily="18" charset="0"/>
              </a:rPr>
              <a:t> Ο ΜΟΝΟΣ «ΈΛΛΗΝ» </a:t>
            </a:r>
            <a:endParaRPr lang="el-GR" sz="2000" b="1" dirty="0">
              <a:latin typeface="Palatino Linotype" pitchFamily="18" charset="0"/>
            </a:endParaRPr>
          </a:p>
        </p:txBody>
      </p:sp>
      <p:sp>
        <p:nvSpPr>
          <p:cNvPr id="6" name="5 - TextBox"/>
          <p:cNvSpPr txBox="1"/>
          <p:nvPr/>
        </p:nvSpPr>
        <p:spPr>
          <a:xfrm>
            <a:off x="611560" y="4581128"/>
            <a:ext cx="3600400" cy="2038558"/>
          </a:xfrm>
          <a:prstGeom prst="foldedCorner">
            <a:avLst/>
          </a:prstGeom>
          <a:solidFill>
            <a:schemeClr val="accent6">
              <a:lumMod val="20000"/>
              <a:lumOff val="80000"/>
            </a:schemeClr>
          </a:solidFill>
          <a:ln>
            <a:solidFill>
              <a:schemeClr val="tx1"/>
            </a:solidFill>
          </a:ln>
        </p:spPr>
        <p:txBody>
          <a:bodyPr wrap="square" rtlCol="0">
            <a:spAutoFit/>
          </a:bodyPr>
          <a:lstStyle/>
          <a:p>
            <a:pPr algn="just">
              <a:lnSpc>
                <a:spcPct val="150000"/>
              </a:lnSpc>
            </a:pPr>
            <a:r>
              <a:rPr lang="el-GR" sz="1400" dirty="0" smtClean="0">
                <a:latin typeface="Palatino Linotype" pitchFamily="18" charset="0"/>
              </a:rPr>
              <a:t>Η Εκκλησία εορτάζει τη μνήμη του Αποστόλου και Ευαγγελιστή Λουκά την 18</a:t>
            </a:r>
            <a:r>
              <a:rPr lang="el-GR" sz="1400" baseline="30000" dirty="0" smtClean="0">
                <a:latin typeface="Palatino Linotype" pitchFamily="18" charset="0"/>
              </a:rPr>
              <a:t>η</a:t>
            </a:r>
            <a:r>
              <a:rPr lang="el-GR" sz="1400" dirty="0" smtClean="0">
                <a:latin typeface="Palatino Linotype" pitchFamily="18" charset="0"/>
              </a:rPr>
              <a:t> Οκτωβρίου, που είναι ιδιαίτερα αγαπητός στη Βοιωτία, την πατρίδα του Πλουτάρχου.</a:t>
            </a:r>
            <a:endParaRPr lang="el-GR" sz="1400" dirty="0">
              <a:latin typeface="Palatino Linotype" pitchFamily="18" charset="0"/>
            </a:endParaRPr>
          </a:p>
        </p:txBody>
      </p:sp>
      <p:sp>
        <p:nvSpPr>
          <p:cNvPr id="7" name="6 - Ορθογώνιο"/>
          <p:cNvSpPr/>
          <p:nvPr/>
        </p:nvSpPr>
        <p:spPr>
          <a:xfrm>
            <a:off x="4860032" y="4437112"/>
            <a:ext cx="3744416" cy="1477328"/>
          </a:xfrm>
          <a:prstGeom prst="rect">
            <a:avLst/>
          </a:prstGeom>
          <a:solidFill>
            <a:schemeClr val="bg2">
              <a:lumMod val="90000"/>
            </a:schemeClr>
          </a:solidFill>
        </p:spPr>
        <p:txBody>
          <a:bodyPr wrap="square">
            <a:spAutoFit/>
          </a:bodyPr>
          <a:lstStyle/>
          <a:p>
            <a:pPr algn="ctr"/>
            <a:r>
              <a:rPr lang="el-GR" b="1" dirty="0" smtClean="0"/>
              <a:t>ΑΠΟΛΥΤΙΚΙΟ</a:t>
            </a:r>
            <a:r>
              <a:rPr lang="el-GR" dirty="0"/>
              <a:t> </a:t>
            </a:r>
            <a:endParaRPr lang="el-GR" dirty="0" smtClean="0"/>
          </a:p>
          <a:p>
            <a:pPr algn="ctr"/>
            <a:r>
              <a:rPr lang="el-GR" dirty="0" err="1" smtClean="0"/>
              <a:t>Ἀπόστολε</a:t>
            </a:r>
            <a:r>
              <a:rPr lang="el-GR" dirty="0" smtClean="0"/>
              <a:t> </a:t>
            </a:r>
            <a:r>
              <a:rPr lang="el-GR" dirty="0" err="1"/>
              <a:t>Ἅγιε</a:t>
            </a:r>
            <a:r>
              <a:rPr lang="el-GR" dirty="0"/>
              <a:t>, </a:t>
            </a:r>
            <a:r>
              <a:rPr lang="el-GR" dirty="0" err="1"/>
              <a:t>καὶ</a:t>
            </a:r>
            <a:r>
              <a:rPr lang="el-GR" dirty="0"/>
              <a:t> </a:t>
            </a:r>
            <a:r>
              <a:rPr lang="el-GR" dirty="0" err="1"/>
              <a:t>Εὐαγγελιστὰ</a:t>
            </a:r>
            <a:r>
              <a:rPr lang="el-GR" dirty="0"/>
              <a:t> </a:t>
            </a:r>
            <a:r>
              <a:rPr lang="el-GR" dirty="0" err="1"/>
              <a:t>Λουκᾶ</a:t>
            </a:r>
            <a:r>
              <a:rPr lang="el-GR" dirty="0"/>
              <a:t>, </a:t>
            </a:r>
            <a:r>
              <a:rPr lang="el-GR" dirty="0" err="1"/>
              <a:t>πρέσβευε</a:t>
            </a:r>
            <a:r>
              <a:rPr lang="el-GR" dirty="0"/>
              <a:t> </a:t>
            </a:r>
            <a:r>
              <a:rPr lang="el-GR" dirty="0" err="1"/>
              <a:t>τῷ</a:t>
            </a:r>
            <a:r>
              <a:rPr lang="el-GR" dirty="0"/>
              <a:t> </a:t>
            </a:r>
            <a:r>
              <a:rPr lang="el-GR" dirty="0" err="1"/>
              <a:t>ἐλεήμονι</a:t>
            </a:r>
            <a:r>
              <a:rPr lang="el-GR" dirty="0"/>
              <a:t> </a:t>
            </a:r>
            <a:r>
              <a:rPr lang="el-GR" dirty="0" err="1"/>
              <a:t>Θεῷ</a:t>
            </a:r>
            <a:r>
              <a:rPr lang="el-GR" dirty="0"/>
              <a:t>, </a:t>
            </a:r>
            <a:r>
              <a:rPr lang="el-GR" dirty="0" err="1"/>
              <a:t>ἵνα</a:t>
            </a:r>
            <a:r>
              <a:rPr lang="el-GR" dirty="0"/>
              <a:t> </a:t>
            </a:r>
            <a:r>
              <a:rPr lang="el-GR" dirty="0" err="1"/>
              <a:t>πταισμάτων</a:t>
            </a:r>
            <a:r>
              <a:rPr lang="el-GR" dirty="0"/>
              <a:t> </a:t>
            </a:r>
            <a:r>
              <a:rPr lang="el-GR" dirty="0" err="1"/>
              <a:t>ἄφεσιν</a:t>
            </a:r>
            <a:r>
              <a:rPr lang="el-GR" dirty="0"/>
              <a:t>, </a:t>
            </a:r>
            <a:r>
              <a:rPr lang="el-GR" dirty="0" err="1"/>
              <a:t>παράσχῃ</a:t>
            </a:r>
            <a:r>
              <a:rPr lang="el-GR" dirty="0"/>
              <a:t> </a:t>
            </a:r>
            <a:r>
              <a:rPr lang="el-GR" dirty="0" err="1"/>
              <a:t>ταῖς</a:t>
            </a:r>
            <a:r>
              <a:rPr lang="el-GR" dirty="0"/>
              <a:t> </a:t>
            </a:r>
            <a:r>
              <a:rPr lang="el-GR" dirty="0" err="1"/>
              <a:t>ψυχαῖς</a:t>
            </a:r>
            <a:r>
              <a:rPr lang="el-GR" dirty="0"/>
              <a:t> </a:t>
            </a:r>
            <a:r>
              <a:rPr lang="el-GR" dirty="0" err="1"/>
              <a:t>ἡμῶν</a:t>
            </a:r>
            <a:r>
              <a:rPr lang="el-GR" dirty="0"/>
              <a:t>.</a:t>
            </a:r>
            <a:endParaRPr lang="el-GR" b="1" dirty="0" smtClean="0"/>
          </a:p>
        </p:txBody>
      </p:sp>
      <p:sp>
        <p:nvSpPr>
          <p:cNvPr id="8" name="7 - TextBox"/>
          <p:cNvSpPr txBox="1"/>
          <p:nvPr/>
        </p:nvSpPr>
        <p:spPr>
          <a:xfrm>
            <a:off x="4860032" y="6165304"/>
            <a:ext cx="3744416" cy="458629"/>
          </a:xfrm>
          <a:prstGeom prst="flowChartDocument">
            <a:avLst/>
          </a:prstGeom>
          <a:solidFill>
            <a:schemeClr val="accent3">
              <a:lumMod val="75000"/>
            </a:schemeClr>
          </a:solidFill>
        </p:spPr>
        <p:txBody>
          <a:bodyPr wrap="square" rtlCol="0">
            <a:spAutoFit/>
          </a:bodyPr>
          <a:lstStyle/>
          <a:p>
            <a:r>
              <a:rPr lang="el-GR" dirty="0" smtClean="0">
                <a:hlinkClick r:id="rId2"/>
              </a:rPr>
              <a:t>ΑΚΟΛΟΥΘΙΑ</a:t>
            </a:r>
            <a:endParaRPr lang="el-GR" dirty="0"/>
          </a:p>
        </p:txBody>
      </p:sp>
    </p:spTree>
  </p:cSld>
  <p:clrMapOvr>
    <a:masterClrMapping/>
  </p:clrMapOvr>
  <p:transitio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39552" y="1124744"/>
            <a:ext cx="7869312" cy="619596"/>
          </a:xfrm>
        </p:spPr>
        <p:txBody>
          <a:bodyPr>
            <a:normAutofit fontScale="90000"/>
          </a:bodyPr>
          <a:lstStyle/>
          <a:p>
            <a:pPr algn="ctr" eaLnBrk="1" hangingPunct="1">
              <a:defRPr/>
            </a:pPr>
            <a:r>
              <a:rPr lang="el-GR" sz="4000" b="1" dirty="0" smtClean="0">
                <a:latin typeface="Bookman Old Style" pitchFamily="18" charset="0"/>
              </a:rPr>
              <a:t>Β. Ακροατές, τόπος και χρόνος συγγραφής</a:t>
            </a:r>
            <a:r>
              <a:rPr lang="en-US" sz="4000" dirty="0" smtClean="0">
                <a:latin typeface="Bookman Old Style" pitchFamily="18" charset="0"/>
              </a:rPr>
              <a:t/>
            </a:r>
            <a:br>
              <a:rPr lang="en-US" sz="4000" dirty="0" smtClean="0">
                <a:latin typeface="Bookman Old Style" pitchFamily="18" charset="0"/>
              </a:rPr>
            </a:br>
            <a:endParaRPr lang="el-GR" sz="4000" dirty="0" smtClean="0">
              <a:latin typeface="Bookman Old Style" pitchFamily="18" charset="0"/>
            </a:endParaRPr>
          </a:p>
        </p:txBody>
      </p:sp>
      <p:sp>
        <p:nvSpPr>
          <p:cNvPr id="68611" name="Rectangle 3"/>
          <p:cNvSpPr>
            <a:spLocks noGrp="1" noChangeArrowheads="1"/>
          </p:cNvSpPr>
          <p:nvPr>
            <p:ph type="body" idx="1"/>
          </p:nvPr>
        </p:nvSpPr>
        <p:spPr>
          <a:xfrm>
            <a:off x="0" y="1916832"/>
            <a:ext cx="9144000" cy="4941168"/>
          </a:xfrm>
        </p:spPr>
        <p:txBody>
          <a:bodyPr>
            <a:normAutofit lnSpcReduction="10000"/>
          </a:bodyPr>
          <a:lstStyle/>
          <a:p>
            <a:pPr eaLnBrk="1" hangingPunct="1">
              <a:buFont typeface="Wingdings" pitchFamily="2" charset="2"/>
              <a:buChar char="v"/>
              <a:defRPr/>
            </a:pPr>
            <a:r>
              <a:rPr lang="el-GR" b="1" dirty="0" smtClean="0">
                <a:latin typeface="Bookman Old Style" pitchFamily="18" charset="0"/>
              </a:rPr>
              <a:t>Αναγνώστης: </a:t>
            </a:r>
            <a:r>
              <a:rPr lang="el-GR" b="1" dirty="0" err="1" smtClean="0">
                <a:latin typeface="Bookman Old Style" pitchFamily="18" charset="0"/>
              </a:rPr>
              <a:t>Θεό+φιλος</a:t>
            </a:r>
            <a:r>
              <a:rPr lang="el-GR" b="1" dirty="0" smtClean="0">
                <a:latin typeface="Bookman Old Style" pitchFamily="18" charset="0"/>
              </a:rPr>
              <a:t> + </a:t>
            </a:r>
            <a:r>
              <a:rPr lang="el-GR" b="1" dirty="0" err="1" smtClean="0">
                <a:latin typeface="Bookman Old Style" pitchFamily="18" charset="0"/>
              </a:rPr>
              <a:t>θεόφιλοι</a:t>
            </a:r>
            <a:r>
              <a:rPr lang="el-GR" b="1" dirty="0" smtClean="0">
                <a:latin typeface="Bookman Old Style" pitchFamily="18" charset="0"/>
              </a:rPr>
              <a:t> (κράτιστοι, με «θητεία» στη συναγωγή)</a:t>
            </a:r>
            <a:endParaRPr lang="el-GR" dirty="0" smtClean="0">
              <a:latin typeface="Bookman Old Style" pitchFamily="18" charset="0"/>
            </a:endParaRPr>
          </a:p>
          <a:p>
            <a:pPr eaLnBrk="1" hangingPunct="1">
              <a:buFont typeface="Wingdings" pitchFamily="2" charset="2"/>
              <a:buNone/>
              <a:defRPr/>
            </a:pPr>
            <a:endParaRPr lang="el-GR" dirty="0" smtClean="0">
              <a:latin typeface="Bookman Old Style" pitchFamily="18" charset="0"/>
            </a:endParaRPr>
          </a:p>
          <a:p>
            <a:pPr algn="just" eaLnBrk="1" hangingPunct="1">
              <a:buFont typeface="Wingdings" pitchFamily="2" charset="2"/>
              <a:buChar char="v"/>
              <a:defRPr/>
            </a:pPr>
            <a:r>
              <a:rPr lang="el-GR" b="1" dirty="0" smtClean="0">
                <a:latin typeface="Bookman Old Style" pitchFamily="18" charset="0"/>
              </a:rPr>
              <a:t>Τόπος: </a:t>
            </a:r>
            <a:r>
              <a:rPr lang="el-GR" dirty="0" smtClean="0">
                <a:latin typeface="Bookman Old Style" pitchFamily="18" charset="0"/>
              </a:rPr>
              <a:t>έχουν προταθεί: </a:t>
            </a:r>
            <a:r>
              <a:rPr lang="el-GR" b="1" dirty="0" smtClean="0">
                <a:latin typeface="Bookman Old Style" pitchFamily="18" charset="0"/>
              </a:rPr>
              <a:t>η Ρώμη, </a:t>
            </a:r>
            <a:r>
              <a:rPr lang="el-GR" dirty="0" smtClean="0">
                <a:latin typeface="Bookman Old Style" pitchFamily="18" charset="0"/>
              </a:rPr>
              <a:t>η Καισάρεια, η </a:t>
            </a:r>
            <a:r>
              <a:rPr lang="el-GR" dirty="0" err="1" smtClean="0">
                <a:latin typeface="Bookman Old Style" pitchFamily="18" charset="0"/>
              </a:rPr>
              <a:t>Αχαϊα</a:t>
            </a:r>
            <a:r>
              <a:rPr lang="el-GR" dirty="0" smtClean="0">
                <a:latin typeface="Bookman Old Style" pitchFamily="18" charset="0"/>
              </a:rPr>
              <a:t>, η Βοιωτία της Ελλάδας και η Έφεσος. </a:t>
            </a:r>
          </a:p>
          <a:p>
            <a:pPr algn="just" eaLnBrk="1" hangingPunct="1">
              <a:buFont typeface="Wingdings" pitchFamily="2" charset="2"/>
              <a:buNone/>
              <a:defRPr/>
            </a:pPr>
            <a:r>
              <a:rPr lang="el-GR" dirty="0" smtClean="0">
                <a:latin typeface="Bookman Old Style" pitchFamily="18" charset="0"/>
              </a:rPr>
              <a:t>  </a:t>
            </a:r>
          </a:p>
          <a:p>
            <a:pPr algn="just" eaLnBrk="1" hangingPunct="1">
              <a:buFont typeface="Wingdings" pitchFamily="2" charset="2"/>
              <a:buNone/>
              <a:defRPr/>
            </a:pPr>
            <a:r>
              <a:rPr lang="el-GR" dirty="0" smtClean="0">
                <a:latin typeface="Bookman Old Style" pitchFamily="18" charset="0"/>
              </a:rPr>
              <a:t>Τα σημεία επαφής μεταξύ της </a:t>
            </a:r>
            <a:r>
              <a:rPr lang="el-GR" b="1" dirty="0" smtClean="0">
                <a:latin typeface="Bookman Old Style" pitchFamily="18" charset="0"/>
              </a:rPr>
              <a:t>ιδιαίτερης παράδοσης του Λουκά</a:t>
            </a:r>
            <a:r>
              <a:rPr lang="el-GR" dirty="0" smtClean="0">
                <a:latin typeface="Bookman Old Style" pitchFamily="18" charset="0"/>
              </a:rPr>
              <a:t> και της </a:t>
            </a:r>
            <a:r>
              <a:rPr lang="el-GR" b="1" dirty="0" err="1" smtClean="0">
                <a:latin typeface="Bookman Old Style" pitchFamily="18" charset="0"/>
              </a:rPr>
              <a:t>ιωάννειας</a:t>
            </a:r>
            <a:r>
              <a:rPr lang="el-GR" b="1" dirty="0" smtClean="0">
                <a:latin typeface="Bookman Old Style" pitchFamily="18" charset="0"/>
              </a:rPr>
              <a:t> παράδοσης</a:t>
            </a:r>
            <a:r>
              <a:rPr lang="el-GR" dirty="0" smtClean="0">
                <a:latin typeface="Bookman Old Style" pitchFamily="18" charset="0"/>
              </a:rPr>
              <a:t> συγκλίνουν για την </a:t>
            </a:r>
            <a:r>
              <a:rPr lang="el-GR" b="1" dirty="0" smtClean="0">
                <a:latin typeface="Bookman Old Style" pitchFamily="18" charset="0"/>
              </a:rPr>
              <a:t>Έφεσο</a:t>
            </a:r>
          </a:p>
          <a:p>
            <a:pPr algn="just" eaLnBrk="1" hangingPunct="1">
              <a:buFont typeface="Wingdings" pitchFamily="2" charset="2"/>
              <a:buNone/>
              <a:defRPr/>
            </a:pPr>
            <a:endParaRPr lang="el-GR" b="1" dirty="0" smtClean="0">
              <a:latin typeface="Bookman Old Style" pitchFamily="18" charset="0"/>
            </a:endParaRPr>
          </a:p>
          <a:p>
            <a:pPr eaLnBrk="1" hangingPunct="1">
              <a:buFont typeface="Wingdings" pitchFamily="2" charset="2"/>
              <a:buChar char="v"/>
              <a:defRPr/>
            </a:pPr>
            <a:r>
              <a:rPr lang="el-GR" b="1" u="sng" dirty="0" smtClean="0">
                <a:latin typeface="Bookman Old Style" pitchFamily="18" charset="0"/>
              </a:rPr>
              <a:t>Χρόνος: </a:t>
            </a:r>
            <a:r>
              <a:rPr lang="el-GR" dirty="0" smtClean="0">
                <a:latin typeface="Bookman Old Style" pitchFamily="18" charset="0"/>
              </a:rPr>
              <a:t>μετά ή πριν το 70 </a:t>
            </a:r>
            <a:r>
              <a:rPr lang="el-GR" dirty="0" err="1" smtClean="0">
                <a:latin typeface="Bookman Old Style" pitchFamily="18" charset="0"/>
              </a:rPr>
              <a:t>μ.Χ</a:t>
            </a:r>
            <a:r>
              <a:rPr lang="el-GR" dirty="0" smtClean="0">
                <a:latin typeface="Bookman Old Style" pitchFamily="18" charset="0"/>
              </a:rPr>
              <a:t>. (Επιστολές Π. όχι γνωστές, Μαρτύριο Π. δεν περιγράφεται…..)</a:t>
            </a:r>
            <a:endParaRPr lang="el-GR" b="1" u="sng" dirty="0" smtClean="0">
              <a:latin typeface="Bookman Old Style" pitchFamily="18" charset="0"/>
            </a:endParaRPr>
          </a:p>
        </p:txBody>
      </p:sp>
    </p:spTree>
  </p:cSld>
  <p:clrMapOvr>
    <a:masterClrMapping/>
  </p:clrMapOvr>
  <p:transitio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23528" y="836712"/>
            <a:ext cx="6480720" cy="442674"/>
          </a:xfrm>
          <a:prstGeom prst="roundRect">
            <a:avLst/>
          </a:prstGeom>
          <a:solidFill>
            <a:schemeClr val="accent2"/>
          </a:solidFill>
          <a:ln>
            <a:solidFill>
              <a:schemeClr val="tx1"/>
            </a:solidFill>
          </a:ln>
        </p:spPr>
        <p:txBody>
          <a:bodyPr wrap="square" rtlCol="0">
            <a:spAutoFit/>
          </a:bodyPr>
          <a:lstStyle/>
          <a:p>
            <a:pPr algn="ctr"/>
            <a:r>
              <a:rPr lang="el-GR" sz="2000" b="1" dirty="0" smtClean="0">
                <a:latin typeface="Palatino Linotype" pitchFamily="18" charset="0"/>
              </a:rPr>
              <a:t>Ιδιαιτερότητα </a:t>
            </a:r>
            <a:r>
              <a:rPr lang="el-GR" sz="2000" b="1" dirty="0" smtClean="0">
                <a:latin typeface="Palatino Linotype" pitchFamily="18" charset="0"/>
              </a:rPr>
              <a:t>ακροατών </a:t>
            </a:r>
            <a:endParaRPr lang="el-GR" sz="2000" b="1" dirty="0">
              <a:latin typeface="Palatino Linotype" pitchFamily="18" charset="0"/>
            </a:endParaRPr>
          </a:p>
        </p:txBody>
      </p:sp>
      <p:sp>
        <p:nvSpPr>
          <p:cNvPr id="3" name="2 - Στρογγυλεμένο ορθογώνιο"/>
          <p:cNvSpPr/>
          <p:nvPr/>
        </p:nvSpPr>
        <p:spPr>
          <a:xfrm>
            <a:off x="323528" y="1772816"/>
            <a:ext cx="8136904" cy="1481257"/>
          </a:xfrm>
          <a:prstGeom prst="roundRect">
            <a:avLst/>
          </a:prstGeom>
          <a:solidFill>
            <a:schemeClr val="accent2">
              <a:lumMod val="60000"/>
              <a:lumOff val="40000"/>
            </a:schemeClr>
          </a:solidFill>
          <a:ln>
            <a:solidFill>
              <a:schemeClr val="tx1"/>
            </a:solidFill>
          </a:ln>
        </p:spPr>
        <p:txBody>
          <a:bodyPr wrap="square">
            <a:spAutoFit/>
          </a:bodyPr>
          <a:lstStyle/>
          <a:p>
            <a:pPr algn="just">
              <a:lnSpc>
                <a:spcPct val="150000"/>
              </a:lnSpc>
            </a:pPr>
            <a:r>
              <a:rPr lang="el-GR" dirty="0">
                <a:latin typeface="Palatino Linotype" pitchFamily="18" charset="0"/>
              </a:rPr>
              <a:t>Σε αντίθεση προς τους παραλήπτες του </a:t>
            </a:r>
            <a:r>
              <a:rPr lang="el-GR" dirty="0" err="1">
                <a:latin typeface="Palatino Linotype" pitchFamily="18" charset="0"/>
              </a:rPr>
              <a:t>Μκ</a:t>
            </a:r>
            <a:r>
              <a:rPr lang="el-GR" dirty="0">
                <a:latin typeface="Palatino Linotype" pitchFamily="18" charset="0"/>
              </a:rPr>
              <a:t>. (το οποίο επίσης απευθύνεται στη Ρώμη), οι </a:t>
            </a:r>
            <a:r>
              <a:rPr lang="el-GR" b="1" dirty="0">
                <a:latin typeface="Palatino Linotype" pitchFamily="18" charset="0"/>
              </a:rPr>
              <a:t>ακροατές του </a:t>
            </a:r>
            <a:r>
              <a:rPr lang="el-GR" b="1" dirty="0" err="1">
                <a:latin typeface="Palatino Linotype" pitchFamily="18" charset="0"/>
              </a:rPr>
              <a:t>Λκ</a:t>
            </a:r>
            <a:r>
              <a:rPr lang="el-GR" b="1" dirty="0">
                <a:latin typeface="Palatino Linotype" pitchFamily="18" charset="0"/>
              </a:rPr>
              <a:t>.</a:t>
            </a:r>
            <a:r>
              <a:rPr lang="el-GR" dirty="0">
                <a:latin typeface="Palatino Linotype" pitchFamily="18" charset="0"/>
              </a:rPr>
              <a:t> ανήκαν και στα ανώτερα κοινωνικά στρώματα της ρωμαϊκής κοινωνίας </a:t>
            </a:r>
            <a:r>
              <a:rPr lang="el-GR" dirty="0" smtClean="0">
                <a:latin typeface="Palatino Linotype" pitchFamily="18" charset="0"/>
              </a:rPr>
              <a:t>.</a:t>
            </a:r>
            <a:endParaRPr lang="el-GR" dirty="0">
              <a:latin typeface="Palatino Linotype" pitchFamily="18" charset="0"/>
            </a:endParaRPr>
          </a:p>
        </p:txBody>
      </p:sp>
      <p:sp>
        <p:nvSpPr>
          <p:cNvPr id="6" name="5 - Στρογγυλεμένο ορθογώνιο"/>
          <p:cNvSpPr/>
          <p:nvPr/>
        </p:nvSpPr>
        <p:spPr>
          <a:xfrm>
            <a:off x="323528" y="3284984"/>
            <a:ext cx="8064896" cy="3779758"/>
          </a:xfrm>
          <a:prstGeom prst="roundRect">
            <a:avLst/>
          </a:prstGeom>
          <a:solidFill>
            <a:schemeClr val="accent3">
              <a:lumMod val="60000"/>
              <a:lumOff val="40000"/>
            </a:schemeClr>
          </a:solidFill>
          <a:ln>
            <a:solidFill>
              <a:schemeClr val="tx1"/>
            </a:solidFill>
          </a:ln>
        </p:spPr>
        <p:txBody>
          <a:bodyPr wrap="square">
            <a:spAutoFit/>
          </a:bodyPr>
          <a:lstStyle/>
          <a:p>
            <a:pPr algn="just">
              <a:lnSpc>
                <a:spcPct val="150000"/>
              </a:lnSpc>
            </a:pPr>
            <a:r>
              <a:rPr lang="el-GR" dirty="0" smtClean="0"/>
              <a:t>Η </a:t>
            </a:r>
            <a:r>
              <a:rPr lang="el-GR" dirty="0"/>
              <a:t>κοινότητα στην οποία απευθύνεται ο Έλληνας Λουκάς μάλλον είναι κατά το πλείστον εθνική, </a:t>
            </a:r>
            <a:r>
              <a:rPr lang="el-GR" dirty="0" smtClean="0"/>
              <a:t>στους </a:t>
            </a:r>
            <a:r>
              <a:rPr lang="el-GR" dirty="0"/>
              <a:t>αναγνώστες </a:t>
            </a:r>
            <a:r>
              <a:rPr lang="el-GR" dirty="0" smtClean="0"/>
              <a:t>του. </a:t>
            </a:r>
            <a:r>
              <a:rPr lang="el-GR" dirty="0"/>
              <a:t>Ό</a:t>
            </a:r>
            <a:r>
              <a:rPr lang="el-GR" dirty="0" smtClean="0"/>
              <a:t>μως με βεβαιότητα συγκαταλέγονταν </a:t>
            </a:r>
            <a:r>
              <a:rPr lang="el-GR" dirty="0"/>
              <a:t>και εξ Ιουδαίων </a:t>
            </a:r>
            <a:r>
              <a:rPr lang="el-GR" dirty="0" smtClean="0"/>
              <a:t>χριστιανοί. Οι ακροατές είχαν καλή γνώση της Π.Δ.. Άρα είχαν φοιτήσει στη Συναγωγή. Ο συγγραφέας επιχειρεί να τους πείσει ότι ο Χριστιανισμός δεν είναι καινή δεισιδαιμονία αλλά αποτελεί τη συνέχεια του Ισραήλ.  Το γενεαλογικό δέντρο του Ιησού ανάγεται μέχρι τον Αδάμ , ενώ η επίγεια παρουσία συγχρονίζεται με τη βασιλεία του Αυγούστου.</a:t>
            </a:r>
            <a:endParaRPr lang="el-GR" dirty="0"/>
          </a:p>
        </p:txBody>
      </p:sp>
      <p:sp>
        <p:nvSpPr>
          <p:cNvPr id="7" name="6 - Θέση αριθμού διαφάνειας"/>
          <p:cNvSpPr>
            <a:spLocks noGrp="1"/>
          </p:cNvSpPr>
          <p:nvPr>
            <p:ph type="sldNum" sz="quarter" idx="12"/>
          </p:nvPr>
        </p:nvSpPr>
        <p:spPr/>
        <p:txBody>
          <a:bodyPr/>
          <a:lstStyle/>
          <a:p>
            <a:fld id="{C253011D-87D8-44AE-B137-F1558B2A836E}" type="slidenum">
              <a:rPr lang="el-GR" smtClean="0"/>
              <a:pPr/>
              <a:t>8</a:t>
            </a:fld>
            <a:endParaRPr lang="el-GR"/>
          </a:p>
        </p:txBody>
      </p:sp>
    </p:spTree>
  </p:cSld>
  <p:clrMapOvr>
    <a:masterClrMapping/>
  </p:clrMapOvr>
  <p:transitio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C253011D-87D8-44AE-B137-F1558B2A836E}" type="slidenum">
              <a:rPr lang="el-GR" smtClean="0"/>
              <a:pPr/>
              <a:t>9</a:t>
            </a:fld>
            <a:endParaRPr lang="el-GR"/>
          </a:p>
        </p:txBody>
      </p:sp>
      <p:sp>
        <p:nvSpPr>
          <p:cNvPr id="5" name="1 - Τίτλος"/>
          <p:cNvSpPr txBox="1">
            <a:spLocks/>
          </p:cNvSpPr>
          <p:nvPr/>
        </p:nvSpPr>
        <p:spPr>
          <a:xfrm>
            <a:off x="685800" y="620688"/>
            <a:ext cx="7772400" cy="3024337"/>
          </a:xfrm>
          <a:prstGeom prst="rect">
            <a:avLst/>
          </a:prstGeom>
        </p:spPr>
        <p:txBody>
          <a:bodyPr>
            <a:normAutofit fontScale="55000" lnSpcReduction="20000"/>
          </a:bodyPr>
          <a:lstStyle/>
          <a:p>
            <a:pPr algn="ctr"/>
            <a:r>
              <a:rPr lang="el-GR" sz="3600" b="1" i="1" dirty="0" smtClean="0"/>
              <a:t>Γ. ΣΚΟΠΟΣ:    ΠΡΟΛΟΓΟΣ ΔΙΤΟΜΟΥ ΕΡΓΟΥ</a:t>
            </a:r>
          </a:p>
          <a:p>
            <a:pPr algn="ctr"/>
            <a:endParaRPr lang="el-GR" sz="3600" i="1" dirty="0" smtClean="0"/>
          </a:p>
          <a:p>
            <a:pPr algn="ctr"/>
            <a:r>
              <a:rPr lang="el-GR" sz="3600" i="1" dirty="0" err="1" smtClean="0"/>
              <a:t>Ἐπειδήπερ</a:t>
            </a:r>
            <a:r>
              <a:rPr lang="el-GR" sz="3600" i="1" dirty="0" smtClean="0"/>
              <a:t> </a:t>
            </a:r>
            <a:r>
              <a:rPr lang="el-GR" sz="3600" i="1" dirty="0" err="1" smtClean="0"/>
              <a:t>πολλοὶ</a:t>
            </a:r>
            <a:r>
              <a:rPr lang="el-GR" sz="3600" i="1" dirty="0" smtClean="0"/>
              <a:t> </a:t>
            </a:r>
            <a:r>
              <a:rPr lang="el-GR" sz="3600" i="1" dirty="0" err="1" smtClean="0"/>
              <a:t>ἐπεχείρησαν</a:t>
            </a:r>
            <a:r>
              <a:rPr lang="el-GR" sz="3600" i="1" dirty="0" smtClean="0"/>
              <a:t> </a:t>
            </a:r>
            <a:endParaRPr lang="el-GR" sz="3600" dirty="0" smtClean="0"/>
          </a:p>
          <a:p>
            <a:pPr algn="ctr"/>
            <a:r>
              <a:rPr lang="el-GR" sz="3600" i="1" dirty="0" err="1" smtClean="0"/>
              <a:t>ἀνατάξασθαι</a:t>
            </a:r>
            <a:r>
              <a:rPr lang="el-GR" sz="3600" i="1" dirty="0" smtClean="0"/>
              <a:t> </a:t>
            </a:r>
            <a:r>
              <a:rPr lang="el-GR" sz="3600" i="1" dirty="0" err="1" smtClean="0"/>
              <a:t>διήγησιν</a:t>
            </a:r>
            <a:r>
              <a:rPr lang="el-GR" sz="3600" i="1" dirty="0" smtClean="0"/>
              <a:t> </a:t>
            </a:r>
            <a:r>
              <a:rPr lang="el-GR" sz="3600" i="1" dirty="0" err="1" smtClean="0"/>
              <a:t>περὶ</a:t>
            </a:r>
            <a:r>
              <a:rPr lang="el-GR" sz="3600" i="1" dirty="0" smtClean="0"/>
              <a:t> </a:t>
            </a:r>
            <a:r>
              <a:rPr lang="el-GR" sz="3600" i="1" dirty="0" err="1" smtClean="0"/>
              <a:t>τῶν</a:t>
            </a:r>
            <a:r>
              <a:rPr lang="el-GR" sz="3600" i="1" dirty="0" smtClean="0"/>
              <a:t> </a:t>
            </a:r>
            <a:r>
              <a:rPr lang="el-GR" sz="3600" b="1" i="1" dirty="0" err="1" smtClean="0"/>
              <a:t>πεπληροφορημένων</a:t>
            </a:r>
            <a:r>
              <a:rPr lang="el-GR" sz="3600" b="1" i="1" dirty="0" smtClean="0"/>
              <a:t> </a:t>
            </a:r>
            <a:r>
              <a:rPr lang="el-GR" sz="3600" i="1" dirty="0" err="1" smtClean="0"/>
              <a:t>ἐν</a:t>
            </a:r>
            <a:r>
              <a:rPr lang="el-GR" sz="3600" i="1" dirty="0" smtClean="0"/>
              <a:t> </a:t>
            </a:r>
            <a:r>
              <a:rPr lang="el-GR" sz="3600" i="1" dirty="0" err="1" smtClean="0"/>
              <a:t>ἡμῖν</a:t>
            </a:r>
            <a:r>
              <a:rPr lang="el-GR" sz="3600" i="1" dirty="0" smtClean="0"/>
              <a:t> </a:t>
            </a:r>
            <a:r>
              <a:rPr lang="el-GR" sz="3600" i="1" dirty="0" err="1" smtClean="0"/>
              <a:t>πραγμάτων͵</a:t>
            </a:r>
            <a:r>
              <a:rPr lang="el-GR" sz="3600" i="1" dirty="0" smtClean="0"/>
              <a:t> </a:t>
            </a:r>
            <a:endParaRPr lang="el-GR" sz="3600" dirty="0" smtClean="0"/>
          </a:p>
          <a:p>
            <a:pPr algn="ctr"/>
            <a:r>
              <a:rPr lang="el-GR" sz="3600" i="1" dirty="0" err="1" smtClean="0"/>
              <a:t>καθὼς</a:t>
            </a:r>
            <a:r>
              <a:rPr lang="el-GR" sz="3600" i="1" dirty="0" smtClean="0"/>
              <a:t> </a:t>
            </a:r>
            <a:r>
              <a:rPr lang="el-GR" sz="3600" i="1" dirty="0" err="1" smtClean="0"/>
              <a:t>παρέδοσαν</a:t>
            </a:r>
            <a:r>
              <a:rPr lang="el-GR" sz="3600" i="1" dirty="0" smtClean="0"/>
              <a:t> </a:t>
            </a:r>
            <a:r>
              <a:rPr lang="el-GR" sz="3600" i="1" dirty="0" err="1" smtClean="0"/>
              <a:t>ἡμῖν</a:t>
            </a:r>
            <a:r>
              <a:rPr lang="el-GR" sz="3600" i="1" dirty="0" smtClean="0"/>
              <a:t> </a:t>
            </a:r>
            <a:r>
              <a:rPr lang="el-GR" sz="3600" i="1" dirty="0" err="1" smtClean="0"/>
              <a:t>οἱ</a:t>
            </a:r>
            <a:r>
              <a:rPr lang="el-GR" sz="3600" i="1" dirty="0" smtClean="0"/>
              <a:t> </a:t>
            </a:r>
            <a:r>
              <a:rPr lang="el-GR" sz="3600" i="1" dirty="0" err="1" smtClean="0"/>
              <a:t>ἀπ΄</a:t>
            </a:r>
            <a:r>
              <a:rPr lang="el-GR" sz="3600" i="1" dirty="0" smtClean="0"/>
              <a:t> </a:t>
            </a:r>
            <a:r>
              <a:rPr lang="el-GR" sz="3600" i="1" dirty="0" err="1" smtClean="0"/>
              <a:t>ἀρχῆς</a:t>
            </a:r>
            <a:r>
              <a:rPr lang="el-GR" sz="3600" i="1" dirty="0" smtClean="0"/>
              <a:t> </a:t>
            </a:r>
            <a:r>
              <a:rPr lang="el-GR" sz="3600" i="1" dirty="0" err="1" smtClean="0"/>
              <a:t>αὐτόπται</a:t>
            </a:r>
            <a:r>
              <a:rPr lang="el-GR" sz="3600" i="1" dirty="0" smtClean="0"/>
              <a:t>  </a:t>
            </a:r>
            <a:r>
              <a:rPr lang="el-GR" sz="3600" i="1" dirty="0" err="1" smtClean="0"/>
              <a:t>καὶ</a:t>
            </a:r>
            <a:r>
              <a:rPr lang="el-GR" sz="3600" i="1" dirty="0" smtClean="0"/>
              <a:t> </a:t>
            </a:r>
            <a:r>
              <a:rPr lang="el-GR" sz="3600" i="1" dirty="0" err="1" smtClean="0"/>
              <a:t>ὑπηρέται</a:t>
            </a:r>
            <a:r>
              <a:rPr lang="el-GR" sz="3600" i="1" dirty="0" smtClean="0"/>
              <a:t> </a:t>
            </a:r>
            <a:r>
              <a:rPr lang="el-GR" sz="3600" i="1" dirty="0" err="1" smtClean="0"/>
              <a:t>γενόμενοι</a:t>
            </a:r>
            <a:r>
              <a:rPr lang="el-GR" sz="3600" i="1" dirty="0" smtClean="0"/>
              <a:t> </a:t>
            </a:r>
            <a:r>
              <a:rPr lang="el-GR" sz="3600" i="1" dirty="0" err="1" smtClean="0"/>
              <a:t>τοῦ</a:t>
            </a:r>
            <a:r>
              <a:rPr lang="el-GR" sz="3600" i="1" dirty="0" smtClean="0"/>
              <a:t> </a:t>
            </a:r>
            <a:r>
              <a:rPr lang="el-GR" sz="3600" i="1" cap="all" dirty="0" err="1" smtClean="0"/>
              <a:t>λ</a:t>
            </a:r>
            <a:r>
              <a:rPr lang="el-GR" sz="3600" i="1" dirty="0" err="1" smtClean="0"/>
              <a:t>όγου͵</a:t>
            </a:r>
            <a:r>
              <a:rPr lang="el-GR" sz="3600" i="1" dirty="0" smtClean="0"/>
              <a:t> </a:t>
            </a:r>
            <a:endParaRPr lang="el-GR" sz="3600" dirty="0" smtClean="0"/>
          </a:p>
          <a:p>
            <a:pPr algn="ctr"/>
            <a:endParaRPr lang="el-GR" sz="3600" i="1" dirty="0" smtClean="0"/>
          </a:p>
          <a:p>
            <a:pPr algn="ctr"/>
            <a:r>
              <a:rPr lang="el-GR" sz="3600" i="1" dirty="0" err="1" smtClean="0"/>
              <a:t>ἔδοξε</a:t>
            </a:r>
            <a:r>
              <a:rPr lang="el-GR" sz="3600" i="1" dirty="0" smtClean="0"/>
              <a:t> </a:t>
            </a:r>
            <a:r>
              <a:rPr lang="el-GR" sz="3600" i="1" dirty="0" err="1" smtClean="0"/>
              <a:t>κἀμοὶ</a:t>
            </a:r>
            <a:r>
              <a:rPr lang="el-GR" sz="3600" i="1" dirty="0" smtClean="0"/>
              <a:t> </a:t>
            </a:r>
            <a:r>
              <a:rPr lang="el-GR" sz="3600" b="1" i="1" dirty="0" err="1" smtClean="0"/>
              <a:t>παρηκολουθηκότι</a:t>
            </a:r>
            <a:r>
              <a:rPr lang="el-GR" sz="3600" b="1" i="1" dirty="0" smtClean="0"/>
              <a:t> </a:t>
            </a:r>
            <a:r>
              <a:rPr lang="el-GR" sz="3600" i="1" dirty="0" err="1" smtClean="0"/>
              <a:t>ἄνωθεν</a:t>
            </a:r>
            <a:r>
              <a:rPr lang="el-GR" sz="3600" i="1" dirty="0" smtClean="0"/>
              <a:t> </a:t>
            </a:r>
            <a:r>
              <a:rPr lang="el-GR" sz="3600" i="1" dirty="0" err="1" smtClean="0"/>
              <a:t>πᾶσιν</a:t>
            </a:r>
            <a:r>
              <a:rPr lang="el-GR" sz="3600" i="1" dirty="0" smtClean="0"/>
              <a:t> </a:t>
            </a:r>
            <a:r>
              <a:rPr lang="el-GR" sz="3600" i="1" dirty="0" err="1" smtClean="0"/>
              <a:t>ἀκριβῶς</a:t>
            </a:r>
            <a:r>
              <a:rPr lang="el-GR" sz="3600" i="1" dirty="0" smtClean="0"/>
              <a:t> </a:t>
            </a:r>
            <a:endParaRPr lang="el-GR" sz="3600" dirty="0" smtClean="0"/>
          </a:p>
          <a:p>
            <a:pPr algn="ctr"/>
            <a:r>
              <a:rPr lang="el-GR" sz="3600" i="1" dirty="0" err="1" smtClean="0"/>
              <a:t>καθεξῆς</a:t>
            </a:r>
            <a:r>
              <a:rPr lang="el-GR" sz="3600" i="1" dirty="0" smtClean="0"/>
              <a:t> σοι </a:t>
            </a:r>
            <a:r>
              <a:rPr lang="el-GR" sz="3600" i="1" dirty="0" err="1" smtClean="0"/>
              <a:t>γράψαι͵</a:t>
            </a:r>
            <a:r>
              <a:rPr lang="el-GR" sz="3600" i="1" dirty="0" smtClean="0"/>
              <a:t> </a:t>
            </a:r>
            <a:r>
              <a:rPr lang="el-GR" sz="3600" i="1" dirty="0" err="1" smtClean="0"/>
              <a:t>κράτιστε</a:t>
            </a:r>
            <a:r>
              <a:rPr lang="el-GR" sz="3600" i="1" dirty="0" smtClean="0"/>
              <a:t> </a:t>
            </a:r>
            <a:r>
              <a:rPr lang="el-GR" sz="3600" i="1" dirty="0" err="1" smtClean="0"/>
              <a:t>Θεόφιλε͵</a:t>
            </a:r>
            <a:r>
              <a:rPr lang="el-GR" sz="3600" i="1" dirty="0" smtClean="0"/>
              <a:t> </a:t>
            </a:r>
            <a:endParaRPr lang="el-GR" sz="3600" dirty="0" smtClean="0"/>
          </a:p>
          <a:p>
            <a:pPr algn="ctr"/>
            <a:r>
              <a:rPr lang="el-GR" sz="3600" i="1" dirty="0" err="1" smtClean="0"/>
              <a:t>ἵνα</a:t>
            </a:r>
            <a:r>
              <a:rPr lang="el-GR" sz="3600" i="1" dirty="0" smtClean="0"/>
              <a:t> </a:t>
            </a:r>
            <a:r>
              <a:rPr lang="el-GR" sz="3600" i="1" dirty="0" err="1" smtClean="0"/>
              <a:t>ἐπιγνῷς</a:t>
            </a:r>
            <a:r>
              <a:rPr lang="el-GR" sz="3600" i="1" dirty="0" smtClean="0"/>
              <a:t> </a:t>
            </a:r>
            <a:r>
              <a:rPr lang="el-GR" sz="3600" i="1" dirty="0" err="1" smtClean="0"/>
              <a:t>περὶ</a:t>
            </a:r>
            <a:r>
              <a:rPr lang="el-GR" sz="3600" i="1" dirty="0" smtClean="0"/>
              <a:t> </a:t>
            </a:r>
            <a:r>
              <a:rPr lang="el-GR" sz="3600" i="1" dirty="0" err="1" smtClean="0"/>
              <a:t>ὧν</a:t>
            </a:r>
            <a:r>
              <a:rPr lang="el-GR" sz="3600" i="1" dirty="0" smtClean="0"/>
              <a:t> </a:t>
            </a:r>
            <a:r>
              <a:rPr lang="el-GR" sz="3600" b="1" i="1" dirty="0" err="1" smtClean="0"/>
              <a:t>κατηχήθης</a:t>
            </a:r>
            <a:r>
              <a:rPr lang="el-GR" sz="3600" i="1" dirty="0" smtClean="0"/>
              <a:t> </a:t>
            </a:r>
            <a:r>
              <a:rPr lang="el-GR" sz="3600" i="1" dirty="0" err="1" smtClean="0"/>
              <a:t>λόγων</a:t>
            </a:r>
            <a:r>
              <a:rPr lang="el-GR" sz="3600" i="1" dirty="0" smtClean="0"/>
              <a:t> </a:t>
            </a:r>
            <a:r>
              <a:rPr lang="el-GR" sz="3600" i="1" dirty="0" err="1" smtClean="0"/>
              <a:t>τὴν</a:t>
            </a:r>
            <a:r>
              <a:rPr lang="el-GR" sz="3600" i="1" dirty="0" smtClean="0"/>
              <a:t> </a:t>
            </a:r>
            <a:r>
              <a:rPr lang="el-GR" sz="3600" i="1" dirty="0" err="1" smtClean="0"/>
              <a:t>ἀσφάλειαν</a:t>
            </a:r>
            <a:r>
              <a:rPr lang="el-GR" sz="3600" dirty="0" smtClean="0"/>
              <a: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600" b="0" i="0" u="none" strike="noStrike" kern="1200" cap="none" spc="0" normalizeH="0" baseline="0" noProof="0" dirty="0">
              <a:ln>
                <a:noFill/>
              </a:ln>
              <a:solidFill>
                <a:srgbClr val="C00000"/>
              </a:solidFill>
              <a:effectLst/>
              <a:uLnTx/>
              <a:uFillTx/>
              <a:latin typeface="Palatino Linotype" pitchFamily="18" charset="0"/>
              <a:ea typeface="+mj-ea"/>
              <a:cs typeface="+mj-cs"/>
            </a:endParaRPr>
          </a:p>
        </p:txBody>
      </p:sp>
      <p:sp>
        <p:nvSpPr>
          <p:cNvPr id="6" name="2 - Θέση περιεχομένου"/>
          <p:cNvSpPr txBox="1">
            <a:spLocks/>
          </p:cNvSpPr>
          <p:nvPr/>
        </p:nvSpPr>
        <p:spPr>
          <a:xfrm>
            <a:off x="251520" y="3573016"/>
            <a:ext cx="8640960" cy="2808312"/>
          </a:xfrm>
          <a:prstGeom prst="rect">
            <a:avLst/>
          </a:prstGeom>
        </p:spPr>
        <p:txBody>
          <a:bodyPr>
            <a:normAutofit fontScale="47500" lnSpcReduction="20000"/>
          </a:bodyPr>
          <a:lstStyle/>
          <a:p>
            <a:pPr marL="365760" indent="-256032" algn="just">
              <a:spcBef>
                <a:spcPts val="300"/>
              </a:spcBef>
              <a:buClr>
                <a:schemeClr val="accent3"/>
              </a:buClr>
              <a:defRPr/>
            </a:pPr>
            <a:r>
              <a:rPr lang="el-GR" sz="4900" i="1" dirty="0" smtClean="0"/>
              <a:t>Επειδή πολλοί επιχείρησαν να συντάξουν διήγηση για τα γεγονότα που συνέβησαν (εκπληρώθηκαν) σε εμάς, σύμφωνα με όσα παρέδωσαν σ’ εμάς εκείνοι που εξ αρχής υπήρξαν αυτόπτες αλλά και διάκονοι του Λόγου, </a:t>
            </a:r>
          </a:p>
          <a:p>
            <a:pPr marL="365760" indent="-256032" algn="just">
              <a:spcBef>
                <a:spcPts val="300"/>
              </a:spcBef>
              <a:buClr>
                <a:schemeClr val="accent3"/>
              </a:buClr>
              <a:defRPr/>
            </a:pPr>
            <a:r>
              <a:rPr lang="el-GR" sz="4900" i="1" dirty="0" smtClean="0"/>
              <a:t>φάνηκε καλό σε εμένα, που έχω ερευνήσει </a:t>
            </a:r>
            <a:r>
              <a:rPr lang="el-GR" sz="4900" b="1" i="1" u="sng" dirty="0" smtClean="0"/>
              <a:t>(α</a:t>
            </a:r>
            <a:r>
              <a:rPr lang="el-GR" sz="4900" i="1" u="sng" dirty="0" smtClean="0"/>
              <a:t>) </a:t>
            </a:r>
            <a:r>
              <a:rPr lang="el-GR" sz="4900" b="1" i="1" u="sng" dirty="0" smtClean="0"/>
              <a:t>εξ αρχής (β) όλα (γ) με ακρίβεια</a:t>
            </a:r>
            <a:r>
              <a:rPr lang="el-GR" sz="4900" i="1" u="sng" dirty="0" smtClean="0"/>
              <a:t>, να τα γράψω σ’ εσένα (δ) </a:t>
            </a:r>
            <a:r>
              <a:rPr lang="el-GR" sz="4900" b="1" i="1" u="sng" dirty="0" smtClean="0"/>
              <a:t>με τη σειρά</a:t>
            </a:r>
            <a:r>
              <a:rPr lang="el-GR" sz="4900" i="1" u="sng" dirty="0" smtClean="0"/>
              <a:t>,</a:t>
            </a:r>
            <a:r>
              <a:rPr lang="el-GR" sz="4900" i="1" dirty="0" smtClean="0"/>
              <a:t> </a:t>
            </a:r>
            <a:r>
              <a:rPr lang="el-GR" sz="4900" i="1" dirty="0" err="1" smtClean="0"/>
              <a:t>εξοχώτατε</a:t>
            </a:r>
            <a:r>
              <a:rPr lang="el-GR" sz="4900" i="1" dirty="0" smtClean="0"/>
              <a:t> Θεόφιλε για να μάθεις </a:t>
            </a:r>
            <a:r>
              <a:rPr lang="el-GR" sz="4900" b="1" i="1" dirty="0" smtClean="0"/>
              <a:t>την αλήθεια των πραγμάτων (= γεγονότων)</a:t>
            </a:r>
            <a:r>
              <a:rPr lang="el-GR" sz="4900" i="1" dirty="0" smtClean="0"/>
              <a:t>, για τα οποία είχες πληροφορίες (ή κατηχήθηκες)</a:t>
            </a:r>
          </a:p>
          <a:p>
            <a:pPr marL="365760" indent="-256032" algn="just">
              <a:spcBef>
                <a:spcPts val="300"/>
              </a:spcBef>
              <a:buClr>
                <a:schemeClr val="accent3"/>
              </a:buClr>
              <a:defRPr/>
            </a:pPr>
            <a:endParaRPr lang="el-GR" sz="4900" i="1" dirty="0" smtClean="0"/>
          </a:p>
          <a:p>
            <a:pPr marL="365760" indent="-256032" algn="just">
              <a:spcBef>
                <a:spcPts val="300"/>
              </a:spcBef>
              <a:buClr>
                <a:schemeClr val="accent3"/>
              </a:buClr>
              <a:defRPr/>
            </a:pPr>
            <a:endParaRPr lang="el-GR" sz="4900" i="1" dirty="0" smtClean="0"/>
          </a:p>
          <a:p>
            <a:pPr marL="365760" indent="-256032" algn="just">
              <a:spcBef>
                <a:spcPts val="300"/>
              </a:spcBef>
              <a:buClr>
                <a:schemeClr val="accent3"/>
              </a:buClr>
              <a:defRPr/>
            </a:pPr>
            <a:endParaRPr lang="el-GR" sz="4900" i="1" dirty="0" smtClean="0"/>
          </a:p>
        </p:txBody>
      </p:sp>
      <p:sp>
        <p:nvSpPr>
          <p:cNvPr id="7" name="6 - TextBox"/>
          <p:cNvSpPr txBox="1"/>
          <p:nvPr/>
        </p:nvSpPr>
        <p:spPr>
          <a:xfrm>
            <a:off x="1547664" y="548680"/>
            <a:ext cx="6768752" cy="646331"/>
          </a:xfrm>
          <a:prstGeom prst="rect">
            <a:avLst/>
          </a:prstGeom>
          <a:noFill/>
        </p:spPr>
        <p:txBody>
          <a:bodyPr wrap="square" rtlCol="0">
            <a:spAutoFit/>
          </a:bodyPr>
          <a:lstStyle/>
          <a:p>
            <a:pPr algn="ctr"/>
            <a:endParaRPr lang="el-GR" b="1" dirty="0" smtClean="0">
              <a:solidFill>
                <a:schemeClr val="bg1"/>
              </a:solidFill>
            </a:endParaRPr>
          </a:p>
          <a:p>
            <a:endParaRPr lang="el-GR" dirty="0"/>
          </a:p>
        </p:txBody>
      </p:sp>
    </p:spTree>
  </p:cSld>
  <p:clrMapOvr>
    <a:masterClrMapping/>
  </p:clrMapOvr>
  <p:transition spd="slow">
    <p:cover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Προσαρμοσμένος 3">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002060"/>
      </a:hlink>
      <a:folHlink>
        <a:srgbClr val="70440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solidFill>
          <a:schemeClr val="accent2">
            <a:lumMod val="60000"/>
            <a:lumOff val="40000"/>
          </a:schemeClr>
        </a:solidFill>
        <a:ln>
          <a:solidFill>
            <a:schemeClr val="tx1"/>
          </a:solidFill>
        </a:ln>
      </a:spPr>
      <a:bodyPr wrap="square">
        <a:spAutoFit/>
      </a:bodyPr>
      <a:lstStyle>
        <a:defPPr algn="just">
          <a:lnSpc>
            <a:spcPct val="150000"/>
          </a:lnSpc>
          <a:defRPr dirty="0">
            <a:latin typeface="Palatino Linotype" pitchFamily="18" charset="0"/>
          </a:defRPr>
        </a:defPPr>
      </a:lstStyle>
    </a:sp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484</TotalTime>
  <Words>2835</Words>
  <Application>Microsoft Office PowerPoint</Application>
  <PresentationFormat>Προβολή στην οθόνη (4:3)</PresentationFormat>
  <Paragraphs>244</Paragraphs>
  <Slides>32</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Αστικό</vt:lpstr>
      <vt:lpstr>Διαφάνεια 1</vt:lpstr>
      <vt:lpstr>Διαφάνεια 2</vt:lpstr>
      <vt:lpstr>Διαφάνεια 3</vt:lpstr>
      <vt:lpstr>Α. Ποιος είναι ο Λουκάς;</vt:lpstr>
      <vt:lpstr>Διαφάνεια 5</vt:lpstr>
      <vt:lpstr>Διαφάνεια 6</vt:lpstr>
      <vt:lpstr>Β. Ακροατές, τόπος και χρόνος συγγραφής </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ΠΡΑΞΕΙΣ ΤΩΝ ΑΠΟΣΤΟΛΩΝ</vt:lpstr>
      <vt:lpstr>Συγγραφέας, παραλήπτης και σκοπός του βιβλίου</vt:lpstr>
      <vt:lpstr>ΠΗΓΕΣ ΠΡΑΞΕΩΝ </vt:lpstr>
      <vt:lpstr>ΠΕΡΙΕΧΟΜΕΝΟ ΠΡΑΞΕΩΝ</vt:lpstr>
      <vt:lpstr>ΧΡΟΝΟΛΟΓΗΣΗ ΤΩΝ ΓΕΓΟΝΟΤΩΝ ΤΩΝ ΠΡΑΞΕΩΝ</vt:lpstr>
      <vt:lpstr>ΤΟ ΠΡΟΒΛΗΜΑ ΤΟΥ ΚΕΙΜΕΝΟΥ ΤΩΝ ΠΡΑΞΕΩΝ</vt:lpstr>
      <vt:lpstr>Διαφάνεια 26</vt:lpstr>
      <vt:lpstr>Διαφάνεια 27</vt:lpstr>
      <vt:lpstr>Διαφάνεια 28</vt:lpstr>
      <vt:lpstr>Θεολογικά χαρακτηριστικά του ευαγγελίου</vt:lpstr>
      <vt:lpstr>Θεολογικά χαρακτηριστικά</vt:lpstr>
      <vt:lpstr>Διαφάνεια 31</vt:lpstr>
      <vt:lpstr>Διαφάνεια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Δημήτριος</dc:creator>
  <cp:lastModifiedBy>ΣΩΤΗΡΗΣ</cp:lastModifiedBy>
  <cp:revision>54</cp:revision>
  <dcterms:created xsi:type="dcterms:W3CDTF">2010-11-22T18:53:32Z</dcterms:created>
  <dcterms:modified xsi:type="dcterms:W3CDTF">2014-09-05T11:45:46Z</dcterms:modified>
</cp:coreProperties>
</file>