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22"/>
  </p:notesMasterIdLst>
  <p:sldIdLst>
    <p:sldId id="279" r:id="rId2"/>
    <p:sldId id="277" r:id="rId3"/>
    <p:sldId id="257" r:id="rId4"/>
    <p:sldId id="267" r:id="rId5"/>
    <p:sldId id="260" r:id="rId6"/>
    <p:sldId id="268" r:id="rId7"/>
    <p:sldId id="261" r:id="rId8"/>
    <p:sldId id="269" r:id="rId9"/>
    <p:sldId id="272" r:id="rId10"/>
    <p:sldId id="271" r:id="rId11"/>
    <p:sldId id="262" r:id="rId12"/>
    <p:sldId id="273" r:id="rId13"/>
    <p:sldId id="274" r:id="rId14"/>
    <p:sldId id="263" r:id="rId15"/>
    <p:sldId id="264" r:id="rId16"/>
    <p:sldId id="265" r:id="rId17"/>
    <p:sldId id="275" r:id="rId18"/>
    <p:sldId id="266" r:id="rId19"/>
    <p:sldId id="276" r:id="rId20"/>
    <p:sldId id="278"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5" autoAdjust="0"/>
    <p:restoredTop sz="94624" autoAdjust="0"/>
  </p:normalViewPr>
  <p:slideViewPr>
    <p:cSldViewPr snapToGrid="0">
      <p:cViewPr varScale="1">
        <p:scale>
          <a:sx n="78" d="100"/>
          <a:sy n="78" d="100"/>
        </p:scale>
        <p:origin x="878"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102C6B-01FE-4B48-AD6C-32282E7F4AF3}" type="datetimeFigureOut">
              <a:rPr lang="en-US" smtClean="0"/>
              <a:pPr/>
              <a:t>11/14/2022</a:t>
            </a:fld>
            <a:endParaRPr lang="en-US"/>
          </a:p>
        </p:txBody>
      </p:sp>
      <p:sp>
        <p:nvSpPr>
          <p:cNvPr id="4" name="3 - Θέση εικόνας διαφάνειας"/>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080E0D-150D-4223-ACDB-9B5E2D6308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US" dirty="0"/>
          </a:p>
        </p:txBody>
      </p:sp>
      <p:sp>
        <p:nvSpPr>
          <p:cNvPr id="4" name="3 - Θέση αριθμού διαφάνειας"/>
          <p:cNvSpPr>
            <a:spLocks noGrp="1"/>
          </p:cNvSpPr>
          <p:nvPr>
            <p:ph type="sldNum" sz="quarter" idx="10"/>
          </p:nvPr>
        </p:nvSpPr>
        <p:spPr/>
        <p:txBody>
          <a:bodyPr/>
          <a:lstStyle/>
          <a:p>
            <a:fld id="{91080E0D-150D-4223-ACDB-9B5E2D630800}"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US" dirty="0"/>
          </a:p>
        </p:txBody>
      </p:sp>
      <p:sp>
        <p:nvSpPr>
          <p:cNvPr id="4" name="3 - Θέση αριθμού διαφάνειας"/>
          <p:cNvSpPr>
            <a:spLocks noGrp="1"/>
          </p:cNvSpPr>
          <p:nvPr>
            <p:ph type="sldNum" sz="quarter" idx="10"/>
          </p:nvPr>
        </p:nvSpPr>
        <p:spPr/>
        <p:txBody>
          <a:bodyPr/>
          <a:lstStyle/>
          <a:p>
            <a:fld id="{91080E0D-150D-4223-ACDB-9B5E2D630800}" type="slidenum">
              <a:rPr lang="en-US" smtClean="0"/>
              <a:pPr/>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n-US" dirty="0"/>
          </a:p>
        </p:txBody>
      </p:sp>
      <p:sp>
        <p:nvSpPr>
          <p:cNvPr id="4" name="3 - Θέση αριθμού διαφάνειας"/>
          <p:cNvSpPr>
            <a:spLocks noGrp="1"/>
          </p:cNvSpPr>
          <p:nvPr>
            <p:ph type="sldNum" sz="quarter" idx="10"/>
          </p:nvPr>
        </p:nvSpPr>
        <p:spPr/>
        <p:txBody>
          <a:bodyPr/>
          <a:lstStyle/>
          <a:p>
            <a:fld id="{91080E0D-150D-4223-ACDB-9B5E2D630800}"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pPr/>
              <a:t>‹#›</a:t>
            </a:fld>
            <a:endParaRPr lang="en-US" dirty="0"/>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1168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928191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332704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955081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1468261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570253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080894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285274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1714161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55205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pPr/>
              <a:t>11/14/2022</a:t>
            </a:fld>
            <a:endParaRPr lang="en-US" dirty="0"/>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pPr/>
              <a:t>‹#›</a:t>
            </a:fld>
            <a:endParaRPr lang="en-US" dirty="0"/>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2326452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11/14/2022</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335008914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4E5B79A0-69AD-4CBD-897F-32C7A2BA2F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Εικόνα 3">
            <a:extLst>
              <a:ext uri="{FF2B5EF4-FFF2-40B4-BE49-F238E27FC236}">
                <a16:creationId xmlns:a16="http://schemas.microsoft.com/office/drawing/2014/main" id="{22B8F82F-DF3D-39D9-A852-2840CF0D1238}"/>
              </a:ext>
            </a:extLst>
          </p:cNvPr>
          <p:cNvPicPr>
            <a:picLocks noChangeAspect="1"/>
          </p:cNvPicPr>
          <p:nvPr/>
        </p:nvPicPr>
        <p:blipFill rotWithShape="1">
          <a:blip r:embed="rId2">
            <a:extLst>
              <a:ext uri="{28A0092B-C50C-407E-A947-70E740481C1C}">
                <a14:useLocalDpi xmlns:a14="http://schemas.microsoft.com/office/drawing/2010/main" val="0"/>
              </a:ext>
            </a:extLst>
          </a:blip>
          <a:srcRect l="12886" r="2671" b="1"/>
          <a:stretch/>
        </p:blipFill>
        <p:spPr>
          <a:xfrm>
            <a:off x="20" y="10"/>
            <a:ext cx="12191979" cy="6857989"/>
          </a:xfrm>
          <a:prstGeom prst="rect">
            <a:avLst/>
          </a:prstGeom>
        </p:spPr>
      </p:pic>
      <p:sp>
        <p:nvSpPr>
          <p:cNvPr id="27" name="Freeform: Shape 26">
            <a:extLst>
              <a:ext uri="{FF2B5EF4-FFF2-40B4-BE49-F238E27FC236}">
                <a16:creationId xmlns:a16="http://schemas.microsoft.com/office/drawing/2014/main" id="{7C2F33EB-E7CB-4EE9-BBBF-D632F5C00E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id="{D5D12016-6EE5-4F4A-BC99-A56493E60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87507"/>
            <a:ext cx="12191999" cy="5070562"/>
          </a:xfrm>
          <a:prstGeom prst="rect">
            <a:avLst/>
          </a:prstGeom>
          <a:gradFill flip="none" rotWithShape="1">
            <a:gsLst>
              <a:gs pos="50000">
                <a:srgbClr val="000000">
                  <a:alpha val="37000"/>
                </a:srgbClr>
              </a:gs>
              <a:gs pos="80000">
                <a:srgbClr val="000000">
                  <a:alpha val="22000"/>
                </a:srgbClr>
              </a:gs>
              <a:gs pos="0">
                <a:srgbClr val="000000">
                  <a:alpha val="0"/>
                </a:srgbClr>
              </a:gs>
              <a:gs pos="20000">
                <a:srgbClr val="000000">
                  <a:alpha val="15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F40CB1E-2F72-98E8-2F7F-B332581BC21E}"/>
              </a:ext>
            </a:extLst>
          </p:cNvPr>
          <p:cNvSpPr>
            <a:spLocks noGrp="1"/>
          </p:cNvSpPr>
          <p:nvPr>
            <p:ph type="ctrTitle"/>
          </p:nvPr>
        </p:nvSpPr>
        <p:spPr>
          <a:xfrm>
            <a:off x="2477929" y="324465"/>
            <a:ext cx="7236143" cy="1907456"/>
          </a:xfrm>
        </p:spPr>
        <p:txBody>
          <a:bodyPr anchor="b">
            <a:normAutofit/>
          </a:bodyPr>
          <a:lstStyle/>
          <a:p>
            <a:pPr algn="ctr"/>
            <a:r>
              <a:rPr lang="el-GR" sz="5400" dirty="0"/>
              <a:t>Η </a:t>
            </a:r>
            <a:r>
              <a:rPr lang="el-GR" sz="5400" dirty="0" err="1"/>
              <a:t>επιστημη</a:t>
            </a:r>
            <a:r>
              <a:rPr lang="el-GR" sz="5400" dirty="0"/>
              <a:t> </a:t>
            </a:r>
            <a:r>
              <a:rPr lang="el-GR" sz="5400" dirty="0" err="1"/>
              <a:t>ωσ</a:t>
            </a:r>
            <a:r>
              <a:rPr lang="el-GR" sz="5400" dirty="0"/>
              <a:t> </a:t>
            </a:r>
            <a:r>
              <a:rPr lang="el-GR" sz="5400" dirty="0" err="1"/>
              <a:t>επαγγελμα</a:t>
            </a:r>
            <a:endParaRPr lang="el-GR" sz="5400" dirty="0"/>
          </a:p>
        </p:txBody>
      </p:sp>
      <p:sp>
        <p:nvSpPr>
          <p:cNvPr id="3" name="Υπότιτλος 2">
            <a:extLst>
              <a:ext uri="{FF2B5EF4-FFF2-40B4-BE49-F238E27FC236}">
                <a16:creationId xmlns:a16="http://schemas.microsoft.com/office/drawing/2014/main" id="{4B42C434-13FD-25EA-26D2-11D008C93D9C}"/>
              </a:ext>
            </a:extLst>
          </p:cNvPr>
          <p:cNvSpPr>
            <a:spLocks noGrp="1"/>
          </p:cNvSpPr>
          <p:nvPr>
            <p:ph type="subTitle" idx="1"/>
          </p:nvPr>
        </p:nvSpPr>
        <p:spPr>
          <a:xfrm>
            <a:off x="3162054" y="4901055"/>
            <a:ext cx="5899356" cy="1271142"/>
          </a:xfrm>
        </p:spPr>
        <p:txBody>
          <a:bodyPr>
            <a:normAutofit/>
          </a:bodyPr>
          <a:lstStyle/>
          <a:p>
            <a:pPr algn="ctr"/>
            <a:r>
              <a:rPr lang="en-US" sz="4400" dirty="0">
                <a:solidFill>
                  <a:srgbClr val="FFFFFF"/>
                </a:solidFill>
              </a:rPr>
              <a:t>MAX WEBER</a:t>
            </a:r>
            <a:endParaRPr lang="el-GR" sz="4400" dirty="0">
              <a:solidFill>
                <a:srgbClr val="FFFFFF"/>
              </a:solidFill>
            </a:endParaRPr>
          </a:p>
        </p:txBody>
      </p:sp>
      <p:sp>
        <p:nvSpPr>
          <p:cNvPr id="31" name="Freeform: Shape 30">
            <a:extLst>
              <a:ext uri="{FF2B5EF4-FFF2-40B4-BE49-F238E27FC236}">
                <a16:creationId xmlns:a16="http://schemas.microsoft.com/office/drawing/2014/main" id="{74270B3E-3C96-4381-9F21-EC83F1E1A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33" name="Straight Connector 32">
            <a:extLst>
              <a:ext uri="{FF2B5EF4-FFF2-40B4-BE49-F238E27FC236}">
                <a16:creationId xmlns:a16="http://schemas.microsoft.com/office/drawing/2014/main" id="{071DF4C0-7A22-4E59-9E9C-BD2E245364D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6708" y="4316888"/>
            <a:ext cx="1958585"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9657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49382" y="166255"/>
            <a:ext cx="11637818" cy="942109"/>
          </a:xfrm>
        </p:spPr>
        <p:txBody>
          <a:bodyPr>
            <a:normAutofit fontScale="90000"/>
          </a:bodyPr>
          <a:lstStyle/>
          <a:p>
            <a:pPr algn="ctr"/>
            <a:r>
              <a:rPr lang="el-GR" b="1" dirty="0"/>
              <a:t>Διαφορά μεταξύ επιστημονικής εργασίας και τέχνης</a:t>
            </a:r>
            <a:endParaRPr lang="en-US" b="1" dirty="0"/>
          </a:p>
        </p:txBody>
      </p:sp>
      <p:sp>
        <p:nvSpPr>
          <p:cNvPr id="3" name="2 - Θέση περιεχομένου"/>
          <p:cNvSpPr>
            <a:spLocks noGrp="1"/>
          </p:cNvSpPr>
          <p:nvPr>
            <p:ph idx="1"/>
          </p:nvPr>
        </p:nvSpPr>
        <p:spPr>
          <a:xfrm>
            <a:off x="180110" y="1149927"/>
            <a:ext cx="11845636" cy="5472545"/>
          </a:xfrm>
        </p:spPr>
        <p:txBody>
          <a:bodyPr>
            <a:normAutofit fontScale="92500" lnSpcReduction="10000"/>
          </a:bodyPr>
          <a:lstStyle/>
          <a:p>
            <a:pPr lvl="0">
              <a:buNone/>
            </a:pPr>
            <a:r>
              <a:rPr lang="el-GR" dirty="0"/>
              <a:t>  </a:t>
            </a:r>
            <a:r>
              <a:rPr lang="el-GR" sz="2400" b="1" dirty="0"/>
              <a:t>Δ Ι Α Φ Ο Ρ Ά:</a:t>
            </a:r>
          </a:p>
          <a:p>
            <a:pPr lvl="0" algn="just"/>
            <a:r>
              <a:rPr lang="el-GR" sz="2400" dirty="0"/>
              <a:t>Η επιστημονική εργασία είναι ζευγμένη στην τροχιά της προόδου ενώ το έργο τέχνης ποτέ δεν παλιώνει, ποτέ δεν ξεπερνιέται. Αντίθετα, στην επιστήμη καθένας γνωρίζει ότι αυτό που έχει δουλέψει, μετά από 10, 20, 50 χρόνια θα έχει παλιώσει. </a:t>
            </a:r>
          </a:p>
          <a:p>
            <a:pPr lvl="0" algn="just">
              <a:buNone/>
            </a:pPr>
            <a:r>
              <a:rPr lang="el-GR" sz="2400" dirty="0"/>
              <a:t>  Κάθε επιστημονική "πλήρωση" σημαίνει νέα ζητήματα και θέλει να "ξεπερασθεί" και να "παλιώσει".</a:t>
            </a:r>
          </a:p>
          <a:p>
            <a:pPr lvl="0" algn="just">
              <a:buNone/>
            </a:pPr>
            <a:r>
              <a:rPr lang="el-GR" sz="2400" dirty="0"/>
              <a:t>  </a:t>
            </a:r>
            <a:r>
              <a:rPr lang="el-GR" sz="2400" b="1" dirty="0"/>
              <a:t>Β Α Σ Ι Κ Ο  Ε  Ρ Ω Τ Η Μ Α  ΠΟΥ  ΠΡΟΚΥΠΤΕΙ:</a:t>
            </a:r>
          </a:p>
          <a:p>
            <a:pPr lvl="0" algn="just"/>
            <a:r>
              <a:rPr lang="el-GR" sz="2400" dirty="0"/>
              <a:t>Ποιο είναι το νόημα της επιστήμης, αφού η πρόοδος οδεύει στο άπειρο;</a:t>
            </a:r>
          </a:p>
          <a:p>
            <a:pPr lvl="0" algn="ctr">
              <a:buNone/>
            </a:pPr>
            <a:r>
              <a:rPr lang="el-GR" sz="2400" dirty="0"/>
              <a:t> </a:t>
            </a:r>
            <a:r>
              <a:rPr lang="el-GR" sz="3000" b="1" dirty="0"/>
              <a:t>Ο επιστήμονας ισχυρίζεται ότι ασκεί την επιστήμη </a:t>
            </a:r>
          </a:p>
          <a:p>
            <a:pPr lvl="0" algn="ctr">
              <a:buNone/>
            </a:pPr>
            <a:r>
              <a:rPr lang="el-GR" sz="3000" b="1" dirty="0"/>
              <a:t>                "χάρη αυτής της ίδιας".</a:t>
            </a:r>
            <a:endParaRPr lang="en-US" sz="3000" dirty="0"/>
          </a:p>
          <a:p>
            <a:pPr>
              <a:buNone/>
            </a:pPr>
            <a:r>
              <a:rPr lang="el-GR" sz="2400" b="1" dirty="0"/>
              <a:t> </a:t>
            </a:r>
            <a:endParaRPr lang="en-US" sz="2400" dirty="0"/>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9F912A-F1A1-DD2B-28F4-DAF2FDB5A25C}"/>
              </a:ext>
            </a:extLst>
          </p:cNvPr>
          <p:cNvSpPr>
            <a:spLocks noGrp="1"/>
          </p:cNvSpPr>
          <p:nvPr>
            <p:ph type="title"/>
          </p:nvPr>
        </p:nvSpPr>
        <p:spPr>
          <a:xfrm>
            <a:off x="429208" y="48851"/>
            <a:ext cx="10619791" cy="818897"/>
          </a:xfrm>
        </p:spPr>
        <p:txBody>
          <a:bodyPr/>
          <a:lstStyle/>
          <a:p>
            <a:r>
              <a:rPr lang="el-GR" dirty="0"/>
              <a:t>Αναπόφευκτο ερώτημα</a:t>
            </a:r>
          </a:p>
        </p:txBody>
      </p:sp>
      <p:sp>
        <p:nvSpPr>
          <p:cNvPr id="3" name="Θέση περιεχομένου 2">
            <a:extLst>
              <a:ext uri="{FF2B5EF4-FFF2-40B4-BE49-F238E27FC236}">
                <a16:creationId xmlns:a16="http://schemas.microsoft.com/office/drawing/2014/main" id="{D3DA4057-2FFF-3893-249B-8CBDA7633119}"/>
              </a:ext>
            </a:extLst>
          </p:cNvPr>
          <p:cNvSpPr>
            <a:spLocks noGrp="1"/>
          </p:cNvSpPr>
          <p:nvPr>
            <p:ph idx="1"/>
          </p:nvPr>
        </p:nvSpPr>
        <p:spPr>
          <a:xfrm>
            <a:off x="193963" y="701494"/>
            <a:ext cx="11817927" cy="5893270"/>
          </a:xfrm>
        </p:spPr>
        <p:txBody>
          <a:bodyPr>
            <a:normAutofit/>
          </a:bodyPr>
          <a:lstStyle/>
          <a:p>
            <a:endParaRPr lang="el-GR" dirty="0"/>
          </a:p>
          <a:p>
            <a:endParaRPr lang="el-GR" dirty="0"/>
          </a:p>
          <a:p>
            <a:endParaRPr lang="el-GR" dirty="0"/>
          </a:p>
          <a:p>
            <a:pPr marL="0" indent="0" algn="just">
              <a:lnSpc>
                <a:spcPct val="115000"/>
              </a:lnSpc>
              <a:spcAft>
                <a:spcPts val="1000"/>
              </a:spcAft>
              <a:buNone/>
            </a:pPr>
            <a:endParaRPr lang="el-GR" dirty="0"/>
          </a:p>
          <a:p>
            <a:pPr marL="0" indent="0" algn="just">
              <a:lnSpc>
                <a:spcPct val="115000"/>
              </a:lnSpc>
              <a:spcAft>
                <a:spcPts val="1000"/>
              </a:spcAft>
              <a:buNone/>
            </a:pPr>
            <a:endParaRPr lang="el-GR"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l-GR" sz="2400" u="sng" dirty="0">
                <a:effectLst/>
                <a:ea typeface="Times New Roman" panose="02020603050405020304" pitchFamily="18" charset="0"/>
                <a:cs typeface="Times New Roman" panose="02020603050405020304" pitchFamily="18" charset="0"/>
              </a:rPr>
              <a:t>Συνεπώς:</a:t>
            </a:r>
            <a:r>
              <a:rPr lang="el-GR" sz="2400" dirty="0">
                <a:effectLst/>
                <a:ea typeface="Times New Roman" panose="02020603050405020304" pitchFamily="18" charset="0"/>
                <a:cs typeface="Times New Roman" panose="02020603050405020304" pitchFamily="18" charset="0"/>
              </a:rPr>
              <a:t> Η ακαδημαϊκή δραστηριότητα παραμένει πάντα επίκαιρη, καθώς δεν μπορεί να εκπληρωθεί πλήρως.  </a:t>
            </a:r>
          </a:p>
          <a:p>
            <a:pPr marL="0" indent="0" algn="just">
              <a:lnSpc>
                <a:spcPct val="115000"/>
              </a:lnSpc>
              <a:spcAft>
                <a:spcPts val="1000"/>
              </a:spcAft>
              <a:buNone/>
            </a:pPr>
            <a:r>
              <a:rPr lang="el-GR" sz="2400" b="1" dirty="0">
                <a:effectLst/>
                <a:ea typeface="Times New Roman" panose="02020603050405020304" pitchFamily="18" charset="0"/>
                <a:cs typeface="Times New Roman" panose="02020603050405020304" pitchFamily="18" charset="0"/>
              </a:rPr>
              <a:t>Παραλληλισμός με</a:t>
            </a:r>
            <a:r>
              <a:rPr lang="el-GR" sz="2400" dirty="0">
                <a:effectLst/>
                <a:ea typeface="Times New Roman" panose="02020603050405020304" pitchFamily="18" charset="0"/>
                <a:cs typeface="Times New Roman" panose="02020603050405020304" pitchFamily="18" charset="0"/>
              </a:rPr>
              <a:t> το Ερώτημα του Τολστόι για </a:t>
            </a:r>
            <a:r>
              <a:rPr lang="el-GR" sz="2400" b="1" dirty="0">
                <a:effectLst/>
                <a:ea typeface="Times New Roman" panose="02020603050405020304" pitchFamily="18" charset="0"/>
                <a:cs typeface="Times New Roman" panose="02020603050405020304" pitchFamily="18" charset="0"/>
              </a:rPr>
              <a:t>τον θάνατο</a:t>
            </a:r>
            <a:r>
              <a:rPr lang="el-GR" sz="2400" dirty="0">
                <a:effectLst/>
                <a:ea typeface="Times New Roman" panose="02020603050405020304" pitchFamily="18" charset="0"/>
                <a:cs typeface="Times New Roman" panose="02020603050405020304" pitchFamily="18" charset="0"/>
              </a:rPr>
              <a:t>: "Έχει νόημα ο θάνατος;". </a:t>
            </a:r>
            <a:r>
              <a:rPr lang="el-GR" sz="2400" dirty="0"/>
              <a:t>Ο Τολστόι καταλήγει στο συμπέρασμα ότι η επιστήμη δεν απαντά στα θεμελιώδη εσωτερικά ερωτήματα του ανθρώπου, σχετικά με το νόημα της ζωής, το δρόμο για το αληθινό ον και τι οφείλουμε να πράξουμε.</a:t>
            </a:r>
          </a:p>
        </p:txBody>
      </p:sp>
      <p:sp>
        <p:nvSpPr>
          <p:cNvPr id="5" name="Οβάλ 4">
            <a:extLst>
              <a:ext uri="{FF2B5EF4-FFF2-40B4-BE49-F238E27FC236}">
                <a16:creationId xmlns:a16="http://schemas.microsoft.com/office/drawing/2014/main" id="{EBB4E349-4008-91E4-E3C4-34F170589329}"/>
              </a:ext>
            </a:extLst>
          </p:cNvPr>
          <p:cNvSpPr/>
          <p:nvPr/>
        </p:nvSpPr>
        <p:spPr>
          <a:xfrm>
            <a:off x="776" y="867748"/>
            <a:ext cx="6051681" cy="22860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lnSpc>
                <a:spcPct val="115000"/>
              </a:lnSpc>
              <a:spcAft>
                <a:spcPts val="1000"/>
              </a:spcAft>
            </a:pPr>
            <a:r>
              <a:rPr lang="el-GR" sz="2000" dirty="0">
                <a:effectLst/>
                <a:latin typeface="Calibri" panose="020F0502020204030204" pitchFamily="34" charset="0"/>
                <a:ea typeface="Times New Roman" panose="02020603050405020304" pitchFamily="18" charset="0"/>
                <a:cs typeface="Times New Roman" panose="02020603050405020304" pitchFamily="18" charset="0"/>
              </a:rPr>
              <a:t>Η ακαδημαϊκή δραστηριότητα έχει νόημα; Γιατί κάνουμε κάτι που δεν ολοκληρώνεται ή που δεν μπορεί να ολοκληρωθεί; Ποια είναι η αξία της διανοητικής δραστηριότητας;</a:t>
            </a:r>
          </a:p>
        </p:txBody>
      </p:sp>
      <p:sp>
        <p:nvSpPr>
          <p:cNvPr id="6" name="Βέλος: Δεξιό 5">
            <a:extLst>
              <a:ext uri="{FF2B5EF4-FFF2-40B4-BE49-F238E27FC236}">
                <a16:creationId xmlns:a16="http://schemas.microsoft.com/office/drawing/2014/main" id="{9991A3A6-A58A-D0C1-43B5-589239599456}"/>
              </a:ext>
            </a:extLst>
          </p:cNvPr>
          <p:cNvSpPr/>
          <p:nvPr/>
        </p:nvSpPr>
        <p:spPr>
          <a:xfrm>
            <a:off x="5630318" y="1626637"/>
            <a:ext cx="895739" cy="5318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 name="Ορθογώνιο: Στρογγύλεμα γωνιών 6">
            <a:extLst>
              <a:ext uri="{FF2B5EF4-FFF2-40B4-BE49-F238E27FC236}">
                <a16:creationId xmlns:a16="http://schemas.microsoft.com/office/drawing/2014/main" id="{72911F4D-2D6F-AC13-AC4B-3214EB46C4AA}"/>
              </a:ext>
            </a:extLst>
          </p:cNvPr>
          <p:cNvSpPr/>
          <p:nvPr/>
        </p:nvSpPr>
        <p:spPr>
          <a:xfrm>
            <a:off x="6638730" y="249382"/>
            <a:ext cx="5193051" cy="290436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lnSpc>
                <a:spcPct val="115000"/>
              </a:lnSpc>
              <a:spcAft>
                <a:spcPts val="1000"/>
              </a:spcAft>
            </a:pPr>
            <a:r>
              <a:rPr lang="el-GR"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l-GR" sz="2000" dirty="0">
                <a:effectLst/>
                <a:latin typeface="Calibri" panose="020F0502020204030204" pitchFamily="34" charset="0"/>
                <a:ea typeface="Times New Roman" panose="02020603050405020304" pitchFamily="18" charset="0"/>
                <a:cs typeface="Times New Roman" panose="02020603050405020304" pitchFamily="18" charset="0"/>
              </a:rPr>
              <a:t>Η ακαδημαϊκή εργασία είναι ζήτημα "απομάγευσης" καθώς αφορά την ικανότητά μας να ελέγχουμε τα πράγματα μέσω υπολογισμού δια μέσου της </a:t>
            </a:r>
            <a:r>
              <a:rPr lang="el-GR" sz="2000">
                <a:effectLst/>
                <a:latin typeface="Calibri" panose="020F0502020204030204" pitchFamily="34" charset="0"/>
                <a:ea typeface="Times New Roman" panose="02020603050405020304" pitchFamily="18" charset="0"/>
                <a:cs typeface="Times New Roman" panose="02020603050405020304" pitchFamily="18" charset="0"/>
              </a:rPr>
              <a:t>ακαδημαϊκής γνώσης. </a:t>
            </a:r>
            <a:r>
              <a:rPr lang="el-GR" sz="2000" dirty="0">
                <a:effectLst/>
                <a:latin typeface="Calibri" panose="020F0502020204030204" pitchFamily="34" charset="0"/>
                <a:ea typeface="Times New Roman" panose="02020603050405020304" pitchFamily="18" charset="0"/>
                <a:cs typeface="Times New Roman" panose="02020603050405020304" pitchFamily="18" charset="0"/>
              </a:rPr>
              <a:t>Ένα βήμα από μόνο του φαίνεται ασήμαντο. Κοιτάζοντας την ιστορία αποκτά ιδιαίτερη σημασία και δίδει ικανοποίηση στον ερευνητή. </a:t>
            </a:r>
          </a:p>
        </p:txBody>
      </p:sp>
    </p:spTree>
    <p:extLst>
      <p:ext uri="{BB962C8B-B14F-4D97-AF65-F5344CB8AC3E}">
        <p14:creationId xmlns:p14="http://schemas.microsoft.com/office/powerpoint/2010/main" val="2002940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3000" y="166255"/>
            <a:ext cx="9905999" cy="498763"/>
          </a:xfrm>
        </p:spPr>
        <p:txBody>
          <a:bodyPr>
            <a:normAutofit fontScale="90000"/>
          </a:bodyPr>
          <a:lstStyle/>
          <a:p>
            <a:pPr algn="ctr"/>
            <a:r>
              <a:rPr lang="el-GR" b="1" dirty="0"/>
              <a:t>Ξ Ε Μ Α Γ Ε Μ Α  ΤΟΥ  Κ Ο Σ Μ ΟΥ</a:t>
            </a:r>
            <a:endParaRPr lang="en-US" b="1" dirty="0"/>
          </a:p>
        </p:txBody>
      </p:sp>
      <p:sp>
        <p:nvSpPr>
          <p:cNvPr id="3" name="2 - Θέση περιεχομένου"/>
          <p:cNvSpPr>
            <a:spLocks noGrp="1"/>
          </p:cNvSpPr>
          <p:nvPr>
            <p:ph idx="1"/>
          </p:nvPr>
        </p:nvSpPr>
        <p:spPr>
          <a:xfrm>
            <a:off x="193963" y="637309"/>
            <a:ext cx="11831781" cy="6054436"/>
          </a:xfrm>
        </p:spPr>
        <p:txBody>
          <a:bodyPr>
            <a:normAutofit/>
          </a:bodyPr>
          <a:lstStyle/>
          <a:p>
            <a:pPr algn="ctr">
              <a:buNone/>
            </a:pPr>
            <a:r>
              <a:rPr lang="el-GR" sz="2400" b="1" dirty="0">
                <a:latin typeface="Calibri" pitchFamily="34" charset="0"/>
              </a:rPr>
              <a:t>Η "πρόοδος" και η επιστήμη ως εκλογικευτική και νοησιοκρατική διαδικασία</a:t>
            </a:r>
            <a:endParaRPr lang="en-US" sz="2400" dirty="0">
              <a:latin typeface="Calibri" pitchFamily="34" charset="0"/>
            </a:endParaRPr>
          </a:p>
          <a:p>
            <a:pPr lvl="0" algn="just">
              <a:spcBef>
                <a:spcPts val="0"/>
              </a:spcBef>
            </a:pPr>
            <a:r>
              <a:rPr lang="el-GR" sz="2400" b="1" dirty="0">
                <a:latin typeface="Calibri" pitchFamily="34" charset="0"/>
              </a:rPr>
              <a:t>"Ξεμάγεμα του κόσμου" : </a:t>
            </a:r>
            <a:r>
              <a:rPr lang="el-GR" sz="2400" b="1" dirty="0">
                <a:solidFill>
                  <a:srgbClr val="FF0000"/>
                </a:solidFill>
                <a:latin typeface="Calibri" pitchFamily="34" charset="0"/>
              </a:rPr>
              <a:t>Χρήση της νόησης, της λογικής, του υπολογισμού και των τεχνικών μέσων</a:t>
            </a:r>
            <a:r>
              <a:rPr lang="el-GR" sz="2400" dirty="0">
                <a:latin typeface="Calibri" pitchFamily="34" charset="0"/>
              </a:rPr>
              <a:t> </a:t>
            </a:r>
            <a:r>
              <a:rPr lang="el-GR" sz="2400" b="1" dirty="0">
                <a:latin typeface="Calibri" pitchFamily="34" charset="0"/>
              </a:rPr>
              <a:t>αντί των μαγικών μέσων του μη επιστημονικού κόσμου </a:t>
            </a:r>
            <a:r>
              <a:rPr lang="el-GR" sz="2400" dirty="0">
                <a:latin typeface="Calibri" pitchFamily="34" charset="0"/>
              </a:rPr>
              <a:t>για την ερμηνεία φαινομένων της φύσης </a:t>
            </a:r>
            <a:r>
              <a:rPr lang="el-GR" dirty="0">
                <a:latin typeface="Calibri" pitchFamily="34" charset="0"/>
              </a:rPr>
              <a:t>(π.χ. ερυθρόδερμοι και παλαιότεροι πολιτισμοί).</a:t>
            </a:r>
          </a:p>
          <a:p>
            <a:pPr algn="just">
              <a:spcBef>
                <a:spcPts val="0"/>
              </a:spcBef>
            </a:pPr>
            <a:r>
              <a:rPr lang="el-GR" sz="2400" b="1" dirty="0">
                <a:latin typeface="Calibri" pitchFamily="34" charset="0"/>
              </a:rPr>
              <a:t>Προϋποθέσεις της επιστημονικής εργασίας: </a:t>
            </a:r>
          </a:p>
          <a:p>
            <a:pPr algn="just">
              <a:spcBef>
                <a:spcPts val="0"/>
              </a:spcBef>
              <a:buFont typeface="Wingdings" pitchFamily="2" charset="2"/>
              <a:buChar char="Ø"/>
            </a:pPr>
            <a:r>
              <a:rPr lang="el-GR" sz="2200" dirty="0">
                <a:latin typeface="Calibri" pitchFamily="34" charset="0"/>
              </a:rPr>
              <a:t>Η ισχύς των κανόνων της λογικής και της μεθόδου. Ό,τι προκύπτει από την επιστημονική εργασία είναι σπουδαίο από μόνο του, με την έννοια ότι «αξίζει να το μάθουμε». </a:t>
            </a:r>
          </a:p>
          <a:p>
            <a:pPr algn="just">
              <a:spcBef>
                <a:spcPts val="0"/>
              </a:spcBef>
              <a:buFont typeface="Wingdings" pitchFamily="2" charset="2"/>
              <a:buChar char="Ø"/>
            </a:pPr>
            <a:r>
              <a:rPr lang="el-GR" sz="2200" dirty="0">
                <a:latin typeface="Calibri" pitchFamily="34" charset="0"/>
              </a:rPr>
              <a:t>Αξίζει να ξέρω τους νόμους των κοσμικών φαινομένων, εφόσον </a:t>
            </a:r>
            <a:r>
              <a:rPr lang="el-GR" sz="2200" b="1" dirty="0">
                <a:latin typeface="Calibri" pitchFamily="34" charset="0"/>
              </a:rPr>
              <a:t>η επιστήμη</a:t>
            </a:r>
            <a:r>
              <a:rPr lang="el-GR" sz="2200" dirty="0">
                <a:latin typeface="Calibri" pitchFamily="34" charset="0"/>
              </a:rPr>
              <a:t> μπορεί να τους κατασκευάσει, όχι για τα τεχνικά επιτεύγματα που θα κατασκευαστούν αλλά </a:t>
            </a:r>
            <a:r>
              <a:rPr lang="el-GR" sz="2200" b="1" dirty="0">
                <a:latin typeface="Calibri" pitchFamily="34" charset="0"/>
              </a:rPr>
              <a:t>για τη γνώση αυτή καθ' αυτή</a:t>
            </a:r>
            <a:r>
              <a:rPr lang="el-GR" sz="2200" dirty="0">
                <a:latin typeface="Calibri" pitchFamily="34" charset="0"/>
              </a:rPr>
              <a:t>, παρότι η προϋπόθεση αυτή δε μπορεί να αποδειχθεί, διότι </a:t>
            </a:r>
            <a:r>
              <a:rPr lang="el-GR" sz="2200" b="1" dirty="0">
                <a:latin typeface="Calibri" pitchFamily="34" charset="0"/>
              </a:rPr>
              <a:t>η επιστήμη δε ζητά απάντηση σε τέτοια ερωτήματα.</a:t>
            </a:r>
            <a:r>
              <a:rPr lang="el-GR" sz="2200" dirty="0">
                <a:latin typeface="Calibri" pitchFamily="34" charset="0"/>
              </a:rPr>
              <a:t> </a:t>
            </a:r>
          </a:p>
          <a:p>
            <a:pPr algn="just">
              <a:spcBef>
                <a:spcPts val="0"/>
              </a:spcBef>
              <a:buFont typeface="Wingdings" pitchFamily="2" charset="2"/>
              <a:buChar char="Ø"/>
            </a:pPr>
            <a:r>
              <a:rPr lang="el-GR" sz="2200" dirty="0">
                <a:latin typeface="Calibri" pitchFamily="34" charset="0"/>
              </a:rPr>
              <a:t>Όλες οι φυσικές επιστήμες μας δίνουν απάντηση στο ερώτημα, </a:t>
            </a:r>
            <a:r>
              <a:rPr lang="el-GR" sz="2200" b="1" dirty="0">
                <a:solidFill>
                  <a:srgbClr val="FF0000"/>
                </a:solidFill>
                <a:latin typeface="Calibri" pitchFamily="34" charset="0"/>
              </a:rPr>
              <a:t>"τι πρέπει να πράξουμε εφόσον θέλουμε να ρυθμίζουμε τη ζωή μας τεχνικά"</a:t>
            </a:r>
            <a:r>
              <a:rPr lang="el-GR" sz="2200" dirty="0">
                <a:latin typeface="Calibri" pitchFamily="34" charset="0"/>
              </a:rPr>
              <a:t>. Έτσι ο γιατρός </a:t>
            </a:r>
            <a:r>
              <a:rPr lang="el-GR" sz="2200" b="1" dirty="0">
                <a:latin typeface="Calibri" pitchFamily="34" charset="0"/>
              </a:rPr>
              <a:t>παρέχει επιστημονική εργασία</a:t>
            </a:r>
            <a:r>
              <a:rPr lang="el-GR" sz="2200" dirty="0">
                <a:latin typeface="Calibri" pitchFamily="34" charset="0"/>
              </a:rPr>
              <a:t> ακόμη κι όταν ο ασθενής είναι ετοιμοθάνατος ή τον παρακαλεί να τον λυτρώσει από τη ζωή. </a:t>
            </a:r>
            <a:endParaRPr lang="en-US" sz="2200" dirty="0">
              <a:latin typeface="Calibri" pitchFamily="34" charset="0"/>
            </a:endParaRPr>
          </a:p>
          <a:p>
            <a:pPr lvl="0"/>
            <a:endParaRPr lang="en-US" sz="2200"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9491" y="235527"/>
            <a:ext cx="11513127" cy="1260764"/>
          </a:xfrm>
        </p:spPr>
        <p:txBody>
          <a:bodyPr>
            <a:normAutofit fontScale="90000"/>
          </a:bodyPr>
          <a:lstStyle/>
          <a:p>
            <a:pPr algn="ctr"/>
            <a:r>
              <a:rPr lang="el-GR" b="1" dirty="0"/>
              <a:t>Η διανοητική δραστηριότητα στην πορεία της ανθρώπινης ιστορίας</a:t>
            </a:r>
            <a:endParaRPr lang="en-US" dirty="0"/>
          </a:p>
        </p:txBody>
      </p:sp>
      <p:sp>
        <p:nvSpPr>
          <p:cNvPr id="3" name="2 - Θέση περιεχομένου"/>
          <p:cNvSpPr>
            <a:spLocks noGrp="1"/>
          </p:cNvSpPr>
          <p:nvPr>
            <p:ph idx="1"/>
          </p:nvPr>
        </p:nvSpPr>
        <p:spPr>
          <a:xfrm>
            <a:off x="193964" y="1523999"/>
            <a:ext cx="11817927" cy="5056909"/>
          </a:xfrm>
        </p:spPr>
        <p:txBody>
          <a:bodyPr>
            <a:normAutofit/>
          </a:bodyPr>
          <a:lstStyle/>
          <a:p>
            <a:pPr marL="0" indent="0" algn="just">
              <a:lnSpc>
                <a:spcPct val="115000"/>
              </a:lnSpc>
              <a:spcBef>
                <a:spcPts val="0"/>
              </a:spcBef>
              <a:spcAft>
                <a:spcPts val="1000"/>
              </a:spcAft>
              <a:buFont typeface="Wingdings" pitchFamily="2" charset="2"/>
              <a:buChar char="v"/>
            </a:pPr>
            <a:r>
              <a:rPr lang="el-GR" sz="3200" b="1" dirty="0">
                <a:ea typeface="Times New Roman" panose="02020603050405020304" pitchFamily="18" charset="0"/>
                <a:cs typeface="Times New Roman" panose="02020603050405020304" pitchFamily="18" charset="0"/>
              </a:rPr>
              <a:t> Αρχαιότητα:</a:t>
            </a:r>
          </a:p>
          <a:p>
            <a:pPr marL="0" indent="0" algn="just">
              <a:lnSpc>
                <a:spcPct val="115000"/>
              </a:lnSpc>
              <a:spcBef>
                <a:spcPts val="0"/>
              </a:spcBef>
              <a:spcAft>
                <a:spcPts val="1000"/>
              </a:spcAft>
              <a:buNone/>
            </a:pPr>
            <a:r>
              <a:rPr lang="el-GR" sz="3200" b="1" dirty="0">
                <a:solidFill>
                  <a:srgbClr val="FF0000"/>
                </a:solidFill>
                <a:ea typeface="Times New Roman" panose="02020603050405020304" pitchFamily="18" charset="0"/>
                <a:cs typeface="Times New Roman" panose="02020603050405020304" pitchFamily="18" charset="0"/>
              </a:rPr>
              <a:t>Διανοητική δραστηριότητα + Επιστήμη</a:t>
            </a:r>
          </a:p>
          <a:p>
            <a:pPr algn="just">
              <a:lnSpc>
                <a:spcPct val="115000"/>
              </a:lnSpc>
              <a:spcBef>
                <a:spcPts val="0"/>
              </a:spcBef>
              <a:spcAft>
                <a:spcPts val="1000"/>
              </a:spcAft>
            </a:pPr>
            <a:r>
              <a:rPr lang="el-GR" sz="2400" dirty="0">
                <a:ea typeface="Times New Roman" panose="02020603050405020304" pitchFamily="18" charset="0"/>
                <a:cs typeface="Times New Roman" panose="02020603050405020304" pitchFamily="18" charset="0"/>
              </a:rPr>
              <a:t>α) Στόχος: Η απόλυτη πραγματική αλήθεια.</a:t>
            </a:r>
          </a:p>
          <a:p>
            <a:pPr algn="just">
              <a:lnSpc>
                <a:spcPct val="115000"/>
              </a:lnSpc>
              <a:spcBef>
                <a:spcPts val="0"/>
              </a:spcBef>
              <a:spcAft>
                <a:spcPts val="1000"/>
              </a:spcAft>
            </a:pPr>
            <a:r>
              <a:rPr lang="el-GR" sz="2400" dirty="0">
                <a:ea typeface="Times New Roman" panose="02020603050405020304" pitchFamily="18" charset="0"/>
                <a:cs typeface="Times New Roman" panose="02020603050405020304" pitchFamily="18" charset="0"/>
              </a:rPr>
              <a:t>β) Διανοητική δραστηριότητα: Καθετί μπορεί να συλληφθεί με βάση τη θεμελιώδη κατανόηση. Η κατανόηση μιας "έννοιας", "ιδέας" είναι η βάση και για τα άλλα συναφή αυτής.</a:t>
            </a:r>
          </a:p>
          <a:p>
            <a:pPr algn="just">
              <a:lnSpc>
                <a:spcPct val="115000"/>
              </a:lnSpc>
              <a:spcBef>
                <a:spcPts val="0"/>
              </a:spcBef>
              <a:spcAft>
                <a:spcPts val="1000"/>
              </a:spcAft>
              <a:buFont typeface="Wingdings" pitchFamily="2" charset="2"/>
              <a:buChar char="v"/>
            </a:pPr>
            <a:r>
              <a:rPr lang="el-GR" sz="2400" b="1" dirty="0"/>
              <a:t> </a:t>
            </a:r>
            <a:r>
              <a:rPr lang="el-GR" sz="3200" b="1" dirty="0"/>
              <a:t>Σύγχρονη εποχή: </a:t>
            </a:r>
          </a:p>
          <a:p>
            <a:pPr algn="just">
              <a:lnSpc>
                <a:spcPct val="115000"/>
              </a:lnSpc>
              <a:spcBef>
                <a:spcPts val="0"/>
              </a:spcBef>
              <a:spcAft>
                <a:spcPts val="1000"/>
              </a:spcAft>
              <a:buNone/>
            </a:pPr>
            <a:r>
              <a:rPr lang="el-GR" sz="2800" b="1" dirty="0">
                <a:solidFill>
                  <a:srgbClr val="FF0000"/>
                </a:solidFill>
              </a:rPr>
              <a:t>Διανοητική δραστηριότητα +  Επιστήμη + Πειραματισμός </a:t>
            </a:r>
            <a:endParaRPr lang="el-GR" sz="2800" dirty="0">
              <a:ea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A12127-16D1-EDFD-8C98-96E96C741896}"/>
              </a:ext>
            </a:extLst>
          </p:cNvPr>
          <p:cNvSpPr>
            <a:spLocks noGrp="1"/>
          </p:cNvSpPr>
          <p:nvPr>
            <p:ph type="title"/>
          </p:nvPr>
        </p:nvSpPr>
        <p:spPr>
          <a:xfrm>
            <a:off x="242596" y="121298"/>
            <a:ext cx="11755440" cy="1097901"/>
          </a:xfrm>
        </p:spPr>
        <p:txBody>
          <a:bodyPr>
            <a:noAutofit/>
          </a:bodyPr>
          <a:lstStyle/>
          <a:p>
            <a:pPr algn="ctr"/>
            <a:r>
              <a:rPr lang="el-GR" sz="2800" b="1" dirty="0"/>
              <a:t>Τα δύο μεγάλα εργαλεία της επιστημονικής εργασίας: </a:t>
            </a:r>
            <a:br>
              <a:rPr lang="el-GR" sz="2800" b="1" dirty="0"/>
            </a:br>
            <a:r>
              <a:rPr lang="el-GR" sz="2800" b="1" dirty="0"/>
              <a:t>Η  έννοια  και  το  πείραμα</a:t>
            </a:r>
          </a:p>
        </p:txBody>
      </p:sp>
      <p:sp>
        <p:nvSpPr>
          <p:cNvPr id="3" name="Θέση περιεχομένου 2">
            <a:extLst>
              <a:ext uri="{FF2B5EF4-FFF2-40B4-BE49-F238E27FC236}">
                <a16:creationId xmlns:a16="http://schemas.microsoft.com/office/drawing/2014/main" id="{7E8FBE4D-2C4A-BB04-6EE7-0E29B454EAD2}"/>
              </a:ext>
            </a:extLst>
          </p:cNvPr>
          <p:cNvSpPr>
            <a:spLocks noGrp="1"/>
          </p:cNvSpPr>
          <p:nvPr>
            <p:ph idx="1"/>
          </p:nvPr>
        </p:nvSpPr>
        <p:spPr>
          <a:xfrm>
            <a:off x="222380" y="1219200"/>
            <a:ext cx="11747240" cy="5458691"/>
          </a:xfrm>
        </p:spPr>
        <p:txBody>
          <a:bodyPr>
            <a:normAutofit fontScale="85000" lnSpcReduction="20000"/>
          </a:bodyPr>
          <a:lstStyle/>
          <a:p>
            <a:pPr>
              <a:buNone/>
            </a:pPr>
            <a:r>
              <a:rPr lang="el-GR" sz="3100" b="1" dirty="0"/>
              <a:t>                            </a:t>
            </a:r>
            <a:r>
              <a:rPr lang="el-GR" sz="4100" b="1" dirty="0"/>
              <a:t>Αρχαιότητα:</a:t>
            </a:r>
          </a:p>
          <a:p>
            <a:pPr lvl="0" algn="just">
              <a:spcBef>
                <a:spcPts val="0"/>
              </a:spcBef>
            </a:pPr>
            <a:r>
              <a:rPr lang="el-GR" sz="3100" b="1" dirty="0">
                <a:solidFill>
                  <a:srgbClr val="FF0000"/>
                </a:solidFill>
              </a:rPr>
              <a:t>Η γέννη</a:t>
            </a:r>
            <a:r>
              <a:rPr lang="el-GR" sz="3800" b="1" dirty="0">
                <a:solidFill>
                  <a:srgbClr val="FF0000"/>
                </a:solidFill>
              </a:rPr>
              <a:t>ση της "έννοιας"</a:t>
            </a:r>
            <a:r>
              <a:rPr lang="el-GR" sz="2900" b="1" dirty="0"/>
              <a:t> </a:t>
            </a:r>
            <a:r>
              <a:rPr lang="el-GR" sz="2900" dirty="0"/>
              <a:t>στον "μύθο του σπηλαίου" στην Πολιτεία του Πλάτωνα. Ο φιλόσοφος είναι ο μόνος από τους δεσμώτες του σπηλαίου που κατάφερε να δει τον ήλιο. Ο ήλιος είναι η αλήθεια της επιστήμης, η οποία δεν κυνηγάει μόνο φαντάσματα και σκιές αλλά μόνο το αληθινό ον. Ποιος όμως έχει σήμερα τέτοια άποψη για την επιστήμη;</a:t>
            </a:r>
            <a:endParaRPr lang="en-US" sz="2900" dirty="0"/>
          </a:p>
          <a:p>
            <a:pPr algn="just">
              <a:spcBef>
                <a:spcPts val="0"/>
              </a:spcBef>
            </a:pPr>
            <a:r>
              <a:rPr lang="el-GR" sz="2900" dirty="0"/>
              <a:t>Τότε γεννήθηκε ουσιαστικά </a:t>
            </a:r>
            <a:r>
              <a:rPr lang="el-GR" sz="2900" b="1" dirty="0"/>
              <a:t>"η έννοια"</a:t>
            </a:r>
            <a:r>
              <a:rPr lang="el-GR" sz="2900" dirty="0"/>
              <a:t> ως μια αλήθεια που δεν χάνεται στον χρόνο. Οι μαθητές του Σωκράτη έφθασαν στο συμπέρασμα πως εκείνος που θα έχει βρει μόνο την ορθή έννοια του ωραίου, του αγαθού και της ανδρείας της ψυχής θα μπορούσε να συλλάβει το αληθινό ον. Αυτό θεωρήθηκε ότι παρέχει το μέσο να μάθουμε και να διδάξουμε πώς πρέπει να ενεργεί κανείς ως πολίτης, καθώς για τους  Έλληνες σημασία είχε η πολιτική και για το σκοπό αυτό καλλιεργούσαν την επιστήμη.</a:t>
            </a:r>
            <a:endParaRPr lang="en-US" sz="2900" dirty="0"/>
          </a:p>
          <a:p>
            <a:pPr algn="just">
              <a:lnSpc>
                <a:spcPct val="115000"/>
              </a:lnSpc>
              <a:spcAft>
                <a:spcPts val="1000"/>
              </a:spcAft>
            </a:pPr>
            <a:endParaRPr lang="el-GR" sz="2600" dirty="0">
              <a:effectLst/>
              <a:ea typeface="Times New Roman" panose="02020603050405020304" pitchFamily="18" charset="0"/>
              <a:cs typeface="Times New Roman" panose="02020603050405020304" pitchFamily="18" charset="0"/>
            </a:endParaRPr>
          </a:p>
          <a:p>
            <a:pPr algn="just">
              <a:lnSpc>
                <a:spcPct val="115000"/>
              </a:lnSpc>
              <a:spcAft>
                <a:spcPts val="1000"/>
              </a:spcAft>
            </a:pPr>
            <a:endParaRPr lang="el-GR" sz="2600" dirty="0">
              <a:effectLst/>
              <a:ea typeface="Times New Roman" panose="02020603050405020304" pitchFamily="18" charset="0"/>
              <a:cs typeface="Times New Roman" panose="02020603050405020304" pitchFamily="18" charset="0"/>
            </a:endParaRPr>
          </a:p>
          <a:p>
            <a:endParaRPr lang="el-GR" sz="2600" dirty="0"/>
          </a:p>
        </p:txBody>
      </p:sp>
    </p:spTree>
    <p:extLst>
      <p:ext uri="{BB962C8B-B14F-4D97-AF65-F5344CB8AC3E}">
        <p14:creationId xmlns:p14="http://schemas.microsoft.com/office/powerpoint/2010/main" val="2964982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90C3D7-D979-4390-9F10-49D58D8A5F20}"/>
              </a:ext>
            </a:extLst>
          </p:cNvPr>
          <p:cNvSpPr>
            <a:spLocks noGrp="1"/>
          </p:cNvSpPr>
          <p:nvPr>
            <p:ph type="title"/>
          </p:nvPr>
        </p:nvSpPr>
        <p:spPr>
          <a:xfrm>
            <a:off x="287553" y="0"/>
            <a:ext cx="11710483" cy="904503"/>
          </a:xfrm>
        </p:spPr>
        <p:txBody>
          <a:bodyPr>
            <a:normAutofit/>
          </a:bodyPr>
          <a:lstStyle/>
          <a:p>
            <a:pPr algn="ctr"/>
            <a:r>
              <a:rPr lang="el-GR" sz="2400" b="1" dirty="0">
                <a:latin typeface="Calibri" pitchFamily="34" charset="0"/>
              </a:rPr>
              <a:t>Σύγχρονη εποχή: Η γέννηση του πειράματος</a:t>
            </a:r>
            <a:br>
              <a:rPr lang="el-GR" sz="2400" b="1" dirty="0"/>
            </a:br>
            <a:r>
              <a:rPr lang="el-GR" sz="2400" dirty="0"/>
              <a:t>     </a:t>
            </a:r>
            <a:r>
              <a:rPr lang="el-GR" sz="2800" b="1" dirty="0">
                <a:solidFill>
                  <a:srgbClr val="FF0000"/>
                </a:solidFill>
                <a:latin typeface="Calibri" pitchFamily="34" charset="0"/>
              </a:rPr>
              <a:t>Διανοητική  δραστηριότητα +  Επιστήμη + Πειραματισμός </a:t>
            </a:r>
          </a:p>
        </p:txBody>
      </p:sp>
      <p:sp>
        <p:nvSpPr>
          <p:cNvPr id="3" name="Θέση περιεχομένου 2">
            <a:extLst>
              <a:ext uri="{FF2B5EF4-FFF2-40B4-BE49-F238E27FC236}">
                <a16:creationId xmlns:a16="http://schemas.microsoft.com/office/drawing/2014/main" id="{B88AFFF2-FBC7-3FB2-852E-0F4581B751D8}"/>
              </a:ext>
            </a:extLst>
          </p:cNvPr>
          <p:cNvSpPr>
            <a:spLocks noGrp="1"/>
          </p:cNvSpPr>
          <p:nvPr>
            <p:ph idx="1"/>
          </p:nvPr>
        </p:nvSpPr>
        <p:spPr>
          <a:xfrm>
            <a:off x="166255" y="831274"/>
            <a:ext cx="11859489" cy="5846618"/>
          </a:xfrm>
        </p:spPr>
        <p:txBody>
          <a:bodyPr>
            <a:normAutofit fontScale="92500"/>
          </a:bodyPr>
          <a:lstStyle/>
          <a:p>
            <a:pPr algn="just">
              <a:lnSpc>
                <a:spcPct val="115000"/>
              </a:lnSpc>
              <a:spcBef>
                <a:spcPts val="0"/>
              </a:spcBef>
            </a:pPr>
            <a:r>
              <a:rPr lang="el-GR" sz="2600" dirty="0">
                <a:latin typeface="Calibri" pitchFamily="34" charset="0"/>
                <a:ea typeface="Times New Roman" panose="02020603050405020304" pitchFamily="18" charset="0"/>
                <a:cs typeface="Times New Roman" panose="02020603050405020304" pitchFamily="18" charset="0"/>
              </a:rPr>
              <a:t>α) Ακαδημαϊκή δραστηριότητα + Επιστήμη </a:t>
            </a:r>
            <a:r>
              <a:rPr lang="el-GR" sz="2600" b="1" dirty="0">
                <a:latin typeface="Calibri" pitchFamily="34" charset="0"/>
                <a:ea typeface="Times New Roman" panose="02020603050405020304" pitchFamily="18" charset="0"/>
                <a:cs typeface="Times New Roman" panose="02020603050405020304" pitchFamily="18" charset="0"/>
              </a:rPr>
              <a:t>βασίζονται</a:t>
            </a:r>
            <a:r>
              <a:rPr lang="el-GR" sz="2600" dirty="0">
                <a:latin typeface="Calibri" pitchFamily="34" charset="0"/>
                <a:ea typeface="Times New Roman" panose="02020603050405020304" pitchFamily="18" charset="0"/>
                <a:cs typeface="Times New Roman" panose="02020603050405020304" pitchFamily="18" charset="0"/>
              </a:rPr>
              <a:t> στη λογική + την μεθοδολογία</a:t>
            </a:r>
          </a:p>
          <a:p>
            <a:pPr algn="just">
              <a:lnSpc>
                <a:spcPct val="115000"/>
              </a:lnSpc>
              <a:spcBef>
                <a:spcPts val="0"/>
              </a:spcBef>
            </a:pPr>
            <a:r>
              <a:rPr lang="el-GR" sz="2600" dirty="0">
                <a:latin typeface="Calibri" pitchFamily="34" charset="0"/>
                <a:ea typeface="Times New Roman" panose="02020603050405020304" pitchFamily="18" charset="0"/>
                <a:cs typeface="Times New Roman" panose="02020603050405020304" pitchFamily="18" charset="0"/>
              </a:rPr>
              <a:t>β) Ως απόδειξη επικαλείται: </a:t>
            </a:r>
            <a:r>
              <a:rPr lang="el-GR" sz="2600" b="1" dirty="0">
                <a:solidFill>
                  <a:srgbClr val="FF0000"/>
                </a:solidFill>
                <a:latin typeface="Calibri" pitchFamily="34" charset="0"/>
                <a:ea typeface="Times New Roman" panose="02020603050405020304" pitchFamily="18" charset="0"/>
                <a:cs typeface="Times New Roman" panose="02020603050405020304" pitchFamily="18" charset="0"/>
              </a:rPr>
              <a:t>Η μετάβαση από την "έννοια", την "ιδέα", προς το "πείραμα", </a:t>
            </a:r>
            <a:r>
              <a:rPr lang="el-GR" sz="2600" dirty="0">
                <a:latin typeface="Calibri" pitchFamily="34" charset="0"/>
                <a:ea typeface="Times New Roman" panose="02020603050405020304" pitchFamily="18" charset="0"/>
                <a:cs typeface="Times New Roman" panose="02020603050405020304" pitchFamily="18" charset="0"/>
              </a:rPr>
              <a:t>ως κεντρικό όργανο της διανοητικής δραστηριότητας και της επιστήμης</a:t>
            </a:r>
          </a:p>
          <a:p>
            <a:pPr algn="just">
              <a:lnSpc>
                <a:spcPct val="115000"/>
              </a:lnSpc>
              <a:spcBef>
                <a:spcPts val="0"/>
              </a:spcBef>
            </a:pPr>
            <a:r>
              <a:rPr lang="el-GR" sz="2600" b="1" dirty="0">
                <a:solidFill>
                  <a:srgbClr val="FF0000"/>
                </a:solidFill>
                <a:latin typeface="Calibri" pitchFamily="34" charset="0"/>
              </a:rPr>
              <a:t>Η γέννηση του «πειράματος»:</a:t>
            </a:r>
          </a:p>
          <a:p>
            <a:pPr algn="just">
              <a:lnSpc>
                <a:spcPct val="115000"/>
              </a:lnSpc>
              <a:spcBef>
                <a:spcPts val="0"/>
              </a:spcBef>
              <a:buNone/>
            </a:pPr>
            <a:r>
              <a:rPr lang="el-GR" sz="2600" b="1" dirty="0">
                <a:solidFill>
                  <a:srgbClr val="FF0000"/>
                </a:solidFill>
                <a:latin typeface="Calibri" pitchFamily="34" charset="0"/>
              </a:rPr>
              <a:t>   </a:t>
            </a:r>
            <a:r>
              <a:rPr lang="el-GR" sz="2600" b="1" dirty="0">
                <a:latin typeface="Calibri" pitchFamily="34" charset="0"/>
                <a:ea typeface="Times New Roman" panose="02020603050405020304" pitchFamily="18" charset="0"/>
                <a:cs typeface="Times New Roman" panose="02020603050405020304" pitchFamily="18" charset="0"/>
              </a:rPr>
              <a:t>Αναγέννηση:</a:t>
            </a:r>
            <a:r>
              <a:rPr lang="el-GR" dirty="0">
                <a:latin typeface="Calibri" pitchFamily="34" charset="0"/>
                <a:ea typeface="Times New Roman" panose="02020603050405020304" pitchFamily="18" charset="0"/>
                <a:cs typeface="Times New Roman" panose="02020603050405020304" pitchFamily="18" charset="0"/>
              </a:rPr>
              <a:t> </a:t>
            </a:r>
            <a:r>
              <a:rPr lang="el-GR" sz="2200" dirty="0">
                <a:latin typeface="Calibri" pitchFamily="34" charset="0"/>
                <a:ea typeface="Times New Roman" panose="02020603050405020304" pitchFamily="18" charset="0"/>
                <a:cs typeface="Times New Roman" panose="02020603050405020304" pitchFamily="18" charset="0"/>
              </a:rPr>
              <a:t>Ο πειραματισμός αποτελεί την κινητήρια δύναμη της διανοητικής δραστηριότητας και της επιστήμης. Η χρήση του δηλαδή ως αρχή έρευνας. Το έλλογο πείραμα, ως μέσο αξιόπιστα ελεγμένης εμπειρίας, ως θεμέλιο της σημερινής εμπειρικής επιστήμης.</a:t>
            </a:r>
          </a:p>
          <a:p>
            <a:pPr algn="just">
              <a:lnSpc>
                <a:spcPct val="115000"/>
              </a:lnSpc>
              <a:spcBef>
                <a:spcPts val="0"/>
              </a:spcBef>
            </a:pPr>
            <a:r>
              <a:rPr lang="el-GR" sz="2200" b="1" dirty="0">
                <a:latin typeface="Calibri" pitchFamily="34" charset="0"/>
              </a:rPr>
              <a:t>Πρωτοπόροι: </a:t>
            </a:r>
            <a:r>
              <a:rPr lang="el-GR" sz="2200" dirty="0">
                <a:latin typeface="Calibri" pitchFamily="34" charset="0"/>
                <a:ea typeface="Times New Roman" panose="02020603050405020304" pitchFamily="18" charset="0"/>
                <a:cs typeface="Times New Roman" panose="02020603050405020304" pitchFamily="18" charset="0"/>
              </a:rPr>
              <a:t>Καλλιτέχνες πειραματιστές του 16</a:t>
            </a:r>
            <a:r>
              <a:rPr lang="el-GR" sz="2200" baseline="30000" dirty="0">
                <a:latin typeface="Calibri" pitchFamily="34" charset="0"/>
                <a:ea typeface="Times New Roman" panose="02020603050405020304" pitchFamily="18" charset="0"/>
                <a:cs typeface="Times New Roman" panose="02020603050405020304" pitchFamily="18" charset="0"/>
              </a:rPr>
              <a:t>ου</a:t>
            </a:r>
            <a:r>
              <a:rPr lang="el-GR" sz="2200" dirty="0">
                <a:latin typeface="Calibri" pitchFamily="34" charset="0"/>
                <a:ea typeface="Times New Roman" panose="02020603050405020304" pitchFamily="18" charset="0"/>
                <a:cs typeface="Times New Roman" panose="02020603050405020304" pitchFamily="18" charset="0"/>
              </a:rPr>
              <a:t> αιώνα (</a:t>
            </a:r>
            <a:r>
              <a:rPr lang="en-US" sz="2200" dirty="0">
                <a:latin typeface="Calibri" pitchFamily="34" charset="0"/>
                <a:ea typeface="Times New Roman" panose="02020603050405020304" pitchFamily="18" charset="0"/>
                <a:cs typeface="Times New Roman" panose="02020603050405020304" pitchFamily="18" charset="0"/>
              </a:rPr>
              <a:t>Leonardo da Vinci</a:t>
            </a:r>
            <a:r>
              <a:rPr lang="el-GR" sz="2200" dirty="0">
                <a:latin typeface="Calibri" pitchFamily="34" charset="0"/>
                <a:ea typeface="Times New Roman" panose="02020603050405020304" pitchFamily="18" charset="0"/>
                <a:cs typeface="Times New Roman" panose="02020603050405020304" pitchFamily="18" charset="0"/>
              </a:rPr>
              <a:t>), αναζήτησαν την αληθινή τέχνη  (ή την αληθινή φύση)</a:t>
            </a:r>
            <a:r>
              <a:rPr lang="el-GR" sz="2200" dirty="0">
                <a:latin typeface="Calibri" pitchFamily="34" charset="0"/>
              </a:rPr>
              <a:t> στη μουσική (στα πιάνα).  Το πείραμα πέρασε στην επιστήμη με το Γαλιλαίο και κατόπιν στις θετικές επιστήμες.  </a:t>
            </a:r>
          </a:p>
          <a:p>
            <a:pPr algn="just">
              <a:lnSpc>
                <a:spcPct val="115000"/>
              </a:lnSpc>
              <a:spcBef>
                <a:spcPts val="0"/>
              </a:spcBef>
              <a:buNone/>
            </a:pPr>
            <a:r>
              <a:rPr lang="el-GR" sz="2200" dirty="0">
                <a:latin typeface="Calibri" pitchFamily="34" charset="0"/>
              </a:rPr>
              <a:t>     Ανύψωση της τέχνης  κοινωνικά - με το πείραμα -  στο επίπεδο της επιστήμης, στο επίπεδο του διδάκτορα.</a:t>
            </a:r>
          </a:p>
          <a:p>
            <a:pPr algn="just">
              <a:lnSpc>
                <a:spcPct val="115000"/>
              </a:lnSpc>
              <a:spcBef>
                <a:spcPts val="0"/>
              </a:spcBef>
            </a:pPr>
            <a:r>
              <a:rPr lang="el-GR" sz="2200" dirty="0">
                <a:latin typeface="Calibri" pitchFamily="34" charset="0"/>
                <a:ea typeface="Times New Roman" panose="02020603050405020304" pitchFamily="18" charset="0"/>
                <a:cs typeface="Times New Roman" panose="02020603050405020304" pitchFamily="18" charset="0"/>
              </a:rPr>
              <a:t>Αντίστοιχα,</a:t>
            </a:r>
            <a:r>
              <a:rPr lang="el-GR" sz="2200" dirty="0">
                <a:effectLst/>
                <a:latin typeface="Calibri" pitchFamily="34" charset="0"/>
                <a:ea typeface="Times New Roman" panose="02020603050405020304" pitchFamily="18" charset="0"/>
                <a:cs typeface="Times New Roman" panose="02020603050405020304" pitchFamily="18" charset="0"/>
              </a:rPr>
              <a:t> στη θεολογία υπήρχε  η πεποίθηση ότι η επιστημονική έρευνα μπορεί να οδηγήσει σε μια καλύτερη κατανόηση των έργων του Θεού.</a:t>
            </a:r>
          </a:p>
          <a:p>
            <a:pPr algn="just">
              <a:lnSpc>
                <a:spcPct val="115000"/>
              </a:lnSpc>
              <a:spcBef>
                <a:spcPts val="0"/>
              </a:spcBef>
            </a:pPr>
            <a:r>
              <a:rPr lang="el-GR" sz="2600" dirty="0">
                <a:effectLst/>
                <a:latin typeface="Calibri" pitchFamily="34" charset="0"/>
                <a:ea typeface="Times New Roman" panose="02020603050405020304" pitchFamily="18" charset="0"/>
                <a:cs typeface="Times New Roman" panose="02020603050405020304" pitchFamily="18" charset="0"/>
              </a:rPr>
              <a:t>γ) Το κίνητρο για να ακολουθήσει κανείς την επιστήμη είναι υποκειμενικό. </a:t>
            </a:r>
          </a:p>
          <a:p>
            <a:pPr algn="just">
              <a:lnSpc>
                <a:spcPct val="115000"/>
              </a:lnSpc>
              <a:spcBef>
                <a:spcPts val="0"/>
              </a:spcBef>
              <a:buNone/>
            </a:pPr>
            <a:r>
              <a:rPr lang="el-GR" sz="2600" dirty="0">
                <a:latin typeface="Calibri" pitchFamily="34" charset="0"/>
                <a:ea typeface="Times New Roman" panose="02020603050405020304" pitchFamily="18" charset="0"/>
                <a:cs typeface="Times New Roman" panose="02020603050405020304" pitchFamily="18" charset="0"/>
              </a:rPr>
              <a:t>    </a:t>
            </a:r>
            <a:r>
              <a:rPr lang="el-GR" sz="1900" b="1" dirty="0">
                <a:effectLst/>
                <a:latin typeface="Calibri" pitchFamily="34" charset="0"/>
                <a:ea typeface="Times New Roman" panose="02020603050405020304" pitchFamily="18" charset="0"/>
                <a:cs typeface="Times New Roman" panose="02020603050405020304" pitchFamily="18" charset="0"/>
              </a:rPr>
              <a:t>Κίνδυνος</a:t>
            </a:r>
            <a:r>
              <a:rPr lang="el-GR" sz="1900" b="1" dirty="0">
                <a:latin typeface="Calibri" pitchFamily="34" charset="0"/>
                <a:ea typeface="Times New Roman" panose="02020603050405020304" pitchFamily="18" charset="0"/>
                <a:cs typeface="Times New Roman" panose="02020603050405020304" pitchFamily="18" charset="0"/>
              </a:rPr>
              <a:t>: Η</a:t>
            </a:r>
            <a:r>
              <a:rPr lang="el-GR" sz="1900" b="1" dirty="0">
                <a:effectLst/>
                <a:latin typeface="Calibri" pitchFamily="34" charset="0"/>
                <a:ea typeface="Times New Roman" panose="02020603050405020304" pitchFamily="18" charset="0"/>
                <a:cs typeface="Times New Roman" panose="02020603050405020304" pitchFamily="18" charset="0"/>
              </a:rPr>
              <a:t> πολιτικοποίηση των αποτελεσμάτων της έρευνας με το μανδύα του ακαδημαϊκού  και  επιστημονικού.</a:t>
            </a:r>
          </a:p>
        </p:txBody>
      </p:sp>
    </p:spTree>
    <p:extLst>
      <p:ext uri="{BB962C8B-B14F-4D97-AF65-F5344CB8AC3E}">
        <p14:creationId xmlns:p14="http://schemas.microsoft.com/office/powerpoint/2010/main" val="1183816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251112-5C67-0940-00B1-C60F02F8AE54}"/>
              </a:ext>
            </a:extLst>
          </p:cNvPr>
          <p:cNvSpPr>
            <a:spLocks noGrp="1"/>
          </p:cNvSpPr>
          <p:nvPr>
            <p:ph type="title"/>
          </p:nvPr>
        </p:nvSpPr>
        <p:spPr>
          <a:xfrm>
            <a:off x="102637" y="221673"/>
            <a:ext cx="11867690" cy="623454"/>
          </a:xfrm>
        </p:spPr>
        <p:txBody>
          <a:bodyPr>
            <a:normAutofit fontScale="90000"/>
          </a:bodyPr>
          <a:lstStyle/>
          <a:p>
            <a:pPr algn="ctr"/>
            <a:br>
              <a:rPr lang="el-GR" b="1" dirty="0"/>
            </a:br>
            <a:r>
              <a:rPr lang="el-GR" sz="2900" b="1" dirty="0"/>
              <a:t>Συμπέρασμα </a:t>
            </a:r>
            <a:r>
              <a:rPr lang="en-US" sz="2900" b="1" dirty="0"/>
              <a:t>Weber </a:t>
            </a:r>
            <a:r>
              <a:rPr lang="el-GR" sz="2900" b="1" dirty="0"/>
              <a:t>ως προς «την αποστολή της επιστήμης»</a:t>
            </a:r>
            <a:br>
              <a:rPr lang="el-GR" sz="2900" b="1" dirty="0"/>
            </a:br>
            <a:r>
              <a:rPr lang="el-GR" sz="2700" b="1" dirty="0"/>
              <a:t> </a:t>
            </a:r>
          </a:p>
        </p:txBody>
      </p:sp>
      <p:sp>
        <p:nvSpPr>
          <p:cNvPr id="3" name="Θέση περιεχομένου 2">
            <a:extLst>
              <a:ext uri="{FF2B5EF4-FFF2-40B4-BE49-F238E27FC236}">
                <a16:creationId xmlns:a16="http://schemas.microsoft.com/office/drawing/2014/main" id="{32434EBF-F3DD-5BCD-E85B-4BD2428B0B8B}"/>
              </a:ext>
            </a:extLst>
          </p:cNvPr>
          <p:cNvSpPr>
            <a:spLocks noGrp="1"/>
          </p:cNvSpPr>
          <p:nvPr>
            <p:ph idx="1"/>
          </p:nvPr>
        </p:nvSpPr>
        <p:spPr>
          <a:xfrm>
            <a:off x="270588" y="955965"/>
            <a:ext cx="11741303" cy="5721926"/>
          </a:xfrm>
        </p:spPr>
        <p:txBody>
          <a:bodyPr>
            <a:normAutofit/>
          </a:bodyPr>
          <a:lstStyle/>
          <a:p>
            <a:pPr algn="just">
              <a:lnSpc>
                <a:spcPct val="115000"/>
              </a:lnSpc>
              <a:spcBef>
                <a:spcPts val="0"/>
              </a:spcBef>
            </a:pPr>
            <a:r>
              <a:rPr lang="el-GR" sz="1800" dirty="0">
                <a:effectLst/>
                <a:ea typeface="Times New Roman" panose="02020603050405020304" pitchFamily="18" charset="0"/>
                <a:cs typeface="Times New Roman" panose="02020603050405020304" pitchFamily="18" charset="0"/>
              </a:rPr>
              <a:t>Η επιστήμη απαντά σε ένα ερώτημα βασιζόμενη σε συγκεκριμένες θεωρίες. </a:t>
            </a:r>
          </a:p>
          <a:p>
            <a:pPr algn="just">
              <a:lnSpc>
                <a:spcPct val="115000"/>
              </a:lnSpc>
              <a:spcBef>
                <a:spcPts val="0"/>
              </a:spcBef>
            </a:pPr>
            <a:r>
              <a:rPr lang="el-GR" sz="1800" dirty="0">
                <a:ea typeface="Times New Roman" panose="02020603050405020304" pitchFamily="18" charset="0"/>
                <a:cs typeface="Times New Roman" panose="02020603050405020304" pitchFamily="18" charset="0"/>
              </a:rPr>
              <a:t>Υ</a:t>
            </a:r>
            <a:r>
              <a:rPr lang="el-GR" sz="1800" dirty="0">
                <a:effectLst/>
                <a:ea typeface="Times New Roman" panose="02020603050405020304" pitchFamily="18" charset="0"/>
                <a:cs typeface="Times New Roman" panose="02020603050405020304" pitchFamily="18" charset="0"/>
              </a:rPr>
              <a:t>ποκειμενοποίηση κάθε ακαδημαϊκής πράξης. Π.χ. Η εξορθολογισμένη θεολογία βασίζεται στην υπόθεση ότι ο κόσμος έχει νόημα, ως αντικειμενική αλήθεια, παρόλο που δεν έχει επιστημονική νομιμοποίηση αυτή η υπόθεση. </a:t>
            </a:r>
          </a:p>
          <a:p>
            <a:pPr algn="just">
              <a:lnSpc>
                <a:spcPct val="115000"/>
              </a:lnSpc>
              <a:spcBef>
                <a:spcPts val="0"/>
              </a:spcBef>
            </a:pPr>
            <a:r>
              <a:rPr lang="el-GR" sz="1800" dirty="0">
                <a:effectLst/>
                <a:ea typeface="Times New Roman" panose="02020603050405020304" pitchFamily="18" charset="0"/>
                <a:cs typeface="Times New Roman" panose="02020603050405020304" pitchFamily="18" charset="0"/>
              </a:rPr>
              <a:t>Όσοι δεν αντέχουν τον υποκειμενικό χαρακτήρα των θεμελίων της ακαδημαϊκής δραστηριότητας, ας μην ασχοληθούν με την επιστήμη.</a:t>
            </a:r>
          </a:p>
          <a:p>
            <a:pPr algn="just">
              <a:lnSpc>
                <a:spcPct val="115000"/>
              </a:lnSpc>
              <a:spcBef>
                <a:spcPts val="0"/>
              </a:spcBef>
            </a:pPr>
            <a:r>
              <a:rPr lang="el-GR" sz="1800" dirty="0">
                <a:effectLst/>
                <a:ea typeface="Times New Roman" panose="02020603050405020304" pitchFamily="18" charset="0"/>
                <a:cs typeface="Times New Roman" panose="02020603050405020304" pitchFamily="18" charset="0"/>
              </a:rPr>
              <a:t>Εκείνοι που νιώθουν ότι έχουν ένα ατομικό κίνητρο, να </a:t>
            </a:r>
            <a:r>
              <a:rPr lang="el-GR" sz="1800" b="1" dirty="0">
                <a:effectLst/>
                <a:ea typeface="Times New Roman" panose="02020603050405020304" pitchFamily="18" charset="0"/>
                <a:cs typeface="Times New Roman" panose="02020603050405020304" pitchFamily="18" charset="0"/>
              </a:rPr>
              <a:t>εκπληρώσουν το αίτημα της ημέρας</a:t>
            </a:r>
            <a:r>
              <a:rPr lang="el-GR" sz="1800" dirty="0">
                <a:effectLst/>
                <a:ea typeface="Times New Roman" panose="02020603050405020304" pitchFamily="18" charset="0"/>
                <a:cs typeface="Times New Roman" panose="02020603050405020304" pitchFamily="18" charset="0"/>
              </a:rPr>
              <a:t>. </a:t>
            </a:r>
          </a:p>
          <a:p>
            <a:pPr lvl="0">
              <a:spcBef>
                <a:spcPts val="0"/>
              </a:spcBef>
            </a:pPr>
            <a:r>
              <a:rPr lang="el-GR" sz="1800" dirty="0"/>
              <a:t>Η επιστήμη προσφέρει τις μεθόδους σκέψης, τα εργαλεία και την άσκηση σκέψης.</a:t>
            </a:r>
            <a:endParaRPr lang="en-US" sz="1800" dirty="0"/>
          </a:p>
          <a:p>
            <a:pPr lvl="0">
              <a:spcBef>
                <a:spcPts val="0"/>
              </a:spcBef>
            </a:pPr>
            <a:r>
              <a:rPr lang="el-GR" sz="1800" dirty="0"/>
              <a:t>Παίρνουμε θέση απέναντι στο αξιολογικό πρόβλημα και χρησιμοποιούμε εκείνο το μέσο που οδηγεί στην πραγματοποίηση του σκοπού. </a:t>
            </a:r>
            <a:endParaRPr lang="en-US" sz="1800" dirty="0"/>
          </a:p>
          <a:p>
            <a:pPr lvl="0">
              <a:spcBef>
                <a:spcPts val="0"/>
              </a:spcBef>
            </a:pPr>
            <a:r>
              <a:rPr lang="el-GR" sz="1800" dirty="0"/>
              <a:t>Η επιλογή του σκοπού και των μέσων επίτευξης προκύπτουν και σε κάθε τεχνικό, ο οποίος οφείλει να αποφασίσει στις περισσότερες φορές σύμφωνα με την αρχή του μικρότερου κακού ή του σχετικά καλύτερου.</a:t>
            </a:r>
            <a:endParaRPr lang="en-US" sz="1800" dirty="0"/>
          </a:p>
          <a:p>
            <a:pPr lvl="0">
              <a:spcBef>
                <a:spcPts val="0"/>
              </a:spcBef>
            </a:pPr>
            <a:r>
              <a:rPr lang="el-GR" sz="1800" dirty="0"/>
              <a:t>Το έργο μας διακρίνει η σαφήνεια, το αίσθημα ευθύνης κι η αποφυγή να υποβάλουμε μια δική μας άποψη.</a:t>
            </a:r>
            <a:endParaRPr lang="en-US" sz="1800" dirty="0"/>
          </a:p>
          <a:p>
            <a:pPr algn="just">
              <a:lnSpc>
                <a:spcPct val="115000"/>
              </a:lnSpc>
              <a:spcBef>
                <a:spcPts val="0"/>
              </a:spcBef>
            </a:pPr>
            <a:endParaRPr lang="el-GR" sz="1600" dirty="0">
              <a:effectLst/>
              <a:ea typeface="Times New Roman" panose="02020603050405020304" pitchFamily="18" charset="0"/>
              <a:cs typeface="Times New Roman" panose="02020603050405020304" pitchFamily="18" charset="0"/>
            </a:endParaRPr>
          </a:p>
          <a:p>
            <a:endParaRPr lang="el-GR" sz="1600" dirty="0"/>
          </a:p>
        </p:txBody>
      </p:sp>
    </p:spTree>
    <p:extLst>
      <p:ext uri="{BB962C8B-B14F-4D97-AF65-F5344CB8AC3E}">
        <p14:creationId xmlns:p14="http://schemas.microsoft.com/office/powerpoint/2010/main" val="2991345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07818" y="221673"/>
            <a:ext cx="11568546" cy="1080654"/>
          </a:xfrm>
        </p:spPr>
        <p:txBody>
          <a:bodyPr>
            <a:normAutofit/>
          </a:bodyPr>
          <a:lstStyle/>
          <a:p>
            <a:r>
              <a:rPr lang="el-GR" sz="3200" b="1" dirty="0"/>
              <a:t>Η επιστήμη ως αξία και ως ειδικευμένο επάγγελμα</a:t>
            </a:r>
            <a:endParaRPr lang="en-US" sz="3200" b="1" dirty="0"/>
          </a:p>
        </p:txBody>
      </p:sp>
      <p:sp>
        <p:nvSpPr>
          <p:cNvPr id="3" name="2 - Θέση περιεχομένου"/>
          <p:cNvSpPr>
            <a:spLocks noGrp="1"/>
          </p:cNvSpPr>
          <p:nvPr>
            <p:ph idx="1"/>
          </p:nvPr>
        </p:nvSpPr>
        <p:spPr>
          <a:xfrm>
            <a:off x="263236" y="1163782"/>
            <a:ext cx="11762509" cy="5430982"/>
          </a:xfrm>
        </p:spPr>
        <p:txBody>
          <a:bodyPr>
            <a:normAutofit/>
          </a:bodyPr>
          <a:lstStyle/>
          <a:p>
            <a:pPr lvl="0" algn="just">
              <a:spcBef>
                <a:spcPts val="0"/>
              </a:spcBef>
            </a:pPr>
            <a:r>
              <a:rPr lang="el-GR" sz="2200" b="1" dirty="0">
                <a:latin typeface="Calibri" pitchFamily="34" charset="0"/>
              </a:rPr>
              <a:t>Προϋπόθεση στην πανεπιστημιακή διδασκαλία:  Η κατάφαση της αξίας της επιστήμης.</a:t>
            </a:r>
            <a:endParaRPr lang="en-US" sz="2200" dirty="0">
              <a:latin typeface="Calibri" pitchFamily="34" charset="0"/>
            </a:endParaRPr>
          </a:p>
          <a:p>
            <a:pPr lvl="0" algn="just">
              <a:spcBef>
                <a:spcPts val="0"/>
              </a:spcBef>
            </a:pPr>
            <a:r>
              <a:rPr lang="el-GR" sz="2200" dirty="0">
                <a:latin typeface="Calibri" pitchFamily="34" charset="0"/>
              </a:rPr>
              <a:t>Η επιστήμη σήμερα είναι ένα </a:t>
            </a:r>
            <a:r>
              <a:rPr lang="el-GR" sz="2200" b="1" dirty="0">
                <a:latin typeface="Calibri" pitchFamily="34" charset="0"/>
              </a:rPr>
              <a:t>ειδικευμένο «επάγγελμα», </a:t>
            </a:r>
            <a:r>
              <a:rPr lang="el-GR" sz="2200" dirty="0">
                <a:latin typeface="Calibri" pitchFamily="34" charset="0"/>
              </a:rPr>
              <a:t>στην υπηρεσία της γνώσης.</a:t>
            </a:r>
            <a:endParaRPr lang="en-US" sz="2200" dirty="0">
              <a:latin typeface="Calibri" pitchFamily="34" charset="0"/>
            </a:endParaRPr>
          </a:p>
          <a:p>
            <a:pPr lvl="0" algn="just">
              <a:spcBef>
                <a:spcPts val="0"/>
              </a:spcBef>
            </a:pPr>
            <a:r>
              <a:rPr lang="el-GR" sz="2200" dirty="0">
                <a:latin typeface="Calibri" pitchFamily="34" charset="0"/>
              </a:rPr>
              <a:t>Δεν είναι το θείο χάρισμα μάντεων και προφητών, που προσφέρουν σωτήρια αγαθά και αποκαλύψεις.</a:t>
            </a:r>
            <a:endParaRPr lang="en-US" sz="2200" dirty="0">
              <a:latin typeface="Calibri" pitchFamily="34" charset="0"/>
            </a:endParaRPr>
          </a:p>
          <a:p>
            <a:pPr lvl="0" algn="just">
              <a:spcBef>
                <a:spcPts val="0"/>
              </a:spcBef>
            </a:pPr>
            <a:r>
              <a:rPr lang="el-GR" sz="2200" b="1" dirty="0">
                <a:latin typeface="Calibri" pitchFamily="34" charset="0"/>
              </a:rPr>
              <a:t>Καμιά επιστήμη δεν είναι απόλυτα απαλλαγμένη από προϋποθέσεις.</a:t>
            </a:r>
            <a:endParaRPr lang="en-US" sz="2200" dirty="0">
              <a:latin typeface="Calibri" pitchFamily="34" charset="0"/>
            </a:endParaRPr>
          </a:p>
          <a:p>
            <a:pPr lvl="0" algn="just">
              <a:spcBef>
                <a:spcPts val="0"/>
              </a:spcBef>
            </a:pPr>
            <a:r>
              <a:rPr lang="el-GR" sz="2200" b="1" dirty="0">
                <a:latin typeface="Calibri" pitchFamily="34" charset="0"/>
              </a:rPr>
              <a:t>Προϋποθέσεις στη θεολογία:</a:t>
            </a:r>
            <a:r>
              <a:rPr lang="el-GR" sz="2200" dirty="0">
                <a:latin typeface="Calibri" pitchFamily="34" charset="0"/>
              </a:rPr>
              <a:t> Βασικές τέτοιες προϋποθέσεις είναι ότι υπάρχουν ορισμένες </a:t>
            </a:r>
            <a:r>
              <a:rPr lang="el-GR" sz="2200" b="1" dirty="0">
                <a:latin typeface="Calibri" pitchFamily="34" charset="0"/>
              </a:rPr>
              <a:t>"αποκαλύψεις" και </a:t>
            </a:r>
            <a:r>
              <a:rPr lang="el-GR" sz="2200" dirty="0">
                <a:latin typeface="Calibri" pitchFamily="34" charset="0"/>
              </a:rPr>
              <a:t>ότι υπάρχει </a:t>
            </a:r>
            <a:r>
              <a:rPr lang="el-GR" sz="2200" b="1" dirty="0">
                <a:latin typeface="Calibri" pitchFamily="34" charset="0"/>
              </a:rPr>
              <a:t>"η αγιότητα" </a:t>
            </a:r>
            <a:r>
              <a:rPr lang="el-GR" sz="2200" dirty="0">
                <a:latin typeface="Calibri" pitchFamily="34" charset="0"/>
              </a:rPr>
              <a:t>κι αυτές </a:t>
            </a:r>
            <a:r>
              <a:rPr lang="el-GR" sz="2200" b="1" dirty="0">
                <a:latin typeface="Calibri" pitchFamily="34" charset="0"/>
              </a:rPr>
              <a:t>οφείλουμε να πιστεύουμε</a:t>
            </a:r>
            <a:r>
              <a:rPr lang="el-GR" sz="2200" dirty="0">
                <a:latin typeface="Calibri" pitchFamily="34" charset="0"/>
              </a:rPr>
              <a:t> ως γεγονότα σημαντικά για τη σωτηρία και ως τέτοια κάνουν δυνατό να πάρει νόημα ο τρόπος της ζωής.</a:t>
            </a:r>
            <a:endParaRPr lang="en-US" sz="2200" dirty="0">
              <a:latin typeface="Calibri" pitchFamily="34" charset="0"/>
            </a:endParaRPr>
          </a:p>
          <a:p>
            <a:pPr lvl="0" algn="just">
              <a:spcBef>
                <a:spcPts val="0"/>
              </a:spcBef>
            </a:pPr>
            <a:r>
              <a:rPr lang="el-GR" sz="2200" b="1" dirty="0">
                <a:latin typeface="Calibri" pitchFamily="34" charset="0"/>
              </a:rPr>
              <a:t>Προϋπόθεση στη γνωστοθεωρία του </a:t>
            </a:r>
            <a:r>
              <a:rPr lang="en-US" sz="2200" b="1" dirty="0">
                <a:latin typeface="Calibri" pitchFamily="34" charset="0"/>
              </a:rPr>
              <a:t>Kant</a:t>
            </a:r>
            <a:r>
              <a:rPr lang="el-GR" sz="2200" dirty="0">
                <a:latin typeface="Calibri" pitchFamily="34" charset="0"/>
              </a:rPr>
              <a:t>: </a:t>
            </a:r>
            <a:r>
              <a:rPr lang="el-GR" sz="2200" b="1" dirty="0">
                <a:latin typeface="Calibri" pitchFamily="34" charset="0"/>
              </a:rPr>
              <a:t>«Υπάρχει και ισχύει επιστημονική αλήθεια»  </a:t>
            </a:r>
            <a:r>
              <a:rPr lang="el-GR" sz="2200" dirty="0">
                <a:latin typeface="Calibri" pitchFamily="34" charset="0"/>
              </a:rPr>
              <a:t>και κατόπιν ρωτούσε με ποιες προϋποθέσεις είναι αυτό νοηματικά δυνατό.</a:t>
            </a:r>
          </a:p>
          <a:p>
            <a:pPr lvl="0" algn="just">
              <a:spcBef>
                <a:spcPts val="0"/>
              </a:spcBef>
            </a:pPr>
            <a:r>
              <a:rPr lang="el-GR" sz="2200" b="1" dirty="0">
                <a:latin typeface="Calibri" pitchFamily="34" charset="0"/>
              </a:rPr>
              <a:t>Προϋπόθεση στην Τέχνη των σύγχρονων αισθητικών</a:t>
            </a:r>
            <a:r>
              <a:rPr lang="el-GR" sz="2200" dirty="0">
                <a:latin typeface="Calibri" pitchFamily="34" charset="0"/>
              </a:rPr>
              <a:t>: </a:t>
            </a:r>
            <a:r>
              <a:rPr lang="el-GR" sz="2200" b="1" dirty="0">
                <a:latin typeface="Calibri" pitchFamily="34" charset="0"/>
              </a:rPr>
              <a:t>«Υπάρχουν έργα τέχνης» </a:t>
            </a:r>
            <a:r>
              <a:rPr lang="el-GR" sz="2200" dirty="0">
                <a:latin typeface="Calibri" pitchFamily="34" charset="0"/>
              </a:rPr>
              <a:t>κι έπειτα ρωτούν πώς είναι αυτό δυνατό.</a:t>
            </a:r>
            <a:endParaRPr lang="en-US" sz="2200" dirty="0">
              <a:latin typeface="Calibri" pitchFamily="34" charset="0"/>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A1FB1B-DA8E-F0DB-E767-F00F60DD9470}"/>
              </a:ext>
            </a:extLst>
          </p:cNvPr>
          <p:cNvSpPr>
            <a:spLocks noGrp="1"/>
          </p:cNvSpPr>
          <p:nvPr>
            <p:ph type="title"/>
          </p:nvPr>
        </p:nvSpPr>
        <p:spPr>
          <a:xfrm>
            <a:off x="233265" y="149291"/>
            <a:ext cx="11723207" cy="1028346"/>
          </a:xfrm>
        </p:spPr>
        <p:txBody>
          <a:bodyPr>
            <a:noAutofit/>
          </a:bodyPr>
          <a:lstStyle/>
          <a:p>
            <a:pPr algn="ctr"/>
            <a:r>
              <a:rPr lang="el-GR" sz="2800" b="1" dirty="0"/>
              <a:t>Σύμφωνα με τον </a:t>
            </a:r>
            <a:r>
              <a:rPr lang="en-US" sz="2800" b="1" dirty="0"/>
              <a:t>Weber</a:t>
            </a:r>
            <a:r>
              <a:rPr lang="el-GR" sz="2800" b="1" dirty="0"/>
              <a:t>: Η απομυθοποίηση του κόσμου –</a:t>
            </a:r>
            <a:br>
              <a:rPr lang="el-GR" sz="2800" b="1" dirty="0"/>
            </a:br>
            <a:r>
              <a:rPr lang="el-GR" sz="2800" b="1" dirty="0"/>
              <a:t> Το αίτημα της ημέρας - Η διανοητική εντιμότητα</a:t>
            </a:r>
            <a:endParaRPr lang="el-GR" sz="2800" dirty="0"/>
          </a:p>
        </p:txBody>
      </p:sp>
      <p:sp>
        <p:nvSpPr>
          <p:cNvPr id="3" name="Θέση περιεχομένου 2">
            <a:extLst>
              <a:ext uri="{FF2B5EF4-FFF2-40B4-BE49-F238E27FC236}">
                <a16:creationId xmlns:a16="http://schemas.microsoft.com/office/drawing/2014/main" id="{5B8D9D1D-778B-596F-811D-0207BF0641A2}"/>
              </a:ext>
            </a:extLst>
          </p:cNvPr>
          <p:cNvSpPr>
            <a:spLocks noGrp="1"/>
          </p:cNvSpPr>
          <p:nvPr>
            <p:ph idx="1"/>
          </p:nvPr>
        </p:nvSpPr>
        <p:spPr>
          <a:xfrm>
            <a:off x="277091" y="1094509"/>
            <a:ext cx="11750067" cy="5614201"/>
          </a:xfrm>
        </p:spPr>
        <p:txBody>
          <a:bodyPr>
            <a:normAutofit/>
          </a:bodyPr>
          <a:lstStyle/>
          <a:p>
            <a:pPr marL="0" indent="0" algn="just">
              <a:lnSpc>
                <a:spcPct val="115000"/>
              </a:lnSpc>
              <a:spcBef>
                <a:spcPts val="0"/>
              </a:spcBef>
              <a:buNone/>
            </a:pPr>
            <a:r>
              <a:rPr lang="el-GR" sz="2400" b="1" dirty="0">
                <a:latin typeface="Calibri" pitchFamily="34" charset="0"/>
              </a:rPr>
              <a:t>Σύμφωνα με τον Βέμπερ ισχύουν τα εξής ζεύγη:</a:t>
            </a:r>
            <a:r>
              <a:rPr lang="el-GR" sz="2400" dirty="0">
                <a:latin typeface="Calibri" pitchFamily="34" charset="0"/>
              </a:rPr>
              <a:t> </a:t>
            </a:r>
          </a:p>
          <a:p>
            <a:pPr marL="0" indent="0" algn="just">
              <a:lnSpc>
                <a:spcPct val="115000"/>
              </a:lnSpc>
              <a:spcBef>
                <a:spcPts val="0"/>
              </a:spcBef>
              <a:buNone/>
            </a:pPr>
            <a:r>
              <a:rPr lang="el-GR" sz="2400" dirty="0">
                <a:latin typeface="Calibri" pitchFamily="34" charset="0"/>
              </a:rPr>
              <a:t>Επιστήμη και αξιολογική σφαίρα  -  θεολογία  και  θρησκευτική σωτηρία. </a:t>
            </a:r>
          </a:p>
          <a:p>
            <a:pPr marL="0" indent="0" algn="just">
              <a:lnSpc>
                <a:spcPct val="115000"/>
              </a:lnSpc>
              <a:spcBef>
                <a:spcPts val="0"/>
              </a:spcBef>
              <a:buNone/>
            </a:pPr>
            <a:r>
              <a:rPr lang="el-GR" dirty="0">
                <a:latin typeface="Calibri" pitchFamily="34" charset="0"/>
              </a:rPr>
              <a:t>Ο Βέμπερ, θεωρεί μεγάλη απάτη την αυτοβούλως  νέκρωση της θρησκείας και την αντικατάστασή της με ένα μίγμα θρησκειών και προώθηση αυτού του μίγματος στην αγορά των βιβλίων.</a:t>
            </a:r>
          </a:p>
          <a:p>
            <a:pPr marL="0" indent="0" algn="just">
              <a:lnSpc>
                <a:spcPct val="115000"/>
              </a:lnSpc>
              <a:spcBef>
                <a:spcPts val="0"/>
              </a:spcBef>
              <a:buNone/>
            </a:pPr>
            <a:r>
              <a:rPr lang="el-GR" dirty="0">
                <a:latin typeface="Calibri" pitchFamily="34" charset="0"/>
              </a:rPr>
              <a:t> </a:t>
            </a:r>
            <a:r>
              <a:rPr lang="el-GR" b="1" dirty="0">
                <a:latin typeface="Calibri" pitchFamily="34" charset="0"/>
              </a:rPr>
              <a:t>Θυσία του λογικού </a:t>
            </a:r>
            <a:r>
              <a:rPr lang="el-GR" dirty="0">
                <a:latin typeface="Calibri" pitchFamily="34" charset="0"/>
              </a:rPr>
              <a:t>για μια χωρίς όρους θρησκευτική αφοσίωση  στο χώρο της εκκλησίας  και </a:t>
            </a:r>
          </a:p>
          <a:p>
            <a:pPr marL="0" indent="0" algn="just">
              <a:lnSpc>
                <a:spcPct val="115000"/>
              </a:lnSpc>
              <a:spcBef>
                <a:spcPts val="0"/>
              </a:spcBef>
              <a:buNone/>
            </a:pPr>
            <a:r>
              <a:rPr lang="el-GR" dirty="0">
                <a:latin typeface="Calibri" pitchFamily="34" charset="0"/>
              </a:rPr>
              <a:t> το απλό καθήκο</a:t>
            </a:r>
            <a:r>
              <a:rPr lang="el-GR" b="1" dirty="0">
                <a:latin typeface="Calibri" pitchFamily="34" charset="0"/>
              </a:rPr>
              <a:t>ν της διανοητικής εντιμότητας, στο χώρο της πανεπιστημιακής αίθουσας, όπου μία μόνο αρετή ισχύει, </a:t>
            </a:r>
            <a:r>
              <a:rPr lang="el-GR" sz="2400" b="1" dirty="0">
                <a:solidFill>
                  <a:srgbClr val="FF0000"/>
                </a:solidFill>
                <a:latin typeface="Calibri" pitchFamily="34" charset="0"/>
              </a:rPr>
              <a:t>η  απέριττη  διανοητική  εντιμότητα.</a:t>
            </a:r>
            <a:endParaRPr lang="en-US" dirty="0">
              <a:latin typeface="Calibri" pitchFamily="34" charset="0"/>
            </a:endParaRPr>
          </a:p>
          <a:p>
            <a:pPr marL="0" indent="0" algn="just">
              <a:lnSpc>
                <a:spcPct val="115000"/>
              </a:lnSpc>
              <a:spcBef>
                <a:spcPts val="0"/>
              </a:spcBef>
              <a:buNone/>
            </a:pPr>
            <a:r>
              <a:rPr lang="el-GR" sz="2400" b="1" dirty="0">
                <a:effectLst/>
                <a:latin typeface="Calibri" pitchFamily="34" charset="0"/>
                <a:ea typeface="Times New Roman" panose="02020603050405020304" pitchFamily="18" charset="0"/>
                <a:cs typeface="Times New Roman" panose="02020603050405020304" pitchFamily="18" charset="0"/>
              </a:rPr>
              <a:t>«</a:t>
            </a:r>
            <a:r>
              <a:rPr lang="el-GR" sz="2400" b="1" i="1" dirty="0">
                <a:effectLst/>
                <a:latin typeface="Calibri" pitchFamily="34" charset="0"/>
                <a:ea typeface="Times New Roman" panose="02020603050405020304" pitchFamily="18" charset="0"/>
                <a:cs typeface="Times New Roman" panose="02020603050405020304" pitchFamily="18" charset="0"/>
              </a:rPr>
              <a:t>Καθένας πρέπει να βρει τον δαίμονα που κρατά τα νήματα της δικής του ζωής, της προσωπικής (ανθρώπινες σχέσεις) και της επαγγελματικής</a:t>
            </a:r>
            <a:r>
              <a:rPr lang="el-GR" sz="2400" b="1" dirty="0">
                <a:effectLst/>
                <a:latin typeface="Calibri" pitchFamily="34" charset="0"/>
                <a:ea typeface="Times New Roman" panose="02020603050405020304" pitchFamily="18" charset="0"/>
                <a:cs typeface="Times New Roman" panose="02020603050405020304" pitchFamily="18" charset="0"/>
              </a:rPr>
              <a:t>».</a:t>
            </a:r>
            <a:endParaRPr lang="el-GR" sz="2400" dirty="0">
              <a:effectLst/>
              <a:latin typeface="Calibri" pitchFamily="34" charset="0"/>
              <a:ea typeface="Times New Roman" panose="02020603050405020304" pitchFamily="18" charset="0"/>
              <a:cs typeface="Times New Roman" panose="02020603050405020304" pitchFamily="18" charset="0"/>
            </a:endParaRPr>
          </a:p>
          <a:p>
            <a:pPr marL="0" indent="0" algn="just">
              <a:lnSpc>
                <a:spcPct val="115000"/>
              </a:lnSpc>
              <a:spcBef>
                <a:spcPts val="0"/>
              </a:spcBef>
              <a:buNone/>
            </a:pPr>
            <a:r>
              <a:rPr lang="el-GR" dirty="0">
                <a:effectLst/>
                <a:latin typeface="Calibri" pitchFamily="34" charset="0"/>
                <a:ea typeface="Times New Roman" panose="02020603050405020304" pitchFamily="18" charset="0"/>
                <a:cs typeface="Times New Roman" panose="02020603050405020304" pitchFamily="18" charset="0"/>
              </a:rPr>
              <a:t>Κι ο ίδιος ο Βέμπερ σε όλη του τη ζωή αναζητεί το νόημα άσκησης της ακαδημαϊκής του δραστηριότητας αλλά και το νόημα των σχετικών με τη ζωή και τον κόσμο πράξεών του.</a:t>
            </a:r>
          </a:p>
          <a:p>
            <a:pPr marL="0" indent="0" algn="just">
              <a:lnSpc>
                <a:spcPct val="115000"/>
              </a:lnSpc>
              <a:spcBef>
                <a:spcPts val="0"/>
              </a:spcBef>
              <a:buNone/>
            </a:pPr>
            <a:r>
              <a:rPr lang="el-GR" sz="2400" b="1" dirty="0">
                <a:effectLst/>
                <a:latin typeface="Calibri" pitchFamily="34" charset="0"/>
                <a:ea typeface="Times New Roman" panose="02020603050405020304" pitchFamily="18" charset="0"/>
                <a:cs typeface="Times New Roman" panose="02020603050405020304" pitchFamily="18" charset="0"/>
              </a:rPr>
              <a:t>Κριτική σήμερα: </a:t>
            </a:r>
            <a:r>
              <a:rPr lang="el-GR" dirty="0">
                <a:effectLst/>
                <a:latin typeface="Calibri" pitchFamily="34" charset="0"/>
                <a:ea typeface="Times New Roman" panose="02020603050405020304" pitchFamily="18" charset="0"/>
                <a:cs typeface="Times New Roman" panose="02020603050405020304" pitchFamily="18" charset="0"/>
              </a:rPr>
              <a:t>Η  ιδέα της "μοιραίας υποκειμενικότητας" ως θεμέλιο της ακαδημαϊκής έρευνας διορθώνεται  με τη βοήθεια της σημερινής Κοινωνιολογίας, της γνώσης και της επιστήμης.</a:t>
            </a:r>
          </a:p>
          <a:p>
            <a:pPr marL="0" indent="0">
              <a:buNone/>
            </a:pPr>
            <a:endParaRPr lang="el-GR" dirty="0"/>
          </a:p>
        </p:txBody>
      </p:sp>
    </p:spTree>
    <p:extLst>
      <p:ext uri="{BB962C8B-B14F-4D97-AF65-F5344CB8AC3E}">
        <p14:creationId xmlns:p14="http://schemas.microsoft.com/office/powerpoint/2010/main" val="2311199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a:t>ΒΙΒΛΙΟΓΡΑΦΙΑ</a:t>
            </a:r>
            <a:endParaRPr lang="en-US" b="1" dirty="0"/>
          </a:p>
        </p:txBody>
      </p:sp>
      <p:sp>
        <p:nvSpPr>
          <p:cNvPr id="3" name="2 - Θέση περιεχομένου"/>
          <p:cNvSpPr>
            <a:spLocks noGrp="1"/>
          </p:cNvSpPr>
          <p:nvPr>
            <p:ph idx="1"/>
          </p:nvPr>
        </p:nvSpPr>
        <p:spPr/>
        <p:txBody>
          <a:bodyPr/>
          <a:lstStyle/>
          <a:p>
            <a:r>
              <a:rPr lang="el-GR" dirty="0"/>
              <a:t>1.</a:t>
            </a:r>
            <a:r>
              <a:rPr lang="en-US" dirty="0"/>
              <a:t> </a:t>
            </a:r>
            <a:r>
              <a:rPr lang="el-GR" dirty="0"/>
              <a:t>Ο</a:t>
            </a:r>
            <a:r>
              <a:rPr lang="en-US" dirty="0"/>
              <a:t> Max Weber </a:t>
            </a:r>
            <a:r>
              <a:rPr lang="el-GR" dirty="0"/>
              <a:t> για την «Επιστήμη ως επάγγελμα το 1917. Μπορούμε να διδαχτούμε από ένα κείμενο που είναι πάνω από 100 χρονών;», </a:t>
            </a:r>
            <a:r>
              <a:rPr lang="en-US" dirty="0"/>
              <a:t>Dirk Kaesler</a:t>
            </a:r>
            <a:endParaRPr lang="el-GR" dirty="0"/>
          </a:p>
          <a:p>
            <a:endParaRPr lang="el-GR" dirty="0"/>
          </a:p>
          <a:p>
            <a:r>
              <a:rPr lang="el-GR" dirty="0"/>
              <a:t>2. «Η Επιστήμη ως επάγγελμα», </a:t>
            </a:r>
            <a:r>
              <a:rPr lang="en-US" dirty="0"/>
              <a:t>Max Weber. (</a:t>
            </a:r>
            <a:r>
              <a:rPr lang="el-GR" dirty="0"/>
              <a:t>Μετάφραση – Σχόλια </a:t>
            </a:r>
            <a:r>
              <a:rPr lang="el-GR" dirty="0" err="1"/>
              <a:t>Μιχ</a:t>
            </a:r>
            <a:r>
              <a:rPr lang="el-GR" dirty="0"/>
              <a:t>. Γ. </a:t>
            </a:r>
            <a:r>
              <a:rPr lang="el-GR" dirty="0" err="1"/>
              <a:t>Κυπραίος</a:t>
            </a:r>
            <a:r>
              <a:rPr lang="el-GR"/>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3000" y="180108"/>
            <a:ext cx="10799618" cy="831273"/>
          </a:xfrm>
        </p:spPr>
        <p:txBody>
          <a:bodyPr>
            <a:normAutofit fontScale="90000"/>
          </a:bodyPr>
          <a:lstStyle/>
          <a:p>
            <a:pPr algn="ctr"/>
            <a:r>
              <a:rPr lang="el-GR" b="1" dirty="0"/>
              <a:t>Σ Υ Ν Ο Π Τ Ι Κ Α:</a:t>
            </a:r>
            <a:r>
              <a:rPr lang="el-GR" dirty="0">
                <a:ea typeface="Times New Roman" panose="02020603050405020304" pitchFamily="18" charset="0"/>
                <a:cs typeface="Times New Roman" panose="02020603050405020304" pitchFamily="18" charset="0"/>
              </a:rPr>
              <a:t> Η επιλογή κατεύθυνσης να γίνει με Διανοητική  Εντιμότητα</a:t>
            </a:r>
            <a:endParaRPr lang="en-US" b="1" dirty="0"/>
          </a:p>
        </p:txBody>
      </p:sp>
      <p:sp>
        <p:nvSpPr>
          <p:cNvPr id="3" name="2 - Θέση περιεχομένου"/>
          <p:cNvSpPr>
            <a:spLocks noGrp="1"/>
          </p:cNvSpPr>
          <p:nvPr>
            <p:ph idx="1"/>
          </p:nvPr>
        </p:nvSpPr>
        <p:spPr>
          <a:xfrm>
            <a:off x="263236" y="969818"/>
            <a:ext cx="11679382" cy="5694218"/>
          </a:xfrm>
        </p:spPr>
        <p:txBody>
          <a:bodyPr>
            <a:normAutofit fontScale="92500" lnSpcReduction="10000"/>
          </a:bodyPr>
          <a:lstStyle/>
          <a:p>
            <a:pPr algn="just">
              <a:spcBef>
                <a:spcPts val="0"/>
              </a:spcBef>
            </a:pPr>
            <a:r>
              <a:rPr lang="el-GR" sz="2400" b="1" dirty="0"/>
              <a:t>Επιστήμη: </a:t>
            </a:r>
          </a:p>
          <a:p>
            <a:pPr algn="just">
              <a:spcBef>
                <a:spcPts val="0"/>
              </a:spcBef>
              <a:buFont typeface="Wingdings" pitchFamily="2" charset="2"/>
              <a:buChar char="Ø"/>
            </a:pPr>
            <a:r>
              <a:rPr lang="el-GR" dirty="0"/>
              <a:t>Οι ανθρωπιστικές σπουδές (οι θετικές σπουδές διδάσκονταν ως τεχνικές.</a:t>
            </a:r>
          </a:p>
          <a:p>
            <a:pPr lvl="0" algn="just">
              <a:spcBef>
                <a:spcPts val="0"/>
              </a:spcBef>
              <a:buFont typeface="Wingdings" pitchFamily="2" charset="2"/>
              <a:buChar char="Ø"/>
            </a:pPr>
            <a:r>
              <a:rPr lang="el-GR" b="1" dirty="0">
                <a:latin typeface="Calibri" pitchFamily="34" charset="0"/>
              </a:rPr>
              <a:t>"Ξεμάγεμα του κόσμου" : </a:t>
            </a:r>
            <a:r>
              <a:rPr lang="el-GR" b="1" dirty="0">
                <a:solidFill>
                  <a:srgbClr val="FF0000"/>
                </a:solidFill>
                <a:latin typeface="Calibri" pitchFamily="34" charset="0"/>
              </a:rPr>
              <a:t>Χρήση της νόησης, της λογικής, του υπολογισμού και των τεχνικών μέσων</a:t>
            </a:r>
          </a:p>
          <a:p>
            <a:pPr marL="0" indent="0" algn="just">
              <a:lnSpc>
                <a:spcPct val="115000"/>
              </a:lnSpc>
              <a:spcBef>
                <a:spcPts val="0"/>
              </a:spcBef>
              <a:buFont typeface="Wingdings" pitchFamily="2" charset="2"/>
              <a:buChar char="v"/>
            </a:pPr>
            <a:r>
              <a:rPr lang="el-GR" b="1" dirty="0">
                <a:ea typeface="Times New Roman" panose="02020603050405020304" pitchFamily="18" charset="0"/>
                <a:cs typeface="Times New Roman" panose="02020603050405020304" pitchFamily="18" charset="0"/>
              </a:rPr>
              <a:t> Αρχαιότητα: </a:t>
            </a:r>
            <a:r>
              <a:rPr lang="el-GR" b="1" dirty="0">
                <a:solidFill>
                  <a:srgbClr val="FF0000"/>
                </a:solidFill>
                <a:ea typeface="Times New Roman" panose="02020603050405020304" pitchFamily="18" charset="0"/>
                <a:cs typeface="Times New Roman" panose="02020603050405020304" pitchFamily="18" charset="0"/>
              </a:rPr>
              <a:t>Διανοητική δραστηριότητα + Επιστήμη</a:t>
            </a:r>
          </a:p>
          <a:p>
            <a:pPr algn="just">
              <a:lnSpc>
                <a:spcPct val="115000"/>
              </a:lnSpc>
              <a:spcBef>
                <a:spcPts val="0"/>
              </a:spcBef>
              <a:buFont typeface="Wingdings" pitchFamily="2" charset="2"/>
              <a:buChar char="v"/>
            </a:pPr>
            <a:r>
              <a:rPr lang="el-GR" b="1" dirty="0"/>
              <a:t> Σύγχρονη εποχή</a:t>
            </a:r>
            <a:r>
              <a:rPr lang="el-GR" sz="2400" b="1" dirty="0"/>
              <a:t>: </a:t>
            </a:r>
            <a:r>
              <a:rPr lang="el-GR" b="1" dirty="0">
                <a:solidFill>
                  <a:srgbClr val="FF0000"/>
                </a:solidFill>
              </a:rPr>
              <a:t>Διανοητική δραστηριότητα +  Επιστήμη + Πειραματισμός</a:t>
            </a:r>
          </a:p>
          <a:p>
            <a:pPr algn="just">
              <a:lnSpc>
                <a:spcPct val="115000"/>
              </a:lnSpc>
              <a:spcBef>
                <a:spcPts val="0"/>
              </a:spcBef>
              <a:buFont typeface="Wingdings" pitchFamily="2" charset="2"/>
              <a:buChar char="v"/>
            </a:pPr>
            <a:r>
              <a:rPr lang="el-GR" b="1" dirty="0"/>
              <a:t> Προϋπόθεση: υπάρχει και ισχύει η επιστημονική αλήθεια </a:t>
            </a:r>
            <a:endParaRPr lang="el-GR" dirty="0"/>
          </a:p>
          <a:p>
            <a:pPr algn="just">
              <a:spcBef>
                <a:spcPts val="0"/>
              </a:spcBef>
            </a:pPr>
            <a:r>
              <a:rPr lang="el-GR" sz="2400" b="1" dirty="0"/>
              <a:t>Επιστημονική εργασία: </a:t>
            </a:r>
            <a:r>
              <a:rPr lang="el-GR" sz="2400" dirty="0"/>
              <a:t>Η</a:t>
            </a:r>
            <a:r>
              <a:rPr lang="el-GR" dirty="0"/>
              <a:t> ακαδημαϊκή δραστηριότητα. Οι φοιτητές </a:t>
            </a:r>
            <a:r>
              <a:rPr lang="el-GR" dirty="0">
                <a:latin typeface="Calibri" panose="020F0502020204030204" pitchFamily="34" charset="0"/>
                <a:cs typeface="Times New Roman" panose="02020603050405020304" pitchFamily="18" charset="0"/>
              </a:rPr>
              <a:t>ανέμεναν έναν πραγματικό καθηγητή να επιχειρηματολογήσει υπέρ ή κατά αυτής της επιλογής. </a:t>
            </a:r>
          </a:p>
          <a:p>
            <a:pPr algn="just">
              <a:spcBef>
                <a:spcPts val="0"/>
              </a:spcBef>
            </a:pPr>
            <a:r>
              <a:rPr lang="el-GR" dirty="0">
                <a:latin typeface="Calibri" panose="020F0502020204030204" pitchFamily="34" charset="0"/>
                <a:cs typeface="Times New Roman" panose="02020603050405020304" pitchFamily="18" charset="0"/>
              </a:rPr>
              <a:t>Εργαλεία της επιστημονικής εργασίας: Η έννοια (Πλάτωνας, μύθος σπηλαίου) και  το  πείραμα (Αναγέννηση)</a:t>
            </a:r>
          </a:p>
          <a:p>
            <a:pPr algn="just">
              <a:spcBef>
                <a:spcPts val="0"/>
              </a:spcBef>
            </a:pPr>
            <a:r>
              <a:rPr lang="el-GR" b="1" dirty="0"/>
              <a:t>Η Ακαδημαϊκή επιτυχία</a:t>
            </a:r>
            <a:r>
              <a:rPr lang="el-GR" dirty="0"/>
              <a:t> απαιτεί  </a:t>
            </a:r>
            <a:r>
              <a:rPr lang="el-GR" b="1" dirty="0"/>
              <a:t>αυστηρή εξειδίκευση</a:t>
            </a:r>
            <a:r>
              <a:rPr lang="el-GR" dirty="0"/>
              <a:t>.</a:t>
            </a:r>
            <a:r>
              <a:rPr lang="el-GR" sz="2200" b="1" dirty="0">
                <a:solidFill>
                  <a:srgbClr val="FF0000"/>
                </a:solidFill>
              </a:rPr>
              <a:t>«Ο ακαδημαϊκός πρέπει να είναι βυθισμένος στο πεδίο του. </a:t>
            </a:r>
            <a:r>
              <a:rPr lang="el-GR" sz="2200" b="1" dirty="0"/>
              <a:t>Να θυμάμαι στις δυσκολίες πως</a:t>
            </a:r>
            <a:r>
              <a:rPr lang="el-GR" sz="2200" b="1" dirty="0">
                <a:solidFill>
                  <a:srgbClr val="FF0000"/>
                </a:solidFill>
              </a:rPr>
              <a:t> </a:t>
            </a:r>
            <a:r>
              <a:rPr lang="el-GR" b="1" dirty="0"/>
              <a:t>"εγώ ζω μόνο για το επάγγελμά μου". Δέσμευση – (πάθος) του ακαδημαϊκού είναι η λύση των προβλημάτων που θέτει στον εαυτό του.</a:t>
            </a:r>
            <a:r>
              <a:rPr lang="el-GR" dirty="0">
                <a:ea typeface="Times New Roman" panose="02020603050405020304" pitchFamily="18" charset="0"/>
                <a:cs typeface="Times New Roman" panose="02020603050405020304" pitchFamily="18" charset="0"/>
              </a:rPr>
              <a:t> Κίνητρο ατομικό, να </a:t>
            </a:r>
            <a:r>
              <a:rPr lang="el-GR" b="1" dirty="0">
                <a:ea typeface="Times New Roman" panose="02020603050405020304" pitchFamily="18" charset="0"/>
                <a:cs typeface="Times New Roman" panose="02020603050405020304" pitchFamily="18" charset="0"/>
              </a:rPr>
              <a:t>εκπληρώσω το αίτημα της ημέρας</a:t>
            </a:r>
            <a:r>
              <a:rPr lang="el-GR" dirty="0">
                <a:ea typeface="Times New Roman" panose="02020603050405020304" pitchFamily="18" charset="0"/>
                <a:cs typeface="Times New Roman" panose="02020603050405020304" pitchFamily="18" charset="0"/>
              </a:rPr>
              <a:t>. </a:t>
            </a:r>
          </a:p>
          <a:p>
            <a:pPr algn="just">
              <a:spcBef>
                <a:spcPts val="0"/>
              </a:spcBef>
            </a:pPr>
            <a:r>
              <a:rPr lang="el-GR" b="1" dirty="0"/>
              <a:t>Το πάθος φέρνει την έμπνευση, η εσωτερική αφοσίωση δημιουργεί την προσωπικότητα, η προσωπικότητα + βίωμα δημιουργεί το χάρισμα</a:t>
            </a:r>
          </a:p>
          <a:p>
            <a:pPr lvl="0" algn="just">
              <a:spcBef>
                <a:spcPts val="0"/>
              </a:spcBef>
              <a:buNone/>
            </a:pPr>
            <a:r>
              <a:rPr lang="el-GR" b="1" dirty="0"/>
              <a:t>Ο επιστήμονας ασκεί την επιστήμη «χάρη αυτής της ίδιας», χάρη της προόδου.</a:t>
            </a:r>
          </a:p>
          <a:p>
            <a:endParaRPr lang="el-GR" b="1"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72935"/>
            <a:ext cx="11430000" cy="1360898"/>
          </a:xfrm>
        </p:spPr>
        <p:txBody>
          <a:bodyPr>
            <a:normAutofit/>
          </a:bodyPr>
          <a:lstStyle/>
          <a:p>
            <a:r>
              <a:rPr lang="el-GR" dirty="0"/>
              <a:t>Συντακτική ομάδα: Ε΄ εξάμηνο φοίτησης (Παρουσίαση:22-11-2022)</a:t>
            </a:r>
            <a:endParaRPr lang="en-US" dirty="0"/>
          </a:p>
        </p:txBody>
      </p:sp>
      <p:sp>
        <p:nvSpPr>
          <p:cNvPr id="3" name="2 - Θέση περιεχομένου"/>
          <p:cNvSpPr>
            <a:spLocks noGrp="1"/>
          </p:cNvSpPr>
          <p:nvPr>
            <p:ph idx="1"/>
          </p:nvPr>
        </p:nvSpPr>
        <p:spPr>
          <a:xfrm>
            <a:off x="1143000" y="2171928"/>
            <a:ext cx="10282084" cy="4307529"/>
          </a:xfrm>
        </p:spPr>
        <p:txBody>
          <a:bodyPr>
            <a:normAutofit/>
          </a:bodyPr>
          <a:lstStyle/>
          <a:p>
            <a:r>
              <a:rPr lang="el-GR" sz="2800" dirty="0"/>
              <a:t>Κυριαζόπουλος  Ιωάννης</a:t>
            </a:r>
            <a:r>
              <a:rPr lang="en-US" sz="2800" dirty="0"/>
              <a:t> </a:t>
            </a:r>
            <a:r>
              <a:rPr lang="el-GR" sz="2800" dirty="0"/>
              <a:t>(Α.Μ.:1343202000111</a:t>
            </a:r>
            <a:r>
              <a:rPr lang="el-GR" sz="3600" dirty="0"/>
              <a:t>)</a:t>
            </a:r>
            <a:endParaRPr lang="el-GR" sz="2800" dirty="0"/>
          </a:p>
          <a:p>
            <a:pPr marL="0" indent="0">
              <a:buNone/>
            </a:pPr>
            <a:r>
              <a:rPr lang="en-US" sz="2800" dirty="0"/>
              <a:t>(johnkyr@sch.gr)</a:t>
            </a:r>
            <a:endParaRPr lang="el-GR" sz="2800" dirty="0"/>
          </a:p>
          <a:p>
            <a:r>
              <a:rPr lang="el-GR" sz="2800" dirty="0"/>
              <a:t>Σιδηροπούλου  </a:t>
            </a:r>
            <a:r>
              <a:rPr lang="el-GR" sz="2800" dirty="0" err="1"/>
              <a:t>Λουντμίλα</a:t>
            </a:r>
            <a:r>
              <a:rPr lang="en-US" sz="2800" dirty="0"/>
              <a:t> (A.M.</a:t>
            </a:r>
            <a:r>
              <a:rPr lang="el-GR" sz="2800" dirty="0"/>
              <a:t>:134</a:t>
            </a:r>
            <a:r>
              <a:rPr lang="en-US" sz="2800" dirty="0"/>
              <a:t>32</a:t>
            </a:r>
            <a:r>
              <a:rPr lang="el-GR" sz="2800" dirty="0"/>
              <a:t>02000121)</a:t>
            </a:r>
          </a:p>
          <a:p>
            <a:pPr marL="0" indent="0">
              <a:buNone/>
            </a:pPr>
            <a:r>
              <a:rPr lang="en-US" sz="2800" dirty="0"/>
              <a:t>(loundasidi@hotmail.com)</a:t>
            </a:r>
            <a:endParaRPr lang="el-GR" sz="2800" dirty="0"/>
          </a:p>
          <a:p>
            <a:r>
              <a:rPr lang="el-GR" sz="2800" dirty="0" err="1"/>
              <a:t>Τσουρέκα</a:t>
            </a:r>
            <a:r>
              <a:rPr lang="el-GR" sz="2800" dirty="0"/>
              <a:t>  Σταματία (Α.Μ.: 134</a:t>
            </a:r>
            <a:r>
              <a:rPr lang="en-US" sz="2800" dirty="0"/>
              <a:t>3202100117)</a:t>
            </a:r>
          </a:p>
          <a:p>
            <a:pPr marL="0" indent="0">
              <a:buNone/>
            </a:pPr>
            <a:r>
              <a:rPr lang="en-US" sz="2800" dirty="0"/>
              <a:t>(stsourek@gmail.com)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645988-85CA-7B2D-95B2-E63E31E82D4F}"/>
              </a:ext>
            </a:extLst>
          </p:cNvPr>
          <p:cNvSpPr>
            <a:spLocks noGrp="1"/>
          </p:cNvSpPr>
          <p:nvPr>
            <p:ph type="title"/>
          </p:nvPr>
        </p:nvSpPr>
        <p:spPr>
          <a:xfrm>
            <a:off x="83976" y="121299"/>
            <a:ext cx="6988627" cy="1035697"/>
          </a:xfrm>
        </p:spPr>
        <p:txBody>
          <a:bodyPr>
            <a:normAutofit fontScale="90000"/>
          </a:bodyPr>
          <a:lstStyle/>
          <a:p>
            <a:r>
              <a:rPr lang="el-GR" dirty="0"/>
              <a:t>Διάλεξη για την Επιστήμη ως Επάγγελμα</a:t>
            </a:r>
          </a:p>
        </p:txBody>
      </p:sp>
      <p:sp>
        <p:nvSpPr>
          <p:cNvPr id="3" name="Θέση περιεχομένου 2">
            <a:extLst>
              <a:ext uri="{FF2B5EF4-FFF2-40B4-BE49-F238E27FC236}">
                <a16:creationId xmlns:a16="http://schemas.microsoft.com/office/drawing/2014/main" id="{6B0ECBBF-E170-EE23-C44E-609AA2925871}"/>
              </a:ext>
            </a:extLst>
          </p:cNvPr>
          <p:cNvSpPr>
            <a:spLocks noGrp="1"/>
          </p:cNvSpPr>
          <p:nvPr>
            <p:ph idx="1"/>
          </p:nvPr>
        </p:nvSpPr>
        <p:spPr>
          <a:xfrm>
            <a:off x="0" y="1156996"/>
            <a:ext cx="12191999" cy="5518124"/>
          </a:xfrm>
        </p:spPr>
        <p:txBody>
          <a:bodyPr>
            <a:normAutofit fontScale="77500" lnSpcReduction="20000"/>
          </a:bodyPr>
          <a:lstStyle/>
          <a:p>
            <a:r>
              <a:rPr lang="el-GR" sz="2600" b="0" i="0" dirty="0">
                <a:solidFill>
                  <a:schemeClr val="tx1">
                    <a:lumMod val="95000"/>
                  </a:schemeClr>
                </a:solidFill>
                <a:effectLst/>
                <a:latin typeface="Calibri" panose="020F0502020204030204" pitchFamily="34" charset="0"/>
                <a:cs typeface="Calibri" panose="020F0502020204030204" pitchFamily="34" charset="0"/>
              </a:rPr>
              <a:t>Ο </a:t>
            </a:r>
            <a:r>
              <a:rPr lang="el-GR" sz="2600" b="1" i="0" dirty="0">
                <a:solidFill>
                  <a:schemeClr val="tx1">
                    <a:lumMod val="95000"/>
                  </a:schemeClr>
                </a:solidFill>
                <a:effectLst/>
                <a:latin typeface="Calibri" panose="020F0502020204030204" pitchFamily="34" charset="0"/>
                <a:cs typeface="Calibri" panose="020F0502020204030204" pitchFamily="34" charset="0"/>
              </a:rPr>
              <a:t>Μαξιμίλιαν Καρλ Έμιλ Βέμπερ</a:t>
            </a:r>
            <a:r>
              <a:rPr lang="el-GR" sz="2600" b="0" i="0" dirty="0">
                <a:solidFill>
                  <a:schemeClr val="tx1">
                    <a:lumMod val="95000"/>
                  </a:schemeClr>
                </a:solidFill>
                <a:effectLst/>
                <a:latin typeface="Calibri" panose="020F0502020204030204" pitchFamily="34" charset="0"/>
                <a:cs typeface="Calibri" panose="020F0502020204030204" pitchFamily="34" charset="0"/>
              </a:rPr>
              <a:t> ( 21 Απριλίου 1864 </a:t>
            </a:r>
            <a:r>
              <a:rPr lang="el-GR" sz="2600" dirty="0">
                <a:solidFill>
                  <a:schemeClr val="tx1">
                    <a:lumMod val="95000"/>
                  </a:schemeClr>
                </a:solidFill>
                <a:latin typeface="Calibri" panose="020F0502020204030204" pitchFamily="34" charset="0"/>
                <a:cs typeface="Calibri" panose="020F0502020204030204" pitchFamily="34" charset="0"/>
              </a:rPr>
              <a:t>– </a:t>
            </a:r>
            <a:r>
              <a:rPr lang="el-GR" sz="2600" b="0" i="0" dirty="0">
                <a:solidFill>
                  <a:schemeClr val="tx1">
                    <a:lumMod val="95000"/>
                  </a:schemeClr>
                </a:solidFill>
                <a:effectLst/>
                <a:latin typeface="Calibri" panose="020F0502020204030204" pitchFamily="34" charset="0"/>
                <a:cs typeface="Calibri" panose="020F0502020204030204" pitchFamily="34" charset="0"/>
              </a:rPr>
              <a:t>14 Ιουνίου 1920) ήταν Γερμανός                                              </a:t>
            </a:r>
            <a:r>
              <a:rPr lang="el-GR" sz="2600" dirty="0">
                <a:solidFill>
                  <a:schemeClr val="tx1">
                    <a:lumMod val="95000"/>
                  </a:schemeClr>
                </a:solidFill>
                <a:latin typeface="Calibri" panose="020F0502020204030204" pitchFamily="34" charset="0"/>
                <a:cs typeface="Calibri" panose="020F0502020204030204" pitchFamily="34" charset="0"/>
              </a:rPr>
              <a:t>κοινωνιολόγος </a:t>
            </a:r>
            <a:r>
              <a:rPr lang="el-GR" sz="2600" b="0" i="0" dirty="0">
                <a:solidFill>
                  <a:schemeClr val="tx1">
                    <a:lumMod val="95000"/>
                  </a:schemeClr>
                </a:solidFill>
                <a:effectLst/>
                <a:latin typeface="Calibri" panose="020F0502020204030204" pitchFamily="34" charset="0"/>
                <a:cs typeface="Calibri" panose="020F0502020204030204" pitchFamily="34" charset="0"/>
              </a:rPr>
              <a:t>και πολιτικός οικονομολόγος, που επηρέασε με τις ιδέες του την                                                           κοινωνική θεωρία, την κοινωνική έρευνα και το σύνολο της επιστήμης της Κοινωνιολογίας.</a:t>
            </a:r>
          </a:p>
          <a:p>
            <a:endParaRPr lang="el-GR" sz="2400" dirty="0">
              <a:latin typeface="Calibri" panose="020F0502020204030204" pitchFamily="34" charset="0"/>
              <a:ea typeface="Times New Roman" panose="02020603050405020304" pitchFamily="18" charset="0"/>
              <a:cs typeface="Calibri" panose="020F0502020204030204" pitchFamily="34" charset="0"/>
            </a:endParaRPr>
          </a:p>
          <a:p>
            <a:r>
              <a:rPr lang="el-GR" sz="2400" dirty="0">
                <a:latin typeface="Calibri" panose="020F0502020204030204" pitchFamily="34" charset="0"/>
                <a:ea typeface="Times New Roman" panose="02020603050405020304" pitchFamily="18" charset="0"/>
                <a:cs typeface="Calibri" panose="020F0502020204030204" pitchFamily="34" charset="0"/>
              </a:rPr>
              <a:t>Σ</a:t>
            </a:r>
            <a:r>
              <a:rPr lang="el-GR" sz="2400" dirty="0">
                <a:effectLst/>
                <a:latin typeface="Calibri" panose="020F0502020204030204" pitchFamily="34" charset="0"/>
                <a:ea typeface="Times New Roman" panose="02020603050405020304" pitchFamily="18" charset="0"/>
                <a:cs typeface="Calibri" panose="020F0502020204030204" pitchFamily="34" charset="0"/>
              </a:rPr>
              <a:t>τις 7 Νοεμβρίου 1917,  ξεκίνησε τη διάλεξή του για την "Επιστήμη ως επάγγελμα" στην αίθουσα τέχνης στο Μόναχο, μετά από πρόσκληση του βαυαρικού συλλόγου με το όνομα "Σύνδεσμος Ελεύθερων Φοιτητών". Πραγματοποίησε δύο ομιλίες στο Μόναχο το μήνα Νοέμβριο του ίδιου χρόνου και στη δεύτερη ομιλία του παρουσίασε τον εαυτό του ως καθηγητή πανεπιστημίου.</a:t>
            </a:r>
          </a:p>
          <a:p>
            <a:r>
              <a:rPr lang="el-GR" sz="2400" dirty="0">
                <a:effectLst/>
                <a:latin typeface="Calibri" panose="020F0502020204030204" pitchFamily="34" charset="0"/>
                <a:ea typeface="Times New Roman" panose="02020603050405020304" pitchFamily="18" charset="0"/>
                <a:cs typeface="Calibri" panose="020F0502020204030204" pitchFamily="34" charset="0"/>
              </a:rPr>
              <a:t>Στις διαλέξεις του πραγματεύεται βασικά ζητήματα που αφορούν στις κοινωνικές επιστήμες, όπως:</a:t>
            </a:r>
          </a:p>
          <a:p>
            <a:pPr>
              <a:buNone/>
            </a:pPr>
            <a:r>
              <a:rPr lang="el-GR" sz="2400" dirty="0">
                <a:latin typeface="Calibri" panose="020F0502020204030204" pitchFamily="34" charset="0"/>
                <a:ea typeface="Times New Roman" panose="02020603050405020304" pitchFamily="18" charset="0"/>
                <a:cs typeface="Calibri" panose="020F0502020204030204" pitchFamily="34" charset="0"/>
              </a:rPr>
              <a:t>   </a:t>
            </a:r>
            <a:r>
              <a:rPr lang="el-GR" sz="2400" dirty="0">
                <a:effectLst/>
                <a:latin typeface="Calibri" panose="020F0502020204030204" pitchFamily="34" charset="0"/>
                <a:ea typeface="Times New Roman" panose="02020603050405020304" pitchFamily="18" charset="0"/>
                <a:cs typeface="Calibri" panose="020F0502020204030204" pitchFamily="34" charset="0"/>
              </a:rPr>
              <a:t> «το εσωτερικό κάλεσμα </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προς την επιστήμη», τη «διανοητική εντιμότητα», την «αδυσώπητη αντικειμενικότητα» και την απαραίτητη εξορία των "προφητών"  από την ακαδημαϊκή αίθουσα. </a:t>
            </a:r>
          </a:p>
          <a:p>
            <a:pPr>
              <a:buNone/>
            </a:pPr>
            <a:r>
              <a:rPr lang="el-GR" sz="2400" dirty="0">
                <a:latin typeface="Calibri" panose="020F0502020204030204" pitchFamily="34" charset="0"/>
                <a:ea typeface="Times New Roman" panose="02020603050405020304" pitchFamily="18" charset="0"/>
                <a:cs typeface="Times New Roman" panose="02020603050405020304" pitchFamily="18" charset="0"/>
              </a:rPr>
              <a:t>     </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Ο ίδιος αμφιταλαντευόταν ανάμεσα στα δύο εσωτερικά καλέσματά του</a:t>
            </a:r>
            <a:r>
              <a:rPr lang="el-GR" sz="2400" i="1" dirty="0">
                <a:effectLst/>
                <a:latin typeface="Calibri" panose="020F0502020204030204" pitchFamily="34" charset="0"/>
                <a:ea typeface="Times New Roman" panose="02020603050405020304" pitchFamily="18" charset="0"/>
                <a:cs typeface="Times New Roman" panose="02020603050405020304" pitchFamily="18" charset="0"/>
              </a:rPr>
              <a:t>: </a:t>
            </a:r>
            <a:r>
              <a:rPr lang="el-GR"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α) την ακαδημαϊκή δραστηριότητα και β)  την πολιτική </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και  αποστολή του ήτα</a:t>
            </a:r>
            <a:r>
              <a:rPr lang="el-GR" sz="2700" dirty="0">
                <a:effectLst/>
                <a:latin typeface="Calibri" panose="020F0502020204030204" pitchFamily="34" charset="0"/>
                <a:ea typeface="Times New Roman" panose="02020603050405020304" pitchFamily="18" charset="0"/>
                <a:cs typeface="Times New Roman" panose="02020603050405020304" pitchFamily="18" charset="0"/>
              </a:rPr>
              <a:t>ν</a:t>
            </a:r>
            <a:r>
              <a:rPr lang="el-GR" sz="2100" dirty="0">
                <a:effectLst/>
                <a:latin typeface="Calibri" panose="020F0502020204030204" pitchFamily="34" charset="0"/>
                <a:ea typeface="Times New Roman" panose="02020603050405020304" pitchFamily="18" charset="0"/>
                <a:cs typeface="Times New Roman" panose="02020603050405020304" pitchFamily="18" charset="0"/>
              </a:rPr>
              <a:t> </a:t>
            </a:r>
            <a:r>
              <a:rPr lang="el-GR" sz="3000" b="1"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a:t>
            </a:r>
            <a:r>
              <a:rPr lang="el-GR" sz="30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να </a:t>
            </a:r>
            <a:r>
              <a:rPr lang="el-GR" sz="3000" b="1"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βρει και να υπακούσει τον δαίμονα που κρατάει τα νήματα της δικής του ζωής".  </a:t>
            </a:r>
          </a:p>
          <a:p>
            <a:r>
              <a:rPr lang="el-GR" sz="2100" dirty="0">
                <a:effectLst/>
                <a:latin typeface="Calibri" panose="020F0502020204030204" pitchFamily="34" charset="0"/>
                <a:ea typeface="Times New Roman" panose="02020603050405020304" pitchFamily="18" charset="0"/>
                <a:cs typeface="Calibri" panose="020F0502020204030204" pitchFamily="34" charset="0"/>
              </a:rPr>
              <a:t> </a:t>
            </a:r>
          </a:p>
          <a:p>
            <a:endParaRPr lang="el-GR" b="0" i="0" dirty="0">
              <a:solidFill>
                <a:schemeClr val="tx1">
                  <a:lumMod val="95000"/>
                </a:schemeClr>
              </a:solidFill>
              <a:effectLst/>
              <a:latin typeface="Calibri" panose="020F0502020204030204" pitchFamily="34" charset="0"/>
              <a:cs typeface="Calibri" panose="020F0502020204030204" pitchFamily="34" charset="0"/>
            </a:endParaRPr>
          </a:p>
          <a:p>
            <a:endParaRPr lang="el-GR" b="0" i="0" dirty="0">
              <a:solidFill>
                <a:schemeClr val="tx1">
                  <a:lumMod val="95000"/>
                </a:schemeClr>
              </a:solidFill>
              <a:effectLst/>
              <a:latin typeface="Arial" panose="020B0604020202020204" pitchFamily="34" charset="0"/>
            </a:endParaRPr>
          </a:p>
          <a:p>
            <a:endParaRPr lang="el-GR" dirty="0">
              <a:solidFill>
                <a:schemeClr val="tx1">
                  <a:lumMod val="95000"/>
                </a:schemeClr>
              </a:solidFill>
            </a:endParaRPr>
          </a:p>
        </p:txBody>
      </p:sp>
      <p:pic>
        <p:nvPicPr>
          <p:cNvPr id="5" name="Εικόνα 4">
            <a:extLst>
              <a:ext uri="{FF2B5EF4-FFF2-40B4-BE49-F238E27FC236}">
                <a16:creationId xmlns:a16="http://schemas.microsoft.com/office/drawing/2014/main" id="{B678F80D-6A80-DE50-8CAC-7CCD0ED5E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4327" y="0"/>
            <a:ext cx="2507674" cy="2684882"/>
          </a:xfrm>
          <a:prstGeom prst="rect">
            <a:avLst/>
          </a:prstGeom>
        </p:spPr>
      </p:pic>
    </p:spTree>
    <p:extLst>
      <p:ext uri="{BB962C8B-B14F-4D97-AF65-F5344CB8AC3E}">
        <p14:creationId xmlns:p14="http://schemas.microsoft.com/office/powerpoint/2010/main" val="1711132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3000" y="166255"/>
            <a:ext cx="9905999" cy="554182"/>
          </a:xfrm>
        </p:spPr>
        <p:txBody>
          <a:bodyPr>
            <a:normAutofit fontScale="90000"/>
          </a:bodyPr>
          <a:lstStyle/>
          <a:p>
            <a:r>
              <a:rPr lang="el-GR" dirty="0"/>
              <a:t>Ο όρος </a:t>
            </a:r>
            <a:r>
              <a:rPr lang="el-GR" b="1" dirty="0"/>
              <a:t>«Επιστήμη»</a:t>
            </a:r>
            <a:endParaRPr lang="en-US" b="1" dirty="0"/>
          </a:p>
        </p:txBody>
      </p:sp>
      <p:sp>
        <p:nvSpPr>
          <p:cNvPr id="3" name="2 - Θέση περιεχομένου"/>
          <p:cNvSpPr>
            <a:spLocks noGrp="1"/>
          </p:cNvSpPr>
          <p:nvPr>
            <p:ph idx="1"/>
          </p:nvPr>
        </p:nvSpPr>
        <p:spPr>
          <a:xfrm>
            <a:off x="193964" y="609600"/>
            <a:ext cx="11831781" cy="6054437"/>
          </a:xfrm>
        </p:spPr>
        <p:txBody>
          <a:bodyPr>
            <a:normAutofit fontScale="92500" lnSpcReduction="10000"/>
          </a:bodyPr>
          <a:lstStyle/>
          <a:p>
            <a:pPr algn="just"/>
            <a:r>
              <a:rPr lang="en-US" sz="2600" dirty="0"/>
              <a:t>Weber</a:t>
            </a:r>
            <a:r>
              <a:rPr lang="el-GR" sz="2600" dirty="0"/>
              <a:t>: Επεξήγηση του όρου </a:t>
            </a:r>
            <a:r>
              <a:rPr lang="el-GR" sz="2600" b="1" dirty="0">
                <a:solidFill>
                  <a:srgbClr val="FF0000"/>
                </a:solidFill>
              </a:rPr>
              <a:t>«Επιστήμη»: </a:t>
            </a:r>
          </a:p>
          <a:p>
            <a:pPr algn="just">
              <a:buNone/>
            </a:pPr>
            <a:r>
              <a:rPr lang="el-GR" sz="2600" b="1" dirty="0">
                <a:solidFill>
                  <a:srgbClr val="FF0000"/>
                </a:solidFill>
              </a:rPr>
              <a:t>  Αναφέρεται </a:t>
            </a:r>
            <a:r>
              <a:rPr lang="el-GR" sz="2600" b="1" dirty="0"/>
              <a:t>σε αυτό που σήμερα αποκαλούμε </a:t>
            </a:r>
            <a:r>
              <a:rPr lang="el-GR" sz="2600" b="1" dirty="0">
                <a:solidFill>
                  <a:srgbClr val="FF0000"/>
                </a:solidFill>
              </a:rPr>
              <a:t>«ανθρωπιστικές σπουδές» και όχι στις θετικές επιστήμες. </a:t>
            </a:r>
            <a:r>
              <a:rPr lang="el-GR" sz="2600" dirty="0">
                <a:latin typeface="Calibri" panose="020F0502020204030204" pitchFamily="34" charset="0"/>
                <a:cs typeface="Times New Roman" panose="02020603050405020304" pitchFamily="18" charset="0"/>
              </a:rPr>
              <a:t>Α</a:t>
            </a:r>
            <a:r>
              <a:rPr lang="el-GR" sz="2600" dirty="0">
                <a:latin typeface="Calibri" panose="020F0502020204030204" pitchFamily="34" charset="0"/>
                <a:ea typeface="Times New Roman" panose="02020603050405020304" pitchFamily="18" charset="0"/>
                <a:cs typeface="Times New Roman" panose="02020603050405020304" pitchFamily="18" charset="0"/>
              </a:rPr>
              <a:t>καδημαϊκά πεδία, όπως η Φιλοσοφία (ιδίως αυτή), η Ιστορία, οι κλασικές σπουδές και η Θεολογία θεωρούνταν ως επιστήμη και διδάσκονταν στα πανεπιστήμια.</a:t>
            </a:r>
          </a:p>
          <a:p>
            <a:pPr algn="just"/>
            <a:r>
              <a:rPr lang="el-GR" sz="2600" dirty="0">
                <a:latin typeface="Calibri" panose="020F0502020204030204" pitchFamily="34" charset="0"/>
                <a:ea typeface="Times New Roman" panose="02020603050405020304" pitchFamily="18" charset="0"/>
                <a:cs typeface="Times New Roman" panose="02020603050405020304" pitchFamily="18" charset="0"/>
              </a:rPr>
              <a:t>Η Φυσική, η Χημεία, τα Οικονομικά, το Δίκαιο και η Ιατρική διδάσκονταν ως «Ανώτατες Τεχνικές Σχολές», καθώς υπήρχε δυσκολία να θεωρηθούν ως «επιστήμη» και </a:t>
            </a:r>
            <a:r>
              <a:rPr lang="el-GR" sz="2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διδάσκονταν ως «τεχνικές».</a:t>
            </a:r>
          </a:p>
          <a:p>
            <a:pPr algn="just"/>
            <a:r>
              <a:rPr lang="el-GR" sz="2400" dirty="0">
                <a:latin typeface="Calibri" panose="020F0502020204030204" pitchFamily="34" charset="0"/>
                <a:cs typeface="Times New Roman" panose="02020603050405020304" pitchFamily="18" charset="0"/>
              </a:rPr>
              <a:t>Ο</a:t>
            </a:r>
            <a:r>
              <a:rPr lang="en-US" sz="2400" dirty="0">
                <a:latin typeface="Calibri" panose="020F0502020204030204" pitchFamily="34" charset="0"/>
                <a:cs typeface="Times New Roman" panose="02020603050405020304" pitchFamily="18" charset="0"/>
              </a:rPr>
              <a:t> Weber </a:t>
            </a:r>
            <a:r>
              <a:rPr lang="el-GR" sz="2400" dirty="0">
                <a:latin typeface="Calibri" panose="020F0502020204030204" pitchFamily="34" charset="0"/>
                <a:cs typeface="Times New Roman" panose="02020603050405020304" pitchFamily="18" charset="0"/>
              </a:rPr>
              <a:t>δε μίλησε για την «Επιστήμη» όπως την αντιλαμβανόμαστε σήμερα, μίλησε για την </a:t>
            </a:r>
            <a:r>
              <a:rPr lang="el-GR" sz="2400" b="1" dirty="0">
                <a:solidFill>
                  <a:srgbClr val="FF0000"/>
                </a:solidFill>
                <a:latin typeface="Calibri" panose="020F0502020204030204" pitchFamily="34" charset="0"/>
                <a:cs typeface="Times New Roman" panose="02020603050405020304" pitchFamily="18" charset="0"/>
              </a:rPr>
              <a:t>ακαδημαϊκή δραστηριότητα</a:t>
            </a:r>
            <a:r>
              <a:rPr lang="el-GR" sz="2400" dirty="0">
                <a:latin typeface="Calibri" panose="020F0502020204030204" pitchFamily="34" charset="0"/>
                <a:cs typeface="Times New Roman" panose="02020603050405020304" pitchFamily="18" charset="0"/>
              </a:rPr>
              <a:t>. Ιδιαίτερο ενδιαφέρον προκαλούσε η διάλεξή του, καθώς πλήθος νεαρών αναρωτιόταν αν θα έπρεπε να ακολουθήσει ακαδημαϊκή καριέρα προκειμένου να κερδίσει τα προς το ζην, και ανέμεναν έναν πραγματικό καθηγητή να επιχειρηματολογήσει </a:t>
            </a:r>
          </a:p>
          <a:p>
            <a:pPr algn="just">
              <a:buNone/>
            </a:pPr>
            <a:r>
              <a:rPr lang="el-GR" sz="2400" dirty="0">
                <a:latin typeface="Calibri" panose="020F0502020204030204" pitchFamily="34" charset="0"/>
                <a:cs typeface="Times New Roman" panose="02020603050405020304" pitchFamily="18" charset="0"/>
              </a:rPr>
              <a:t>    </a:t>
            </a:r>
            <a:r>
              <a:rPr lang="el-GR" sz="2400" b="1" dirty="0">
                <a:latin typeface="Calibri" panose="020F0502020204030204" pitchFamily="34" charset="0"/>
                <a:cs typeface="Times New Roman" panose="02020603050405020304" pitchFamily="18" charset="0"/>
              </a:rPr>
              <a:t>υπέρ ή κατά αυτής της επιλογής.     </a:t>
            </a:r>
            <a:endParaRPr lang="el-GR" sz="2400" b="1"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2BDD94-8D01-7AD3-F17A-23712C0A8FAB}"/>
              </a:ext>
            </a:extLst>
          </p:cNvPr>
          <p:cNvSpPr>
            <a:spLocks noGrp="1"/>
          </p:cNvSpPr>
          <p:nvPr>
            <p:ph type="title"/>
          </p:nvPr>
        </p:nvSpPr>
        <p:spPr>
          <a:xfrm>
            <a:off x="1143000" y="214605"/>
            <a:ext cx="9905999" cy="713650"/>
          </a:xfrm>
        </p:spPr>
        <p:txBody>
          <a:bodyPr/>
          <a:lstStyle/>
          <a:p>
            <a:r>
              <a:rPr lang="el-GR" dirty="0"/>
              <a:t>Το επάγγελμα του «ακαδημαϊκού»</a:t>
            </a:r>
          </a:p>
        </p:txBody>
      </p:sp>
      <p:sp>
        <p:nvSpPr>
          <p:cNvPr id="3" name="Θέση κειμένου 2">
            <a:extLst>
              <a:ext uri="{FF2B5EF4-FFF2-40B4-BE49-F238E27FC236}">
                <a16:creationId xmlns:a16="http://schemas.microsoft.com/office/drawing/2014/main" id="{CC4AE1AB-6408-047F-9275-56E8015E30E1}"/>
              </a:ext>
            </a:extLst>
          </p:cNvPr>
          <p:cNvSpPr>
            <a:spLocks noGrp="1"/>
          </p:cNvSpPr>
          <p:nvPr>
            <p:ph type="body" idx="1"/>
          </p:nvPr>
        </p:nvSpPr>
        <p:spPr>
          <a:xfrm>
            <a:off x="1142999" y="748146"/>
            <a:ext cx="7795728" cy="484910"/>
          </a:xfrm>
        </p:spPr>
        <p:txBody>
          <a:bodyPr>
            <a:normAutofit fontScale="92500" lnSpcReduction="10000"/>
          </a:bodyPr>
          <a:lstStyle/>
          <a:p>
            <a:r>
              <a:rPr lang="el-GR" dirty="0"/>
              <a:t>                </a:t>
            </a:r>
            <a:r>
              <a:rPr lang="el-GR" sz="2600" dirty="0">
                <a:cs typeface="Calibri" panose="020F0502020204030204" pitchFamily="34" charset="0"/>
              </a:rPr>
              <a:t>ΕξωτερικΕσ συνθηκεσ</a:t>
            </a:r>
          </a:p>
        </p:txBody>
      </p:sp>
      <p:sp>
        <p:nvSpPr>
          <p:cNvPr id="4" name="Θέση περιεχομένου 3">
            <a:extLst>
              <a:ext uri="{FF2B5EF4-FFF2-40B4-BE49-F238E27FC236}">
                <a16:creationId xmlns:a16="http://schemas.microsoft.com/office/drawing/2014/main" id="{B24F580E-17C5-E392-5445-1AADFEB68E44}"/>
              </a:ext>
            </a:extLst>
          </p:cNvPr>
          <p:cNvSpPr>
            <a:spLocks noGrp="1"/>
          </p:cNvSpPr>
          <p:nvPr>
            <p:ph sz="half" idx="2"/>
          </p:nvPr>
        </p:nvSpPr>
        <p:spPr>
          <a:xfrm>
            <a:off x="193965" y="1246909"/>
            <a:ext cx="11739888" cy="5377827"/>
          </a:xfrm>
        </p:spPr>
        <p:txBody>
          <a:bodyPr>
            <a:normAutofit/>
          </a:bodyPr>
          <a:lstStyle/>
          <a:p>
            <a:pPr algn="just"/>
            <a:r>
              <a:rPr lang="el-GR" sz="2400" dirty="0"/>
              <a:t>Αναφέρεται στον τρόπο πρόσληψης νέων ακαδημαϊκών, συγκρίνοντας τα ανώτατα εκπαιδευτικά ιδρύματα σε Αμερική και Γερμανία, και συμπεραίνοντας ότι η γερμανική πανεπιστημιακή ζωή έχει αμερικανοποιηθεί με το «χωρισμό του εργαζόμενου από τα μέσα παραγωγής». Ο εργαζόμενος βοηθός καθηγητής εξαρτάται από το διευθυντή του ιδρύματος, όπως ο υπάλληλος στο εργοστάσιο. Η θέση του του βοηθού είναι τόσο επισφαλής όσο σε κάθε «προλεταροειδής» ύπαρξη.</a:t>
            </a:r>
          </a:p>
          <a:p>
            <a:r>
              <a:rPr lang="el-GR" sz="2400" dirty="0"/>
              <a:t>Αναφέρεται στη συμμετοχή του φοιτητή στα μαθήματα</a:t>
            </a:r>
          </a:p>
          <a:p>
            <a:r>
              <a:rPr lang="el-GR" sz="2400" dirty="0"/>
              <a:t>Στην αποτελεσματικότητα του λέκτορα (αν γεμίζει τις αίθουσες τότε είναι καλός δάσκαλος) </a:t>
            </a:r>
            <a:r>
              <a:rPr lang="el-GR" dirty="0"/>
              <a:t>Ο Βέμπερ παρατηρεί ότι: </a:t>
            </a:r>
            <a:r>
              <a:rPr lang="el-GR" b="1" dirty="0"/>
              <a:t>Η Ακαδημαϊκή επιτυχία</a:t>
            </a:r>
            <a:r>
              <a:rPr lang="el-GR" dirty="0"/>
              <a:t>             </a:t>
            </a:r>
            <a:r>
              <a:rPr lang="el-GR" b="1" dirty="0"/>
              <a:t>αυστηρή εξειδίκευση</a:t>
            </a:r>
            <a:r>
              <a:rPr lang="el-GR" dirty="0"/>
              <a:t>.</a:t>
            </a:r>
            <a:r>
              <a:rPr lang="el-GR" sz="2200" b="1" dirty="0">
                <a:solidFill>
                  <a:srgbClr val="FF0000"/>
                </a:solidFill>
              </a:rPr>
              <a:t>«Ο ακαδημαϊκός πρέπει να είναι βυθισμένος στο πεδίο του».</a:t>
            </a:r>
          </a:p>
          <a:p>
            <a:endParaRPr lang="el-GR" dirty="0"/>
          </a:p>
        </p:txBody>
      </p:sp>
      <p:sp>
        <p:nvSpPr>
          <p:cNvPr id="8" name="Βέλος: Δεξιό 7">
            <a:extLst>
              <a:ext uri="{FF2B5EF4-FFF2-40B4-BE49-F238E27FC236}">
                <a16:creationId xmlns:a16="http://schemas.microsoft.com/office/drawing/2014/main" id="{4E068583-6D1B-B46B-9450-B19DFA0B5F41}"/>
              </a:ext>
            </a:extLst>
          </p:cNvPr>
          <p:cNvSpPr/>
          <p:nvPr/>
        </p:nvSpPr>
        <p:spPr>
          <a:xfrm>
            <a:off x="10708008" y="5177075"/>
            <a:ext cx="466531" cy="3265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43472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3000" y="207818"/>
            <a:ext cx="9905999" cy="568037"/>
          </a:xfrm>
        </p:spPr>
        <p:txBody>
          <a:bodyPr>
            <a:normAutofit fontScale="90000"/>
          </a:bodyPr>
          <a:lstStyle/>
          <a:p>
            <a:pPr algn="ctr"/>
            <a:r>
              <a:rPr lang="el-GR" b="1" dirty="0"/>
              <a:t>Τύχη και ικανότητες</a:t>
            </a:r>
            <a:endParaRPr lang="en-US" b="1" dirty="0"/>
          </a:p>
        </p:txBody>
      </p:sp>
      <p:sp>
        <p:nvSpPr>
          <p:cNvPr id="3" name="2 - Θέση κειμένου"/>
          <p:cNvSpPr>
            <a:spLocks noGrp="1"/>
          </p:cNvSpPr>
          <p:nvPr>
            <p:ph type="body" idx="1"/>
          </p:nvPr>
        </p:nvSpPr>
        <p:spPr>
          <a:xfrm>
            <a:off x="0" y="678873"/>
            <a:ext cx="5941979" cy="762001"/>
          </a:xfrm>
        </p:spPr>
        <p:txBody>
          <a:bodyPr>
            <a:normAutofit fontScale="92500" lnSpcReduction="10000"/>
          </a:bodyPr>
          <a:lstStyle/>
          <a:p>
            <a:r>
              <a:rPr lang="el-GR" b="1" dirty="0"/>
              <a:t>Τυχη και πανεπιστημιακή σταδιοδρομια</a:t>
            </a:r>
            <a:endParaRPr lang="en-US" b="1" dirty="0"/>
          </a:p>
        </p:txBody>
      </p:sp>
      <p:sp>
        <p:nvSpPr>
          <p:cNvPr id="4" name="3 - Θέση περιεχομένου"/>
          <p:cNvSpPr>
            <a:spLocks noGrp="1"/>
          </p:cNvSpPr>
          <p:nvPr>
            <p:ph sz="half" idx="2"/>
          </p:nvPr>
        </p:nvSpPr>
        <p:spPr>
          <a:xfrm>
            <a:off x="207818" y="1399308"/>
            <a:ext cx="5734161" cy="4946073"/>
          </a:xfrm>
        </p:spPr>
        <p:txBody>
          <a:bodyPr>
            <a:noAutofit/>
          </a:bodyPr>
          <a:lstStyle/>
          <a:p>
            <a:pPr algn="just">
              <a:spcBef>
                <a:spcPts val="0"/>
              </a:spcBef>
            </a:pPr>
            <a:r>
              <a:rPr lang="el-GR" sz="1800" dirty="0"/>
              <a:t>Η τύχη και όχι η ικανότητα παίζει  μεγάλο ρόλο, </a:t>
            </a:r>
          </a:p>
          <a:p>
            <a:pPr algn="just">
              <a:spcBef>
                <a:spcPts val="0"/>
              </a:spcBef>
            </a:pPr>
            <a:r>
              <a:rPr lang="el-GR" sz="1800" dirty="0"/>
              <a:t>Αυτό οφείλεται μάλλον στους νόμους της ανθρώπινης συνεργασίας και μάλιστα της συνεργασίας πολλών οργανισμών.  Το ίδιο ισχύει στην εκλογή των παπών και στην εκλογή του Προέδρου των ΗΠΑ. Συνήθως παίρνουν το χρίσμα οι υπ' αριθμόν 2 και συχνά υπ' αριθμόν 3</a:t>
            </a:r>
            <a:r>
              <a:rPr lang="en-US" sz="1800" dirty="0"/>
              <a:t>,</a:t>
            </a:r>
            <a:r>
              <a:rPr lang="el-GR" sz="1800" dirty="0"/>
              <a:t> άνδρες. </a:t>
            </a:r>
          </a:p>
          <a:p>
            <a:pPr algn="just"/>
            <a:r>
              <a:rPr lang="el-GR" sz="1800" dirty="0"/>
              <a:t> </a:t>
            </a:r>
            <a:r>
              <a:rPr lang="el-GR" sz="1800" b="1" dirty="0"/>
              <a:t>Για πολιτικούς λόγους, οι βολικές μετριότητες ή οι αρχομανείς έχουν πολλές πιθανότητες επιτυχίας. </a:t>
            </a:r>
            <a:r>
              <a:rPr lang="el-GR" sz="1800" dirty="0"/>
              <a:t> Οι νόμοι αυτοί ισχύουν και στα συλλογικά όργανα των γερμανικών πανεπιστημίων. </a:t>
            </a:r>
            <a:endParaRPr lang="en-US" sz="1800" dirty="0"/>
          </a:p>
          <a:p>
            <a:pPr algn="just"/>
            <a:endParaRPr lang="en-US" sz="1800" dirty="0"/>
          </a:p>
        </p:txBody>
      </p:sp>
      <p:sp>
        <p:nvSpPr>
          <p:cNvPr id="5" name="4 - Θέση κειμένου"/>
          <p:cNvSpPr>
            <a:spLocks noGrp="1"/>
          </p:cNvSpPr>
          <p:nvPr>
            <p:ph type="body" sz="quarter" idx="3"/>
          </p:nvPr>
        </p:nvSpPr>
        <p:spPr>
          <a:xfrm>
            <a:off x="6250018" y="858983"/>
            <a:ext cx="5761873" cy="706581"/>
          </a:xfrm>
        </p:spPr>
        <p:txBody>
          <a:bodyPr>
            <a:normAutofit fontScale="92500" lnSpcReduction="20000"/>
          </a:bodyPr>
          <a:lstStyle/>
          <a:p>
            <a:r>
              <a:rPr lang="el-GR" b="1" dirty="0"/>
              <a:t>Απαιτουνται επιστημονικεσ και διδακτικεσ ικανοτητεσ</a:t>
            </a:r>
            <a:endParaRPr lang="en-US" b="1" dirty="0"/>
          </a:p>
        </p:txBody>
      </p:sp>
      <p:sp>
        <p:nvSpPr>
          <p:cNvPr id="6" name="5 - Θέση περιεχομένου"/>
          <p:cNvSpPr>
            <a:spLocks noGrp="1"/>
          </p:cNvSpPr>
          <p:nvPr>
            <p:ph sz="quarter" idx="4"/>
          </p:nvPr>
        </p:nvSpPr>
        <p:spPr>
          <a:xfrm>
            <a:off x="6096000" y="1551709"/>
            <a:ext cx="5929745" cy="4558146"/>
          </a:xfrm>
        </p:spPr>
        <p:txBody>
          <a:bodyPr>
            <a:normAutofit fontScale="62500" lnSpcReduction="20000"/>
          </a:bodyPr>
          <a:lstStyle/>
          <a:p>
            <a:pPr algn="just"/>
            <a:r>
              <a:rPr lang="el-GR" sz="3300" dirty="0"/>
              <a:t>Ο νέος επιστήμονας πρέπει να έχει προσόντα ως </a:t>
            </a:r>
            <a:r>
              <a:rPr lang="el-GR" sz="3300" b="1" dirty="0">
                <a:solidFill>
                  <a:srgbClr val="FF0000"/>
                </a:solidFill>
              </a:rPr>
              <a:t>επιστήμονας</a:t>
            </a:r>
            <a:r>
              <a:rPr lang="el-GR" sz="3300" dirty="0"/>
              <a:t> και ως </a:t>
            </a:r>
            <a:r>
              <a:rPr lang="el-GR" sz="3300" b="1" dirty="0">
                <a:solidFill>
                  <a:srgbClr val="FF0000"/>
                </a:solidFill>
              </a:rPr>
              <a:t>διδάσκαλος.</a:t>
            </a:r>
            <a:r>
              <a:rPr lang="el-GR" sz="3300" dirty="0"/>
              <a:t> Ενώ η επιστημονική αξία δεν μπορεί να ζυγισθεί, ο καλός ή κακός διδάσκαλος κρίνεται από τον αριθμό των φοιτητών οι οποίοι τιμούν τις παραδόσεις του. Η τέχνη αυτή είναι προσωπικό χάρισμα και δεν συμπίπτει με τα επιστημονικά προσόντα ενός ακαδημαϊκού διδασκάλου. </a:t>
            </a:r>
          </a:p>
          <a:p>
            <a:pPr algn="just"/>
            <a:r>
              <a:rPr lang="el-GR" sz="3300" b="1" dirty="0"/>
              <a:t>Η ακαδημαϊκή ζωή είναι ένα τρελό παιχνίδι της τύχης</a:t>
            </a:r>
            <a:r>
              <a:rPr lang="el-GR" sz="3300" dirty="0"/>
              <a:t> που στην πορεία της θα συναντήσεις μετριότητες να σε παραγκωνίζουν και τότε να έχεις στον νου σου την απάντηση πώς </a:t>
            </a:r>
            <a:r>
              <a:rPr lang="el-GR" sz="3300" b="1" dirty="0"/>
              <a:t>"εγώ ζω μόνο για το επάγγελμά μου".</a:t>
            </a:r>
            <a:endParaRPr lang="en-US" sz="3300" b="1"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ABD345-4C5C-4DCE-056E-6409F6B72D46}"/>
              </a:ext>
            </a:extLst>
          </p:cNvPr>
          <p:cNvSpPr>
            <a:spLocks noGrp="1"/>
          </p:cNvSpPr>
          <p:nvPr>
            <p:ph type="title"/>
          </p:nvPr>
        </p:nvSpPr>
        <p:spPr>
          <a:xfrm>
            <a:off x="1143000" y="121299"/>
            <a:ext cx="9905999" cy="820810"/>
          </a:xfrm>
        </p:spPr>
        <p:txBody>
          <a:bodyPr/>
          <a:lstStyle/>
          <a:p>
            <a:r>
              <a:rPr lang="el-GR" b="1" dirty="0">
                <a:solidFill>
                  <a:srgbClr val="00B050"/>
                </a:solidFill>
              </a:rPr>
              <a:t>Το επάγγελμα του «ακαδημαϊκού»</a:t>
            </a:r>
          </a:p>
        </p:txBody>
      </p:sp>
      <p:sp>
        <p:nvSpPr>
          <p:cNvPr id="3" name="Θέση περιεχομένου 2">
            <a:extLst>
              <a:ext uri="{FF2B5EF4-FFF2-40B4-BE49-F238E27FC236}">
                <a16:creationId xmlns:a16="http://schemas.microsoft.com/office/drawing/2014/main" id="{C6894B53-5C49-3D80-3AC4-31C8CBAE1B86}"/>
              </a:ext>
            </a:extLst>
          </p:cNvPr>
          <p:cNvSpPr>
            <a:spLocks noGrp="1"/>
          </p:cNvSpPr>
          <p:nvPr>
            <p:ph idx="1"/>
          </p:nvPr>
        </p:nvSpPr>
        <p:spPr>
          <a:xfrm>
            <a:off x="166255" y="748145"/>
            <a:ext cx="11845636" cy="5860473"/>
          </a:xfrm>
        </p:spPr>
        <p:txBody>
          <a:bodyPr>
            <a:normAutofit lnSpcReduction="10000"/>
          </a:bodyPr>
          <a:lstStyle/>
          <a:p>
            <a:pPr marL="0" indent="0" algn="ctr">
              <a:buNone/>
            </a:pPr>
            <a:r>
              <a:rPr lang="el-GR" sz="2400" b="1" dirty="0"/>
              <a:t>Ε Σ Ω Τ Ε Ρ Ι Κ Ε Σ    </a:t>
            </a:r>
            <a:r>
              <a:rPr lang="el-GR" sz="2400" b="1" dirty="0" err="1"/>
              <a:t>Σ</a:t>
            </a:r>
            <a:r>
              <a:rPr lang="el-GR" sz="2400" b="1" dirty="0"/>
              <a:t> Υ Ν Θ Η Κ Ε Σ </a:t>
            </a:r>
          </a:p>
          <a:p>
            <a:pPr marL="0" indent="0" algn="ctr">
              <a:buNone/>
            </a:pPr>
            <a:r>
              <a:rPr lang="el-GR" sz="2400" b="1" dirty="0"/>
              <a:t>(εξειδίκευση και εσωτερικό κάλεσμα)</a:t>
            </a:r>
          </a:p>
          <a:p>
            <a:pPr algn="just"/>
            <a:r>
              <a:rPr lang="el-GR" sz="2400" dirty="0">
                <a:latin typeface="Calibri" panose="020F0502020204030204" pitchFamily="34" charset="0"/>
                <a:ea typeface="Times New Roman" panose="02020603050405020304" pitchFamily="18" charset="0"/>
                <a:cs typeface="Times New Roman" panose="02020603050405020304" pitchFamily="18" charset="0"/>
              </a:rPr>
              <a:t>Συνδέει</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  το </a:t>
            </a:r>
            <a:r>
              <a:rPr lang="el-GR" sz="2400" b="1" dirty="0">
                <a:effectLst/>
                <a:latin typeface="Calibri" panose="020F0502020204030204" pitchFamily="34" charset="0"/>
                <a:ea typeface="Times New Roman" panose="02020603050405020304" pitchFamily="18" charset="0"/>
                <a:cs typeface="Times New Roman" panose="02020603050405020304" pitchFamily="18" charset="0"/>
              </a:rPr>
              <a:t>"εσωτερικό κάλεσμα"</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 για την ακαδημαϊκή δραστηριότητα με την </a:t>
            </a:r>
            <a:r>
              <a:rPr lang="el-GR" sz="2400" b="1" dirty="0">
                <a:effectLst/>
                <a:latin typeface="Calibri" panose="020F0502020204030204" pitchFamily="34" charset="0"/>
                <a:ea typeface="Times New Roman" panose="02020603050405020304" pitchFamily="18" charset="0"/>
                <a:cs typeface="Times New Roman" panose="02020603050405020304" pitchFamily="18" charset="0"/>
              </a:rPr>
              <a:t>"εξειδίκευση"</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 </a:t>
            </a:r>
          </a:p>
          <a:p>
            <a:pPr algn="just"/>
            <a:r>
              <a:rPr lang="el-GR" sz="2400" dirty="0">
                <a:effectLst/>
                <a:latin typeface="Calibri" panose="020F0502020204030204" pitchFamily="34" charset="0"/>
                <a:ea typeface="Times New Roman" panose="02020603050405020304" pitchFamily="18" charset="0"/>
                <a:cs typeface="Times New Roman" panose="02020603050405020304" pitchFamily="18" charset="0"/>
              </a:rPr>
              <a:t>Σημείο εκκίνησης του εσωτερικού καλέσματος είναι το τρομερό </a:t>
            </a:r>
            <a:r>
              <a:rPr lang="el-GR" sz="24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πάθος του ερευνητή </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το οποίο χρειάζεται για να παραγάγει την απαραίτητη ενέργεια. Τονίζει ότι η ακαδημαϊκή εξειδίκευση δεν αξίζει τίποτα αν δεν επιδιώκεται  με πάθος. </a:t>
            </a:r>
          </a:p>
          <a:p>
            <a:pPr algn="just"/>
            <a:r>
              <a:rPr lang="el-GR" sz="2400" dirty="0">
                <a:latin typeface="Calibri" panose="020F0502020204030204" pitchFamily="34" charset="0"/>
                <a:ea typeface="Times New Roman" panose="02020603050405020304" pitchFamily="18" charset="0"/>
                <a:cs typeface="Times New Roman" panose="02020603050405020304" pitchFamily="18" charset="0"/>
              </a:rPr>
              <a:t>Η δέσμευση του ακαδημαϊκού είναι η επίλυση των προβλημάτων που θέτει στον εαυτό του.</a:t>
            </a:r>
          </a:p>
          <a:p>
            <a:pPr marL="0" indent="0" algn="just">
              <a:buNone/>
            </a:pPr>
            <a:r>
              <a:rPr lang="el-GR" sz="2400" dirty="0">
                <a:latin typeface="Calibri" panose="020F0502020204030204" pitchFamily="34" charset="0"/>
                <a:ea typeface="Times New Roman" panose="02020603050405020304" pitchFamily="18" charset="0"/>
                <a:cs typeface="Times New Roman" panose="02020603050405020304" pitchFamily="18" charset="0"/>
              </a:rPr>
              <a:t>  Η α</a:t>
            </a:r>
            <a:r>
              <a:rPr lang="el-GR" sz="2400" dirty="0">
                <a:effectLst/>
                <a:latin typeface="Calibri" panose="020F0502020204030204" pitchFamily="34" charset="0"/>
                <a:ea typeface="Times New Roman" panose="02020603050405020304" pitchFamily="18" charset="0"/>
                <a:cs typeface="Times New Roman" panose="02020603050405020304" pitchFamily="18" charset="0"/>
              </a:rPr>
              <a:t>καδημαϊκή "πρόοδος" είναι καταδικασμένη να ξεπεραστεί ή να ανασκευαστεί. Το "πεπρωμένο" της ακαδημαϊκής δραστηριότητας είναι να ξεπεραστεί όσο παθιασμένη κι αν είναι.</a:t>
            </a:r>
          </a:p>
          <a:p>
            <a:endParaRPr lang="el-GR"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dirty="0"/>
          </a:p>
          <a:p>
            <a:pPr marL="0" indent="0">
              <a:buNone/>
            </a:pPr>
            <a:endParaRPr lang="el-GR" dirty="0"/>
          </a:p>
          <a:p>
            <a:endParaRPr lang="el-GR" dirty="0"/>
          </a:p>
          <a:p>
            <a:endParaRPr lang="el-GR" dirty="0"/>
          </a:p>
        </p:txBody>
      </p:sp>
      <p:sp>
        <p:nvSpPr>
          <p:cNvPr id="4" name="Βέλος: Κάτω 3">
            <a:extLst>
              <a:ext uri="{FF2B5EF4-FFF2-40B4-BE49-F238E27FC236}">
                <a16:creationId xmlns:a16="http://schemas.microsoft.com/office/drawing/2014/main" id="{4F91BCD2-E530-CE6D-6D30-855C67C15475}"/>
              </a:ext>
            </a:extLst>
          </p:cNvPr>
          <p:cNvSpPr/>
          <p:nvPr/>
        </p:nvSpPr>
        <p:spPr>
          <a:xfrm>
            <a:off x="4803851" y="4506462"/>
            <a:ext cx="923731" cy="6335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4697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80110" y="277092"/>
            <a:ext cx="11790218" cy="1163781"/>
          </a:xfrm>
        </p:spPr>
        <p:txBody>
          <a:bodyPr>
            <a:normAutofit fontScale="90000"/>
          </a:bodyPr>
          <a:lstStyle/>
          <a:p>
            <a:pPr algn="ctr"/>
            <a:r>
              <a:rPr lang="el-GR" b="1" dirty="0"/>
              <a:t>Το πάθος οδηγεί στην έμπνευση. Η έμπνευση έρχεται κατόπιν βασανισμού και πάθους αναζήτησης</a:t>
            </a:r>
            <a:endParaRPr lang="en-US" b="1" dirty="0"/>
          </a:p>
        </p:txBody>
      </p:sp>
      <p:sp>
        <p:nvSpPr>
          <p:cNvPr id="3" name="2 - Θέση περιεχομένου"/>
          <p:cNvSpPr>
            <a:spLocks noGrp="1"/>
          </p:cNvSpPr>
          <p:nvPr>
            <p:ph idx="1"/>
          </p:nvPr>
        </p:nvSpPr>
        <p:spPr>
          <a:xfrm>
            <a:off x="166256" y="1537855"/>
            <a:ext cx="11859490" cy="5112327"/>
          </a:xfrm>
        </p:spPr>
        <p:txBody>
          <a:bodyPr>
            <a:normAutofit/>
          </a:bodyPr>
          <a:lstStyle/>
          <a:p>
            <a:pPr lvl="0" algn="just"/>
            <a:r>
              <a:rPr lang="el-GR" sz="2400" dirty="0"/>
              <a:t>Πρέπει να έλθει στον άνθρωπο κάποια ορθή έμπνευση για να μπορέσει να κάνει κάτι αξιόλογο. Η έμπνευση δεν μπορεί να εκβιασθεί και δεν έχει καμιά σχέση με τον ψυχρό υπολογισμό.</a:t>
            </a:r>
          </a:p>
          <a:p>
            <a:pPr lvl="0" algn="just"/>
            <a:r>
              <a:rPr lang="el-GR" sz="2400" dirty="0"/>
              <a:t> Η </a:t>
            </a:r>
            <a:r>
              <a:rPr lang="el-GR" sz="2400" b="1" dirty="0"/>
              <a:t>εργασία</a:t>
            </a:r>
            <a:r>
              <a:rPr lang="el-GR" sz="2400" dirty="0"/>
              <a:t> και το </a:t>
            </a:r>
            <a:r>
              <a:rPr lang="el-GR" sz="2400" b="1" dirty="0"/>
              <a:t>πάθος,</a:t>
            </a:r>
            <a:r>
              <a:rPr lang="el-GR" sz="2400" dirty="0"/>
              <a:t> προπάντων και </a:t>
            </a:r>
            <a:r>
              <a:rPr lang="el-GR" sz="2400" b="1" dirty="0"/>
              <a:t>τα δύο μαζί</a:t>
            </a:r>
            <a:r>
              <a:rPr lang="el-GR" sz="2400" dirty="0"/>
              <a:t>, προσελκύουν την έμπνευση. </a:t>
            </a:r>
            <a:r>
              <a:rPr lang="el-GR" sz="2400" b="1" dirty="0">
                <a:solidFill>
                  <a:srgbClr val="FF0000"/>
                </a:solidFill>
              </a:rPr>
              <a:t>Η έμπνευση έρχεται κατόπιν βασανισμού και πάθους αναζήτησης </a:t>
            </a:r>
            <a:r>
              <a:rPr lang="el-GR" sz="2400" dirty="0"/>
              <a:t>αλλά </a:t>
            </a:r>
            <a:r>
              <a:rPr lang="el-GR" sz="2400" b="1" dirty="0"/>
              <a:t>έρχεται όταν εκείνη θέλει </a:t>
            </a:r>
            <a:r>
              <a:rPr lang="el-GR" sz="2400" dirty="0"/>
              <a:t>κι όχι όταν εμείς θέλουμε. Όταν είμαστε σε έναν περίπατο σε έναν ελαφρά ανηφορικό δρόμο, για παράδειγμα. Όπως και στην τέχνη έτσι και στην επιστήμη, η έμπνευση παίζει τον ίδιο ρόλο. </a:t>
            </a:r>
          </a:p>
          <a:p>
            <a:pPr lvl="0" algn="just"/>
            <a:r>
              <a:rPr lang="el-GR" sz="2400" dirty="0"/>
              <a:t>Και οι δύο φαντασίες του μαθηματικού και του καλλιτέχνη είναι μέθη, μανία και έμπνευση.</a:t>
            </a:r>
            <a:endParaRPr lang="en-US" sz="24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3964" y="180109"/>
            <a:ext cx="11693236" cy="886691"/>
          </a:xfrm>
        </p:spPr>
        <p:txBody>
          <a:bodyPr>
            <a:normAutofit fontScale="90000"/>
          </a:bodyPr>
          <a:lstStyle/>
          <a:p>
            <a:pPr algn="ctr"/>
            <a:r>
              <a:rPr lang="el-GR" b="1" dirty="0"/>
              <a:t>Τι είναι το χάρισμα; Είναι συνδυασμός προσωπικότητας και βιωμάτων</a:t>
            </a:r>
            <a:endParaRPr lang="en-US" b="1" dirty="0"/>
          </a:p>
        </p:txBody>
      </p:sp>
      <p:sp>
        <p:nvSpPr>
          <p:cNvPr id="3" name="2 - Θέση περιεχομένου"/>
          <p:cNvSpPr>
            <a:spLocks noGrp="1"/>
          </p:cNvSpPr>
          <p:nvPr>
            <p:ph idx="1"/>
          </p:nvPr>
        </p:nvSpPr>
        <p:spPr>
          <a:xfrm>
            <a:off x="166255" y="1177635"/>
            <a:ext cx="11817927" cy="5458691"/>
          </a:xfrm>
        </p:spPr>
        <p:txBody>
          <a:bodyPr>
            <a:normAutofit/>
          </a:bodyPr>
          <a:lstStyle/>
          <a:p>
            <a:pPr lvl="0" algn="just"/>
            <a:r>
              <a:rPr lang="el-GR" sz="2400" dirty="0"/>
              <a:t>Το να έχει κάποιος επιστημονικές εμπνεύσεις εξαρτάται από το χάρισμα. </a:t>
            </a:r>
          </a:p>
          <a:p>
            <a:pPr lvl="0" algn="just"/>
            <a:r>
              <a:rPr lang="el-GR" sz="2400" b="1" dirty="0"/>
              <a:t>Το χάρισμα</a:t>
            </a:r>
            <a:r>
              <a:rPr lang="el-GR" sz="2400" dirty="0"/>
              <a:t> </a:t>
            </a:r>
            <a:r>
              <a:rPr lang="el-GR" sz="2400" b="1" dirty="0"/>
              <a:t>είναι συνδυασμός: της προσωπικότητας και των βιωμάτων του.</a:t>
            </a:r>
            <a:r>
              <a:rPr lang="el-GR" sz="2400" dirty="0"/>
              <a:t> </a:t>
            </a:r>
          </a:p>
          <a:p>
            <a:pPr lvl="0" algn="just"/>
            <a:r>
              <a:rPr lang="el-GR" sz="2400" dirty="0"/>
              <a:t>Το βίωμα διαμορφώνει την προσωπικότητα και ανήκει σε αυτήν. </a:t>
            </a:r>
          </a:p>
          <a:p>
            <a:pPr lvl="0" algn="just"/>
            <a:r>
              <a:rPr lang="el-GR" sz="2400" b="1" dirty="0"/>
              <a:t>Προσωπικότητα: Στην επιστήμη, όπως και στους καλλιτέχνες, </a:t>
            </a:r>
            <a:r>
              <a:rPr lang="el-GR" sz="2400" b="1" dirty="0">
                <a:solidFill>
                  <a:srgbClr val="FF0000"/>
                </a:solidFill>
              </a:rPr>
              <a:t>προσωπικότητα έχει μόνο εκείνος που θέτει τον εαυτό του αποκλειστικά στην εξυπηρέτηση του έργου της.</a:t>
            </a:r>
            <a:r>
              <a:rPr lang="el-GR" sz="2400" b="1" dirty="0"/>
              <a:t> </a:t>
            </a:r>
            <a:r>
              <a:rPr lang="el-GR" sz="2400" dirty="0"/>
              <a:t>Δεν γνωρίζουμε κανέναν μεγάλο καλλιτέχνη που να έκανε τίποτε άλλο από το να εξυπηρετεί το έργο του και μόνο το έργο του.</a:t>
            </a:r>
          </a:p>
          <a:p>
            <a:pPr lvl="0" algn="just"/>
            <a:r>
              <a:rPr lang="el-GR" sz="2400" dirty="0"/>
              <a:t> </a:t>
            </a:r>
            <a:r>
              <a:rPr lang="el-GR" sz="2400" b="1" dirty="0"/>
              <a:t>Η εσωτερική αφοσίωση στο έργο του </a:t>
            </a:r>
            <a:r>
              <a:rPr lang="el-GR" sz="2400" dirty="0"/>
              <a:t>είναι το κεντρικό </a:t>
            </a:r>
            <a:r>
              <a:rPr lang="el-GR" sz="2400" b="1" dirty="0"/>
              <a:t>κοινό χαρακτηριστικό</a:t>
            </a:r>
            <a:r>
              <a:rPr lang="el-GR" sz="2400" dirty="0"/>
              <a:t> του </a:t>
            </a:r>
            <a:r>
              <a:rPr lang="el-GR" sz="2400" b="1" dirty="0"/>
              <a:t>επιστήμονα με</a:t>
            </a:r>
            <a:r>
              <a:rPr lang="el-GR" sz="2400" dirty="0"/>
              <a:t> τον </a:t>
            </a:r>
            <a:r>
              <a:rPr lang="el-GR" sz="2400" b="1" dirty="0"/>
              <a:t>καλλιτέχνη.</a:t>
            </a:r>
            <a:endParaRPr lang="en-US" sz="2400" dirty="0"/>
          </a:p>
          <a:p>
            <a:endParaRPr lang="en-US" dirty="0"/>
          </a:p>
        </p:txBody>
      </p:sp>
    </p:spTree>
  </p:cSld>
  <p:clrMapOvr>
    <a:masterClrMapping/>
  </p:clrMapOvr>
</p:sld>
</file>

<file path=ppt/theme/theme1.xml><?xml version="1.0" encoding="utf-8"?>
<a:theme xmlns:a="http://schemas.openxmlformats.org/drawingml/2006/main" name="RegattaVTI">
  <a:themeElements>
    <a:clrScheme name="Regatta Yellow">
      <a:dk1>
        <a:sysClr val="windowText" lastClr="000000"/>
      </a:dk1>
      <a:lt1>
        <a:sysClr val="window" lastClr="FFFFFF"/>
      </a:lt1>
      <a:dk2>
        <a:srgbClr val="181C30"/>
      </a:dk2>
      <a:lt2>
        <a:srgbClr val="C8E1F4"/>
      </a:lt2>
      <a:accent1>
        <a:srgbClr val="217ED3"/>
      </a:accent1>
      <a:accent2>
        <a:srgbClr val="B92525"/>
      </a:accent2>
      <a:accent3>
        <a:srgbClr val="18558C"/>
      </a:accent3>
      <a:accent4>
        <a:srgbClr val="1D8B35"/>
      </a:accent4>
      <a:accent5>
        <a:srgbClr val="EA75AA"/>
      </a:accent5>
      <a:accent6>
        <a:srgbClr val="F5A700"/>
      </a:accent6>
      <a:hlink>
        <a:srgbClr val="DB0000"/>
      </a:hlink>
      <a:folHlink>
        <a:srgbClr val="066BB6"/>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TotalTime>
  <Words>2823</Words>
  <Application>Microsoft Office PowerPoint</Application>
  <PresentationFormat>Ευρεία οθόνη</PresentationFormat>
  <Paragraphs>150</Paragraphs>
  <Slides>20</Slides>
  <Notes>3</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Walbaum Display</vt:lpstr>
      <vt:lpstr>Wingdings</vt:lpstr>
      <vt:lpstr>RegattaVTI</vt:lpstr>
      <vt:lpstr>Η επιστημη ωσ επαγγελμα</vt:lpstr>
      <vt:lpstr>Σ Υ Ν Ο Π Τ Ι Κ Α: Η επιλογή κατεύθυνσης να γίνει με Διανοητική  Εντιμότητα</vt:lpstr>
      <vt:lpstr>Διάλεξη για την Επιστήμη ως Επάγγελμα</vt:lpstr>
      <vt:lpstr>Ο όρος «Επιστήμη»</vt:lpstr>
      <vt:lpstr>Το επάγγελμα του «ακαδημαϊκού»</vt:lpstr>
      <vt:lpstr>Τύχη και ικανότητες</vt:lpstr>
      <vt:lpstr>Το επάγγελμα του «ακαδημαϊκού»</vt:lpstr>
      <vt:lpstr>Το πάθος οδηγεί στην έμπνευση. Η έμπνευση έρχεται κατόπιν βασανισμού και πάθους αναζήτησης</vt:lpstr>
      <vt:lpstr>Τι είναι το χάρισμα; Είναι συνδυασμός προσωπικότητας και βιωμάτων</vt:lpstr>
      <vt:lpstr>Διαφορά μεταξύ επιστημονικής εργασίας και τέχνης</vt:lpstr>
      <vt:lpstr>Αναπόφευκτο ερώτημα</vt:lpstr>
      <vt:lpstr>Ξ Ε Μ Α Γ Ε Μ Α  ΤΟΥ  Κ Ο Σ Μ ΟΥ</vt:lpstr>
      <vt:lpstr>Η διανοητική δραστηριότητα στην πορεία της ανθρώπινης ιστορίας</vt:lpstr>
      <vt:lpstr>Τα δύο μεγάλα εργαλεία της επιστημονικής εργασίας:  Η  έννοια  και  το  πείραμα</vt:lpstr>
      <vt:lpstr>Σύγχρονη εποχή: Η γέννηση του πειράματος      Διανοητική  δραστηριότητα +  Επιστήμη + Πειραματισμός </vt:lpstr>
      <vt:lpstr> Συμπέρασμα Weber ως προς «την αποστολή της επιστήμης»  </vt:lpstr>
      <vt:lpstr>Η επιστήμη ως αξία και ως ειδικευμένο επάγγελμα</vt:lpstr>
      <vt:lpstr>Σύμφωνα με τον Weber: Η απομυθοποίηση του κόσμου –  Το αίτημα της ημέρας - Η διανοητική εντιμότητα</vt:lpstr>
      <vt:lpstr>ΒΙΒΛΙΟΓΡΑΦΙΑ</vt:lpstr>
      <vt:lpstr>Συντακτική ομάδα: Ε΄ εξάμηνο φοίτησης (Παρουσίαση:22-11-2022)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ΕΠΙΣΤΗΜΗ ΩΣ ΕΠΑΓΓΕΛΜΑ</dc:title>
  <dc:creator>lounda sidiropoulou</dc:creator>
  <cp:lastModifiedBy>lounda sidiropoulou</cp:lastModifiedBy>
  <cp:revision>196</cp:revision>
  <dcterms:created xsi:type="dcterms:W3CDTF">2022-10-30T14:07:32Z</dcterms:created>
  <dcterms:modified xsi:type="dcterms:W3CDTF">2022-11-14T19:38:02Z</dcterms:modified>
</cp:coreProperties>
</file>