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9D3309-FB5F-4371-97B7-33D7FFE04B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CE0EFD-F020-42B5-9D9E-99FC43111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CE5AD2-92E0-48F9-A44B-34538CEE7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8698AC-1F65-4F86-BB26-1816BF336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B80337-0C76-48E5-BD7E-12F8B2E3B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A9B08F-217A-42F8-9139-D3FA8A5D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17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F4299-E865-4BC1-ABEE-EBF4BD368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0D69E7-E834-480B-89E9-2367A2154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53DDCE-143C-4D2F-B3EF-F788B520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565FDF-176C-451B-B18D-80BE5F053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B47DD8-CA59-464C-A504-6AD6E3F1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2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77AC521-08FB-4505-ACF8-E86A1EFE4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3BA98B-3C67-4A6E-A6D2-1ED6FF992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CBDA9C-9268-4BF3-B43E-AB0A7673D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C7AB7B-6EC7-499C-9A59-9A4EB67C8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14AFD8-74B7-46E1-A95E-10B16DC3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92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FD5DA9-E882-42FE-A49E-B49CE42D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E1B8A1-060C-40A6-9B3E-1E7515BE2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6DE875-1C69-4768-9F18-6BEB89A98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C8FB6D-4771-4733-B8D7-1B403173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7A3C66-59E5-4E43-816D-F824BFF0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10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23A6A-E3F2-44D7-B677-B3C74B60C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228BED-674E-4EA4-90DB-BD2DE0945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766689-F681-4DE9-8CF0-98F65875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7E08E7-A96E-4026-802E-C123B661F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38144E-E165-4324-B375-C6E68B971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4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23CF1D-A1DD-4BAE-82ED-99551F49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4CE7B-3BEE-4B4D-924A-F7EAF8B15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2A49DA-3C7A-479E-8DE5-328575A1E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A4BC1A3-9E00-4904-8F1C-022822429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B9FBAE-AF5C-4489-95D4-035ABF84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64045F-11FB-43C8-A0FE-87A59F15F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0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1E4CC8-F93D-4EA4-8069-D7CC1A4C2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D0AC2A1-4F31-4FC1-BC9C-B4A4BE87E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9F0B81-BD6D-4772-A25A-744F53DAA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9B7A9A8-1670-4D22-A3D2-0F87FE2D5B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711E92-E5FA-48A2-85E4-F97922F68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8F0AA6-E0A4-4CD5-BCAA-31EDE446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1253ECC-8E3A-4990-B38D-39EDBAD3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D3A1AD-CCC7-41A7-9C26-A0FF8408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31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B85F5-7D5F-42DF-88B3-1E31C92B1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11EC1E8-AA33-4BC0-B66B-FD94BFF6D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0070AD-545F-4A52-9FD6-C3A1AE939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10B37E4-9193-4CE0-BC99-223802C2E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26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977721-BCED-4272-BFD5-016BE73D5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3E075F1-B0A1-4B7F-845A-00970A9DB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056F16-E3BA-4799-A5FE-3F03CDBA7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67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3AD51-C120-4980-9808-8F1EA7408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13EF98-649B-4ED0-AAAB-D9DAA8B86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B6544F-8444-4E6D-B8A7-24E03BD2E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16CEEB-AAE1-4843-865A-373CF483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891E46-AA87-4656-81EA-FEBCC6AFC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ECBFB6-BA63-4F1A-A8B6-B319CF369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90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4FEC6-C90B-41C4-8561-F6F2BF2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FADBB8-9AF7-4D48-8BE4-C8F7ECB15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1EFD8B-6258-4C6B-8992-F77C365B0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FCE8A7-E214-4FBF-8112-5DB8851AA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1880DC-8EF9-4C2C-A23C-6A2AD060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C04F86-E220-48D6-83B8-5CA59D38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77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85C92AA-8093-4039-8EAA-7173550C775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3D3D00-E3E3-4B1F-993B-DB3368F13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B851B4-86CD-44E4-82BF-2291418AD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DF3415-4600-4C26-B663-FA116AD31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59583-7489-4193-B835-FF69BB42DECD}" type="datetimeFigureOut">
              <a:rPr lang="ru-RU" smtClean="0"/>
              <a:t>14.10.2024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753825-75E0-4A00-9DA9-0E859030C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C601F6-BFF4-476A-9105-B4BBF603B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F17C6-6A3C-4596-8574-544E8821E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469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A468B6-B08D-4AF1-A7B3-DD35F3E69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177"/>
            <a:ext cx="9144000" cy="2387600"/>
          </a:xfrm>
        </p:spPr>
        <p:txBody>
          <a:bodyPr>
            <a:normAutofit/>
          </a:bodyPr>
          <a:lstStyle/>
          <a:p>
            <a:r>
              <a:rPr lang="ru-RU" sz="7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Морфология. Синтаксис.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62829B-A604-4136-AF64-5BAFE6BFA9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3852"/>
            <a:ext cx="9144000" cy="1655762"/>
          </a:xfrm>
        </p:spPr>
        <p:txBody>
          <a:bodyPr/>
          <a:lstStyle/>
          <a:p>
            <a:r>
              <a:rPr lang="ru-RU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Письменная речь-5.</a:t>
            </a:r>
            <a:b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955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F33B5F-51AD-452C-A771-E96DE0FE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618" y="189635"/>
            <a:ext cx="9571182" cy="927966"/>
          </a:xfrm>
        </p:spPr>
        <p:txBody>
          <a:bodyPr/>
          <a:lstStyle/>
          <a:p>
            <a:r>
              <a:rPr lang="ru-RU" dirty="0"/>
              <a:t>Задачи курса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1A29A9EF-7EF1-4678-AA1F-FE0DE20931B5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4290581"/>
            <a:ext cx="5559426" cy="636588"/>
            <a:chOff x="1248" y="1389"/>
            <a:chExt cx="3502" cy="401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FF04EC71-B276-46EC-9663-C7C92440356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85263915-4366-47A2-8537-F9D0E885C4E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6D3F5EE4-D4A1-477F-B440-B42913AE43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72" y="1389"/>
              <a:ext cx="287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Глаголы движения с приставками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E9440601-B9ED-4C09-93AA-5FAA38366C9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E0456577-D079-480D-99B1-A1660AF3D41C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1856942"/>
            <a:ext cx="5105400" cy="555625"/>
            <a:chOff x="1248" y="2030"/>
            <a:chExt cx="3216" cy="350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B276DB52-A638-4D06-A889-248356A59D7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2E638588-CFF4-40D3-9664-4C8D33EB3AE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872D0262-7CF3-4D79-AE01-FC92B08DDD7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2000" y="2072"/>
              <a:ext cx="10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Падежи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5CFF4BAE-0CC8-46EF-96D6-9BCCF371CFD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5D6960C3-922D-41C9-8600-7783A46830BF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2695142"/>
            <a:ext cx="6121402" cy="555625"/>
            <a:chOff x="1248" y="2640"/>
            <a:chExt cx="3856" cy="350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DE0F9B78-E7D8-4C85-9AF8-2F435C383DF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7755F5C2-CBD7-4FB2-A54D-FB7CC219960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B284BB79-71BC-4194-B4FE-FFAC726D905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72" y="2682"/>
              <a:ext cx="323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Виды глагола. Глаголы Движения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08F828EB-6103-4B64-8EAB-B9D94EB605D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8C05A77C-B7AD-4269-B94C-E10A3803136E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3533342"/>
            <a:ext cx="5148263" cy="555625"/>
            <a:chOff x="1248" y="3230"/>
            <a:chExt cx="3243" cy="350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84DA26C1-159A-4D62-A86D-8D37BC34AE7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2BD0377F-577E-42B0-9777-AF4879D3D1E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9D55AA3B-A8D2-4B81-B1C7-C530395032C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72" y="3272"/>
              <a:ext cx="261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Причастия. Деепричастия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CBE48CC4-BC15-4292-840E-BCE28599369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8BF63D0D-ACC4-488D-844F-FF7C410A6362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4925583"/>
            <a:ext cx="8213730" cy="862013"/>
            <a:chOff x="1248" y="3037"/>
            <a:chExt cx="5174" cy="543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E5A20C63-56D4-4704-8E7E-28D60A9EC55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EC65E060-E73D-4579-84D1-E37BFA88625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F18E25A1-487E-42DF-887B-FF493A82C2E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72" y="3037"/>
              <a:ext cx="455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Префиксальные глаголы. </a:t>
              </a:r>
            </a:p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+ Повторение и контроль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5FFF9F03-5924-4BAA-9182-409DA44BFA0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356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628" y="365126"/>
            <a:ext cx="6618171" cy="875216"/>
          </a:xfrm>
        </p:spPr>
        <p:txBody>
          <a:bodyPr/>
          <a:lstStyle/>
          <a:p>
            <a:r>
              <a:rPr lang="ru-RU" dirty="0"/>
              <a:t>Экзамен</a:t>
            </a:r>
            <a:endParaRPr lang="en-US" dirty="0"/>
          </a:p>
        </p:txBody>
      </p:sp>
      <p:sp>
        <p:nvSpPr>
          <p:cNvPr id="15" name="Прямоугольник 7"/>
          <p:cNvSpPr/>
          <p:nvPr/>
        </p:nvSpPr>
        <p:spPr>
          <a:xfrm>
            <a:off x="838200" y="1179779"/>
            <a:ext cx="53604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Экзамен будет состоять из 2х частей: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7572375" y="1240341"/>
            <a:ext cx="0" cy="484901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85800" y="1722922"/>
            <a:ext cx="71308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/>
              <a:t>Проверка на знание грамматики, падежные и глагольные конструкции.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/>
              <a:t>Выполнение упражнений, тестовые задания.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dirty="0"/>
              <a:t>Работа с текстом.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400" dirty="0"/>
          </a:p>
          <a:p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85961A-077A-FBB0-3EEA-4059ED7287E2}"/>
              </a:ext>
            </a:extLst>
          </p:cNvPr>
          <p:cNvSpPr txBox="1">
            <a:spLocks/>
          </p:cNvSpPr>
          <p:nvPr/>
        </p:nvSpPr>
        <p:spPr>
          <a:xfrm>
            <a:off x="7738713" y="2107933"/>
            <a:ext cx="4533485" cy="47500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/>
              <a:t>Учебники</a:t>
            </a:r>
          </a:p>
          <a:p>
            <a:endParaRPr lang="ru-RU" b="1" dirty="0"/>
          </a:p>
          <a:p>
            <a:r>
              <a:rPr lang="ru-RU" b="1" dirty="0"/>
              <a:t> Е. Р. Ласкарева «Чистая грамматика», Златоуст, СБП, 2008</a:t>
            </a:r>
          </a:p>
          <a:p>
            <a:endParaRPr lang="ru-RU" b="1" dirty="0"/>
          </a:p>
          <a:p>
            <a:r>
              <a:rPr lang="ru-RU" b="1" dirty="0"/>
              <a:t>В мире людей, Златоуст, Златоуст, 2001</a:t>
            </a:r>
          </a:p>
          <a:p>
            <a:r>
              <a:rPr lang="ru-RU" b="1" dirty="0" err="1"/>
              <a:t>Эсмантова</a:t>
            </a:r>
            <a:r>
              <a:rPr lang="ru-RU" b="1" dirty="0"/>
              <a:t>, 5 элементов, Б1, Златоуст, 2002</a:t>
            </a:r>
          </a:p>
          <a:p>
            <a:endParaRPr lang="ru-RU" b="1" dirty="0"/>
          </a:p>
          <a:p>
            <a:r>
              <a:rPr lang="ru-RU" b="1"/>
              <a:t>О</a:t>
            </a:r>
            <a:r>
              <a:rPr lang="ru-RU" b="1" dirty="0"/>
              <a:t>.И. Глазунова, «Грамматика русского языка в упражнениях и комментариях. Морфология», Златоуст, 2007</a:t>
            </a:r>
          </a:p>
          <a:p>
            <a:endParaRPr lang="ru-RU" b="1" dirty="0"/>
          </a:p>
          <a:p>
            <a:r>
              <a:rPr lang="ru-RU" b="1" dirty="0"/>
              <a:t>+ дополнительные материалы</a:t>
            </a:r>
          </a:p>
          <a:p>
            <a:endParaRPr lang="ru-RU" dirty="0"/>
          </a:p>
          <a:p>
            <a:r>
              <a:rPr lang="ru-RU" dirty="0"/>
              <a:t>С. </a:t>
            </a:r>
            <a:r>
              <a:rPr lang="ru-RU" dirty="0" err="1"/>
              <a:t>Мамалуй</a:t>
            </a:r>
            <a:r>
              <a:rPr lang="ru-RU" dirty="0"/>
              <a:t>, Грамматика русского языка ( теория)</a:t>
            </a:r>
            <a:r>
              <a:rPr lang="en-US" dirty="0"/>
              <a:t>,</a:t>
            </a:r>
            <a:r>
              <a:rPr lang="ru-RU" dirty="0"/>
              <a:t> Салоники,</a:t>
            </a:r>
            <a:r>
              <a:rPr lang="en-US" dirty="0"/>
              <a:t>University Press,</a:t>
            </a:r>
            <a:r>
              <a:rPr lang="ru-RU" dirty="0"/>
              <a:t> 2003.</a:t>
            </a:r>
            <a:endParaRPr lang="en-US" dirty="0"/>
          </a:p>
          <a:p>
            <a:endParaRPr lang="ru-RU" dirty="0"/>
          </a:p>
          <a:p>
            <a:r>
              <a:rPr lang="ru-RU" dirty="0"/>
              <a:t>Т. Борисова, Русский язык ( теория), изд. </a:t>
            </a:r>
            <a:r>
              <a:rPr lang="ru-RU" dirty="0" err="1"/>
              <a:t>Перуджия</a:t>
            </a:r>
            <a:r>
              <a:rPr lang="ru-RU" dirty="0"/>
              <a:t>, 2001.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74DA74-E5BF-3D61-A25B-74630424A2EA}"/>
              </a:ext>
            </a:extLst>
          </p:cNvPr>
          <p:cNvSpPr txBox="1"/>
          <p:nvPr/>
        </p:nvSpPr>
        <p:spPr>
          <a:xfrm>
            <a:off x="385013" y="3118585"/>
            <a:ext cx="641042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400" dirty="0"/>
          </a:p>
          <a:p>
            <a:r>
              <a:rPr lang="ru-RU" sz="2400" dirty="0"/>
              <a:t>1. Студенты, которые приходят на 80+ занятий, получают +1 балл на экзамене</a:t>
            </a:r>
          </a:p>
          <a:p>
            <a:endParaRPr lang="ru-RU" sz="2400" dirty="0"/>
          </a:p>
          <a:p>
            <a:r>
              <a:rPr lang="ru-RU" sz="2400" dirty="0"/>
              <a:t>2. Сдача 5 дополнительных заданий (даются отдельно от основного учебника), выполненных ответственно, в соответствии с задачами курса + 1 балл на экзамене.</a:t>
            </a:r>
          </a:p>
          <a:p>
            <a:r>
              <a:rPr lang="ru-RU" sz="2400" b="1" dirty="0"/>
              <a:t>Экзамен письменный.</a:t>
            </a:r>
          </a:p>
        </p:txBody>
      </p:sp>
    </p:spTree>
    <p:extLst>
      <p:ext uri="{BB962C8B-B14F-4D97-AF65-F5344CB8AC3E}">
        <p14:creationId xmlns:p14="http://schemas.microsoft.com/office/powerpoint/2010/main" val="390741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F33B5F-51AD-452C-A771-E96DE0FE9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618" y="189635"/>
            <a:ext cx="9571182" cy="927966"/>
          </a:xfrm>
        </p:spPr>
        <p:txBody>
          <a:bodyPr/>
          <a:lstStyle/>
          <a:p>
            <a:r>
              <a:rPr lang="ru-RU" dirty="0"/>
              <a:t>План урока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1A29A9EF-7EF1-4678-AA1F-FE0DE20931B5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4163580"/>
            <a:ext cx="5554098" cy="830263"/>
            <a:chOff x="1248" y="1309"/>
            <a:chExt cx="3216" cy="523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FF04EC71-B276-46EC-9663-C7C924403567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85263915-4366-47A2-8537-F9D0E885C4E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6D3F5EE4-D4A1-477F-B440-B42913AE435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67" y="1309"/>
              <a:ext cx="2697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Предлоги родительного падежа. Использование </a:t>
              </a:r>
              <a:r>
                <a:rPr lang="ru-RU" sz="2400" dirty="0" err="1">
                  <a:solidFill>
                    <a:srgbClr val="000000"/>
                  </a:solidFill>
                </a:rPr>
                <a:t>вин.п</a:t>
              </a:r>
              <a:r>
                <a:rPr lang="ru-RU" sz="2400" dirty="0">
                  <a:solidFill>
                    <a:srgbClr val="000000"/>
                  </a:solidFill>
                </a:rPr>
                <a:t>.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E9440601-B9ED-4C09-93AA-5FAA38366C9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E0456577-D079-480D-99B1-A1660AF3D41C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1856942"/>
            <a:ext cx="7351716" cy="555625"/>
            <a:chOff x="1248" y="2030"/>
            <a:chExt cx="4631" cy="350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B276DB52-A638-4D06-A889-248356A59D7D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2E638588-CFF4-40D3-9664-4C8D33EB3AE4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872D0262-7CF3-4D79-AE01-FC92B08DDD7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6" y="2072"/>
              <a:ext cx="41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Теория. Повторение родительного/вин. падежа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5CFF4BAE-0CC8-46EF-96D6-9BCCF371CFD6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5D6960C3-922D-41C9-8600-7783A46830BF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2695142"/>
            <a:ext cx="5105400" cy="555625"/>
            <a:chOff x="1248" y="2640"/>
            <a:chExt cx="3216" cy="350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DE0F9B78-E7D8-4C85-9AF8-2F435C383DF9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7755F5C2-CBD7-4FB2-A54D-FB7CC219960F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B284BB79-71BC-4194-B4FE-FFAC726D905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6" y="2665"/>
              <a:ext cx="24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Существительные ед. </a:t>
              </a:r>
              <a:r>
                <a:rPr lang="ru-RU" sz="2400" dirty="0" err="1">
                  <a:solidFill>
                    <a:srgbClr val="000000"/>
                  </a:solidFill>
                </a:rPr>
                <a:t>мн.ч</a:t>
              </a:r>
              <a:r>
                <a:rPr lang="ru-RU" sz="2400" dirty="0">
                  <a:solidFill>
                    <a:srgbClr val="000000"/>
                  </a:solidFill>
                </a:rPr>
                <a:t>.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08F828EB-6103-4B64-8EAB-B9D94EB605DE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8C05A77C-B7AD-4269-B94C-E10A3803136E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3533342"/>
            <a:ext cx="5105400" cy="555625"/>
            <a:chOff x="1248" y="3230"/>
            <a:chExt cx="3216" cy="350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84DA26C1-159A-4D62-A86D-8D37BC34AE7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2BD0377F-577E-42B0-9777-AF4879D3D1E7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9D55AA3B-A8D2-4B81-B1C7-C530395032C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6" y="3272"/>
              <a:ext cx="271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Прилагательные ед. </a:t>
              </a:r>
              <a:r>
                <a:rPr lang="ru-RU" sz="2400" dirty="0" err="1">
                  <a:solidFill>
                    <a:srgbClr val="000000"/>
                  </a:solidFill>
                </a:rPr>
                <a:t>мн.ч</a:t>
              </a:r>
              <a:r>
                <a:rPr lang="ru-RU" sz="2400" dirty="0">
                  <a:solidFill>
                    <a:srgbClr val="000000"/>
                  </a:solidFill>
                </a:rPr>
                <a:t>.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CBE48CC4-BC15-4292-840E-BCE28599369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8BF63D0D-ACC4-488D-844F-FF7C410A6362}"/>
              </a:ext>
            </a:extLst>
          </p:cNvPr>
          <p:cNvGrpSpPr>
            <a:grpSpLocks/>
          </p:cNvGrpSpPr>
          <p:nvPr/>
        </p:nvGrpSpPr>
        <p:grpSpPr bwMode="auto">
          <a:xfrm>
            <a:off x="3541776" y="5128784"/>
            <a:ext cx="7443793" cy="1570039"/>
            <a:chOff x="1248" y="3165"/>
            <a:chExt cx="4689" cy="989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E5A20C63-56D4-4704-8E7E-28D60A9EC55F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EC65E060-E73D-4579-84D1-E37BFA886259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F18E25A1-487E-42DF-887B-FF493A82C2E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736" y="3165"/>
              <a:ext cx="4201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Выполнение упражнений. Задания на дом.</a:t>
              </a:r>
            </a:p>
            <a:p>
              <a:pPr algn="l"/>
              <a:endParaRPr lang="ru-RU" sz="2400" dirty="0">
                <a:solidFill>
                  <a:srgbClr val="000000"/>
                </a:solidFill>
              </a:endParaRPr>
            </a:p>
            <a:p>
              <a:pPr algn="l"/>
              <a:r>
                <a:rPr lang="ru-RU" sz="2400" dirty="0">
                  <a:solidFill>
                    <a:srgbClr val="000000"/>
                  </a:solidFill>
                </a:rPr>
                <a:t>(Ласкарева с. 10-36., Глазунова с. 12-27, 38-55 + теория )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5FFF9F03-5924-4BAA-9182-409DA44BFA0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9965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261</Words>
  <Application>Microsoft Office PowerPoint</Application>
  <PresentationFormat>Широкоэкранный</PresentationFormat>
  <Paragraphs>57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Тема Office</vt:lpstr>
      <vt:lpstr>Морфология. Синтаксис. </vt:lpstr>
      <vt:lpstr>Задачи курса</vt:lpstr>
      <vt:lpstr>Экзамен</vt:lpstr>
      <vt:lpstr>План урока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Anna Pro</cp:lastModifiedBy>
  <cp:revision>12</cp:revision>
  <dcterms:created xsi:type="dcterms:W3CDTF">2021-04-10T07:14:29Z</dcterms:created>
  <dcterms:modified xsi:type="dcterms:W3CDTF">2024-10-14T14:10:35Z</dcterms:modified>
</cp:coreProperties>
</file>