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58" r:id="rId5"/>
    <p:sldId id="257" r:id="rId6"/>
    <p:sldId id="277" r:id="rId7"/>
    <p:sldId id="278" r:id="rId8"/>
    <p:sldId id="279" r:id="rId9"/>
    <p:sldId id="281" r:id="rId10"/>
    <p:sldId id="280" r:id="rId11"/>
    <p:sldId id="282" r:id="rId12"/>
    <p:sldId id="284" r:id="rId13"/>
    <p:sldId id="283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9E5"/>
    <a:srgbClr val="9D8986"/>
    <a:srgbClr val="494E6A"/>
    <a:srgbClr val="9B8A98"/>
    <a:srgbClr val="26284E"/>
    <a:srgbClr val="9755B5"/>
    <a:srgbClr val="C02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840"/>
  </p:normalViewPr>
  <p:slideViewPr>
    <p:cSldViewPr snapToGrid="0" snapToObjects="1">
      <p:cViewPr>
        <p:scale>
          <a:sx n="100" d="100"/>
          <a:sy n="100" d="100"/>
        </p:scale>
        <p:origin x="48" y="-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38E658-F1EC-9142-821F-9E56C63F4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A18B1F-A7F5-614B-918B-33EA65689E0C}"/>
              </a:ext>
            </a:extLst>
          </p:cNvPr>
          <p:cNvSpPr/>
          <p:nvPr userDrawn="1"/>
        </p:nvSpPr>
        <p:spPr>
          <a:xfrm>
            <a:off x="1101969" y="2168769"/>
            <a:ext cx="9988062" cy="2508739"/>
          </a:xfrm>
          <a:prstGeom prst="rect">
            <a:avLst/>
          </a:prstGeom>
          <a:solidFill>
            <a:srgbClr val="F2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7C0EC-A4E3-1747-B82B-8EABCAFD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466A2-915D-1D42-840E-F4D43EED2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556E2-F846-E047-B70D-3D36E7EB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D9889-BA11-5C48-B927-B21EDD01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AB4FB-2239-5949-8974-F786CFE8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449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A306-8008-7543-B5C7-B3898BC3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14CCC-F879-BD46-B2A7-D67143C7E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E4B3-8ED2-B140-84F5-E7471510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4CF03-791D-464A-8347-056B5385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24E6D-3965-7E41-B6A2-8534D810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951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CCE5A-6340-2B49-8409-D4CBABDAF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38602-60D9-054A-A26F-8F272C14C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66C04-FC31-BA48-80C2-0A24934B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449A-3F55-C742-B7AB-B21ADC1E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58140-0845-004B-9407-56603978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843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F1AF-9016-9E43-99F9-D8448726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2BC4-1757-CA4F-94DC-95DFA4A0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35891-5645-054F-8D92-E491D96F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A834-821F-AB45-B5C6-7072C568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9583-3A68-4B43-906A-EF628D40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6243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7782-FDDC-BB47-84C1-B3406F29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CC5A6-2E87-BB4F-BC5B-D7D114179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339D2-89AB-8A47-88EF-6211E7FE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4263-7C44-7E47-B9C4-273FBEBF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DFFAE-8672-BD48-B2B8-4982956B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8412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5EF5-5DBA-D740-BCF7-003E0657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0CE7-D219-B540-9F6A-8935FAB45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35B9D-F1CD-BB4D-81C3-D8CF0CCBF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0C2C1-5D51-E34F-83C1-09E5F7F7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5F845-8C70-DF4C-B769-AFAD8259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10E90-F773-3044-BA0E-A3187746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3091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F014-335C-3245-BD4C-4286D637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24583-4F66-A04F-8F9D-6AA53058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4531E-D4D8-0445-A9B3-87BC60FBD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4CFB7-E316-2347-9AB5-E8F01163A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76469-4B8D-0247-8B3A-D9C39058C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EF794-5DA2-D54A-8E54-6DD78D05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BB675-00E8-0944-997C-2E52D6F8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970E8-A539-2A4E-931D-3CD41630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971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7EE2-404F-C348-9426-E9767275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37B64-D5A2-CC4D-AC83-D80E8E2C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94CD5-786A-7A44-B299-F999DC3A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1269B-6914-D34E-99E3-38802A4A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6851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C9C12-B05B-F047-A94B-F82449AB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F30DA-7ADB-0D44-9406-BB024AE6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2C0E7-5E11-D744-AD2C-1C924851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7899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6DBD-3560-F04C-8A5B-177EFBFD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3DA4F-CB2B-D04C-A02E-678988CC0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774AF-DACE-2A46-9927-81C26408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91BE6-2DF3-9D4D-A37A-985F6FC7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A50F2-CC24-E94F-B7BF-2DA43CE4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39499-8B65-D241-9518-6512841E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1632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23E3-D4FD-9A4C-ADB3-6079B5FB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FAD7F-DB23-FE41-B706-8645A061D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60E1C-3CAF-3A46-9B4B-AAE80A7D3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2725C-2EB1-6D4F-BFA3-60391A70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1E746-997A-5548-8869-8B0DFC62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2261C-44E9-5945-83A5-57F6EB08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2426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FA94AE-E800-E74F-B725-CB87CA58AD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5501E3-72D7-0B46-A968-3C61FBC9B57B}"/>
              </a:ext>
            </a:extLst>
          </p:cNvPr>
          <p:cNvSpPr/>
          <p:nvPr userDrawn="1"/>
        </p:nvSpPr>
        <p:spPr>
          <a:xfrm>
            <a:off x="260698" y="289605"/>
            <a:ext cx="11670603" cy="6278789"/>
          </a:xfrm>
          <a:prstGeom prst="rect">
            <a:avLst/>
          </a:prstGeom>
          <a:solidFill>
            <a:srgbClr val="F2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72256-EFCB-C448-9AFB-0741864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2139A-07A3-9048-B6F8-DEBD5C57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77B36-C212-924E-AB3A-A038C0F3A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CB26-A07F-6E4D-833A-9906F5FA2D70}" type="datetimeFigureOut">
              <a:rPr lang="en-UA" smtClean="0"/>
              <a:t>11/22/2024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58C6E-B4FE-DA45-831A-146B54547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D7411-12A0-3C47-AA4C-E1973DB42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9551-F7F5-0440-8FAC-00836DC7BE3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3168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F81B-7E0F-474E-BC98-D24BAFA73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405" y="1122363"/>
            <a:ext cx="9975273" cy="2387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494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Морфология. Синтаксис. </a:t>
            </a:r>
            <a:endParaRPr lang="en-UA" sz="5400" b="1" dirty="0">
              <a:solidFill>
                <a:srgbClr val="494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8239C-25BA-8946-A5D2-CC6D61B7A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Урок- 8. Теория.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5861456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D4F3E-0F31-F143-9265-4DFE0964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665FA3-9E7A-232C-1C4B-351ECB006683}"/>
              </a:ext>
            </a:extLst>
          </p:cNvPr>
          <p:cNvSpPr txBox="1"/>
          <p:nvPr/>
        </p:nvSpPr>
        <p:spPr>
          <a:xfrm>
            <a:off x="441158" y="596766"/>
            <a:ext cx="1130968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242021"/>
                </a:solidFill>
                <a:effectLst/>
                <a:latin typeface="PragmaticaC-Bold"/>
              </a:rPr>
              <a:t>5</a:t>
            </a:r>
            <a:r>
              <a:rPr lang="ru-RU" sz="2000" b="1" i="0" dirty="0">
                <a:solidFill>
                  <a:srgbClr val="242021"/>
                </a:solidFill>
                <a:effectLst/>
              </a:rPr>
              <a:t>. Управление количественных числительных</a:t>
            </a:r>
            <a:r>
              <a:rPr lang="ru-RU" sz="2000" dirty="0"/>
              <a:t> 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kern="50" dirty="0">
                <a:solidFill>
                  <a:srgbClr val="242021"/>
                </a:solidFill>
                <a:effectLst/>
                <a:ea typeface="Andale Sans UI"/>
              </a:rPr>
              <a:t>!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Существительные согласуются с числительными в числе и падеже!</a:t>
            </a:r>
            <a:endParaRPr lang="ru-RU" sz="2000" kern="50" dirty="0">
              <a:effectLst/>
              <a:ea typeface="Andale Sans UI"/>
            </a:endParaRPr>
          </a:p>
          <a:p>
            <a:r>
              <a:rPr lang="ru-RU" sz="2000" kern="50" dirty="0">
                <a:effectLst/>
                <a:ea typeface="Andale Sans UI"/>
              </a:rPr>
              <a:t> </a:t>
            </a:r>
          </a:p>
          <a:p>
            <a:r>
              <a:rPr lang="ru-RU" sz="2000" kern="50" dirty="0">
                <a:effectLst/>
                <a:ea typeface="Andale Sans UI"/>
              </a:rPr>
              <a:t>После числительных </a:t>
            </a:r>
            <a:r>
              <a:rPr lang="ru-RU" sz="2000" i="1" kern="50" dirty="0">
                <a:effectLst/>
                <a:ea typeface="Andale Sans UI"/>
              </a:rPr>
              <a:t>два, три, четыре </a:t>
            </a:r>
            <a:r>
              <a:rPr lang="ru-RU" sz="2000" kern="50" dirty="0">
                <a:effectLst/>
                <a:ea typeface="Andale Sans UI"/>
              </a:rPr>
              <a:t>в именительном и винительном падежах существительные имеют форму единственного числа: </a:t>
            </a:r>
            <a:r>
              <a:rPr lang="ru-RU" sz="2000" i="1" kern="50" dirty="0">
                <a:effectLst/>
                <a:ea typeface="Andale Sans UI"/>
              </a:rPr>
              <a:t>три </a:t>
            </a:r>
            <a:r>
              <a:rPr lang="ru-RU" sz="2000" b="1" i="1" kern="50" dirty="0">
                <a:effectLst/>
                <a:ea typeface="Andale Sans UI"/>
              </a:rPr>
              <a:t>друга</a:t>
            </a:r>
            <a:r>
              <a:rPr lang="ru-RU" sz="2000" kern="50" dirty="0">
                <a:effectLst/>
                <a:ea typeface="Andale Sans UI"/>
              </a:rPr>
              <a:t>; в других падежах — форму множественного числа: </a:t>
            </a:r>
            <a:r>
              <a:rPr lang="ru-RU" sz="2000" i="1" kern="50" dirty="0">
                <a:effectLst/>
                <a:ea typeface="Andale Sans UI"/>
              </a:rPr>
              <a:t>трём </a:t>
            </a:r>
            <a:r>
              <a:rPr lang="ru-RU" sz="2000" b="1" i="1" kern="50" dirty="0">
                <a:effectLst/>
                <a:ea typeface="Andale Sans UI"/>
              </a:rPr>
              <a:t>друзьям</a:t>
            </a:r>
            <a:endParaRPr lang="ru-RU" sz="2000" kern="50" dirty="0">
              <a:effectLst/>
              <a:ea typeface="Andale Sans UI"/>
            </a:endParaRPr>
          </a:p>
          <a:p>
            <a:r>
              <a:rPr lang="ru-RU" sz="2000" b="1" kern="50" dirty="0">
                <a:effectLst/>
                <a:ea typeface="Andale Sans UI"/>
              </a:rPr>
              <a:t> </a:t>
            </a:r>
            <a:endParaRPr lang="ru-RU" sz="2000" kern="50" dirty="0">
              <a:effectLst/>
              <a:ea typeface="Andale Sans UI"/>
            </a:endParaRPr>
          </a:p>
          <a:p>
            <a:r>
              <a:rPr lang="ru-RU" sz="2000" b="1" kern="50" dirty="0">
                <a:effectLst/>
                <a:ea typeface="Andale Sans UI"/>
              </a:rPr>
              <a:t>! </a:t>
            </a:r>
            <a:r>
              <a:rPr lang="ru-RU" sz="2000" kern="50" dirty="0">
                <a:effectLst/>
                <a:ea typeface="Andale Sans UI"/>
              </a:rPr>
              <a:t>После числительных </a:t>
            </a:r>
            <a:r>
              <a:rPr lang="ru-RU" sz="2000" i="1" kern="50" dirty="0">
                <a:effectLst/>
                <a:ea typeface="Andale Sans UI"/>
              </a:rPr>
              <a:t>два, три, четыре</a:t>
            </a:r>
            <a:r>
              <a:rPr lang="ru-RU" sz="2000" kern="50" dirty="0">
                <a:effectLst/>
                <a:ea typeface="Andale Sans UI"/>
              </a:rPr>
              <a:t>, стоящих в именительном и винительном падежах, согласованные определения мужского и среднего рода употребляются в родительном падеже множественного числа: </a:t>
            </a:r>
            <a:r>
              <a:rPr lang="ru-RU" sz="2000" i="1" kern="50" dirty="0">
                <a:effectLst/>
                <a:ea typeface="Andale Sans UI"/>
              </a:rPr>
              <a:t>два </a:t>
            </a:r>
            <a:r>
              <a:rPr lang="ru-RU" sz="2000" b="1" i="1" kern="50" dirty="0">
                <a:effectLst/>
                <a:ea typeface="Andale Sans UI"/>
              </a:rPr>
              <a:t>больших </a:t>
            </a:r>
            <a:r>
              <a:rPr lang="ru-RU" sz="2000" i="1" kern="50" dirty="0">
                <a:effectLst/>
                <a:ea typeface="Andale Sans UI"/>
              </a:rPr>
              <a:t>дома</a:t>
            </a:r>
            <a:r>
              <a:rPr lang="ru-RU" sz="2000" kern="50" dirty="0">
                <a:effectLst/>
                <a:ea typeface="Andale Sans UI"/>
              </a:rPr>
              <a:t>; женского рода — в именительном падеже множественного числа: </a:t>
            </a:r>
            <a:r>
              <a:rPr lang="ru-RU" sz="2000" i="1" kern="50" dirty="0">
                <a:effectLst/>
                <a:ea typeface="Andale Sans UI"/>
              </a:rPr>
              <a:t>две </a:t>
            </a:r>
            <a:r>
              <a:rPr lang="ru-RU" sz="2000" b="1" i="1" kern="50" dirty="0">
                <a:effectLst/>
                <a:ea typeface="Andale Sans UI"/>
              </a:rPr>
              <a:t>большие </a:t>
            </a:r>
            <a:r>
              <a:rPr lang="ru-RU" sz="2000" i="1" kern="50" dirty="0">
                <a:effectLst/>
                <a:ea typeface="Andale Sans UI"/>
              </a:rPr>
              <a:t>берёзы</a:t>
            </a:r>
            <a:r>
              <a:rPr lang="ru-RU" sz="2000" kern="50" dirty="0">
                <a:effectLst/>
                <a:ea typeface="Andale Sans UI"/>
              </a:rPr>
              <a:t>. В соответствии с этим правилом изменяются и существительные, образованные от прилагательных: </a:t>
            </a:r>
            <a:r>
              <a:rPr lang="ru-RU" sz="2000" i="1" kern="50" dirty="0">
                <a:effectLst/>
                <a:ea typeface="Andale Sans UI"/>
              </a:rPr>
              <a:t>два </a:t>
            </a:r>
            <a:r>
              <a:rPr lang="ru-RU" sz="2000" b="1" i="1" kern="50" dirty="0">
                <a:effectLst/>
                <a:ea typeface="Andale Sans UI"/>
              </a:rPr>
              <a:t>прохожих</a:t>
            </a:r>
            <a:r>
              <a:rPr lang="ru-RU" sz="2000" i="1" kern="50" dirty="0">
                <a:effectLst/>
                <a:ea typeface="Andale Sans UI"/>
              </a:rPr>
              <a:t>, две </a:t>
            </a:r>
            <a:r>
              <a:rPr lang="ru-RU" sz="2000" b="1" i="1" kern="50" dirty="0">
                <a:effectLst/>
                <a:ea typeface="Andale Sans UI"/>
              </a:rPr>
              <a:t>столовые</a:t>
            </a:r>
            <a:r>
              <a:rPr lang="ru-RU" sz="2000" kern="50" dirty="0">
                <a:effectLst/>
                <a:ea typeface="Andale Sans UI"/>
              </a:rPr>
              <a:t>.</a:t>
            </a:r>
          </a:p>
          <a:p>
            <a:endParaRPr lang="ru-RU" sz="2000" dirty="0"/>
          </a:p>
          <a:p>
            <a:pPr algn="just"/>
            <a:r>
              <a:rPr lang="ru-RU" sz="2000" dirty="0"/>
              <a:t>Упражнение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1. Заве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дующий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у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нас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один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,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на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кафедре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не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может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быть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2 (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</a:rPr>
              <a:t>заве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дующий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);</a:t>
            </a:r>
            <a:r>
              <a:rPr lang="ru-RU" sz="2000" kern="50" dirty="0"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2. К 1 (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</a:rPr>
              <a:t>существи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тельное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) мо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гут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относиться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одновременно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2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или</a:t>
            </a:r>
            <a:r>
              <a:rPr lang="ru-RU" sz="2000" kern="50" dirty="0">
                <a:ea typeface="Andale Sans UI"/>
                <a:cs typeface="Cambria" panose="02040503050406030204" pitchFamily="18" charset="0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3 (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</a:rPr>
              <a:t>определя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ющее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сло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</a:rPr>
              <a:t>во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); 3. На пе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рвом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этаже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нашей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больницы</a:t>
            </a:r>
            <a:r>
              <a:rPr lang="ru-RU" sz="2000" kern="50" dirty="0">
                <a:ea typeface="Andale Sans UI"/>
                <a:cs typeface="Cambria" panose="02040503050406030204" pitchFamily="18" charset="0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нахо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дятся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4 (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</a:rPr>
              <a:t>операцио</a:t>
            </a:r>
            <a:r>
              <a:rPr lang="ru-RU" sz="2000" i="1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нная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), две из них сейча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с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</a:rPr>
              <a:t> </a:t>
            </a:r>
            <a:r>
              <a:rPr lang="ru-RU" sz="2000" kern="50" dirty="0">
                <a:solidFill>
                  <a:srgbClr val="242021"/>
                </a:solidFill>
                <a:effectLst/>
                <a:ea typeface="Andale Sans UI"/>
                <a:cs typeface="Cambria" panose="02040503050406030204" pitchFamily="18" charset="0"/>
              </a:rPr>
              <a:t>свободны</a:t>
            </a:r>
            <a:r>
              <a:rPr lang="ru-RU" sz="2000" kern="50" dirty="0">
                <a:solidFill>
                  <a:srgbClr val="242021"/>
                </a:solidFill>
                <a:ea typeface="Andale Sans UI"/>
                <a:cs typeface="Cambria" panose="02040503050406030204" pitchFamily="18" charset="0"/>
              </a:rPr>
              <a:t>.</a:t>
            </a:r>
            <a:endParaRPr lang="ru-RU" sz="2000" kern="50" dirty="0">
              <a:effectLst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28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A1EF7-9B0F-2FD3-2A47-62644E8B3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0E0DAC-9820-356D-C08A-E6F1C8516C7B}"/>
              </a:ext>
            </a:extLst>
          </p:cNvPr>
          <p:cNvSpPr txBox="1"/>
          <p:nvPr/>
        </p:nvSpPr>
        <p:spPr>
          <a:xfrm>
            <a:off x="441158" y="380866"/>
            <a:ext cx="11309684" cy="706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242021"/>
                </a:solidFill>
                <a:effectLst/>
                <a:latin typeface="PragmaticaC-Bold"/>
              </a:rPr>
              <a:t>5. </a:t>
            </a:r>
            <a:r>
              <a:rPr lang="ru-RU" sz="1900" b="1" i="0" dirty="0">
                <a:solidFill>
                  <a:srgbClr val="242021"/>
                </a:solidFill>
                <a:effectLst/>
                <a:latin typeface="PragmaticaC-Bold"/>
              </a:rPr>
              <a:t>Управление с предлогами</a:t>
            </a:r>
            <a:br>
              <a:rPr lang="ru-RU" sz="1900"/>
            </a:br>
            <a:endParaRPr lang="ru-RU" sz="1900"/>
          </a:p>
          <a:p>
            <a:r>
              <a:rPr lang="ru-RU" sz="1900" b="1"/>
              <a:t>Предлоги </a:t>
            </a:r>
            <a:r>
              <a:rPr lang="ru-RU" sz="1900" b="1" dirty="0"/>
              <a:t>со значением места и направления </a:t>
            </a:r>
            <a:r>
              <a:rPr lang="ru-RU" sz="1900" dirty="0"/>
              <a:t>–в,  на, около, у,  рядом, напротив, мимо,  по,  посередине, навстречу и др.</a:t>
            </a:r>
          </a:p>
          <a:p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!При обозначении составляющих частей объекта конструкция с предлогом </a:t>
            </a:r>
            <a:r>
              <a:rPr lang="ru-RU" sz="1900" b="1" kern="50" dirty="0">
                <a:effectLst/>
                <a:latin typeface="Times New Roman" panose="02020603050405020304" pitchFamily="18" charset="0"/>
                <a:ea typeface="Andale Sans UI"/>
              </a:rPr>
              <a:t>у 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+ род. падеж указывает на часть, расположенную на поверхности объекта или примыкающую к нему; предлог </a:t>
            </a:r>
            <a:r>
              <a:rPr lang="ru-RU" sz="1900" b="1" kern="50" dirty="0">
                <a:effectLst/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+ предл. падеж обозначает часть, находящуюся внутри или в пределах объекта.  </a:t>
            </a:r>
            <a:r>
              <a:rPr lang="ru-RU" sz="1900" b="1" kern="50" dirty="0">
                <a:effectLst/>
                <a:latin typeface="Times New Roman" panose="02020603050405020304" pitchFamily="18" charset="0"/>
                <a:ea typeface="Andale Sans UI"/>
              </a:rPr>
              <a:t>Прим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.</a:t>
            </a:r>
            <a:r>
              <a:rPr lang="ru-RU" sz="1900" kern="50" dirty="0">
                <a:latin typeface="Times New Roman" panose="02020603050405020304" pitchFamily="18" charset="0"/>
                <a:ea typeface="Andale Sans UI"/>
              </a:rPr>
              <a:t> У берега озера,  в коробке с карандашами</a:t>
            </a:r>
            <a:endParaRPr lang="ru-RU" sz="19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900" b="1" i="0" dirty="0">
                <a:solidFill>
                  <a:srgbClr val="242021"/>
                </a:solidFill>
                <a:effectLst/>
                <a:latin typeface="NewtonC-Bold"/>
              </a:rPr>
              <a:t>! </a:t>
            </a:r>
            <a:r>
              <a:rPr lang="ru-RU" sz="1900" b="0" i="0" dirty="0">
                <a:solidFill>
                  <a:srgbClr val="242021"/>
                </a:solidFill>
                <a:effectLst/>
                <a:latin typeface="NewtonC"/>
              </a:rPr>
              <a:t>Предлог </a:t>
            </a:r>
            <a:r>
              <a:rPr lang="ru-RU" sz="1900" b="1" i="0" dirty="0">
                <a:solidFill>
                  <a:srgbClr val="242021"/>
                </a:solidFill>
                <a:effectLst/>
                <a:latin typeface="NewtonC-Bold"/>
              </a:rPr>
              <a:t>при </a:t>
            </a:r>
            <a:r>
              <a:rPr lang="ru-RU" sz="1900" b="0" i="0" dirty="0">
                <a:solidFill>
                  <a:srgbClr val="242021"/>
                </a:solidFill>
                <a:effectLst/>
                <a:latin typeface="NewtonC"/>
              </a:rPr>
              <a:t>+ предл. падеж обозначает структуру, которая не входит в основной состав учреждения (предприятия), но связана с ним территориально, финансово и так далее.</a:t>
            </a:r>
            <a:r>
              <a:rPr lang="ru-RU" sz="1900" dirty="0"/>
              <a:t> Прим. При институте есть кафедра славистики, при Рюриковичах был принят новый закон</a:t>
            </a:r>
          </a:p>
          <a:p>
            <a:endParaRPr lang="ru-RU" sz="1900" dirty="0"/>
          </a:p>
          <a:p>
            <a:r>
              <a:rPr lang="ru-RU" sz="1900" b="1" i="0" dirty="0">
                <a:solidFill>
                  <a:srgbClr val="242021"/>
                </a:solidFill>
                <a:effectLst/>
                <a:latin typeface="NewtonC-Bold"/>
              </a:rPr>
              <a:t>! 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При указании на обстоятельства места в сочетании с существительными, обозначающими природные явления (</a:t>
            </a:r>
            <a:r>
              <a:rPr lang="ru-RU" sz="1900" i="1" kern="50" dirty="0">
                <a:effectLst/>
                <a:latin typeface="Times New Roman" panose="02020603050405020304" pitchFamily="18" charset="0"/>
                <a:ea typeface="Andale Sans UI"/>
              </a:rPr>
              <a:t>ветер, солнце, мороз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), употребляется предлог </a:t>
            </a:r>
            <a:r>
              <a:rPr lang="ru-RU" sz="1900" b="1" kern="50" dirty="0">
                <a:effectLst/>
                <a:latin typeface="Times New Roman" panose="02020603050405020304" pitchFamily="18" charset="0"/>
                <a:ea typeface="Andale Sans UI"/>
              </a:rPr>
              <a:t>на 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+ предл. падеж: </a:t>
            </a:r>
            <a:r>
              <a:rPr lang="ru-RU" sz="1900" i="1" kern="50" dirty="0">
                <a:effectLst/>
                <a:latin typeface="Times New Roman" panose="02020603050405020304" pitchFamily="18" charset="0"/>
                <a:ea typeface="Andale Sans UI"/>
              </a:rPr>
              <a:t>на солнце, на морозе, на ветру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; с существительными, обозначающими источники света, — предлог </a:t>
            </a:r>
            <a:r>
              <a:rPr lang="ru-RU" sz="1900" b="1" kern="50" dirty="0">
                <a:effectLst/>
                <a:latin typeface="Times New Roman" panose="02020603050405020304" pitchFamily="18" charset="0"/>
                <a:ea typeface="Andale Sans UI"/>
              </a:rPr>
              <a:t>при 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+ предл. падеж; с существительными, обозначающими недостаток или отсутствие света (</a:t>
            </a:r>
            <a:r>
              <a:rPr lang="ru-RU" sz="1900" i="1" kern="50" dirty="0">
                <a:effectLst/>
                <a:latin typeface="Times New Roman" panose="02020603050405020304" pitchFamily="18" charset="0"/>
                <a:ea typeface="Andale Sans UI"/>
              </a:rPr>
              <a:t>мгла, тьма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), — предлог </a:t>
            </a:r>
            <a:r>
              <a:rPr lang="ru-RU" sz="1900" b="1" kern="50" dirty="0">
                <a:effectLst/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+ предл. падеж: </a:t>
            </a:r>
            <a:r>
              <a:rPr lang="ru-RU" sz="1900" i="1" kern="50" dirty="0">
                <a:effectLst/>
                <a:latin typeface="Times New Roman" panose="02020603050405020304" pitchFamily="18" charset="0"/>
                <a:ea typeface="Andale Sans UI"/>
              </a:rPr>
              <a:t>во мгле, во тьме</a:t>
            </a:r>
            <a:endParaRPr lang="ru-RU" sz="19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В именных словосочетаниях предлог </a:t>
            </a:r>
            <a:r>
              <a:rPr lang="ru-RU" sz="1900" b="1" kern="50" dirty="0">
                <a:effectLst/>
                <a:latin typeface="Times New Roman" panose="02020603050405020304" pitchFamily="18" charset="0"/>
                <a:ea typeface="Andale Sans UI"/>
              </a:rPr>
              <a:t>от 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употребляется при указании на: 1. производителя (одушевлённый или неодушевлённый предмет): </a:t>
            </a:r>
            <a:r>
              <a:rPr lang="ru-RU" sz="1900" i="1" kern="50" dirty="0">
                <a:effectLst/>
                <a:latin typeface="Times New Roman" panose="02020603050405020304" pitchFamily="18" charset="0"/>
                <a:ea typeface="Andale Sans UI"/>
              </a:rPr>
              <a:t>записка от друга, запах от лука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; 2. предмет целиком, у которого рассматривается одна из частей: </a:t>
            </a:r>
            <a:r>
              <a:rPr lang="ru-RU" sz="1900" i="1" kern="50" dirty="0">
                <a:effectLst/>
                <a:latin typeface="Times New Roman" panose="02020603050405020304" pitchFamily="18" charset="0"/>
                <a:ea typeface="Andale Sans UI"/>
              </a:rPr>
              <a:t>ножка от стола</a:t>
            </a:r>
            <a:r>
              <a:rPr lang="ru-RU" sz="1900" kern="50" dirty="0">
                <a:effectLst/>
                <a:latin typeface="Times New Roman" panose="02020603050405020304" pitchFamily="18" charset="0"/>
                <a:ea typeface="Andale Sans UI"/>
              </a:rPr>
              <a:t>.</a:t>
            </a:r>
          </a:p>
          <a:p>
            <a:r>
              <a:rPr lang="ru-RU" sz="1900" dirty="0"/>
              <a:t> </a:t>
            </a:r>
            <a:br>
              <a:rPr lang="ru-RU" sz="1900" dirty="0"/>
            </a:br>
            <a:br>
              <a:rPr lang="ru-RU" dirty="0"/>
            </a:br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9C6E-B3CA-651D-A52C-FB8F2147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276CB6-CF85-3616-64A1-F329E685F0B4}"/>
              </a:ext>
            </a:extLst>
          </p:cNvPr>
          <p:cNvSpPr txBox="1"/>
          <p:nvPr/>
        </p:nvSpPr>
        <p:spPr>
          <a:xfrm>
            <a:off x="452387" y="596766"/>
            <a:ext cx="115294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sz="1800" b="1" i="0" dirty="0">
                <a:solidFill>
                  <a:srgbClr val="242021"/>
                </a:solidFill>
                <a:effectLst/>
                <a:latin typeface="PragmaticaC-Bold"/>
              </a:rPr>
              <a:t>Предлоги со значением времени –перед,  </a:t>
            </a:r>
            <a:r>
              <a:rPr lang="ru-RU" sz="1800" b="1" i="0" dirty="0" err="1">
                <a:solidFill>
                  <a:srgbClr val="242021"/>
                </a:solidFill>
                <a:effectLst/>
                <a:latin typeface="PragmaticaC-Bold"/>
              </a:rPr>
              <a:t>с..до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PragmaticaC-Bold"/>
              </a:rPr>
              <a:t>, перед, к, </a:t>
            </a:r>
            <a:r>
              <a:rPr lang="ru-RU" dirty="0"/>
              <a:t> под,  накануне,  во время, на, за,  после, через и др.</a:t>
            </a:r>
          </a:p>
          <a:p>
            <a:br>
              <a:rPr lang="ru-RU" dirty="0"/>
            </a:b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Предлог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под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не является частотным в русском языке и встречается преимущественно в художественной литературе. По значению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под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близок к предлогу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к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, но в отличие от него сочетается с узким кругом существительных: 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вечер, утро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, с названиями праздников и другим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  <a:p>
            <a:r>
              <a:rPr lang="ru-RU" sz="1800" b="1" kern="50" dirty="0">
                <a:effectLst/>
                <a:latin typeface="Times New Roman" panose="02020603050405020304" pitchFamily="18" charset="0"/>
                <a:ea typeface="Andale Sans UI"/>
              </a:rPr>
              <a:t>Предлоги </a:t>
            </a:r>
            <a:r>
              <a:rPr lang="ru-RU" b="1" kern="50" dirty="0">
                <a:latin typeface="Times New Roman" panose="02020603050405020304" pitchFamily="18" charset="0"/>
                <a:ea typeface="Andale Sans UI"/>
              </a:rPr>
              <a:t>со значением причины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– из-за, от, за, по, благодаря,  согласно, ради</a:t>
            </a: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800" b="1" kern="50" dirty="0">
                <a:effectLst/>
                <a:latin typeface="Times New Roman" panose="02020603050405020304" pitchFamily="18" charset="0"/>
                <a:ea typeface="Andale Sans UI"/>
              </a:rPr>
              <a:t>Предлоги с определительным значением 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-  без</a:t>
            </a:r>
            <a:r>
              <a:rPr lang="en-US" kern="50" dirty="0">
                <a:latin typeface="Times New Roman" panose="02020603050405020304" pitchFamily="18" charset="0"/>
                <a:ea typeface="Andale Sans UI"/>
              </a:rPr>
              <a:t>- c,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от – против</a:t>
            </a:r>
          </a:p>
          <a:p>
            <a:r>
              <a:rPr lang="ru-RU" sz="1800" b="1" kern="50" dirty="0">
                <a:effectLst/>
                <a:latin typeface="Times New Roman" panose="02020603050405020304" pitchFamily="18" charset="0"/>
                <a:ea typeface="Andale Sans UI"/>
              </a:rPr>
              <a:t>Прим.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 Без косичек- с косичками,  со спичечный коробок</a:t>
            </a:r>
          </a:p>
          <a:p>
            <a:endParaRPr lang="ru-RU" b="1" kern="50" dirty="0">
              <a:latin typeface="Times New Roman" panose="02020603050405020304" pitchFamily="18" charset="0"/>
              <a:ea typeface="Andale Sans UI"/>
            </a:endParaRPr>
          </a:p>
          <a:p>
            <a:r>
              <a:rPr lang="ru-RU" b="1" kern="50" dirty="0">
                <a:latin typeface="Times New Roman" panose="02020603050405020304" pitchFamily="18" charset="0"/>
                <a:ea typeface="Andale Sans UI"/>
              </a:rPr>
              <a:t>Предлоги со значением непрямого объекта</a:t>
            </a:r>
          </a:p>
          <a:p>
            <a:r>
              <a:rPr lang="ru-RU" b="1" kern="50" dirty="0">
                <a:latin typeface="Times New Roman" panose="02020603050405020304" pitchFamily="18" charset="0"/>
                <a:ea typeface="Andale Sans UI"/>
              </a:rPr>
              <a:t>Прим.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Подстроиться под расписание,  работать за начальника,  смотреть на картину</a:t>
            </a:r>
          </a:p>
          <a:p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Запомните следующие конструкции: </a:t>
            </a:r>
            <a:r>
              <a:rPr lang="ru-RU" sz="1800" b="1" kern="50" dirty="0">
                <a:effectLst/>
                <a:latin typeface="Times New Roman" panose="02020603050405020304" pitchFamily="18" charset="0"/>
                <a:ea typeface="Andale Sans UI"/>
              </a:rPr>
              <a:t>просить/ попросить кого? о чём? (спрашивать/спросить кого? о чём?), просить/попросить у кого? что? (спрашивать/ спросить у кого? что?), просить/попросить кого? что сделать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?</a:t>
            </a:r>
            <a:br>
              <a:rPr lang="ru-RU" dirty="0"/>
            </a:br>
            <a:endParaRPr lang="ru-RU" b="1" kern="50" dirty="0">
              <a:latin typeface="Times New Roman" panose="02020603050405020304" pitchFamily="18" charset="0"/>
              <a:ea typeface="Andale Sans UI"/>
            </a:endParaRPr>
          </a:p>
          <a:p>
            <a:r>
              <a:rPr lang="ru-RU" sz="1800" b="1" kern="50" dirty="0">
                <a:effectLst/>
                <a:latin typeface="Times New Roman" panose="02020603050405020304" pitchFamily="18" charset="0"/>
                <a:ea typeface="Andale Sans UI"/>
              </a:rPr>
              <a:t>Предлоги со значением цели – 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на, для, на случай и пр.</a:t>
            </a:r>
          </a:p>
          <a:p>
            <a:r>
              <a:rPr lang="ru-RU" b="1" kern="50" dirty="0">
                <a:latin typeface="Times New Roman" panose="02020603050405020304" pitchFamily="18" charset="0"/>
                <a:ea typeface="Andale Sans UI"/>
              </a:rPr>
              <a:t>Прим.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Дать книгу для чтения,  взять с собой на праздник</a:t>
            </a:r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04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E320-6F71-B195-FB47-F09C5F978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F69FD9-1842-D943-14D4-0CD0EF157D89}"/>
              </a:ext>
            </a:extLst>
          </p:cNvPr>
          <p:cNvSpPr txBox="1"/>
          <p:nvPr/>
        </p:nvSpPr>
        <p:spPr>
          <a:xfrm>
            <a:off x="441158" y="375385"/>
            <a:ext cx="11388290" cy="7238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021"/>
                </a:solidFill>
                <a:latin typeface="PragmaticaC-Bold"/>
              </a:rPr>
              <a:t>Предлоги со значением условия </a:t>
            </a:r>
          </a:p>
          <a:p>
            <a:endParaRPr lang="ru-RU" b="1" dirty="0">
              <a:solidFill>
                <a:srgbClr val="242021"/>
              </a:solidFill>
              <a:latin typeface="PragmaticaC-Bold"/>
            </a:endParaRPr>
          </a:p>
          <a:p>
            <a:r>
              <a:rPr lang="ru-RU" b="1" dirty="0">
                <a:solidFill>
                  <a:srgbClr val="242021"/>
                </a:solidFill>
                <a:latin typeface="PragmaticaC-Bold"/>
              </a:rPr>
              <a:t>Прим. </a:t>
            </a:r>
            <a:r>
              <a:rPr lang="ru-RU" dirty="0">
                <a:solidFill>
                  <a:srgbClr val="242021"/>
                </a:solidFill>
                <a:latin typeface="PragmaticaC-Bold"/>
              </a:rPr>
              <a:t>по просьбе, в случае болезни,  при условии поддержки и </a:t>
            </a:r>
            <a:r>
              <a:rPr lang="ru-RU" dirty="0" err="1">
                <a:solidFill>
                  <a:srgbClr val="242021"/>
                </a:solidFill>
                <a:latin typeface="PragmaticaC-Bold"/>
              </a:rPr>
              <a:t>тд</a:t>
            </a:r>
            <a:r>
              <a:rPr lang="ru-RU" dirty="0">
                <a:solidFill>
                  <a:srgbClr val="242021"/>
                </a:solidFill>
                <a:latin typeface="PragmaticaC-Bold"/>
              </a:rPr>
              <a:t>.</a:t>
            </a:r>
          </a:p>
          <a:p>
            <a:endParaRPr lang="ru-RU" sz="1800" b="0" i="0" dirty="0">
              <a:solidFill>
                <a:srgbClr val="242021"/>
              </a:solidFill>
              <a:effectLst/>
              <a:latin typeface="NewtonC"/>
            </a:endParaRPr>
          </a:p>
          <a:p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При обозначении условий, которые оказывают влияние на субъект или его действия, предлог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под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употребляется с предложным падежом в значении ‘быть в каком-то состоянии’: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быть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под контро</a:t>
            </a:r>
            <a:r>
              <a:rPr lang="ru-RU" b="1" i="1" dirty="0">
                <a:solidFill>
                  <a:srgbClr val="242021"/>
                </a:solidFill>
                <a:latin typeface="NewtonC-BoldItalic"/>
              </a:rPr>
              <a:t>л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ем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; и с винительным падежом с глаголами, указывающими на переход в другое состояние: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взять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под контроль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. Предлог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под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употребляется с винительным падежом при обозначении звукового сопровождения: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петь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пе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с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ня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под гита</a:t>
            </a:r>
            <a:r>
              <a:rPr lang="ru-RU" b="1" i="1" dirty="0">
                <a:solidFill>
                  <a:srgbClr val="242021"/>
                </a:solidFill>
                <a:latin typeface="NewtonC-BoldItalic"/>
              </a:rPr>
              <a:t>р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у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, а также в значении ‘в обмен на’: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отпустить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под залог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.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b="1" dirty="0"/>
              <a:t>Предлоги со значением количества</a:t>
            </a:r>
          </a:p>
          <a:p>
            <a:r>
              <a:rPr lang="ru-RU" b="1" dirty="0"/>
              <a:t>Прим. </a:t>
            </a:r>
            <a:r>
              <a:rPr lang="ru-RU" dirty="0"/>
              <a:t>Ребенок в три года, впереди на один шаг и пр.</a:t>
            </a:r>
          </a:p>
          <a:p>
            <a:endParaRPr lang="ru-RU" dirty="0"/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При указании на точный размер употребляется существительное в творительном падеже, после которого может стоять числительное без предлога или с предлогом в: 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дерево высотой три метра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, 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дерево высотой в три метра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. </a:t>
            </a: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Упражнение</a:t>
            </a:r>
          </a:p>
          <a:p>
            <a:b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Путь — четыре километра; проспект — двадцать метров; монета — пятьдесят копеек; мужчина — сто восемьдесят сантиметров; озеро — десять</a:t>
            </a: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метров; напряжение — двести двадцать вольт; книга — пятьсот страниц; костюм — тысяча двести пятьдесят рублей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96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35E4A-5AFD-20D8-03AC-93DB6973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EE15D4-9D46-FBD1-7C1D-59A3612DA18C}"/>
              </a:ext>
            </a:extLst>
          </p:cNvPr>
          <p:cNvSpPr txBox="1"/>
          <p:nvPr/>
        </p:nvSpPr>
        <p:spPr>
          <a:xfrm>
            <a:off x="441158" y="596766"/>
            <a:ext cx="1130968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!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Предлог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из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употребляется при обозначении точного количества составляющих частей предмета: 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букет из трёх роз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. Если количество составных частей имеет принципиальное значение при использовании предмета или классификации явления, употребляется предлог в: 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учебник в двадцать печатных листов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, 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концерт в трёх отделениях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. При указании на отдельные составные части предмета используется предлог с: 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кастрюля с двумя ручками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 </a:t>
            </a:r>
            <a:endParaRPr lang="ru-RU" dirty="0"/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Упражнение</a:t>
            </a:r>
          </a:p>
          <a:p>
            <a:b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Семья — три человека; телеграмма — тридцать пять слов; чайный сервиз — двадцать предметов; отряд — сто человек; выбор — семь кандидатов; балет — четыре акта; квартира — пять комнат; </a:t>
            </a:r>
            <a:b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b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</a:b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При приблизительной оценке, то есть в случае, когда главное слово предшествует количественному числительному, предлоги стоят после главного слова: 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раза в два старше, года на два моложе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 </a:t>
            </a: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Упражнение</a:t>
            </a: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 </a:t>
            </a: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Надо было в тесто положить ...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два раза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 меньше сахара, тогда пирог не был бы таким сладким; 8. Твой шаг короче моего …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сантиметров десять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), поэтому ты с трудом успеваешь за мной; 9. Мне нужны ботинки ...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размер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 больше; 10. Она, как всегда, пришла ...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полчаса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 позже назначенного </a:t>
            </a:r>
            <a:r>
              <a:rPr lang="ru-RU" sz="1800" kern="50" dirty="0" err="1">
                <a:effectLst/>
                <a:latin typeface="Times New Roman" panose="02020603050405020304" pitchFamily="18" charset="0"/>
                <a:ea typeface="Andale Sans UI"/>
              </a:rPr>
              <a:t>вре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- </a:t>
            </a:r>
            <a:r>
              <a:rPr lang="ru-RU" sz="1800" kern="50" dirty="0" err="1">
                <a:effectLst/>
                <a:latin typeface="Times New Roman" panose="02020603050405020304" pitchFamily="18" charset="0"/>
                <a:ea typeface="Andale Sans UI"/>
              </a:rPr>
              <a:t>мени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; 11. Путь через лес ...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полтора раза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 короче; 12. Этот суп невозможно есть, ты положил соли …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раза четыре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 больше, чем нужно</a:t>
            </a:r>
          </a:p>
          <a:p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46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FD4F5-1DFC-88FA-6498-C9A954FB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331704-1A8C-8D95-CBB6-F8ACC3322893}"/>
              </a:ext>
            </a:extLst>
          </p:cNvPr>
          <p:cNvSpPr txBox="1"/>
          <p:nvPr/>
        </p:nvSpPr>
        <p:spPr>
          <a:xfrm>
            <a:off x="441158" y="596766"/>
            <a:ext cx="1130968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! В качестве синонимов наречий много, мало, достаточно и других в письменных стилях речи используются </a:t>
            </a:r>
            <a:r>
              <a:rPr lang="ru-RU" sz="1800" i="1" kern="50" dirty="0" err="1">
                <a:effectLst/>
                <a:latin typeface="Times New Roman" panose="02020603050405020304" pitchFamily="18" charset="0"/>
                <a:ea typeface="Andale Sans UI"/>
              </a:rPr>
              <a:t>предложнопадежные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 формы существительных: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в большом количестве, в избытке, в достаточном количестве, в недостаточном количестве: У нас достаточно учебников. — У нас учебники в достаточном количестве </a:t>
            </a: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b="1" kern="50" dirty="0">
                <a:latin typeface="Times New Roman" panose="02020603050405020304" pitchFamily="18" charset="0"/>
                <a:ea typeface="Andale Sans UI"/>
              </a:rPr>
              <a:t>Упражнение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. 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Используя вместо наречий с количественным значением предложно-падежные формы существительных, дайте синонимичные варианты предложений.</a:t>
            </a: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1. У нас достаточно продуктов, ты можешь не ходить сегодня в магазин; 2. Чего-чего, а сахара у нас больше, чем нужно; 3. На нашей выставке представлено много книг по этой тематике; 4. К сожалению, примеров подобрано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недостаточно, автор должен пополнить их, прежде чем сдавать статью в редакцию.</a:t>
            </a: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В предложениях выделите конструкции, указывающие на частотность или фазовый характер действия. Подберите к ним синонимы.</a:t>
            </a: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Ты должен выпить это лекарство в три приёма; 2. На этой неделе я работаю в утро, а на следующей неделе буду работать в вечер; 3. Боюсь, за один раз тебе не удастся оформить все документы, при - </a:t>
            </a:r>
            <a:r>
              <a:rPr lang="ru-RU" sz="1800" kern="50" dirty="0" err="1">
                <a:effectLst/>
                <a:latin typeface="Times New Roman" panose="02020603050405020304" pitchFamily="18" charset="0"/>
                <a:ea typeface="Andale Sans UI"/>
              </a:rPr>
              <a:t>дётся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 это сделать в два захода; 4. Времени на осмотр достопримечательностей у нас немного, надо постараться уложиться в один день.</a:t>
            </a:r>
          </a:p>
          <a:p>
            <a:pPr lvl="0">
              <a:tabLst>
                <a:tab pos="457200" algn="l"/>
              </a:tabLst>
            </a:pPr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! С глаголами сложить, согнуть, свернуть употребляется предлог в + вин. падеж; с глаголами</a:t>
            </a:r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разделить, разрезать, разорвать, разбить — предлог на + вин. падеж.</a:t>
            </a:r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В три погибели – идиома, которая имеет значение ‘очень сильно наклониться вниз’.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3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9188D-E52A-6B05-5499-1471DB223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DB7D-00DC-A8BA-CB53-03C15947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одчинительная связь: примыкание</a:t>
            </a:r>
            <a:br>
              <a:rPr lang="ru-RU" sz="900" dirty="0"/>
            </a:br>
            <a:endParaRPr lang="en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9F427-AB9E-FF98-6CB2-4E0443100B38}"/>
              </a:ext>
            </a:extLst>
          </p:cNvPr>
          <p:cNvSpPr txBox="1"/>
          <p:nvPr/>
        </p:nvSpPr>
        <p:spPr>
          <a:xfrm>
            <a:off x="375385" y="1232034"/>
            <a:ext cx="1115568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i="0" dirty="0">
              <a:solidFill>
                <a:srgbClr val="242021"/>
              </a:solidFill>
              <a:effectLst/>
            </a:endParaRPr>
          </a:p>
          <a:p>
            <a:r>
              <a:rPr lang="ru-RU" sz="1800" b="1" i="0" dirty="0">
                <a:solidFill>
                  <a:srgbClr val="242021"/>
                </a:solidFill>
                <a:effectLst/>
              </a:rPr>
              <a:t>Примыкание к глаголу</a:t>
            </a:r>
          </a:p>
          <a:p>
            <a:r>
              <a:rPr lang="ru-RU" b="1" dirty="0">
                <a:solidFill>
                  <a:srgbClr val="242021"/>
                </a:solidFill>
              </a:rPr>
              <a:t>Прим. </a:t>
            </a:r>
            <a:r>
              <a:rPr lang="ru-RU" dirty="0">
                <a:solidFill>
                  <a:srgbClr val="242021"/>
                </a:solidFill>
              </a:rPr>
              <a:t>Мочь прийти</a:t>
            </a:r>
            <a:r>
              <a:rPr lang="ru-RU" b="1" dirty="0">
                <a:solidFill>
                  <a:srgbClr val="242021"/>
                </a:solidFill>
              </a:rPr>
              <a:t>, </a:t>
            </a:r>
            <a:r>
              <a:rPr lang="ru-RU" dirty="0">
                <a:solidFill>
                  <a:srgbClr val="242021"/>
                </a:solidFill>
              </a:rPr>
              <a:t>пожелать увидеть и </a:t>
            </a:r>
            <a:r>
              <a:rPr lang="ru-RU" dirty="0" err="1">
                <a:solidFill>
                  <a:srgbClr val="242021"/>
                </a:solidFill>
              </a:rPr>
              <a:t>тд</a:t>
            </a:r>
            <a:r>
              <a:rPr lang="ru-RU" dirty="0">
                <a:solidFill>
                  <a:srgbClr val="242021"/>
                </a:solidFill>
              </a:rPr>
              <a:t>.</a:t>
            </a:r>
          </a:p>
          <a:p>
            <a:endParaRPr lang="ru-RU" dirty="0">
              <a:solidFill>
                <a:srgbClr val="242021"/>
              </a:solidFill>
            </a:endParaRPr>
          </a:p>
          <a:p>
            <a:r>
              <a:rPr lang="ru-RU" b="1" dirty="0">
                <a:solidFill>
                  <a:srgbClr val="242021"/>
                </a:solidFill>
              </a:rPr>
              <a:t>Примыкание к существительному</a:t>
            </a:r>
          </a:p>
          <a:p>
            <a:r>
              <a:rPr lang="ru-RU" b="1" dirty="0">
                <a:solidFill>
                  <a:srgbClr val="242021"/>
                </a:solidFill>
              </a:rPr>
              <a:t>Прим. </a:t>
            </a:r>
            <a:r>
              <a:rPr lang="ru-RU" dirty="0">
                <a:solidFill>
                  <a:srgbClr val="242021"/>
                </a:solidFill>
              </a:rPr>
              <a:t>Мастер починять, молодец плясать и </a:t>
            </a:r>
            <a:r>
              <a:rPr lang="ru-RU" dirty="0" err="1">
                <a:solidFill>
                  <a:srgbClr val="242021"/>
                </a:solidFill>
              </a:rPr>
              <a:t>тд</a:t>
            </a:r>
            <a:r>
              <a:rPr lang="ru-RU" dirty="0">
                <a:solidFill>
                  <a:srgbClr val="242021"/>
                </a:solidFill>
              </a:rPr>
              <a:t>.</a:t>
            </a:r>
          </a:p>
          <a:p>
            <a:endParaRPr lang="ru-RU" sz="1800" b="1" i="0" dirty="0">
              <a:solidFill>
                <a:srgbClr val="242021"/>
              </a:solidFill>
              <a:effectLst/>
            </a:endParaRPr>
          </a:p>
          <a:p>
            <a:r>
              <a:rPr lang="ru-RU" sz="1800" b="1" i="0" dirty="0">
                <a:solidFill>
                  <a:srgbClr val="242021"/>
                </a:solidFill>
                <a:effectLst/>
              </a:rPr>
              <a:t>Примыкание к местоимению, прилагательному, наречию</a:t>
            </a:r>
          </a:p>
          <a:p>
            <a:r>
              <a:rPr lang="ru-RU" sz="1800" b="1" i="0" dirty="0">
                <a:solidFill>
                  <a:srgbClr val="242021"/>
                </a:solidFill>
                <a:effectLst/>
              </a:rPr>
              <a:t>Прим. </a:t>
            </a:r>
            <a:r>
              <a:rPr lang="ru-RU" dirty="0">
                <a:solidFill>
                  <a:srgbClr val="242021"/>
                </a:solidFill>
              </a:rPr>
              <a:t>Абсолютно никто,  необычайно весело и </a:t>
            </a:r>
            <a:r>
              <a:rPr lang="ru-RU" dirty="0" err="1">
                <a:solidFill>
                  <a:srgbClr val="242021"/>
                </a:solidFill>
              </a:rPr>
              <a:t>тд</a:t>
            </a:r>
            <a:r>
              <a:rPr lang="ru-RU" dirty="0">
                <a:solidFill>
                  <a:srgbClr val="242021"/>
                </a:solidFill>
              </a:rPr>
              <a:t>.</a:t>
            </a:r>
          </a:p>
          <a:p>
            <a:endParaRPr lang="ru-RU" dirty="0">
              <a:solidFill>
                <a:srgbClr val="242021"/>
              </a:solidFill>
            </a:endParaRPr>
          </a:p>
          <a:p>
            <a:r>
              <a:rPr lang="ru-RU" dirty="0">
                <a:solidFill>
                  <a:srgbClr val="242021"/>
                </a:solidFill>
              </a:rPr>
              <a:t>См. упр. в Глазуновой «Морфология» с. 84- 126.</a:t>
            </a:r>
          </a:p>
          <a:p>
            <a:r>
              <a:rPr lang="ru-RU" sz="2400" b="1" dirty="0">
                <a:solidFill>
                  <a:srgbClr val="242021"/>
                </a:solidFill>
              </a:rPr>
              <a:t> </a:t>
            </a:r>
            <a:endParaRPr lang="ru-RU" sz="240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21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1233D-DF6B-7A7F-EC65-2DC42A13B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C9C7-B9B2-CB63-BCBD-F7BE7DCF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en-UA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EEDCF-F3A8-3AD9-16FA-351E7045FE36}"/>
              </a:ext>
            </a:extLst>
          </p:cNvPr>
          <p:cNvSpPr txBox="1"/>
          <p:nvPr/>
        </p:nvSpPr>
        <p:spPr>
          <a:xfrm>
            <a:off x="838200" y="1376413"/>
            <a:ext cx="10760242" cy="4795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endParaRPr lang="ru-RU" b="1" dirty="0">
              <a:solidFill>
                <a:srgbClr val="303030"/>
              </a:solidFill>
            </a:endParaRP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Существительные изменяются по падежам, т. е. имеют </a:t>
            </a:r>
            <a:r>
              <a:rPr lang="ru-RU" sz="2000" b="1" dirty="0">
                <a:solidFill>
                  <a:srgbClr val="303030"/>
                </a:solidFill>
                <a:effectLst/>
                <a:latin typeface="spectral"/>
              </a:rPr>
              <a:t>непостоянный морфологический признак </a:t>
            </a: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числа.</a:t>
            </a: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В русском языке 6 падежей: именительный (И. п.), родительный (Р. п.), дательный (Д. п.), винительный (В. п.), творительный (Т. п.), предложный (П. п.). Эти падежные формы диагностируются в следующих контекстах:</a:t>
            </a:r>
          </a:p>
          <a:p>
            <a:pPr algn="just">
              <a:lnSpc>
                <a:spcPts val="1800"/>
              </a:lnSpc>
            </a:pPr>
            <a:endParaRPr lang="ru-RU" sz="2000" dirty="0">
              <a:solidFill>
                <a:srgbClr val="303030"/>
              </a:solidFill>
              <a:effectLst/>
              <a:latin typeface="spectral"/>
            </a:endParaRP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И. п. </a:t>
            </a:r>
            <a:r>
              <a:rPr lang="ru-RU" sz="2000" i="1" dirty="0">
                <a:solidFill>
                  <a:srgbClr val="303030"/>
                </a:solidFill>
                <a:effectLst/>
                <a:latin typeface="spectral"/>
              </a:rPr>
              <a:t>это кто? что?</a:t>
            </a:r>
            <a:endParaRPr lang="ru-RU" sz="2000" dirty="0">
              <a:solidFill>
                <a:srgbClr val="303030"/>
              </a:solidFill>
              <a:effectLst/>
              <a:latin typeface="spectral"/>
            </a:endParaRP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Р. п. </a:t>
            </a:r>
            <a:r>
              <a:rPr lang="ru-RU" sz="2000" i="1" dirty="0">
                <a:solidFill>
                  <a:srgbClr val="303030"/>
                </a:solidFill>
                <a:effectLst/>
                <a:latin typeface="spectral"/>
              </a:rPr>
              <a:t>нет кого? чего?</a:t>
            </a:r>
            <a:endParaRPr lang="ru-RU" sz="2000" dirty="0">
              <a:solidFill>
                <a:srgbClr val="303030"/>
              </a:solidFill>
              <a:effectLst/>
              <a:latin typeface="spectral"/>
            </a:endParaRP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Д. п. </a:t>
            </a:r>
            <a:r>
              <a:rPr lang="ru-RU" sz="2000" i="1" dirty="0">
                <a:solidFill>
                  <a:srgbClr val="303030"/>
                </a:solidFill>
                <a:effectLst/>
                <a:latin typeface="spectral"/>
              </a:rPr>
              <a:t>рад кому? чему?</a:t>
            </a:r>
            <a:endParaRPr lang="ru-RU" sz="2000" dirty="0">
              <a:solidFill>
                <a:srgbClr val="303030"/>
              </a:solidFill>
              <a:effectLst/>
              <a:latin typeface="spectral"/>
            </a:endParaRP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В. п. </a:t>
            </a:r>
            <a:r>
              <a:rPr lang="ru-RU" sz="2000" i="1" dirty="0">
                <a:solidFill>
                  <a:srgbClr val="303030"/>
                </a:solidFill>
                <a:effectLst/>
                <a:latin typeface="spectral"/>
              </a:rPr>
              <a:t>вижу кого? что?</a:t>
            </a:r>
            <a:endParaRPr lang="ru-RU" sz="2000" dirty="0">
              <a:solidFill>
                <a:srgbClr val="303030"/>
              </a:solidFill>
              <a:effectLst/>
              <a:latin typeface="spectral"/>
            </a:endParaRP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Т. п. </a:t>
            </a:r>
            <a:r>
              <a:rPr lang="ru-RU" sz="2000" i="1" dirty="0">
                <a:solidFill>
                  <a:srgbClr val="303030"/>
                </a:solidFill>
                <a:effectLst/>
                <a:latin typeface="spectral"/>
              </a:rPr>
              <a:t>горжусь кем? чем?</a:t>
            </a:r>
            <a:endParaRPr lang="ru-RU" sz="2000" dirty="0">
              <a:solidFill>
                <a:srgbClr val="303030"/>
              </a:solidFill>
              <a:effectLst/>
              <a:latin typeface="spectral"/>
            </a:endParaRP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П. п. </a:t>
            </a:r>
            <a:r>
              <a:rPr lang="ru-RU" sz="2000" i="1" dirty="0">
                <a:solidFill>
                  <a:srgbClr val="303030"/>
                </a:solidFill>
                <a:effectLst/>
                <a:latin typeface="spectral"/>
              </a:rPr>
              <a:t>думаю о ком? чём?</a:t>
            </a:r>
          </a:p>
          <a:p>
            <a:pPr algn="just">
              <a:lnSpc>
                <a:spcPts val="1800"/>
              </a:lnSpc>
            </a:pPr>
            <a:endParaRPr lang="ru-RU" sz="2000" dirty="0">
              <a:solidFill>
                <a:srgbClr val="303030"/>
              </a:solidFill>
              <a:effectLst/>
              <a:latin typeface="spectral"/>
            </a:endParaRP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Падеж существительного выражается как </a:t>
            </a:r>
            <a:r>
              <a:rPr lang="ru-RU" sz="2000" b="1" dirty="0">
                <a:solidFill>
                  <a:srgbClr val="303030"/>
                </a:solidFill>
                <a:effectLst/>
                <a:latin typeface="spectral"/>
              </a:rPr>
              <a:t>внутрисловно</a:t>
            </a: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 — окончаниями самого существительного, так и </a:t>
            </a:r>
            <a:r>
              <a:rPr lang="ru-RU" sz="2000" b="1" dirty="0" err="1">
                <a:solidFill>
                  <a:srgbClr val="303030"/>
                </a:solidFill>
                <a:effectLst/>
                <a:latin typeface="spectral"/>
              </a:rPr>
              <a:t>внесловно</a:t>
            </a: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 — окончаниями согласованного определения. Для неизменяемых существительных </a:t>
            </a:r>
            <a:r>
              <a:rPr lang="ru-RU" sz="2000" dirty="0" err="1">
                <a:solidFill>
                  <a:srgbClr val="303030"/>
                </a:solidFill>
                <a:effectLst/>
                <a:latin typeface="spectral"/>
              </a:rPr>
              <a:t>внесловный</a:t>
            </a: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 показатель — единственный формальный показатель падежа, ср.: </a:t>
            </a:r>
            <a:r>
              <a:rPr lang="ru-RU" sz="2000" i="1" dirty="0">
                <a:solidFill>
                  <a:srgbClr val="303030"/>
                </a:solidFill>
                <a:effectLst/>
                <a:latin typeface="spectral"/>
              </a:rPr>
              <a:t>нов-</a:t>
            </a:r>
            <a:r>
              <a:rPr lang="ru-RU" sz="2000" i="1" dirty="0" err="1">
                <a:solidFill>
                  <a:srgbClr val="303030"/>
                </a:solidFill>
                <a:effectLst/>
                <a:latin typeface="spectral"/>
              </a:rPr>
              <a:t>ое</a:t>
            </a:r>
            <a:r>
              <a:rPr lang="ru-RU" sz="2000" i="1" dirty="0">
                <a:solidFill>
                  <a:srgbClr val="303030"/>
                </a:solidFill>
                <a:effectLst/>
                <a:latin typeface="spectral"/>
              </a:rPr>
              <a:t> пальто, нов-ого пальто, нов-ому пальто</a:t>
            </a: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 и т. д. Окончания разных падежей различны в зависимости от того, к какому</a:t>
            </a:r>
            <a:r>
              <a:rPr lang="en-US" sz="2000" dirty="0">
                <a:solidFill>
                  <a:srgbClr val="303030"/>
                </a:solidFill>
                <a:latin typeface="spectral"/>
              </a:rPr>
              <a:t> </a:t>
            </a:r>
            <a:r>
              <a:rPr lang="ru-RU" sz="2000" dirty="0">
                <a:solidFill>
                  <a:srgbClr val="303030"/>
                </a:solidFill>
                <a:latin typeface="spectral"/>
              </a:rPr>
              <a:t>типу </a:t>
            </a:r>
            <a:r>
              <a:rPr lang="ru-RU" sz="2000" dirty="0">
                <a:solidFill>
                  <a:srgbClr val="303030"/>
                </a:solidFill>
                <a:effectLst/>
                <a:latin typeface="spectral"/>
              </a:rPr>
              <a:t>склонения принадлежит существительное.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2EF599-B6F2-8B31-DB1E-84D686F1BA1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760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ru-RU" b="1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Падеж как морфологический признак существительных</a:t>
            </a:r>
          </a:p>
        </p:txBody>
      </p:sp>
    </p:spTree>
    <p:extLst>
      <p:ext uri="{BB962C8B-B14F-4D97-AF65-F5344CB8AC3E}">
        <p14:creationId xmlns:p14="http://schemas.microsoft.com/office/powerpoint/2010/main" val="388800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3BE3D-AB96-7681-1D0F-5785A119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B1C4-6554-082E-2217-90C0E71C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Словосочетание</a:t>
            </a:r>
            <a:endParaRPr lang="en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03DBE-B907-EB36-041D-6FBB1BB3A91C}"/>
              </a:ext>
            </a:extLst>
          </p:cNvPr>
          <p:cNvSpPr txBox="1"/>
          <p:nvPr/>
        </p:nvSpPr>
        <p:spPr>
          <a:xfrm>
            <a:off x="577516" y="1584747"/>
            <a:ext cx="109920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C"/>
              </a:rPr>
              <a:t>Словосочетание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 — это конструкция, которая образуется на основе связи двух или нескольких слов в единое синтаксическое целое. Основу словосочетания составляет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главное слово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, к которому присоединяется одно или несколько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зависимых слов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, соответствующих ему по грамматической форме с предлогами или без предлогов или по смыслу. На основе грамматической связи между главным и зависимым словами возможны отношения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согласования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хорошая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погода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—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погода </a:t>
            </a:r>
            <a:r>
              <a:rPr lang="ru-RU" sz="1200" b="0" i="0" dirty="0">
                <a:solidFill>
                  <a:srgbClr val="242021"/>
                </a:solidFill>
                <a:effectLst/>
                <a:latin typeface="NewtonC"/>
              </a:rPr>
              <a:t>какая?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хорошая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 и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управления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(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письмо </a:t>
            </a:r>
            <a:r>
              <a:rPr lang="ru-RU" sz="1200" b="0" i="0" dirty="0">
                <a:solidFill>
                  <a:srgbClr val="242021"/>
                </a:solidFill>
                <a:effectLst/>
                <a:latin typeface="NewtonC"/>
              </a:rPr>
              <a:t>к кому?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к другу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). Смысловая связь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примыкание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определяется с учётом вопросов от главного слова к зависимым словам: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бежать </a:t>
            </a:r>
            <a:r>
              <a:rPr lang="ru-RU" sz="1200" b="0" i="0" dirty="0">
                <a:solidFill>
                  <a:srgbClr val="242021"/>
                </a:solidFill>
                <a:effectLst/>
                <a:latin typeface="NewtonC"/>
              </a:rPr>
              <a:t>как?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быстро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.</a:t>
            </a:r>
            <a:r>
              <a:rPr lang="ru-RU" dirty="0"/>
              <a:t> </a:t>
            </a:r>
          </a:p>
          <a:p>
            <a:endParaRPr lang="ru-RU" dirty="0"/>
          </a:p>
          <a:p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03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9A1D-2EC5-6242-8794-02D8A102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подчинительной связи</a:t>
            </a:r>
            <a:endParaRPr lang="en-UA" dirty="0"/>
          </a:p>
        </p:txBody>
      </p:sp>
      <p:grpSp>
        <p:nvGrpSpPr>
          <p:cNvPr id="35" name="组合 3">
            <a:extLst>
              <a:ext uri="{FF2B5EF4-FFF2-40B4-BE49-F238E27FC236}">
                <a16:creationId xmlns:a16="http://schemas.microsoft.com/office/drawing/2014/main" id="{FCDCC3C9-AFCB-E742-A28C-3572CAFB9ECD}"/>
              </a:ext>
            </a:extLst>
          </p:cNvPr>
          <p:cNvGrpSpPr/>
          <p:nvPr/>
        </p:nvGrpSpPr>
        <p:grpSpPr>
          <a:xfrm>
            <a:off x="2427835" y="1825465"/>
            <a:ext cx="1571732" cy="1706788"/>
            <a:chOff x="2427835" y="1825465"/>
            <a:chExt cx="1571732" cy="1706788"/>
          </a:xfrm>
        </p:grpSpPr>
        <p:sp>
          <p:nvSpPr>
            <p:cNvPr id="36" name="Arc 20">
              <a:extLst>
                <a:ext uri="{FF2B5EF4-FFF2-40B4-BE49-F238E27FC236}">
                  <a16:creationId xmlns:a16="http://schemas.microsoft.com/office/drawing/2014/main" id="{02658FBD-2E1F-7A47-A1E3-D7FAFEE205F9}"/>
                </a:ext>
              </a:extLst>
            </p:cNvPr>
            <p:cNvSpPr/>
            <p:nvPr/>
          </p:nvSpPr>
          <p:spPr>
            <a:xfrm>
              <a:off x="2427835" y="1960521"/>
              <a:ext cx="1571732" cy="1571732"/>
            </a:xfrm>
            <a:prstGeom prst="arc">
              <a:avLst>
                <a:gd name="adj1" fmla="val 11345071"/>
                <a:gd name="adj2" fmla="val 21466364"/>
              </a:avLst>
            </a:prstGeom>
            <a:ln>
              <a:solidFill>
                <a:srgbClr val="494E6A"/>
              </a:solidFill>
              <a:prstDash val="dash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0">
                <a:solidFill>
                  <a:srgbClr val="494E6A"/>
                </a:solidFill>
                <a:cs typeface="+mn-ea"/>
                <a:sym typeface="+mn-lt"/>
              </a:endParaRPr>
            </a:p>
          </p:txBody>
        </p:sp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62848615-3B40-3D46-95CA-4DB56D7362CF}"/>
                </a:ext>
              </a:extLst>
            </p:cNvPr>
            <p:cNvSpPr/>
            <p:nvPr/>
          </p:nvSpPr>
          <p:spPr>
            <a:xfrm>
              <a:off x="3105604" y="1825465"/>
              <a:ext cx="300223" cy="300223"/>
            </a:xfrm>
            <a:prstGeom prst="ellipse">
              <a:avLst/>
            </a:prstGeom>
            <a:solidFill>
              <a:srgbClr val="9D8986"/>
            </a:solidFill>
            <a:ln>
              <a:solidFill>
                <a:srgbClr val="494E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494E6A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8" name="组合 4">
            <a:extLst>
              <a:ext uri="{FF2B5EF4-FFF2-40B4-BE49-F238E27FC236}">
                <a16:creationId xmlns:a16="http://schemas.microsoft.com/office/drawing/2014/main" id="{D0040579-BE5B-444D-85F3-869B80A25D39}"/>
              </a:ext>
            </a:extLst>
          </p:cNvPr>
          <p:cNvGrpSpPr/>
          <p:nvPr/>
        </p:nvGrpSpPr>
        <p:grpSpPr>
          <a:xfrm>
            <a:off x="4365169" y="1825465"/>
            <a:ext cx="1571732" cy="1706788"/>
            <a:chOff x="4365169" y="1825465"/>
            <a:chExt cx="1571732" cy="1706788"/>
          </a:xfrm>
        </p:grpSpPr>
        <p:sp>
          <p:nvSpPr>
            <p:cNvPr id="39" name="Arc 75">
              <a:extLst>
                <a:ext uri="{FF2B5EF4-FFF2-40B4-BE49-F238E27FC236}">
                  <a16:creationId xmlns:a16="http://schemas.microsoft.com/office/drawing/2014/main" id="{6611BDD0-2068-BA47-93D7-275DAA93322A}"/>
                </a:ext>
              </a:extLst>
            </p:cNvPr>
            <p:cNvSpPr/>
            <p:nvPr/>
          </p:nvSpPr>
          <p:spPr>
            <a:xfrm>
              <a:off x="4365169" y="1960521"/>
              <a:ext cx="1571732" cy="1571732"/>
            </a:xfrm>
            <a:prstGeom prst="arc">
              <a:avLst>
                <a:gd name="adj1" fmla="val 11345071"/>
                <a:gd name="adj2" fmla="val 21466364"/>
              </a:avLst>
            </a:prstGeom>
            <a:ln>
              <a:solidFill>
                <a:srgbClr val="494E6A"/>
              </a:solidFill>
              <a:prstDash val="dash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0">
                <a:solidFill>
                  <a:srgbClr val="494E6A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93">
              <a:extLst>
                <a:ext uri="{FF2B5EF4-FFF2-40B4-BE49-F238E27FC236}">
                  <a16:creationId xmlns:a16="http://schemas.microsoft.com/office/drawing/2014/main" id="{2A02E347-BA9F-7941-B4F1-E77C9F36EBBB}"/>
                </a:ext>
              </a:extLst>
            </p:cNvPr>
            <p:cNvSpPr/>
            <p:nvPr/>
          </p:nvSpPr>
          <p:spPr>
            <a:xfrm>
              <a:off x="5000924" y="1825465"/>
              <a:ext cx="300223" cy="300223"/>
            </a:xfrm>
            <a:prstGeom prst="ellipse">
              <a:avLst/>
            </a:prstGeom>
            <a:solidFill>
              <a:srgbClr val="9D8986"/>
            </a:solidFill>
            <a:ln>
              <a:solidFill>
                <a:srgbClr val="494E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494E6A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41" name="组合 5">
            <a:extLst>
              <a:ext uri="{FF2B5EF4-FFF2-40B4-BE49-F238E27FC236}">
                <a16:creationId xmlns:a16="http://schemas.microsoft.com/office/drawing/2014/main" id="{6EA63CAB-3EA8-AB46-A23D-B6357E8C1D05}"/>
              </a:ext>
            </a:extLst>
          </p:cNvPr>
          <p:cNvGrpSpPr/>
          <p:nvPr/>
        </p:nvGrpSpPr>
        <p:grpSpPr>
          <a:xfrm>
            <a:off x="6247939" y="1825465"/>
            <a:ext cx="1571732" cy="1706788"/>
            <a:chOff x="6247939" y="1825465"/>
            <a:chExt cx="1571732" cy="1706788"/>
          </a:xfrm>
        </p:grpSpPr>
        <p:sp>
          <p:nvSpPr>
            <p:cNvPr id="42" name="Arc 76">
              <a:extLst>
                <a:ext uri="{FF2B5EF4-FFF2-40B4-BE49-F238E27FC236}">
                  <a16:creationId xmlns:a16="http://schemas.microsoft.com/office/drawing/2014/main" id="{179A5BF8-AFCD-434D-93C4-1344C7DBF9E0}"/>
                </a:ext>
              </a:extLst>
            </p:cNvPr>
            <p:cNvSpPr/>
            <p:nvPr/>
          </p:nvSpPr>
          <p:spPr>
            <a:xfrm>
              <a:off x="6247939" y="1960521"/>
              <a:ext cx="1571732" cy="1571732"/>
            </a:xfrm>
            <a:prstGeom prst="arc">
              <a:avLst>
                <a:gd name="adj1" fmla="val 11345071"/>
                <a:gd name="adj2" fmla="val 21466364"/>
              </a:avLst>
            </a:prstGeom>
            <a:ln>
              <a:solidFill>
                <a:srgbClr val="494E6A"/>
              </a:solidFill>
              <a:prstDash val="dash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0">
                <a:solidFill>
                  <a:srgbClr val="494E6A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94">
              <a:extLst>
                <a:ext uri="{FF2B5EF4-FFF2-40B4-BE49-F238E27FC236}">
                  <a16:creationId xmlns:a16="http://schemas.microsoft.com/office/drawing/2014/main" id="{136146AF-7F61-CA44-90AF-41DC823AB02D}"/>
                </a:ext>
              </a:extLst>
            </p:cNvPr>
            <p:cNvSpPr/>
            <p:nvPr/>
          </p:nvSpPr>
          <p:spPr>
            <a:xfrm>
              <a:off x="6883695" y="1825465"/>
              <a:ext cx="300223" cy="300223"/>
            </a:xfrm>
            <a:prstGeom prst="ellipse">
              <a:avLst/>
            </a:prstGeom>
            <a:solidFill>
              <a:srgbClr val="9D8986"/>
            </a:solidFill>
            <a:ln>
              <a:solidFill>
                <a:srgbClr val="494E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494E6A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" name="PA-9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A5CEA0D-46F7-D747-B829-663140442EF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0705" y="2808170"/>
            <a:ext cx="11131295" cy="1241659"/>
            <a:chOff x="719138" y="2937831"/>
            <a:chExt cx="7756109" cy="2353184"/>
          </a:xfrm>
        </p:grpSpPr>
        <p:sp>
          <p:nvSpPr>
            <p:cNvPr id="62" name="PA-iṩlïḓé">
              <a:extLst>
                <a:ext uri="{FF2B5EF4-FFF2-40B4-BE49-F238E27FC236}">
                  <a16:creationId xmlns:a16="http://schemas.microsoft.com/office/drawing/2014/main" id="{AF57C5E8-07A1-5D4F-90BD-231B6BAEBC7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719138" y="2937831"/>
              <a:ext cx="2150745" cy="1836204"/>
            </a:xfrm>
            <a:prstGeom prst="rect">
              <a:avLst/>
            </a:prstGeom>
            <a:solidFill>
              <a:srgbClr val="494E6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PA-îṣ1îḓé">
              <a:extLst>
                <a:ext uri="{FF2B5EF4-FFF2-40B4-BE49-F238E27FC236}">
                  <a16:creationId xmlns:a16="http://schemas.microsoft.com/office/drawing/2014/main" id="{9F7F46F9-435A-DA44-ABD2-DFD3D3B9DFE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869883" y="2937831"/>
              <a:ext cx="2150745" cy="1836204"/>
            </a:xfrm>
            <a:prstGeom prst="rect">
              <a:avLst/>
            </a:prstGeom>
            <a:solidFill>
              <a:srgbClr val="9D8986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4" name="PA-iṧḷíďê">
              <a:extLst>
                <a:ext uri="{FF2B5EF4-FFF2-40B4-BE49-F238E27FC236}">
                  <a16:creationId xmlns:a16="http://schemas.microsoft.com/office/drawing/2014/main" id="{28D6242E-34AC-4F44-A12A-218171E45EA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020628" y="2937831"/>
              <a:ext cx="2150745" cy="1836204"/>
            </a:xfrm>
            <a:prstGeom prst="rect">
              <a:avLst/>
            </a:prstGeom>
            <a:solidFill>
              <a:srgbClr val="494E6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5" name="PA-í$liḑé">
              <a:extLst>
                <a:ext uri="{FF2B5EF4-FFF2-40B4-BE49-F238E27FC236}">
                  <a16:creationId xmlns:a16="http://schemas.microsoft.com/office/drawing/2014/main" id="{AA15E253-B6F1-6B43-92D8-00547757511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5907" y="4890905"/>
              <a:ext cx="172354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40000" lnSpcReduction="20000"/>
            </a:bodyPr>
            <a:lstStyle/>
            <a:p>
              <a:pPr algn="ctr"/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PA-i$ḻîḓè">
              <a:extLst>
                <a:ext uri="{FF2B5EF4-FFF2-40B4-BE49-F238E27FC236}">
                  <a16:creationId xmlns:a16="http://schemas.microsoft.com/office/drawing/2014/main" id="{C8A69CB9-4255-EC43-BA75-20EA383E31F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36652" y="4890905"/>
              <a:ext cx="172354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40000" lnSpcReduction="20000"/>
            </a:bodyPr>
            <a:lstStyle/>
            <a:p>
              <a:pPr algn="ctr"/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PA-ï$ḷiḋe">
              <a:extLst>
                <a:ext uri="{FF2B5EF4-FFF2-40B4-BE49-F238E27FC236}">
                  <a16:creationId xmlns:a16="http://schemas.microsoft.com/office/drawing/2014/main" id="{9E7B0216-44BA-334D-B0F0-AA8FD4BB46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84371" y="4890905"/>
              <a:ext cx="172354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40000" lnSpcReduction="20000"/>
            </a:bodyPr>
            <a:lstStyle/>
            <a:p>
              <a:pPr algn="ctr"/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PA-îşlïďê">
              <a:extLst>
                <a:ext uri="{FF2B5EF4-FFF2-40B4-BE49-F238E27FC236}">
                  <a16:creationId xmlns:a16="http://schemas.microsoft.com/office/drawing/2014/main" id="{5BB88E4D-88E2-9B40-B522-2F39A3CFBEF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92627" y="3855500"/>
              <a:ext cx="482620" cy="48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miter lim="400000"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PA-íśľïďè">
              <a:extLst>
                <a:ext uri="{FF2B5EF4-FFF2-40B4-BE49-F238E27FC236}">
                  <a16:creationId xmlns:a16="http://schemas.microsoft.com/office/drawing/2014/main" id="{CACE684A-CACB-A64A-A223-A9768B2169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8130" y="3153855"/>
              <a:ext cx="1799122" cy="118426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ru-RU" altLang="zh-CN" sz="32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1. Согласование</a:t>
              </a:r>
              <a:endParaRPr lang="en-US" altLang="zh-CN" sz="32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PA-iṧ1iďe">
              <a:extLst>
                <a:ext uri="{FF2B5EF4-FFF2-40B4-BE49-F238E27FC236}">
                  <a16:creationId xmlns:a16="http://schemas.microsoft.com/office/drawing/2014/main" id="{A75C4D6D-92B5-8241-BCCB-7237FCA88FE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136652" y="3153855"/>
              <a:ext cx="1723549" cy="118426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ru-RU" altLang="zh-CN" sz="32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2. Управление</a:t>
              </a:r>
              <a:endParaRPr lang="en-US" altLang="zh-CN" sz="32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PA-i$ľidè">
              <a:extLst>
                <a:ext uri="{FF2B5EF4-FFF2-40B4-BE49-F238E27FC236}">
                  <a16:creationId xmlns:a16="http://schemas.microsoft.com/office/drawing/2014/main" id="{0A841787-078E-0D4E-82DC-3E9F14FD42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181054" y="3153855"/>
              <a:ext cx="1826865" cy="118426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ru-RU" altLang="zh-CN" sz="32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3. Примыкание</a:t>
              </a:r>
              <a:endParaRPr lang="en-US" altLang="zh-CN" sz="32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8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FFDE-E48D-7248-9852-C4AA69CB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5242B-519D-10AF-290C-9DB42C9C8A96}"/>
              </a:ext>
            </a:extLst>
          </p:cNvPr>
          <p:cNvSpPr txBox="1"/>
          <p:nvPr/>
        </p:nvSpPr>
        <p:spPr>
          <a:xfrm>
            <a:off x="952099" y="1559293"/>
            <a:ext cx="106936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242021"/>
                </a:solidFill>
                <a:effectLst/>
                <a:latin typeface="NewtonC"/>
              </a:rPr>
              <a:t>Прим.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 Но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вый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костю</a:t>
            </a:r>
            <a:r>
              <a:rPr lang="ru-RU" b="1" dirty="0">
                <a:solidFill>
                  <a:srgbClr val="242021"/>
                </a:solidFill>
                <a:latin typeface="NewtonC-Bold"/>
              </a:rPr>
              <a:t>м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, красивый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пуло</a:t>
            </a:r>
            <a:r>
              <a:rPr lang="ru-RU" b="1" dirty="0">
                <a:solidFill>
                  <a:srgbClr val="242021"/>
                </a:solidFill>
                <a:latin typeface="NewtonC-Bold"/>
              </a:rPr>
              <a:t>в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ер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.</a:t>
            </a:r>
            <a:r>
              <a:rPr lang="ru-RU" dirty="0"/>
              <a:t> </a:t>
            </a:r>
          </a:p>
          <a:p>
            <a:pPr algn="just"/>
            <a:endParaRPr lang="ru-RU" sz="1800" b="0" i="0" dirty="0">
              <a:solidFill>
                <a:srgbClr val="242021"/>
              </a:solidFill>
              <a:effectLst/>
              <a:latin typeface="NewtonC"/>
            </a:endParaRPr>
          </a:p>
          <a:p>
            <a:pPr algn="just"/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При согласовании в качестве зависимого слова может употребляться существительное:</a:t>
            </a:r>
            <a:r>
              <a:rPr lang="ru-RU" dirty="0"/>
              <a:t> </a:t>
            </a:r>
            <a:br>
              <a:rPr lang="ru-RU" dirty="0"/>
            </a:b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Прим. Приро</a:t>
            </a:r>
            <a:r>
              <a:rPr lang="ru-RU" b="1" dirty="0">
                <a:solidFill>
                  <a:srgbClr val="242021"/>
                </a:solidFill>
                <a:latin typeface="NewtonC-Bold"/>
              </a:rPr>
              <a:t>д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а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-мать,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лес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-великан,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брат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-худо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ж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ник (согласование с зависимым словом).</a:t>
            </a:r>
          </a:p>
          <a:p>
            <a:endParaRPr lang="ru-RU" dirty="0">
              <a:solidFill>
                <a:srgbClr val="242021"/>
              </a:solidFill>
              <a:latin typeface="NewtonC"/>
            </a:endParaRPr>
          </a:p>
          <a:p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Если при согласовании в качестве зависимого слова употребляется существительное-определение, его падежная форма, как правило, зависит от главного слова. Исключения составляют имена собственные, названия, данные в кавычках, географические названия со словами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о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з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еро, река, дере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в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ня, село, станция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и названия аэропортов (космодромов):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из аэропо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р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та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Пу</a:t>
            </a:r>
            <a:r>
              <a:rPr lang="ru-RU" b="1" i="1" dirty="0">
                <a:solidFill>
                  <a:srgbClr val="242021"/>
                </a:solidFill>
                <a:latin typeface="NewtonC-BoldItalic"/>
              </a:rPr>
              <a:t>л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ково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, на космодроме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Байкону</a:t>
            </a:r>
            <a:r>
              <a:rPr lang="ru-RU" b="1" i="1" dirty="0">
                <a:solidFill>
                  <a:srgbClr val="242021"/>
                </a:solidFill>
                <a:latin typeface="NewtonC-BoldItalic"/>
              </a:rPr>
              <a:t>р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. Если в географических названиях определяющее слово стоит перед главным, оно не изменяется по падежам: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в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Иван-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городе, на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Сапун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-гору, к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Ильме</a:t>
            </a:r>
            <a:r>
              <a:rPr lang="ru-RU" b="1" i="1" dirty="0">
                <a:solidFill>
                  <a:srgbClr val="242021"/>
                </a:solidFill>
                <a:latin typeface="NewtonC-BoldItalic"/>
              </a:rPr>
              <a:t>н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ь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-озеру.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Исключение составляют словосочетания со словом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река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"/>
              </a:rPr>
              <a:t>: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на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Москве-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реке,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Волгой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-реко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й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.</a:t>
            </a:r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142CF01-9285-E427-C54C-08A96915F34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Согласование</a:t>
            </a:r>
            <a:endParaRPr lang="en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95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1A990-99C8-158D-4550-87CBAFF5D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C41B-954B-ACC4-1884-F40A712D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8F584-5147-BF1D-9690-FC70A9D79A98}"/>
              </a:ext>
            </a:extLst>
          </p:cNvPr>
          <p:cNvSpPr txBox="1"/>
          <p:nvPr/>
        </p:nvSpPr>
        <p:spPr>
          <a:xfrm>
            <a:off x="924025" y="1559293"/>
            <a:ext cx="106936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1" dirty="0">
                <a:solidFill>
                  <a:srgbClr val="242021"/>
                </a:solidFill>
                <a:effectLst/>
                <a:latin typeface="NewtonC"/>
              </a:rPr>
              <a:t>Раскройте скобки</a:t>
            </a:r>
          </a:p>
          <a:p>
            <a:endParaRPr lang="ru-RU" sz="1800" b="0" i="1" dirty="0">
              <a:solidFill>
                <a:srgbClr val="242021"/>
              </a:solidFill>
              <a:effectLst/>
              <a:latin typeface="NewtonC"/>
            </a:endParaRPr>
          </a:p>
          <a:p>
            <a:pPr marL="342900" indent="-342900">
              <a:buAutoNum type="arabicPeriod"/>
            </a:pP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В 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аэропорт Домодедово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 приземля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ю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тся самолёты из ра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з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ных городо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в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 Росси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и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; 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2.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Ты мо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ж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ешь позвонить домо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й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 по 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телефон-автомат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); 3. На территории 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Кита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й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-город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 располо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ж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ены многочи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с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ленные архитектурные па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м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ятники Москвы 4. 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Ко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ш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ка Му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р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ка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 на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д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о дать молока 5. Отпра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в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ился 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Иван-царевич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 по прика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з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у 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Ба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б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а Яга)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искать (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жар-пти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ц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а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).</a:t>
            </a:r>
          </a:p>
          <a:p>
            <a:endParaRPr lang="ru-RU" sz="1800" b="0" i="1" dirty="0">
              <a:solidFill>
                <a:srgbClr val="242021"/>
              </a:solidFill>
              <a:effectLst/>
              <a:latin typeface="NewtonC-Italic"/>
            </a:endParaRPr>
          </a:p>
          <a:p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2. Прочитайте предложения. В устойчивых оборотах речи выделите словосочетания </a:t>
            </a:r>
            <a:r>
              <a:rPr lang="ru-RU" sz="1800" b="1" i="1" dirty="0">
                <a:solidFill>
                  <a:srgbClr val="242021"/>
                </a:solidFill>
                <a:effectLst/>
                <a:latin typeface="NewtonC-BoldItalic"/>
              </a:rPr>
              <a:t>существительное + прилагательное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. Определите род, число, падеж кратких прилагательных. Дайте их полные формы.</a:t>
            </a:r>
          </a:p>
          <a:p>
            <a:endParaRPr lang="ru-RU" sz="1800" b="0" i="1" dirty="0">
              <a:solidFill>
                <a:srgbClr val="242021"/>
              </a:solidFill>
              <a:effectLst/>
              <a:latin typeface="NewtonC-Italic"/>
            </a:endParaRPr>
          </a:p>
          <a:p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1. Вчера на у</a:t>
            </a:r>
            <a:r>
              <a:rPr lang="ru-RU" dirty="0">
                <a:solidFill>
                  <a:srgbClr val="242021"/>
                </a:solidFill>
                <a:latin typeface="NewtonC"/>
              </a:rPr>
              <a:t>л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ице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средь бе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л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а дня*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разбили витрину магазина; 2. 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2. Звоно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разда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лся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но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чью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, я да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же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оде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ться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не успе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как сле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дует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, так в та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почках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NewtonC-Italic"/>
                <a:ea typeface="Times New Roman" panose="02020603050405020304" pitchFamily="18" charset="0"/>
              </a:rPr>
              <a:t>на бо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су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NewtonC-Italic"/>
                <a:ea typeface="Times New Roman" panose="02020603050405020304" pitchFamily="18" charset="0"/>
              </a:rPr>
              <a:t> но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гу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NewtonC-Italic"/>
                <a:ea typeface="Times New Roman" panose="02020603050405020304" pitchFamily="18" charset="0"/>
              </a:rPr>
              <a:t> 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и пошёл открыва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ть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дверь;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3. До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лго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он броди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 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NewtonC-Italic"/>
                <a:ea typeface="Times New Roman" panose="02020603050405020304" pitchFamily="18" charset="0"/>
              </a:rPr>
              <a:t>по бе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лу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NewtonC-Italic"/>
                <a:ea typeface="Times New Roman" panose="02020603050405020304" pitchFamily="18" charset="0"/>
              </a:rPr>
              <a:t> све</a:t>
            </a:r>
            <a:r>
              <a:rPr lang="ru-RU" sz="1800" i="1" kern="120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ту</a:t>
            </a:r>
            <a:r>
              <a:rPr lang="ru-RU" sz="1800" kern="1200" dirty="0">
                <a:solidFill>
                  <a:srgbClr val="242021"/>
                </a:solidFill>
                <a:effectLst/>
                <a:latin typeface="NewtonC"/>
                <a:ea typeface="Times New Roman" panose="02020603050405020304" pitchFamily="18" charset="0"/>
              </a:rPr>
              <a:t>, всего насмотрелся.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 </a:t>
            </a:r>
          </a:p>
          <a:p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С данными устойчивыми словосочетаниями составьте свои предложения.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984A91-09BD-30BA-485A-DCF3DC4A5B8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</a:t>
            </a:r>
            <a:endParaRPr lang="en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62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40492-3D35-7E14-57E7-4B2E0CC0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3415-50B7-A5E9-8D55-8E3BE9D5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одчинительная связь: управление</a:t>
            </a:r>
            <a:br>
              <a:rPr lang="ru-RU" sz="900" dirty="0"/>
            </a:br>
            <a:endParaRPr lang="en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E88CD-B50E-0771-734D-E8A96968F828}"/>
              </a:ext>
            </a:extLst>
          </p:cNvPr>
          <p:cNvSpPr txBox="1"/>
          <p:nvPr/>
        </p:nvSpPr>
        <p:spPr>
          <a:xfrm>
            <a:off x="375385" y="1232034"/>
            <a:ext cx="1115568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i="0" dirty="0">
                <a:solidFill>
                  <a:srgbClr val="242021"/>
                </a:solidFill>
                <a:effectLst/>
              </a:rPr>
              <a:t>Управление глаголов  (глагол + падеж)</a:t>
            </a:r>
          </a:p>
          <a:p>
            <a:endParaRPr lang="ru-RU" sz="1800" b="1" i="0" dirty="0">
              <a:solidFill>
                <a:srgbClr val="242021"/>
              </a:solidFill>
              <a:effectLst/>
            </a:endParaRPr>
          </a:p>
          <a:p>
            <a:r>
              <a:rPr lang="ru-RU" sz="1800" b="1" i="1" dirty="0">
                <a:solidFill>
                  <a:srgbClr val="242021"/>
                </a:solidFill>
                <a:effectLst/>
              </a:rPr>
              <a:t>Упражнения</a:t>
            </a:r>
          </a:p>
          <a:p>
            <a:endParaRPr lang="ru-RU" sz="1800" b="1" i="1" dirty="0">
              <a:solidFill>
                <a:srgbClr val="242021"/>
              </a:solidFill>
              <a:effectLst/>
            </a:endParaRPr>
          </a:p>
          <a:p>
            <a:r>
              <a:rPr lang="ru-RU" sz="1800" i="1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Выделите в тексте словосочетания </a:t>
            </a:r>
            <a:r>
              <a:rPr lang="ru-RU" sz="1800" b="1" i="1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глагол + существительное без предлога</a:t>
            </a:r>
            <a:r>
              <a:rPr lang="ru-RU" sz="1800" i="1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Определите падеж и значение зависимых слов.</a:t>
            </a:r>
          </a:p>
          <a:p>
            <a:r>
              <a:rPr lang="ru-RU" sz="1800" kern="0" dirty="0" err="1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Казанга</a:t>
            </a:r>
            <a:r>
              <a:rPr lang="ru-RU" sz="1800" kern="0" dirty="0" err="1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пу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тогда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уже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было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лет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под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сорок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вполне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возможно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так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казалось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оттого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что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усы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коротко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подстриженные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щёточкой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небольшая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бурая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бородка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придавали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ему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черты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жизненной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зрелости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Но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больше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всего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доверие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он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внушал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рассудительностью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речи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 err="1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Укубала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сразу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прониклась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уважением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к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этому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человеку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И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всё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что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он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говорил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было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к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месту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Раз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говорит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такая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беда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контузия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ещё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теле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сидит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к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чему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здоровью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вредить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Я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говорит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сразу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приметил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 err="1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Едигей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через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сил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у даётся тебе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эта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работа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Не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окреп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ты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ещё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для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таких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дел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Ноги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едва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таскаешь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Сейчас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бы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тебе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побыть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где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полегче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на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свежем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воздухе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молока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цельного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попить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ввол</a:t>
            </a:r>
            <a:r>
              <a:rPr lang="ru-RU" sz="1800" kern="0" dirty="0">
                <a:solidFill>
                  <a:srgbClr val="242021"/>
                </a:solidFill>
                <a:effectLst/>
                <a:ea typeface="Times New Roman" panose="02020603050405020304" pitchFamily="18" charset="0"/>
              </a:rPr>
              <a:t>ю!</a:t>
            </a:r>
          </a:p>
          <a:p>
            <a:endParaRPr lang="ru-RU" sz="1800" b="0" i="0" kern="50" dirty="0">
              <a:solidFill>
                <a:srgbClr val="242021"/>
              </a:solidFill>
              <a:effectLst/>
              <a:ea typeface="Andale Sans UI"/>
            </a:endParaRPr>
          </a:p>
          <a:p>
            <a:r>
              <a:rPr lang="ru-RU" sz="1800" b="0" i="1" dirty="0">
                <a:solidFill>
                  <a:srgbClr val="242021"/>
                </a:solidFill>
                <a:effectLst/>
              </a:rPr>
              <a:t>Вместо точек вставьте необходимый по смыслу глагол. Объясните ваш выбор, укажите варианты.</a:t>
            </a:r>
            <a:r>
              <a:rPr lang="ru-RU" dirty="0"/>
              <a:t> </a:t>
            </a:r>
            <a:br>
              <a:rPr lang="ru-RU" dirty="0"/>
            </a:br>
            <a:r>
              <a:rPr lang="ru-RU" kern="50" dirty="0">
                <a:solidFill>
                  <a:srgbClr val="242021"/>
                </a:solidFill>
              </a:rPr>
              <a:t>1. </a:t>
            </a:r>
            <a:r>
              <a:rPr lang="ru-RU" sz="1800" b="0" i="0" kern="50" dirty="0">
                <a:solidFill>
                  <a:srgbClr val="242021"/>
                </a:solidFill>
                <a:effectLst/>
                <a:ea typeface="Andale Sans UI"/>
              </a:rPr>
              <a:t>Работать приходилось много, и поэтому в выходные дни мы … любой возможности выехать за  город и отдохнуть; 2. Не стоит … пустым обещаниям; 3. Я … , потому  что испугался странного шороха, но сейчас всё в порядке, я могу  идти дальше; 4. На вечере было скучно, поэтому я очень … появлению нового гостя и пошёл ему  навстречу.</a:t>
            </a:r>
            <a:endParaRPr lang="ru-RU" sz="1800" kern="50" dirty="0">
              <a:effectLst/>
              <a:ea typeface="Andale Sans UI"/>
            </a:endParaRP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49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99F5-889F-ABF2-4E09-B4B43E28A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40B8F9-A804-15DD-51EE-E0EB8EC45477}"/>
              </a:ext>
            </a:extLst>
          </p:cNvPr>
          <p:cNvSpPr txBox="1"/>
          <p:nvPr/>
        </p:nvSpPr>
        <p:spPr>
          <a:xfrm>
            <a:off x="413886" y="413886"/>
            <a:ext cx="11396312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242021"/>
                </a:solidFill>
                <a:effectLst/>
                <a:latin typeface="PragmaticaC-Bold"/>
              </a:rPr>
              <a:t>2. Управление существительных</a:t>
            </a:r>
            <a:r>
              <a:rPr lang="ru-RU" dirty="0"/>
              <a:t>  (сущ.+ падеж)</a:t>
            </a:r>
          </a:p>
          <a:p>
            <a:br>
              <a:rPr lang="ru-RU" dirty="0"/>
            </a:br>
            <a:r>
              <a:rPr lang="ru-RU" b="1" dirty="0"/>
              <a:t>Прим.</a:t>
            </a:r>
            <a:r>
              <a:rPr lang="ru-RU" dirty="0"/>
              <a:t>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ждать решения —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ожидание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решения, </a:t>
            </a:r>
          </a:p>
          <a:p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Бояться темноты—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бо</a:t>
            </a:r>
            <a:r>
              <a:rPr lang="ru-RU" b="1" dirty="0">
                <a:solidFill>
                  <a:srgbClr val="242021"/>
                </a:solidFill>
                <a:latin typeface="NewtonC-Bold"/>
              </a:rPr>
              <a:t>язнь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темноты</a:t>
            </a:r>
          </a:p>
          <a:p>
            <a:endParaRPr lang="ru-RU" sz="1800" kern="50" dirty="0">
              <a:solidFill>
                <a:srgbClr val="242021"/>
              </a:solidFill>
              <a:effectLst/>
              <a:latin typeface="NewtonC"/>
              <a:ea typeface="Andale Sans UI"/>
            </a:endParaRPr>
          </a:p>
          <a:p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Существительное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чувство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, а также существительные, образованные от глаголов, управляющих винительным падежом без предлога (</a:t>
            </a:r>
            <a:r>
              <a:rPr lang="ru-RU" sz="1800" b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чте</a:t>
            </a:r>
            <a:r>
              <a:rPr lang="ru-RU" sz="1800" b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ние</a:t>
            </a:r>
            <a:r>
              <a:rPr lang="ru-RU" sz="1800" b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  <a:sym typeface="Symbol" panose="05050102010706020507" pitchFamily="18" charset="2"/>
              </a:rPr>
              <a:t>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чита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ть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что?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кни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гу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), сочетаются с зависимыми словами в родительном падеже: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чу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вство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до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лга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,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чте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ние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кни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ги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.</a:t>
            </a: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Если главное слово указывает на реальный предмет, в котором что-то содержится, родительный падеж можно заменить предложно-падежной формой с предлогом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с 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(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банка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сметаны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— банка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со сметаной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); если главное слово обозначает форму или систему организации объекта (объектов), такая замена невозможна (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изгиб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реки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, набор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карандашей</a:t>
            </a:r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).</a:t>
            </a:r>
          </a:p>
          <a:p>
            <a:endParaRPr lang="ru-RU" sz="1800" kern="5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tonC"/>
              <a:ea typeface="Andale Sans UI"/>
            </a:endParaRPr>
          </a:p>
          <a:p>
            <a:r>
              <a:rPr lang="ru-RU" sz="1800" kern="5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tonC"/>
                <a:ea typeface="Andale Sans UI"/>
              </a:rPr>
              <a:t>Упражнения</a:t>
            </a:r>
          </a:p>
          <a:p>
            <a:endParaRPr lang="ru-RU" sz="1800" kern="5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tonC"/>
              <a:ea typeface="Andale Sans UI"/>
            </a:endParaRPr>
          </a:p>
          <a:p>
            <a:pPr marL="342900" indent="-342900">
              <a:buAutoNum type="arabicPeriod"/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Любить мать — любовь к матери; уважать старших — … ; не доверять чужим людям — … ; интересоваться живописью — … ; завидовать победителю — …</a:t>
            </a:r>
          </a:p>
          <a:p>
            <a:pPr marL="342900" indent="-342900">
              <a:buFontTx/>
              <a:buAutoNum type="arabicPeriod"/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Всегда существует возможность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разрешение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 конфликта мирным путём; 2. В тот момент не существовало причин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замена двигателя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 у этой машины, никто и подумать не мог, что с ним будут проблемы; 3. При рассмотрении этого вопроса нельзя игнорировать возможность (</a:t>
            </a:r>
            <a:r>
              <a:rPr lang="ru-RU" sz="1800" i="1" kern="50" dirty="0">
                <a:effectLst/>
                <a:latin typeface="Times New Roman" panose="02020603050405020304" pitchFamily="18" charset="0"/>
                <a:ea typeface="Andale Sans UI"/>
              </a:rPr>
              <a:t>ошибка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ndale Sans UI"/>
              </a:rPr>
              <a:t>).</a:t>
            </a:r>
          </a:p>
          <a:p>
            <a:pPr marL="342900" indent="-342900">
              <a:buAutoNum type="arabicPeriod"/>
            </a:pPr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endParaRPr lang="ru-RU" sz="18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97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EBD4A-D94E-572F-F69E-17FCC299A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005A2B-FF51-6620-896D-1520E9047B3A}"/>
              </a:ext>
            </a:extLst>
          </p:cNvPr>
          <p:cNvSpPr txBox="1"/>
          <p:nvPr/>
        </p:nvSpPr>
        <p:spPr>
          <a:xfrm>
            <a:off x="500514" y="779646"/>
            <a:ext cx="1130968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021"/>
                </a:solidFill>
                <a:latin typeface="PragmaticaC-Bold"/>
              </a:rPr>
              <a:t>3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PragmaticaC-Bold"/>
              </a:rPr>
              <a:t>. Двойное управление</a:t>
            </a:r>
          </a:p>
          <a:p>
            <a:endParaRPr lang="ru-RU" sz="1800" kern="50" dirty="0">
              <a:solidFill>
                <a:srgbClr val="242021"/>
              </a:solidFill>
              <a:effectLst/>
              <a:latin typeface="NewtonC"/>
              <a:ea typeface="Andale Sans UI"/>
            </a:endParaRPr>
          </a:p>
          <a:p>
            <a:r>
              <a:rPr lang="ru-RU" sz="18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При двойном управлении возможен любой порядок слов. В конце обычно стоит слово, которое содержит новую информацию: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дать студе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нту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кни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гу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; дать кни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гу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студе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нту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; студе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нту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книгу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дать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; кни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гу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 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дать</a:t>
            </a:r>
            <a:r>
              <a:rPr lang="ru-RU" sz="1800" i="1" kern="50" dirty="0">
                <a:solidFill>
                  <a:srgbClr val="242021"/>
                </a:solidFill>
                <a:effectLst/>
                <a:latin typeface="NewtonC-Italic"/>
                <a:ea typeface="Andale Sans UI"/>
              </a:rPr>
              <a:t> 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NewtonC-BoldItalic"/>
                <a:ea typeface="Andale Sans UI"/>
              </a:rPr>
              <a:t>студе</a:t>
            </a:r>
            <a:r>
              <a:rPr lang="ru-RU" sz="1800" b="1" i="1" kern="5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Andale Sans UI"/>
              </a:rPr>
              <a:t>нту</a:t>
            </a:r>
            <a:br>
              <a:rPr lang="ru-RU" dirty="0"/>
            </a:br>
            <a:endParaRPr lang="ru-RU" sz="1800" kern="50" dirty="0">
              <a:solidFill>
                <a:srgbClr val="242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tonC"/>
              <a:ea typeface="Andale Sans UI"/>
            </a:endParaRPr>
          </a:p>
          <a:p>
            <a:r>
              <a:rPr lang="ru-RU" b="1" dirty="0">
                <a:solidFill>
                  <a:srgbClr val="242021"/>
                </a:solidFill>
                <a:latin typeface="PragmaticaC-Bold"/>
              </a:rPr>
              <a:t>4. </a:t>
            </a:r>
            <a:r>
              <a:rPr lang="ru-RU" sz="1800" b="1" i="0" dirty="0">
                <a:solidFill>
                  <a:srgbClr val="242021"/>
                </a:solidFill>
                <a:effectLst/>
                <a:latin typeface="PragmaticaC-Bold"/>
              </a:rPr>
              <a:t>Управление прилагательных и причастий</a:t>
            </a:r>
            <a:r>
              <a:rPr lang="ru-RU" dirty="0"/>
              <a:t> </a:t>
            </a:r>
          </a:p>
          <a:p>
            <a:r>
              <a:rPr lang="ru-RU" sz="1800" b="1" i="0" dirty="0">
                <a:solidFill>
                  <a:srgbClr val="242021"/>
                </a:solidFill>
                <a:effectLst/>
                <a:latin typeface="NewtonC-Bold"/>
              </a:rPr>
              <a:t>Обратите внимание! </a:t>
            </a:r>
            <a:r>
              <a:rPr lang="ru-RU" sz="1800" b="0" i="0" dirty="0">
                <a:solidFill>
                  <a:srgbClr val="242021"/>
                </a:solidFill>
                <a:effectLst/>
                <a:latin typeface="NewtonC"/>
              </a:rPr>
              <a:t>Прилагательные в краткой форме сохраняют варианты управления: </a:t>
            </a:r>
            <a:r>
              <a:rPr lang="ru-RU" sz="1800" b="0" i="1" dirty="0">
                <a:solidFill>
                  <a:srgbClr val="242021"/>
                </a:solidFill>
                <a:effectLst/>
                <a:latin typeface="NewtonC-Italic"/>
              </a:rPr>
              <a:t>досто</a:t>
            </a:r>
            <a:r>
              <a:rPr lang="ru-RU" i="1" dirty="0">
                <a:solidFill>
                  <a:srgbClr val="242021"/>
                </a:solidFill>
                <a:latin typeface="NewtonC-Italic"/>
              </a:rPr>
              <a:t>ин уважения</a:t>
            </a:r>
            <a:br>
              <a:rPr lang="ru-RU" dirty="0"/>
            </a:br>
            <a:endParaRPr lang="ru-RU" dirty="0"/>
          </a:p>
          <a:p>
            <a:r>
              <a:rPr lang="ru-RU" dirty="0"/>
              <a:t>Упражнение</a:t>
            </a:r>
            <a:br>
              <a:rPr lang="ru-RU" sz="2400" dirty="0"/>
            </a:br>
            <a:r>
              <a:rPr lang="ru-RU" sz="2400" b="0" i="0" dirty="0">
                <a:solidFill>
                  <a:srgbClr val="242021"/>
                </a:solidFill>
                <a:effectLst/>
                <a:latin typeface="NewtonC"/>
              </a:rPr>
              <a:t>1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. Я был удивлён (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его ответ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) и замолчал; 2. Николай Владимирович разочарован (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наше решение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). 3. (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Ребёнок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) нужна отдельная комната; 4.Эта информация помещена в Интернете и доступна (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любой желающий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)5. Будь остор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ожен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, 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это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лекарство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может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быть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вредным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(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больн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ой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)</a:t>
            </a:r>
            <a:endParaRPr lang="ru-RU" sz="24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 </a:t>
            </a:r>
            <a:endParaRPr lang="ru-RU" sz="24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Конструкция </a:t>
            </a:r>
            <a:r>
              <a:rPr lang="ru-RU" sz="2400" b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кто знаком (знакома, знакомы) с кем? (с чем?) 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не употребляется, если в качестве субъекта выступает неодушевлённое существительное. В этом случае возможен вариант с дательным падежом без предлога </a:t>
            </a:r>
            <a:r>
              <a:rPr lang="ru-RU" sz="2400" b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что знакомо кому?</a:t>
            </a:r>
            <a:r>
              <a:rPr lang="ru-RU" sz="2400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: 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Э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то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чу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вство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 мне знако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Cambria" panose="02040503050406030204" pitchFamily="18" charset="0"/>
                <a:ea typeface="Andale Sans UI"/>
                <a:cs typeface="Cambria" panose="02040503050406030204" pitchFamily="18" charset="0"/>
              </a:rPr>
              <a:t>мо</a:t>
            </a:r>
            <a:r>
              <a:rPr lang="ru-RU" sz="2400" i="1" kern="50" dirty="0">
                <a:solidFill>
                  <a:srgbClr val="242021"/>
                </a:solidFill>
                <a:effectLst/>
                <a:latin typeface="NewtonC"/>
                <a:ea typeface="Andale Sans UI"/>
              </a:rPr>
              <a:t>.</a:t>
            </a:r>
            <a:endParaRPr lang="ru-RU" sz="2400" kern="50" dirty="0">
              <a:effectLst/>
              <a:latin typeface="Times New Roman" panose="02020603050405020304" pitchFamily="18" charset="0"/>
              <a:ea typeface="Andale Sans UI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96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2616</Words>
  <Application>Microsoft Office PowerPoint</Application>
  <PresentationFormat>Широкоэкранный</PresentationFormat>
  <Paragraphs>163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Andale Sans UI</vt:lpstr>
      <vt:lpstr>Arial</vt:lpstr>
      <vt:lpstr>Calibri</vt:lpstr>
      <vt:lpstr>Calibri Light</vt:lpstr>
      <vt:lpstr>Cambria</vt:lpstr>
      <vt:lpstr>NewtonC</vt:lpstr>
      <vt:lpstr>NewtonC-Bold</vt:lpstr>
      <vt:lpstr>NewtonC-BoldItalic</vt:lpstr>
      <vt:lpstr>NewtonC-Italic</vt:lpstr>
      <vt:lpstr>PragmaticaC-Bold</vt:lpstr>
      <vt:lpstr>spectral</vt:lpstr>
      <vt:lpstr>Times New Roman</vt:lpstr>
      <vt:lpstr>Office Theme</vt:lpstr>
      <vt:lpstr>Морфология. Синтаксис. </vt:lpstr>
      <vt:lpstr> </vt:lpstr>
      <vt:lpstr>2. Словосочетание</vt:lpstr>
      <vt:lpstr>Основные виды подчинительной связи</vt:lpstr>
      <vt:lpstr> </vt:lpstr>
      <vt:lpstr> </vt:lpstr>
      <vt:lpstr>2. Подчинительная связь: управление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Подчинительная связь: примыкание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21</cp:revision>
  <dcterms:created xsi:type="dcterms:W3CDTF">2022-10-15T12:15:56Z</dcterms:created>
  <dcterms:modified xsi:type="dcterms:W3CDTF">2024-11-22T11:59:35Z</dcterms:modified>
</cp:coreProperties>
</file>