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0" r:id="rId4"/>
    <p:sldId id="261" r:id="rId5"/>
    <p:sldId id="263" r:id="rId6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Pro" initials="AP" lastIdx="1" clrIdx="0">
    <p:extLst>
      <p:ext uri="{19B8F6BF-5375-455C-9EA6-DF929625EA0E}">
        <p15:presenceInfo xmlns:p15="http://schemas.microsoft.com/office/powerpoint/2012/main" userId="84a30105a5dd9f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7953"/>
    <a:srgbClr val="BF784D"/>
    <a:srgbClr val="EB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5865"/>
  </p:normalViewPr>
  <p:slideViewPr>
    <p:cSldViewPr snapToGrid="0" snapToObjects="1">
      <p:cViewPr varScale="1">
        <p:scale>
          <a:sx n="62" d="100"/>
          <a:sy n="62" d="100"/>
        </p:scale>
        <p:origin x="9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270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5C1A4-0EFC-45E0-8FB7-F71527A8056A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0E090-7FB9-4DC2-B63C-A29E23F61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9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0E090-7FB9-4DC2-B63C-A29E23F61A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6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1BBB-D7E9-244D-A111-0F1B4EEBC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CAD8C-CC5B-A749-B9E1-AD5BDCF53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EAB51-37F5-9846-A5F6-AFDD9237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8A2F5-7F15-6643-B60A-5BF7CAD23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A8993-9846-E441-9C9B-CD24F8AB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915E52-97BC-C842-A565-8D6D5D9ACB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2125" y="0"/>
            <a:ext cx="1029987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E357AE-1F2A-1041-815D-4FAE9D0362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9210"/>
          <a:stretch/>
        </p:blipFill>
        <p:spPr>
          <a:xfrm flipH="1">
            <a:off x="1" y="0"/>
            <a:ext cx="2141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6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6340-4F97-2647-B300-21261CB3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4CEB9-A81E-AE43-8D51-0D9484194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3A4E4-4A4D-5141-9E71-0BD45D38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5BCD5-89B7-8E47-A09C-4B50067D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3CEC3-50BF-3745-B7DB-78880173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98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9E4A96-7AF7-E343-A285-338CED712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8C59E-ADAE-5549-81FF-5E550CFA9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1E35A-B265-7347-B739-9129A427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BD874-3784-ED4B-B765-707F4423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D13D4-0C52-0F4D-B482-016B701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7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A90F-F1EA-B049-BE7C-10A17BF3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A5000-4294-164F-A461-1AE9C0D77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877B5-C856-D54D-85CD-48B66881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84C39-F19A-474D-B2FB-90BF0C7B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E5032-0DDB-824C-814E-D17848F3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350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75C4-F544-6A44-A7FF-EDD7813F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4B628-B419-8145-A290-5163D45AB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51420-473C-CA47-96C6-1F10CA9A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B0C0F-0C89-D842-BD5C-D04ECB67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899D7-140E-A847-99C3-0969F824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2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7612-2E23-D94B-B484-78207891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42875-73EC-854F-93CD-7E77A98DE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63E1E-08D7-B948-9D86-CCF2D7E49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2A078-AF47-1843-B201-E0B35BA04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6EDC8-A7E5-8749-92A4-BEFE1FA6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B54F5-A1F0-E14E-997B-2A2F8216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22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2F31-B9A7-3B47-8BC0-3B129BD4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13312-F08E-E14F-865C-C141C002A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D9BDC-72C4-324C-A3E4-ECCB5D89C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F969C-095B-9348-9069-5977B50FF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3298A-8953-9E44-8F0D-D16290020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64006-8456-2240-857C-4D15910F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65AEF-9DFF-6442-B865-64B18AD5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A254D-56E5-3A43-84DC-FDD8E06B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53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B376-8AAC-B244-96DC-9C377CDF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CEB79F-5813-7E47-A933-1A43CF52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1E489-76D4-EE4C-9608-9EF1A987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56C65-4890-5849-8A00-A6888EE7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39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0BD80-6CBF-2C40-9C96-675341EC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20CA16-CE9C-F640-9AC2-EAB102CE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EC1C2-141B-2D40-987F-EC624BAE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391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6C2A-D407-7A4E-A63B-76F028F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55B72-051E-3947-B17A-A4BDE4CBA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937DD-7DB8-C142-AE63-339402E6B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DF9C9-CAD3-B344-BF2A-E895F1AD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C051C-B25F-0449-AB8B-01098F0C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A2D44-9822-6542-99BB-81E4726D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20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74290-474C-C645-90F5-0AF27FAB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DC5EBD-2649-C14B-97B7-E935F1B79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21026-D706-D54C-AEEC-DAF1068DF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110F3-0A12-9443-BCFE-240121AC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6B371-39CD-F647-A64B-BD50060E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86A38-B5E8-4145-8AA6-AD8FA3ED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821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B584C-E7AA-E64F-97EC-834D40E098B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0800000">
            <a:off x="0" y="0"/>
            <a:ext cx="4067799" cy="2708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F263D8-B5A0-964F-9F48-A5349EF31C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4038600" y="0"/>
            <a:ext cx="1281895" cy="2708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F16746-919B-4C47-86FA-387A18E13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5161609" y="0"/>
            <a:ext cx="1281895" cy="2708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7B638F-5717-AA43-9F81-53EA5D24FB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6318652" y="4408"/>
            <a:ext cx="1281895" cy="2708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7123E2-11F0-DA47-A896-BE83A204A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7441661" y="4408"/>
            <a:ext cx="1281895" cy="2708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8A3266-CA5F-B043-A824-D7EB46959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8564670" y="0"/>
            <a:ext cx="1281895" cy="2708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3E6540-55E3-9E4C-A596-48E564256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9687679" y="0"/>
            <a:ext cx="1281895" cy="27084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4A046F-C8F8-4C4B-A612-31F977807D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10844723" y="0"/>
            <a:ext cx="1347278" cy="27084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698F505-B1DA-754D-B986-9012A79D9523}"/>
              </a:ext>
            </a:extLst>
          </p:cNvPr>
          <p:cNvSpPr/>
          <p:nvPr userDrawn="1"/>
        </p:nvSpPr>
        <p:spPr>
          <a:xfrm>
            <a:off x="0" y="365125"/>
            <a:ext cx="12192000" cy="1325563"/>
          </a:xfrm>
          <a:prstGeom prst="rect">
            <a:avLst/>
          </a:prstGeom>
          <a:gradFill>
            <a:gsLst>
              <a:gs pos="0">
                <a:srgbClr val="E3E3E3">
                  <a:alpha val="0"/>
                </a:srgbClr>
              </a:gs>
              <a:gs pos="100000">
                <a:srgbClr val="EBECE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DB4DFD-E603-9849-8E77-6CE783208838}"/>
              </a:ext>
            </a:extLst>
          </p:cNvPr>
          <p:cNvSpPr/>
          <p:nvPr userDrawn="1"/>
        </p:nvSpPr>
        <p:spPr>
          <a:xfrm>
            <a:off x="-1" y="1690688"/>
            <a:ext cx="12192001" cy="5167312"/>
          </a:xfrm>
          <a:prstGeom prst="rect">
            <a:avLst/>
          </a:prstGeom>
          <a:solidFill>
            <a:srgbClr val="EB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B10FE-629B-CC49-A3CA-8FBA0A7E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434" y="307069"/>
            <a:ext cx="900836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0411C-FAFC-F240-825D-C0C4DA65C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E050E-6DC8-2B48-ADA5-E5058B4F2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49C7-6ACD-E148-B9E1-1CA6FDC42646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55768-369B-4145-AADF-6F2E5DBB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8F7E6-5451-4749-8C01-8EC869F5A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FF7F-7B36-6E44-86B8-64A0C065345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840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9216-6482-0A40-9251-AF4A1BF18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338" y="1450609"/>
            <a:ext cx="6013938" cy="2387600"/>
          </a:xfrm>
        </p:spPr>
        <p:txBody>
          <a:bodyPr>
            <a:normAutofit/>
          </a:bodyPr>
          <a:lstStyle/>
          <a:p>
            <a:pPr algn="l"/>
            <a:r>
              <a:rPr lang="ru-RU" sz="7200" dirty="0">
                <a:solidFill>
                  <a:srgbClr val="8C7953"/>
                </a:solidFill>
                <a:latin typeface="Seravek" panose="020B0503040000020004" pitchFamily="34" charset="0"/>
              </a:rPr>
              <a:t>Виды текстов.</a:t>
            </a:r>
            <a:endParaRPr lang="uk-UA" sz="7200" dirty="0">
              <a:solidFill>
                <a:srgbClr val="8C7953"/>
              </a:solidFill>
              <a:latin typeface="Seravek" panose="020B0503040000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29D44-5168-EB49-9F40-B5B1950F7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338" y="3930284"/>
            <a:ext cx="6013938" cy="1655762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8C7953"/>
                </a:solidFill>
                <a:latin typeface="Seravek" panose="020B0503040000020004" pitchFamily="34" charset="0"/>
              </a:rPr>
              <a:t>Русский, письмо-7</a:t>
            </a:r>
            <a:endParaRPr lang="uk-UA" sz="3200" dirty="0">
              <a:solidFill>
                <a:srgbClr val="BF784D"/>
              </a:solidFill>
              <a:latin typeface="Seravek" panose="020B05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4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1B1B40-21BD-9F21-D6BA-CD39933A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92" y="534257"/>
            <a:ext cx="11650895" cy="59686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Работа в классе.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Определяем основные  смысловые части реферата – вводная,  основная, заключительная части.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Статья «Строительство в России или за границей»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ru-RU" sz="14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Строительство за границей – где искать заказчика и как не ошибиться с подрядчиками? </a:t>
            </a:r>
            <a:r>
              <a:rPr lang="ru-RU" sz="1400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400" kern="1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1400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штабных проектов за рубежом – непростой и трудоемкий в реализации процесс, куда могут привлекаться большие инвестиции, несколько подрядных организаций и сотни узкопрофильных специалистов. Бизнесмену, решившему построить даже небольшой коммерческий объект, придется потратить много времени и сил на поиск высококлассных мастеров, готовых качественно и в срок выполнить проект. Кроме того, существует языковая проблема, которую легко решается, если подрядчик и заказчик говорят на одном языке.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ru-RU" sz="1400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Как известно, за границей зарплаты местного населения могут в разы превышать зарплаты среднестатистического россиянина, при этом, это вовсе не значит, что качество работ будет на высоте. Привлечение кадров со стороны может не только существенно снизить затраты на производстве, но и поддержать высокий рейтинг компании. А для подрядчика, в свою очередь, – это возможность прекрасно заработать, посмотреть другие страны, привезти семью на отдых.  </a:t>
            </a:r>
            <a:endParaRPr lang="ru-RU" sz="1400" kern="1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ru-RU" sz="1400" b="1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 что обратить внимание при выборе застройщика или строительной бригады? </a:t>
            </a:r>
            <a:r>
              <a:rPr lang="ru-RU" sz="1400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Стоит обратить внимание, что строительная компания должна иметь документы о регистрации, лицензию на строительство, портфолио с коммерческими объектами и, конечно, высокий рейтинг.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ru-RU" sz="14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Курица не птица, Египет – не заграница. </a:t>
            </a:r>
            <a:r>
              <a:rPr lang="ru-RU" sz="1400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Если застройщик достаточно крупный, то, используя современные технологии, он может строить объект не только в любой точке России, но и за рубежом. За границей не обойтись без прораба и архитектора, потребуются каменщики, маляры, электрики, сантехники, садовники, ландшафтные дизайнеры и </a:t>
            </a:r>
            <a:r>
              <a:rPr lang="ru-RU" sz="1400" kern="1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400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ru-RU" sz="1400" kern="1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Все зависит от размаха проекта!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ru-RU" sz="1400" kern="1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Из онлайн журнала «Нужные люди», </a:t>
            </a:r>
            <a:r>
              <a:rPr lang="ru-RU" sz="1400" kern="1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1400" kern="1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1,  2015.                      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Д.з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Пишем реферат статьи по литературоведению с. 83-84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9E4CF8-CA9D-1894-C5CD-A3140B50D09E}"/>
              </a:ext>
            </a:extLst>
          </p:cNvPr>
          <p:cNvSpPr txBox="1"/>
          <p:nvPr/>
        </p:nvSpPr>
        <p:spPr>
          <a:xfrm>
            <a:off x="2702103" y="355130"/>
            <a:ext cx="6698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1.Смысловые части реферата и эссе. Повторение.</a:t>
            </a:r>
          </a:p>
        </p:txBody>
      </p:sp>
    </p:spTree>
    <p:extLst>
      <p:ext uri="{BB962C8B-B14F-4D97-AF65-F5344CB8AC3E}">
        <p14:creationId xmlns:p14="http://schemas.microsoft.com/office/powerpoint/2010/main" val="393175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434" y="728410"/>
            <a:ext cx="9008365" cy="524614"/>
          </a:xfrm>
        </p:spPr>
        <p:txBody>
          <a:bodyPr>
            <a:noAutofit/>
          </a:bodyPr>
          <a:lstStyle/>
          <a:p>
            <a:r>
              <a:rPr lang="ru-RU" sz="2800" dirty="0"/>
              <a:t>2. Эссе – определение частей и смысловых переходов</a:t>
            </a:r>
            <a:endParaRPr lang="en-UA" sz="2800" dirty="0"/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5186310" y="1530849"/>
            <a:ext cx="1819380" cy="4167291"/>
            <a:chOff x="4923304" y="1684213"/>
            <a:chExt cx="2229277" cy="4626854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07C967-B5E6-C74E-AD2A-BD40C8779A11}"/>
                </a:ext>
              </a:extLst>
            </p:cNvPr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08140BC7-A757-D249-BBA3-C76DDE88ECC3}"/>
                  </a:ext>
                </a:extLst>
              </p:cNvPr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6143A44-E28B-A447-93A8-496C9D0434CE}"/>
                  </a:ext>
                </a:extLst>
              </p:cNvPr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D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1" name="组合 33">
            <a:extLst>
              <a:ext uri="{FF2B5EF4-FFF2-40B4-BE49-F238E27FC236}">
                <a16:creationId xmlns:a16="http://schemas.microsoft.com/office/drawing/2014/main" id="{AB3F148F-6E87-5B42-BA04-3BC69914313D}"/>
              </a:ext>
            </a:extLst>
          </p:cNvPr>
          <p:cNvGrpSpPr/>
          <p:nvPr/>
        </p:nvGrpSpPr>
        <p:grpSpPr>
          <a:xfrm>
            <a:off x="7095884" y="1448656"/>
            <a:ext cx="4653353" cy="4043587"/>
            <a:chOff x="-37704" y="3414679"/>
            <a:chExt cx="3323696" cy="3405771"/>
          </a:xfrm>
        </p:grpSpPr>
        <p:sp>
          <p:nvSpPr>
            <p:cNvPr id="22" name="矩形 34">
              <a:extLst>
                <a:ext uri="{FF2B5EF4-FFF2-40B4-BE49-F238E27FC236}">
                  <a16:creationId xmlns:a16="http://schemas.microsoft.com/office/drawing/2014/main" id="{E89AE25D-A166-8C47-9C23-5F94FB141FA3}"/>
                </a:ext>
              </a:extLst>
            </p:cNvPr>
            <p:cNvSpPr/>
            <p:nvPr/>
          </p:nvSpPr>
          <p:spPr>
            <a:xfrm>
              <a:off x="-37704" y="3800644"/>
              <a:ext cx="3323696" cy="301980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Учимся определять смысловые части в эссе, тезисы,  цель, главную идею,  текст упр. 6 «Трансформирующий опыт»</a:t>
              </a:r>
              <a:endPara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>
                <a:lnSpc>
                  <a:spcPct val="120000"/>
                </a:lnSpc>
              </a:pPr>
              <a:endPara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2.</a:t>
              </a:r>
              <a:r>
                <a:rPr lang="ru-RU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ru-RU" altLang="zh-CN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Д.з</a:t>
              </a:r>
              <a:r>
                <a:rPr lang="ru-RU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. сделать упр. 7 Профессиональный спорт: за и против», дописать 1 абзац.</a:t>
              </a:r>
            </a:p>
            <a:p>
              <a:pPr>
                <a:lnSpc>
                  <a:spcPct val="120000"/>
                </a:lnSpc>
              </a:pPr>
              <a:r>
                <a:rPr lang="ru-RU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сделать упр. 8, написать план эссе текста 6 «Трансформирующий опыт»</a:t>
              </a:r>
              <a:endPara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 algn="r">
                <a:lnSpc>
                  <a:spcPct val="120000"/>
                </a:lnSpc>
              </a:pPr>
              <a:endParaRPr lang="ru-RU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3" name="矩形 35">
              <a:extLst>
                <a:ext uri="{FF2B5EF4-FFF2-40B4-BE49-F238E27FC236}">
                  <a16:creationId xmlns:a16="http://schemas.microsoft.com/office/drawing/2014/main" id="{39A755D7-D049-4F44-8DD1-7C70AB604316}"/>
                </a:ext>
              </a:extLst>
            </p:cNvPr>
            <p:cNvSpPr/>
            <p:nvPr/>
          </p:nvSpPr>
          <p:spPr>
            <a:xfrm>
              <a:off x="38260" y="3414679"/>
              <a:ext cx="3078427" cy="3340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Работа в классе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7" name="组合 42">
            <a:extLst>
              <a:ext uri="{FF2B5EF4-FFF2-40B4-BE49-F238E27FC236}">
                <a16:creationId xmlns:a16="http://schemas.microsoft.com/office/drawing/2014/main" id="{A9D422EA-1810-434F-AD1C-C6EFD4D7926B}"/>
              </a:ext>
            </a:extLst>
          </p:cNvPr>
          <p:cNvGrpSpPr/>
          <p:nvPr/>
        </p:nvGrpSpPr>
        <p:grpSpPr>
          <a:xfrm>
            <a:off x="82194" y="1560737"/>
            <a:ext cx="4941422" cy="4010429"/>
            <a:chOff x="-512804" y="3451823"/>
            <a:chExt cx="4921932" cy="2606459"/>
          </a:xfrm>
        </p:grpSpPr>
        <p:sp>
          <p:nvSpPr>
            <p:cNvPr id="28" name="矩形 43">
              <a:extLst>
                <a:ext uri="{FF2B5EF4-FFF2-40B4-BE49-F238E27FC236}">
                  <a16:creationId xmlns:a16="http://schemas.microsoft.com/office/drawing/2014/main" id="{82704E1F-46D9-6B43-97A4-2F15CECE3B46}"/>
                </a:ext>
              </a:extLst>
            </p:cNvPr>
            <p:cNvSpPr/>
            <p:nvPr/>
          </p:nvSpPr>
          <p:spPr>
            <a:xfrm>
              <a:off x="-512804" y="3706135"/>
              <a:ext cx="4921932" cy="235214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1. Введение, может указываться тема и главная идея.</a:t>
              </a:r>
            </a:p>
            <a:p>
              <a:pPr algn="r">
                <a:lnSpc>
                  <a:spcPct val="120000"/>
                </a:lnSpc>
              </a:pPr>
              <a:r>
                <a:rPr lang="ru-RU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2. Основная часть, делится на тезисы, обозначаются цели, задачи и </a:t>
              </a:r>
              <a:r>
                <a:rPr lang="ru-RU" altLang="zh-CN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тд</a:t>
              </a:r>
              <a:r>
                <a:rPr lang="ru-RU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.</a:t>
              </a:r>
            </a:p>
            <a:p>
              <a:pPr algn="r">
                <a:lnSpc>
                  <a:spcPct val="120000"/>
                </a:lnSpc>
              </a:pPr>
              <a:r>
                <a:rPr lang="ru-RU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3. Вывод или результаты исследования. </a:t>
              </a:r>
            </a:p>
            <a:p>
              <a:pPr algn="r">
                <a:lnSpc>
                  <a:spcPct val="120000"/>
                </a:lnSpc>
              </a:pPr>
              <a:endPara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 algn="r">
                <a:lnSpc>
                  <a:spcPct val="120000"/>
                </a:lnSpc>
              </a:pPr>
              <a:r>
                <a:rPr lang="ru-RU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Между частями эссе нужны связующие логические и смысловые переходы!</a:t>
              </a:r>
            </a:p>
            <a:p>
              <a:pPr algn="r">
                <a:lnSpc>
                  <a:spcPct val="120000"/>
                </a:lnSpc>
              </a:pPr>
              <a:endParaRPr lang="ru-RU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 algn="r">
                <a:lnSpc>
                  <a:spcPct val="120000"/>
                </a:lnSpc>
              </a:pPr>
              <a:r>
                <a:rPr lang="ru-RU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Объем эссе - 300 слов.</a:t>
              </a:r>
            </a:p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9" name="矩形 44">
              <a:extLst>
                <a:ext uri="{FF2B5EF4-FFF2-40B4-BE49-F238E27FC236}">
                  <a16:creationId xmlns:a16="http://schemas.microsoft.com/office/drawing/2014/main" id="{5F473D60-3840-964A-AE77-4B3A3E9A8C54}"/>
                </a:ext>
              </a:extLst>
            </p:cNvPr>
            <p:cNvSpPr/>
            <p:nvPr/>
          </p:nvSpPr>
          <p:spPr>
            <a:xfrm>
              <a:off x="848268" y="3451823"/>
              <a:ext cx="3560858" cy="25774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Основные части эссе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组合 45">
            <a:extLst>
              <a:ext uri="{FF2B5EF4-FFF2-40B4-BE49-F238E27FC236}">
                <a16:creationId xmlns:a16="http://schemas.microsoft.com/office/drawing/2014/main" id="{B319FABD-12D4-9F47-BB31-547FED1FC8BD}"/>
              </a:ext>
            </a:extLst>
          </p:cNvPr>
          <p:cNvGrpSpPr/>
          <p:nvPr/>
        </p:nvGrpSpPr>
        <p:grpSpPr>
          <a:xfrm>
            <a:off x="2090057" y="4653297"/>
            <a:ext cx="2915489" cy="643966"/>
            <a:chOff x="1493637" y="3451823"/>
            <a:chExt cx="2915489" cy="643966"/>
          </a:xfrm>
        </p:grpSpPr>
        <p:sp>
          <p:nvSpPr>
            <p:cNvPr id="31" name="矩形 46">
              <a:extLst>
                <a:ext uri="{FF2B5EF4-FFF2-40B4-BE49-F238E27FC236}">
                  <a16:creationId xmlns:a16="http://schemas.microsoft.com/office/drawing/2014/main" id="{2AF631A7-3775-1E48-B488-C1601D94D94D}"/>
                </a:ext>
              </a:extLst>
            </p:cNvPr>
            <p:cNvSpPr/>
            <p:nvPr/>
          </p:nvSpPr>
          <p:spPr>
            <a:xfrm>
              <a:off x="1493637" y="3800644"/>
              <a:ext cx="2915489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2" name="矩形 47">
              <a:extLst>
                <a:ext uri="{FF2B5EF4-FFF2-40B4-BE49-F238E27FC236}">
                  <a16:creationId xmlns:a16="http://schemas.microsoft.com/office/drawing/2014/main" id="{B87F231D-97BD-884B-99C6-7D2EE964690C}"/>
                </a:ext>
              </a:extLst>
            </p:cNvPr>
            <p:cNvSpPr/>
            <p:nvPr/>
          </p:nvSpPr>
          <p:spPr>
            <a:xfrm>
              <a:off x="2167152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4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894" y="307070"/>
            <a:ext cx="7572906" cy="566234"/>
          </a:xfrm>
        </p:spPr>
        <p:txBody>
          <a:bodyPr>
            <a:normAutofit/>
          </a:bodyPr>
          <a:lstStyle/>
          <a:p>
            <a:r>
              <a:rPr lang="ru-RU" sz="2400" dirty="0"/>
              <a:t>3. Деловое письмо.</a:t>
            </a:r>
            <a:endParaRPr lang="en-U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4673A-CE32-E07F-1C5D-7D41B1575F4D}"/>
              </a:ext>
            </a:extLst>
          </p:cNvPr>
          <p:cNvSpPr txBox="1"/>
          <p:nvPr/>
        </p:nvSpPr>
        <p:spPr>
          <a:xfrm>
            <a:off x="9462498" y="421240"/>
            <a:ext cx="2469787" cy="58280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endParaRPr lang="ru-RU" altLang="zh-CN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r">
              <a:lnSpc>
                <a:spcPct val="130000"/>
              </a:lnSpc>
            </a:pPr>
            <a:endParaRPr lang="ru-RU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r">
              <a:lnSpc>
                <a:spcPct val="130000"/>
              </a:lnSpc>
            </a:pPr>
            <a:r>
              <a:rPr lang="ru-RU" altLang="zh-CN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В классе! </a:t>
            </a:r>
            <a:r>
              <a:rPr lang="ru-RU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Разбираем  «Оформление приглашения…»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algn="r">
              <a:lnSpc>
                <a:spcPct val="130000"/>
              </a:lnSpc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Д.з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.  в файле «Деловое письмо. Практикум»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упр. 42 стр. 93,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написать ответ на письмо +  </a:t>
            </a:r>
          </a:p>
          <a:p>
            <a:pPr algn="r">
              <a:lnSpc>
                <a:spcPct val="130000"/>
              </a:lnSpc>
            </a:pP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Д.з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. написать письмо – приглашение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на книжную ярмарку «Дети мира»,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HELEXPO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 в Салониках (адресовано издателям детских книг в разных странах мира).</a:t>
            </a:r>
          </a:p>
          <a:p>
            <a:pPr algn="r">
              <a:lnSpc>
                <a:spcPct val="130000"/>
              </a:lnSpc>
            </a:pPr>
            <a:r>
              <a:rPr lang="ru-RU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57248-DE94-D0AD-E66D-DC182ECFD53C}"/>
              </a:ext>
            </a:extLst>
          </p:cNvPr>
          <p:cNvSpPr txBox="1"/>
          <p:nvPr/>
        </p:nvSpPr>
        <p:spPr>
          <a:xfrm>
            <a:off x="167247" y="708916"/>
            <a:ext cx="899730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Пример письма-1. Письмо- просьба.</a:t>
            </a:r>
          </a:p>
          <a:p>
            <a:pPr algn="just"/>
            <a:endParaRPr lang="ru-RU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Уважаемый Иван Иванович,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Обращаюсь к Вам вот по какому вопросу. В этом семестре я готовлю работу по современной русской литературе. К сожалению, в нашей библиотеке нет ваших публикаций за последние 5 лет. Не могли бы вы выслать мне несколько нужных мне статей и отрывков из монографий? Я бы с радостью их изучила и включила в свой список научной литературы. Очень надеюсь на вашу помощь!</a:t>
            </a:r>
          </a:p>
          <a:p>
            <a:pPr algn="just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С уважением,</a:t>
            </a:r>
          </a:p>
          <a:p>
            <a:pPr algn="just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Студентка магистратуры, </a:t>
            </a:r>
          </a:p>
          <a:p>
            <a:pPr algn="just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Анна Ковальчук</a:t>
            </a:r>
          </a:p>
          <a:p>
            <a:pPr algn="just">
              <a:buNone/>
            </a:pPr>
            <a:endParaRPr lang="ru-RU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algn="just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Клише</a:t>
            </a:r>
          </a:p>
          <a:p>
            <a:pPr algn="just"/>
            <a:r>
              <a:rPr lang="ru-RU" dirty="0">
                <a:latin typeface="+mj-lt"/>
              </a:rPr>
              <a:t>Обращаюсь к Вам с просьбой…</a:t>
            </a:r>
            <a:r>
              <a:rPr lang="el-GR" dirty="0">
                <a:latin typeface="+mj-lt"/>
              </a:rPr>
              <a:t>/ </a:t>
            </a:r>
            <a:r>
              <a:rPr lang="ru-RU" dirty="0">
                <a:latin typeface="+mj-lt"/>
              </a:rPr>
              <a:t>Направляю Вам данное письмо в просьбой, с прошением о…</a:t>
            </a:r>
          </a:p>
          <a:p>
            <a:pPr algn="just"/>
            <a:r>
              <a:rPr lang="ru-RU" dirty="0">
                <a:latin typeface="+mj-lt"/>
              </a:rPr>
              <a:t>(Убедительно, сердечно) Прошу Вас </a:t>
            </a:r>
          </a:p>
          <a:p>
            <a:pPr algn="just"/>
            <a:r>
              <a:rPr lang="ru-RU" dirty="0">
                <a:latin typeface="+mj-lt"/>
              </a:rPr>
              <a:t>Обязуюсь (своевременно произвести оплату/ выслать подтверждение в установленный срок</a:t>
            </a:r>
            <a:r>
              <a:rPr lang="en-US" dirty="0">
                <a:latin typeface="+mj-lt"/>
              </a:rPr>
              <a:t>/ </a:t>
            </a:r>
            <a:r>
              <a:rPr lang="ru-RU" dirty="0">
                <a:latin typeface="+mj-lt"/>
              </a:rPr>
              <a:t>оплатить взнос…)</a:t>
            </a:r>
          </a:p>
          <a:p>
            <a:pPr algn="just"/>
            <a:r>
              <a:rPr lang="ru-RU" dirty="0">
                <a:latin typeface="+mj-lt"/>
              </a:rPr>
              <a:t>Приношу свои извинения за... (причиненные неудобства и </a:t>
            </a:r>
            <a:r>
              <a:rPr lang="ru-RU" dirty="0" err="1">
                <a:latin typeface="+mj-lt"/>
              </a:rPr>
              <a:t>тд</a:t>
            </a:r>
            <a:r>
              <a:rPr lang="ru-RU" dirty="0">
                <a:latin typeface="+mj-lt"/>
              </a:rPr>
              <a:t>.)</a:t>
            </a:r>
          </a:p>
          <a:p>
            <a:pPr algn="just"/>
            <a:r>
              <a:rPr lang="ru-RU" dirty="0">
                <a:latin typeface="+mj-lt"/>
              </a:rPr>
              <a:t>С благодарностью,</a:t>
            </a:r>
          </a:p>
          <a:p>
            <a:pPr algn="just"/>
            <a:r>
              <a:rPr lang="ru-RU" dirty="0">
                <a:latin typeface="+mj-lt"/>
              </a:rPr>
              <a:t>Заранее вам благодарна (за Ваше время,  Ваше содействие, Вашу помощь)… </a:t>
            </a:r>
            <a:endParaRPr lang="el-GR" dirty="0">
              <a:latin typeface="+mj-lt"/>
            </a:endParaRPr>
          </a:p>
          <a:p>
            <a:pPr algn="just"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id="{72B0DE09-5298-4FC9-EC61-4A6BA98CEBEB}"/>
              </a:ext>
            </a:extLst>
          </p:cNvPr>
          <p:cNvCxnSpPr/>
          <p:nvPr/>
        </p:nvCxnSpPr>
        <p:spPr>
          <a:xfrm>
            <a:off x="9298434" y="1240341"/>
            <a:ext cx="0" cy="48490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4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7572375" y="1240341"/>
            <a:ext cx="0" cy="48490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1B1B40-21BD-9F21-D6BA-CD39933A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07" y="382012"/>
            <a:ext cx="7069250" cy="6193449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ru-RU" altLang="zh-CN" sz="1400" dirty="0">
              <a:solidFill>
                <a:schemeClr val="accent4">
                  <a:lumMod val="50000"/>
                </a:schemeClr>
              </a:solidFill>
              <a:latin typeface="+mj-lt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ru-RU" altLang="zh-CN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Письмо- извещение. Клише</a:t>
            </a:r>
            <a:endParaRPr lang="ru-RU" altLang="zh-CN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ru-RU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В ответ на…</a:t>
            </a:r>
          </a:p>
          <a:p>
            <a:pPr>
              <a:lnSpc>
                <a:spcPct val="130000"/>
              </a:lnSpc>
            </a:pPr>
            <a:r>
              <a:rPr lang="ru-RU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Сообщаю Вам о/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ru-RU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Спешу вам сообщить/Спешу вас известить  …</a:t>
            </a:r>
          </a:p>
          <a:p>
            <a:pPr>
              <a:lnSpc>
                <a:spcPct val="130000"/>
              </a:lnSpc>
            </a:pPr>
            <a:r>
              <a:rPr lang="ru-RU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Дабы</a:t>
            </a:r>
            <a:r>
              <a:rPr lang="el-GR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/</a:t>
            </a:r>
            <a:r>
              <a:rPr lang="ru-RU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inpin heiti" panose="00000500000000000000" pitchFamily="2" charset="-122"/>
                <a:sym typeface="inpin heiti" panose="00000500000000000000" pitchFamily="2" charset="-122"/>
              </a:rPr>
              <a:t>для того чтобы…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791FF-D19F-E70B-0188-F8E05A7F73E1}"/>
              </a:ext>
            </a:extLst>
          </p:cNvPr>
          <p:cNvSpPr txBox="1"/>
          <p:nvPr/>
        </p:nvSpPr>
        <p:spPr>
          <a:xfrm>
            <a:off x="205170" y="3298004"/>
            <a:ext cx="68634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Пример-3. Письмо- приглашение</a:t>
            </a:r>
          </a:p>
          <a:p>
            <a:pPr>
              <a:buNone/>
            </a:pPr>
            <a:endParaRPr lang="ru-RU" dirty="0"/>
          </a:p>
          <a:p>
            <a:pPr algn="just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Приглашаются студенты местных вузов для участия в конференции «Русская и балканская литература </a:t>
            </a:r>
            <a:r>
              <a:rPr lang="el-G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ΧΧ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века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», которая состоится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24- 25 апреля на факультете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филологии Афинского университета им. Каподистрии.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Убедительная просьба отправить тему з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аявки на имя председателя оргкомитета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Б.И. Ивановой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При необходимости размещения предоставляются номера в общежитии ВУЗа за дополнительную плату. </a:t>
            </a:r>
            <a:endParaRPr lang="el-G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90E62-F490-138B-F273-58368044A127}"/>
              </a:ext>
            </a:extLst>
          </p:cNvPr>
          <p:cNvSpPr txBox="1"/>
          <p:nvPr/>
        </p:nvSpPr>
        <p:spPr>
          <a:xfrm>
            <a:off x="7798094" y="382012"/>
            <a:ext cx="4054854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Пример-4.Письмо-извинение -извещение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Уважаемая Анна Константиновна,</a:t>
            </a:r>
          </a:p>
          <a:p>
            <a:pPr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Направляю Вам данное письмо с просьбой аннулировать мою заявку на участие а конференции, а также отменить бронь номера в общежитии ВУЗа. Спешу сообщить вам, что, к сожалению, по семейным обстоятельствам, я не смогу приехать на конференцию. Приношу свои извинения за причинённые неудобства. Заранее вам благодарна за Ваше время.</a:t>
            </a:r>
          </a:p>
          <a:p>
            <a:pPr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уважением,</a:t>
            </a:r>
          </a:p>
          <a:p>
            <a:pPr algn="just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И.П. Иванов, студент 4го курса Московского Государственного Университета им. Ломоносова.</a:t>
            </a:r>
          </a:p>
        </p:txBody>
      </p:sp>
    </p:spTree>
    <p:extLst>
      <p:ext uri="{BB962C8B-B14F-4D97-AF65-F5344CB8AC3E}">
        <p14:creationId xmlns:p14="http://schemas.microsoft.com/office/powerpoint/2010/main" val="1544247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0ADAD"/>
      </a:accent1>
      <a:accent2>
        <a:srgbClr val="C29D69"/>
      </a:accent2>
      <a:accent3>
        <a:srgbClr val="A5A5A5"/>
      </a:accent3>
      <a:accent4>
        <a:srgbClr val="DEABA0"/>
      </a:accent4>
      <a:accent5>
        <a:srgbClr val="BCC4C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862</Words>
  <Application>Microsoft Office PowerPoint</Application>
  <PresentationFormat>Широкоэкранный</PresentationFormat>
  <Paragraphs>72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inpin heiti</vt:lpstr>
      <vt:lpstr>Seravek</vt:lpstr>
      <vt:lpstr>Office Theme</vt:lpstr>
      <vt:lpstr>Виды текстов.</vt:lpstr>
      <vt:lpstr>Презентация PowerPoint</vt:lpstr>
      <vt:lpstr>2. Эссе – определение частей и смысловых переходов</vt:lpstr>
      <vt:lpstr>3. Деловое письмо.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Anna Pro</cp:lastModifiedBy>
  <cp:revision>32</cp:revision>
  <dcterms:created xsi:type="dcterms:W3CDTF">2024-02-13T07:37:20Z</dcterms:created>
  <dcterms:modified xsi:type="dcterms:W3CDTF">2024-11-07T18:47:01Z</dcterms:modified>
</cp:coreProperties>
</file>