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0" r:id="rId4"/>
    <p:sldId id="258" r:id="rId5"/>
    <p:sldId id="266" r:id="rId6"/>
    <p:sldId id="259" r:id="rId7"/>
    <p:sldId id="267" r:id="rId8"/>
    <p:sldId id="264" r:id="rId9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7160"/>
    <a:srgbClr val="8C7953"/>
    <a:srgbClr val="BF784D"/>
    <a:srgbClr val="EB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5865"/>
  </p:normalViewPr>
  <p:slideViewPr>
    <p:cSldViewPr snapToGrid="0" snapToObjects="1">
      <p:cViewPr varScale="1">
        <p:scale>
          <a:sx n="62" d="100"/>
          <a:sy n="62" d="100"/>
        </p:scale>
        <p:origin x="9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1BBB-D7E9-244D-A111-0F1B4EEBC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CAD8C-CC5B-A749-B9E1-AD5BDCF53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EAB51-37F5-9846-A5F6-AFDD9237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8A2F5-7F15-6643-B60A-5BF7CAD23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A8993-9846-E441-9C9B-CD24F8AB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915E52-97BC-C842-A565-8D6D5D9ACB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2125" y="0"/>
            <a:ext cx="1029987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E357AE-1F2A-1041-815D-4FAE9D0362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9210"/>
          <a:stretch/>
        </p:blipFill>
        <p:spPr>
          <a:xfrm flipH="1">
            <a:off x="1" y="0"/>
            <a:ext cx="2141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6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6340-4F97-2647-B300-21261CB3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4CEB9-A81E-AE43-8D51-0D9484194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3A4E4-4A4D-5141-9E71-0BD45D38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5BCD5-89B7-8E47-A09C-4B50067D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3CEC3-50BF-3745-B7DB-78880173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98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9E4A96-7AF7-E343-A285-338CED712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8C59E-ADAE-5549-81FF-5E550CFA9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1E35A-B265-7347-B739-9129A427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BD874-3784-ED4B-B765-707F4423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D13D4-0C52-0F4D-B482-016B701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7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A90F-F1EA-B049-BE7C-10A17BF3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A5000-4294-164F-A461-1AE9C0D77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877B5-C856-D54D-85CD-48B66881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84C39-F19A-474D-B2FB-90BF0C7B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E5032-0DDB-824C-814E-D17848F3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350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75C4-F544-6A44-A7FF-EDD7813F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4B628-B419-8145-A290-5163D45AB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51420-473C-CA47-96C6-1F10CA9A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B0C0F-0C89-D842-BD5C-D04ECB67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899D7-140E-A847-99C3-0969F824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2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7612-2E23-D94B-B484-78207891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42875-73EC-854F-93CD-7E77A98DE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63E1E-08D7-B948-9D86-CCF2D7E49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2A078-AF47-1843-B201-E0B35BA04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6EDC8-A7E5-8749-92A4-BEFE1FA6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B54F5-A1F0-E14E-997B-2A2F8216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22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2F31-B9A7-3B47-8BC0-3B129BD4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13312-F08E-E14F-865C-C141C002A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D9BDC-72C4-324C-A3E4-ECCB5D89C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F969C-095B-9348-9069-5977B50FF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3298A-8953-9E44-8F0D-D16290020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64006-8456-2240-857C-4D15910F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65AEF-9DFF-6442-B865-64B18AD5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A254D-56E5-3A43-84DC-FDD8E06B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53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B376-8AAC-B244-96DC-9C377CDF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CEB79F-5813-7E47-A933-1A43CF52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1E489-76D4-EE4C-9608-9EF1A987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56C65-4890-5849-8A00-A6888EE7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39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0BD80-6CBF-2C40-9C96-675341EC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0CA16-CE9C-F640-9AC2-EAB102CE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EC1C2-141B-2D40-987F-EC624BAE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391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6C2A-D407-7A4E-A63B-76F028F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55B72-051E-3947-B17A-A4BDE4CBA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937DD-7DB8-C142-AE63-339402E6B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DF9C9-CAD3-B344-BF2A-E895F1AD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C051C-B25F-0449-AB8B-01098F0C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A2D44-9822-6542-99BB-81E4726D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20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74290-474C-C645-90F5-0AF27FAB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C5EBD-2649-C14B-97B7-E935F1B79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21026-D706-D54C-AEEC-DAF1068DF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110F3-0A12-9443-BCFE-240121AC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6B371-39CD-F647-A64B-BD50060E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86A38-B5E8-4145-8AA6-AD8FA3ED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821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B584C-E7AA-E64F-97EC-834D40E098B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0800000">
            <a:off x="0" y="0"/>
            <a:ext cx="4067799" cy="2708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F263D8-B5A0-964F-9F48-A5349EF31C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4038600" y="0"/>
            <a:ext cx="1281895" cy="2708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F16746-919B-4C47-86FA-387A18E13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5161609" y="0"/>
            <a:ext cx="1281895" cy="2708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7B638F-5717-AA43-9F81-53EA5D24FB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6318652" y="4408"/>
            <a:ext cx="1281895" cy="2708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7123E2-11F0-DA47-A896-BE83A204A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7441661" y="4408"/>
            <a:ext cx="1281895" cy="2708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8A3266-CA5F-B043-A824-D7EB46959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8564670" y="0"/>
            <a:ext cx="1281895" cy="2708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3E6540-55E3-9E4C-A596-48E564256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9687679" y="0"/>
            <a:ext cx="1281895" cy="27084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4A046F-C8F8-4C4B-A612-31F977807D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10844723" y="0"/>
            <a:ext cx="1347278" cy="27084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698F505-B1DA-754D-B986-9012A79D9523}"/>
              </a:ext>
            </a:extLst>
          </p:cNvPr>
          <p:cNvSpPr/>
          <p:nvPr userDrawn="1"/>
        </p:nvSpPr>
        <p:spPr>
          <a:xfrm>
            <a:off x="0" y="365125"/>
            <a:ext cx="12192000" cy="1325563"/>
          </a:xfrm>
          <a:prstGeom prst="rect">
            <a:avLst/>
          </a:prstGeom>
          <a:gradFill>
            <a:gsLst>
              <a:gs pos="0">
                <a:srgbClr val="E3E3E3">
                  <a:alpha val="0"/>
                </a:srgbClr>
              </a:gs>
              <a:gs pos="100000">
                <a:srgbClr val="EBECE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DB4DFD-E603-9849-8E77-6CE783208838}"/>
              </a:ext>
            </a:extLst>
          </p:cNvPr>
          <p:cNvSpPr/>
          <p:nvPr userDrawn="1"/>
        </p:nvSpPr>
        <p:spPr>
          <a:xfrm>
            <a:off x="-1" y="1690688"/>
            <a:ext cx="12192001" cy="5167312"/>
          </a:xfrm>
          <a:prstGeom prst="rect">
            <a:avLst/>
          </a:prstGeom>
          <a:solidFill>
            <a:srgbClr val="EB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B10FE-629B-CC49-A3CA-8FBA0A7E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434" y="307069"/>
            <a:ext cx="900836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0411C-FAFC-F240-825D-C0C4DA65C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E050E-6DC8-2B48-ADA5-E5058B4F2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49C7-6ACD-E148-B9E1-1CA6FDC42646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55768-369B-4145-AADF-6F2E5DBB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8F7E6-5451-4749-8C01-8EC869F5A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840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poems/4450/skazka-o-rybake-i-rybke" TargetMode="External"/><Relationship Id="rId2" Type="http://schemas.openxmlformats.org/officeDocument/2006/relationships/hyperlink" Target="https://www.youtube.com/watch?v=ak_E4Hi2o5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lka.academy/lists/85" TargetMode="External"/><Relationship Id="rId2" Type="http://schemas.openxmlformats.org/officeDocument/2006/relationships/hyperlink" Target="https://polka.academy/articles/63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9216-6482-0A40-9251-AF4A1BF18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338" y="1450609"/>
            <a:ext cx="6013938" cy="2387600"/>
          </a:xfrm>
        </p:spPr>
        <p:txBody>
          <a:bodyPr>
            <a:normAutofit/>
          </a:bodyPr>
          <a:lstStyle/>
          <a:p>
            <a:pPr algn="l"/>
            <a:r>
              <a:rPr lang="ru-RU" sz="7200" dirty="0">
                <a:solidFill>
                  <a:srgbClr val="8C7953"/>
                </a:solidFill>
                <a:latin typeface="Seravek" panose="020B0503040000020004" pitchFamily="34" charset="0"/>
              </a:rPr>
              <a:t>Виды текстов.</a:t>
            </a:r>
            <a:endParaRPr lang="uk-UA" sz="7200" dirty="0">
              <a:solidFill>
                <a:srgbClr val="8C7953"/>
              </a:solidFill>
              <a:latin typeface="Seravek" panose="020B0503040000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29D44-5168-EB49-9F40-B5B1950F7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338" y="3930284"/>
            <a:ext cx="6013938" cy="1655762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8C7953"/>
                </a:solidFill>
                <a:latin typeface="Seravek" panose="020B0503040000020004" pitchFamily="34" charset="0"/>
              </a:rPr>
              <a:t>Русский, письмо-7</a:t>
            </a:r>
            <a:r>
              <a:rPr lang="en-US" sz="3200" dirty="0">
                <a:solidFill>
                  <a:srgbClr val="8C7953"/>
                </a:solidFill>
                <a:latin typeface="Seravek" panose="020B0503040000020004" pitchFamily="34" charset="0"/>
              </a:rPr>
              <a:t>.</a:t>
            </a:r>
          </a:p>
          <a:p>
            <a:pPr algn="l"/>
            <a:r>
              <a:rPr lang="ru-RU" sz="3200" dirty="0">
                <a:solidFill>
                  <a:srgbClr val="8C7953"/>
                </a:solidFill>
                <a:latin typeface="Seravek" panose="020B0503040000020004" pitchFamily="34" charset="0"/>
              </a:rPr>
              <a:t>Урок 2</a:t>
            </a:r>
            <a:endParaRPr lang="uk-UA" sz="3200" dirty="0">
              <a:solidFill>
                <a:srgbClr val="BF784D"/>
              </a:solidFill>
              <a:latin typeface="Seravek" panose="020B05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4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7572375" y="1240341"/>
            <a:ext cx="0" cy="48490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1B1B40-21BD-9F21-D6BA-CD39933A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04" y="768640"/>
            <a:ext cx="11209106" cy="5408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Эссе. Повторение средств связи.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Причинно- следственные предлоги и союзы</a:t>
            </a: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Из-за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 + </a:t>
            </a:r>
            <a:r>
              <a:rPr lang="ru-RU" sz="1800" dirty="0" err="1">
                <a:solidFill>
                  <a:schemeClr val="accent3">
                    <a:lumMod val="75000"/>
                  </a:schemeClr>
                </a:solidFill>
              </a:rPr>
              <a:t>Р.п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Благодаря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 + </a:t>
            </a:r>
            <a:r>
              <a:rPr lang="ru-RU" sz="1800" dirty="0" err="1">
                <a:solidFill>
                  <a:schemeClr val="accent3">
                    <a:lumMod val="75000"/>
                  </a:schemeClr>
                </a:solidFill>
              </a:rPr>
              <a:t>Д.п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В связи с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+ Т.п.</a:t>
            </a:r>
          </a:p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По причине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+ </a:t>
            </a:r>
            <a:r>
              <a:rPr lang="ru-RU" sz="1800" dirty="0" err="1">
                <a:solidFill>
                  <a:schemeClr val="accent3">
                    <a:lumMod val="75000"/>
                  </a:schemeClr>
                </a:solidFill>
              </a:rPr>
              <a:t>Р.п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По мере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+ </a:t>
            </a:r>
            <a:r>
              <a:rPr lang="ru-RU" sz="1800" dirty="0" err="1">
                <a:solidFill>
                  <a:schemeClr val="accent3">
                    <a:lumMod val="75000"/>
                  </a:schemeClr>
                </a:solidFill>
              </a:rPr>
              <a:t>Р.п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В следствие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+ </a:t>
            </a:r>
            <a:r>
              <a:rPr lang="ru-RU" sz="1800" dirty="0" err="1">
                <a:solidFill>
                  <a:schemeClr val="accent3">
                    <a:lumMod val="75000"/>
                  </a:schemeClr>
                </a:solidFill>
              </a:rPr>
              <a:t>Р.п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В результате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+ </a:t>
            </a:r>
            <a:r>
              <a:rPr lang="ru-RU" sz="1800" dirty="0" err="1">
                <a:solidFill>
                  <a:schemeClr val="accent3">
                    <a:lumMod val="75000"/>
                  </a:schemeClr>
                </a:solidFill>
              </a:rPr>
              <a:t>Р.п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Ввиду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 + </a:t>
            </a:r>
            <a:r>
              <a:rPr lang="ru-RU" sz="1800" dirty="0" err="1">
                <a:solidFill>
                  <a:schemeClr val="accent3">
                    <a:lumMod val="75000"/>
                  </a:schemeClr>
                </a:solidFill>
              </a:rPr>
              <a:t>Р.п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E6B16-C4B9-487B-2D06-A2A88D12856E}"/>
              </a:ext>
            </a:extLst>
          </p:cNvPr>
          <p:cNvSpPr txBox="1"/>
          <p:nvPr/>
        </p:nvSpPr>
        <p:spPr>
          <a:xfrm>
            <a:off x="3030876" y="2000407"/>
            <a:ext cx="2743199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dirty="0">
                <a:solidFill>
                  <a:srgbClr val="C87160"/>
                </a:solidFill>
                <a:ea typeface="inpin heiti" panose="00000500000000000000"/>
              </a:rPr>
              <a:t>Примеры.</a:t>
            </a:r>
          </a:p>
          <a:p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+ в классе: К.А. Рогова «Работа 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с причинами» + упр.  в  «Пишем эссе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Причинное- следственное эссе»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с. 80-82.</a:t>
            </a:r>
          </a:p>
          <a:p>
            <a:endParaRPr lang="el-GR" sz="2400" dirty="0">
              <a:solidFill>
                <a:srgbClr val="C87160"/>
              </a:solidFill>
              <a:ea typeface="inpin heiti" panose="0000050000000000000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FE436-E8F1-039A-F8C3-946B1E54B2C1}"/>
              </a:ext>
            </a:extLst>
          </p:cNvPr>
          <p:cNvSpPr txBox="1"/>
          <p:nvPr/>
        </p:nvSpPr>
        <p:spPr>
          <a:xfrm>
            <a:off x="5774075" y="1839074"/>
            <a:ext cx="650354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ea typeface="inpin heiti" panose="00000500000000000000"/>
              </a:rPr>
              <a:t>Союзы следствия: 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inpin heiti" panose="00000500000000000000"/>
              </a:rPr>
              <a:t>Поэтому 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inpin heiti" panose="00000500000000000000"/>
              </a:rPr>
              <a:t>Оттого </a:t>
            </a:r>
          </a:p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ea typeface="inpin heiti" panose="00000500000000000000"/>
              </a:rPr>
              <a:t>Вводные слова и конструкции следствия и результата: 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inpin heiti" panose="00000500000000000000"/>
              </a:rPr>
              <a:t>Следовательно, 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inpin heiti" panose="00000500000000000000"/>
              </a:rPr>
              <a:t>Значит, 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inpin heiti" panose="00000500000000000000"/>
              </a:rPr>
              <a:t>Таким образом, 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inpin heiti" panose="00000500000000000000"/>
              </a:rPr>
              <a:t>Как результат, 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inpin heiti" panose="00000500000000000000"/>
              </a:rPr>
              <a:t>Стало быть, 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inpin heiti" panose="00000500000000000000"/>
              </a:rPr>
              <a:t>Итак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inpin heiti" panose="00000500000000000000"/>
              </a:rPr>
              <a:t>Таким образом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inpin heiti" panose="00000500000000000000"/>
              </a:rPr>
              <a:t>Следовательно 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inpin heiti" panose="00000500000000000000"/>
              </a:rPr>
              <a:t>Обобщая сказанное, отметим, что 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inpin heiti" panose="00000500000000000000"/>
              </a:rPr>
              <a:t>Подводя итог, отметим …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inpin heiti" panose="00000500000000000000"/>
              </a:rPr>
              <a:t>Исходя из наших рассуждений, можно сделать вывод …</a:t>
            </a:r>
            <a:endParaRPr lang="el-GR" sz="2000" dirty="0">
              <a:solidFill>
                <a:schemeClr val="bg1">
                  <a:lumMod val="50000"/>
                </a:schemeClr>
              </a:solidFill>
              <a:ea typeface="inpin heiti" panose="00000500000000000000"/>
            </a:endParaRPr>
          </a:p>
          <a:p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4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примерами</a:t>
            </a:r>
            <a:endParaRPr lang="en-UA" dirty="0"/>
          </a:p>
        </p:txBody>
      </p:sp>
      <p:grpSp>
        <p:nvGrpSpPr>
          <p:cNvPr id="21" name="组合 33">
            <a:extLst>
              <a:ext uri="{FF2B5EF4-FFF2-40B4-BE49-F238E27FC236}">
                <a16:creationId xmlns:a16="http://schemas.microsoft.com/office/drawing/2014/main" id="{AB3F148F-6E87-5B42-BA04-3BC69914313D}"/>
              </a:ext>
            </a:extLst>
          </p:cNvPr>
          <p:cNvGrpSpPr/>
          <p:nvPr/>
        </p:nvGrpSpPr>
        <p:grpSpPr>
          <a:xfrm>
            <a:off x="6626831" y="1633591"/>
            <a:ext cx="4163357" cy="3663672"/>
            <a:chOff x="-551948" y="3414679"/>
            <a:chExt cx="3668635" cy="3304666"/>
          </a:xfrm>
        </p:grpSpPr>
        <p:sp>
          <p:nvSpPr>
            <p:cNvPr id="22" name="矩形 34">
              <a:extLst>
                <a:ext uri="{FF2B5EF4-FFF2-40B4-BE49-F238E27FC236}">
                  <a16:creationId xmlns:a16="http://schemas.microsoft.com/office/drawing/2014/main" id="{E89AE25D-A166-8C47-9C23-5F94FB141FA3}"/>
                </a:ext>
              </a:extLst>
            </p:cNvPr>
            <p:cNvSpPr/>
            <p:nvPr/>
          </p:nvSpPr>
          <p:spPr>
            <a:xfrm>
              <a:off x="-551948" y="3688002"/>
              <a:ext cx="3323696" cy="3031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  <a:hlinkClick r:id="rId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  <a:hlinkClick r:id="rId2"/>
                </a:rPr>
                <a:t>https://www.youtube.com/watch?v=ak_E4Hi2o5w</a:t>
              </a:r>
              <a:endPara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>
                <a:lnSpc>
                  <a:spcPct val="120000"/>
                </a:lnSpc>
              </a:pPr>
              <a:endParaRPr lang="ru-RU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ru-RU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Текст сказки</a:t>
              </a:r>
            </a:p>
            <a:p>
              <a:pPr>
                <a:lnSpc>
                  <a:spcPct val="120000"/>
                </a:lnSpc>
              </a:pPr>
              <a:r>
                <a:rPr lang="ru-RU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  <a:hlinkClick r:id="rId3"/>
                </a:rPr>
                <a:t>https://www.culture.ru/poems/4450/skazka-o-rybake-i-rybke</a:t>
              </a:r>
              <a:endPara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>
                <a:lnSpc>
                  <a:spcPct val="120000"/>
                </a:lnSpc>
              </a:pPr>
              <a:endPara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 algn="r">
                <a:lnSpc>
                  <a:spcPct val="120000"/>
                </a:lnSpc>
              </a:pPr>
              <a:endParaRPr lang="ru-RU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3" name="矩形 35">
              <a:extLst>
                <a:ext uri="{FF2B5EF4-FFF2-40B4-BE49-F238E27FC236}">
                  <a16:creationId xmlns:a16="http://schemas.microsoft.com/office/drawing/2014/main" id="{39A755D7-D049-4F44-8DD1-7C70AB604316}"/>
                </a:ext>
              </a:extLst>
            </p:cNvPr>
            <p:cNvSpPr/>
            <p:nvPr/>
          </p:nvSpPr>
          <p:spPr>
            <a:xfrm>
              <a:off x="-551948" y="3414679"/>
              <a:ext cx="3668635" cy="4491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sz="2400" b="1" dirty="0">
                  <a:solidFill>
                    <a:schemeClr val="accent3">
                      <a:lumMod val="7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Видео</a:t>
              </a:r>
              <a:endParaRPr lang="zh-CN" altLang="en-US" sz="2400" b="1" dirty="0">
                <a:solidFill>
                  <a:schemeClr val="accent3">
                    <a:lumMod val="7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7" name="组合 42">
            <a:extLst>
              <a:ext uri="{FF2B5EF4-FFF2-40B4-BE49-F238E27FC236}">
                <a16:creationId xmlns:a16="http://schemas.microsoft.com/office/drawing/2014/main" id="{A9D422EA-1810-434F-AD1C-C6EFD4D7926B}"/>
              </a:ext>
            </a:extLst>
          </p:cNvPr>
          <p:cNvGrpSpPr/>
          <p:nvPr/>
        </p:nvGrpSpPr>
        <p:grpSpPr>
          <a:xfrm>
            <a:off x="339048" y="1767165"/>
            <a:ext cx="4684568" cy="983763"/>
            <a:chOff x="-153658" y="3451823"/>
            <a:chExt cx="4562785" cy="452092"/>
          </a:xfrm>
        </p:grpSpPr>
        <p:sp>
          <p:nvSpPr>
            <p:cNvPr id="28" name="矩形 43">
              <a:extLst>
                <a:ext uri="{FF2B5EF4-FFF2-40B4-BE49-F238E27FC236}">
                  <a16:creationId xmlns:a16="http://schemas.microsoft.com/office/drawing/2014/main" id="{82704E1F-46D9-6B43-97A4-2F15CECE3B46}"/>
                </a:ext>
              </a:extLst>
            </p:cNvPr>
            <p:cNvSpPr/>
            <p:nvPr/>
          </p:nvSpPr>
          <p:spPr>
            <a:xfrm>
              <a:off x="-153658" y="3706135"/>
              <a:ext cx="4562785" cy="1977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А. С. Пушкина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9" name="矩形 44">
              <a:extLst>
                <a:ext uri="{FF2B5EF4-FFF2-40B4-BE49-F238E27FC236}">
                  <a16:creationId xmlns:a16="http://schemas.microsoft.com/office/drawing/2014/main" id="{5F473D60-3840-964A-AE77-4B3A3E9A8C54}"/>
                </a:ext>
              </a:extLst>
            </p:cNvPr>
            <p:cNvSpPr/>
            <p:nvPr/>
          </p:nvSpPr>
          <p:spPr>
            <a:xfrm>
              <a:off x="456773" y="3451823"/>
              <a:ext cx="3952354" cy="35197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sz="2000" b="1" dirty="0">
                  <a:solidFill>
                    <a:schemeClr val="bg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«Сказка о рыбаке и рыбке»</a:t>
              </a:r>
            </a:p>
            <a:p>
              <a:pPr algn="r">
                <a:lnSpc>
                  <a:spcPct val="120000"/>
                </a:lnSpc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组合 45">
            <a:extLst>
              <a:ext uri="{FF2B5EF4-FFF2-40B4-BE49-F238E27FC236}">
                <a16:creationId xmlns:a16="http://schemas.microsoft.com/office/drawing/2014/main" id="{B319FABD-12D4-9F47-BB31-547FED1FC8BD}"/>
              </a:ext>
            </a:extLst>
          </p:cNvPr>
          <p:cNvGrpSpPr/>
          <p:nvPr/>
        </p:nvGrpSpPr>
        <p:grpSpPr>
          <a:xfrm>
            <a:off x="2090057" y="4653297"/>
            <a:ext cx="2915489" cy="643966"/>
            <a:chOff x="1493637" y="3451823"/>
            <a:chExt cx="2915489" cy="643966"/>
          </a:xfrm>
        </p:grpSpPr>
        <p:sp>
          <p:nvSpPr>
            <p:cNvPr id="31" name="矩形 46">
              <a:extLst>
                <a:ext uri="{FF2B5EF4-FFF2-40B4-BE49-F238E27FC236}">
                  <a16:creationId xmlns:a16="http://schemas.microsoft.com/office/drawing/2014/main" id="{2AF631A7-3775-1E48-B488-C1601D94D94D}"/>
                </a:ext>
              </a:extLst>
            </p:cNvPr>
            <p:cNvSpPr/>
            <p:nvPr/>
          </p:nvSpPr>
          <p:spPr>
            <a:xfrm>
              <a:off x="1493637" y="3800644"/>
              <a:ext cx="2915489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2" name="矩形 47">
              <a:extLst>
                <a:ext uri="{FF2B5EF4-FFF2-40B4-BE49-F238E27FC236}">
                  <a16:creationId xmlns:a16="http://schemas.microsoft.com/office/drawing/2014/main" id="{B87F231D-97BD-884B-99C6-7D2EE964690C}"/>
                </a:ext>
              </a:extLst>
            </p:cNvPr>
            <p:cNvSpPr/>
            <p:nvPr/>
          </p:nvSpPr>
          <p:spPr>
            <a:xfrm>
              <a:off x="2167152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5" name="组合 33">
            <a:extLst>
              <a:ext uri="{FF2B5EF4-FFF2-40B4-BE49-F238E27FC236}">
                <a16:creationId xmlns:a16="http://schemas.microsoft.com/office/drawing/2014/main" id="{4D3805FB-A237-279C-5C95-E709AE3CF09A}"/>
              </a:ext>
            </a:extLst>
          </p:cNvPr>
          <p:cNvGrpSpPr/>
          <p:nvPr/>
        </p:nvGrpSpPr>
        <p:grpSpPr>
          <a:xfrm>
            <a:off x="760288" y="2950902"/>
            <a:ext cx="9303294" cy="4086760"/>
            <a:chOff x="-551948" y="3688001"/>
            <a:chExt cx="3323696" cy="6175141"/>
          </a:xfrm>
        </p:grpSpPr>
        <p:sp>
          <p:nvSpPr>
            <p:cNvPr id="26" name="矩形 34">
              <a:extLst>
                <a:ext uri="{FF2B5EF4-FFF2-40B4-BE49-F238E27FC236}">
                  <a16:creationId xmlns:a16="http://schemas.microsoft.com/office/drawing/2014/main" id="{2236C6FE-B525-8E5D-B38E-704F64043355}"/>
                </a:ext>
              </a:extLst>
            </p:cNvPr>
            <p:cNvSpPr/>
            <p:nvPr/>
          </p:nvSpPr>
          <p:spPr>
            <a:xfrm>
              <a:off x="-551948" y="3688001"/>
              <a:ext cx="3323696" cy="44573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  <a:hlinkClick r:id="rId2"/>
              </a:endParaRPr>
            </a:p>
            <a:p>
              <a:pPr>
                <a:lnSpc>
                  <a:spcPct val="120000"/>
                </a:lnSpc>
              </a:pPr>
              <a:endParaRPr lang="ru-RU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>
                <a:lnSpc>
                  <a:spcPct val="120000"/>
                </a:lnSpc>
              </a:pPr>
              <a:endPara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 algn="r">
                <a:lnSpc>
                  <a:spcPct val="120000"/>
                </a:lnSpc>
              </a:pPr>
              <a:endParaRPr lang="ru-RU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3" name="矩形 35">
              <a:extLst>
                <a:ext uri="{FF2B5EF4-FFF2-40B4-BE49-F238E27FC236}">
                  <a16:creationId xmlns:a16="http://schemas.microsoft.com/office/drawing/2014/main" id="{D1320D99-0EB7-5E96-C044-73B2F326CC82}"/>
                </a:ext>
              </a:extLst>
            </p:cNvPr>
            <p:cNvSpPr/>
            <p:nvPr/>
          </p:nvSpPr>
          <p:spPr>
            <a:xfrm>
              <a:off x="-533603" y="3688001"/>
              <a:ext cx="1820599" cy="61751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b="1" dirty="0" err="1">
                  <a:solidFill>
                    <a:schemeClr val="accent3">
                      <a:lumMod val="7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Д.з</a:t>
              </a:r>
              <a:r>
                <a:rPr lang="ru-RU" altLang="zh-CN" b="1" dirty="0">
                  <a:solidFill>
                    <a:schemeClr val="accent3">
                      <a:lumMod val="7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. </a:t>
              </a:r>
              <a:r>
                <a:rPr lang="ru-RU" altLang="zh-CN" dirty="0">
                  <a:solidFill>
                    <a:schemeClr val="accent3">
                      <a:lumMod val="7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написать план причинно- следственного эссе по мультфильму, изучить текст оригинала + дать прогноз дальнейшего развития событий. Использовать лексику из Ласкаревой (см. файл «лексика»)+ лексику уроков!</a:t>
              </a:r>
            </a:p>
            <a:p>
              <a:pPr>
                <a:lnSpc>
                  <a:spcPct val="120000"/>
                </a:lnSpc>
              </a:pPr>
              <a:endParaRPr lang="ru-RU" altLang="zh-CN" dirty="0">
                <a:solidFill>
                  <a:schemeClr val="accent3">
                    <a:lumMod val="7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ru-RU" altLang="zh-CN" dirty="0">
                  <a:solidFill>
                    <a:schemeClr val="accent3">
                      <a:lumMod val="7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Написать мини-эссе по мотивам сказки «Кризис отношений в семье</a:t>
              </a:r>
              <a:r>
                <a:rPr lang="el-GR" altLang="zh-CN" dirty="0">
                  <a:solidFill>
                    <a:schemeClr val="accent3">
                      <a:lumMod val="7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/ </a:t>
              </a:r>
              <a:r>
                <a:rPr lang="ru-RU" altLang="zh-CN" dirty="0">
                  <a:solidFill>
                    <a:schemeClr val="accent3">
                      <a:lumMod val="7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Как гармоничные отношения меняют человека»</a:t>
              </a:r>
            </a:p>
            <a:p>
              <a:pPr algn="just">
                <a:lnSpc>
                  <a:spcPct val="120000"/>
                </a:lnSpc>
              </a:pPr>
              <a:endParaRPr lang="zh-CN" altLang="en-US" sz="2000" b="1" dirty="0">
                <a:solidFill>
                  <a:schemeClr val="accent3">
                    <a:lumMod val="7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4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57" y="745481"/>
            <a:ext cx="5599130" cy="990852"/>
          </a:xfrm>
        </p:spPr>
        <p:txBody>
          <a:bodyPr>
            <a:normAutofit/>
          </a:bodyPr>
          <a:lstStyle/>
          <a:p>
            <a:r>
              <a:rPr lang="ru-RU" sz="2400" b="1" dirty="0"/>
              <a:t>План причинно- следственных связей </a:t>
            </a:r>
            <a:br>
              <a:rPr lang="ru-RU" sz="2400" b="1" dirty="0"/>
            </a:br>
            <a:r>
              <a:rPr lang="ru-RU" sz="2400" b="1" dirty="0"/>
              <a:t>в сказке</a:t>
            </a:r>
            <a:endParaRPr lang="en-UA" sz="24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A4AA0A-C915-32BC-26C4-8EE0108F2A32}"/>
              </a:ext>
            </a:extLst>
          </p:cNvPr>
          <p:cNvSpPr txBox="1"/>
          <p:nvPr/>
        </p:nvSpPr>
        <p:spPr>
          <a:xfrm>
            <a:off x="6479966" y="1500026"/>
            <a:ext cx="533545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accent3">
                  <a:lumMod val="75000"/>
                </a:schemeClr>
              </a:solidFill>
              <a:ea typeface="inpin heiti" panose="00000500000000000000"/>
            </a:endParaRP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ea typeface="inpin heiti" panose="00000500000000000000"/>
              </a:rPr>
              <a:t>....   приводит к +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  <a:ea typeface="inpin heiti" panose="00000500000000000000"/>
              </a:rPr>
              <a:t>Д.п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ea typeface="inpin heiti" panose="00000500000000000000"/>
              </a:rPr>
              <a:t>. 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ea typeface="inpin heiti" panose="00000500000000000000"/>
              </a:rPr>
              <a:t>....  обуславливает +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  <a:ea typeface="inpin heiti" panose="00000500000000000000"/>
              </a:rPr>
              <a:t>В.п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ea typeface="inpin heiti" panose="00000500000000000000"/>
              </a:rPr>
              <a:t>. </a:t>
            </a:r>
          </a:p>
          <a:p>
            <a:pPr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ea typeface="inpin heiti" panose="00000500000000000000"/>
              </a:rPr>
              <a:t>___________________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ea typeface="inpin heiti" panose="00000500000000000000"/>
              </a:rPr>
              <a:t>.....   зависит от +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  <a:ea typeface="inpin heiti" panose="00000500000000000000"/>
              </a:rPr>
              <a:t>Р.п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ea typeface="inpin heiti" panose="00000500000000000000"/>
              </a:rPr>
              <a:t>. 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ea typeface="inpin heiti" panose="00000500000000000000"/>
              </a:rPr>
              <a:t>....... связан (а/о/ы) с + Т.п. 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ea typeface="inpin heiti" panose="00000500000000000000"/>
              </a:rPr>
              <a:t>.....вызван (а/о/ы)  + Т.п. / обусловлен (а/о/ы)  + Т.п. </a:t>
            </a:r>
          </a:p>
          <a:p>
            <a:endParaRPr lang="ru-RU" sz="2000" dirty="0">
              <a:solidFill>
                <a:schemeClr val="accent3">
                  <a:lumMod val="75000"/>
                </a:schemeClr>
              </a:solidFill>
              <a:ea typeface="inpin heiti" panose="00000500000000000000"/>
            </a:endParaRP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ea typeface="inpin heiti" panose="00000500000000000000"/>
              </a:rPr>
              <a:t>Главной(-ым) / закономерной (-ым) предпосылкой/ причиной / результатом 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ea typeface="inpin heiti" panose="00000500000000000000"/>
              </a:rPr>
              <a:t>Следствием является то, что…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ea typeface="inpin heiti" panose="00000500000000000000"/>
              </a:rPr>
              <a:t> …является причиной, результатом,  следствием того, что / 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ea typeface="inpin heiti" panose="00000500000000000000"/>
              </a:rPr>
              <a:t>Результатом становится  то, что…. 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ea typeface="inpin heiti" panose="00000500000000000000"/>
              </a:rPr>
              <a:t>Из этого следует….</a:t>
            </a:r>
            <a:endParaRPr lang="el-GR" sz="2000" dirty="0">
              <a:solidFill>
                <a:schemeClr val="accent3">
                  <a:lumMod val="75000"/>
                </a:schemeClr>
              </a:solidFill>
              <a:ea typeface="inpin heiti" panose="0000050000000000000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+mj-lt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 rot="21274446">
            <a:off x="219226" y="2318398"/>
            <a:ext cx="991011" cy="2915489"/>
            <a:chOff x="4923304" y="1684213"/>
            <a:chExt cx="2229277" cy="4626854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В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07C967-B5E6-C74E-AD2A-BD40C8779A11}"/>
                </a:ext>
              </a:extLst>
            </p:cNvPr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08140BC7-A757-D249-BBA3-C76DDE88ECC3}"/>
                  </a:ext>
                </a:extLst>
              </p:cNvPr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6143A44-E28B-A447-93A8-496C9D0434CE}"/>
                  </a:ext>
                </a:extLst>
              </p:cNvPr>
              <p:cNvSpPr/>
              <p:nvPr/>
            </p:nvSpPr>
            <p:spPr>
              <a:xfrm rot="20812568">
                <a:off x="5576544" y="5163710"/>
                <a:ext cx="584388" cy="584387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Г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kern="0" dirty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Б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А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F09056F-CDA3-7F84-1A15-8E2063EA8B66}"/>
              </a:ext>
            </a:extLst>
          </p:cNvPr>
          <p:cNvSpPr txBox="1"/>
          <p:nvPr/>
        </p:nvSpPr>
        <p:spPr>
          <a:xfrm>
            <a:off x="1307887" y="1882663"/>
            <a:ext cx="5017329" cy="471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dirty="0">
                <a:solidFill>
                  <a:schemeClr val="accent3">
                    <a:lumMod val="7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А. Старик и старуха, завязка  истории</a:t>
            </a:r>
          </a:p>
          <a:p>
            <a:pPr>
              <a:lnSpc>
                <a:spcPct val="120000"/>
              </a:lnSpc>
            </a:pPr>
            <a:endParaRPr lang="el-GR" altLang="zh-CN" dirty="0">
              <a:solidFill>
                <a:schemeClr val="accent3">
                  <a:lumMod val="7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20000"/>
              </a:lnSpc>
            </a:pPr>
            <a:r>
              <a:rPr lang="ru-RU" altLang="zh-CN" dirty="0">
                <a:solidFill>
                  <a:schemeClr val="accent3">
                    <a:lumMod val="7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Б. Метаморфозы старухи, причины</a:t>
            </a:r>
            <a:r>
              <a:rPr lang="el-GR" altLang="zh-CN" dirty="0">
                <a:solidFill>
                  <a:schemeClr val="accent3">
                    <a:lumMod val="7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/</a:t>
            </a:r>
            <a:r>
              <a:rPr lang="ru-RU" altLang="zh-CN" dirty="0">
                <a:solidFill>
                  <a:schemeClr val="accent3">
                    <a:lumMod val="7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следствия,  последовательность повествования.</a:t>
            </a:r>
          </a:p>
          <a:p>
            <a:pPr>
              <a:lnSpc>
                <a:spcPct val="120000"/>
              </a:lnSpc>
            </a:pPr>
            <a:endParaRPr lang="el-GR" altLang="zh-CN" dirty="0">
              <a:solidFill>
                <a:schemeClr val="accent3">
                  <a:lumMod val="7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20000"/>
              </a:lnSpc>
            </a:pPr>
            <a:r>
              <a:rPr lang="ru-RU" altLang="zh-CN" dirty="0">
                <a:solidFill>
                  <a:schemeClr val="accent3">
                    <a:lumMod val="7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В. Апогей процессов,</a:t>
            </a:r>
          </a:p>
          <a:p>
            <a:pPr>
              <a:lnSpc>
                <a:spcPct val="120000"/>
              </a:lnSpc>
            </a:pPr>
            <a:r>
              <a:rPr lang="ru-RU" altLang="zh-CN" dirty="0">
                <a:solidFill>
                  <a:schemeClr val="accent3">
                    <a:lumMod val="7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регрессия</a:t>
            </a:r>
          </a:p>
          <a:p>
            <a:pPr>
              <a:lnSpc>
                <a:spcPct val="120000"/>
              </a:lnSpc>
            </a:pPr>
            <a:endParaRPr lang="el-GR" altLang="zh-CN" dirty="0">
              <a:solidFill>
                <a:schemeClr val="accent3">
                  <a:lumMod val="7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20000"/>
              </a:lnSpc>
            </a:pPr>
            <a:r>
              <a:rPr lang="ru-RU" altLang="zh-CN" dirty="0">
                <a:solidFill>
                  <a:schemeClr val="accent3">
                    <a:lumMod val="7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Г. Следствия процессов. Результат. </a:t>
            </a:r>
          </a:p>
          <a:p>
            <a:pPr>
              <a:lnSpc>
                <a:spcPct val="120000"/>
              </a:lnSpc>
            </a:pPr>
            <a:endParaRPr lang="el-GR" altLang="zh-CN" dirty="0">
              <a:solidFill>
                <a:schemeClr val="accent3">
                  <a:lumMod val="7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20000"/>
              </a:lnSpc>
            </a:pPr>
            <a:r>
              <a:rPr lang="ru-RU" altLang="zh-CN" dirty="0">
                <a:solidFill>
                  <a:schemeClr val="accent3">
                    <a:lumMod val="7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Д. Выводы и ваш прогноз о будущих изменениях?</a:t>
            </a:r>
          </a:p>
          <a:p>
            <a:pPr algn="just">
              <a:lnSpc>
                <a:spcPct val="120000"/>
              </a:lnSpc>
            </a:pPr>
            <a:endParaRPr lang="ru-RU" altLang="zh-CN" b="1" dirty="0">
              <a:solidFill>
                <a:schemeClr val="accent3">
                  <a:lumMod val="7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1FBB96-02E1-B61E-AD39-FF590CE9B2DC}"/>
              </a:ext>
            </a:extLst>
          </p:cNvPr>
          <p:cNvSpPr txBox="1"/>
          <p:nvPr/>
        </p:nvSpPr>
        <p:spPr>
          <a:xfrm>
            <a:off x="6893961" y="745481"/>
            <a:ext cx="4921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Средства выражения причины и следствия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4449BC7-4063-A1F8-B2E6-388DC63B123B}"/>
              </a:ext>
            </a:extLst>
          </p:cNvPr>
          <p:cNvCxnSpPr/>
          <p:nvPr/>
        </p:nvCxnSpPr>
        <p:spPr>
          <a:xfrm>
            <a:off x="6325216" y="1576478"/>
            <a:ext cx="0" cy="4641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43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2. Реферат</a:t>
            </a:r>
            <a:endParaRPr lang="en-UA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85" name="组合 92">
            <a:extLst>
              <a:ext uri="{FF2B5EF4-FFF2-40B4-BE49-F238E27FC236}">
                <a16:creationId xmlns:a16="http://schemas.microsoft.com/office/drawing/2014/main" id="{D7F05762-BABC-8147-95DF-5E473A3E8467}"/>
              </a:ext>
            </a:extLst>
          </p:cNvPr>
          <p:cNvGrpSpPr/>
          <p:nvPr/>
        </p:nvGrpSpPr>
        <p:grpSpPr>
          <a:xfrm>
            <a:off x="330474" y="1417839"/>
            <a:ext cx="5765526" cy="4020644"/>
            <a:chOff x="6118597" y="1656194"/>
            <a:chExt cx="5502332" cy="2416953"/>
          </a:xfrm>
        </p:grpSpPr>
        <p:sp>
          <p:nvSpPr>
            <p:cNvPr id="86" name="TextBox 126">
              <a:extLst>
                <a:ext uri="{FF2B5EF4-FFF2-40B4-BE49-F238E27FC236}">
                  <a16:creationId xmlns:a16="http://schemas.microsoft.com/office/drawing/2014/main" id="{1320BDF5-FDCB-C94F-B0FA-00D839A4AFEF}"/>
                </a:ext>
              </a:extLst>
            </p:cNvPr>
            <p:cNvSpPr txBox="1"/>
            <p:nvPr/>
          </p:nvSpPr>
          <p:spPr>
            <a:xfrm>
              <a:off x="6712850" y="2147136"/>
              <a:ext cx="4908079" cy="1926011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514350" indent="-514350">
                <a:buFont typeface="+mj-lt"/>
                <a:buAutoNum type="arabicPeriod"/>
              </a:pPr>
              <a:endParaRPr lang="ru-RU" sz="1800" dirty="0"/>
            </a:p>
            <a:p>
              <a:pPr marL="514350" indent="-514350">
                <a:buFont typeface="+mj-lt"/>
                <a:buAutoNum type="arabicPeriod"/>
              </a:pPr>
              <a:r>
                <a:rPr lang="ru-RU" sz="1800" dirty="0"/>
                <a:t>Вводная часть 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ru-RU" sz="1800" dirty="0"/>
                <a:t>Основная часть 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ru-RU" sz="1800" dirty="0"/>
                <a:t>Заключительная часть</a:t>
              </a:r>
            </a:p>
            <a:p>
              <a:pPr marL="514350" indent="-514350">
                <a:buFont typeface="+mj-lt"/>
                <a:buAutoNum type="arabicPeriod"/>
              </a:pPr>
              <a:endParaRPr lang="ru-RU" sz="1800" dirty="0"/>
            </a:p>
            <a:p>
              <a:r>
                <a:rPr lang="ru-RU" sz="1800" b="1" dirty="0"/>
                <a:t>В классе: </a:t>
              </a:r>
              <a:r>
                <a:rPr lang="ru-RU" sz="1800" dirty="0"/>
                <a:t>разбираем клише для реферирования 1, Колесова, Харитонов</a:t>
              </a:r>
              <a:r>
                <a:rPr lang="ru-RU" sz="1800" b="1" dirty="0"/>
                <a:t>, </a:t>
              </a:r>
              <a:r>
                <a:rPr lang="ru-RU" sz="1800" dirty="0"/>
                <a:t>«Золотое перо» с. 27-29 </a:t>
              </a:r>
            </a:p>
            <a:p>
              <a:r>
                <a:rPr lang="ru-RU" sz="1800" b="1" dirty="0" err="1"/>
                <a:t>Д.з</a:t>
              </a:r>
              <a:r>
                <a:rPr lang="ru-RU" sz="1800" b="1" dirty="0"/>
                <a:t>.</a:t>
              </a:r>
              <a:r>
                <a:rPr lang="ru-RU" sz="1800" dirty="0"/>
                <a:t> «Золотое перо», стр. 29, упр. 90- 91</a:t>
              </a:r>
              <a:endParaRPr lang="el-GR" sz="1800" dirty="0"/>
            </a:p>
            <a:p>
              <a:endParaRPr lang="el-GR" sz="1800" dirty="0"/>
            </a:p>
          </p:txBody>
        </p:sp>
        <p:sp>
          <p:nvSpPr>
            <p:cNvPr id="87" name="矩形 94">
              <a:extLst>
                <a:ext uri="{FF2B5EF4-FFF2-40B4-BE49-F238E27FC236}">
                  <a16:creationId xmlns:a16="http://schemas.microsoft.com/office/drawing/2014/main" id="{0ABD8C5D-8695-2845-A8B5-C68EFC48A349}"/>
                </a:ext>
              </a:extLst>
            </p:cNvPr>
            <p:cNvSpPr/>
            <p:nvPr/>
          </p:nvSpPr>
          <p:spPr>
            <a:xfrm>
              <a:off x="6118597" y="1656194"/>
              <a:ext cx="3817752" cy="234235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r"/>
              <a:r>
                <a:rPr lang="ru-RU" altLang="zh-CN" b="1" dirty="0">
                  <a:solidFill>
                    <a:srgbClr val="C871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Структура реферата- резюме </a:t>
              </a:r>
              <a:endParaRPr lang="zh-CN" altLang="en-US" b="1" dirty="0">
                <a:solidFill>
                  <a:srgbClr val="C871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8" name="直接连接符 95">
              <a:extLst>
                <a:ext uri="{FF2B5EF4-FFF2-40B4-BE49-F238E27FC236}">
                  <a16:creationId xmlns:a16="http://schemas.microsoft.com/office/drawing/2014/main" id="{8C24A585-AF00-254C-9690-E877D382C66C}"/>
                </a:ext>
              </a:extLst>
            </p:cNvPr>
            <p:cNvCxnSpPr>
              <a:cxnSpLocks/>
            </p:cNvCxnSpPr>
            <p:nvPr/>
          </p:nvCxnSpPr>
          <p:spPr>
            <a:xfrm>
              <a:off x="6452134" y="1920736"/>
              <a:ext cx="3433553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1987BD-DFF3-598A-B942-BC4393251582}"/>
              </a:ext>
            </a:extLst>
          </p:cNvPr>
          <p:cNvSpPr txBox="1"/>
          <p:nvPr/>
        </p:nvSpPr>
        <p:spPr>
          <a:xfrm>
            <a:off x="6849616" y="1417839"/>
            <a:ext cx="481857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871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Грамматические характеристики реферата</a:t>
            </a:r>
            <a:endParaRPr lang="en-US" b="1" dirty="0">
              <a:solidFill>
                <a:srgbClr val="C871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ru-RU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AutoNum type="arabicPeriod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Третье лицо – косвенная речь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Пассивные  конструкции 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Причастные и деепричастные обороты 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Сложный синтаксис 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Отсутствие уточнений и повторов. </a:t>
            </a:r>
            <a:endParaRPr lang="el-GR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62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040" y="-164387"/>
            <a:ext cx="9103759" cy="1250919"/>
          </a:xfrm>
        </p:spPr>
        <p:txBody>
          <a:bodyPr>
            <a:normAutofit fontScale="90000"/>
          </a:bodyPr>
          <a:lstStyle/>
          <a:p>
            <a:r>
              <a:rPr lang="ru-RU" dirty="0"/>
              <a:t>Реферат. Структура  реферата- резюме</a:t>
            </a:r>
            <a:endParaRPr lang="en-UA" dirty="0"/>
          </a:p>
        </p:txBody>
      </p:sp>
      <p:sp>
        <p:nvSpPr>
          <p:cNvPr id="86" name="TextBox 126">
            <a:extLst>
              <a:ext uri="{FF2B5EF4-FFF2-40B4-BE49-F238E27FC236}">
                <a16:creationId xmlns:a16="http://schemas.microsoft.com/office/drawing/2014/main" id="{1320BDF5-FDCB-C94F-B0FA-00D839A4AFEF}"/>
              </a:ext>
            </a:extLst>
          </p:cNvPr>
          <p:cNvSpPr txBox="1"/>
          <p:nvPr/>
        </p:nvSpPr>
        <p:spPr>
          <a:xfrm>
            <a:off x="359596" y="636998"/>
            <a:ext cx="12041312" cy="6786473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514350" indent="-514350">
              <a:buFont typeface="+mj-lt"/>
              <a:buAutoNum type="arabicPeriod"/>
            </a:pPr>
            <a:endParaRPr lang="ru-RU" sz="1800" dirty="0"/>
          </a:p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1. Вводная часть </a:t>
            </a:r>
          </a:p>
          <a:p>
            <a:r>
              <a:rPr lang="el-GR" sz="1800" dirty="0"/>
              <a:t>- </a:t>
            </a:r>
            <a:r>
              <a:rPr lang="ru-RU" sz="1800" dirty="0"/>
              <a:t>Информация</a:t>
            </a:r>
            <a:r>
              <a:rPr lang="en-US" sz="1800" dirty="0"/>
              <a:t> </a:t>
            </a:r>
            <a:r>
              <a:rPr lang="ru-RU" sz="1800" dirty="0"/>
              <a:t>по имеющимся данным </a:t>
            </a:r>
          </a:p>
          <a:p>
            <a:pPr marL="514350" indent="-514350">
              <a:buNone/>
            </a:pP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(статья), написана ....</a:t>
            </a:r>
            <a:r>
              <a:rPr lang="el-GR" sz="1800" dirty="0"/>
              <a:t>/</a:t>
            </a:r>
            <a:r>
              <a:rPr lang="ru-RU" sz="1800" dirty="0"/>
              <a:t> опубликована ...</a:t>
            </a:r>
          </a:p>
          <a:p>
            <a:pPr marL="514350" indent="-514350">
              <a:buNone/>
            </a:pPr>
            <a:r>
              <a:rPr lang="el-GR" sz="1800" dirty="0"/>
              <a:t>- </a:t>
            </a:r>
            <a:r>
              <a:rPr lang="ru-RU" sz="1800" dirty="0"/>
              <a:t>Информация о теме</a:t>
            </a:r>
          </a:p>
          <a:p>
            <a:pPr marL="514350" indent="-514350">
              <a:buNone/>
            </a:pPr>
            <a:r>
              <a:rPr lang="ru-RU" sz="1800" dirty="0"/>
              <a:t>(статья) посвящена вопросу/ проблеме/ теме</a:t>
            </a:r>
          </a:p>
          <a:p>
            <a:pPr marL="514350" indent="-514350">
              <a:buNone/>
            </a:pPr>
            <a:r>
              <a:rPr lang="el-GR" sz="1800" dirty="0"/>
              <a:t>- </a:t>
            </a:r>
            <a:r>
              <a:rPr lang="ru-RU" sz="1800" dirty="0"/>
              <a:t>Информация о структуре </a:t>
            </a:r>
          </a:p>
          <a:p>
            <a:pPr marL="514350" indent="-514350">
              <a:buNone/>
            </a:pPr>
            <a:r>
              <a:rPr lang="ru-RU" sz="1800" dirty="0"/>
              <a:t>Монография состоит из …</a:t>
            </a:r>
          </a:p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2. Основная часть </a:t>
            </a:r>
          </a:p>
          <a:p>
            <a:r>
              <a:rPr lang="ru-RU" sz="1800" dirty="0"/>
              <a:t>Автор / Учёный /Исследователь/ Журналист излагает свой взгляд (свою позицию) / описывает / даёт характеристику / раскрывает сущность проблемы... </a:t>
            </a:r>
          </a:p>
          <a:p>
            <a:r>
              <a:rPr lang="ru-RU" sz="1800" dirty="0"/>
              <a:t>В подтверждение своей концепции автор приводит следующие результаты / факты / данные / аргументы. </a:t>
            </a:r>
          </a:p>
          <a:p>
            <a:r>
              <a:rPr lang="ru-RU" sz="1800" dirty="0"/>
              <a:t>По мнению/ Согласно мнению автора...</a:t>
            </a:r>
          </a:p>
          <a:p>
            <a:r>
              <a:rPr lang="ru-RU" sz="1800" dirty="0"/>
              <a:t>Позиция автора иллюстрируется примерами / данными... </a:t>
            </a:r>
          </a:p>
          <a:p>
            <a:r>
              <a:rPr lang="ru-RU" sz="1800" dirty="0"/>
              <a:t>Кроме того, в статье затрагиваются / упоминаются такие вопросы, как ...  </a:t>
            </a:r>
          </a:p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3. Заключительная часть </a:t>
            </a:r>
          </a:p>
          <a:p>
            <a:r>
              <a:rPr lang="ru-RU" sz="1800" dirty="0"/>
              <a:t>В заключение автор подводит итоги / делает вывод о...</a:t>
            </a:r>
          </a:p>
          <a:p>
            <a:r>
              <a:rPr lang="ru-RU" sz="1800" dirty="0"/>
              <a:t>Проведенный в статье анализ позволяет сделать вывод о... </a:t>
            </a:r>
            <a:endParaRPr lang="el-GR" sz="1800" dirty="0"/>
          </a:p>
          <a:p>
            <a:endParaRPr lang="el-GR" sz="1600" dirty="0"/>
          </a:p>
          <a:p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17535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040" y="-164387"/>
            <a:ext cx="9103759" cy="1250919"/>
          </a:xfrm>
        </p:spPr>
        <p:txBody>
          <a:bodyPr>
            <a:normAutofit/>
          </a:bodyPr>
          <a:lstStyle/>
          <a:p>
            <a:r>
              <a:rPr lang="ru-RU" dirty="0"/>
              <a:t>Работа с примерами</a:t>
            </a:r>
            <a:endParaRPr lang="en-UA" dirty="0"/>
          </a:p>
        </p:txBody>
      </p:sp>
      <p:sp>
        <p:nvSpPr>
          <p:cNvPr id="86" name="TextBox 126">
            <a:extLst>
              <a:ext uri="{FF2B5EF4-FFF2-40B4-BE49-F238E27FC236}">
                <a16:creationId xmlns:a16="http://schemas.microsoft.com/office/drawing/2014/main" id="{1320BDF5-FDCB-C94F-B0FA-00D839A4AFEF}"/>
              </a:ext>
            </a:extLst>
          </p:cNvPr>
          <p:cNvSpPr txBox="1"/>
          <p:nvPr/>
        </p:nvSpPr>
        <p:spPr>
          <a:xfrm>
            <a:off x="328773" y="760288"/>
            <a:ext cx="7551506" cy="6281720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514350" indent="-514350">
              <a:buFont typeface="+mj-lt"/>
              <a:buAutoNum type="arabicPeriod"/>
            </a:pPr>
            <a:endParaRPr lang="ru-RU" sz="1800" dirty="0"/>
          </a:p>
          <a:p>
            <a:r>
              <a:rPr lang="ru-RU" sz="1600" b="1" dirty="0">
                <a:hlinkClick r:id="rId2"/>
              </a:rPr>
              <a:t>Слово о полку Игореве</a:t>
            </a:r>
            <a:r>
              <a:rPr lang="ru-RU" sz="1600" b="1" dirty="0"/>
              <a:t> (заметка на сайте «Полка», посвященное памятникам древнерусской литературы </a:t>
            </a:r>
            <a:r>
              <a:rPr lang="en-US" sz="1600" b="1" dirty="0">
                <a:hlinkClick r:id="rId3"/>
              </a:rPr>
              <a:t>https://polka.academy/lists/85</a:t>
            </a:r>
            <a:r>
              <a:rPr lang="ru-RU" sz="1600" b="1" dirty="0"/>
              <a:t>)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dirty="0">
                <a:cs typeface="Microsoft Tai Le" panose="020B0502040204020203" pitchFamily="34" charset="0"/>
              </a:rPr>
              <a:t>Слово о Полку Игореве - первый образец высокой поэзии в древнерусской литературе. Историческая поэма о походе новгород-северского князя Игоря Святославича на половцев в 1185 году, записанная или созданная по живым следам событий. Ни имени автора, ни списков «Слова» не сохранилось. Единственный список сгорел в московском пожаре 1812 года, из-за чего в «Слове» многие годы подозревали литературную мистификацию, однако уже в XXI веке академик Андрей Зализняк методами лингвистики доказал его подлинность. Поэтический язык «Слова» владел воображением многих русских писателей, которые вдохновлялись им и переводили его на современный русский язык. Наиболее известен перевод Жуковского, всего их существует множество, включая поэтический перевод Николая Заболоцкого и академический — Дмитрия Лихачёва. Такие выражения, как «растекаться мыслью по древу» или «О Русская земля, далёко уж ты за горами!», плач Ярославны и образ Вещего Бояна навсегда вошли в русский символический обиход. </a:t>
            </a:r>
          </a:p>
          <a:p>
            <a:endParaRPr lang="ru-RU" sz="1600" dirty="0"/>
          </a:p>
          <a:p>
            <a:r>
              <a:rPr lang="ru-RU" sz="1600" b="1" dirty="0" err="1"/>
              <a:t>Д.з</a:t>
            </a:r>
            <a:r>
              <a:rPr lang="ru-RU" sz="1600" b="1" dirty="0"/>
              <a:t>.</a:t>
            </a:r>
            <a:r>
              <a:rPr lang="ru-RU" sz="1600" dirty="0"/>
              <a:t> Написать мини-реферат к статье, «Золотое перо» упр. 156 с. 42-43 </a:t>
            </a:r>
            <a:endParaRPr lang="el-GR" sz="1400" dirty="0"/>
          </a:p>
          <a:p>
            <a:endParaRPr lang="el-GR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D18FBE-1BAC-13D3-BC3A-F46CF057C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213" y="1541124"/>
            <a:ext cx="4016909" cy="442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Практика клише</a:t>
            </a:r>
            <a:endParaRPr lang="en-UA" dirty="0"/>
          </a:p>
        </p:txBody>
      </p:sp>
      <p:grpSp>
        <p:nvGrpSpPr>
          <p:cNvPr id="85" name="组合 92">
            <a:extLst>
              <a:ext uri="{FF2B5EF4-FFF2-40B4-BE49-F238E27FC236}">
                <a16:creationId xmlns:a16="http://schemas.microsoft.com/office/drawing/2014/main" id="{D7F05762-BABC-8147-95DF-5E473A3E8467}"/>
              </a:ext>
            </a:extLst>
          </p:cNvPr>
          <p:cNvGrpSpPr/>
          <p:nvPr/>
        </p:nvGrpSpPr>
        <p:grpSpPr>
          <a:xfrm>
            <a:off x="205484" y="955497"/>
            <a:ext cx="11291298" cy="5476125"/>
            <a:chOff x="6118597" y="1457034"/>
            <a:chExt cx="5616272" cy="3025071"/>
          </a:xfrm>
        </p:grpSpPr>
        <p:sp>
          <p:nvSpPr>
            <p:cNvPr id="86" name="TextBox 126">
              <a:extLst>
                <a:ext uri="{FF2B5EF4-FFF2-40B4-BE49-F238E27FC236}">
                  <a16:creationId xmlns:a16="http://schemas.microsoft.com/office/drawing/2014/main" id="{1320BDF5-FDCB-C94F-B0FA-00D839A4AFEF}"/>
                </a:ext>
              </a:extLst>
            </p:cNvPr>
            <p:cNvSpPr txBox="1"/>
            <p:nvPr/>
          </p:nvSpPr>
          <p:spPr>
            <a:xfrm>
              <a:off x="6285210" y="1457034"/>
              <a:ext cx="5449659" cy="3025071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514350" indent="-514350">
                <a:buFont typeface="+mj-lt"/>
                <a:buAutoNum type="arabicPeriod"/>
              </a:pPr>
              <a:endParaRPr lang="ru-RU" sz="2000" dirty="0"/>
            </a:p>
            <a:p>
              <a:pPr>
                <a:buNone/>
              </a:pPr>
              <a:r>
                <a:rPr lang="ru-RU" sz="2000" dirty="0"/>
                <a:t>Данная статья, опубликованная...., посвящена .....  </a:t>
              </a:r>
            </a:p>
            <a:p>
              <a:pPr>
                <a:buNone/>
              </a:pPr>
              <a:r>
                <a:rPr lang="ru-RU" sz="2000" dirty="0"/>
                <a:t>Дается описание</a:t>
              </a:r>
              <a:r>
                <a:rPr lang="el-GR" sz="2000" dirty="0"/>
                <a:t>/</a:t>
              </a:r>
              <a:r>
                <a:rPr lang="ru-RU" sz="2000" dirty="0"/>
                <a:t>характеристика.. + </a:t>
              </a:r>
              <a:r>
                <a:rPr lang="ru-RU" sz="2000" dirty="0" err="1"/>
                <a:t>Р.п</a:t>
              </a:r>
              <a:r>
                <a:rPr lang="ru-RU" sz="2000" dirty="0"/>
                <a:t>.</a:t>
              </a:r>
            </a:p>
            <a:p>
              <a:pPr>
                <a:buNone/>
              </a:pPr>
              <a:r>
                <a:rPr lang="ru-RU" sz="2000" dirty="0"/>
                <a:t>Журналист называет ...., </a:t>
              </a:r>
            </a:p>
            <a:p>
              <a:pPr>
                <a:buNone/>
              </a:pPr>
              <a:r>
                <a:rPr lang="ru-RU" sz="2000" dirty="0"/>
                <a:t>Подтверждая.... </a:t>
              </a:r>
            </a:p>
            <a:p>
              <a:pPr>
                <a:buNone/>
              </a:pPr>
              <a:r>
                <a:rPr lang="ru-RU" sz="2000" dirty="0"/>
                <a:t>Анализируя .... , </a:t>
              </a:r>
            </a:p>
            <a:p>
              <a:pPr>
                <a:buNone/>
              </a:pPr>
              <a:r>
                <a:rPr lang="ru-RU" sz="2000" dirty="0"/>
                <a:t>Автор подчёркивает + </a:t>
              </a:r>
              <a:r>
                <a:rPr lang="ru-RU" sz="2000" dirty="0" err="1"/>
                <a:t>В.п</a:t>
              </a:r>
              <a:r>
                <a:rPr lang="ru-RU" sz="2000" dirty="0"/>
                <a:t>.</a:t>
              </a:r>
              <a:r>
                <a:rPr lang="el-GR" sz="2000" dirty="0"/>
                <a:t>/</a:t>
              </a:r>
              <a:r>
                <a:rPr lang="ru-RU" sz="2000" dirty="0"/>
                <a:t> подробно описывает, рассматривает, характеризирует + </a:t>
              </a:r>
              <a:r>
                <a:rPr lang="ru-RU" sz="2000" dirty="0" err="1"/>
                <a:t>В.п</a:t>
              </a:r>
              <a:r>
                <a:rPr lang="ru-RU" sz="2000" dirty="0"/>
                <a:t>., останавливается на + </a:t>
              </a:r>
              <a:r>
                <a:rPr lang="ru-RU" sz="2000" dirty="0" err="1"/>
                <a:t>П.п</a:t>
              </a:r>
              <a:r>
                <a:rPr lang="ru-RU" sz="2000" dirty="0"/>
                <a:t>. .... </a:t>
              </a:r>
            </a:p>
            <a:p>
              <a:pPr>
                <a:buNone/>
              </a:pPr>
              <a:r>
                <a:rPr lang="ru-RU" sz="2000" dirty="0"/>
                <a:t>Значительное место отводится</a:t>
              </a:r>
              <a:r>
                <a:rPr lang="el-GR" sz="2000" dirty="0"/>
                <a:t>/</a:t>
              </a:r>
              <a:r>
                <a:rPr lang="ru-RU" sz="2000" dirty="0"/>
                <a:t>Большое внимание уделяется...+ </a:t>
              </a:r>
              <a:r>
                <a:rPr lang="ru-RU" sz="2000" dirty="0" err="1"/>
                <a:t>Д.п</a:t>
              </a:r>
              <a:r>
                <a:rPr lang="ru-RU" sz="2000" dirty="0"/>
                <a:t>.</a:t>
              </a:r>
            </a:p>
            <a:p>
              <a:pPr>
                <a:buNone/>
              </a:pPr>
              <a:r>
                <a:rPr lang="ru-RU" sz="2000" dirty="0"/>
                <a:t>Основными причинами данного явления считаются .... </a:t>
              </a:r>
            </a:p>
            <a:p>
              <a:pPr>
                <a:buNone/>
              </a:pPr>
              <a:r>
                <a:rPr lang="ru-RU" sz="2000" dirty="0"/>
                <a:t>В статье имеются ( содержатся) ценные сведения о.. (</a:t>
              </a:r>
              <a:r>
                <a:rPr lang="ru-RU" sz="2000" dirty="0" err="1"/>
                <a:t>П.п</a:t>
              </a:r>
              <a:r>
                <a:rPr lang="ru-RU" sz="2000" dirty="0"/>
                <a:t>.), важные неопубликованные данные, убедительные доказательства ( </a:t>
              </a:r>
              <a:r>
                <a:rPr lang="ru-RU" sz="2000" dirty="0" err="1"/>
                <a:t>Р.п</a:t>
              </a:r>
              <a:r>
                <a:rPr lang="ru-RU" sz="2000" dirty="0"/>
                <a:t>.)</a:t>
              </a:r>
            </a:p>
            <a:p>
              <a:pPr>
                <a:buNone/>
              </a:pPr>
              <a:r>
                <a:rPr lang="ru-RU" sz="2000" dirty="0"/>
                <a:t>Отмечая взаимосвязь....    Останавливаясь на вопросе …..</a:t>
              </a:r>
            </a:p>
            <a:p>
              <a:pPr>
                <a:buNone/>
              </a:pPr>
              <a:r>
                <a:rPr lang="ru-RU" sz="2000" dirty="0"/>
                <a:t>Автор призывает</a:t>
              </a:r>
              <a:r>
                <a:rPr lang="el-GR" sz="2000" dirty="0"/>
                <a:t>/</a:t>
              </a:r>
              <a:r>
                <a:rPr lang="ru-RU" sz="2000" dirty="0"/>
                <a:t>убедительно доказывает, исследует</a:t>
              </a:r>
              <a:r>
                <a:rPr lang="el-GR" sz="2000" dirty="0"/>
                <a:t>/ </a:t>
              </a:r>
              <a:r>
                <a:rPr lang="ru-RU" sz="2000" dirty="0"/>
                <a:t>приходит к логическому выводу ...    </a:t>
              </a:r>
            </a:p>
          </p:txBody>
        </p:sp>
        <p:sp>
          <p:nvSpPr>
            <p:cNvPr id="87" name="矩形 94">
              <a:extLst>
                <a:ext uri="{FF2B5EF4-FFF2-40B4-BE49-F238E27FC236}">
                  <a16:creationId xmlns:a16="http://schemas.microsoft.com/office/drawing/2014/main" id="{0ABD8C5D-8695-2845-A8B5-C68EFC48A349}"/>
                </a:ext>
              </a:extLst>
            </p:cNvPr>
            <p:cNvSpPr/>
            <p:nvPr/>
          </p:nvSpPr>
          <p:spPr>
            <a:xfrm>
              <a:off x="6118597" y="1656194"/>
              <a:ext cx="3817752" cy="234235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r"/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8" name="直接连接符 95">
              <a:extLst>
                <a:ext uri="{FF2B5EF4-FFF2-40B4-BE49-F238E27FC236}">
                  <a16:creationId xmlns:a16="http://schemas.microsoft.com/office/drawing/2014/main" id="{8C24A585-AF00-254C-9690-E877D382C66C}"/>
                </a:ext>
              </a:extLst>
            </p:cNvPr>
            <p:cNvCxnSpPr>
              <a:cxnSpLocks/>
            </p:cNvCxnSpPr>
            <p:nvPr/>
          </p:nvCxnSpPr>
          <p:spPr>
            <a:xfrm>
              <a:off x="6452134" y="1920736"/>
              <a:ext cx="3433553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7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0ADAD"/>
      </a:accent1>
      <a:accent2>
        <a:srgbClr val="C29D69"/>
      </a:accent2>
      <a:accent3>
        <a:srgbClr val="A5A5A5"/>
      </a:accent3>
      <a:accent4>
        <a:srgbClr val="DEABA0"/>
      </a:accent4>
      <a:accent5>
        <a:srgbClr val="BCC4C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962</Words>
  <Application>Microsoft Office PowerPoint</Application>
  <PresentationFormat>Широкоэкранный</PresentationFormat>
  <Paragraphs>136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Microsoft YaHei</vt:lpstr>
      <vt:lpstr>Microsoft YaHei</vt:lpstr>
      <vt:lpstr>Arial</vt:lpstr>
      <vt:lpstr>Calibri</vt:lpstr>
      <vt:lpstr>Calibri Light</vt:lpstr>
      <vt:lpstr>inpin heiti</vt:lpstr>
      <vt:lpstr>Microsoft Tai Le</vt:lpstr>
      <vt:lpstr>Seravek</vt:lpstr>
      <vt:lpstr>Office Theme</vt:lpstr>
      <vt:lpstr>Виды текстов.</vt:lpstr>
      <vt:lpstr>Презентация PowerPoint</vt:lpstr>
      <vt:lpstr>Работа с примерами</vt:lpstr>
      <vt:lpstr>План причинно- следственных связей  в сказке</vt:lpstr>
      <vt:lpstr>2. Реферат</vt:lpstr>
      <vt:lpstr>Реферат. Структура  реферата- резюме</vt:lpstr>
      <vt:lpstr>Работа с примерами</vt:lpstr>
      <vt:lpstr>Практика клише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Anna Pro</cp:lastModifiedBy>
  <cp:revision>18</cp:revision>
  <dcterms:created xsi:type="dcterms:W3CDTF">2024-02-13T07:37:20Z</dcterms:created>
  <dcterms:modified xsi:type="dcterms:W3CDTF">2024-10-17T02:28:46Z</dcterms:modified>
</cp:coreProperties>
</file>