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4" r:id="rId4"/>
    <p:sldId id="265" r:id="rId5"/>
    <p:sldId id="263" r:id="rId6"/>
    <p:sldId id="261" r:id="rId7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Pro" initials="AP" lastIdx="1" clrIdx="0">
    <p:extLst>
      <p:ext uri="{19B8F6BF-5375-455C-9EA6-DF929625EA0E}">
        <p15:presenceInfo xmlns:p15="http://schemas.microsoft.com/office/powerpoint/2012/main" userId="84a30105a5dd9f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7953"/>
    <a:srgbClr val="BF784D"/>
    <a:srgbClr val="EB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5865"/>
  </p:normalViewPr>
  <p:slideViewPr>
    <p:cSldViewPr snapToGrid="0" snapToObjects="1">
      <p:cViewPr varScale="1">
        <p:scale>
          <a:sx n="62" d="100"/>
          <a:sy n="62" d="100"/>
        </p:scale>
        <p:origin x="9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0" d="100"/>
          <a:sy n="50" d="100"/>
        </p:scale>
        <p:origin x="2708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5C1A4-0EFC-45E0-8FB7-F71527A8056A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0E090-7FB9-4DC2-B63C-A29E23F61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99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0E090-7FB9-4DC2-B63C-A29E23F61A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06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11BBB-D7E9-244D-A111-0F1B4EEBC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CAD8C-CC5B-A749-B9E1-AD5BDCF53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EAB51-37F5-9846-A5F6-AFDD9237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8A2F5-7F15-6643-B60A-5BF7CAD23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A8993-9846-E441-9C9B-CD24F8AB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915E52-97BC-C842-A565-8D6D5D9ACB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92125" y="0"/>
            <a:ext cx="10299875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E357AE-1F2A-1041-815D-4FAE9D0362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9210"/>
          <a:stretch/>
        </p:blipFill>
        <p:spPr>
          <a:xfrm flipH="1">
            <a:off x="1" y="0"/>
            <a:ext cx="2141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6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6340-4F97-2647-B300-21261CB3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4CEB9-A81E-AE43-8D51-0D9484194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3A4E4-4A4D-5141-9E71-0BD45D38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5BCD5-89B7-8E47-A09C-4B50067D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3CEC3-50BF-3745-B7DB-78880173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98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9E4A96-7AF7-E343-A285-338CED712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18C59E-ADAE-5549-81FF-5E550CFA9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1E35A-B265-7347-B739-9129A427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BD874-3784-ED4B-B765-707F4423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D13D4-0C52-0F4D-B482-016B7012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97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A90F-F1EA-B049-BE7C-10A17BF3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A5000-4294-164F-A461-1AE9C0D77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877B5-C856-D54D-85CD-48B668810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84C39-F19A-474D-B2FB-90BF0C7B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E5032-0DDB-824C-814E-D17848F37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350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775C4-F544-6A44-A7FF-EDD7813F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4B628-B419-8145-A290-5163D45AB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51420-473C-CA47-96C6-1F10CA9A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B0C0F-0C89-D842-BD5C-D04ECB670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899D7-140E-A847-99C3-0969F8241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27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37612-2E23-D94B-B484-78207891B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42875-73EC-854F-93CD-7E77A98DE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63E1E-08D7-B948-9D86-CCF2D7E49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2A078-AF47-1843-B201-E0B35BA04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6EDC8-A7E5-8749-92A4-BEFE1FA6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B54F5-A1F0-E14E-997B-2A2F8216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122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2F31-B9A7-3B47-8BC0-3B129BD4F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13312-F08E-E14F-865C-C141C002A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D9BDC-72C4-324C-A3E4-ECCB5D89C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4F969C-095B-9348-9069-5977B50FF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53298A-8953-9E44-8F0D-D16290020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E64006-8456-2240-857C-4D15910F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065AEF-9DFF-6442-B865-64B18AD5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4A254D-56E5-3A43-84DC-FDD8E06B4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153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B376-8AAC-B244-96DC-9C377CDF7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CEB79F-5813-7E47-A933-1A43CF52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1E489-76D4-EE4C-9608-9EF1A987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A56C65-4890-5849-8A00-A6888EE75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39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0BD80-6CBF-2C40-9C96-675341EC1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20CA16-CE9C-F640-9AC2-EAB102CE9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EC1C2-141B-2D40-987F-EC624BAE0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391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C6C2A-D407-7A4E-A63B-76F028F9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55B72-051E-3947-B17A-A4BDE4CBA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937DD-7DB8-C142-AE63-339402E6B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DF9C9-CAD3-B344-BF2A-E895F1AD7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C051C-B25F-0449-AB8B-01098F0C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A2D44-9822-6542-99BB-81E4726D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820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74290-474C-C645-90F5-0AF27FAB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C5EBD-2649-C14B-97B7-E935F1B79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21026-D706-D54C-AEEC-DAF1068DF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110F3-0A12-9443-BCFE-240121AC1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6B371-39CD-F647-A64B-BD50060E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86A38-B5E8-4145-8AA6-AD8FA3ED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821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3B584C-E7AA-E64F-97EC-834D40E098B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0800000">
            <a:off x="0" y="0"/>
            <a:ext cx="4067799" cy="2708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F263D8-B5A0-964F-9F48-A5349EF31C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4038600" y="0"/>
            <a:ext cx="1281895" cy="2708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F16746-919B-4C47-86FA-387A18E139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>
            <a:off x="5161609" y="0"/>
            <a:ext cx="1281895" cy="2708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7B638F-5717-AA43-9F81-53EA5D24FB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6318652" y="4408"/>
            <a:ext cx="1281895" cy="2708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7123E2-11F0-DA47-A896-BE83A204A0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>
            <a:off x="7441661" y="4408"/>
            <a:ext cx="1281895" cy="27084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8A3266-CA5F-B043-A824-D7EB46959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8564670" y="0"/>
            <a:ext cx="1281895" cy="2708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3E6540-55E3-9E4C-A596-48E564256D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>
            <a:off x="9687679" y="0"/>
            <a:ext cx="1281895" cy="27084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4A046F-C8F8-4C4B-A612-31F977807D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10844723" y="0"/>
            <a:ext cx="1347278" cy="27084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698F505-B1DA-754D-B986-9012A79D9523}"/>
              </a:ext>
            </a:extLst>
          </p:cNvPr>
          <p:cNvSpPr/>
          <p:nvPr userDrawn="1"/>
        </p:nvSpPr>
        <p:spPr>
          <a:xfrm>
            <a:off x="0" y="365125"/>
            <a:ext cx="12192000" cy="1325563"/>
          </a:xfrm>
          <a:prstGeom prst="rect">
            <a:avLst/>
          </a:prstGeom>
          <a:gradFill>
            <a:gsLst>
              <a:gs pos="0">
                <a:srgbClr val="E3E3E3">
                  <a:alpha val="0"/>
                </a:srgbClr>
              </a:gs>
              <a:gs pos="100000">
                <a:srgbClr val="EBECE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DB4DFD-E603-9849-8E77-6CE783208838}"/>
              </a:ext>
            </a:extLst>
          </p:cNvPr>
          <p:cNvSpPr/>
          <p:nvPr userDrawn="1"/>
        </p:nvSpPr>
        <p:spPr>
          <a:xfrm>
            <a:off x="-1" y="1690688"/>
            <a:ext cx="12192001" cy="5167312"/>
          </a:xfrm>
          <a:prstGeom prst="rect">
            <a:avLst/>
          </a:prstGeom>
          <a:solidFill>
            <a:srgbClr val="EBE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4B10FE-629B-CC49-A3CA-8FBA0A7EC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434" y="307069"/>
            <a:ext cx="9008365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0411C-FAFC-F240-825D-C0C4DA65C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E050E-6DC8-2B48-ADA5-E5058B4F2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349C7-6ACD-E148-B9E1-1CA6FDC4264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55768-369B-4145-AADF-6F2E5DBBE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8F7E6-5451-4749-8C01-8EC869F5A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840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9216-6482-0A40-9251-AF4A1BF18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338" y="1450609"/>
            <a:ext cx="6013938" cy="2387600"/>
          </a:xfrm>
        </p:spPr>
        <p:txBody>
          <a:bodyPr>
            <a:normAutofit/>
          </a:bodyPr>
          <a:lstStyle/>
          <a:p>
            <a:pPr algn="l"/>
            <a:r>
              <a:rPr lang="ru-RU" sz="7200" dirty="0">
                <a:solidFill>
                  <a:srgbClr val="8C7953"/>
                </a:solidFill>
                <a:latin typeface="Seravek" panose="020B0503040000020004" pitchFamily="34" charset="0"/>
              </a:rPr>
              <a:t>Виды текстов.</a:t>
            </a:r>
            <a:endParaRPr lang="uk-UA" sz="7200" dirty="0">
              <a:solidFill>
                <a:srgbClr val="8C7953"/>
              </a:solidFill>
              <a:latin typeface="Seravek" panose="020B0503040000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29D44-5168-EB49-9F40-B5B1950F7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338" y="3930284"/>
            <a:ext cx="6013938" cy="1655762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8C7953"/>
                </a:solidFill>
                <a:latin typeface="Seravek" panose="020B0503040000020004" pitchFamily="34" charset="0"/>
              </a:rPr>
              <a:t>Русский, письмо-7</a:t>
            </a:r>
            <a:endParaRPr lang="uk-UA" sz="3200" dirty="0">
              <a:solidFill>
                <a:srgbClr val="BF784D"/>
              </a:solidFill>
              <a:latin typeface="Seravek" panose="020B0503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34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434" y="728410"/>
            <a:ext cx="9008365" cy="524614"/>
          </a:xfrm>
        </p:spPr>
        <p:txBody>
          <a:bodyPr>
            <a:noAutofit/>
          </a:bodyPr>
          <a:lstStyle/>
          <a:p>
            <a:r>
              <a:rPr lang="ru-RU" sz="2800" dirty="0"/>
              <a:t>1. Реферирование литературного и публицистического текстов.</a:t>
            </a:r>
            <a:br>
              <a:rPr lang="ru-RU" sz="2800" dirty="0"/>
            </a:br>
            <a:endParaRPr lang="en-UA" sz="2800" dirty="0"/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id="{2CF13DF9-9D71-FE42-AF70-897C1C1DDA1C}"/>
              </a:ext>
            </a:extLst>
          </p:cNvPr>
          <p:cNvGrpSpPr/>
          <p:nvPr/>
        </p:nvGrpSpPr>
        <p:grpSpPr>
          <a:xfrm>
            <a:off x="5186310" y="1530849"/>
            <a:ext cx="1819380" cy="4167291"/>
            <a:chOff x="4923304" y="1684213"/>
            <a:chExt cx="2229277" cy="4626854"/>
          </a:xfrm>
        </p:grpSpPr>
        <p:sp>
          <p:nvSpPr>
            <p:cNvPr id="5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71CEFFB3-47C7-9F42-940E-4532F34282FE}"/>
                </a:ext>
              </a:extLst>
            </p:cNvPr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6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4923B1A9-4BDE-6945-AA3B-2466172733B1}"/>
                </a:ext>
              </a:extLst>
            </p:cNvPr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7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874660-1513-6B4C-A80F-AD05AC09EF91}"/>
                </a:ext>
              </a:extLst>
            </p:cNvPr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3508B5E7-F1C4-5840-B4ED-8A32086E06B6}"/>
                </a:ext>
              </a:extLst>
            </p:cNvPr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9" name="Group 8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6078E9E7-6F42-AA41-B27E-49151C597E61}"/>
                </a:ext>
              </a:extLst>
            </p:cNvPr>
            <p:cNvGrpSpPr/>
            <p:nvPr/>
          </p:nvGrpSpPr>
          <p:grpSpPr>
            <a:xfrm>
              <a:off x="5407972" y="3693193"/>
              <a:ext cx="1744609" cy="1744787"/>
              <a:chOff x="5466028" y="3573608"/>
              <a:chExt cx="1744609" cy="1744787"/>
            </a:xfrm>
          </p:grpSpPr>
          <p:sp>
            <p:nvSpPr>
              <p:cNvPr id="19" name="Circular Arrow 18">
                <a:extLst>
                  <a:ext uri="{FF2B5EF4-FFF2-40B4-BE49-F238E27FC236}">
                    <a16:creationId xmlns:a16="http://schemas.microsoft.com/office/drawing/2014/main" id="{5902EFAC-1100-0B4D-B407-081ABAE3A1BA}"/>
                  </a:ext>
                </a:extLst>
              </p:cNvPr>
              <p:cNvSpPr/>
              <p:nvPr/>
            </p:nvSpPr>
            <p:spPr>
              <a:xfrm>
                <a:off x="5466028" y="357360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71EED87-77EF-6F44-B9CE-7EA034B2AE80}"/>
                  </a:ext>
                </a:extLst>
              </p:cNvPr>
              <p:cNvSpPr/>
              <p:nvPr/>
            </p:nvSpPr>
            <p:spPr>
              <a:xfrm>
                <a:off x="6018081" y="4121528"/>
                <a:ext cx="584388" cy="584388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C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0" name="Group 9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07C967-B5E6-C74E-AD2A-BD40C8779A11}"/>
                </a:ext>
              </a:extLst>
            </p:cNvPr>
            <p:cNvGrpSpPr/>
            <p:nvPr/>
          </p:nvGrpSpPr>
          <p:grpSpPr>
            <a:xfrm>
              <a:off x="5047662" y="4811504"/>
              <a:ext cx="1498839" cy="1499563"/>
              <a:chOff x="5105718" y="4691919"/>
              <a:chExt cx="1498839" cy="1499563"/>
            </a:xfrm>
          </p:grpSpPr>
          <p:sp>
            <p:nvSpPr>
              <p:cNvPr id="17" name="Block Arc 16">
                <a:extLst>
                  <a:ext uri="{FF2B5EF4-FFF2-40B4-BE49-F238E27FC236}">
                    <a16:creationId xmlns:a16="http://schemas.microsoft.com/office/drawing/2014/main" id="{08140BC7-A757-D249-BBA3-C76DDE88ECC3}"/>
                  </a:ext>
                </a:extLst>
              </p:cNvPr>
              <p:cNvSpPr/>
              <p:nvPr/>
            </p:nvSpPr>
            <p:spPr>
              <a:xfrm>
                <a:off x="5105718" y="4691919"/>
                <a:ext cx="1498839" cy="1499563"/>
              </a:xfrm>
              <a:prstGeom prst="blockArc">
                <a:avLst>
                  <a:gd name="adj1" fmla="val 0"/>
                  <a:gd name="adj2" fmla="val 18900000"/>
                  <a:gd name="adj3" fmla="val 12740"/>
                </a:avLst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6143A44-E28B-A447-93A8-496C9D0434CE}"/>
                  </a:ext>
                </a:extLst>
              </p:cNvPr>
              <p:cNvSpPr/>
              <p:nvPr/>
            </p:nvSpPr>
            <p:spPr>
              <a:xfrm>
                <a:off x="5576543" y="5163711"/>
                <a:ext cx="584388" cy="5843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D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1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BF41C622-7D5B-1F47-A66C-11A27984D68B}"/>
                </a:ext>
              </a:extLst>
            </p:cNvPr>
            <p:cNvGrpSpPr/>
            <p:nvPr/>
          </p:nvGrpSpPr>
          <p:grpSpPr>
            <a:xfrm>
              <a:off x="4923304" y="2686852"/>
              <a:ext cx="1744609" cy="1744787"/>
              <a:chOff x="4981360" y="2567267"/>
              <a:chExt cx="1744609" cy="1744787"/>
            </a:xfrm>
          </p:grpSpPr>
          <p:sp>
            <p:nvSpPr>
              <p:cNvPr id="15" name="Shape 14">
                <a:extLst>
                  <a:ext uri="{FF2B5EF4-FFF2-40B4-BE49-F238E27FC236}">
                    <a16:creationId xmlns:a16="http://schemas.microsoft.com/office/drawing/2014/main" id="{E6D6344C-31DC-3946-8046-46F889444BA7}"/>
                  </a:ext>
                </a:extLst>
              </p:cNvPr>
              <p:cNvSpPr/>
              <p:nvPr/>
            </p:nvSpPr>
            <p:spPr>
              <a:xfrm>
                <a:off x="4981360" y="2567267"/>
                <a:ext cx="1744609" cy="174478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BAE6471-CFF3-B945-8CF5-5C02EB1795E7}"/>
                  </a:ext>
                </a:extLst>
              </p:cNvPr>
              <p:cNvSpPr/>
              <p:nvPr/>
            </p:nvSpPr>
            <p:spPr>
              <a:xfrm>
                <a:off x="5576543" y="3163803"/>
                <a:ext cx="584388" cy="584388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B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2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163EDCB4-DCC1-3045-92AB-BF51E47552F4}"/>
                </a:ext>
              </a:extLst>
            </p:cNvPr>
            <p:cNvGrpSpPr/>
            <p:nvPr/>
          </p:nvGrpSpPr>
          <p:grpSpPr>
            <a:xfrm>
              <a:off x="5407972" y="1684213"/>
              <a:ext cx="1744609" cy="1744787"/>
              <a:chOff x="5466028" y="1564628"/>
              <a:chExt cx="1744609" cy="1744787"/>
            </a:xfrm>
          </p:grpSpPr>
          <p:sp>
            <p:nvSpPr>
              <p:cNvPr id="13" name="Circular Arrow 12">
                <a:extLst>
                  <a:ext uri="{FF2B5EF4-FFF2-40B4-BE49-F238E27FC236}">
                    <a16:creationId xmlns:a16="http://schemas.microsoft.com/office/drawing/2014/main" id="{83C2A2E4-05E2-EB4D-8DD5-4DC8E18C862B}"/>
                  </a:ext>
                </a:extLst>
              </p:cNvPr>
              <p:cNvSpPr/>
              <p:nvPr/>
            </p:nvSpPr>
            <p:spPr>
              <a:xfrm>
                <a:off x="5466028" y="156462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595AE00-7FD9-3E42-893F-83785B60F62B}"/>
                  </a:ext>
                </a:extLst>
              </p:cNvPr>
              <p:cNvSpPr/>
              <p:nvPr/>
            </p:nvSpPr>
            <p:spPr>
              <a:xfrm>
                <a:off x="6050547" y="2147096"/>
                <a:ext cx="584388" cy="58438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A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21" name="组合 33">
            <a:extLst>
              <a:ext uri="{FF2B5EF4-FFF2-40B4-BE49-F238E27FC236}">
                <a16:creationId xmlns:a16="http://schemas.microsoft.com/office/drawing/2014/main" id="{AB3F148F-6E87-5B42-BA04-3BC69914313D}"/>
              </a:ext>
            </a:extLst>
          </p:cNvPr>
          <p:cNvGrpSpPr/>
          <p:nvPr/>
        </p:nvGrpSpPr>
        <p:grpSpPr>
          <a:xfrm>
            <a:off x="7095884" y="1448656"/>
            <a:ext cx="4653353" cy="3711188"/>
            <a:chOff x="-37704" y="3414679"/>
            <a:chExt cx="3323696" cy="3125803"/>
          </a:xfrm>
        </p:grpSpPr>
        <p:sp>
          <p:nvSpPr>
            <p:cNvPr id="22" name="矩形 34">
              <a:extLst>
                <a:ext uri="{FF2B5EF4-FFF2-40B4-BE49-F238E27FC236}">
                  <a16:creationId xmlns:a16="http://schemas.microsoft.com/office/drawing/2014/main" id="{E89AE25D-A166-8C47-9C23-5F94FB141FA3}"/>
                </a:ext>
              </a:extLst>
            </p:cNvPr>
            <p:cNvSpPr/>
            <p:nvPr/>
          </p:nvSpPr>
          <p:spPr>
            <a:xfrm>
              <a:off x="-37704" y="3800644"/>
              <a:ext cx="3323696" cy="273983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ru-RU" altLang="zh-CN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Д.з</a:t>
              </a:r>
              <a:r>
                <a:rPr lang="ru-RU" altLang="zh-CN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. 1</a:t>
              </a:r>
              <a:r>
                <a:rPr lang="ru-RU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. Прочитайте текст Пушкина «Станционный смотритель», напишите оценочный реферат, используя клише.</a:t>
              </a:r>
            </a:p>
            <a:p>
              <a:pPr>
                <a:lnSpc>
                  <a:spcPct val="120000"/>
                </a:lnSpc>
              </a:pPr>
              <a:endParaRPr lang="ru-RU" altLang="zh-CN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ru-RU" altLang="zh-CN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2.</a:t>
              </a:r>
              <a:r>
                <a:rPr lang="ru-RU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Прочитайте научную статью по литературоведению, упр. 331 стр. 83, напишите реферат, используя клише.</a:t>
              </a:r>
            </a:p>
            <a:p>
              <a:pPr>
                <a:lnSpc>
                  <a:spcPct val="120000"/>
                </a:lnSpc>
              </a:pPr>
              <a:endParaRPr lang="ru-RU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  <a:p>
              <a:pPr algn="r">
                <a:lnSpc>
                  <a:spcPct val="120000"/>
                </a:lnSpc>
              </a:pPr>
              <a:endParaRPr lang="ru-RU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3" name="矩形 35">
              <a:extLst>
                <a:ext uri="{FF2B5EF4-FFF2-40B4-BE49-F238E27FC236}">
                  <a16:creationId xmlns:a16="http://schemas.microsoft.com/office/drawing/2014/main" id="{39A755D7-D049-4F44-8DD1-7C70AB604316}"/>
                </a:ext>
              </a:extLst>
            </p:cNvPr>
            <p:cNvSpPr/>
            <p:nvPr/>
          </p:nvSpPr>
          <p:spPr>
            <a:xfrm>
              <a:off x="38260" y="3414679"/>
              <a:ext cx="3078427" cy="3978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Работа дома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7" name="组合 42">
            <a:extLst>
              <a:ext uri="{FF2B5EF4-FFF2-40B4-BE49-F238E27FC236}">
                <a16:creationId xmlns:a16="http://schemas.microsoft.com/office/drawing/2014/main" id="{A9D422EA-1810-434F-AD1C-C6EFD4D7926B}"/>
              </a:ext>
            </a:extLst>
          </p:cNvPr>
          <p:cNvGrpSpPr/>
          <p:nvPr/>
        </p:nvGrpSpPr>
        <p:grpSpPr>
          <a:xfrm>
            <a:off x="82194" y="1560738"/>
            <a:ext cx="4941422" cy="4010430"/>
            <a:chOff x="-512804" y="3451823"/>
            <a:chExt cx="4921932" cy="2606459"/>
          </a:xfrm>
        </p:grpSpPr>
        <p:sp>
          <p:nvSpPr>
            <p:cNvPr id="28" name="矩形 43">
              <a:extLst>
                <a:ext uri="{FF2B5EF4-FFF2-40B4-BE49-F238E27FC236}">
                  <a16:creationId xmlns:a16="http://schemas.microsoft.com/office/drawing/2014/main" id="{82704E1F-46D9-6B43-97A4-2F15CECE3B46}"/>
                </a:ext>
              </a:extLst>
            </p:cNvPr>
            <p:cNvSpPr/>
            <p:nvPr/>
          </p:nvSpPr>
          <p:spPr>
            <a:xfrm>
              <a:off x="-512804" y="3706135"/>
              <a:ext cx="4921932" cy="235214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См. «Золотое перо», клише для реферирования 2</a:t>
              </a:r>
              <a:r>
                <a:rPr lang="el-GR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  <a:r>
                <a:rPr lang="ru-RU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упр.  174, 175, 184, 185, 186, 193, с. 47 , 49.</a:t>
              </a:r>
            </a:p>
            <a:p>
              <a:pPr algn="r">
                <a:lnSpc>
                  <a:spcPct val="120000"/>
                </a:lnSpc>
              </a:pPr>
              <a:endParaRPr lang="ru-RU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  <a:p>
              <a:pPr algn="r">
                <a:lnSpc>
                  <a:spcPct val="120000"/>
                </a:lnSpc>
              </a:pPr>
              <a:r>
                <a:rPr lang="ru-RU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Делаем устно реферат текста с. 75, упр. 301 + реферат публицистического текста  упр. 302 с. 76</a:t>
              </a:r>
            </a:p>
            <a:p>
              <a:pPr algn="r">
                <a:lnSpc>
                  <a:spcPct val="120000"/>
                </a:lnSpc>
              </a:pPr>
              <a:endParaRPr lang="ru-RU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  <a:p>
              <a:pPr algn="r">
                <a:lnSpc>
                  <a:spcPct val="120000"/>
                </a:lnSpc>
              </a:pPr>
              <a:r>
                <a:rPr lang="ru-RU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Практикум по редактуре текста упр. 330 стр. 83  </a:t>
              </a:r>
            </a:p>
            <a:p>
              <a:pPr algn="r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9" name="矩形 44">
              <a:extLst>
                <a:ext uri="{FF2B5EF4-FFF2-40B4-BE49-F238E27FC236}">
                  <a16:creationId xmlns:a16="http://schemas.microsoft.com/office/drawing/2014/main" id="{5F473D60-3840-964A-AE77-4B3A3E9A8C54}"/>
                </a:ext>
              </a:extLst>
            </p:cNvPr>
            <p:cNvSpPr/>
            <p:nvPr/>
          </p:nvSpPr>
          <p:spPr>
            <a:xfrm>
              <a:off x="2167152" y="3451823"/>
              <a:ext cx="2241974" cy="3978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Работа на уроке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0" name="组合 45">
            <a:extLst>
              <a:ext uri="{FF2B5EF4-FFF2-40B4-BE49-F238E27FC236}">
                <a16:creationId xmlns:a16="http://schemas.microsoft.com/office/drawing/2014/main" id="{B319FABD-12D4-9F47-BB31-547FED1FC8BD}"/>
              </a:ext>
            </a:extLst>
          </p:cNvPr>
          <p:cNvGrpSpPr/>
          <p:nvPr/>
        </p:nvGrpSpPr>
        <p:grpSpPr>
          <a:xfrm>
            <a:off x="2090057" y="4653297"/>
            <a:ext cx="2915489" cy="643966"/>
            <a:chOff x="1493637" y="3451823"/>
            <a:chExt cx="2915489" cy="643966"/>
          </a:xfrm>
        </p:grpSpPr>
        <p:sp>
          <p:nvSpPr>
            <p:cNvPr id="31" name="矩形 46">
              <a:extLst>
                <a:ext uri="{FF2B5EF4-FFF2-40B4-BE49-F238E27FC236}">
                  <a16:creationId xmlns:a16="http://schemas.microsoft.com/office/drawing/2014/main" id="{2AF631A7-3775-1E48-B488-C1601D94D94D}"/>
                </a:ext>
              </a:extLst>
            </p:cNvPr>
            <p:cNvSpPr/>
            <p:nvPr/>
          </p:nvSpPr>
          <p:spPr>
            <a:xfrm>
              <a:off x="1493637" y="3800644"/>
              <a:ext cx="2915489" cy="2951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2" name="矩形 47">
              <a:extLst>
                <a:ext uri="{FF2B5EF4-FFF2-40B4-BE49-F238E27FC236}">
                  <a16:creationId xmlns:a16="http://schemas.microsoft.com/office/drawing/2014/main" id="{B87F231D-97BD-884B-99C6-7D2EE964690C}"/>
                </a:ext>
              </a:extLst>
            </p:cNvPr>
            <p:cNvSpPr/>
            <p:nvPr/>
          </p:nvSpPr>
          <p:spPr>
            <a:xfrm>
              <a:off x="2167152" y="3451823"/>
              <a:ext cx="2241974" cy="3978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244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21B1B40-21BD-9F21-D6BA-CD39933A5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30" y="965099"/>
            <a:ext cx="10900881" cy="5537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2000" dirty="0"/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Реквизиты отправителя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пишутся в правом верхнем углу,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 письмо отправляется от имени организации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или официального лица.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Афинский Национальный</a:t>
            </a:r>
          </a:p>
          <a:p>
            <a:pPr marL="514350" indent="-514350"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Университет им. И. Каподистрии</a:t>
            </a:r>
          </a:p>
          <a:p>
            <a:pPr marL="514350" indent="-514350"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Отделение русской филологии </a:t>
            </a:r>
          </a:p>
          <a:p>
            <a:pPr marL="514350" indent="-514350"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славяноведения</a:t>
            </a:r>
          </a:p>
          <a:p>
            <a:pPr marL="514350" indent="-514350"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Тел: .........</a:t>
            </a:r>
          </a:p>
          <a:p>
            <a:pPr>
              <a:buNone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Обращение </a:t>
            </a:r>
          </a:p>
          <a:p>
            <a:pPr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Уважаемые господа! </a:t>
            </a:r>
          </a:p>
          <a:p>
            <a:pPr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Уважаемый господин президент! </a:t>
            </a:r>
          </a:p>
          <a:p>
            <a:pPr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Госпожа директор, ректор, декан, консул, мэр...</a:t>
            </a:r>
          </a:p>
          <a:p>
            <a:pPr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Уважаемые господа студенты! </a:t>
            </a:r>
          </a:p>
          <a:p>
            <a:pPr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Уважаемый господин Иванов / госпожа Иванова!</a:t>
            </a:r>
          </a:p>
          <a:p>
            <a:pPr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Уважаемый Андрей Иванович/ Анна Ивановна!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9E4CF8-CA9D-1894-C5CD-A3140B50D09E}"/>
              </a:ext>
            </a:extLst>
          </p:cNvPr>
          <p:cNvSpPr txBox="1"/>
          <p:nvPr/>
        </p:nvSpPr>
        <p:spPr>
          <a:xfrm>
            <a:off x="2702103" y="503434"/>
            <a:ext cx="6698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2.Официальное письмо. Структура письма</a:t>
            </a:r>
          </a:p>
        </p:txBody>
      </p:sp>
    </p:spTree>
    <p:extLst>
      <p:ext uri="{BB962C8B-B14F-4D97-AF65-F5344CB8AC3E}">
        <p14:creationId xmlns:p14="http://schemas.microsoft.com/office/powerpoint/2010/main" val="393175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21B1B40-21BD-9F21-D6BA-CD39933A5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97" y="113016"/>
            <a:ext cx="11311846" cy="646244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/>
          </a:p>
          <a:p>
            <a:pPr>
              <a:buNone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3.1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При первом факте общения, не забудьте представиться!</a:t>
            </a:r>
          </a:p>
          <a:p>
            <a:pPr>
              <a:buNone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Пишу вам по поводу….   </a:t>
            </a:r>
          </a:p>
          <a:p>
            <a:pPr>
              <a:buNone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Обращаюсь к Вам по просьбе/ по рекомендации/ по совету... </a:t>
            </a:r>
          </a:p>
          <a:p>
            <a:pPr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3.2 При продолжении общения</a:t>
            </a:r>
          </a:p>
          <a:p>
            <a:pPr>
              <a:buNone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Благодарю Вас за Ваше письмо/приглашение</a:t>
            </a:r>
          </a:p>
          <a:p>
            <a:pPr>
              <a:buNone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ответ на Ваше письмо от ...</a:t>
            </a:r>
          </a:p>
          <a:p>
            <a:pPr>
              <a:buNone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продолжение нашего телефонного разговора я решил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хотелось бы…</a:t>
            </a:r>
          </a:p>
          <a:p>
            <a:pPr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4. Изложение цели письма: </a:t>
            </a:r>
          </a:p>
          <a:p>
            <a:pPr>
              <a:buNone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Хотелось бы рассказать вам о цели…</a:t>
            </a:r>
          </a:p>
          <a:p>
            <a:pPr>
              <a:buNone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Разрешите уведомить Вас о... </a:t>
            </a:r>
          </a:p>
          <a:p>
            <a:pPr>
              <a:buNone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Разрешите пригласить Вас ... </a:t>
            </a:r>
          </a:p>
          <a:p>
            <a:pPr>
              <a:buNone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Приглашаем Вас...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Сообщаем Вам... </a:t>
            </a:r>
          </a:p>
          <a:p>
            <a:pPr>
              <a:buNone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Разрешите выразить искреннюю благодарность... </a:t>
            </a:r>
          </a:p>
          <a:p>
            <a:pPr>
              <a:buNone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(Убедительно) просим Вас... </a:t>
            </a:r>
          </a:p>
          <a:p>
            <a:pPr>
              <a:buNone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Обращаемся к Вам с просьбой..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Спешим уведомить вас о …</a:t>
            </a:r>
          </a:p>
        </p:txBody>
      </p:sp>
    </p:spTree>
    <p:extLst>
      <p:ext uri="{BB962C8B-B14F-4D97-AF65-F5344CB8AC3E}">
        <p14:creationId xmlns:p14="http://schemas.microsoft.com/office/powerpoint/2010/main" val="364504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7572375" y="1240341"/>
            <a:ext cx="0" cy="48490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1B1B40-21BD-9F21-D6BA-CD39933A5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11" y="636998"/>
            <a:ext cx="7756990" cy="59384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1900" dirty="0">
              <a:solidFill>
                <a:srgbClr val="8C7953"/>
              </a:solidFill>
            </a:endParaRPr>
          </a:p>
          <a:p>
            <a:r>
              <a:rPr lang="ru-RU" sz="2000" dirty="0">
                <a:solidFill>
                  <a:srgbClr val="8C7953"/>
                </a:solidFill>
              </a:rPr>
              <a:t>5. Заключение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Приношу свои извинения за... 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Надеемся на дальнейшее сотрудничество / Ваше согласие / Ваше участие</a:t>
            </a: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Ваше содействие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(Убедительно) просим сообщить / подтвердить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Ждём Вашего ответа 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Просим по возможности связаться с нами не позднее..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Заранее благодарны (за помощь, за содействие, за услугу) 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Хотелось бы видеть Вас в числе наших гостей</a:t>
            </a: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участников программы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 С нетерпением) ждем Вашего ответа...</a:t>
            </a:r>
          </a:p>
          <a:p>
            <a:pPr>
              <a:buNone/>
            </a:pPr>
            <a:r>
              <a:rPr lang="ru-RU" sz="2000" dirty="0">
                <a:solidFill>
                  <a:srgbClr val="8C7953"/>
                </a:solidFill>
              </a:rPr>
              <a:t>6. Конец письма, дата, подпись</a:t>
            </a:r>
          </a:p>
          <a:p>
            <a:pPr>
              <a:buNone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уважением</a:t>
            </a:r>
          </a:p>
          <a:p>
            <a:pPr>
              <a:buNone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признательностью (благодарностью)</a:t>
            </a:r>
          </a:p>
          <a:p>
            <a:pPr>
              <a:buNone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надеждой на скорую встречу</a:t>
            </a:r>
          </a:p>
          <a:p>
            <a:pPr>
              <a:buNone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наилучшими/искренними пожеланиями…</a:t>
            </a:r>
          </a:p>
          <a:p>
            <a:pPr>
              <a:buNone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Искренне Ваш(а)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82E890-3414-778F-CD86-79CFF86BBF0A}"/>
              </a:ext>
            </a:extLst>
          </p:cNvPr>
          <p:cNvSpPr txBox="1"/>
          <p:nvPr/>
        </p:nvSpPr>
        <p:spPr>
          <a:xfrm>
            <a:off x="7911132" y="636998"/>
            <a:ext cx="4407582" cy="55615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ru-RU" altLang="zh-CN" b="1" dirty="0">
                <a:solidFill>
                  <a:schemeClr val="accent4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Пример письма- 1</a:t>
            </a:r>
          </a:p>
          <a:p>
            <a:pPr>
              <a:lnSpc>
                <a:spcPct val="130000"/>
              </a:lnSpc>
            </a:pPr>
            <a:endParaRPr lang="ru-RU" sz="2000" b="1" dirty="0">
              <a:solidFill>
                <a:schemeClr val="accent4">
                  <a:lumMod val="50000"/>
                </a:schemeClr>
              </a:solidFill>
              <a:latin typeface="+mj-lt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>
              <a:lnSpc>
                <a:spcPct val="130000"/>
              </a:lnSpc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Уважаемый Сергей Анатольевич!</a:t>
            </a:r>
          </a:p>
          <a:p>
            <a:pPr algn="ctr">
              <a:buNone/>
            </a:pPr>
            <a:endParaRPr lang="ru-RU" sz="20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Пишу Вам по поводу конференции, запланированной на эту субботу, 15 октября с 9.00 до 17.00. К сожалению, вынуждены уведомить вас о переносе нашего мероприятия на другой день – 20 ноября 2024 года, время проведения конференции – то же. Надеемся на Ваше участие.</a:t>
            </a:r>
          </a:p>
          <a:p>
            <a:pPr>
              <a:buNone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С нетерпением ждем Вашего ответа,</a:t>
            </a:r>
          </a:p>
          <a:p>
            <a:pPr>
              <a:buNone/>
            </a:pPr>
            <a:endParaRPr lang="ru-RU" sz="20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Председатель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оргкоммитета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конференции, Иванова А.А.</a:t>
            </a:r>
          </a:p>
          <a:p>
            <a:pPr>
              <a:buNone/>
            </a:pPr>
            <a:endParaRPr lang="ru-RU" sz="20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42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196" y="307069"/>
            <a:ext cx="7336603" cy="779463"/>
          </a:xfrm>
        </p:spPr>
        <p:txBody>
          <a:bodyPr/>
          <a:lstStyle/>
          <a:p>
            <a:r>
              <a:rPr lang="ru-RU" dirty="0"/>
              <a:t>Примеры. Практика.</a:t>
            </a:r>
            <a:endParaRPr lang="en-UA" dirty="0"/>
          </a:p>
        </p:txBody>
      </p:sp>
      <p:sp>
        <p:nvSpPr>
          <p:cNvPr id="40" name="Oval 13">
            <a:extLst>
              <a:ext uri="{FF2B5EF4-FFF2-40B4-BE49-F238E27FC236}">
                <a16:creationId xmlns:a16="http://schemas.microsoft.com/office/drawing/2014/main" id="{D63688FA-5873-B447-8D1F-5CDF3B19D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88" y="1826697"/>
            <a:ext cx="489671" cy="489671"/>
          </a:xfrm>
          <a:prstGeom prst="ellipse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1" name="Oval 14">
            <a:extLst>
              <a:ext uri="{FF2B5EF4-FFF2-40B4-BE49-F238E27FC236}">
                <a16:creationId xmlns:a16="http://schemas.microsoft.com/office/drawing/2014/main" id="{1565EF96-D39F-F240-AFF8-91F806F77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26" y="5031303"/>
            <a:ext cx="489671" cy="480687"/>
          </a:xfrm>
          <a:prstGeom prst="ellipse">
            <a:avLst/>
          </a:prstGeom>
          <a:solidFill>
            <a:schemeClr val="accent4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10C89B-0E65-4C4F-9E3C-C5DAAC9BFE66}"/>
              </a:ext>
            </a:extLst>
          </p:cNvPr>
          <p:cNvSpPr txBox="1"/>
          <p:nvPr/>
        </p:nvSpPr>
        <p:spPr>
          <a:xfrm>
            <a:off x="685624" y="4781976"/>
            <a:ext cx="7599508" cy="2031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el-GR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Письмо- просьба. Клише</a:t>
            </a:r>
            <a:endParaRPr lang="el-GR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Обращаюсь к Вам с просьбой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/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(Убедительно) прошу Вас 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Обязуюсь (своевременно произвести оплату/ выслать подтверждение в установленный срок)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Приношу свои извинения за... (то, что Вы вынуждены...)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D4673A-CE32-E07F-1C5D-7D41B1575F4D}"/>
              </a:ext>
            </a:extLst>
          </p:cNvPr>
          <p:cNvSpPr txBox="1"/>
          <p:nvPr/>
        </p:nvSpPr>
        <p:spPr>
          <a:xfrm>
            <a:off x="7602876" y="2897312"/>
            <a:ext cx="4421877" cy="33409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30000"/>
              </a:lnSpc>
            </a:pPr>
            <a:endParaRPr lang="ru-RU" altLang="zh-CN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algn="r">
              <a:lnSpc>
                <a:spcPct val="130000"/>
              </a:lnSpc>
            </a:pPr>
            <a:endParaRPr lang="ru-RU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algn="r">
              <a:lnSpc>
                <a:spcPct val="130000"/>
              </a:lnSpc>
            </a:pPr>
            <a:r>
              <a:rPr lang="ru-RU" altLang="zh-CN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В классе! </a:t>
            </a:r>
            <a:r>
              <a:rPr lang="ru-RU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Разбираем письма «Золотое руно» + «Деловое письмо, клише 2», делаем упр. 176, 177, 193 ( письмо с извинениями)  с. 75 </a:t>
            </a:r>
          </a:p>
          <a:p>
            <a:pPr algn="r">
              <a:lnSpc>
                <a:spcPct val="130000"/>
              </a:lnSpc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algn="r">
              <a:lnSpc>
                <a:spcPct val="130000"/>
              </a:lnSpc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Д.з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.  в файле «Деловое письмо. Практикум»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упр. 42 стр. 93, написать ответ на письмо.</a:t>
            </a:r>
          </a:p>
          <a:p>
            <a:pPr algn="r">
              <a:lnSpc>
                <a:spcPct val="130000"/>
              </a:lnSpc>
            </a:pP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BE4AD8-5449-07A5-3A46-D994F1BD3D36}"/>
              </a:ext>
            </a:extLst>
          </p:cNvPr>
          <p:cNvSpPr txBox="1"/>
          <p:nvPr/>
        </p:nvSpPr>
        <p:spPr>
          <a:xfrm>
            <a:off x="8733326" y="905822"/>
            <a:ext cx="3623922" cy="25839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30000"/>
              </a:lnSpc>
            </a:pPr>
            <a:endParaRPr lang="ru-RU" altLang="zh-CN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>
              <a:lnSpc>
                <a:spcPct val="130000"/>
              </a:lnSpc>
            </a:pPr>
            <a:endParaRPr lang="ru-RU" altLang="zh-CN" dirty="0">
              <a:solidFill>
                <a:schemeClr val="accent4">
                  <a:lumMod val="50000"/>
                </a:schemeClr>
              </a:solidFill>
              <a:latin typeface="+mj-lt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>
              <a:lnSpc>
                <a:spcPct val="130000"/>
              </a:lnSpc>
            </a:pPr>
            <a:r>
              <a:rPr lang="ru-RU" altLang="zh-CN" dirty="0">
                <a:solidFill>
                  <a:schemeClr val="accent4">
                    <a:lumMod val="50000"/>
                  </a:schemeClr>
                </a:solidFill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Письмо- извещение. Клише</a:t>
            </a:r>
            <a:endParaRPr lang="ru-RU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>
              <a:lnSpc>
                <a:spcPct val="130000"/>
              </a:lnSpc>
            </a:pPr>
            <a:r>
              <a:rPr lang="ru-RU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В ответ на…</a:t>
            </a:r>
          </a:p>
          <a:p>
            <a:pPr>
              <a:lnSpc>
                <a:spcPct val="130000"/>
              </a:lnSpc>
            </a:pPr>
            <a:r>
              <a:rPr lang="ru-RU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Сообщаю Вам о/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ru-RU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Спешу вам сообщить/Спешу вас известить  …</a:t>
            </a:r>
          </a:p>
          <a:p>
            <a:pPr>
              <a:lnSpc>
                <a:spcPct val="130000"/>
              </a:lnSpc>
            </a:pPr>
            <a:r>
              <a:rPr lang="ru-RU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Дабы</a:t>
            </a:r>
            <a:r>
              <a:rPr lang="el-GR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/</a:t>
            </a:r>
            <a:r>
              <a:rPr lang="ru-RU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для того чтобы…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257248-DE94-D0AD-E66D-DC182ECFD53C}"/>
              </a:ext>
            </a:extLst>
          </p:cNvPr>
          <p:cNvSpPr txBox="1"/>
          <p:nvPr/>
        </p:nvSpPr>
        <p:spPr>
          <a:xfrm>
            <a:off x="685625" y="905822"/>
            <a:ext cx="702014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Пример письма- 2</a:t>
            </a:r>
          </a:p>
          <a:p>
            <a:pPr algn="just"/>
            <a:endParaRPr lang="ru-RU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Уважаемый Иван Иванович,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Обращаюсь к Вам вот по какому вопросу. В этом семестре я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готовлю работу по современной русской литературе. К сожалению, в нашей библиотеке нет ваших публикаций за последние 5 лет. Не могли бы вы выслать мне несколько нужных мне статей и отрывков из монографий? Я бы с радостью их изучила и включила 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свой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список научной литературы. Очень надеюсь на вашу помощь!</a:t>
            </a:r>
          </a:p>
          <a:p>
            <a:pPr algn="just">
              <a:buNone/>
            </a:pPr>
            <a:endParaRPr lang="ru-RU" sz="1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С уважением,</a:t>
            </a:r>
          </a:p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Студентка магистратуры, </a:t>
            </a:r>
          </a:p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Анна Ковальчук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Oval 13">
            <a:extLst>
              <a:ext uri="{FF2B5EF4-FFF2-40B4-BE49-F238E27FC236}">
                <a16:creationId xmlns:a16="http://schemas.microsoft.com/office/drawing/2014/main" id="{76BC6220-3DC3-D596-940C-BC39C8525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296" y="1801214"/>
            <a:ext cx="489671" cy="489671"/>
          </a:xfrm>
          <a:prstGeom prst="ellipse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240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4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1" grpId="0" animBg="1"/>
          <p:bldP spid="52" grpId="0"/>
          <p:bldP spid="3" grpId="0"/>
          <p:bldP spid="4" grpId="0"/>
          <p:bldP spid="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4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1" grpId="0" animBg="1"/>
          <p:bldP spid="52" grpId="0"/>
          <p:bldP spid="3" grpId="0"/>
          <p:bldP spid="4" grpId="0"/>
          <p:bldP spid="8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Custom 8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0ADAD"/>
      </a:accent1>
      <a:accent2>
        <a:srgbClr val="C29D69"/>
      </a:accent2>
      <a:accent3>
        <a:srgbClr val="A5A5A5"/>
      </a:accent3>
      <a:accent4>
        <a:srgbClr val="DEABA0"/>
      </a:accent4>
      <a:accent5>
        <a:srgbClr val="BCC4C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702</Words>
  <Application>Microsoft Office PowerPoint</Application>
  <PresentationFormat>Широкоэкранный</PresentationFormat>
  <Paragraphs>108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inpin heiti</vt:lpstr>
      <vt:lpstr>Seravek</vt:lpstr>
      <vt:lpstr>Office Theme</vt:lpstr>
      <vt:lpstr>Виды текстов.</vt:lpstr>
      <vt:lpstr>1. Реферирование литературного и публицистического текстов. </vt:lpstr>
      <vt:lpstr>Презентация PowerPoint</vt:lpstr>
      <vt:lpstr>Презентация PowerPoint</vt:lpstr>
      <vt:lpstr>Презентация PowerPoint</vt:lpstr>
      <vt:lpstr>Примеры. Практика.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Anna Pro</cp:lastModifiedBy>
  <cp:revision>17</cp:revision>
  <dcterms:created xsi:type="dcterms:W3CDTF">2024-02-13T07:37:20Z</dcterms:created>
  <dcterms:modified xsi:type="dcterms:W3CDTF">2024-10-24T14:17:07Z</dcterms:modified>
</cp:coreProperties>
</file>