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268" r:id="rId2"/>
    <p:sldId id="269" r:id="rId3"/>
    <p:sldId id="270" r:id="rId4"/>
    <p:sldId id="272" r:id="rId5"/>
    <p:sldId id="273" r:id="rId6"/>
    <p:sldId id="271" r:id="rId7"/>
    <p:sldId id="274" r:id="rId8"/>
    <p:sldId id="275" r:id="rId9"/>
    <p:sldId id="276" r:id="rId10"/>
    <p:sldId id="278" r:id="rId11"/>
    <p:sldId id="279" r:id="rId12"/>
    <p:sldId id="277" r:id="rId13"/>
    <p:sldId id="280" r:id="rId14"/>
    <p:sldId id="283" r:id="rId15"/>
    <p:sldId id="284" r:id="rId16"/>
  </p:sldIdLst>
  <p:sldSz cx="9144000" cy="6858000" type="screen4x3"/>
  <p:notesSz cx="6858000" cy="9144000"/>
  <p:defaultTextStyle>
    <a:defPPr>
      <a:defRPr lang="de-CH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3BDE8"/>
    <a:srgbClr val="B8CCEB"/>
    <a:srgbClr val="BACCEE"/>
    <a:srgbClr val="9CB3DE"/>
    <a:srgbClr val="B3C7E6"/>
    <a:srgbClr val="E1E6F5"/>
    <a:srgbClr val="BACFEE"/>
    <a:srgbClr val="E6EB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85" autoAdjust="0"/>
    <p:restoredTop sz="93557" autoAdjust="0"/>
  </p:normalViewPr>
  <p:slideViewPr>
    <p:cSldViewPr>
      <p:cViewPr varScale="1">
        <p:scale>
          <a:sx n="76" d="100"/>
          <a:sy n="76" d="100"/>
        </p:scale>
        <p:origin x="133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84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CH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CH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CH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8E63FDC-9C62-F348-85ED-A3BA3E81AE46}" type="slidenum">
              <a:rPr lang="de-CH"/>
              <a:pPr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55758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CH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CH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CH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B376C67-E050-D34A-A31E-B729190A300B}" type="slidenum">
              <a:rPr lang="de-CH"/>
              <a:pPr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825501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7305675" y="1438275"/>
            <a:ext cx="1835150" cy="5073650"/>
          </a:xfrm>
          <a:prstGeom prst="rect">
            <a:avLst/>
          </a:prstGeom>
          <a:solidFill>
            <a:srgbClr val="BACC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BED3EA"/>
              </a:solidFill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107950"/>
            <a:ext cx="7305675" cy="6640513"/>
          </a:xfrm>
          <a:prstGeom prst="rect">
            <a:avLst/>
          </a:prstGeom>
          <a:solidFill>
            <a:srgbClr val="E6EB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1438275"/>
            <a:ext cx="7305675" cy="5073650"/>
          </a:xfrm>
          <a:prstGeom prst="rect">
            <a:avLst/>
          </a:prstGeom>
          <a:solidFill>
            <a:srgbClr val="A3BDE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539750" y="1654175"/>
            <a:ext cx="6621463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noProof="0"/>
              <a:t>Titelmasterformat durch Klicken bearbeiten</a:t>
            </a:r>
            <a:endParaRPr lang="de-CH" noProof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539750" y="3022600"/>
            <a:ext cx="6621463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e-DE" noProof="0"/>
              <a:t>Formatvorlage des Untertitelmasters durch Klicken bearbeiten</a:t>
            </a:r>
            <a:endParaRPr lang="de-CH" noProof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dt" sz="half" idx="2"/>
          </p:nvPr>
        </p:nvSpPr>
        <p:spPr>
          <a:xfrm>
            <a:off x="539750" y="6548438"/>
            <a:ext cx="2889250" cy="252412"/>
          </a:xfrm>
        </p:spPr>
        <p:txBody>
          <a:bodyPr wrap="none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CH"/>
              <a:t>Datum, Titel der Veranstaltung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107950" y="179388"/>
            <a:ext cx="4464050" cy="252412"/>
          </a:xfrm>
        </p:spPr>
        <p:txBody>
          <a:bodyPr wrap="square"/>
          <a:lstStyle>
            <a:lvl1pPr>
              <a:defRPr/>
            </a:lvl1pPr>
          </a:lstStyle>
          <a:p>
            <a:r>
              <a:rPr lang="de-CH"/>
              <a:t>Titel der Präsentation (ändern unter Ansicht&gt;Fusszeile)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743950" y="6548438"/>
            <a:ext cx="360363" cy="215900"/>
          </a:xfrm>
        </p:spPr>
        <p:txBody>
          <a:bodyPr/>
          <a:lstStyle>
            <a:lvl1pPr>
              <a:defRPr/>
            </a:lvl1pPr>
          </a:lstStyle>
          <a:p>
            <a:fld id="{34B6796C-E9B4-344C-AC67-0EBAF00F294B}" type="slidenum">
              <a:rPr lang="de-CH"/>
              <a:pPr/>
              <a:t>‹#›</a:t>
            </a:fld>
            <a:endParaRPr lang="de-CH"/>
          </a:p>
        </p:txBody>
      </p:sp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7475" y="107950"/>
            <a:ext cx="130651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Datum, Titel der Veranstaltung</a:t>
            </a:r>
            <a:endParaRPr lang="de-CH">
              <a:solidFill>
                <a:schemeClr val="tx1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der Präsentation (ändern unter Ansicht&gt;Fusszeile)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D3DF89-B886-7645-9973-9EE0AEC439FB}" type="slidenum">
              <a:rPr lang="de-CH"/>
              <a:pPr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67170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86538" y="647700"/>
            <a:ext cx="2014537" cy="550545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9750" y="647700"/>
            <a:ext cx="5894388" cy="550545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Datum, Titel der Veranstaltung</a:t>
            </a:r>
            <a:endParaRPr lang="de-CH">
              <a:solidFill>
                <a:schemeClr val="tx1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der Präsentation (ändern unter Ansicht&gt;Fusszeile)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A28D39-5A33-DD44-A014-2BB0F51C731C}" type="slidenum">
              <a:rPr lang="de-CH"/>
              <a:pPr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48044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Datum, Titel der Veranstaltung</a:t>
            </a:r>
            <a:endParaRPr lang="de-CH">
              <a:solidFill>
                <a:schemeClr val="tx1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der Präsentation (ändern unter Ansicht&gt;Fusszeile)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409867-4506-684E-8271-8A2DC78F0087}" type="slidenum">
              <a:rPr lang="de-CH"/>
              <a:pPr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68645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Datum, Titel der Veranstaltung</a:t>
            </a:r>
            <a:endParaRPr lang="de-CH">
              <a:solidFill>
                <a:schemeClr val="tx1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der Präsentation (ändern unter Ansicht&gt;Fusszeile)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6ED963-3EDB-3E4D-B20F-A1AEA8B26B67}" type="slidenum">
              <a:rPr lang="de-CH"/>
              <a:pPr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207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9750" y="1654175"/>
            <a:ext cx="3954463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654175"/>
            <a:ext cx="3954462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Datum, Titel der Veranstaltung</a:t>
            </a:r>
            <a:endParaRPr lang="de-CH">
              <a:solidFill>
                <a:schemeClr val="tx1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der Präsentation (ändern unter Ansicht&gt;Fusszeile)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A98DA5-EC15-144A-B566-7DCDCDAFB19D}" type="slidenum">
              <a:rPr lang="de-CH"/>
              <a:pPr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79973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Datum, Titel der Veranstaltung</a:t>
            </a:r>
            <a:endParaRPr lang="de-CH">
              <a:solidFill>
                <a:schemeClr val="tx1"/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der Präsentation (ändern unter Ansicht&gt;Fusszeile)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0E89DC-325A-2F48-A178-C1A513BC1E2B}" type="slidenum">
              <a:rPr lang="de-CH"/>
              <a:pPr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900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Datum, Titel der Veranstaltung</a:t>
            </a:r>
            <a:endParaRPr lang="de-CH">
              <a:solidFill>
                <a:schemeClr val="tx1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der Präsentation (ändern unter Ansicht&gt;Fusszeile)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643BD6-3901-F94B-8B2B-338787A17607}" type="slidenum">
              <a:rPr lang="de-CH"/>
              <a:pPr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36944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Datum, Titel der Veranstaltung</a:t>
            </a:r>
            <a:endParaRPr lang="de-CH">
              <a:solidFill>
                <a:schemeClr val="tx1"/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der Präsentation (ändern unter Ansicht&gt;Fusszeile)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CB041-DED6-604C-A598-5ADBE7ACBB3D}" type="slidenum">
              <a:rPr lang="de-CH"/>
              <a:pPr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14868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Datum, Titel der Veranstaltung</a:t>
            </a:r>
            <a:endParaRPr lang="de-CH">
              <a:solidFill>
                <a:schemeClr val="tx1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der Präsentation (ändern unter Ansicht&gt;Fusszeile)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F68E4-6DD5-6B4E-B9E0-FCD2F0C84DB8}" type="slidenum">
              <a:rPr lang="de-CH"/>
              <a:pPr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68575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Datum, Titel der Veranstaltung</a:t>
            </a:r>
            <a:endParaRPr lang="de-CH">
              <a:solidFill>
                <a:schemeClr val="tx1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der Präsentation (ändern unter Ansicht&gt;Fusszeile)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C56B4B-561D-5B44-B78A-7B53F693916B}" type="slidenum">
              <a:rPr lang="de-CH"/>
              <a:pPr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38891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107950"/>
            <a:ext cx="7305675" cy="6640513"/>
          </a:xfrm>
          <a:prstGeom prst="rect">
            <a:avLst/>
          </a:prstGeom>
          <a:solidFill>
            <a:srgbClr val="E6EB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1438275"/>
            <a:ext cx="9140825" cy="5073650"/>
          </a:xfrm>
          <a:prstGeom prst="rect">
            <a:avLst/>
          </a:prstGeom>
          <a:solidFill>
            <a:srgbClr val="A3BDE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647700"/>
            <a:ext cx="6621463" cy="81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Mastertitelformat bearbeiten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654175"/>
            <a:ext cx="8061325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9750" y="6548438"/>
            <a:ext cx="3811588" cy="17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r>
              <a:rPr lang="de-CH"/>
              <a:t>Datum, Titel der Veranstaltung</a:t>
            </a:r>
            <a:endParaRPr lang="de-CH">
              <a:solidFill>
                <a:schemeClr val="tx1"/>
              </a:solidFill>
            </a:endParaRP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0813" y="152400"/>
            <a:ext cx="5399087" cy="252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de-CH"/>
              <a:t>Titel der Präsentation (ändern unter Ansicht&gt;Fusszeile)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86800" y="6548438"/>
            <a:ext cx="360363" cy="17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6A167A7-6803-024A-8FAB-DCC58F8BEA5F}" type="slidenum">
              <a:rPr lang="de-CH"/>
              <a:pPr/>
              <a:t>‹#›</a:t>
            </a:fld>
            <a:endParaRPr lang="de-CH"/>
          </a:p>
        </p:txBody>
      </p:sp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7475" y="107950"/>
            <a:ext cx="130651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00"/>
          </a:solidFill>
          <a:latin typeface="Arial" charset="0"/>
          <a:ea typeface="ＭＳ Ｐゴシック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00"/>
          </a:solidFill>
          <a:latin typeface="Arial" charset="0"/>
          <a:ea typeface="ＭＳ Ｐゴシック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00"/>
          </a:solidFill>
          <a:latin typeface="Arial" charset="0"/>
          <a:ea typeface="ＭＳ Ｐゴシック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00"/>
          </a:solidFill>
          <a:latin typeface="Arial" charset="0"/>
          <a:ea typeface="ＭＳ Ｐゴシック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00"/>
          </a:solidFill>
          <a:latin typeface="Arial" charset="0"/>
          <a:ea typeface="ＭＳ Ｐゴシック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00"/>
          </a:solidFill>
          <a:latin typeface="Arial" charset="0"/>
          <a:ea typeface="ＭＳ Ｐゴシック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00"/>
          </a:solidFill>
          <a:latin typeface="Arial" charset="0"/>
          <a:ea typeface="ＭＳ Ｐゴシック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00"/>
          </a:solidFill>
          <a:latin typeface="Arial" charset="0"/>
          <a:ea typeface="ＭＳ Ｐゴシック" charset="0"/>
        </a:defRPr>
      </a:lvl9pPr>
    </p:titleStyle>
    <p:bodyStyle>
      <a:lvl1pPr marL="419100" indent="-419100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Arial" charset="0"/>
        <a:buChar char="&gt;"/>
        <a:defRPr sz="2200">
          <a:solidFill>
            <a:srgbClr val="000000"/>
          </a:solidFill>
          <a:latin typeface="+mn-lt"/>
          <a:ea typeface="+mn-ea"/>
          <a:cs typeface="+mn-cs"/>
        </a:defRPr>
      </a:lvl1pPr>
      <a:lvl2pPr marL="838200" indent="-381000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Font typeface="Arial" charset="0"/>
        <a:buChar char="—"/>
        <a:defRPr sz="2000">
          <a:solidFill>
            <a:srgbClr val="000000"/>
          </a:solidFill>
          <a:latin typeface="+mn-lt"/>
          <a:ea typeface="+mn-ea"/>
        </a:defRPr>
      </a:lvl2pPr>
      <a:lvl3pPr marL="1295400" indent="-381000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SzPct val="85000"/>
        <a:buFont typeface="Arial" charset="0"/>
        <a:buChar char="–"/>
        <a:defRPr>
          <a:solidFill>
            <a:srgbClr val="000000"/>
          </a:solidFill>
          <a:latin typeface="+mn-lt"/>
          <a:ea typeface="+mn-ea"/>
        </a:defRPr>
      </a:lvl3pPr>
      <a:lvl4pPr marL="1714500" indent="-381000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SzPct val="85000"/>
        <a:buFont typeface="Arial" charset="0"/>
        <a:buChar char="–"/>
        <a:defRPr>
          <a:solidFill>
            <a:srgbClr val="000000"/>
          </a:solidFill>
          <a:latin typeface="+mn-lt"/>
          <a:ea typeface="+mn-ea"/>
        </a:defRPr>
      </a:lvl4pPr>
      <a:lvl5pPr marL="2133600" indent="-381000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lr>
          <a:schemeClr val="tx1"/>
        </a:buClr>
        <a:buSzPct val="85000"/>
        <a:buFont typeface="Arial" charset="0"/>
        <a:buChar char="–"/>
        <a:defRPr>
          <a:solidFill>
            <a:srgbClr val="000000"/>
          </a:solidFill>
          <a:latin typeface="+mn-lt"/>
          <a:ea typeface="+mn-ea"/>
        </a:defRPr>
      </a:lvl5pPr>
      <a:lvl6pPr marL="2590800" indent="-381000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lr>
          <a:schemeClr val="tx1"/>
        </a:buClr>
        <a:buSzPct val="85000"/>
        <a:buFont typeface="Arial" charset="0"/>
        <a:buChar char="–"/>
        <a:defRPr>
          <a:solidFill>
            <a:srgbClr val="000000"/>
          </a:solidFill>
          <a:latin typeface="+mn-lt"/>
          <a:ea typeface="+mn-ea"/>
        </a:defRPr>
      </a:lvl6pPr>
      <a:lvl7pPr marL="3048000" indent="-381000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lr>
          <a:schemeClr val="tx1"/>
        </a:buClr>
        <a:buSzPct val="85000"/>
        <a:buFont typeface="Arial" charset="0"/>
        <a:buChar char="–"/>
        <a:defRPr>
          <a:solidFill>
            <a:srgbClr val="000000"/>
          </a:solidFill>
          <a:latin typeface="+mn-lt"/>
          <a:ea typeface="+mn-ea"/>
        </a:defRPr>
      </a:lvl7pPr>
      <a:lvl8pPr marL="3505200" indent="-381000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lr>
          <a:schemeClr val="tx1"/>
        </a:buClr>
        <a:buSzPct val="85000"/>
        <a:buFont typeface="Arial" charset="0"/>
        <a:buChar char="–"/>
        <a:defRPr>
          <a:solidFill>
            <a:srgbClr val="000000"/>
          </a:solidFill>
          <a:latin typeface="+mn-lt"/>
          <a:ea typeface="+mn-ea"/>
        </a:defRPr>
      </a:lvl8pPr>
      <a:lvl9pPr marL="3962400" indent="-381000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lr>
          <a:schemeClr val="tx1"/>
        </a:buClr>
        <a:buSzPct val="85000"/>
        <a:buFont typeface="Arial" charset="0"/>
        <a:buChar char="–"/>
        <a:defRPr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654174"/>
            <a:ext cx="6621463" cy="1558801"/>
          </a:xfrm>
        </p:spPr>
        <p:txBody>
          <a:bodyPr/>
          <a:lstStyle/>
          <a:p>
            <a:r>
              <a:rPr lang="el-GR">
                <a:solidFill>
                  <a:schemeClr val="tx1"/>
                </a:solidFill>
                <a:latin typeface="+mn-lt"/>
              </a:rPr>
              <a:t>ΓΛΩΣΣΙΚΗ ΥΠΟΚΕΙΜΕΝΙΚΟΤΗΤΑ 4: </a:t>
            </a:r>
            <a:r>
              <a:rPr lang="el-GR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ΑΝΑΔΥΣΗ ΤΗΣ ΚΑΤΗΓΟΡΙΑΣ ΤΗΣ ΡΗΜΑΤΙΚΗΣ ΟΨΗΣ ΣΤΗΝ ΟΨΙΜΗ ΠΡΩΤΟΣΛΑΒΙΚΗ – ΜΕΡΟΣ </a:t>
            </a:r>
            <a:r>
              <a:rPr lang="el-GR"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ΔΕΥΤΕΡΟ</a:t>
            </a:r>
            <a:br>
              <a:rPr lang="en-CH" sz="180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el-GR">
                <a:solidFill>
                  <a:schemeClr val="tx1"/>
                </a:solidFill>
                <a:latin typeface="+mn-lt"/>
              </a:rPr>
            </a:br>
            <a:br>
              <a:rPr lang="en-CH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de-DE">
                <a:solidFill>
                  <a:schemeClr val="bg2"/>
                </a:solidFill>
              </a:rPr>
            </a:br>
            <a:br>
              <a:rPr lang="de-DE" sz="2400"/>
            </a:br>
            <a:br>
              <a:rPr lang="de-DE"/>
            </a:br>
            <a:endParaRPr lang="de-DE" sz="240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3717032"/>
            <a:ext cx="6621463" cy="2448272"/>
          </a:xfrm>
        </p:spPr>
        <p:txBody>
          <a:bodyPr/>
          <a:lstStyle/>
          <a:p>
            <a:r>
              <a:rPr lang="el-GR"/>
              <a:t>Γιάννης Κακριδής</a:t>
            </a:r>
            <a:endParaRPr lang="de-DE"/>
          </a:p>
          <a:p>
            <a:r>
              <a:rPr lang="de-DE"/>
              <a:t>Institut für Slavische Sprachen und Literaturen</a:t>
            </a:r>
          </a:p>
          <a:p>
            <a:r>
              <a:rPr lang="de-DE"/>
              <a:t>Universität Bern</a:t>
            </a:r>
            <a:endParaRPr lang="el-GR" sz="1800" b="1">
              <a:solidFill>
                <a:schemeClr val="tx1"/>
              </a:solidFill>
            </a:endParaRPr>
          </a:p>
          <a:p>
            <a:endParaRPr lang="el-GR" sz="1800" b="1">
              <a:solidFill>
                <a:schemeClr val="tx1"/>
              </a:solidFill>
            </a:endParaRPr>
          </a:p>
          <a:p>
            <a:r>
              <a:rPr lang="el-GR" b="1">
                <a:solidFill>
                  <a:schemeClr val="tx1"/>
                </a:solidFill>
              </a:rPr>
              <a:t>Οκτώβριος 2024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9137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83454-E12A-46BA-358A-4AEB329FF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Τελικότητα &gt; Συνοπτικότητα 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9E8DE3-2C94-B822-5FF9-05752186C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1050925" indent="0">
              <a:spcAft>
                <a:spcPts val="600"/>
              </a:spcAft>
              <a:buNone/>
            </a:pPr>
            <a:r>
              <a:rPr lang="el-GR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Α	</a:t>
            </a:r>
            <a:r>
              <a:rPr lang="ru-RU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испити</a:t>
            </a:r>
            <a:r>
              <a:rPr lang="el-GR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ru-RU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помазати</a:t>
            </a:r>
            <a:r>
              <a:rPr lang="el-GR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ru-RU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отъмыти</a:t>
            </a:r>
            <a:r>
              <a:rPr lang="el-GR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ru-RU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прѣплѹти</a:t>
            </a:r>
            <a:r>
              <a:rPr lang="el-GR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... τελικά ρήματα, αχαρακτήριστα ως προς την όψη</a:t>
            </a:r>
            <a:endParaRPr lang="en-CH" sz="3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1050925" indent="0">
              <a:spcAft>
                <a:spcPts val="600"/>
              </a:spcAft>
              <a:buNone/>
            </a:pPr>
            <a:r>
              <a:rPr lang="el-GR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Β	</a:t>
            </a:r>
            <a:r>
              <a:rPr lang="ru-RU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испити </a:t>
            </a:r>
            <a:r>
              <a:rPr lang="el-GR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(≠ </a:t>
            </a:r>
            <a:r>
              <a:rPr lang="ru-RU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испивати</a:t>
            </a:r>
            <a:r>
              <a:rPr lang="el-GR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), </a:t>
            </a:r>
            <a:r>
              <a:rPr lang="ru-RU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отъмыти </a:t>
            </a:r>
            <a:r>
              <a:rPr lang="el-GR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(≠ </a:t>
            </a:r>
            <a:r>
              <a:rPr lang="ru-RU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отъмывати</a:t>
            </a:r>
            <a:r>
              <a:rPr lang="el-GR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), </a:t>
            </a:r>
            <a:r>
              <a:rPr lang="ru-RU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прѣплѹти</a:t>
            </a:r>
            <a:r>
              <a:rPr lang="el-GR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(≠ </a:t>
            </a:r>
            <a:r>
              <a:rPr lang="ru-RU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прѣплавати</a:t>
            </a:r>
            <a:r>
              <a:rPr lang="el-GR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)... τελικά ρήματα συνοπτικής όψης</a:t>
            </a:r>
            <a:endParaRPr lang="en-CH" sz="3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1050925" indent="0">
              <a:spcAft>
                <a:spcPts val="600"/>
              </a:spcAft>
              <a:buNone/>
            </a:pPr>
            <a:r>
              <a:rPr lang="el-GR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Γ 	</a:t>
            </a:r>
            <a:r>
              <a:rPr lang="ru-RU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поплакати</a:t>
            </a:r>
            <a:r>
              <a:rPr lang="el-GR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ru-RU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поискати</a:t>
            </a:r>
            <a:r>
              <a:rPr lang="el-GR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ru-RU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помыти</a:t>
            </a:r>
            <a:r>
              <a:rPr lang="el-GR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ru-RU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попити</a:t>
            </a:r>
            <a:r>
              <a:rPr lang="el-GR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... μή τελικά ρήματα συνοπτικής όψης</a:t>
            </a:r>
            <a:endParaRPr lang="en-CH" sz="3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6BC0B8-D14C-D074-D5AB-26420914E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10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99388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52314-C0BA-801A-8911-CFFB63E70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Ρηματική όψη σλαβικού/ρωμανικού τύπου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34B81-B630-C151-3BA5-6129F6C34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1050925" indent="0">
              <a:spcAft>
                <a:spcPts val="600"/>
              </a:spcAft>
              <a:buNone/>
            </a:pPr>
            <a:r>
              <a:rPr lang="el-GR" sz="24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Ρηματική όψη σλαβικού τύπου:</a:t>
            </a:r>
            <a:endParaRPr lang="en-CH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1050925" indent="0">
              <a:spcAft>
                <a:spcPts val="600"/>
              </a:spcAft>
              <a:buNone/>
            </a:pPr>
            <a:r>
              <a:rPr lang="el-GR" sz="24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α) Ο σχηματισμός των όψεων ανήκει στην παραγωγή λέξεων (η ρηματική όψη αποτελεί ταξινομική γραμματική κατηγορία)</a:t>
            </a:r>
            <a:endParaRPr lang="en-CH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1050925" indent="0">
              <a:spcAft>
                <a:spcPts val="600"/>
              </a:spcAft>
              <a:buNone/>
            </a:pPr>
            <a:r>
              <a:rPr lang="el-GR" sz="24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β) Η συνοπτικότητα συνδέεται στενά με την τελικότητα</a:t>
            </a:r>
            <a:endParaRPr lang="en-CH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1050925" indent="0">
              <a:spcAft>
                <a:spcPts val="600"/>
              </a:spcAft>
              <a:buNone/>
            </a:pPr>
            <a:r>
              <a:rPr lang="el-GR" sz="24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Ρηματική όψη ρωμανικού τύπου:</a:t>
            </a:r>
            <a:endParaRPr lang="en-CH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1050925" indent="0">
              <a:spcAft>
                <a:spcPts val="600"/>
              </a:spcAft>
              <a:buNone/>
            </a:pPr>
            <a:r>
              <a:rPr lang="el-GR" sz="24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α) Ο σχηματισμός των όψεων ανήκει στην κλίση (η ρηματική όψη αποτελεί κλιτική γραμματική κατηγορία)</a:t>
            </a:r>
            <a:endParaRPr lang="en-CH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1050925" indent="0">
              <a:spcAft>
                <a:spcPts val="600"/>
              </a:spcAft>
              <a:buNone/>
            </a:pPr>
            <a:r>
              <a:rPr lang="el-GR" sz="24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β) Η συνοπτικότητα αποδεσμεύεται απο την τελικότητα</a:t>
            </a:r>
            <a:endParaRPr lang="en-CH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7BD2FB-E892-AB88-B9EC-6FA52FFE6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11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40595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FA7D6-29C1-0F76-B871-F2E749AB2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Μή επεισοδιακότητα &gt; Μή συνοπτικότητα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B1252-C8C8-423D-4BC5-E2FDF7E76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1050925" indent="0">
              <a:spcAft>
                <a:spcPts val="600"/>
              </a:spcAft>
              <a:buNone/>
            </a:pPr>
            <a:r>
              <a:rPr lang="ru-RU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ибо и пси ѣдѧтъ отъ крѹпицъ падаѭштихъ съ трапезы господеи своихъ</a:t>
            </a:r>
            <a:r>
              <a:rPr lang="el-GR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καὶ γὰρ τὰ κυνάρια ἐσθίει ἀπὸ τῶν ψιχίων τῶν πιπτόντων ἀπὸ τῆς τραπέζης τῶν κυρίων αὐτῶν Μ 15,27 &gt; </a:t>
            </a:r>
            <a:r>
              <a:rPr lang="ru-RU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крѹпицы падаѭтъ съ трапезы и пси ѩ ѣдѧтъ</a:t>
            </a:r>
            <a:endParaRPr lang="en-CH" sz="3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1050925" indent="0">
              <a:spcAft>
                <a:spcPts val="600"/>
              </a:spcAft>
              <a:buNone/>
            </a:pPr>
            <a:r>
              <a:rPr lang="ru-RU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Сынъ мои</a:t>
            </a:r>
            <a:r>
              <a:rPr lang="el-GR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[…] </a:t>
            </a:r>
            <a:r>
              <a:rPr lang="ru-RU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мъножицеѭ падаѥтъ на огнь</a:t>
            </a:r>
            <a:r>
              <a:rPr lang="el-GR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ru-RU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и мъножицеѭ въ водѫ</a:t>
            </a:r>
            <a:r>
              <a:rPr lang="el-GR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πολλάκις γὰρ πίπτει εἰς τὸ πῦρ, καὶ πολλάκις εἰς τὸ ὕδωρ </a:t>
            </a:r>
            <a:r>
              <a:rPr lang="de-CH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</a:t>
            </a:r>
            <a:r>
              <a:rPr lang="el-GR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17,15</a:t>
            </a:r>
            <a:endParaRPr lang="en-CH" sz="3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B330C8-E8D1-9A10-1DBC-A9AB70C38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12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31611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FA7D6-29C1-0F76-B871-F2E749AB2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Μή επεισοδιακότητα &gt; Μή συνοπτικότητα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B1252-C8C8-423D-4BC5-E2FDF7E76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sz="300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Азъ на лѣсѣ падаю свои д(ь)нь сконьчавь. </a:t>
            </a:r>
            <a:r>
              <a:rPr lang="el-GR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Πέφτω στο αυλάκι του χω­ραφιού, έχοντας ολοκληρώσει τη μέρα-μου.</a:t>
            </a:r>
          </a:p>
          <a:p>
            <a:pPr marL="0" indent="0">
              <a:buNone/>
            </a:pPr>
            <a:endParaRPr lang="el-GR" sz="300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(Εκτενής βίος Μεθοδίου, κεφ. 7)</a:t>
            </a:r>
            <a:endParaRPr lang="en-CH" sz="3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B330C8-E8D1-9A10-1DBC-A9AB70C38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13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06754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77C41-A18F-DFBB-93F0-8EB7E995D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Βιβλιογραφία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31D3C-A076-ECA0-C6DE-2F43965B7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260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Kakridis, Yannis. 2009. Die Entwicklung des Verbalaspekts im Slavischen als Subjektivierungsprozess. In: </a:t>
            </a:r>
            <a:r>
              <a:rPr lang="it-IT" sz="2600" i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Von grammatischen Kategorien und sprachlichen Weltbildern. Die Slavia von der Sprachgeschichte bis zur Politsprache. Festschrift für Daniel Weiss zum 60. Geburtstag.</a:t>
            </a:r>
            <a:r>
              <a:rPr lang="it-IT" sz="260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Hsg. von Tilman Berger, Markus Giger, Sibylle Kurt, Imke Mendoza ( = </a:t>
            </a:r>
            <a:r>
              <a:rPr lang="it-IT" sz="2600" i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Wiener Slawistischer Almanach. Sonderband 73</a:t>
            </a:r>
            <a:r>
              <a:rPr lang="it-IT" sz="260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). München, Berlin, Wien. 293-306.</a:t>
            </a:r>
            <a:endParaRPr lang="en-CH" sz="26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CH" sz="2600"/>
              <a:t>Kakridis, Yannis. 2022. </a:t>
            </a:r>
            <a:r>
              <a:rPr lang="de-CH" sz="2600" i="1"/>
              <a:t>Subjektivität und Subjektivierung. Zur Dialektik des Sprachwandels in der Slavia.</a:t>
            </a:r>
            <a:r>
              <a:rPr lang="de-CH" sz="2600"/>
              <a:t> Thessaloniki.</a:t>
            </a:r>
            <a:endParaRPr lang="en-CH" sz="26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9219E5-5AD0-89AC-F261-8196536CD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14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2773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B6146-5669-4FA1-0E8F-700DF8568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Βιβλιογραφία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DB931-6D0E-AC8B-B80A-E72758536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Dickey, Stephen M. 2011. Subjectification and the Russian Perfective. In: Marcin Grzygiel, Laura A. Janda (eds.). </a:t>
            </a:r>
            <a:r>
              <a:rPr lang="it-IT" sz="3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Slavic Linguistics in a Cognitive Framework.</a:t>
            </a:r>
            <a:r>
              <a:rPr lang="it-IT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Frankfurt a.M. 37-66.</a:t>
            </a:r>
            <a:endParaRPr lang="el-GR" sz="3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de-CH" sz="3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Wiemer</a:t>
            </a:r>
            <a:r>
              <a:rPr lang="de-CH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Björn. 2024. «</a:t>
            </a:r>
            <a:r>
              <a:rPr lang="de-CH" sz="3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Pragmaticalization</a:t>
            </a:r>
            <a:r>
              <a:rPr lang="de-CH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» </a:t>
            </a:r>
            <a:r>
              <a:rPr lang="de-CH" sz="3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lang="de-CH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«(</a:t>
            </a:r>
            <a:r>
              <a:rPr lang="de-CH" sz="3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</a:t>
            </a:r>
            <a:r>
              <a:rPr lang="de-CH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de-CH" sz="3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subjectification</a:t>
            </a:r>
            <a:r>
              <a:rPr lang="de-CH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» </a:t>
            </a:r>
            <a:r>
              <a:rPr lang="de-CH" sz="3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de-CH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3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Slavic</a:t>
            </a:r>
            <a:r>
              <a:rPr lang="de-CH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3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aspect</a:t>
            </a:r>
            <a:r>
              <a:rPr lang="de-CH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de-CH" sz="3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de-CH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3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does</a:t>
            </a:r>
            <a:r>
              <a:rPr lang="de-CH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3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de-CH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3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apply</a:t>
            </a:r>
            <a:r>
              <a:rPr lang="de-CH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?. Ed. Elena Graf and Ulrich Schweier. </a:t>
            </a:r>
            <a:r>
              <a:rPr lang="de-CH" sz="30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Pragmaticalization</a:t>
            </a:r>
            <a:r>
              <a:rPr lang="de-CH" sz="3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Language Change </a:t>
            </a:r>
            <a:r>
              <a:rPr lang="de-CH" sz="30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between</a:t>
            </a:r>
            <a:r>
              <a:rPr lang="de-CH" sz="3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Text and Grammar. </a:t>
            </a:r>
            <a:r>
              <a:rPr lang="de-CH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Gruyter Mouton. 29-100.</a:t>
            </a:r>
          </a:p>
          <a:p>
            <a:pPr marL="0" indent="0">
              <a:buNone/>
            </a:pPr>
            <a:endParaRPr lang="en-C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9EE3DC-7333-4119-47AC-34C7B246C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15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96134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4D615-5B5C-22B3-F603-29A515CFC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Συνοπτική / μή συνοπτική όψη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88BCD-85FF-618F-89B5-6AC36A200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(Почему тебе постоянно звонят мастеровые?) Я </a:t>
            </a:r>
            <a:r>
              <a:rPr lang="ru-RU" sz="3200" b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делаю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/</a:t>
            </a:r>
            <a:r>
              <a:rPr lang="de-CH" sz="3200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?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сделаю ремонт в своей квартире. 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Γιατί σου τηλεφωνούν συνέχεια τεχνίτες; Ανακαινίζω/θα ανακαινίσω το διαμέρισμά-μου.</a:t>
            </a:r>
            <a:endParaRPr lang="en-CH" sz="32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E8EC0F-6CF4-465D-5801-3ECB9994C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79980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E118D-63CD-FAD3-D864-7CE499FBA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Συνοπτική / μή συνοπτική όψη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8008C-3618-6391-AE02-9E44A8142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6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Полгода назад я</a:t>
            </a:r>
            <a:r>
              <a:rPr lang="ru-RU" sz="2600" b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делала</a:t>
            </a:r>
            <a:r>
              <a:rPr lang="ru-RU" sz="26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ремонт в своей квартире. (Хотелось сделать все, как в красивом глянцевом журнале, по последним законам дизайнерской моды, чтобы все было к месту, чтобы все вещи сочетались между собой.) </a:t>
            </a:r>
            <a:r>
              <a:rPr lang="el-GR" sz="26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Πρίν μισό χρόνο ανακαίνιζα το διαμέρισμά</a:t>
            </a:r>
            <a:r>
              <a:rPr lang="ru-RU" sz="26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el-GR" sz="26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μου</a:t>
            </a:r>
            <a:r>
              <a:rPr lang="ru-RU" sz="26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CH" sz="26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6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Полгода назад я </a:t>
            </a:r>
            <a:r>
              <a:rPr lang="ru-RU" sz="2600" b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с</a:t>
            </a:r>
            <a:r>
              <a:rPr lang="ru-RU" sz="2600" b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делала </a:t>
            </a:r>
            <a:r>
              <a:rPr lang="ru-RU" sz="26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ремонт в своей квартире. (</a:t>
            </a:r>
            <a:r>
              <a:rPr lang="ru-RU" sz="260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Теперь она вновь стала нарядной и красивой.) </a:t>
            </a:r>
            <a:r>
              <a:rPr lang="el-GR" sz="260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Πρίν μισό χρόνο ανακαίνισα το διαμέρισμά-μου.</a:t>
            </a:r>
            <a:endParaRPr lang="en-CH" sz="26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87A3F3-4355-D4CD-6DF3-97E2468D0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8878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E118D-63CD-FAD3-D864-7CE499FBA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Συνοπτική / μή συνοπτική όψη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8008C-3618-6391-AE02-9E44A8142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60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Я сыграл сонату Бетховена на пианино и лег спать.</a:t>
            </a:r>
            <a:r>
              <a:rPr lang="el-GR" sz="360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Έπαιξα μια σονάτα του Μπετόβεν στο πιάνο και έπεσα να κοιμηθώ.</a:t>
            </a:r>
            <a:endParaRPr lang="en-CH" sz="36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60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Я поиграл на пианино и лег спать.</a:t>
            </a:r>
            <a:r>
              <a:rPr lang="el-GR" sz="360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Έπαιξα (λίγο) πιάνο και έπεσα να κοιμηθώ.</a:t>
            </a:r>
            <a:endParaRPr lang="en-CH" sz="36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87A3F3-4355-D4CD-6DF3-97E2468D0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4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83836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E118D-63CD-FAD3-D864-7CE499FBA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Συνοπτική / μή συνοπτική όψη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8008C-3618-6391-AE02-9E44A8142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None/>
              <a:tabLst>
                <a:tab pos="935355" algn="l"/>
              </a:tabLst>
            </a:pPr>
            <a:r>
              <a:rPr lang="ru-RU" sz="36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Когда я вошел в его кабинет, директор распечатывал конверт.</a:t>
            </a:r>
            <a:r>
              <a:rPr lang="ru-RU" sz="36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l-GR" sz="3600">
                <a:latin typeface="Calibri" panose="020F0502020204030204" pitchFamily="34" charset="0"/>
                <a:ea typeface="Times New Roman" panose="02020603050405020304" pitchFamily="18" charset="0"/>
              </a:rPr>
              <a:t>Όταν μπήκα στο γραφείο-του, ο διευθυντής άνοιγε τον φάκελο</a:t>
            </a:r>
            <a:r>
              <a:rPr lang="de-CH" sz="36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en-CH" sz="360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 algn="just">
              <a:buNone/>
              <a:tabLst>
                <a:tab pos="935355" algn="l"/>
              </a:tabLst>
            </a:pPr>
            <a:r>
              <a:rPr lang="ru-RU" sz="36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Когда я вошел в его кабинет, директор (уже) распечатал конверт.</a:t>
            </a:r>
            <a:r>
              <a:rPr lang="ru-RU" sz="36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l-GR" sz="36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Όταν μπήκα στο γραφείο-του, ο διευθυντής άνοιξε (είχε κιόλας ανοίξει) τον φάκελο.</a:t>
            </a:r>
            <a:endParaRPr lang="en-CH" sz="360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endParaRPr lang="en-CH" sz="26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87A3F3-4355-D4CD-6DF3-97E2468D0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5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30694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505C0-5B37-B295-4D67-F834DAA10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...και λίγος Ηράκλειτος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F07C1-1672-4C81-8F49-5D0C74BC1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3000" i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Ο δρόμος ανηφορίζει.</a:t>
            </a:r>
            <a:endParaRPr lang="en-CH" sz="30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3000" i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Ο δρόμος κατηφορίζει.</a:t>
            </a:r>
            <a:endParaRPr lang="en-CH" sz="30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3000" i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Ο δρόμος ανηφορίζει απο την εκκλησία του χωριού.</a:t>
            </a:r>
            <a:endParaRPr lang="en-CH" sz="30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3000" i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Ο δρόμος κατηφορίζει απο την εκκλησία του χωριού.</a:t>
            </a:r>
            <a:endParaRPr lang="en-CH" sz="30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1426E3-FCF2-E378-B616-7B8AD3860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6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7310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21E5E-FEE9-10E2-E087-E42CD1C45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Τελικότητα &gt; Συνοπτικότητα 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56B68-3812-9365-F6CF-9B30C0F94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300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Σημείο εκκίνησης:</a:t>
            </a:r>
            <a:endParaRPr lang="en-CH" sz="30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l-GR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</a:t>
            </a:r>
            <a:r>
              <a:rPr lang="ru-RU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Жена самарѣнын</a:t>
            </a:r>
            <a:r>
              <a:rPr lang="fr-CH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̑</a:t>
            </a:r>
            <a:r>
              <a:rPr lang="ru-RU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и пиѥтъ воды</a:t>
            </a:r>
            <a:r>
              <a:rPr lang="el-GR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‘Η Σαμαρείτισσα πίνει νερό</a:t>
            </a:r>
            <a:r>
              <a:rPr lang="fr-CH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r>
              <a:rPr lang="el-GR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’</a:t>
            </a:r>
            <a:endParaRPr lang="en-CH" sz="3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1050925" indent="0" algn="just">
              <a:spcAft>
                <a:spcPts val="600"/>
              </a:spcAft>
              <a:buNone/>
            </a:pPr>
            <a:r>
              <a:rPr lang="el-GR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</a:t>
            </a:r>
            <a:r>
              <a:rPr lang="ru-RU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Жена самарѣнын</a:t>
            </a:r>
            <a:r>
              <a:rPr lang="fr-CH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̑</a:t>
            </a:r>
            <a:r>
              <a:rPr lang="ru-RU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и </a:t>
            </a:r>
            <a:r>
              <a:rPr lang="ru-RU" sz="3000" u="sng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ис</a:t>
            </a:r>
            <a:r>
              <a:rPr lang="ru-RU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пиѥтъ чашѫ</a:t>
            </a:r>
            <a:r>
              <a:rPr lang="fr-CH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el-GR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‘Η Σαμαρείτισσα αδειάζει όλο το ποτήρι</a:t>
            </a:r>
            <a:r>
              <a:rPr lang="fr-CH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r>
              <a:rPr lang="el-GR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’</a:t>
            </a:r>
            <a:endParaRPr lang="en-CH" sz="3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l-GR" sz="3000"/>
          </a:p>
          <a:p>
            <a:pPr marL="0" indent="0">
              <a:buNone/>
            </a:pPr>
            <a:r>
              <a:rPr lang="el-GR" sz="3000"/>
              <a:t>Το πρόθημα εκφράζει </a:t>
            </a:r>
            <a:r>
              <a:rPr lang="el-GR" sz="3000" b="1"/>
              <a:t>μόνο</a:t>
            </a:r>
            <a:r>
              <a:rPr lang="el-GR" sz="3000"/>
              <a:t> τελικότητα.</a:t>
            </a:r>
            <a:endParaRPr lang="en-CH" sz="30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5E383D-3053-1A85-63ED-FA16C6077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7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1816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FA7D6-29C1-0F76-B871-F2E749AB2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Τελικότητα &gt; Συνοπτικότητα 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B1252-C8C8-423D-4BC5-E2FDF7E76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1050925" indent="0" algn="just">
              <a:spcAft>
                <a:spcPts val="600"/>
              </a:spcAft>
              <a:buNone/>
            </a:pPr>
            <a:r>
              <a:rPr lang="el-GR" sz="32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Τελικό σημείο</a:t>
            </a:r>
            <a:r>
              <a:rPr lang="ru-RU" sz="32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  <a:endParaRPr lang="en-CH" sz="3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1050925" indent="0" algn="just">
              <a:spcAft>
                <a:spcPts val="600"/>
              </a:spcAft>
              <a:buNone/>
            </a:pPr>
            <a:r>
              <a:rPr lang="ru-RU" sz="32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Вчера вечером я работал два часа.</a:t>
            </a:r>
            <a:r>
              <a:rPr lang="el-GR" sz="32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Χτές το βράδυ δούλευα δύο ώρες.</a:t>
            </a:r>
            <a:endParaRPr lang="en-CH" sz="3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1050925" indent="0" algn="just">
              <a:spcAft>
                <a:spcPts val="600"/>
              </a:spcAft>
              <a:buNone/>
            </a:pPr>
            <a:r>
              <a:rPr lang="ru-RU" sz="32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Всера вечером я поработал два часа.</a:t>
            </a:r>
            <a:r>
              <a:rPr lang="el-GR" sz="32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Χτές το βράδυ δούλεψα δύο ώρες.</a:t>
            </a:r>
          </a:p>
          <a:p>
            <a:pPr marL="0" marR="1050925" indent="0" algn="just">
              <a:spcAft>
                <a:spcPts val="600"/>
              </a:spcAft>
              <a:buNone/>
            </a:pPr>
            <a:r>
              <a:rPr lang="el-GR" sz="2800">
                <a:effectLst/>
                <a:ea typeface="Times New Roman" panose="02020603050405020304" pitchFamily="18" charset="0"/>
              </a:rPr>
              <a:t>Το πρόθημα εκφράζει </a:t>
            </a:r>
            <a:r>
              <a:rPr lang="el-GR" sz="2800" b="1">
                <a:effectLst/>
                <a:ea typeface="Times New Roman" panose="02020603050405020304" pitchFamily="18" charset="0"/>
              </a:rPr>
              <a:t>μόνο</a:t>
            </a:r>
            <a:r>
              <a:rPr lang="el-GR" sz="2800">
                <a:effectLst/>
                <a:ea typeface="Times New Roman" panose="02020603050405020304" pitchFamily="18" charset="0"/>
              </a:rPr>
              <a:t> συνοπτικότητα.</a:t>
            </a:r>
            <a:endParaRPr lang="en-CH" sz="2800">
              <a:effectLst/>
              <a:ea typeface="Times New Roman" panose="02020603050405020304" pitchFamily="18" charset="0"/>
            </a:endParaRPr>
          </a:p>
          <a:p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B330C8-E8D1-9A10-1DBC-A9AB70C38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8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58937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FA7D6-29C1-0F76-B871-F2E749AB2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Τελικότητα &gt; Συνοπτικότητα 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B1252-C8C8-423D-4BC5-E2FDF7E76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2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Пришел слесарем, поработал/?работал, дошел до главного специалиста, а через два года поехал строить завод с бюджетом сто миллионов. </a:t>
            </a:r>
            <a:r>
              <a:rPr lang="el-GR" sz="32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[</a:t>
            </a:r>
            <a:r>
              <a:rPr lang="en-CH" sz="32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Татьяна Гурова</a:t>
            </a:r>
            <a:r>
              <a:rPr lang="el-GR" sz="32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en-CH" sz="32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Логика преодолевшего гибель</a:t>
            </a:r>
            <a:r>
              <a:rPr lang="el-GR" sz="32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// «</a:t>
            </a:r>
            <a:r>
              <a:rPr lang="en-CH" sz="32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Эксперт</a:t>
            </a:r>
            <a:r>
              <a:rPr lang="el-GR" sz="32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», 2014]</a:t>
            </a:r>
          </a:p>
          <a:p>
            <a:pPr marL="0" indent="0">
              <a:buNone/>
            </a:pPr>
            <a:r>
              <a:rPr lang="el-GR" sz="2600">
                <a:latin typeface="Calibri" panose="020F0502020204030204" pitchFamily="34" charset="0"/>
                <a:ea typeface="Times New Roman" panose="02020603050405020304" pitchFamily="18" charset="0"/>
              </a:rPr>
              <a:t>Ήρθα ως μηχανουργός, εργάστηκα (κάποιο διάστημα), έφτασα ως του βαθμό του κύριου ειδικού, και μετά απο δύο χρόνια πήγα να χτίσω εργοστάσιο με προϋπολογισμό εκατό εκατομμυρίων.</a:t>
            </a:r>
          </a:p>
          <a:p>
            <a:pPr marL="0" indent="0">
              <a:buNone/>
            </a:pPr>
            <a:r>
              <a:rPr lang="el-GR" sz="2600">
                <a:latin typeface="Calibri" panose="020F0502020204030204" pitchFamily="34" charset="0"/>
                <a:ea typeface="Times New Roman" panose="02020603050405020304" pitchFamily="18" charset="0"/>
              </a:rPr>
              <a:t>Πηγή:</a:t>
            </a:r>
            <a:r>
              <a:rPr lang="el-GR" sz="26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de-CH" sz="26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https://ruscorpora.ru/</a:t>
            </a:r>
            <a:endParaRPr lang="en-CH" sz="26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B330C8-E8D1-9A10-1DBC-A9AB70C38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9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73903557"/>
      </p:ext>
    </p:extLst>
  </p:cSld>
  <p:clrMapOvr>
    <a:masterClrMapping/>
  </p:clrMapOvr>
</p:sld>
</file>

<file path=ppt/theme/theme1.xml><?xml version="1.0" encoding="utf-8"?>
<a:theme xmlns:a="http://schemas.openxmlformats.org/drawingml/2006/main" name="ZZPP01">
  <a:themeElements>
    <a:clrScheme name="">
      <a:dk1>
        <a:srgbClr val="000000"/>
      </a:dk1>
      <a:lt1>
        <a:srgbClr val="FFFFFF"/>
      </a:lt1>
      <a:dk2>
        <a:srgbClr val="000000"/>
      </a:dk2>
      <a:lt2>
        <a:srgbClr val="F6F6F6"/>
      </a:lt2>
      <a:accent1>
        <a:srgbClr val="E1EBF5"/>
      </a:accent1>
      <a:accent2>
        <a:srgbClr val="9CBDDE"/>
      </a:accent2>
      <a:accent3>
        <a:srgbClr val="FFFFFF"/>
      </a:accent3>
      <a:accent4>
        <a:srgbClr val="000000"/>
      </a:accent4>
      <a:accent5>
        <a:srgbClr val="EEF3F9"/>
      </a:accent5>
      <a:accent6>
        <a:srgbClr val="8DABC9"/>
      </a:accent6>
      <a:hlink>
        <a:srgbClr val="DF2046"/>
      </a:hlink>
      <a:folHlink>
        <a:srgbClr val="996670"/>
      </a:folHlink>
    </a:clrScheme>
    <a:fontScheme name="Office-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Office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ZZPP01</Template>
  <TotalTime>1</TotalTime>
  <Words>872</Words>
  <Application>Microsoft Office PowerPoint</Application>
  <PresentationFormat>Προβολή στην οθόνη (4:3)</PresentationFormat>
  <Paragraphs>76</Paragraphs>
  <Slides>15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20" baseType="lpstr">
      <vt:lpstr>Aptos</vt:lpstr>
      <vt:lpstr>Arial</vt:lpstr>
      <vt:lpstr>Calibri</vt:lpstr>
      <vt:lpstr>Times New Roman</vt:lpstr>
      <vt:lpstr>ZZPP01</vt:lpstr>
      <vt:lpstr>ΓΛΩΣΣΙΚΗ ΥΠΟΚΕΙΜΕΝΙΚΟΤΗΤΑ 4: ΑΝΑΔΥΣΗ ΤΗΣ ΚΑΤΗΓΟΡΙΑΣ ΤΗΣ ΡΗΜΑΤΙΚΗΣ ΟΨΗΣ ΣΤΗΝ ΟΨΙΜΗ ΠΡΩΤΟΣΛΑΒΙΚΗ – ΜΕΡΟΣ ΔΕΥΤΕΡΟ      </vt:lpstr>
      <vt:lpstr>Συνοπτική / μή συνοπτική όψη</vt:lpstr>
      <vt:lpstr>Συνοπτική / μή συνοπτική όψη</vt:lpstr>
      <vt:lpstr>Συνοπτική / μή συνοπτική όψη</vt:lpstr>
      <vt:lpstr>Συνοπτική / μή συνοπτική όψη</vt:lpstr>
      <vt:lpstr>...και λίγος Ηράκλειτος</vt:lpstr>
      <vt:lpstr>Τελικότητα &gt; Συνοπτικότητα </vt:lpstr>
      <vt:lpstr>Τελικότητα &gt; Συνοπτικότητα </vt:lpstr>
      <vt:lpstr>Τελικότητα &gt; Συνοπτικότητα </vt:lpstr>
      <vt:lpstr>Τελικότητα &gt; Συνοπτικότητα </vt:lpstr>
      <vt:lpstr>Ρηματική όψη σλαβικού/ρωμανικού τύπου</vt:lpstr>
      <vt:lpstr>Μή επεισοδιακότητα &gt; Μή συνοπτικότητα</vt:lpstr>
      <vt:lpstr>Μή επεισοδιακότητα &gt; Μή συνοπτικότητα</vt:lpstr>
      <vt:lpstr>Βιβλιογραφία</vt:lpstr>
      <vt:lpstr>Βιβλιογραφία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Ebenen / Dimensionen</dc:title>
  <dc:creator>Yannis</dc:creator>
  <cp:lastModifiedBy>Tatiana Mporisova</cp:lastModifiedBy>
  <cp:revision>83</cp:revision>
  <cp:lastPrinted>2013-02-04T14:21:24Z</cp:lastPrinted>
  <dcterms:created xsi:type="dcterms:W3CDTF">2016-09-27T08:38:55Z</dcterms:created>
  <dcterms:modified xsi:type="dcterms:W3CDTF">2024-10-21T14:13:15Z</dcterms:modified>
</cp:coreProperties>
</file>