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34" r:id="rId16"/>
    <p:sldId id="339" r:id="rId17"/>
    <p:sldId id="340" r:id="rId18"/>
    <p:sldId id="335" r:id="rId19"/>
    <p:sldId id="346" r:id="rId20"/>
    <p:sldId id="336" r:id="rId21"/>
    <p:sldId id="349" r:id="rId22"/>
    <p:sldId id="348" r:id="rId23"/>
    <p:sldId id="338" r:id="rId24"/>
    <p:sldId id="337" r:id="rId25"/>
    <p:sldId id="347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3" d="100"/>
          <a:sy n="73" d="100"/>
        </p:scale>
        <p:origin x="16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A086-6B90-44F9-9C22-C1833A1D6A1C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F5B8-B9A9-447F-8A0C-3621576559A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F9536-C7BB-4FA7-B267-8F9F41557891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E7449-6B28-40FE-86DA-B78C91EB68E4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718E-BDC1-444C-9609-25BCFF08002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62846-793C-4C31-B93B-4D54B0E0F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7CE3-85D9-42F3-BDC5-EE7CECC55FDE}" type="datetimeFigureOut">
              <a:rPr lang="el-GR" smtClean="0"/>
              <a:pPr/>
              <a:t>11/4/2025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9.pikabu.ru/post_img/2017/11/02/11/1509648901169612361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s9.pikabu.ru/post_img/2017/11/02/11/1509649306174110426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s9.pikabu.ru/post_img/2017/11/02/11/1509648901169612361.pn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s9.pikabu.ru/post_img/2017/11/02/11/1509648773112950341.pn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cs9.pikabu.ru/post_img/2017/11/02/11/1509648364142175464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1100"/>
          </a:xfrm>
        </p:spPr>
        <p:txBody>
          <a:bodyPr/>
          <a:lstStyle/>
          <a:p>
            <a:r>
              <a:rPr lang="el-GR" dirty="0"/>
              <a:t>ΘΕΜΑ 3 </a:t>
            </a:r>
            <a:br>
              <a:rPr lang="el-GR" dirty="0"/>
            </a:br>
            <a:r>
              <a:rPr lang="el-GR" dirty="0"/>
              <a:t>ΙΣΤΟΡΙΑ ΤΟΥ </a:t>
            </a:r>
            <a:r>
              <a:rPr lang="el-GR"/>
              <a:t>ΣΥΣΤΗΜΑΤΟΣ ΤΗΣ </a:t>
            </a:r>
            <a:r>
              <a:rPr lang="el-GR" dirty="0"/>
              <a:t>ΡΩΣΙΚΗΣ ΓΡΑΦΗΣ  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Φθογγογραφική γραφή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43906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2204864"/>
            <a:ext cx="28575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449px-Cyril_Methodius25K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9363" y="461963"/>
            <a:ext cx="4105275" cy="547687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Γλαγολιτικό</a:t>
            </a:r>
            <a:r>
              <a:rPr lang="el-GR" dirty="0"/>
              <a:t> αλφάβητο </a:t>
            </a:r>
          </a:p>
        </p:txBody>
      </p:sp>
      <p:pic>
        <p:nvPicPr>
          <p:cNvPr id="6" name="Picture 5" descr="000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628801"/>
            <a:ext cx="3384376" cy="4392488"/>
          </a:xfrm>
          <a:noFill/>
        </p:spPr>
      </p:pic>
      <p:pic>
        <p:nvPicPr>
          <p:cNvPr id="7" name="Picture 7" descr="250px-ZographensisColo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6029" y="1600200"/>
            <a:ext cx="2842942" cy="45259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Κυριλλικό αλφάβητο</a:t>
            </a:r>
          </a:p>
        </p:txBody>
      </p:sp>
      <p:pic>
        <p:nvPicPr>
          <p:cNvPr id="5" name="Picture 6" descr="im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72816"/>
            <a:ext cx="2880320" cy="4176464"/>
          </a:xfrm>
          <a:noFill/>
        </p:spPr>
      </p:pic>
      <p:pic>
        <p:nvPicPr>
          <p:cNvPr id="6" name="Picture 5" descr="Ostromir2_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9707" y="1600200"/>
            <a:ext cx="3755586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00008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676400"/>
            <a:ext cx="5905500" cy="36972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Устав –     полуустав -    скоропись</a:t>
            </a:r>
            <a:endParaRPr lang="el-GR" dirty="0"/>
          </a:p>
        </p:txBody>
      </p:sp>
      <p:pic>
        <p:nvPicPr>
          <p:cNvPr id="7" name="6 - Θέση περιεχομένου" descr="http://www.niro.nnov.ru/_data/objects/0001/7604/image020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Θέση περιεχομένου" descr="http://www.niro.nnov.ru/_data/objects/0001/7604/image02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4" y="1988840"/>
            <a:ext cx="256445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Устав (шрифт)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285752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http://www.niro.nnov.ru/_data/objects/0001/7604/image01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6630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 descr="http://www.niro.nnov.ru/_data/objects/0001/7604/image01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104456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Δυο βασικές μεταρρυθμίσεις της ρωσικής γραφής (αλφάβητου)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Αρχές 18</a:t>
            </a:r>
            <a:r>
              <a:rPr lang="el-GR" baseline="30000" dirty="0"/>
              <a:t>ου</a:t>
            </a:r>
            <a:r>
              <a:rPr lang="el-GR" dirty="0"/>
              <a:t> αι -  δημιουργία του κοσμικού αλφαβήτου από τον Μεγάλο Πέτρο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Αρχές 20</a:t>
            </a:r>
            <a:r>
              <a:rPr lang="el-GR" baseline="30000" dirty="0"/>
              <a:t>ου</a:t>
            </a:r>
            <a:r>
              <a:rPr lang="el-GR" dirty="0"/>
              <a:t> αι (23 Δεκεμβρίου του 1917  - αρχές του 1918) – μεταρρύθμιση του αλφάβητου και της ορθογραφίας. 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l-GR"/>
          </a:p>
        </p:txBody>
      </p:sp>
      <p:pic>
        <p:nvPicPr>
          <p:cNvPr id="8" name="Picture 6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800"/>
            <a:ext cx="410445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Κοσμικό αλφάβητο του Μεγάλου Πέτρου (1710)</a:t>
            </a:r>
          </a:p>
        </p:txBody>
      </p:sp>
      <p:pic>
        <p:nvPicPr>
          <p:cNvPr id="7" name="6 - Θέση περιεχομένου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3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4282" y="2000240"/>
            <a:ext cx="550072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00760" y="2000240"/>
            <a:ext cx="257176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1739  - κατάργηση γράμματος </a:t>
            </a:r>
            <a:r>
              <a:rPr lang="ru-RU" dirty="0">
                <a:latin typeface="CyrillicaOchrid1" pitchFamily="34" charset="0"/>
              </a:rPr>
              <a:t>ѵ </a:t>
            </a:r>
            <a:r>
              <a:rPr lang="ru-RU" dirty="0"/>
              <a:t>«ижица»</a:t>
            </a:r>
          </a:p>
          <a:p>
            <a:r>
              <a:rPr lang="ru-RU" dirty="0"/>
              <a:t>1735 - </a:t>
            </a:r>
            <a:r>
              <a:rPr lang="el-GR" dirty="0"/>
              <a:t> εισαγωγή στον κοσμικό αλφάβητο του γράμματος </a:t>
            </a:r>
            <a:r>
              <a:rPr lang="ru-RU" dirty="0"/>
              <a:t>Й  «и краткое» </a:t>
            </a:r>
            <a:r>
              <a:rPr lang="el-GR" dirty="0"/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ΤΥΠΟΙ ΓΡΑΦΗΣ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l-GR" sz="4400" dirty="0"/>
              <a:t>Υλική «γραφή» </a:t>
            </a:r>
          </a:p>
          <a:p>
            <a:pPr marL="742950" indent="-742950">
              <a:buAutoNum type="arabicPeriod"/>
            </a:pPr>
            <a:r>
              <a:rPr lang="el-GR" sz="4400" dirty="0"/>
              <a:t>Καθαυτής γραφή με τύπους  </a:t>
            </a:r>
          </a:p>
          <a:p>
            <a:r>
              <a:rPr lang="el-GR" sz="4400" dirty="0"/>
              <a:t>εικονογραφικός </a:t>
            </a:r>
          </a:p>
          <a:p>
            <a:r>
              <a:rPr lang="el-GR" sz="4400" dirty="0"/>
              <a:t>ιδεογραφικός (λογογραφικός, ιερογλυφικός) </a:t>
            </a:r>
          </a:p>
          <a:p>
            <a:r>
              <a:rPr lang="el-GR" sz="4400" dirty="0"/>
              <a:t>συλλαβογραφικός</a:t>
            </a:r>
          </a:p>
          <a:p>
            <a:r>
              <a:rPr lang="el-GR" sz="4400" dirty="0"/>
              <a:t>σύμφωνο-φθογγογραφικός </a:t>
            </a:r>
          </a:p>
          <a:p>
            <a:r>
              <a:rPr lang="el-GR" sz="4400" dirty="0"/>
              <a:t>φθογγογραφικός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Εμφάνιση γράμματος </a:t>
            </a:r>
            <a:r>
              <a:rPr lang="ru-RU" dirty="0"/>
              <a:t>Ё </a:t>
            </a:r>
            <a:endParaRPr lang="el-GR" dirty="0"/>
          </a:p>
        </p:txBody>
      </p:sp>
      <p:pic>
        <p:nvPicPr>
          <p:cNvPr id="4" name="3 - Θέση περιεχομένου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04875" y="1934369"/>
            <a:ext cx="3143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1783 </a:t>
            </a:r>
          </a:p>
          <a:p>
            <a:r>
              <a:rPr lang="ru-RU" sz="4000" dirty="0"/>
              <a:t>Екатерина Романовна Дашкова  (Российская Академия) </a:t>
            </a:r>
            <a:endParaRPr lang="el-GR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Κοσμικό αλφάβητο του Μεγάλου Πέτρου (1710)</a:t>
            </a:r>
          </a:p>
        </p:txBody>
      </p:sp>
      <p:pic>
        <p:nvPicPr>
          <p:cNvPr id="7" name="6 - Θέση περιεχομένου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71670" y="2000240"/>
            <a:ext cx="550072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CyrillicaOchrid1" pitchFamily="34" charset="0"/>
              </a:rPr>
              <a:t>э - </a:t>
            </a:r>
            <a:r>
              <a:rPr lang="ru-RU" sz="4400" dirty="0"/>
              <a:t>«ять»</a:t>
            </a:r>
            <a:endParaRPr lang="ru-RU" sz="4400" dirty="0">
              <a:latin typeface="CyrillicaOchrid1" pitchFamily="34" charset="0"/>
            </a:endParaRPr>
          </a:p>
          <a:p>
            <a:r>
              <a:rPr lang="ru-RU" sz="4400" dirty="0"/>
              <a:t>есть</a:t>
            </a:r>
            <a:r>
              <a:rPr lang="ru-RU" sz="4400" dirty="0">
                <a:latin typeface="CyrillicaOchrid1" pitchFamily="34" charset="0"/>
              </a:rPr>
              <a:t>   - э</a:t>
            </a:r>
            <a:r>
              <a:rPr lang="ru-RU" sz="4400" dirty="0"/>
              <a:t>сть</a:t>
            </a:r>
            <a:r>
              <a:rPr lang="ru-RU" sz="4400" dirty="0">
                <a:latin typeface="CyrillicaOchrid1" pitchFamily="34" charset="0"/>
              </a:rPr>
              <a:t> </a:t>
            </a:r>
          </a:p>
          <a:p>
            <a:r>
              <a:rPr lang="ru-RU" sz="4400" dirty="0"/>
              <a:t>миръ  - м</a:t>
            </a:r>
            <a:r>
              <a:rPr lang="en-US" sz="4400" dirty="0" err="1"/>
              <a:t>i</a:t>
            </a:r>
            <a:r>
              <a:rPr lang="ru-RU" sz="4400" dirty="0"/>
              <a:t>ръ </a:t>
            </a:r>
          </a:p>
          <a:p>
            <a:r>
              <a:rPr lang="ru-RU" sz="4400" dirty="0">
                <a:latin typeface="Palatino Linotype"/>
              </a:rPr>
              <a:t>ө  - </a:t>
            </a:r>
            <a:r>
              <a:rPr lang="ru-RU" sz="4400" dirty="0"/>
              <a:t>«фита»</a:t>
            </a:r>
          </a:p>
          <a:p>
            <a:r>
              <a:rPr lang="ru-RU" sz="4400" dirty="0">
                <a:latin typeface="Palatino Linotype" pitchFamily="18" charset="0"/>
              </a:rPr>
              <a:t>ариөметика</a:t>
            </a:r>
          </a:p>
          <a:p>
            <a:r>
              <a:rPr lang="ru-RU" sz="4400" dirty="0">
                <a:latin typeface="Palatino Linotype" pitchFamily="18" charset="0"/>
              </a:rPr>
              <a:t>апоөеозъ </a:t>
            </a:r>
            <a:endParaRPr lang="el-GR" sz="44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περιεχομένου" descr="Russian_handwriting_19_centu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3600399" cy="4824536"/>
          </a:xfrm>
        </p:spPr>
      </p:pic>
      <p:pic>
        <p:nvPicPr>
          <p:cNvPr id="7" name="6 - Εικόνα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56449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Εικόνα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71307"/>
            <a:ext cx="7704856" cy="459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el-GR" dirty="0"/>
              <a:t>1904– ίδρυση της Ορθογραφικής επιτροπής, προετοιμασία ορθογραφικής μεταρρύθμισης </a:t>
            </a:r>
          </a:p>
          <a:p>
            <a:r>
              <a:rPr lang="el-GR" dirty="0"/>
              <a:t>23 Δεκεμβρίου 1917 – 1</a:t>
            </a:r>
            <a:r>
              <a:rPr lang="el-GR" baseline="30000" dirty="0"/>
              <a:t>ο</a:t>
            </a:r>
            <a:r>
              <a:rPr lang="el-GR" dirty="0"/>
              <a:t> διάταγμα αλλαγής γραφής </a:t>
            </a:r>
            <a:r>
              <a:rPr lang="ru-RU"/>
              <a:t> -</a:t>
            </a:r>
            <a:endParaRPr lang="el-GR" dirty="0"/>
          </a:p>
          <a:p>
            <a:r>
              <a:rPr lang="el-GR" dirty="0"/>
              <a:t> 10 Οκτωβρίου 1918 – 2</a:t>
            </a:r>
            <a:r>
              <a:rPr lang="el-GR" baseline="30000" dirty="0"/>
              <a:t>ο</a:t>
            </a:r>
            <a:r>
              <a:rPr lang="el-GR" dirty="0"/>
              <a:t> διάταγμα αλλαγής γραφής  - κατάργηση γραμμάτων </a:t>
            </a:r>
            <a:r>
              <a:rPr lang="el-GR" dirty="0">
                <a:latin typeface="CyrillicaOchrid1" pitchFamily="34" charset="0"/>
              </a:rPr>
              <a:t> </a:t>
            </a:r>
            <a:r>
              <a:rPr lang="ru-RU" dirty="0">
                <a:latin typeface="CyrillicaOchrid1" pitchFamily="34" charset="0"/>
              </a:rPr>
              <a:t>э, </a:t>
            </a:r>
            <a:r>
              <a:rPr lang="en-US" dirty="0" err="1">
                <a:latin typeface="CyrillicaOchrid1" pitchFamily="34" charset="0"/>
              </a:rPr>
              <a:t>i</a:t>
            </a:r>
            <a:r>
              <a:rPr lang="en-US" dirty="0">
                <a:latin typeface="CyrillicaOchrid1" pitchFamily="34" charset="0"/>
              </a:rPr>
              <a:t>, </a:t>
            </a:r>
            <a:r>
              <a:rPr lang="ru-RU" dirty="0">
                <a:latin typeface="Palatino Linotype"/>
              </a:rPr>
              <a:t>ө</a:t>
            </a:r>
            <a:r>
              <a:rPr lang="en-US" dirty="0">
                <a:latin typeface="Palatino Linotype"/>
              </a:rPr>
              <a:t> </a:t>
            </a:r>
            <a:r>
              <a:rPr lang="el-GR" dirty="0"/>
              <a:t>και </a:t>
            </a:r>
            <a:r>
              <a:rPr lang="ru-RU" dirty="0"/>
              <a:t>ъ </a:t>
            </a:r>
            <a:r>
              <a:rPr lang="el-GR" dirty="0"/>
              <a:t>στο τέλος της λέξης </a:t>
            </a:r>
          </a:p>
          <a:p>
            <a:r>
              <a:rPr lang="en-US" dirty="0"/>
              <a:t>1919 – </a:t>
            </a:r>
            <a:r>
              <a:rPr lang="el-GR" dirty="0"/>
              <a:t>ζήτημα μετάβασης στην λατινική γραφή </a:t>
            </a:r>
          </a:p>
          <a:p>
            <a:r>
              <a:rPr lang="el-GR" dirty="0"/>
              <a:t>1964 – πρόταση αλλαγής ορθογραφίας </a:t>
            </a:r>
          </a:p>
          <a:p>
            <a:r>
              <a:rPr lang="el-GR" dirty="0"/>
              <a:t>2006 – τελευταία έκδοση κανόνων ρωσικής ορθογραφίας με αρχή σταθερότητας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Υλική γραφή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446449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40768"/>
            <a:ext cx="4038600" cy="28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3771900" cy="23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Εικονογραφική γραφή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333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72000" y="1772816"/>
            <a:ext cx="3810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869160"/>
            <a:ext cx="918972" cy="88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6143668" cy="37862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Λογογραφική γραφή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464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1556792"/>
            <a:ext cx="41719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Λογογραφική γραφή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283968" cy="44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4800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Συλλαβογραφική γραφή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74441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Σύμφωνο-φθογγογραφική γραφική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1683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24944"/>
            <a:ext cx="4038600" cy="2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229</Words>
  <Application>Microsoft Office PowerPoint</Application>
  <PresentationFormat>Προβολή στην οθόνη (4:3)</PresentationFormat>
  <Paragraphs>44</Paragraphs>
  <Slides>25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CyrillicaOchrid1</vt:lpstr>
      <vt:lpstr>Palatino Linotype</vt:lpstr>
      <vt:lpstr>Θέμα του Office</vt:lpstr>
      <vt:lpstr>ΘΕΜΑ 3  ΙΣΤΟΡΙΑ ΤΟΥ ΣΥΣΤΗΜΑΤΟΣ ΤΗΣ ΡΩΣΙΚΗΣ ΓΡΑΦΗΣ  </vt:lpstr>
      <vt:lpstr>ΤΥΠΟΙ ΓΡΑΦΗΣ </vt:lpstr>
      <vt:lpstr>Υλική γραφή</vt:lpstr>
      <vt:lpstr>Εικονογραφική γραφή </vt:lpstr>
      <vt:lpstr>Παρουσίαση του PowerPoint</vt:lpstr>
      <vt:lpstr>Λογογραφική γραφή </vt:lpstr>
      <vt:lpstr>Λογογραφική γραφή </vt:lpstr>
      <vt:lpstr>Συλλαβογραφική γραφή</vt:lpstr>
      <vt:lpstr>Σύμφωνο-φθογγογραφική γραφική</vt:lpstr>
      <vt:lpstr>Φθογγογραφική γραφή</vt:lpstr>
      <vt:lpstr>Παρουσίαση του PowerPoint</vt:lpstr>
      <vt:lpstr>Γλαγολιτικό αλφάβητο </vt:lpstr>
      <vt:lpstr>Κυριλλικό αλφάβητο</vt:lpstr>
      <vt:lpstr>Παρουσίαση του PowerPoint</vt:lpstr>
      <vt:lpstr>Устав –     полуустав -    скоропись</vt:lpstr>
      <vt:lpstr>Παρουσίαση του PowerPoint</vt:lpstr>
      <vt:lpstr>Δυο βασικές μεταρρυθμίσεις της ρωσικής γραφής (αλφάβητου)</vt:lpstr>
      <vt:lpstr>Κοσμικό αλφάβητο του Μεγάλου Πέτρου (1710)</vt:lpstr>
      <vt:lpstr>Παρουσίαση του PowerPoint</vt:lpstr>
      <vt:lpstr>Εμφάνιση γράμματος Ё </vt:lpstr>
      <vt:lpstr>Κοσμικό αλφάβητο του Μεγάλου Πέτρου (1710)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 2  ΙΣΤΟΡΙΑ ΤΟΥ ΦΩΝΗΤΙΚΟΥ ΣΥΣΤΗΜΑΤΟΣ ΤΗΣ ΡΩΣΙΚΗΣ ΓΛΩΣΣΑΣ (μέρος 3)</dc:title>
  <dc:creator>HP</dc:creator>
  <cp:lastModifiedBy>Tatiana Mporisova</cp:lastModifiedBy>
  <cp:revision>7</cp:revision>
  <dcterms:created xsi:type="dcterms:W3CDTF">2021-11-22T19:49:11Z</dcterms:created>
  <dcterms:modified xsi:type="dcterms:W3CDTF">2025-04-12T09:50:31Z</dcterms:modified>
</cp:coreProperties>
</file>