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320" r:id="rId2"/>
    <p:sldId id="372" r:id="rId3"/>
    <p:sldId id="373" r:id="rId4"/>
    <p:sldId id="347" r:id="rId5"/>
    <p:sldId id="336" r:id="rId6"/>
    <p:sldId id="315" r:id="rId7"/>
    <p:sldId id="335" r:id="rId8"/>
    <p:sldId id="337" r:id="rId9"/>
    <p:sldId id="351" r:id="rId10"/>
    <p:sldId id="338" r:id="rId11"/>
    <p:sldId id="339" r:id="rId12"/>
    <p:sldId id="359" r:id="rId13"/>
    <p:sldId id="352" r:id="rId14"/>
    <p:sldId id="353" r:id="rId15"/>
    <p:sldId id="365" r:id="rId16"/>
    <p:sldId id="366" r:id="rId17"/>
    <p:sldId id="354" r:id="rId18"/>
    <p:sldId id="355" r:id="rId19"/>
    <p:sldId id="356" r:id="rId20"/>
    <p:sldId id="360" r:id="rId21"/>
    <p:sldId id="357" r:id="rId22"/>
    <p:sldId id="257" r:id="rId23"/>
    <p:sldId id="258" r:id="rId24"/>
    <p:sldId id="259" r:id="rId25"/>
    <p:sldId id="261" r:id="rId26"/>
    <p:sldId id="260" r:id="rId27"/>
    <p:sldId id="263" r:id="rId28"/>
    <p:sldId id="264" r:id="rId29"/>
    <p:sldId id="265" r:id="rId3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1" autoAdjust="0"/>
    <p:restoredTop sz="94607" autoAdjust="0"/>
  </p:normalViewPr>
  <p:slideViewPr>
    <p:cSldViewPr showGuides="1">
      <p:cViewPr varScale="1">
        <p:scale>
          <a:sx n="75" d="100"/>
          <a:sy n="75" d="100"/>
        </p:scale>
        <p:origin x="1546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388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CB045B-70D2-45DE-BE6A-D75E5FCB033C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D34973D1-E5B0-4679-B47C-E1B40CCCA7BE}">
      <dgm:prSet phldrT="[Κείμενο]"/>
      <dgm:spPr/>
      <dgm:t>
        <a:bodyPr/>
        <a:lstStyle/>
        <a:p>
          <a:r>
            <a:rPr lang="ru-RU" dirty="0"/>
            <a:t>Щелевой</a:t>
          </a:r>
          <a:endParaRPr lang="el-GR" dirty="0"/>
        </a:p>
      </dgm:t>
    </dgm:pt>
    <dgm:pt modelId="{FA0F5CFB-E0D0-46D9-96B8-3C42877C458C}" type="parTrans" cxnId="{5AFB209B-BBCD-4A7C-9B1B-1253B60503EE}">
      <dgm:prSet/>
      <dgm:spPr/>
      <dgm:t>
        <a:bodyPr/>
        <a:lstStyle/>
        <a:p>
          <a:endParaRPr lang="el-GR"/>
        </a:p>
      </dgm:t>
    </dgm:pt>
    <dgm:pt modelId="{A189E630-13D6-4754-BC9C-A243D85AE3B6}" type="sibTrans" cxnId="{5AFB209B-BBCD-4A7C-9B1B-1253B60503EE}">
      <dgm:prSet/>
      <dgm:spPr/>
      <dgm:t>
        <a:bodyPr/>
        <a:lstStyle/>
        <a:p>
          <a:endParaRPr lang="el-GR"/>
        </a:p>
      </dgm:t>
    </dgm:pt>
    <dgm:pt modelId="{39DAFF0B-92DB-4E5C-A51C-71AC6C784B54}">
      <dgm:prSet phldrT="[Κείμενο]"/>
      <dgm:spPr/>
      <dgm:t>
        <a:bodyPr/>
        <a:lstStyle/>
        <a:p>
          <a:r>
            <a:rPr lang="ru-RU" dirty="0"/>
            <a:t>Плавный </a:t>
          </a:r>
          <a:endParaRPr lang="el-GR" dirty="0"/>
        </a:p>
      </dgm:t>
    </dgm:pt>
    <dgm:pt modelId="{E231D50F-7D09-4AB6-925B-572510FC4ECB}" type="parTrans" cxnId="{CED2DCC2-4F7F-4FA2-8B52-D6EC7BC21DD3}">
      <dgm:prSet/>
      <dgm:spPr/>
      <dgm:t>
        <a:bodyPr/>
        <a:lstStyle/>
        <a:p>
          <a:endParaRPr lang="el-GR"/>
        </a:p>
      </dgm:t>
    </dgm:pt>
    <dgm:pt modelId="{4D39C6E9-EFA4-4D7A-9BB7-5B19200B43F9}" type="sibTrans" cxnId="{CED2DCC2-4F7F-4FA2-8B52-D6EC7BC21DD3}">
      <dgm:prSet/>
      <dgm:spPr/>
      <dgm:t>
        <a:bodyPr/>
        <a:lstStyle/>
        <a:p>
          <a:endParaRPr lang="el-GR"/>
        </a:p>
      </dgm:t>
    </dgm:pt>
    <dgm:pt modelId="{156ADDE9-514C-4AF7-A026-B385DBCB9271}">
      <dgm:prSet phldrT="[Κείμενο]"/>
      <dgm:spPr/>
      <dgm:t>
        <a:bodyPr/>
        <a:lstStyle/>
        <a:p>
          <a:r>
            <a:rPr lang="ru-RU" dirty="0"/>
            <a:t>Гласный</a:t>
          </a:r>
          <a:endParaRPr lang="el-GR" dirty="0"/>
        </a:p>
      </dgm:t>
    </dgm:pt>
    <dgm:pt modelId="{CB919C9B-FF42-44D3-AA75-3BD6A3EFC70D}" type="parTrans" cxnId="{CFBC0AB7-EBB4-4DD9-A604-CE4A47427900}">
      <dgm:prSet/>
      <dgm:spPr/>
      <dgm:t>
        <a:bodyPr/>
        <a:lstStyle/>
        <a:p>
          <a:endParaRPr lang="el-GR"/>
        </a:p>
      </dgm:t>
    </dgm:pt>
    <dgm:pt modelId="{3F77EC9A-6740-48C6-A560-6FEB7C6C5149}" type="sibTrans" cxnId="{CFBC0AB7-EBB4-4DD9-A604-CE4A47427900}">
      <dgm:prSet/>
      <dgm:spPr/>
      <dgm:t>
        <a:bodyPr/>
        <a:lstStyle/>
        <a:p>
          <a:endParaRPr lang="el-GR"/>
        </a:p>
      </dgm:t>
    </dgm:pt>
    <dgm:pt modelId="{D45E047D-32E6-4228-9FA2-73E7F67C657D}">
      <dgm:prSet/>
      <dgm:spPr/>
      <dgm:t>
        <a:bodyPr/>
        <a:lstStyle/>
        <a:p>
          <a:r>
            <a:rPr lang="ru-RU" dirty="0"/>
            <a:t>Смычный</a:t>
          </a:r>
          <a:endParaRPr lang="el-GR" dirty="0"/>
        </a:p>
      </dgm:t>
    </dgm:pt>
    <dgm:pt modelId="{E4B8F459-1134-489C-8923-957E9E240085}" type="parTrans" cxnId="{6C447EA1-3B80-454F-ADFA-3D9E671B66FD}">
      <dgm:prSet/>
      <dgm:spPr/>
      <dgm:t>
        <a:bodyPr/>
        <a:lstStyle/>
        <a:p>
          <a:endParaRPr lang="el-GR"/>
        </a:p>
      </dgm:t>
    </dgm:pt>
    <dgm:pt modelId="{7F2517E5-1443-4A99-815F-33D22FEF9D8E}" type="sibTrans" cxnId="{6C447EA1-3B80-454F-ADFA-3D9E671B66FD}">
      <dgm:prSet/>
      <dgm:spPr/>
      <dgm:t>
        <a:bodyPr/>
        <a:lstStyle/>
        <a:p>
          <a:endParaRPr lang="el-GR"/>
        </a:p>
      </dgm:t>
    </dgm:pt>
    <dgm:pt modelId="{8CE1D2D5-8032-411A-8246-088941A81C03}">
      <dgm:prSet/>
      <dgm:spPr/>
      <dgm:t>
        <a:bodyPr/>
        <a:lstStyle/>
        <a:p>
          <a:r>
            <a:rPr lang="ru-RU" dirty="0"/>
            <a:t>Носовой или в</a:t>
          </a:r>
          <a:endParaRPr lang="el-GR" dirty="0"/>
        </a:p>
      </dgm:t>
    </dgm:pt>
    <dgm:pt modelId="{1D20ECB7-C474-42F8-A213-7F7B01806190}" type="parTrans" cxnId="{B513B3D6-CD56-4172-B8F9-C47E74340D9E}">
      <dgm:prSet/>
      <dgm:spPr/>
      <dgm:t>
        <a:bodyPr/>
        <a:lstStyle/>
        <a:p>
          <a:endParaRPr lang="el-GR"/>
        </a:p>
      </dgm:t>
    </dgm:pt>
    <dgm:pt modelId="{54B447BD-04A1-439C-B469-929F2D355C06}" type="sibTrans" cxnId="{B513B3D6-CD56-4172-B8F9-C47E74340D9E}">
      <dgm:prSet/>
      <dgm:spPr/>
      <dgm:t>
        <a:bodyPr/>
        <a:lstStyle/>
        <a:p>
          <a:endParaRPr lang="el-GR"/>
        </a:p>
      </dgm:t>
    </dgm:pt>
    <dgm:pt modelId="{7BD3152B-00ED-404D-827E-5B8657F06F7A}" type="pres">
      <dgm:prSet presAssocID="{BACB045B-70D2-45DE-BE6A-D75E5FCB033C}" presName="Name0" presStyleCnt="0">
        <dgm:presLayoutVars>
          <dgm:dir/>
          <dgm:animLvl val="lvl"/>
          <dgm:resizeHandles val="exact"/>
        </dgm:presLayoutVars>
      </dgm:prSet>
      <dgm:spPr/>
    </dgm:pt>
    <dgm:pt modelId="{BBC76619-3C4B-4C57-AA26-F5CD74C5496B}" type="pres">
      <dgm:prSet presAssocID="{D34973D1-E5B0-4679-B47C-E1B40CCCA7BE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7A40DA75-734E-40E1-8560-37E4289E5431}" type="pres">
      <dgm:prSet presAssocID="{A189E630-13D6-4754-BC9C-A243D85AE3B6}" presName="parTxOnlySpace" presStyleCnt="0"/>
      <dgm:spPr/>
    </dgm:pt>
    <dgm:pt modelId="{0822D593-DEEA-4DC9-BEA3-2F6B29E4BE3C}" type="pres">
      <dgm:prSet presAssocID="{D45E047D-32E6-4228-9FA2-73E7F67C657D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D8D727B2-F7BD-4D90-B68B-323583ADE649}" type="pres">
      <dgm:prSet presAssocID="{7F2517E5-1443-4A99-815F-33D22FEF9D8E}" presName="parTxOnlySpace" presStyleCnt="0"/>
      <dgm:spPr/>
    </dgm:pt>
    <dgm:pt modelId="{78A1570F-EB0B-4132-A058-D8FA94CFE52A}" type="pres">
      <dgm:prSet presAssocID="{8CE1D2D5-8032-411A-8246-088941A81C03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AF8851F3-8E3E-4045-84CE-0D3233500613}" type="pres">
      <dgm:prSet presAssocID="{54B447BD-04A1-439C-B469-929F2D355C06}" presName="parTxOnlySpace" presStyleCnt="0"/>
      <dgm:spPr/>
    </dgm:pt>
    <dgm:pt modelId="{F2190192-DDF2-4A64-8488-1E818480B5D9}" type="pres">
      <dgm:prSet presAssocID="{39DAFF0B-92DB-4E5C-A51C-71AC6C784B54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F1D77D15-BE40-4BC7-823F-0903A8CE55E0}" type="pres">
      <dgm:prSet presAssocID="{4D39C6E9-EFA4-4D7A-9BB7-5B19200B43F9}" presName="parTxOnlySpace" presStyleCnt="0"/>
      <dgm:spPr/>
    </dgm:pt>
    <dgm:pt modelId="{CE2CF0EE-9CAC-4A23-BBC3-2082B690A1BC}" type="pres">
      <dgm:prSet presAssocID="{156ADDE9-514C-4AF7-A026-B385DBCB9271}" presName="parTxOnly" presStyleLbl="node1" presStyleIdx="4" presStyleCnt="5" custLinFactNeighborX="1125" custLinFactNeighborY="2698">
        <dgm:presLayoutVars>
          <dgm:chMax val="0"/>
          <dgm:chPref val="0"/>
          <dgm:bulletEnabled val="1"/>
        </dgm:presLayoutVars>
      </dgm:prSet>
      <dgm:spPr/>
    </dgm:pt>
  </dgm:ptLst>
  <dgm:cxnLst>
    <dgm:cxn modelId="{75147C1F-F4B6-43B6-9D40-49F236ED158C}" type="presOf" srcId="{BACB045B-70D2-45DE-BE6A-D75E5FCB033C}" destId="{7BD3152B-00ED-404D-827E-5B8657F06F7A}" srcOrd="0" destOrd="0" presId="urn:microsoft.com/office/officeart/2005/8/layout/chevron1"/>
    <dgm:cxn modelId="{088D143E-8A74-40AD-A094-0DC7DB1F77D6}" type="presOf" srcId="{D45E047D-32E6-4228-9FA2-73E7F67C657D}" destId="{0822D593-DEEA-4DC9-BEA3-2F6B29E4BE3C}" srcOrd="0" destOrd="0" presId="urn:microsoft.com/office/officeart/2005/8/layout/chevron1"/>
    <dgm:cxn modelId="{9FF04C5D-8764-4CB0-ABED-90BF8C090DC5}" type="presOf" srcId="{39DAFF0B-92DB-4E5C-A51C-71AC6C784B54}" destId="{F2190192-DDF2-4A64-8488-1E818480B5D9}" srcOrd="0" destOrd="0" presId="urn:microsoft.com/office/officeart/2005/8/layout/chevron1"/>
    <dgm:cxn modelId="{B2875243-013C-455C-8E08-9E597FB480B7}" type="presOf" srcId="{156ADDE9-514C-4AF7-A026-B385DBCB9271}" destId="{CE2CF0EE-9CAC-4A23-BBC3-2082B690A1BC}" srcOrd="0" destOrd="0" presId="urn:microsoft.com/office/officeart/2005/8/layout/chevron1"/>
    <dgm:cxn modelId="{5AFB209B-BBCD-4A7C-9B1B-1253B60503EE}" srcId="{BACB045B-70D2-45DE-BE6A-D75E5FCB033C}" destId="{D34973D1-E5B0-4679-B47C-E1B40CCCA7BE}" srcOrd="0" destOrd="0" parTransId="{FA0F5CFB-E0D0-46D9-96B8-3C42877C458C}" sibTransId="{A189E630-13D6-4754-BC9C-A243D85AE3B6}"/>
    <dgm:cxn modelId="{6C447EA1-3B80-454F-ADFA-3D9E671B66FD}" srcId="{BACB045B-70D2-45DE-BE6A-D75E5FCB033C}" destId="{D45E047D-32E6-4228-9FA2-73E7F67C657D}" srcOrd="1" destOrd="0" parTransId="{E4B8F459-1134-489C-8923-957E9E240085}" sibTransId="{7F2517E5-1443-4A99-815F-33D22FEF9D8E}"/>
    <dgm:cxn modelId="{7AABDDA2-C098-4D90-9F4D-FB84F675A6F7}" type="presOf" srcId="{D34973D1-E5B0-4679-B47C-E1B40CCCA7BE}" destId="{BBC76619-3C4B-4C57-AA26-F5CD74C5496B}" srcOrd="0" destOrd="0" presId="urn:microsoft.com/office/officeart/2005/8/layout/chevron1"/>
    <dgm:cxn modelId="{CFBC0AB7-EBB4-4DD9-A604-CE4A47427900}" srcId="{BACB045B-70D2-45DE-BE6A-D75E5FCB033C}" destId="{156ADDE9-514C-4AF7-A026-B385DBCB9271}" srcOrd="4" destOrd="0" parTransId="{CB919C9B-FF42-44D3-AA75-3BD6A3EFC70D}" sibTransId="{3F77EC9A-6740-48C6-A560-6FEB7C6C5149}"/>
    <dgm:cxn modelId="{CED2DCC2-4F7F-4FA2-8B52-D6EC7BC21DD3}" srcId="{BACB045B-70D2-45DE-BE6A-D75E5FCB033C}" destId="{39DAFF0B-92DB-4E5C-A51C-71AC6C784B54}" srcOrd="3" destOrd="0" parTransId="{E231D50F-7D09-4AB6-925B-572510FC4ECB}" sibTransId="{4D39C6E9-EFA4-4D7A-9BB7-5B19200B43F9}"/>
    <dgm:cxn modelId="{07CEAED1-01DC-45FD-943B-8A9319E6A562}" type="presOf" srcId="{8CE1D2D5-8032-411A-8246-088941A81C03}" destId="{78A1570F-EB0B-4132-A058-D8FA94CFE52A}" srcOrd="0" destOrd="0" presId="urn:microsoft.com/office/officeart/2005/8/layout/chevron1"/>
    <dgm:cxn modelId="{B513B3D6-CD56-4172-B8F9-C47E74340D9E}" srcId="{BACB045B-70D2-45DE-BE6A-D75E5FCB033C}" destId="{8CE1D2D5-8032-411A-8246-088941A81C03}" srcOrd="2" destOrd="0" parTransId="{1D20ECB7-C474-42F8-A213-7F7B01806190}" sibTransId="{54B447BD-04A1-439C-B469-929F2D355C06}"/>
    <dgm:cxn modelId="{81097C54-DD34-4862-B9EC-99618EB60892}" type="presParOf" srcId="{7BD3152B-00ED-404D-827E-5B8657F06F7A}" destId="{BBC76619-3C4B-4C57-AA26-F5CD74C5496B}" srcOrd="0" destOrd="0" presId="urn:microsoft.com/office/officeart/2005/8/layout/chevron1"/>
    <dgm:cxn modelId="{7523F1FE-1D2F-46B1-BE83-CC6B86F9185B}" type="presParOf" srcId="{7BD3152B-00ED-404D-827E-5B8657F06F7A}" destId="{7A40DA75-734E-40E1-8560-37E4289E5431}" srcOrd="1" destOrd="0" presId="urn:microsoft.com/office/officeart/2005/8/layout/chevron1"/>
    <dgm:cxn modelId="{80953DA2-2EE0-4262-A789-7275667DABDE}" type="presParOf" srcId="{7BD3152B-00ED-404D-827E-5B8657F06F7A}" destId="{0822D593-DEEA-4DC9-BEA3-2F6B29E4BE3C}" srcOrd="2" destOrd="0" presId="urn:microsoft.com/office/officeart/2005/8/layout/chevron1"/>
    <dgm:cxn modelId="{9BD5D82F-8A97-4825-A081-F9587AE83761}" type="presParOf" srcId="{7BD3152B-00ED-404D-827E-5B8657F06F7A}" destId="{D8D727B2-F7BD-4D90-B68B-323583ADE649}" srcOrd="3" destOrd="0" presId="urn:microsoft.com/office/officeart/2005/8/layout/chevron1"/>
    <dgm:cxn modelId="{0561F316-6D4B-4EAA-B266-78B14C95D446}" type="presParOf" srcId="{7BD3152B-00ED-404D-827E-5B8657F06F7A}" destId="{78A1570F-EB0B-4132-A058-D8FA94CFE52A}" srcOrd="4" destOrd="0" presId="urn:microsoft.com/office/officeart/2005/8/layout/chevron1"/>
    <dgm:cxn modelId="{31C598FE-01CE-44AF-BFEC-2380E1CB2089}" type="presParOf" srcId="{7BD3152B-00ED-404D-827E-5B8657F06F7A}" destId="{AF8851F3-8E3E-4045-84CE-0D3233500613}" srcOrd="5" destOrd="0" presId="urn:microsoft.com/office/officeart/2005/8/layout/chevron1"/>
    <dgm:cxn modelId="{2151FF58-1112-46E5-8BA1-C1AB96C8D3DC}" type="presParOf" srcId="{7BD3152B-00ED-404D-827E-5B8657F06F7A}" destId="{F2190192-DDF2-4A64-8488-1E818480B5D9}" srcOrd="6" destOrd="0" presId="urn:microsoft.com/office/officeart/2005/8/layout/chevron1"/>
    <dgm:cxn modelId="{F4BC24F2-4777-4CFC-86A0-619C4BEB918F}" type="presParOf" srcId="{7BD3152B-00ED-404D-827E-5B8657F06F7A}" destId="{F1D77D15-BE40-4BC7-823F-0903A8CE55E0}" srcOrd="7" destOrd="0" presId="urn:microsoft.com/office/officeart/2005/8/layout/chevron1"/>
    <dgm:cxn modelId="{66A8FF56-80C0-42AD-9CB0-21ECF4E60FA6}" type="presParOf" srcId="{7BD3152B-00ED-404D-827E-5B8657F06F7A}" destId="{CE2CF0EE-9CAC-4A23-BBC3-2082B690A1BC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B9BF51-A300-4C65-8CD3-EBF0F9B555D8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6D779952-F8C8-4BC9-A04D-8E0F593D7663}">
      <dgm:prSet phldrT="[Κείμενο]"/>
      <dgm:spPr/>
      <dgm:t>
        <a:bodyPr/>
        <a:lstStyle/>
        <a:p>
          <a:r>
            <a:rPr lang="el-GR" dirty="0"/>
            <a:t>κοινός τύπος</a:t>
          </a:r>
        </a:p>
      </dgm:t>
    </dgm:pt>
    <dgm:pt modelId="{D1F7487B-2B5A-41C5-B22E-CD338C50E9CA}" type="parTrans" cxnId="{7B764EF4-4F77-4230-B1A2-EADF1BB40D62}">
      <dgm:prSet/>
      <dgm:spPr/>
      <dgm:t>
        <a:bodyPr/>
        <a:lstStyle/>
        <a:p>
          <a:endParaRPr lang="el-GR"/>
        </a:p>
      </dgm:t>
    </dgm:pt>
    <dgm:pt modelId="{4821BB14-7AF4-4C70-9636-FABC3A950564}" type="sibTrans" cxnId="{7B764EF4-4F77-4230-B1A2-EADF1BB40D62}">
      <dgm:prSet/>
      <dgm:spPr/>
      <dgm:t>
        <a:bodyPr/>
        <a:lstStyle/>
        <a:p>
          <a:endParaRPr lang="el-GR"/>
        </a:p>
      </dgm:t>
    </dgm:pt>
    <dgm:pt modelId="{FB00C4AE-4539-4529-9EC1-00604AF725B6}">
      <dgm:prSet phldrT="[Κείμενο]"/>
      <dgm:spPr/>
      <dgm:t>
        <a:bodyPr/>
        <a:lstStyle/>
        <a:p>
          <a:r>
            <a:rPr lang="el-GR" dirty="0"/>
            <a:t>κανονική φωνητική εναλλαγή</a:t>
          </a:r>
        </a:p>
      </dgm:t>
    </dgm:pt>
    <dgm:pt modelId="{68448027-351C-4AA3-8B89-46D0BAF1C796}" type="parTrans" cxnId="{8F668A8F-DFE3-47CA-BB7C-A4F0986D0D67}">
      <dgm:prSet/>
      <dgm:spPr/>
      <dgm:t>
        <a:bodyPr/>
        <a:lstStyle/>
        <a:p>
          <a:endParaRPr lang="el-GR"/>
        </a:p>
      </dgm:t>
    </dgm:pt>
    <dgm:pt modelId="{F2CB341B-8838-4589-BE75-F173D8BFC5DC}" type="sibTrans" cxnId="{8F668A8F-DFE3-47CA-BB7C-A4F0986D0D67}">
      <dgm:prSet/>
      <dgm:spPr/>
      <dgm:t>
        <a:bodyPr/>
        <a:lstStyle/>
        <a:p>
          <a:endParaRPr lang="el-GR"/>
        </a:p>
      </dgm:t>
    </dgm:pt>
    <dgm:pt modelId="{11DB5A86-31A1-4EAF-AB9C-008D2E47D30D}">
      <dgm:prSet phldrT="[Κείμενο]"/>
      <dgm:spPr/>
      <dgm:t>
        <a:bodyPr/>
        <a:lstStyle/>
        <a:p>
          <a:r>
            <a:rPr lang="el-GR" dirty="0"/>
            <a:t>ιστορική εναλλαγή</a:t>
          </a:r>
        </a:p>
      </dgm:t>
    </dgm:pt>
    <dgm:pt modelId="{49FF0467-2BE5-44BC-AE5C-FF348BD86729}" type="parTrans" cxnId="{8B07EDB9-E461-4524-9B9D-AE8BBCA0FC95}">
      <dgm:prSet/>
      <dgm:spPr/>
      <dgm:t>
        <a:bodyPr/>
        <a:lstStyle/>
        <a:p>
          <a:endParaRPr lang="el-GR"/>
        </a:p>
      </dgm:t>
    </dgm:pt>
    <dgm:pt modelId="{6E53A8FD-5B51-4CA8-A410-31A57E8B2E8A}" type="sibTrans" cxnId="{8B07EDB9-E461-4524-9B9D-AE8BBCA0FC95}">
      <dgm:prSet/>
      <dgm:spPr/>
      <dgm:t>
        <a:bodyPr/>
        <a:lstStyle/>
        <a:p>
          <a:endParaRPr lang="el-GR"/>
        </a:p>
      </dgm:t>
    </dgm:pt>
    <dgm:pt modelId="{F6A0A905-6BA4-4072-829E-52DF63C30062}" type="pres">
      <dgm:prSet presAssocID="{22B9BF51-A300-4C65-8CD3-EBF0F9B555D8}" presName="CompostProcess" presStyleCnt="0">
        <dgm:presLayoutVars>
          <dgm:dir/>
          <dgm:resizeHandles val="exact"/>
        </dgm:presLayoutVars>
      </dgm:prSet>
      <dgm:spPr/>
    </dgm:pt>
    <dgm:pt modelId="{3BCC4136-F42B-4D44-94E2-845CC4250396}" type="pres">
      <dgm:prSet presAssocID="{22B9BF51-A300-4C65-8CD3-EBF0F9B555D8}" presName="arrow" presStyleLbl="bgShp" presStyleIdx="0" presStyleCnt="1"/>
      <dgm:spPr/>
    </dgm:pt>
    <dgm:pt modelId="{F66D8461-F619-4FFB-B925-4874739D4892}" type="pres">
      <dgm:prSet presAssocID="{22B9BF51-A300-4C65-8CD3-EBF0F9B555D8}" presName="linearProcess" presStyleCnt="0"/>
      <dgm:spPr/>
    </dgm:pt>
    <dgm:pt modelId="{8436EEFF-C2DD-4F3E-B0FA-F8BC6E481B32}" type="pres">
      <dgm:prSet presAssocID="{6D779952-F8C8-4BC9-A04D-8E0F593D7663}" presName="textNode" presStyleLbl="node1" presStyleIdx="0" presStyleCnt="3">
        <dgm:presLayoutVars>
          <dgm:bulletEnabled val="1"/>
        </dgm:presLayoutVars>
      </dgm:prSet>
      <dgm:spPr/>
    </dgm:pt>
    <dgm:pt modelId="{23384A04-5C02-4065-840E-292517CF7331}" type="pres">
      <dgm:prSet presAssocID="{4821BB14-7AF4-4C70-9636-FABC3A950564}" presName="sibTrans" presStyleCnt="0"/>
      <dgm:spPr/>
    </dgm:pt>
    <dgm:pt modelId="{639ACB7A-BA32-4D96-8C93-B348632F8FEF}" type="pres">
      <dgm:prSet presAssocID="{FB00C4AE-4539-4529-9EC1-00604AF725B6}" presName="textNode" presStyleLbl="node1" presStyleIdx="1" presStyleCnt="3">
        <dgm:presLayoutVars>
          <dgm:bulletEnabled val="1"/>
        </dgm:presLayoutVars>
      </dgm:prSet>
      <dgm:spPr/>
    </dgm:pt>
    <dgm:pt modelId="{8AAE4591-00CF-4DEE-8987-DD68C536C4DC}" type="pres">
      <dgm:prSet presAssocID="{F2CB341B-8838-4589-BE75-F173D8BFC5DC}" presName="sibTrans" presStyleCnt="0"/>
      <dgm:spPr/>
    </dgm:pt>
    <dgm:pt modelId="{717D47A8-FA4B-47F9-B1E5-868EAF23C071}" type="pres">
      <dgm:prSet presAssocID="{11DB5A86-31A1-4EAF-AB9C-008D2E47D30D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86210D37-2B07-477E-BFC6-C5988E31BC3C}" type="presOf" srcId="{FB00C4AE-4539-4529-9EC1-00604AF725B6}" destId="{639ACB7A-BA32-4D96-8C93-B348632F8FEF}" srcOrd="0" destOrd="0" presId="urn:microsoft.com/office/officeart/2005/8/layout/hProcess9"/>
    <dgm:cxn modelId="{C761FA5A-5EE7-4411-9A43-89386C43622C}" type="presOf" srcId="{11DB5A86-31A1-4EAF-AB9C-008D2E47D30D}" destId="{717D47A8-FA4B-47F9-B1E5-868EAF23C071}" srcOrd="0" destOrd="0" presId="urn:microsoft.com/office/officeart/2005/8/layout/hProcess9"/>
    <dgm:cxn modelId="{8F668A8F-DFE3-47CA-BB7C-A4F0986D0D67}" srcId="{22B9BF51-A300-4C65-8CD3-EBF0F9B555D8}" destId="{FB00C4AE-4539-4529-9EC1-00604AF725B6}" srcOrd="1" destOrd="0" parTransId="{68448027-351C-4AA3-8B89-46D0BAF1C796}" sibTransId="{F2CB341B-8838-4589-BE75-F173D8BFC5DC}"/>
    <dgm:cxn modelId="{8B07EDB9-E461-4524-9B9D-AE8BBCA0FC95}" srcId="{22B9BF51-A300-4C65-8CD3-EBF0F9B555D8}" destId="{11DB5A86-31A1-4EAF-AB9C-008D2E47D30D}" srcOrd="2" destOrd="0" parTransId="{49FF0467-2BE5-44BC-AE5C-FF348BD86729}" sibTransId="{6E53A8FD-5B51-4CA8-A410-31A57E8B2E8A}"/>
    <dgm:cxn modelId="{7B764EF4-4F77-4230-B1A2-EADF1BB40D62}" srcId="{22B9BF51-A300-4C65-8CD3-EBF0F9B555D8}" destId="{6D779952-F8C8-4BC9-A04D-8E0F593D7663}" srcOrd="0" destOrd="0" parTransId="{D1F7487B-2B5A-41C5-B22E-CD338C50E9CA}" sibTransId="{4821BB14-7AF4-4C70-9636-FABC3A950564}"/>
    <dgm:cxn modelId="{6DCCEBF4-1A9A-45B6-A211-4A2C40264BA6}" type="presOf" srcId="{6D779952-F8C8-4BC9-A04D-8E0F593D7663}" destId="{8436EEFF-C2DD-4F3E-B0FA-F8BC6E481B32}" srcOrd="0" destOrd="0" presId="urn:microsoft.com/office/officeart/2005/8/layout/hProcess9"/>
    <dgm:cxn modelId="{A02EBDFA-5C5A-402A-9CA8-88D9D6A03938}" type="presOf" srcId="{22B9BF51-A300-4C65-8CD3-EBF0F9B555D8}" destId="{F6A0A905-6BA4-4072-829E-52DF63C30062}" srcOrd="0" destOrd="0" presId="urn:microsoft.com/office/officeart/2005/8/layout/hProcess9"/>
    <dgm:cxn modelId="{2A944C1A-DFA3-49E7-8CF7-D3A777060F2F}" type="presParOf" srcId="{F6A0A905-6BA4-4072-829E-52DF63C30062}" destId="{3BCC4136-F42B-4D44-94E2-845CC4250396}" srcOrd="0" destOrd="0" presId="urn:microsoft.com/office/officeart/2005/8/layout/hProcess9"/>
    <dgm:cxn modelId="{306638D7-5E12-4474-91EC-C10858D77970}" type="presParOf" srcId="{F6A0A905-6BA4-4072-829E-52DF63C30062}" destId="{F66D8461-F619-4FFB-B925-4874739D4892}" srcOrd="1" destOrd="0" presId="urn:microsoft.com/office/officeart/2005/8/layout/hProcess9"/>
    <dgm:cxn modelId="{899D5484-5345-455C-ACC1-4A7B7D366546}" type="presParOf" srcId="{F66D8461-F619-4FFB-B925-4874739D4892}" destId="{8436EEFF-C2DD-4F3E-B0FA-F8BC6E481B32}" srcOrd="0" destOrd="0" presId="urn:microsoft.com/office/officeart/2005/8/layout/hProcess9"/>
    <dgm:cxn modelId="{ED7973FB-3C61-4D58-916E-B5D544585F7E}" type="presParOf" srcId="{F66D8461-F619-4FFB-B925-4874739D4892}" destId="{23384A04-5C02-4065-840E-292517CF7331}" srcOrd="1" destOrd="0" presId="urn:microsoft.com/office/officeart/2005/8/layout/hProcess9"/>
    <dgm:cxn modelId="{B7B62542-A8FA-44BF-A7D6-F39C6FD8B16D}" type="presParOf" srcId="{F66D8461-F619-4FFB-B925-4874739D4892}" destId="{639ACB7A-BA32-4D96-8C93-B348632F8FEF}" srcOrd="2" destOrd="0" presId="urn:microsoft.com/office/officeart/2005/8/layout/hProcess9"/>
    <dgm:cxn modelId="{1070C616-6292-4B7C-AC57-FD569BA937FB}" type="presParOf" srcId="{F66D8461-F619-4FFB-B925-4874739D4892}" destId="{8AAE4591-00CF-4DEE-8987-DD68C536C4DC}" srcOrd="3" destOrd="0" presId="urn:microsoft.com/office/officeart/2005/8/layout/hProcess9"/>
    <dgm:cxn modelId="{7D5C0550-9E71-440A-8E5B-156023FC2099}" type="presParOf" srcId="{F66D8461-F619-4FFB-B925-4874739D4892}" destId="{717D47A8-FA4B-47F9-B1E5-868EAF23C071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A8F9AF-18D7-4738-904B-E069CEACF64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350B2034-6207-4B93-96AA-9F3534CC2673}">
      <dgm:prSet phldrT="[Κείμενο]"/>
      <dgm:spPr/>
      <dgm:t>
        <a:bodyPr/>
        <a:lstStyle/>
        <a:p>
          <a:r>
            <a:rPr lang="ru-RU" dirty="0"/>
            <a:t>Ъ</a:t>
          </a:r>
          <a:endParaRPr lang="el-GR" dirty="0"/>
        </a:p>
      </dgm:t>
    </dgm:pt>
    <dgm:pt modelId="{26599996-3E24-4E5E-8F36-B325A7D464B5}" type="parTrans" cxnId="{3C890D9F-C133-46B8-B5A5-2DEC4DAC3F1E}">
      <dgm:prSet/>
      <dgm:spPr/>
      <dgm:t>
        <a:bodyPr/>
        <a:lstStyle/>
        <a:p>
          <a:endParaRPr lang="el-GR"/>
        </a:p>
      </dgm:t>
    </dgm:pt>
    <dgm:pt modelId="{87211D43-DBDB-4B62-B968-DF6FCCA33437}" type="sibTrans" cxnId="{3C890D9F-C133-46B8-B5A5-2DEC4DAC3F1E}">
      <dgm:prSet/>
      <dgm:spPr/>
      <dgm:t>
        <a:bodyPr/>
        <a:lstStyle/>
        <a:p>
          <a:endParaRPr lang="el-GR"/>
        </a:p>
      </dgm:t>
    </dgm:pt>
    <dgm:pt modelId="{EBD12C6E-5325-4A61-B26B-C73504E38FCF}">
      <dgm:prSet phldrT="[Κείμενο]"/>
      <dgm:spPr/>
      <dgm:t>
        <a:bodyPr/>
        <a:lstStyle/>
        <a:p>
          <a:r>
            <a:rPr lang="ru-RU" dirty="0"/>
            <a:t>О</a:t>
          </a:r>
          <a:endParaRPr lang="el-GR" dirty="0"/>
        </a:p>
      </dgm:t>
    </dgm:pt>
    <dgm:pt modelId="{69A1776A-2042-403F-8FDE-A509B66E111B}" type="parTrans" cxnId="{354EB6BD-E6F8-49DA-B4F3-6B1270362452}">
      <dgm:prSet/>
      <dgm:spPr/>
      <dgm:t>
        <a:bodyPr/>
        <a:lstStyle/>
        <a:p>
          <a:endParaRPr lang="el-GR"/>
        </a:p>
      </dgm:t>
    </dgm:pt>
    <dgm:pt modelId="{9BBC0198-9244-4950-A54F-906882051B5B}" type="sibTrans" cxnId="{354EB6BD-E6F8-49DA-B4F3-6B1270362452}">
      <dgm:prSet/>
      <dgm:spPr/>
      <dgm:t>
        <a:bodyPr/>
        <a:lstStyle/>
        <a:p>
          <a:endParaRPr lang="el-GR"/>
        </a:p>
      </dgm:t>
    </dgm:pt>
    <dgm:pt modelId="{B249C19F-7008-4AE1-8E2A-9C4A325993B6}">
      <dgm:prSet phldrT="[Κείμενο]"/>
      <dgm:spPr/>
      <dgm:t>
        <a:bodyPr/>
        <a:lstStyle/>
        <a:p>
          <a:endParaRPr lang="el-GR" dirty="0"/>
        </a:p>
      </dgm:t>
    </dgm:pt>
    <dgm:pt modelId="{DFF4B978-8409-42EF-BD6C-7C630944789D}" type="parTrans" cxnId="{FF181800-870E-4764-B3A2-D4BC9594DF10}">
      <dgm:prSet/>
      <dgm:spPr/>
      <dgm:t>
        <a:bodyPr/>
        <a:lstStyle/>
        <a:p>
          <a:endParaRPr lang="el-GR"/>
        </a:p>
      </dgm:t>
    </dgm:pt>
    <dgm:pt modelId="{B5FD8F8F-754B-4E50-B32E-4F992F0501BB}" type="sibTrans" cxnId="{FF181800-870E-4764-B3A2-D4BC9594DF10}">
      <dgm:prSet/>
      <dgm:spPr/>
      <dgm:t>
        <a:bodyPr/>
        <a:lstStyle/>
        <a:p>
          <a:endParaRPr lang="el-GR"/>
        </a:p>
      </dgm:t>
    </dgm:pt>
    <dgm:pt modelId="{41CD9DAC-D623-4DC7-A29E-891405214584}" type="pres">
      <dgm:prSet presAssocID="{0AA8F9AF-18D7-4738-904B-E069CEACF64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E52B476-51EF-4C18-B4D0-904874E747C2}" type="pres">
      <dgm:prSet presAssocID="{350B2034-6207-4B93-96AA-9F3534CC2673}" presName="hierRoot1" presStyleCnt="0">
        <dgm:presLayoutVars>
          <dgm:hierBranch val="init"/>
        </dgm:presLayoutVars>
      </dgm:prSet>
      <dgm:spPr/>
    </dgm:pt>
    <dgm:pt modelId="{00E129F9-3157-4D90-9386-BF8380D7AB9D}" type="pres">
      <dgm:prSet presAssocID="{350B2034-6207-4B93-96AA-9F3534CC2673}" presName="rootComposite1" presStyleCnt="0"/>
      <dgm:spPr/>
    </dgm:pt>
    <dgm:pt modelId="{610576F2-60BE-4AB8-B39A-4FE4C7EAF802}" type="pres">
      <dgm:prSet presAssocID="{350B2034-6207-4B93-96AA-9F3534CC2673}" presName="rootText1" presStyleLbl="node0" presStyleIdx="0" presStyleCnt="1">
        <dgm:presLayoutVars>
          <dgm:chPref val="3"/>
        </dgm:presLayoutVars>
      </dgm:prSet>
      <dgm:spPr/>
    </dgm:pt>
    <dgm:pt modelId="{43C0B42A-B97F-4E78-B6A2-6247DE212102}" type="pres">
      <dgm:prSet presAssocID="{350B2034-6207-4B93-96AA-9F3534CC2673}" presName="rootConnector1" presStyleLbl="node1" presStyleIdx="0" presStyleCnt="0"/>
      <dgm:spPr/>
    </dgm:pt>
    <dgm:pt modelId="{1B2848D4-F9BF-4EBD-9B7A-231B32E1740D}" type="pres">
      <dgm:prSet presAssocID="{350B2034-6207-4B93-96AA-9F3534CC2673}" presName="hierChild2" presStyleCnt="0"/>
      <dgm:spPr/>
    </dgm:pt>
    <dgm:pt modelId="{BC5E8900-DA02-43D5-8504-71428E4EA16C}" type="pres">
      <dgm:prSet presAssocID="{69A1776A-2042-403F-8FDE-A509B66E111B}" presName="Name37" presStyleLbl="parChTrans1D2" presStyleIdx="0" presStyleCnt="2"/>
      <dgm:spPr/>
    </dgm:pt>
    <dgm:pt modelId="{16A5B373-00EC-4F86-8209-0B4A0FA6A3F2}" type="pres">
      <dgm:prSet presAssocID="{EBD12C6E-5325-4A61-B26B-C73504E38FCF}" presName="hierRoot2" presStyleCnt="0">
        <dgm:presLayoutVars>
          <dgm:hierBranch val="init"/>
        </dgm:presLayoutVars>
      </dgm:prSet>
      <dgm:spPr/>
    </dgm:pt>
    <dgm:pt modelId="{0AAC2CA2-7BBD-4B35-B018-23EE93B8F9C1}" type="pres">
      <dgm:prSet presAssocID="{EBD12C6E-5325-4A61-B26B-C73504E38FCF}" presName="rootComposite" presStyleCnt="0"/>
      <dgm:spPr/>
    </dgm:pt>
    <dgm:pt modelId="{7DC141ED-F9E9-451F-A42E-6F330B5D5136}" type="pres">
      <dgm:prSet presAssocID="{EBD12C6E-5325-4A61-B26B-C73504E38FCF}" presName="rootText" presStyleLbl="node2" presStyleIdx="0" presStyleCnt="2">
        <dgm:presLayoutVars>
          <dgm:chPref val="3"/>
        </dgm:presLayoutVars>
      </dgm:prSet>
      <dgm:spPr/>
    </dgm:pt>
    <dgm:pt modelId="{624DDE71-1191-45D6-8636-5D9DB80A08D0}" type="pres">
      <dgm:prSet presAssocID="{EBD12C6E-5325-4A61-B26B-C73504E38FCF}" presName="rootConnector" presStyleLbl="node2" presStyleIdx="0" presStyleCnt="2"/>
      <dgm:spPr/>
    </dgm:pt>
    <dgm:pt modelId="{5E8F2938-F586-4D97-9F1F-06039DE8C948}" type="pres">
      <dgm:prSet presAssocID="{EBD12C6E-5325-4A61-B26B-C73504E38FCF}" presName="hierChild4" presStyleCnt="0"/>
      <dgm:spPr/>
    </dgm:pt>
    <dgm:pt modelId="{77AF8171-7B24-463D-BF0D-E8CE653F5F63}" type="pres">
      <dgm:prSet presAssocID="{EBD12C6E-5325-4A61-B26B-C73504E38FCF}" presName="hierChild5" presStyleCnt="0"/>
      <dgm:spPr/>
    </dgm:pt>
    <dgm:pt modelId="{096A1C6F-616E-4345-B2B0-8088F82277A4}" type="pres">
      <dgm:prSet presAssocID="{DFF4B978-8409-42EF-BD6C-7C630944789D}" presName="Name37" presStyleLbl="parChTrans1D2" presStyleIdx="1" presStyleCnt="2"/>
      <dgm:spPr/>
    </dgm:pt>
    <dgm:pt modelId="{5D8FAB56-E6DF-4426-A17A-2E29131DDFB6}" type="pres">
      <dgm:prSet presAssocID="{B249C19F-7008-4AE1-8E2A-9C4A325993B6}" presName="hierRoot2" presStyleCnt="0">
        <dgm:presLayoutVars>
          <dgm:hierBranch val="init"/>
        </dgm:presLayoutVars>
      </dgm:prSet>
      <dgm:spPr/>
    </dgm:pt>
    <dgm:pt modelId="{33264911-33C4-4920-8935-E0F3345E3205}" type="pres">
      <dgm:prSet presAssocID="{B249C19F-7008-4AE1-8E2A-9C4A325993B6}" presName="rootComposite" presStyleCnt="0"/>
      <dgm:spPr/>
    </dgm:pt>
    <dgm:pt modelId="{5BD9A3D2-605F-44DB-8CE1-69542E54DFED}" type="pres">
      <dgm:prSet presAssocID="{B249C19F-7008-4AE1-8E2A-9C4A325993B6}" presName="rootText" presStyleLbl="node2" presStyleIdx="1" presStyleCnt="2">
        <dgm:presLayoutVars>
          <dgm:chPref val="3"/>
        </dgm:presLayoutVars>
      </dgm:prSet>
      <dgm:spPr/>
    </dgm:pt>
    <dgm:pt modelId="{DE739D1E-C827-4E55-968B-9F4E4A66F2C0}" type="pres">
      <dgm:prSet presAssocID="{B249C19F-7008-4AE1-8E2A-9C4A325993B6}" presName="rootConnector" presStyleLbl="node2" presStyleIdx="1" presStyleCnt="2"/>
      <dgm:spPr/>
    </dgm:pt>
    <dgm:pt modelId="{A5C9DDA7-33F6-4D1E-8B74-9E2706AA306D}" type="pres">
      <dgm:prSet presAssocID="{B249C19F-7008-4AE1-8E2A-9C4A325993B6}" presName="hierChild4" presStyleCnt="0"/>
      <dgm:spPr/>
    </dgm:pt>
    <dgm:pt modelId="{1101A2E7-6E1E-4C0C-9E64-55BACBA9C10D}" type="pres">
      <dgm:prSet presAssocID="{B249C19F-7008-4AE1-8E2A-9C4A325993B6}" presName="hierChild5" presStyleCnt="0"/>
      <dgm:spPr/>
    </dgm:pt>
    <dgm:pt modelId="{30792991-5CE6-46E1-AE71-CE76D2539D4F}" type="pres">
      <dgm:prSet presAssocID="{350B2034-6207-4B93-96AA-9F3534CC2673}" presName="hierChild3" presStyleCnt="0"/>
      <dgm:spPr/>
    </dgm:pt>
  </dgm:ptLst>
  <dgm:cxnLst>
    <dgm:cxn modelId="{FF181800-870E-4764-B3A2-D4BC9594DF10}" srcId="{350B2034-6207-4B93-96AA-9F3534CC2673}" destId="{B249C19F-7008-4AE1-8E2A-9C4A325993B6}" srcOrd="1" destOrd="0" parTransId="{DFF4B978-8409-42EF-BD6C-7C630944789D}" sibTransId="{B5FD8F8F-754B-4E50-B32E-4F992F0501BB}"/>
    <dgm:cxn modelId="{DA0F421B-70B9-4012-AF30-4B687BBBE754}" type="presOf" srcId="{69A1776A-2042-403F-8FDE-A509B66E111B}" destId="{BC5E8900-DA02-43D5-8504-71428E4EA16C}" srcOrd="0" destOrd="0" presId="urn:microsoft.com/office/officeart/2005/8/layout/orgChart1"/>
    <dgm:cxn modelId="{59DE6429-33F2-44BB-899C-B2D51245B2F1}" type="presOf" srcId="{DFF4B978-8409-42EF-BD6C-7C630944789D}" destId="{096A1C6F-616E-4345-B2B0-8088F82277A4}" srcOrd="0" destOrd="0" presId="urn:microsoft.com/office/officeart/2005/8/layout/orgChart1"/>
    <dgm:cxn modelId="{A5ABBA96-4E28-4669-9ADD-6822BA96D130}" type="presOf" srcId="{350B2034-6207-4B93-96AA-9F3534CC2673}" destId="{610576F2-60BE-4AB8-B39A-4FE4C7EAF802}" srcOrd="0" destOrd="0" presId="urn:microsoft.com/office/officeart/2005/8/layout/orgChart1"/>
    <dgm:cxn modelId="{3C890D9F-C133-46B8-B5A5-2DEC4DAC3F1E}" srcId="{0AA8F9AF-18D7-4738-904B-E069CEACF644}" destId="{350B2034-6207-4B93-96AA-9F3534CC2673}" srcOrd="0" destOrd="0" parTransId="{26599996-3E24-4E5E-8F36-B325A7D464B5}" sibTransId="{87211D43-DBDB-4B62-B968-DF6FCCA33437}"/>
    <dgm:cxn modelId="{354EB6BD-E6F8-49DA-B4F3-6B1270362452}" srcId="{350B2034-6207-4B93-96AA-9F3534CC2673}" destId="{EBD12C6E-5325-4A61-B26B-C73504E38FCF}" srcOrd="0" destOrd="0" parTransId="{69A1776A-2042-403F-8FDE-A509B66E111B}" sibTransId="{9BBC0198-9244-4950-A54F-906882051B5B}"/>
    <dgm:cxn modelId="{B51435D6-8457-4332-AE31-59384C95B138}" type="presOf" srcId="{B249C19F-7008-4AE1-8E2A-9C4A325993B6}" destId="{5BD9A3D2-605F-44DB-8CE1-69542E54DFED}" srcOrd="0" destOrd="0" presId="urn:microsoft.com/office/officeart/2005/8/layout/orgChart1"/>
    <dgm:cxn modelId="{0B10E3DC-C55E-401E-B844-F2562FDF7BA3}" type="presOf" srcId="{EBD12C6E-5325-4A61-B26B-C73504E38FCF}" destId="{7DC141ED-F9E9-451F-A42E-6F330B5D5136}" srcOrd="0" destOrd="0" presId="urn:microsoft.com/office/officeart/2005/8/layout/orgChart1"/>
    <dgm:cxn modelId="{A35D88F8-471D-412D-89D7-E12A27B7F06C}" type="presOf" srcId="{0AA8F9AF-18D7-4738-904B-E069CEACF644}" destId="{41CD9DAC-D623-4DC7-A29E-891405214584}" srcOrd="0" destOrd="0" presId="urn:microsoft.com/office/officeart/2005/8/layout/orgChart1"/>
    <dgm:cxn modelId="{0C710CF9-6FAC-43BE-B0CF-09209F094153}" type="presOf" srcId="{B249C19F-7008-4AE1-8E2A-9C4A325993B6}" destId="{DE739D1E-C827-4E55-968B-9F4E4A66F2C0}" srcOrd="1" destOrd="0" presId="urn:microsoft.com/office/officeart/2005/8/layout/orgChart1"/>
    <dgm:cxn modelId="{E2E50FF9-064D-444F-A4B5-5907F2BA6D47}" type="presOf" srcId="{EBD12C6E-5325-4A61-B26B-C73504E38FCF}" destId="{624DDE71-1191-45D6-8636-5D9DB80A08D0}" srcOrd="1" destOrd="0" presId="urn:microsoft.com/office/officeart/2005/8/layout/orgChart1"/>
    <dgm:cxn modelId="{19636FFB-5C8A-4FA2-B4FB-03B79F7DD78B}" type="presOf" srcId="{350B2034-6207-4B93-96AA-9F3534CC2673}" destId="{43C0B42A-B97F-4E78-B6A2-6247DE212102}" srcOrd="1" destOrd="0" presId="urn:microsoft.com/office/officeart/2005/8/layout/orgChart1"/>
    <dgm:cxn modelId="{6F7F7B71-F8D5-44A5-89E1-137BCE23DCE8}" type="presParOf" srcId="{41CD9DAC-D623-4DC7-A29E-891405214584}" destId="{8E52B476-51EF-4C18-B4D0-904874E747C2}" srcOrd="0" destOrd="0" presId="urn:microsoft.com/office/officeart/2005/8/layout/orgChart1"/>
    <dgm:cxn modelId="{39F0CB56-26FB-456E-B376-6CD7B8D75DE9}" type="presParOf" srcId="{8E52B476-51EF-4C18-B4D0-904874E747C2}" destId="{00E129F9-3157-4D90-9386-BF8380D7AB9D}" srcOrd="0" destOrd="0" presId="urn:microsoft.com/office/officeart/2005/8/layout/orgChart1"/>
    <dgm:cxn modelId="{47A1B9DC-347A-4B25-A8A8-F1EA71208433}" type="presParOf" srcId="{00E129F9-3157-4D90-9386-BF8380D7AB9D}" destId="{610576F2-60BE-4AB8-B39A-4FE4C7EAF802}" srcOrd="0" destOrd="0" presId="urn:microsoft.com/office/officeart/2005/8/layout/orgChart1"/>
    <dgm:cxn modelId="{180F063E-60A4-4293-8DF8-9C4D3AF684BE}" type="presParOf" srcId="{00E129F9-3157-4D90-9386-BF8380D7AB9D}" destId="{43C0B42A-B97F-4E78-B6A2-6247DE212102}" srcOrd="1" destOrd="0" presId="urn:microsoft.com/office/officeart/2005/8/layout/orgChart1"/>
    <dgm:cxn modelId="{1C80ADE9-2F11-4A0C-8E96-BBEA2CC2A92A}" type="presParOf" srcId="{8E52B476-51EF-4C18-B4D0-904874E747C2}" destId="{1B2848D4-F9BF-4EBD-9B7A-231B32E1740D}" srcOrd="1" destOrd="0" presId="urn:microsoft.com/office/officeart/2005/8/layout/orgChart1"/>
    <dgm:cxn modelId="{3C9A091D-6E1E-4C27-AD25-DD1A5326156A}" type="presParOf" srcId="{1B2848D4-F9BF-4EBD-9B7A-231B32E1740D}" destId="{BC5E8900-DA02-43D5-8504-71428E4EA16C}" srcOrd="0" destOrd="0" presId="urn:microsoft.com/office/officeart/2005/8/layout/orgChart1"/>
    <dgm:cxn modelId="{9B7DC70A-A33F-485C-8032-117A0484A0B5}" type="presParOf" srcId="{1B2848D4-F9BF-4EBD-9B7A-231B32E1740D}" destId="{16A5B373-00EC-4F86-8209-0B4A0FA6A3F2}" srcOrd="1" destOrd="0" presId="urn:microsoft.com/office/officeart/2005/8/layout/orgChart1"/>
    <dgm:cxn modelId="{D5A58AB0-0FC5-4B48-B00A-186394BD68A1}" type="presParOf" srcId="{16A5B373-00EC-4F86-8209-0B4A0FA6A3F2}" destId="{0AAC2CA2-7BBD-4B35-B018-23EE93B8F9C1}" srcOrd="0" destOrd="0" presId="urn:microsoft.com/office/officeart/2005/8/layout/orgChart1"/>
    <dgm:cxn modelId="{B3EA5C19-E8C8-4BB0-93AB-33B96DE0F64E}" type="presParOf" srcId="{0AAC2CA2-7BBD-4B35-B018-23EE93B8F9C1}" destId="{7DC141ED-F9E9-451F-A42E-6F330B5D5136}" srcOrd="0" destOrd="0" presId="urn:microsoft.com/office/officeart/2005/8/layout/orgChart1"/>
    <dgm:cxn modelId="{E1557C42-9982-4FE3-8705-798E66AF5D6B}" type="presParOf" srcId="{0AAC2CA2-7BBD-4B35-B018-23EE93B8F9C1}" destId="{624DDE71-1191-45D6-8636-5D9DB80A08D0}" srcOrd="1" destOrd="0" presId="urn:microsoft.com/office/officeart/2005/8/layout/orgChart1"/>
    <dgm:cxn modelId="{30814317-824B-4448-B65A-4D95C0DE6B19}" type="presParOf" srcId="{16A5B373-00EC-4F86-8209-0B4A0FA6A3F2}" destId="{5E8F2938-F586-4D97-9F1F-06039DE8C948}" srcOrd="1" destOrd="0" presId="urn:microsoft.com/office/officeart/2005/8/layout/orgChart1"/>
    <dgm:cxn modelId="{E92372D1-B907-46B0-91DC-335EB403C906}" type="presParOf" srcId="{16A5B373-00EC-4F86-8209-0B4A0FA6A3F2}" destId="{77AF8171-7B24-463D-BF0D-E8CE653F5F63}" srcOrd="2" destOrd="0" presId="urn:microsoft.com/office/officeart/2005/8/layout/orgChart1"/>
    <dgm:cxn modelId="{E4961380-A9B4-4EE7-A500-277CF9DDD10F}" type="presParOf" srcId="{1B2848D4-F9BF-4EBD-9B7A-231B32E1740D}" destId="{096A1C6F-616E-4345-B2B0-8088F82277A4}" srcOrd="2" destOrd="0" presId="urn:microsoft.com/office/officeart/2005/8/layout/orgChart1"/>
    <dgm:cxn modelId="{08F681AE-C1DF-4BAA-8525-A9249D4BAA7F}" type="presParOf" srcId="{1B2848D4-F9BF-4EBD-9B7A-231B32E1740D}" destId="{5D8FAB56-E6DF-4426-A17A-2E29131DDFB6}" srcOrd="3" destOrd="0" presId="urn:microsoft.com/office/officeart/2005/8/layout/orgChart1"/>
    <dgm:cxn modelId="{12A30717-3514-4687-A283-78E07C2E1BAD}" type="presParOf" srcId="{5D8FAB56-E6DF-4426-A17A-2E29131DDFB6}" destId="{33264911-33C4-4920-8935-E0F3345E3205}" srcOrd="0" destOrd="0" presId="urn:microsoft.com/office/officeart/2005/8/layout/orgChart1"/>
    <dgm:cxn modelId="{A5A27B26-1DC4-4947-A55C-DF9819F3B96D}" type="presParOf" srcId="{33264911-33C4-4920-8935-E0F3345E3205}" destId="{5BD9A3D2-605F-44DB-8CE1-69542E54DFED}" srcOrd="0" destOrd="0" presId="urn:microsoft.com/office/officeart/2005/8/layout/orgChart1"/>
    <dgm:cxn modelId="{E6F4A6DC-9099-47E2-A7B1-3C626FF0E5C9}" type="presParOf" srcId="{33264911-33C4-4920-8935-E0F3345E3205}" destId="{DE739D1E-C827-4E55-968B-9F4E4A66F2C0}" srcOrd="1" destOrd="0" presId="urn:microsoft.com/office/officeart/2005/8/layout/orgChart1"/>
    <dgm:cxn modelId="{A53E48D8-B8BD-4248-8C3F-79DE5666DD61}" type="presParOf" srcId="{5D8FAB56-E6DF-4426-A17A-2E29131DDFB6}" destId="{A5C9DDA7-33F6-4D1E-8B74-9E2706AA306D}" srcOrd="1" destOrd="0" presId="urn:microsoft.com/office/officeart/2005/8/layout/orgChart1"/>
    <dgm:cxn modelId="{7323A6BD-5E87-4DB4-BA6D-CCDB63690FAD}" type="presParOf" srcId="{5D8FAB56-E6DF-4426-A17A-2E29131DDFB6}" destId="{1101A2E7-6E1E-4C0C-9E64-55BACBA9C10D}" srcOrd="2" destOrd="0" presId="urn:microsoft.com/office/officeart/2005/8/layout/orgChart1"/>
    <dgm:cxn modelId="{7F15C20E-7FEB-4799-AFFE-506488521603}" type="presParOf" srcId="{8E52B476-51EF-4C18-B4D0-904874E747C2}" destId="{30792991-5CE6-46E1-AE71-CE76D2539D4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AA8F9AF-18D7-4738-904B-E069CEACF64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350B2034-6207-4B93-96AA-9F3534CC2673}">
      <dgm:prSet phldrT="[Κείμενο]"/>
      <dgm:spPr/>
      <dgm:t>
        <a:bodyPr/>
        <a:lstStyle/>
        <a:p>
          <a:r>
            <a:rPr lang="ru-RU" dirty="0"/>
            <a:t>Ь</a:t>
          </a:r>
          <a:endParaRPr lang="el-GR" dirty="0"/>
        </a:p>
      </dgm:t>
    </dgm:pt>
    <dgm:pt modelId="{26599996-3E24-4E5E-8F36-B325A7D464B5}" type="parTrans" cxnId="{3C890D9F-C133-46B8-B5A5-2DEC4DAC3F1E}">
      <dgm:prSet/>
      <dgm:spPr/>
      <dgm:t>
        <a:bodyPr/>
        <a:lstStyle/>
        <a:p>
          <a:endParaRPr lang="el-GR"/>
        </a:p>
      </dgm:t>
    </dgm:pt>
    <dgm:pt modelId="{87211D43-DBDB-4B62-B968-DF6FCCA33437}" type="sibTrans" cxnId="{3C890D9F-C133-46B8-B5A5-2DEC4DAC3F1E}">
      <dgm:prSet/>
      <dgm:spPr/>
      <dgm:t>
        <a:bodyPr/>
        <a:lstStyle/>
        <a:p>
          <a:endParaRPr lang="el-GR"/>
        </a:p>
      </dgm:t>
    </dgm:pt>
    <dgm:pt modelId="{EBD12C6E-5325-4A61-B26B-C73504E38FCF}">
      <dgm:prSet phldrT="[Κείμενο]"/>
      <dgm:spPr/>
      <dgm:t>
        <a:bodyPr/>
        <a:lstStyle/>
        <a:p>
          <a:r>
            <a:rPr lang="ru-RU" dirty="0"/>
            <a:t>Е</a:t>
          </a:r>
          <a:endParaRPr lang="el-GR" dirty="0"/>
        </a:p>
      </dgm:t>
    </dgm:pt>
    <dgm:pt modelId="{69A1776A-2042-403F-8FDE-A509B66E111B}" type="parTrans" cxnId="{354EB6BD-E6F8-49DA-B4F3-6B1270362452}">
      <dgm:prSet/>
      <dgm:spPr/>
      <dgm:t>
        <a:bodyPr/>
        <a:lstStyle/>
        <a:p>
          <a:endParaRPr lang="el-GR"/>
        </a:p>
      </dgm:t>
    </dgm:pt>
    <dgm:pt modelId="{9BBC0198-9244-4950-A54F-906882051B5B}" type="sibTrans" cxnId="{354EB6BD-E6F8-49DA-B4F3-6B1270362452}">
      <dgm:prSet/>
      <dgm:spPr/>
      <dgm:t>
        <a:bodyPr/>
        <a:lstStyle/>
        <a:p>
          <a:endParaRPr lang="el-GR"/>
        </a:p>
      </dgm:t>
    </dgm:pt>
    <dgm:pt modelId="{B249C19F-7008-4AE1-8E2A-9C4A325993B6}">
      <dgm:prSet phldrT="[Κείμενο]"/>
      <dgm:spPr/>
      <dgm:t>
        <a:bodyPr/>
        <a:lstStyle/>
        <a:p>
          <a:endParaRPr lang="el-GR" dirty="0"/>
        </a:p>
      </dgm:t>
    </dgm:pt>
    <dgm:pt modelId="{B5FD8F8F-754B-4E50-B32E-4F992F0501BB}" type="sibTrans" cxnId="{FF181800-870E-4764-B3A2-D4BC9594DF10}">
      <dgm:prSet/>
      <dgm:spPr/>
      <dgm:t>
        <a:bodyPr/>
        <a:lstStyle/>
        <a:p>
          <a:endParaRPr lang="el-GR"/>
        </a:p>
      </dgm:t>
    </dgm:pt>
    <dgm:pt modelId="{DFF4B978-8409-42EF-BD6C-7C630944789D}" type="parTrans" cxnId="{FF181800-870E-4764-B3A2-D4BC9594DF10}">
      <dgm:prSet/>
      <dgm:spPr/>
      <dgm:t>
        <a:bodyPr/>
        <a:lstStyle/>
        <a:p>
          <a:endParaRPr lang="el-GR"/>
        </a:p>
      </dgm:t>
    </dgm:pt>
    <dgm:pt modelId="{41CD9DAC-D623-4DC7-A29E-891405214584}" type="pres">
      <dgm:prSet presAssocID="{0AA8F9AF-18D7-4738-904B-E069CEACF64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E52B476-51EF-4C18-B4D0-904874E747C2}" type="pres">
      <dgm:prSet presAssocID="{350B2034-6207-4B93-96AA-9F3534CC2673}" presName="hierRoot1" presStyleCnt="0">
        <dgm:presLayoutVars>
          <dgm:hierBranch val="init"/>
        </dgm:presLayoutVars>
      </dgm:prSet>
      <dgm:spPr/>
    </dgm:pt>
    <dgm:pt modelId="{00E129F9-3157-4D90-9386-BF8380D7AB9D}" type="pres">
      <dgm:prSet presAssocID="{350B2034-6207-4B93-96AA-9F3534CC2673}" presName="rootComposite1" presStyleCnt="0"/>
      <dgm:spPr/>
    </dgm:pt>
    <dgm:pt modelId="{610576F2-60BE-4AB8-B39A-4FE4C7EAF802}" type="pres">
      <dgm:prSet presAssocID="{350B2034-6207-4B93-96AA-9F3534CC2673}" presName="rootText1" presStyleLbl="node0" presStyleIdx="0" presStyleCnt="1">
        <dgm:presLayoutVars>
          <dgm:chPref val="3"/>
        </dgm:presLayoutVars>
      </dgm:prSet>
      <dgm:spPr/>
    </dgm:pt>
    <dgm:pt modelId="{43C0B42A-B97F-4E78-B6A2-6247DE212102}" type="pres">
      <dgm:prSet presAssocID="{350B2034-6207-4B93-96AA-9F3534CC2673}" presName="rootConnector1" presStyleLbl="node1" presStyleIdx="0" presStyleCnt="0"/>
      <dgm:spPr/>
    </dgm:pt>
    <dgm:pt modelId="{1B2848D4-F9BF-4EBD-9B7A-231B32E1740D}" type="pres">
      <dgm:prSet presAssocID="{350B2034-6207-4B93-96AA-9F3534CC2673}" presName="hierChild2" presStyleCnt="0"/>
      <dgm:spPr/>
    </dgm:pt>
    <dgm:pt modelId="{BC5E8900-DA02-43D5-8504-71428E4EA16C}" type="pres">
      <dgm:prSet presAssocID="{69A1776A-2042-403F-8FDE-A509B66E111B}" presName="Name37" presStyleLbl="parChTrans1D2" presStyleIdx="0" presStyleCnt="2"/>
      <dgm:spPr/>
    </dgm:pt>
    <dgm:pt modelId="{16A5B373-00EC-4F86-8209-0B4A0FA6A3F2}" type="pres">
      <dgm:prSet presAssocID="{EBD12C6E-5325-4A61-B26B-C73504E38FCF}" presName="hierRoot2" presStyleCnt="0">
        <dgm:presLayoutVars>
          <dgm:hierBranch val="init"/>
        </dgm:presLayoutVars>
      </dgm:prSet>
      <dgm:spPr/>
    </dgm:pt>
    <dgm:pt modelId="{0AAC2CA2-7BBD-4B35-B018-23EE93B8F9C1}" type="pres">
      <dgm:prSet presAssocID="{EBD12C6E-5325-4A61-B26B-C73504E38FCF}" presName="rootComposite" presStyleCnt="0"/>
      <dgm:spPr/>
    </dgm:pt>
    <dgm:pt modelId="{7DC141ED-F9E9-451F-A42E-6F330B5D5136}" type="pres">
      <dgm:prSet presAssocID="{EBD12C6E-5325-4A61-B26B-C73504E38FCF}" presName="rootText" presStyleLbl="node2" presStyleIdx="0" presStyleCnt="2">
        <dgm:presLayoutVars>
          <dgm:chPref val="3"/>
        </dgm:presLayoutVars>
      </dgm:prSet>
      <dgm:spPr/>
    </dgm:pt>
    <dgm:pt modelId="{624DDE71-1191-45D6-8636-5D9DB80A08D0}" type="pres">
      <dgm:prSet presAssocID="{EBD12C6E-5325-4A61-B26B-C73504E38FCF}" presName="rootConnector" presStyleLbl="node2" presStyleIdx="0" presStyleCnt="2"/>
      <dgm:spPr/>
    </dgm:pt>
    <dgm:pt modelId="{5E8F2938-F586-4D97-9F1F-06039DE8C948}" type="pres">
      <dgm:prSet presAssocID="{EBD12C6E-5325-4A61-B26B-C73504E38FCF}" presName="hierChild4" presStyleCnt="0"/>
      <dgm:spPr/>
    </dgm:pt>
    <dgm:pt modelId="{77AF8171-7B24-463D-BF0D-E8CE653F5F63}" type="pres">
      <dgm:prSet presAssocID="{EBD12C6E-5325-4A61-B26B-C73504E38FCF}" presName="hierChild5" presStyleCnt="0"/>
      <dgm:spPr/>
    </dgm:pt>
    <dgm:pt modelId="{096A1C6F-616E-4345-B2B0-8088F82277A4}" type="pres">
      <dgm:prSet presAssocID="{DFF4B978-8409-42EF-BD6C-7C630944789D}" presName="Name37" presStyleLbl="parChTrans1D2" presStyleIdx="1" presStyleCnt="2"/>
      <dgm:spPr/>
    </dgm:pt>
    <dgm:pt modelId="{5D8FAB56-E6DF-4426-A17A-2E29131DDFB6}" type="pres">
      <dgm:prSet presAssocID="{B249C19F-7008-4AE1-8E2A-9C4A325993B6}" presName="hierRoot2" presStyleCnt="0">
        <dgm:presLayoutVars>
          <dgm:hierBranch val="init"/>
        </dgm:presLayoutVars>
      </dgm:prSet>
      <dgm:spPr/>
    </dgm:pt>
    <dgm:pt modelId="{33264911-33C4-4920-8935-E0F3345E3205}" type="pres">
      <dgm:prSet presAssocID="{B249C19F-7008-4AE1-8E2A-9C4A325993B6}" presName="rootComposite" presStyleCnt="0"/>
      <dgm:spPr/>
    </dgm:pt>
    <dgm:pt modelId="{5BD9A3D2-605F-44DB-8CE1-69542E54DFED}" type="pres">
      <dgm:prSet presAssocID="{B249C19F-7008-4AE1-8E2A-9C4A325993B6}" presName="rootText" presStyleLbl="node2" presStyleIdx="1" presStyleCnt="2">
        <dgm:presLayoutVars>
          <dgm:chPref val="3"/>
        </dgm:presLayoutVars>
      </dgm:prSet>
      <dgm:spPr/>
    </dgm:pt>
    <dgm:pt modelId="{DE739D1E-C827-4E55-968B-9F4E4A66F2C0}" type="pres">
      <dgm:prSet presAssocID="{B249C19F-7008-4AE1-8E2A-9C4A325993B6}" presName="rootConnector" presStyleLbl="node2" presStyleIdx="1" presStyleCnt="2"/>
      <dgm:spPr/>
    </dgm:pt>
    <dgm:pt modelId="{A5C9DDA7-33F6-4D1E-8B74-9E2706AA306D}" type="pres">
      <dgm:prSet presAssocID="{B249C19F-7008-4AE1-8E2A-9C4A325993B6}" presName="hierChild4" presStyleCnt="0"/>
      <dgm:spPr/>
    </dgm:pt>
    <dgm:pt modelId="{1101A2E7-6E1E-4C0C-9E64-55BACBA9C10D}" type="pres">
      <dgm:prSet presAssocID="{B249C19F-7008-4AE1-8E2A-9C4A325993B6}" presName="hierChild5" presStyleCnt="0"/>
      <dgm:spPr/>
    </dgm:pt>
    <dgm:pt modelId="{30792991-5CE6-46E1-AE71-CE76D2539D4F}" type="pres">
      <dgm:prSet presAssocID="{350B2034-6207-4B93-96AA-9F3534CC2673}" presName="hierChild3" presStyleCnt="0"/>
      <dgm:spPr/>
    </dgm:pt>
  </dgm:ptLst>
  <dgm:cxnLst>
    <dgm:cxn modelId="{FF181800-870E-4764-B3A2-D4BC9594DF10}" srcId="{350B2034-6207-4B93-96AA-9F3534CC2673}" destId="{B249C19F-7008-4AE1-8E2A-9C4A325993B6}" srcOrd="1" destOrd="0" parTransId="{DFF4B978-8409-42EF-BD6C-7C630944789D}" sibTransId="{B5FD8F8F-754B-4E50-B32E-4F992F0501BB}"/>
    <dgm:cxn modelId="{3C12622E-973C-41C2-BAAA-D6CA96AFC7A7}" type="presOf" srcId="{69A1776A-2042-403F-8FDE-A509B66E111B}" destId="{BC5E8900-DA02-43D5-8504-71428E4EA16C}" srcOrd="0" destOrd="0" presId="urn:microsoft.com/office/officeart/2005/8/layout/orgChart1"/>
    <dgm:cxn modelId="{2933B34A-EE1A-434C-9A55-647A147AD34F}" type="presOf" srcId="{EBD12C6E-5325-4A61-B26B-C73504E38FCF}" destId="{7DC141ED-F9E9-451F-A42E-6F330B5D5136}" srcOrd="0" destOrd="0" presId="urn:microsoft.com/office/officeart/2005/8/layout/orgChart1"/>
    <dgm:cxn modelId="{9362DB6E-BBDF-4F31-9210-33CAD4F0C23D}" type="presOf" srcId="{350B2034-6207-4B93-96AA-9F3534CC2673}" destId="{43C0B42A-B97F-4E78-B6A2-6247DE212102}" srcOrd="1" destOrd="0" presId="urn:microsoft.com/office/officeart/2005/8/layout/orgChart1"/>
    <dgm:cxn modelId="{1E0BC57D-1C88-40B2-99B9-4C1C233225BB}" type="presOf" srcId="{B249C19F-7008-4AE1-8E2A-9C4A325993B6}" destId="{DE739D1E-C827-4E55-968B-9F4E4A66F2C0}" srcOrd="1" destOrd="0" presId="urn:microsoft.com/office/officeart/2005/8/layout/orgChart1"/>
    <dgm:cxn modelId="{C8F1C98A-F5B6-4A29-AE69-D5F6EEC14EAB}" type="presOf" srcId="{EBD12C6E-5325-4A61-B26B-C73504E38FCF}" destId="{624DDE71-1191-45D6-8636-5D9DB80A08D0}" srcOrd="1" destOrd="0" presId="urn:microsoft.com/office/officeart/2005/8/layout/orgChart1"/>
    <dgm:cxn modelId="{144A0297-FE22-4388-9495-A86F7C0EE76C}" type="presOf" srcId="{0AA8F9AF-18D7-4738-904B-E069CEACF644}" destId="{41CD9DAC-D623-4DC7-A29E-891405214584}" srcOrd="0" destOrd="0" presId="urn:microsoft.com/office/officeart/2005/8/layout/orgChart1"/>
    <dgm:cxn modelId="{3C890D9F-C133-46B8-B5A5-2DEC4DAC3F1E}" srcId="{0AA8F9AF-18D7-4738-904B-E069CEACF644}" destId="{350B2034-6207-4B93-96AA-9F3534CC2673}" srcOrd="0" destOrd="0" parTransId="{26599996-3E24-4E5E-8F36-B325A7D464B5}" sibTransId="{87211D43-DBDB-4B62-B968-DF6FCCA33437}"/>
    <dgm:cxn modelId="{DE18A5AC-91F0-47A4-97E1-5008E4375DBA}" type="presOf" srcId="{DFF4B978-8409-42EF-BD6C-7C630944789D}" destId="{096A1C6F-616E-4345-B2B0-8088F82277A4}" srcOrd="0" destOrd="0" presId="urn:microsoft.com/office/officeart/2005/8/layout/orgChart1"/>
    <dgm:cxn modelId="{354EB6BD-E6F8-49DA-B4F3-6B1270362452}" srcId="{350B2034-6207-4B93-96AA-9F3534CC2673}" destId="{EBD12C6E-5325-4A61-B26B-C73504E38FCF}" srcOrd="0" destOrd="0" parTransId="{69A1776A-2042-403F-8FDE-A509B66E111B}" sibTransId="{9BBC0198-9244-4950-A54F-906882051B5B}"/>
    <dgm:cxn modelId="{F2D60FCA-F2FC-4B5B-86E9-D2774527010D}" type="presOf" srcId="{B249C19F-7008-4AE1-8E2A-9C4A325993B6}" destId="{5BD9A3D2-605F-44DB-8CE1-69542E54DFED}" srcOrd="0" destOrd="0" presId="urn:microsoft.com/office/officeart/2005/8/layout/orgChart1"/>
    <dgm:cxn modelId="{2BAE64D6-A0AF-407B-937D-1ED3E1EBF791}" type="presOf" srcId="{350B2034-6207-4B93-96AA-9F3534CC2673}" destId="{610576F2-60BE-4AB8-B39A-4FE4C7EAF802}" srcOrd="0" destOrd="0" presId="urn:microsoft.com/office/officeart/2005/8/layout/orgChart1"/>
    <dgm:cxn modelId="{9378BC7E-5BF9-41BD-B6F6-386713FEE8F1}" type="presParOf" srcId="{41CD9DAC-D623-4DC7-A29E-891405214584}" destId="{8E52B476-51EF-4C18-B4D0-904874E747C2}" srcOrd="0" destOrd="0" presId="urn:microsoft.com/office/officeart/2005/8/layout/orgChart1"/>
    <dgm:cxn modelId="{81078416-DDF3-4875-A95D-985DE7CA9616}" type="presParOf" srcId="{8E52B476-51EF-4C18-B4D0-904874E747C2}" destId="{00E129F9-3157-4D90-9386-BF8380D7AB9D}" srcOrd="0" destOrd="0" presId="urn:microsoft.com/office/officeart/2005/8/layout/orgChart1"/>
    <dgm:cxn modelId="{F9500250-78A4-49EE-913F-E22A2FA28DC3}" type="presParOf" srcId="{00E129F9-3157-4D90-9386-BF8380D7AB9D}" destId="{610576F2-60BE-4AB8-B39A-4FE4C7EAF802}" srcOrd="0" destOrd="0" presId="urn:microsoft.com/office/officeart/2005/8/layout/orgChart1"/>
    <dgm:cxn modelId="{29B6CE90-1A7D-4770-BC80-2531B70E6699}" type="presParOf" srcId="{00E129F9-3157-4D90-9386-BF8380D7AB9D}" destId="{43C0B42A-B97F-4E78-B6A2-6247DE212102}" srcOrd="1" destOrd="0" presId="urn:microsoft.com/office/officeart/2005/8/layout/orgChart1"/>
    <dgm:cxn modelId="{26101631-8ACC-4384-889D-7A4C0BCFEED6}" type="presParOf" srcId="{8E52B476-51EF-4C18-B4D0-904874E747C2}" destId="{1B2848D4-F9BF-4EBD-9B7A-231B32E1740D}" srcOrd="1" destOrd="0" presId="urn:microsoft.com/office/officeart/2005/8/layout/orgChart1"/>
    <dgm:cxn modelId="{C569EC71-6039-45BE-BED4-B2467F338EE8}" type="presParOf" srcId="{1B2848D4-F9BF-4EBD-9B7A-231B32E1740D}" destId="{BC5E8900-DA02-43D5-8504-71428E4EA16C}" srcOrd="0" destOrd="0" presId="urn:microsoft.com/office/officeart/2005/8/layout/orgChart1"/>
    <dgm:cxn modelId="{E0D31E06-6A4B-49F0-B010-E2171AC14434}" type="presParOf" srcId="{1B2848D4-F9BF-4EBD-9B7A-231B32E1740D}" destId="{16A5B373-00EC-4F86-8209-0B4A0FA6A3F2}" srcOrd="1" destOrd="0" presId="urn:microsoft.com/office/officeart/2005/8/layout/orgChart1"/>
    <dgm:cxn modelId="{9D35132D-392D-4D46-B545-A4CD67223F99}" type="presParOf" srcId="{16A5B373-00EC-4F86-8209-0B4A0FA6A3F2}" destId="{0AAC2CA2-7BBD-4B35-B018-23EE93B8F9C1}" srcOrd="0" destOrd="0" presId="urn:microsoft.com/office/officeart/2005/8/layout/orgChart1"/>
    <dgm:cxn modelId="{50138124-D1DB-4F77-A11D-46AF17053736}" type="presParOf" srcId="{0AAC2CA2-7BBD-4B35-B018-23EE93B8F9C1}" destId="{7DC141ED-F9E9-451F-A42E-6F330B5D5136}" srcOrd="0" destOrd="0" presId="urn:microsoft.com/office/officeart/2005/8/layout/orgChart1"/>
    <dgm:cxn modelId="{15F5F18A-8F28-420B-92E6-FBEAC16A68EA}" type="presParOf" srcId="{0AAC2CA2-7BBD-4B35-B018-23EE93B8F9C1}" destId="{624DDE71-1191-45D6-8636-5D9DB80A08D0}" srcOrd="1" destOrd="0" presId="urn:microsoft.com/office/officeart/2005/8/layout/orgChart1"/>
    <dgm:cxn modelId="{88252E96-6A94-4BF8-BA5D-6E702DD75031}" type="presParOf" srcId="{16A5B373-00EC-4F86-8209-0B4A0FA6A3F2}" destId="{5E8F2938-F586-4D97-9F1F-06039DE8C948}" srcOrd="1" destOrd="0" presId="urn:microsoft.com/office/officeart/2005/8/layout/orgChart1"/>
    <dgm:cxn modelId="{0C4483C7-8949-436C-AD63-189343918627}" type="presParOf" srcId="{16A5B373-00EC-4F86-8209-0B4A0FA6A3F2}" destId="{77AF8171-7B24-463D-BF0D-E8CE653F5F63}" srcOrd="2" destOrd="0" presId="urn:microsoft.com/office/officeart/2005/8/layout/orgChart1"/>
    <dgm:cxn modelId="{8719A1E1-4C83-4771-9905-DD2574526865}" type="presParOf" srcId="{1B2848D4-F9BF-4EBD-9B7A-231B32E1740D}" destId="{096A1C6F-616E-4345-B2B0-8088F82277A4}" srcOrd="2" destOrd="0" presId="urn:microsoft.com/office/officeart/2005/8/layout/orgChart1"/>
    <dgm:cxn modelId="{A5B74F19-20F2-4FE0-8D52-31D3C6F319C0}" type="presParOf" srcId="{1B2848D4-F9BF-4EBD-9B7A-231B32E1740D}" destId="{5D8FAB56-E6DF-4426-A17A-2E29131DDFB6}" srcOrd="3" destOrd="0" presId="urn:microsoft.com/office/officeart/2005/8/layout/orgChart1"/>
    <dgm:cxn modelId="{E40547B0-F693-4BCA-93D4-1B93236BE5F1}" type="presParOf" srcId="{5D8FAB56-E6DF-4426-A17A-2E29131DDFB6}" destId="{33264911-33C4-4920-8935-E0F3345E3205}" srcOrd="0" destOrd="0" presId="urn:microsoft.com/office/officeart/2005/8/layout/orgChart1"/>
    <dgm:cxn modelId="{68D0F39B-1AAF-4782-8DCE-384E0E753FC9}" type="presParOf" srcId="{33264911-33C4-4920-8935-E0F3345E3205}" destId="{5BD9A3D2-605F-44DB-8CE1-69542E54DFED}" srcOrd="0" destOrd="0" presId="urn:microsoft.com/office/officeart/2005/8/layout/orgChart1"/>
    <dgm:cxn modelId="{07E2A8A6-D4A7-482C-B0AC-444716697A97}" type="presParOf" srcId="{33264911-33C4-4920-8935-E0F3345E3205}" destId="{DE739D1E-C827-4E55-968B-9F4E4A66F2C0}" srcOrd="1" destOrd="0" presId="urn:microsoft.com/office/officeart/2005/8/layout/orgChart1"/>
    <dgm:cxn modelId="{85E01330-EBEE-4EFD-A70F-90A418A5C7B2}" type="presParOf" srcId="{5D8FAB56-E6DF-4426-A17A-2E29131DDFB6}" destId="{A5C9DDA7-33F6-4D1E-8B74-9E2706AA306D}" srcOrd="1" destOrd="0" presId="urn:microsoft.com/office/officeart/2005/8/layout/orgChart1"/>
    <dgm:cxn modelId="{71BB1334-C3E4-4E58-A72B-E78F6EA42CC3}" type="presParOf" srcId="{5D8FAB56-E6DF-4426-A17A-2E29131DDFB6}" destId="{1101A2E7-6E1E-4C0C-9E64-55BACBA9C10D}" srcOrd="2" destOrd="0" presId="urn:microsoft.com/office/officeart/2005/8/layout/orgChart1"/>
    <dgm:cxn modelId="{26414FC4-3D42-4CE8-8717-EB69A62E2498}" type="presParOf" srcId="{8E52B476-51EF-4C18-B4D0-904874E747C2}" destId="{30792991-5CE6-46E1-AE71-CE76D2539D4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C76619-3C4B-4C57-AA26-F5CD74C5496B}">
      <dsp:nvSpPr>
        <dsp:cNvPr id="0" name=""/>
        <dsp:cNvSpPr/>
      </dsp:nvSpPr>
      <dsp:spPr>
        <a:xfrm>
          <a:off x="2009" y="448754"/>
          <a:ext cx="1788169" cy="71526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Щелевой</a:t>
          </a:r>
          <a:endParaRPr lang="el-GR" sz="1800" kern="1200" dirty="0"/>
        </a:p>
      </dsp:txBody>
      <dsp:txXfrm>
        <a:off x="359643" y="448754"/>
        <a:ext cx="1072902" cy="715267"/>
      </dsp:txXfrm>
    </dsp:sp>
    <dsp:sp modelId="{0822D593-DEEA-4DC9-BEA3-2F6B29E4BE3C}">
      <dsp:nvSpPr>
        <dsp:cNvPr id="0" name=""/>
        <dsp:cNvSpPr/>
      </dsp:nvSpPr>
      <dsp:spPr>
        <a:xfrm>
          <a:off x="1611362" y="448754"/>
          <a:ext cx="1788169" cy="71526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Смычный</a:t>
          </a:r>
          <a:endParaRPr lang="el-GR" sz="1800" kern="1200" dirty="0"/>
        </a:p>
      </dsp:txBody>
      <dsp:txXfrm>
        <a:off x="1968996" y="448754"/>
        <a:ext cx="1072902" cy="715267"/>
      </dsp:txXfrm>
    </dsp:sp>
    <dsp:sp modelId="{78A1570F-EB0B-4132-A058-D8FA94CFE52A}">
      <dsp:nvSpPr>
        <dsp:cNvPr id="0" name=""/>
        <dsp:cNvSpPr/>
      </dsp:nvSpPr>
      <dsp:spPr>
        <a:xfrm>
          <a:off x="3220715" y="448754"/>
          <a:ext cx="1788169" cy="71526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Носовой или в</a:t>
          </a:r>
          <a:endParaRPr lang="el-GR" sz="1800" kern="1200" dirty="0"/>
        </a:p>
      </dsp:txBody>
      <dsp:txXfrm>
        <a:off x="3578349" y="448754"/>
        <a:ext cx="1072902" cy="715267"/>
      </dsp:txXfrm>
    </dsp:sp>
    <dsp:sp modelId="{F2190192-DDF2-4A64-8488-1E818480B5D9}">
      <dsp:nvSpPr>
        <dsp:cNvPr id="0" name=""/>
        <dsp:cNvSpPr/>
      </dsp:nvSpPr>
      <dsp:spPr>
        <a:xfrm>
          <a:off x="4830067" y="448754"/>
          <a:ext cx="1788169" cy="71526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Плавный </a:t>
          </a:r>
          <a:endParaRPr lang="el-GR" sz="1800" kern="1200" dirty="0"/>
        </a:p>
      </dsp:txBody>
      <dsp:txXfrm>
        <a:off x="5187701" y="448754"/>
        <a:ext cx="1072902" cy="715267"/>
      </dsp:txXfrm>
    </dsp:sp>
    <dsp:sp modelId="{CE2CF0EE-9CAC-4A23-BBC3-2082B690A1BC}">
      <dsp:nvSpPr>
        <dsp:cNvPr id="0" name=""/>
        <dsp:cNvSpPr/>
      </dsp:nvSpPr>
      <dsp:spPr>
        <a:xfrm>
          <a:off x="6441430" y="468051"/>
          <a:ext cx="1788169" cy="71526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Гласный</a:t>
          </a:r>
          <a:endParaRPr lang="el-GR" sz="1800" kern="1200" dirty="0"/>
        </a:p>
      </dsp:txBody>
      <dsp:txXfrm>
        <a:off x="6799064" y="468051"/>
        <a:ext cx="1072902" cy="7152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CC4136-F42B-4D44-94E2-845CC4250396}">
      <dsp:nvSpPr>
        <dsp:cNvPr id="0" name=""/>
        <dsp:cNvSpPr/>
      </dsp:nvSpPr>
      <dsp:spPr>
        <a:xfrm>
          <a:off x="617219" y="0"/>
          <a:ext cx="6995160" cy="5001419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36EEFF-C2DD-4F3E-B0FA-F8BC6E481B32}">
      <dsp:nvSpPr>
        <dsp:cNvPr id="0" name=""/>
        <dsp:cNvSpPr/>
      </dsp:nvSpPr>
      <dsp:spPr>
        <a:xfrm>
          <a:off x="278874" y="1500425"/>
          <a:ext cx="2468880" cy="20005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600" kern="1200" dirty="0"/>
            <a:t>κοινός τύπος</a:t>
          </a:r>
        </a:p>
      </dsp:txBody>
      <dsp:txXfrm>
        <a:off x="376534" y="1598085"/>
        <a:ext cx="2273560" cy="1805247"/>
      </dsp:txXfrm>
    </dsp:sp>
    <dsp:sp modelId="{639ACB7A-BA32-4D96-8C93-B348632F8FEF}">
      <dsp:nvSpPr>
        <dsp:cNvPr id="0" name=""/>
        <dsp:cNvSpPr/>
      </dsp:nvSpPr>
      <dsp:spPr>
        <a:xfrm>
          <a:off x="2880359" y="1500425"/>
          <a:ext cx="2468880" cy="20005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600" kern="1200" dirty="0"/>
            <a:t>κανονική φωνητική εναλλαγή</a:t>
          </a:r>
        </a:p>
      </dsp:txBody>
      <dsp:txXfrm>
        <a:off x="2978019" y="1598085"/>
        <a:ext cx="2273560" cy="1805247"/>
      </dsp:txXfrm>
    </dsp:sp>
    <dsp:sp modelId="{717D47A8-FA4B-47F9-B1E5-868EAF23C071}">
      <dsp:nvSpPr>
        <dsp:cNvPr id="0" name=""/>
        <dsp:cNvSpPr/>
      </dsp:nvSpPr>
      <dsp:spPr>
        <a:xfrm>
          <a:off x="5481845" y="1500425"/>
          <a:ext cx="2468880" cy="20005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600" kern="1200" dirty="0"/>
            <a:t>ιστορική εναλλαγή</a:t>
          </a:r>
        </a:p>
      </dsp:txBody>
      <dsp:txXfrm>
        <a:off x="5579505" y="1598085"/>
        <a:ext cx="2273560" cy="18052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6A1C6F-616E-4345-B2B0-8088F82277A4}">
      <dsp:nvSpPr>
        <dsp:cNvPr id="0" name=""/>
        <dsp:cNvSpPr/>
      </dsp:nvSpPr>
      <dsp:spPr>
        <a:xfrm>
          <a:off x="2019300" y="2071194"/>
          <a:ext cx="1105056" cy="3835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786"/>
              </a:lnTo>
              <a:lnTo>
                <a:pt x="1105056" y="191786"/>
              </a:lnTo>
              <a:lnTo>
                <a:pt x="1105056" y="3835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5E8900-DA02-43D5-8504-71428E4EA16C}">
      <dsp:nvSpPr>
        <dsp:cNvPr id="0" name=""/>
        <dsp:cNvSpPr/>
      </dsp:nvSpPr>
      <dsp:spPr>
        <a:xfrm>
          <a:off x="914243" y="2071194"/>
          <a:ext cx="1105056" cy="383573"/>
        </a:xfrm>
        <a:custGeom>
          <a:avLst/>
          <a:gdLst/>
          <a:ahLst/>
          <a:cxnLst/>
          <a:rect l="0" t="0" r="0" b="0"/>
          <a:pathLst>
            <a:path>
              <a:moveTo>
                <a:pt x="1105056" y="0"/>
              </a:moveTo>
              <a:lnTo>
                <a:pt x="1105056" y="191786"/>
              </a:lnTo>
              <a:lnTo>
                <a:pt x="0" y="191786"/>
              </a:lnTo>
              <a:lnTo>
                <a:pt x="0" y="3835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0576F2-60BE-4AB8-B39A-4FE4C7EAF802}">
      <dsp:nvSpPr>
        <dsp:cNvPr id="0" name=""/>
        <dsp:cNvSpPr/>
      </dsp:nvSpPr>
      <dsp:spPr>
        <a:xfrm>
          <a:off x="1106030" y="1157924"/>
          <a:ext cx="1826539" cy="9132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465" tIns="37465" rIns="37465" bIns="37465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900" kern="1200" dirty="0"/>
            <a:t>Ъ</a:t>
          </a:r>
          <a:endParaRPr lang="el-GR" sz="5900" kern="1200" dirty="0"/>
        </a:p>
      </dsp:txBody>
      <dsp:txXfrm>
        <a:off x="1106030" y="1157924"/>
        <a:ext cx="1826539" cy="913269"/>
      </dsp:txXfrm>
    </dsp:sp>
    <dsp:sp modelId="{7DC141ED-F9E9-451F-A42E-6F330B5D5136}">
      <dsp:nvSpPr>
        <dsp:cNvPr id="0" name=""/>
        <dsp:cNvSpPr/>
      </dsp:nvSpPr>
      <dsp:spPr>
        <a:xfrm>
          <a:off x="973" y="2454768"/>
          <a:ext cx="1826539" cy="9132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465" tIns="37465" rIns="37465" bIns="37465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900" kern="1200" dirty="0"/>
            <a:t>О</a:t>
          </a:r>
          <a:endParaRPr lang="el-GR" sz="5900" kern="1200" dirty="0"/>
        </a:p>
      </dsp:txBody>
      <dsp:txXfrm>
        <a:off x="973" y="2454768"/>
        <a:ext cx="1826539" cy="913269"/>
      </dsp:txXfrm>
    </dsp:sp>
    <dsp:sp modelId="{5BD9A3D2-605F-44DB-8CE1-69542E54DFED}">
      <dsp:nvSpPr>
        <dsp:cNvPr id="0" name=""/>
        <dsp:cNvSpPr/>
      </dsp:nvSpPr>
      <dsp:spPr>
        <a:xfrm>
          <a:off x="2211086" y="2454768"/>
          <a:ext cx="1826539" cy="9132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465" tIns="37465" rIns="37465" bIns="37465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900" kern="1200" dirty="0"/>
        </a:p>
      </dsp:txBody>
      <dsp:txXfrm>
        <a:off x="2211086" y="2454768"/>
        <a:ext cx="1826539" cy="91326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6A1C6F-616E-4345-B2B0-8088F82277A4}">
      <dsp:nvSpPr>
        <dsp:cNvPr id="0" name=""/>
        <dsp:cNvSpPr/>
      </dsp:nvSpPr>
      <dsp:spPr>
        <a:xfrm>
          <a:off x="2019300" y="2071194"/>
          <a:ext cx="1105056" cy="3835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786"/>
              </a:lnTo>
              <a:lnTo>
                <a:pt x="1105056" y="191786"/>
              </a:lnTo>
              <a:lnTo>
                <a:pt x="1105056" y="3835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5E8900-DA02-43D5-8504-71428E4EA16C}">
      <dsp:nvSpPr>
        <dsp:cNvPr id="0" name=""/>
        <dsp:cNvSpPr/>
      </dsp:nvSpPr>
      <dsp:spPr>
        <a:xfrm>
          <a:off x="914243" y="2071194"/>
          <a:ext cx="1105056" cy="383573"/>
        </a:xfrm>
        <a:custGeom>
          <a:avLst/>
          <a:gdLst/>
          <a:ahLst/>
          <a:cxnLst/>
          <a:rect l="0" t="0" r="0" b="0"/>
          <a:pathLst>
            <a:path>
              <a:moveTo>
                <a:pt x="1105056" y="0"/>
              </a:moveTo>
              <a:lnTo>
                <a:pt x="1105056" y="191786"/>
              </a:lnTo>
              <a:lnTo>
                <a:pt x="0" y="191786"/>
              </a:lnTo>
              <a:lnTo>
                <a:pt x="0" y="3835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0576F2-60BE-4AB8-B39A-4FE4C7EAF802}">
      <dsp:nvSpPr>
        <dsp:cNvPr id="0" name=""/>
        <dsp:cNvSpPr/>
      </dsp:nvSpPr>
      <dsp:spPr>
        <a:xfrm>
          <a:off x="1106030" y="1157924"/>
          <a:ext cx="1826539" cy="9132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465" tIns="37465" rIns="37465" bIns="37465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900" kern="1200" dirty="0"/>
            <a:t>Ь</a:t>
          </a:r>
          <a:endParaRPr lang="el-GR" sz="5900" kern="1200" dirty="0"/>
        </a:p>
      </dsp:txBody>
      <dsp:txXfrm>
        <a:off x="1106030" y="1157924"/>
        <a:ext cx="1826539" cy="913269"/>
      </dsp:txXfrm>
    </dsp:sp>
    <dsp:sp modelId="{7DC141ED-F9E9-451F-A42E-6F330B5D5136}">
      <dsp:nvSpPr>
        <dsp:cNvPr id="0" name=""/>
        <dsp:cNvSpPr/>
      </dsp:nvSpPr>
      <dsp:spPr>
        <a:xfrm>
          <a:off x="973" y="2454768"/>
          <a:ext cx="1826539" cy="9132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465" tIns="37465" rIns="37465" bIns="37465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900" kern="1200" dirty="0"/>
            <a:t>Е</a:t>
          </a:r>
          <a:endParaRPr lang="el-GR" sz="5900" kern="1200" dirty="0"/>
        </a:p>
      </dsp:txBody>
      <dsp:txXfrm>
        <a:off x="973" y="2454768"/>
        <a:ext cx="1826539" cy="913269"/>
      </dsp:txXfrm>
    </dsp:sp>
    <dsp:sp modelId="{5BD9A3D2-605F-44DB-8CE1-69542E54DFED}">
      <dsp:nvSpPr>
        <dsp:cNvPr id="0" name=""/>
        <dsp:cNvSpPr/>
      </dsp:nvSpPr>
      <dsp:spPr>
        <a:xfrm>
          <a:off x="2211086" y="2454768"/>
          <a:ext cx="1826539" cy="9132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465" tIns="37465" rIns="37465" bIns="37465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900" kern="1200" dirty="0"/>
        </a:p>
      </dsp:txBody>
      <dsp:txXfrm>
        <a:off x="2211086" y="2454768"/>
        <a:ext cx="1826539" cy="9132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C4A59-3C76-45CD-9A97-B3FBF327351F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9C9A8-6B47-44CD-8713-4B407EE0687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8718E-BDC1-444C-9609-25BCFF080025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0B5DA8-4E68-441C-96F1-8618EAD8D69E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5F2496-C7DC-439D-806C-A3B8A0B1EF41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3F600E-5871-4DD9-9FFD-C1EBCCB32603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953435-88DF-4057-8385-3B7893CE7F0C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l-GR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F15D63-3A98-4098-A5A8-3AF68ADDD013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C790-5203-410F-8A2F-3B77A9B37E88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6A3E2-D3D6-48CD-8BDD-B3736C7828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C790-5203-410F-8A2F-3B77A9B37E88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6A3E2-D3D6-48CD-8BDD-B3736C7828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C790-5203-410F-8A2F-3B77A9B37E88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6A3E2-D3D6-48CD-8BDD-B3736C7828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3932618-0F0C-4331-ACD2-4A5BC0F0AB9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Τίτλος και Πίνακ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ίνακα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902D844-EF3C-4D32-9263-535E97CA37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C790-5203-410F-8A2F-3B77A9B37E88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6A3E2-D3D6-48CD-8BDD-B3736C7828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C790-5203-410F-8A2F-3B77A9B37E88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6A3E2-D3D6-48CD-8BDD-B3736C7828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C790-5203-410F-8A2F-3B77A9B37E88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6A3E2-D3D6-48CD-8BDD-B3736C7828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C790-5203-410F-8A2F-3B77A9B37E88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6A3E2-D3D6-48CD-8BDD-B3736C7828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C790-5203-410F-8A2F-3B77A9B37E88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6A3E2-D3D6-48CD-8BDD-B3736C7828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C790-5203-410F-8A2F-3B77A9B37E88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6A3E2-D3D6-48CD-8BDD-B3736C7828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C790-5203-410F-8A2F-3B77A9B37E88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6A3E2-D3D6-48CD-8BDD-B3736C7828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C790-5203-410F-8A2F-3B77A9B37E88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6A3E2-D3D6-48CD-8BDD-B3736C7828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3C790-5203-410F-8A2F-3B77A9B37E88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6A3E2-D3D6-48CD-8BDD-B3736C78282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026767"/>
          </a:xfrm>
        </p:spPr>
        <p:txBody>
          <a:bodyPr>
            <a:normAutofit fontScale="90000"/>
          </a:bodyPr>
          <a:lstStyle/>
          <a:p>
            <a:r>
              <a:rPr lang="el-GR" dirty="0"/>
              <a:t>ΘΕΜΑ </a:t>
            </a:r>
            <a:r>
              <a:rPr lang="en-US" dirty="0"/>
              <a:t>2</a:t>
            </a:r>
            <a:r>
              <a:rPr lang="el-GR" dirty="0"/>
              <a:t> </a:t>
            </a:r>
            <a:br>
              <a:rPr lang="el-GR" dirty="0"/>
            </a:br>
            <a:r>
              <a:rPr lang="el-GR" dirty="0"/>
              <a:t>ΙΣΤΟΡΙΑ ΤΟΥ ΦΩΝΗΤΙΚΟΥ ΣΥΣΤΗΜΑΤΟΣ ΤΗΣ ΡΩΣΙΚΗΣ ΓΛΩΣΣΑΣ</a:t>
            </a:r>
            <a:br>
              <a:rPr lang="el-GR" dirty="0"/>
            </a:br>
            <a:r>
              <a:rPr lang="el-GR" dirty="0"/>
              <a:t>(μέρος 2)</a:t>
            </a:r>
          </a:p>
        </p:txBody>
      </p:sp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sz="4000" dirty="0"/>
              <a:t>Η δεύτερη </a:t>
            </a:r>
            <a:r>
              <a:rPr lang="el-GR" sz="4000" dirty="0" err="1"/>
              <a:t>ουρανικοποίηση</a:t>
            </a:r>
            <a:r>
              <a:rPr lang="el-GR" sz="4000" b="1" dirty="0"/>
              <a:t> </a:t>
            </a:r>
            <a:r>
              <a:rPr lang="el-GR" sz="4000" dirty="0"/>
              <a:t>των υπερωικών  συμφώνων</a:t>
            </a:r>
            <a:r>
              <a:rPr lang="ru-RU" sz="4000" dirty="0"/>
              <a:t> -2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571612"/>
            <a:ext cx="8229600" cy="4525963"/>
          </a:xfrm>
        </p:spPr>
        <p:txBody>
          <a:bodyPr/>
          <a:lstStyle/>
          <a:p>
            <a:pPr eaLnBrk="1" hangingPunct="1"/>
            <a:r>
              <a:rPr lang="el-GR" sz="3600" b="1" i="1" dirty="0"/>
              <a:t>*</a:t>
            </a:r>
            <a:r>
              <a:rPr lang="en-US" sz="3600" b="1" i="1" dirty="0"/>
              <a:t>ka</a:t>
            </a:r>
            <a:r>
              <a:rPr lang="el-GR" sz="3600" b="1" i="1" dirty="0"/>
              <a:t>į </a:t>
            </a:r>
            <a:r>
              <a:rPr lang="el-GR" sz="3600" b="1" dirty="0"/>
              <a:t> </a:t>
            </a:r>
            <a:r>
              <a:rPr lang="el-GR" sz="3600" b="1" i="1" dirty="0"/>
              <a:t>→</a:t>
            </a:r>
            <a:r>
              <a:rPr lang="el-GR" sz="3600" b="1" dirty="0"/>
              <a:t>  </a:t>
            </a:r>
            <a:r>
              <a:rPr lang="el-GR" sz="3600" b="1" i="1" dirty="0"/>
              <a:t>*</a:t>
            </a:r>
            <a:r>
              <a:rPr lang="en-US" sz="3600" b="1" i="1" dirty="0"/>
              <a:t>k</a:t>
            </a:r>
            <a:r>
              <a:rPr lang="el-GR" sz="3600" b="1" i="1" dirty="0"/>
              <a:t>ě → *</a:t>
            </a:r>
            <a:r>
              <a:rPr lang="en-US" sz="3600" b="1" i="1" dirty="0"/>
              <a:t>c</a:t>
            </a:r>
            <a:r>
              <a:rPr lang="el-GR" sz="3600" b="1" i="1" dirty="0"/>
              <a:t> (</a:t>
            </a:r>
            <a:r>
              <a:rPr lang="ru-RU" sz="3600" b="1" i="1" dirty="0"/>
              <a:t>ц</a:t>
            </a:r>
            <a:r>
              <a:rPr lang="el-GR" sz="3600" b="1" i="1" dirty="0"/>
              <a:t>)      </a:t>
            </a:r>
            <a:r>
              <a:rPr lang="ru-RU" sz="3600" b="1" i="1" dirty="0"/>
              <a:t>к //  ц</a:t>
            </a:r>
            <a:endParaRPr lang="el-GR" sz="3600" b="1" dirty="0"/>
          </a:p>
          <a:p>
            <a:pPr eaLnBrk="1" hangingPunct="1">
              <a:buFontTx/>
              <a:buNone/>
            </a:pPr>
            <a:r>
              <a:rPr lang="el-GR" i="1" dirty="0"/>
              <a:t>                 *</a:t>
            </a:r>
            <a:r>
              <a:rPr lang="en-US" i="1" dirty="0" err="1"/>
              <a:t>ronka</a:t>
            </a:r>
            <a:r>
              <a:rPr lang="el-GR" i="1" dirty="0"/>
              <a:t>į →</a:t>
            </a:r>
            <a:r>
              <a:rPr lang="el-GR" dirty="0"/>
              <a:t> </a:t>
            </a:r>
            <a:r>
              <a:rPr lang="ru-RU" dirty="0">
                <a:latin typeface="Slavyanka" pitchFamily="2" charset="0"/>
              </a:rPr>
              <a:t>р</a:t>
            </a:r>
            <a:r>
              <a:rPr lang="en-US" dirty="0">
                <a:latin typeface="Slavyanka" pitchFamily="2" charset="0"/>
              </a:rPr>
              <a:t>k</a:t>
            </a:r>
            <a:r>
              <a:rPr lang="ru-RU" dirty="0">
                <a:latin typeface="Slavyanka" pitchFamily="2" charset="0"/>
              </a:rPr>
              <a:t>ц</a:t>
            </a:r>
            <a:r>
              <a:rPr lang="en-US" dirty="0">
                <a:latin typeface="Slavyanka" pitchFamily="2" charset="0"/>
              </a:rPr>
              <a:t>E</a:t>
            </a:r>
            <a:r>
              <a:rPr lang="el-GR" dirty="0">
                <a:latin typeface="Slavyanka" pitchFamily="2" charset="0"/>
              </a:rPr>
              <a:t>,</a:t>
            </a:r>
            <a:r>
              <a:rPr lang="el-GR" i="1" dirty="0"/>
              <a:t>  *</a:t>
            </a:r>
            <a:r>
              <a:rPr lang="en-US" i="1" dirty="0"/>
              <a:t>ka</a:t>
            </a:r>
            <a:r>
              <a:rPr lang="el-GR" i="1" dirty="0"/>
              <a:t>į</a:t>
            </a:r>
            <a:r>
              <a:rPr lang="en-US" i="1" dirty="0" err="1"/>
              <a:t>na</a:t>
            </a:r>
            <a:r>
              <a:rPr lang="en-US" i="1" dirty="0"/>
              <a:t> </a:t>
            </a:r>
            <a:r>
              <a:rPr lang="el-GR" i="1" dirty="0"/>
              <a:t>→ </a:t>
            </a:r>
            <a:r>
              <a:rPr lang="ru-RU" i="1" dirty="0"/>
              <a:t>цена</a:t>
            </a:r>
            <a:r>
              <a:rPr lang="el-GR" i="1" dirty="0"/>
              <a:t>,</a:t>
            </a:r>
          </a:p>
          <a:p>
            <a:pPr eaLnBrk="1" hangingPunct="1"/>
            <a:r>
              <a:rPr lang="el-GR" i="1" dirty="0"/>
              <a:t> </a:t>
            </a:r>
            <a:r>
              <a:rPr lang="el-GR" sz="3600" b="1" i="1" dirty="0"/>
              <a:t>*</a:t>
            </a:r>
            <a:r>
              <a:rPr lang="en-US" sz="3600" b="1" i="1" dirty="0" err="1"/>
              <a:t>ga</a:t>
            </a:r>
            <a:r>
              <a:rPr lang="el-GR" sz="3600" b="1" i="1" dirty="0"/>
              <a:t>į → *</a:t>
            </a:r>
            <a:r>
              <a:rPr lang="en-US" sz="3600" b="1" i="1" dirty="0"/>
              <a:t>g</a:t>
            </a:r>
            <a:r>
              <a:rPr lang="el-GR" sz="3600" b="1" i="1" dirty="0"/>
              <a:t>ě →*</a:t>
            </a:r>
            <a:r>
              <a:rPr lang="en-US" sz="3600" b="1" i="1" dirty="0"/>
              <a:t>z</a:t>
            </a:r>
            <a:r>
              <a:rPr lang="el-GR" sz="3600" b="1" i="1" dirty="0"/>
              <a:t> (</a:t>
            </a:r>
            <a:r>
              <a:rPr lang="ru-RU" sz="3600" b="1" i="1" dirty="0"/>
              <a:t>з</a:t>
            </a:r>
            <a:r>
              <a:rPr lang="el-GR" sz="3600" b="1" i="1" dirty="0"/>
              <a:t>)</a:t>
            </a:r>
            <a:r>
              <a:rPr lang="el-GR" i="1" dirty="0"/>
              <a:t> </a:t>
            </a:r>
            <a:r>
              <a:rPr lang="ru-RU" i="1" dirty="0"/>
              <a:t>       </a:t>
            </a:r>
            <a:r>
              <a:rPr lang="ru-RU" sz="3600" b="1" dirty="0"/>
              <a:t>г // з</a:t>
            </a:r>
            <a:endParaRPr lang="el-GR" sz="3600" i="1" dirty="0"/>
          </a:p>
          <a:p>
            <a:pPr eaLnBrk="1" hangingPunct="1">
              <a:buFontTx/>
              <a:buNone/>
            </a:pPr>
            <a:r>
              <a:rPr lang="el-GR" i="1" dirty="0"/>
              <a:t>                *</a:t>
            </a:r>
            <a:r>
              <a:rPr lang="en-US" i="1" dirty="0" err="1"/>
              <a:t>nogo</a:t>
            </a:r>
            <a:r>
              <a:rPr lang="el-GR" i="1" dirty="0"/>
              <a:t>į → </a:t>
            </a:r>
            <a:r>
              <a:rPr lang="ru-RU" dirty="0">
                <a:latin typeface="Slavyanka" pitchFamily="2" charset="0"/>
              </a:rPr>
              <a:t>нози</a:t>
            </a:r>
            <a:r>
              <a:rPr lang="el-GR" dirty="0"/>
              <a:t>,</a:t>
            </a:r>
          </a:p>
          <a:p>
            <a:pPr eaLnBrk="1" hangingPunct="1"/>
            <a:r>
              <a:rPr lang="el-GR" dirty="0"/>
              <a:t> </a:t>
            </a:r>
            <a:r>
              <a:rPr lang="el-GR" sz="3600" b="1" i="1" dirty="0"/>
              <a:t>*</a:t>
            </a:r>
            <a:r>
              <a:rPr lang="en-US" sz="3600" b="1" i="1" dirty="0" err="1"/>
              <a:t>xa</a:t>
            </a:r>
            <a:r>
              <a:rPr lang="el-GR" sz="3600" b="1" i="1" dirty="0"/>
              <a:t>į → *</a:t>
            </a:r>
            <a:r>
              <a:rPr lang="en-US" sz="3600" b="1" i="1" dirty="0"/>
              <a:t>x</a:t>
            </a:r>
            <a:r>
              <a:rPr lang="el-GR" sz="3600" b="1" i="1" dirty="0"/>
              <a:t>ě →*</a:t>
            </a:r>
            <a:r>
              <a:rPr lang="en-US" sz="3600" b="1" i="1" dirty="0"/>
              <a:t>s</a:t>
            </a:r>
            <a:r>
              <a:rPr lang="el-GR" sz="3600" b="1" i="1" dirty="0"/>
              <a:t> (</a:t>
            </a:r>
            <a:r>
              <a:rPr lang="ru-RU" sz="3600" b="1" i="1" dirty="0"/>
              <a:t>с</a:t>
            </a:r>
            <a:r>
              <a:rPr lang="el-GR" sz="3600" b="1" i="1" dirty="0"/>
              <a:t>) </a:t>
            </a:r>
            <a:r>
              <a:rPr lang="ru-RU" sz="3600" b="1" i="1" dirty="0"/>
              <a:t>       </a:t>
            </a:r>
            <a:r>
              <a:rPr lang="ru-RU" sz="3600" b="1" dirty="0"/>
              <a:t>х //  с </a:t>
            </a:r>
            <a:r>
              <a:rPr lang="ru-RU" sz="3600" b="1" i="1" dirty="0"/>
              <a:t> </a:t>
            </a:r>
            <a:endParaRPr lang="el-GR" sz="3600" b="1" i="1" dirty="0"/>
          </a:p>
          <a:p>
            <a:pPr eaLnBrk="1" hangingPunct="1">
              <a:buFontTx/>
              <a:buNone/>
            </a:pPr>
            <a:r>
              <a:rPr lang="el-GR" i="1" dirty="0"/>
              <a:t>                 *</a:t>
            </a:r>
            <a:r>
              <a:rPr lang="en-US" i="1" dirty="0" err="1"/>
              <a:t>snoxa</a:t>
            </a:r>
            <a:r>
              <a:rPr lang="el-GR" i="1" dirty="0"/>
              <a:t>į	 → </a:t>
            </a:r>
            <a:r>
              <a:rPr lang="ru-RU" dirty="0">
                <a:latin typeface="Slavyanka" pitchFamily="2" charset="0"/>
              </a:rPr>
              <a:t>снос</a:t>
            </a:r>
            <a:r>
              <a:rPr lang="en-US" dirty="0">
                <a:latin typeface="Slavyanka" pitchFamily="2" charset="0"/>
              </a:rPr>
              <a:t>E</a:t>
            </a:r>
            <a:endParaRPr lang="ru-RU" i="1" dirty="0">
              <a:latin typeface="Slavyanka" pitchFamily="2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περιεχομένου"/>
          <p:cNvSpPr>
            <a:spLocks noGrp="1"/>
          </p:cNvSpPr>
          <p:nvPr>
            <p:ph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sz="4400" b="1" dirty="0"/>
              <a:t>*</a:t>
            </a:r>
            <a:r>
              <a:rPr lang="en-US" sz="4400" b="1" dirty="0" err="1"/>
              <a:t>lik</a:t>
            </a:r>
            <a:r>
              <a:rPr lang="en-US" sz="4400" b="1" dirty="0"/>
              <a:t>-</a:t>
            </a:r>
            <a:endParaRPr lang="ru-RU" sz="4400" b="1" dirty="0"/>
          </a:p>
          <a:p>
            <a:pPr algn="ctr">
              <a:buNone/>
            </a:pPr>
            <a:endParaRPr lang="ru-RU" sz="4400" b="1" dirty="0"/>
          </a:p>
          <a:p>
            <a:pPr algn="ctr">
              <a:buNone/>
            </a:pPr>
            <a:endParaRPr lang="en-US" sz="4400" b="1" dirty="0"/>
          </a:p>
          <a:p>
            <a:pPr algn="ctr"/>
            <a:r>
              <a:rPr lang="en-US" sz="4400" b="1" dirty="0"/>
              <a:t>*</a:t>
            </a:r>
            <a:r>
              <a:rPr lang="en-US" sz="4400" b="1" dirty="0" err="1"/>
              <a:t>likŭ</a:t>
            </a:r>
            <a:r>
              <a:rPr lang="en-US" sz="4400" b="1" dirty="0"/>
              <a:t>//*</a:t>
            </a:r>
            <a:r>
              <a:rPr lang="en-US" sz="4400" b="1" dirty="0" err="1"/>
              <a:t>lik</a:t>
            </a:r>
            <a:r>
              <a:rPr lang="ru-RU" sz="4400" b="1" dirty="0"/>
              <a:t>ь</a:t>
            </a:r>
            <a:r>
              <a:rPr lang="en-US" sz="4400" b="1" dirty="0"/>
              <a:t>n</a:t>
            </a:r>
            <a:r>
              <a:rPr lang="ru-RU" sz="4400" b="1" dirty="0"/>
              <a:t>-</a:t>
            </a:r>
            <a:r>
              <a:rPr lang="en-US" sz="4400" b="1" dirty="0"/>
              <a:t>// *</a:t>
            </a:r>
            <a:r>
              <a:rPr lang="en-US" sz="4400" b="1" dirty="0" err="1"/>
              <a:t>likai</a:t>
            </a:r>
            <a:endParaRPr lang="ru-RU" sz="4400" b="1" dirty="0"/>
          </a:p>
          <a:p>
            <a:pPr algn="ctr"/>
            <a:endParaRPr lang="ru-RU" sz="3600" b="1" dirty="0"/>
          </a:p>
          <a:p>
            <a:pPr algn="ctr"/>
            <a:r>
              <a:rPr lang="ru-RU" sz="3600" b="1" dirty="0">
                <a:latin typeface="CyrillicaOchrid1" pitchFamily="34" charset="0"/>
              </a:rPr>
              <a:t>ЛИКЪ </a:t>
            </a:r>
            <a:r>
              <a:rPr lang="en-US" sz="3600" b="1" dirty="0"/>
              <a:t>//</a:t>
            </a:r>
            <a:r>
              <a:rPr lang="ru-RU" sz="3600" b="1" dirty="0">
                <a:latin typeface="CyrillicaOchrid1" pitchFamily="34" charset="0"/>
              </a:rPr>
              <a:t>ЛИЧЬН-</a:t>
            </a:r>
            <a:r>
              <a:rPr lang="en-US" sz="3600" b="1" dirty="0"/>
              <a:t>//</a:t>
            </a:r>
            <a:r>
              <a:rPr lang="ru-RU" sz="3600" b="1" dirty="0">
                <a:latin typeface="CyrillicaOchrid1" pitchFamily="34" charset="0"/>
              </a:rPr>
              <a:t> ЛИЦЕ</a:t>
            </a:r>
          </a:p>
          <a:p>
            <a:pPr algn="ctr"/>
            <a:endParaRPr lang="ru-RU" sz="3600" b="1" dirty="0">
              <a:latin typeface="CyrillicaOchrid1" pitchFamily="34" charset="0"/>
            </a:endParaRPr>
          </a:p>
          <a:p>
            <a:pPr algn="ctr"/>
            <a:r>
              <a:rPr lang="ru-RU" sz="4000" b="1" dirty="0">
                <a:latin typeface="+mj-lt"/>
              </a:rPr>
              <a:t>ЛИК //  ЛИЧН-(ЛИЧИН-) // ЛИЦО</a:t>
            </a:r>
            <a:endParaRPr lang="el-GR" sz="40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1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357166"/>
            <a:ext cx="4038600" cy="5768997"/>
          </a:xfrm>
        </p:spPr>
        <p:txBody>
          <a:bodyPr>
            <a:noAutofit/>
          </a:bodyPr>
          <a:lstStyle/>
          <a:p>
            <a:pPr lvl="0"/>
            <a:r>
              <a:rPr lang="ru-RU" sz="3600" dirty="0"/>
              <a:t>шла </a:t>
            </a:r>
          </a:p>
          <a:p>
            <a:r>
              <a:rPr lang="ru-RU" sz="3600" dirty="0"/>
              <a:t>ходить </a:t>
            </a:r>
          </a:p>
          <a:p>
            <a:pPr lvl="0"/>
            <a:r>
              <a:rPr lang="ru-RU" sz="3600" dirty="0">
                <a:latin typeface="CyrillicaOchrid1" pitchFamily="34" charset="0"/>
              </a:rPr>
              <a:t>шьла </a:t>
            </a:r>
          </a:p>
          <a:p>
            <a:pPr lvl="0"/>
            <a:r>
              <a:rPr lang="ru-RU" sz="3600" dirty="0"/>
              <a:t>погоди </a:t>
            </a:r>
          </a:p>
          <a:p>
            <a:pPr lvl="0"/>
            <a:r>
              <a:rPr lang="ru-RU" sz="3600" dirty="0"/>
              <a:t>ждать</a:t>
            </a:r>
          </a:p>
          <a:p>
            <a:pPr lvl="0"/>
            <a:r>
              <a:rPr lang="ru-RU" sz="3600" dirty="0">
                <a:latin typeface="CyrillicaOchrid1" pitchFamily="34" charset="0"/>
              </a:rPr>
              <a:t>жьдати </a:t>
            </a:r>
          </a:p>
          <a:p>
            <a:pPr lvl="0"/>
            <a:endParaRPr lang="el-GR" sz="3600" dirty="0"/>
          </a:p>
          <a:p>
            <a:endParaRPr lang="el-GR" sz="3600" dirty="0">
              <a:latin typeface="CyrillicaOchrid1" pitchFamily="34" charset="0"/>
            </a:endParaRP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571480"/>
            <a:ext cx="4038600" cy="5554683"/>
          </a:xfrm>
        </p:spPr>
        <p:txBody>
          <a:bodyPr>
            <a:normAutofit/>
          </a:bodyPr>
          <a:lstStyle/>
          <a:p>
            <a:r>
              <a:rPr lang="ru-RU" sz="3600" dirty="0"/>
              <a:t>ожерелье </a:t>
            </a:r>
          </a:p>
          <a:p>
            <a:r>
              <a:rPr lang="ru-RU" sz="3600" dirty="0"/>
              <a:t>горло </a:t>
            </a:r>
          </a:p>
          <a:p>
            <a:r>
              <a:rPr lang="ru-RU" sz="3600" dirty="0"/>
              <a:t>князь </a:t>
            </a:r>
          </a:p>
          <a:p>
            <a:pPr lvl="0"/>
            <a:r>
              <a:rPr lang="ru-RU" sz="3600" dirty="0" err="1">
                <a:latin typeface="CyrillicaOchrid1" pitchFamily="34" charset="0"/>
              </a:rPr>
              <a:t>кън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el-GR" sz="3600" dirty="0">
                <a:latin typeface="CyrillicaOchrid1" pitchFamily="34" charset="0"/>
              </a:rPr>
              <a:t>­</a:t>
            </a:r>
            <a:r>
              <a:rPr lang="ru-RU" sz="3600" dirty="0">
                <a:latin typeface="CyrillicaOchrid1" pitchFamily="34" charset="0"/>
              </a:rPr>
              <a:t>зь </a:t>
            </a:r>
          </a:p>
          <a:p>
            <a:pPr lvl="0"/>
            <a:r>
              <a:rPr lang="ru-RU" sz="3600" dirty="0"/>
              <a:t>княжеский </a:t>
            </a:r>
          </a:p>
          <a:p>
            <a:pPr lvl="0"/>
            <a:r>
              <a:rPr lang="ru-RU" sz="3600" dirty="0"/>
              <a:t>княгиня </a:t>
            </a:r>
          </a:p>
          <a:p>
            <a:pPr lvl="0"/>
            <a:r>
              <a:rPr lang="ru-RU" sz="3600" dirty="0" err="1">
                <a:latin typeface="CyrillicaOchrid1" pitchFamily="34" charset="0"/>
              </a:rPr>
              <a:t>кън</a:t>
            </a:r>
            <a:r>
              <a:rPr lang="el-GR" sz="3600" dirty="0">
                <a:latin typeface="CyrillicaOchrid1" pitchFamily="34" charset="0"/>
              </a:rPr>
              <a:t>­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ru-RU" sz="3600" dirty="0" err="1">
                <a:latin typeface="CyrillicaOchrid1" pitchFamily="34" charset="0"/>
              </a:rPr>
              <a:t>гыни</a:t>
            </a:r>
            <a:endParaRPr lang="el-GR" sz="3600" dirty="0">
              <a:latin typeface="CyrillicaOchrid1" pitchFamily="34" charset="0"/>
            </a:endParaRPr>
          </a:p>
          <a:p>
            <a:endParaRPr lang="el-GR" dirty="0">
              <a:latin typeface="CyrillicaOchrid1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- Θέση περιεχομένου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411520419"/>
              </p:ext>
            </p:extLst>
          </p:nvPr>
        </p:nvGraphicFramePr>
        <p:xfrm>
          <a:off x="457200" y="274638"/>
          <a:ext cx="8229600" cy="66067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50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84989">
                <a:tc gridSpan="2">
                  <a:txBody>
                    <a:bodyPr/>
                    <a:lstStyle/>
                    <a:p>
                      <a:r>
                        <a:rPr lang="ru-RU" dirty="0"/>
                        <a:t>Способ</a:t>
                      </a:r>
                      <a:r>
                        <a:rPr lang="ru-RU" baseline="0" dirty="0"/>
                        <a:t> образования</a:t>
                      </a:r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Место образования</a:t>
                      </a:r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44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Губные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Переднеязычные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Среднеязычные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Заднеязычные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3244">
                <a:tc rowSpan="4">
                  <a:txBody>
                    <a:bodyPr/>
                    <a:lstStyle/>
                    <a:p>
                      <a:r>
                        <a:rPr lang="ru-RU" dirty="0"/>
                        <a:t>Шумные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Взрывные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400" dirty="0"/>
                        <a:t> п  б</a:t>
                      </a:r>
                      <a:endParaRPr lang="el-GR" sz="3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400" dirty="0"/>
                        <a:t>т д</a:t>
                      </a:r>
                      <a:endParaRPr lang="el-GR" sz="3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3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400" dirty="0"/>
                        <a:t>к  г</a:t>
                      </a:r>
                      <a:endParaRPr lang="el-GR" sz="3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6077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Щелевые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400" dirty="0"/>
                        <a:t>   в</a:t>
                      </a:r>
                      <a:endParaRPr lang="el-GR" sz="3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400" dirty="0"/>
                        <a:t>с  </a:t>
                      </a:r>
                      <a:r>
                        <a:rPr lang="ru-RU" sz="3400" dirty="0">
                          <a:solidFill>
                            <a:srgbClr val="FF0000"/>
                          </a:solidFill>
                        </a:rPr>
                        <a:t>с</a:t>
                      </a:r>
                      <a:r>
                        <a:rPr lang="en-US" sz="3400" dirty="0">
                          <a:solidFill>
                            <a:srgbClr val="FF0000"/>
                          </a:solidFill>
                        </a:rPr>
                        <a:t>’</a:t>
                      </a:r>
                      <a:r>
                        <a:rPr lang="en-US" sz="3400" dirty="0"/>
                        <a:t>  </a:t>
                      </a:r>
                      <a:r>
                        <a:rPr lang="ru-RU" sz="3400" dirty="0"/>
                        <a:t>ш</a:t>
                      </a:r>
                      <a:r>
                        <a:rPr lang="en-US" sz="3400" dirty="0"/>
                        <a:t>’</a:t>
                      </a:r>
                    </a:p>
                    <a:p>
                      <a:r>
                        <a:rPr lang="ru-RU" sz="3400" dirty="0"/>
                        <a:t>з  </a:t>
                      </a:r>
                      <a:r>
                        <a:rPr lang="ru-RU" sz="3400" dirty="0">
                          <a:solidFill>
                            <a:srgbClr val="FF0000"/>
                          </a:solidFill>
                        </a:rPr>
                        <a:t>з</a:t>
                      </a:r>
                      <a:r>
                        <a:rPr lang="en-US" sz="3400" dirty="0">
                          <a:solidFill>
                            <a:srgbClr val="FF0000"/>
                          </a:solidFill>
                        </a:rPr>
                        <a:t>’</a:t>
                      </a:r>
                      <a:r>
                        <a:rPr lang="ru-RU" sz="34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3400" dirty="0"/>
                        <a:t> ж</a:t>
                      </a:r>
                      <a:r>
                        <a:rPr lang="en-US" sz="3400" dirty="0"/>
                        <a:t>’</a:t>
                      </a:r>
                      <a:endParaRPr lang="el-GR" sz="3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3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400" dirty="0"/>
                        <a:t>   х</a:t>
                      </a:r>
                      <a:endParaRPr lang="el-GR" sz="3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3244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Аффрикаты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3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400" dirty="0"/>
                        <a:t>ц</a:t>
                      </a:r>
                      <a:r>
                        <a:rPr lang="en-US" sz="3400" dirty="0"/>
                        <a:t>’</a:t>
                      </a:r>
                      <a:r>
                        <a:rPr lang="ru-RU" sz="3400" dirty="0"/>
                        <a:t>    ч</a:t>
                      </a:r>
                      <a:r>
                        <a:rPr lang="en-US" sz="3400" dirty="0"/>
                        <a:t>’</a:t>
                      </a:r>
                      <a:endParaRPr lang="el-GR" sz="3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3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3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16077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Слитные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3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400" dirty="0"/>
                        <a:t>ш</a:t>
                      </a:r>
                      <a:r>
                        <a:rPr lang="en-US" sz="3400" dirty="0"/>
                        <a:t>’</a:t>
                      </a:r>
                      <a:r>
                        <a:rPr lang="ru-RU" sz="3400" baseline="0" dirty="0"/>
                        <a:t>ч</a:t>
                      </a:r>
                      <a:r>
                        <a:rPr lang="en-US" sz="3400" baseline="0" dirty="0"/>
                        <a:t>’</a:t>
                      </a:r>
                    </a:p>
                    <a:p>
                      <a:r>
                        <a:rPr lang="ru-RU" sz="3400" baseline="0" dirty="0"/>
                        <a:t>ж</a:t>
                      </a:r>
                      <a:r>
                        <a:rPr lang="en-US" sz="3400" baseline="0" dirty="0"/>
                        <a:t>’</a:t>
                      </a:r>
                      <a:r>
                        <a:rPr lang="ru-RU" sz="3400" baseline="0" dirty="0"/>
                        <a:t>д</a:t>
                      </a:r>
                      <a:r>
                        <a:rPr lang="en-US" sz="3400" baseline="0" dirty="0"/>
                        <a:t>’</a:t>
                      </a:r>
                      <a:r>
                        <a:rPr lang="ru-RU" sz="3400" baseline="0" dirty="0"/>
                        <a:t>ж</a:t>
                      </a:r>
                      <a:r>
                        <a:rPr lang="en-US" sz="3400" baseline="0" dirty="0"/>
                        <a:t>’</a:t>
                      </a:r>
                      <a:endParaRPr lang="el-GR" sz="3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3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3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73244">
                <a:tc rowSpan="2">
                  <a:txBody>
                    <a:bodyPr/>
                    <a:lstStyle/>
                    <a:p>
                      <a:r>
                        <a:rPr lang="ru-RU" dirty="0"/>
                        <a:t>Сонорные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Носовые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400" dirty="0"/>
                        <a:t>  </a:t>
                      </a:r>
                      <a:r>
                        <a:rPr lang="ru-RU" sz="3400" dirty="0"/>
                        <a:t>м</a:t>
                      </a:r>
                      <a:endParaRPr lang="el-GR" sz="3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400" dirty="0"/>
                        <a:t>н  н</a:t>
                      </a:r>
                      <a:r>
                        <a:rPr lang="en-US" sz="3400" dirty="0"/>
                        <a:t>’</a:t>
                      </a:r>
                      <a:endParaRPr lang="el-GR" sz="3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400" dirty="0"/>
                        <a:t>j</a:t>
                      </a:r>
                      <a:endParaRPr lang="el-GR" sz="3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3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73244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Плавные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3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400" dirty="0"/>
                        <a:t>p  </a:t>
                      </a:r>
                      <a:r>
                        <a:rPr lang="en-US" sz="3400" dirty="0" err="1"/>
                        <a:t>p</a:t>
                      </a:r>
                      <a:r>
                        <a:rPr lang="el-GR" sz="3400" dirty="0"/>
                        <a:t>’ </a:t>
                      </a:r>
                      <a:r>
                        <a:rPr lang="ru-RU" sz="3400" dirty="0"/>
                        <a:t>л</a:t>
                      </a:r>
                      <a:r>
                        <a:rPr lang="ru-RU" sz="3400" baseline="0" dirty="0"/>
                        <a:t> л</a:t>
                      </a:r>
                      <a:r>
                        <a:rPr lang="en-US" sz="3400" baseline="0" dirty="0"/>
                        <a:t>’</a:t>
                      </a:r>
                      <a:endParaRPr lang="el-GR" sz="3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3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3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dirty="0"/>
              <a:t>Οι αλλαγές των συμφώνων μπροστά από το σύμφωνο</a:t>
            </a:r>
            <a:r>
              <a:rPr lang="ru-RU" sz="3600" dirty="0"/>
              <a:t>  </a:t>
            </a:r>
            <a:r>
              <a:rPr lang="el-GR" sz="3600" dirty="0"/>
              <a:t> </a:t>
            </a:r>
            <a:r>
              <a:rPr lang="en-US" sz="3600" dirty="0"/>
              <a:t>j</a:t>
            </a:r>
            <a:r>
              <a:rPr lang="ru-RU" sz="3600" dirty="0"/>
              <a:t> </a:t>
            </a:r>
            <a:br>
              <a:rPr lang="el-GR" dirty="0"/>
            </a:b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lnSpcReduction="10000"/>
          </a:bodyPr>
          <a:lstStyle/>
          <a:p>
            <a:pPr marL="609600" indent="-609600">
              <a:lnSpc>
                <a:spcPct val="80000"/>
              </a:lnSpc>
            </a:pPr>
            <a:r>
              <a:rPr lang="el-GR" b="1" dirty="0"/>
              <a:t>*</a:t>
            </a:r>
            <a:r>
              <a:rPr lang="en-US" b="1" dirty="0"/>
              <a:t>k</a:t>
            </a:r>
            <a:r>
              <a:rPr lang="ru-RU" b="1" dirty="0"/>
              <a:t>+</a:t>
            </a:r>
            <a:r>
              <a:rPr lang="en-US" b="1" dirty="0"/>
              <a:t>j</a:t>
            </a:r>
            <a:r>
              <a:rPr lang="el-GR" b="1" dirty="0"/>
              <a:t>  </a:t>
            </a:r>
            <a:r>
              <a:rPr lang="el-GR" b="1" dirty="0" err="1"/>
              <a:t>→č</a:t>
            </a:r>
            <a:r>
              <a:rPr lang="en-US" b="1" dirty="0"/>
              <a:t>j</a:t>
            </a:r>
            <a:r>
              <a:rPr lang="el-GR" b="1" dirty="0"/>
              <a:t>             </a:t>
            </a:r>
            <a:r>
              <a:rPr lang="ru-RU" b="1" dirty="0"/>
              <a:t>к //  ч</a:t>
            </a:r>
          </a:p>
          <a:p>
            <a:pPr marL="609600" indent="-609600">
              <a:lnSpc>
                <a:spcPct val="80000"/>
              </a:lnSpc>
            </a:pPr>
            <a:r>
              <a:rPr lang="el-GR" b="1" dirty="0"/>
              <a:t>*</a:t>
            </a:r>
            <a:r>
              <a:rPr lang="en-US" b="1" dirty="0"/>
              <a:t>g</a:t>
            </a:r>
            <a:r>
              <a:rPr lang="el-GR" b="1" dirty="0"/>
              <a:t> </a:t>
            </a:r>
            <a:r>
              <a:rPr lang="ru-RU" b="1" dirty="0"/>
              <a:t>+</a:t>
            </a:r>
            <a:r>
              <a:rPr lang="en-US" b="1" dirty="0"/>
              <a:t>j</a:t>
            </a:r>
            <a:r>
              <a:rPr lang="el-GR" b="1" dirty="0"/>
              <a:t> </a:t>
            </a:r>
            <a:r>
              <a:rPr lang="el-GR" b="1" dirty="0" err="1"/>
              <a:t>→ž</a:t>
            </a:r>
            <a:r>
              <a:rPr lang="el-GR" b="1" dirty="0"/>
              <a:t> </a:t>
            </a:r>
            <a:r>
              <a:rPr lang="en-US" b="1" dirty="0"/>
              <a:t>j</a:t>
            </a:r>
            <a:r>
              <a:rPr lang="ru-RU" b="1" dirty="0"/>
              <a:t>             г </a:t>
            </a:r>
            <a:r>
              <a:rPr lang="ru-RU" b="1" i="1" dirty="0"/>
              <a:t> </a:t>
            </a:r>
            <a:r>
              <a:rPr lang="ru-RU" b="1" dirty="0"/>
              <a:t>// ж</a:t>
            </a:r>
          </a:p>
          <a:p>
            <a:pPr marL="609600" indent="-609600">
              <a:lnSpc>
                <a:spcPct val="80000"/>
              </a:lnSpc>
            </a:pPr>
            <a:r>
              <a:rPr lang="el-GR" b="1" dirty="0"/>
              <a:t>*</a:t>
            </a:r>
            <a:r>
              <a:rPr lang="en-US" b="1" dirty="0"/>
              <a:t>x</a:t>
            </a:r>
            <a:r>
              <a:rPr lang="el-GR" b="1" dirty="0"/>
              <a:t> </a:t>
            </a:r>
            <a:r>
              <a:rPr lang="ru-RU" b="1" dirty="0"/>
              <a:t>+</a:t>
            </a:r>
            <a:r>
              <a:rPr lang="en-US" b="1" dirty="0"/>
              <a:t>j</a:t>
            </a:r>
            <a:r>
              <a:rPr lang="el-GR" b="1" dirty="0" err="1"/>
              <a:t>→š</a:t>
            </a:r>
            <a:r>
              <a:rPr lang="en-US" b="1" dirty="0"/>
              <a:t>j</a:t>
            </a:r>
            <a:r>
              <a:rPr lang="ru-RU" b="1" dirty="0"/>
              <a:t>              х // ш </a:t>
            </a:r>
            <a:endParaRPr lang="en-US" b="1" dirty="0"/>
          </a:p>
          <a:p>
            <a:pPr marL="609600" indent="-609600">
              <a:lnSpc>
                <a:spcPct val="80000"/>
              </a:lnSpc>
            </a:pPr>
            <a:r>
              <a:rPr lang="en-US" b="1" dirty="0"/>
              <a:t>*s</a:t>
            </a:r>
            <a:r>
              <a:rPr lang="ru-RU" b="1" dirty="0"/>
              <a:t>+</a:t>
            </a:r>
            <a:r>
              <a:rPr lang="en-US" b="1" dirty="0"/>
              <a:t>j </a:t>
            </a:r>
            <a:r>
              <a:rPr lang="el-GR" b="1" dirty="0"/>
              <a:t>→</a:t>
            </a:r>
            <a:r>
              <a:rPr lang="en-US" b="1" dirty="0"/>
              <a:t> </a:t>
            </a:r>
            <a:r>
              <a:rPr lang="el-GR" b="1" dirty="0"/>
              <a:t>š</a:t>
            </a:r>
            <a:r>
              <a:rPr lang="en-US" b="1" dirty="0"/>
              <a:t>j      </a:t>
            </a:r>
            <a:r>
              <a:rPr lang="ru-RU" b="1" dirty="0"/>
              <a:t>        с // ш</a:t>
            </a:r>
            <a:r>
              <a:rPr lang="en-US" b="1" dirty="0"/>
              <a:t>       </a:t>
            </a:r>
          </a:p>
          <a:p>
            <a:pPr marL="609600" indent="-609600">
              <a:lnSpc>
                <a:spcPct val="80000"/>
              </a:lnSpc>
            </a:pPr>
            <a:r>
              <a:rPr lang="en-US" b="1" dirty="0"/>
              <a:t>*z</a:t>
            </a:r>
            <a:r>
              <a:rPr lang="ru-RU" b="1" dirty="0"/>
              <a:t>+</a:t>
            </a:r>
            <a:r>
              <a:rPr lang="en-US" b="1" dirty="0"/>
              <a:t>j </a:t>
            </a:r>
            <a:r>
              <a:rPr lang="el-GR" b="1" dirty="0" err="1"/>
              <a:t>→ž</a:t>
            </a:r>
            <a:r>
              <a:rPr lang="el-GR" b="1" dirty="0"/>
              <a:t> </a:t>
            </a:r>
            <a:r>
              <a:rPr lang="en-US" b="1" dirty="0"/>
              <a:t>j</a:t>
            </a:r>
            <a:r>
              <a:rPr lang="ru-RU" b="1" dirty="0"/>
              <a:t>               з // ж</a:t>
            </a:r>
            <a:endParaRPr lang="en-US" b="1" dirty="0"/>
          </a:p>
          <a:p>
            <a:pPr marL="609600" indent="-609600">
              <a:lnSpc>
                <a:spcPct val="80000"/>
              </a:lnSpc>
            </a:pPr>
            <a:r>
              <a:rPr lang="en-US" b="1" dirty="0"/>
              <a:t>*b</a:t>
            </a:r>
            <a:r>
              <a:rPr lang="ru-RU" b="1" dirty="0"/>
              <a:t>+</a:t>
            </a:r>
            <a:r>
              <a:rPr lang="en-US" b="1" dirty="0"/>
              <a:t>j </a:t>
            </a:r>
            <a:r>
              <a:rPr lang="el-GR" b="1" dirty="0"/>
              <a:t>→</a:t>
            </a:r>
            <a:r>
              <a:rPr lang="en-US" b="1" dirty="0" err="1"/>
              <a:t>blj</a:t>
            </a:r>
            <a:r>
              <a:rPr lang="en-US" b="1" dirty="0"/>
              <a:t> </a:t>
            </a:r>
            <a:r>
              <a:rPr lang="ru-RU" b="1" dirty="0"/>
              <a:t>             б// бл</a:t>
            </a:r>
            <a:endParaRPr lang="en-US" b="1" dirty="0"/>
          </a:p>
          <a:p>
            <a:pPr marL="609600" indent="-609600">
              <a:lnSpc>
                <a:spcPct val="80000"/>
              </a:lnSpc>
            </a:pPr>
            <a:r>
              <a:rPr lang="en-US" b="1" dirty="0"/>
              <a:t>*p</a:t>
            </a:r>
            <a:r>
              <a:rPr lang="ru-RU" b="1" dirty="0"/>
              <a:t>+</a:t>
            </a:r>
            <a:r>
              <a:rPr lang="en-US" b="1" dirty="0"/>
              <a:t>j </a:t>
            </a:r>
            <a:r>
              <a:rPr lang="el-GR" b="1" dirty="0"/>
              <a:t>→</a:t>
            </a:r>
            <a:r>
              <a:rPr lang="en-US" b="1" dirty="0" err="1"/>
              <a:t>plj</a:t>
            </a:r>
            <a:r>
              <a:rPr lang="ru-RU" b="1" dirty="0"/>
              <a:t>              п // пл     </a:t>
            </a:r>
            <a:r>
              <a:rPr lang="en-US" b="1" dirty="0"/>
              <a:t>l-</a:t>
            </a:r>
            <a:r>
              <a:rPr lang="en-US" b="1" dirty="0" err="1"/>
              <a:t>epinteticum</a:t>
            </a:r>
            <a:r>
              <a:rPr lang="ru-RU" b="1" dirty="0"/>
              <a:t> </a:t>
            </a:r>
            <a:endParaRPr lang="en-US" b="1" dirty="0"/>
          </a:p>
          <a:p>
            <a:pPr marL="609600" indent="-609600">
              <a:lnSpc>
                <a:spcPct val="80000"/>
              </a:lnSpc>
            </a:pPr>
            <a:r>
              <a:rPr lang="en-US" b="1" dirty="0"/>
              <a:t>*m</a:t>
            </a:r>
            <a:r>
              <a:rPr lang="ru-RU" b="1" dirty="0"/>
              <a:t>+</a:t>
            </a:r>
            <a:r>
              <a:rPr lang="en-US" b="1" dirty="0"/>
              <a:t>j</a:t>
            </a:r>
            <a:r>
              <a:rPr lang="el-GR" b="1" dirty="0"/>
              <a:t>→</a:t>
            </a:r>
            <a:r>
              <a:rPr lang="en-US" b="1" dirty="0" err="1"/>
              <a:t>mlj</a:t>
            </a:r>
            <a:r>
              <a:rPr lang="en-US" b="1" dirty="0"/>
              <a:t> </a:t>
            </a:r>
            <a:r>
              <a:rPr lang="ru-RU" b="1" dirty="0"/>
              <a:t>            м // мл</a:t>
            </a:r>
            <a:endParaRPr lang="en-US" b="1" dirty="0"/>
          </a:p>
          <a:p>
            <a:pPr marL="609600" indent="-609600">
              <a:lnSpc>
                <a:spcPct val="80000"/>
              </a:lnSpc>
            </a:pPr>
            <a:r>
              <a:rPr lang="en-US" b="1" dirty="0"/>
              <a:t>*v</a:t>
            </a:r>
            <a:r>
              <a:rPr lang="ru-RU" b="1" dirty="0"/>
              <a:t>+</a:t>
            </a:r>
            <a:r>
              <a:rPr lang="en-US" b="1" dirty="0"/>
              <a:t>j </a:t>
            </a:r>
            <a:r>
              <a:rPr lang="el-GR" b="1" dirty="0"/>
              <a:t>→</a:t>
            </a:r>
            <a:r>
              <a:rPr lang="en-US" b="1" dirty="0" err="1"/>
              <a:t>vlj</a:t>
            </a:r>
            <a:r>
              <a:rPr lang="en-US" b="1" dirty="0"/>
              <a:t>  </a:t>
            </a:r>
            <a:r>
              <a:rPr lang="ru-RU" b="1" dirty="0"/>
              <a:t>             в  // вл </a:t>
            </a:r>
            <a:endParaRPr lang="en-US" b="1" dirty="0"/>
          </a:p>
          <a:p>
            <a:pPr marL="609600" indent="-609600">
              <a:lnSpc>
                <a:spcPct val="80000"/>
              </a:lnSpc>
            </a:pPr>
            <a:r>
              <a:rPr lang="en-US" b="1" dirty="0"/>
              <a:t>*t</a:t>
            </a:r>
            <a:r>
              <a:rPr lang="ru-RU" b="1" dirty="0"/>
              <a:t>+</a:t>
            </a:r>
            <a:r>
              <a:rPr lang="en-US" b="1" dirty="0"/>
              <a:t>j </a:t>
            </a:r>
            <a:r>
              <a:rPr lang="el-GR" b="1" dirty="0"/>
              <a:t>→</a:t>
            </a:r>
            <a:r>
              <a:rPr lang="en-US" b="1" dirty="0"/>
              <a:t> </a:t>
            </a:r>
            <a:r>
              <a:rPr lang="el-GR" b="1" dirty="0"/>
              <a:t>č</a:t>
            </a:r>
            <a:r>
              <a:rPr lang="en-US" b="1" dirty="0"/>
              <a:t>j</a:t>
            </a:r>
            <a:r>
              <a:rPr lang="ru-RU" b="1" dirty="0"/>
              <a:t>                т  // ч</a:t>
            </a:r>
            <a:endParaRPr lang="en-US" b="1" dirty="0"/>
          </a:p>
          <a:p>
            <a:pPr marL="609600" indent="-609600">
              <a:lnSpc>
                <a:spcPct val="80000"/>
              </a:lnSpc>
            </a:pPr>
            <a:r>
              <a:rPr lang="en-US" b="1" dirty="0"/>
              <a:t>*d</a:t>
            </a:r>
            <a:r>
              <a:rPr lang="ru-RU" b="1" dirty="0"/>
              <a:t>+</a:t>
            </a:r>
            <a:r>
              <a:rPr lang="en-US" b="1" dirty="0"/>
              <a:t>j </a:t>
            </a:r>
            <a:r>
              <a:rPr lang="el-GR" b="1" dirty="0" err="1"/>
              <a:t>→ž</a:t>
            </a:r>
            <a:r>
              <a:rPr lang="el-GR" b="1" dirty="0"/>
              <a:t> </a:t>
            </a:r>
            <a:r>
              <a:rPr lang="en-US" b="1" dirty="0"/>
              <a:t>j    </a:t>
            </a:r>
            <a:r>
              <a:rPr lang="ru-RU" b="1" dirty="0"/>
              <a:t>             д   // ж</a:t>
            </a:r>
          </a:p>
          <a:p>
            <a:endParaRPr lang="el-GR" dirty="0"/>
          </a:p>
        </p:txBody>
      </p:sp>
      <p:sp>
        <p:nvSpPr>
          <p:cNvPr id="5" name="4 - Δεξιά αγκύλη"/>
          <p:cNvSpPr/>
          <p:nvPr/>
        </p:nvSpPr>
        <p:spPr>
          <a:xfrm>
            <a:off x="5220072" y="3356992"/>
            <a:ext cx="288032" cy="1512168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душа </a:t>
            </a:r>
          </a:p>
          <a:p>
            <a:r>
              <a:rPr lang="ru-RU" dirty="0"/>
              <a:t>дух</a:t>
            </a:r>
          </a:p>
          <a:p>
            <a:pPr lvl="0"/>
            <a:r>
              <a:rPr lang="en-US" dirty="0"/>
              <a:t>*</a:t>
            </a:r>
            <a:r>
              <a:rPr lang="en-US" dirty="0" err="1"/>
              <a:t>duxja</a:t>
            </a:r>
            <a:endParaRPr lang="en-US" dirty="0"/>
          </a:p>
          <a:p>
            <a:pPr lvl="0"/>
            <a:r>
              <a:rPr lang="ru-RU" dirty="0"/>
              <a:t>кожа</a:t>
            </a:r>
          </a:p>
          <a:p>
            <a:pPr lvl="0"/>
            <a:r>
              <a:rPr lang="ru-RU" dirty="0"/>
              <a:t>коза </a:t>
            </a:r>
          </a:p>
          <a:p>
            <a:pPr lvl="0"/>
            <a:r>
              <a:rPr lang="en-US" dirty="0"/>
              <a:t>*</a:t>
            </a:r>
            <a:r>
              <a:rPr lang="en-US" dirty="0" err="1"/>
              <a:t>kozja</a:t>
            </a:r>
            <a:r>
              <a:rPr lang="ru-RU" dirty="0"/>
              <a:t> </a:t>
            </a:r>
          </a:p>
          <a:p>
            <a:pPr lvl="0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dirty="0"/>
              <a:t>Οι αλλαγές των συμφώνων μπροστά από το σύμφωνο</a:t>
            </a:r>
            <a:r>
              <a:rPr lang="ru-RU" sz="3600" dirty="0"/>
              <a:t>  </a:t>
            </a:r>
            <a:r>
              <a:rPr lang="el-GR" sz="3600" dirty="0"/>
              <a:t> </a:t>
            </a:r>
            <a:r>
              <a:rPr lang="en-US" sz="3600" dirty="0"/>
              <a:t>j</a:t>
            </a:r>
            <a:r>
              <a:rPr lang="ru-RU" sz="3600" dirty="0"/>
              <a:t> </a:t>
            </a:r>
            <a:br>
              <a:rPr lang="el-GR" dirty="0"/>
            </a:b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lnSpcReduction="10000"/>
          </a:bodyPr>
          <a:lstStyle/>
          <a:p>
            <a:pPr marL="609600" indent="-609600">
              <a:lnSpc>
                <a:spcPct val="80000"/>
              </a:lnSpc>
            </a:pPr>
            <a:r>
              <a:rPr lang="el-GR" b="1" dirty="0"/>
              <a:t>*</a:t>
            </a:r>
            <a:r>
              <a:rPr lang="en-US" b="1" dirty="0"/>
              <a:t>k</a:t>
            </a:r>
            <a:r>
              <a:rPr lang="ru-RU" b="1" dirty="0"/>
              <a:t>+</a:t>
            </a:r>
            <a:r>
              <a:rPr lang="en-US" b="1" dirty="0"/>
              <a:t>j</a:t>
            </a:r>
            <a:r>
              <a:rPr lang="el-GR" b="1" dirty="0"/>
              <a:t>  </a:t>
            </a:r>
            <a:r>
              <a:rPr lang="el-GR" b="1" dirty="0" err="1"/>
              <a:t>→č</a:t>
            </a:r>
            <a:r>
              <a:rPr lang="en-US" b="1" dirty="0"/>
              <a:t>j</a:t>
            </a:r>
            <a:r>
              <a:rPr lang="el-GR" b="1" dirty="0"/>
              <a:t>             </a:t>
            </a:r>
            <a:r>
              <a:rPr lang="ru-RU" b="1" dirty="0"/>
              <a:t>к //  ч</a:t>
            </a:r>
          </a:p>
          <a:p>
            <a:pPr marL="609600" indent="-609600">
              <a:lnSpc>
                <a:spcPct val="80000"/>
              </a:lnSpc>
            </a:pPr>
            <a:r>
              <a:rPr lang="el-GR" b="1" dirty="0"/>
              <a:t>*</a:t>
            </a:r>
            <a:r>
              <a:rPr lang="en-US" b="1" dirty="0"/>
              <a:t>g</a:t>
            </a:r>
            <a:r>
              <a:rPr lang="el-GR" b="1" dirty="0"/>
              <a:t> </a:t>
            </a:r>
            <a:r>
              <a:rPr lang="ru-RU" b="1" dirty="0"/>
              <a:t>+</a:t>
            </a:r>
            <a:r>
              <a:rPr lang="en-US" b="1" dirty="0"/>
              <a:t>j</a:t>
            </a:r>
            <a:r>
              <a:rPr lang="el-GR" b="1" dirty="0"/>
              <a:t> </a:t>
            </a:r>
            <a:r>
              <a:rPr lang="el-GR" b="1" dirty="0" err="1"/>
              <a:t>→ž</a:t>
            </a:r>
            <a:r>
              <a:rPr lang="el-GR" b="1" dirty="0"/>
              <a:t> </a:t>
            </a:r>
            <a:r>
              <a:rPr lang="en-US" b="1" dirty="0"/>
              <a:t>j</a:t>
            </a:r>
            <a:r>
              <a:rPr lang="ru-RU" b="1" dirty="0"/>
              <a:t>             г </a:t>
            </a:r>
            <a:r>
              <a:rPr lang="ru-RU" b="1" i="1" dirty="0"/>
              <a:t> </a:t>
            </a:r>
            <a:r>
              <a:rPr lang="ru-RU" b="1" dirty="0"/>
              <a:t>// ж</a:t>
            </a:r>
          </a:p>
          <a:p>
            <a:pPr marL="609600" indent="-609600">
              <a:lnSpc>
                <a:spcPct val="80000"/>
              </a:lnSpc>
            </a:pPr>
            <a:r>
              <a:rPr lang="el-GR" b="1" dirty="0"/>
              <a:t>*</a:t>
            </a:r>
            <a:r>
              <a:rPr lang="en-US" b="1" dirty="0"/>
              <a:t>x</a:t>
            </a:r>
            <a:r>
              <a:rPr lang="el-GR" b="1" dirty="0"/>
              <a:t> </a:t>
            </a:r>
            <a:r>
              <a:rPr lang="ru-RU" b="1" dirty="0"/>
              <a:t>+</a:t>
            </a:r>
            <a:r>
              <a:rPr lang="en-US" b="1" dirty="0"/>
              <a:t>j</a:t>
            </a:r>
            <a:r>
              <a:rPr lang="el-GR" b="1" dirty="0" err="1"/>
              <a:t>→š</a:t>
            </a:r>
            <a:r>
              <a:rPr lang="en-US" b="1" dirty="0"/>
              <a:t>j</a:t>
            </a:r>
            <a:r>
              <a:rPr lang="ru-RU" b="1" dirty="0"/>
              <a:t>              х // ш </a:t>
            </a:r>
            <a:endParaRPr lang="en-US" b="1" dirty="0"/>
          </a:p>
          <a:p>
            <a:pPr marL="609600" indent="-609600">
              <a:lnSpc>
                <a:spcPct val="80000"/>
              </a:lnSpc>
            </a:pPr>
            <a:r>
              <a:rPr lang="en-US" b="1" dirty="0"/>
              <a:t>*s</a:t>
            </a:r>
            <a:r>
              <a:rPr lang="ru-RU" b="1" dirty="0"/>
              <a:t>+</a:t>
            </a:r>
            <a:r>
              <a:rPr lang="en-US" b="1" dirty="0"/>
              <a:t>j </a:t>
            </a:r>
            <a:r>
              <a:rPr lang="el-GR" b="1" dirty="0"/>
              <a:t>→</a:t>
            </a:r>
            <a:r>
              <a:rPr lang="en-US" b="1" dirty="0"/>
              <a:t> </a:t>
            </a:r>
            <a:r>
              <a:rPr lang="el-GR" b="1" dirty="0"/>
              <a:t>š</a:t>
            </a:r>
            <a:r>
              <a:rPr lang="en-US" b="1" dirty="0"/>
              <a:t>j      </a:t>
            </a:r>
            <a:r>
              <a:rPr lang="ru-RU" b="1" dirty="0"/>
              <a:t>        с // ш</a:t>
            </a:r>
            <a:r>
              <a:rPr lang="en-US" b="1" dirty="0"/>
              <a:t>       </a:t>
            </a:r>
          </a:p>
          <a:p>
            <a:pPr marL="609600" indent="-609600">
              <a:lnSpc>
                <a:spcPct val="80000"/>
              </a:lnSpc>
            </a:pPr>
            <a:r>
              <a:rPr lang="en-US" b="1" dirty="0"/>
              <a:t>*z</a:t>
            </a:r>
            <a:r>
              <a:rPr lang="ru-RU" b="1" dirty="0"/>
              <a:t>+</a:t>
            </a:r>
            <a:r>
              <a:rPr lang="en-US" b="1" dirty="0"/>
              <a:t>j </a:t>
            </a:r>
            <a:r>
              <a:rPr lang="el-GR" b="1" dirty="0" err="1"/>
              <a:t>→ž</a:t>
            </a:r>
            <a:r>
              <a:rPr lang="el-GR" b="1" dirty="0"/>
              <a:t> </a:t>
            </a:r>
            <a:r>
              <a:rPr lang="en-US" b="1" dirty="0"/>
              <a:t>j</a:t>
            </a:r>
            <a:r>
              <a:rPr lang="ru-RU" b="1" dirty="0"/>
              <a:t>               з // ж</a:t>
            </a:r>
            <a:endParaRPr lang="en-US" b="1" dirty="0"/>
          </a:p>
          <a:p>
            <a:pPr marL="609600" indent="-609600">
              <a:lnSpc>
                <a:spcPct val="80000"/>
              </a:lnSpc>
            </a:pPr>
            <a:r>
              <a:rPr lang="en-US" b="1" dirty="0"/>
              <a:t>*b</a:t>
            </a:r>
            <a:r>
              <a:rPr lang="ru-RU" b="1" dirty="0"/>
              <a:t>+</a:t>
            </a:r>
            <a:r>
              <a:rPr lang="en-US" b="1" dirty="0"/>
              <a:t>j </a:t>
            </a:r>
            <a:r>
              <a:rPr lang="el-GR" b="1" dirty="0"/>
              <a:t>→</a:t>
            </a:r>
            <a:r>
              <a:rPr lang="en-US" b="1" dirty="0" err="1"/>
              <a:t>blj</a:t>
            </a:r>
            <a:r>
              <a:rPr lang="en-US" b="1" dirty="0"/>
              <a:t> </a:t>
            </a:r>
            <a:r>
              <a:rPr lang="ru-RU" b="1" dirty="0"/>
              <a:t>             б// бл</a:t>
            </a:r>
            <a:endParaRPr lang="en-US" b="1" dirty="0"/>
          </a:p>
          <a:p>
            <a:pPr marL="609600" indent="-609600">
              <a:lnSpc>
                <a:spcPct val="80000"/>
              </a:lnSpc>
            </a:pPr>
            <a:r>
              <a:rPr lang="en-US" b="1" dirty="0"/>
              <a:t>*p</a:t>
            </a:r>
            <a:r>
              <a:rPr lang="ru-RU" b="1" dirty="0"/>
              <a:t>+</a:t>
            </a:r>
            <a:r>
              <a:rPr lang="en-US" b="1" dirty="0"/>
              <a:t>j </a:t>
            </a:r>
            <a:r>
              <a:rPr lang="el-GR" b="1" dirty="0"/>
              <a:t>→</a:t>
            </a:r>
            <a:r>
              <a:rPr lang="en-US" b="1" dirty="0" err="1"/>
              <a:t>plj</a:t>
            </a:r>
            <a:r>
              <a:rPr lang="ru-RU" b="1" dirty="0"/>
              <a:t>              п // пл     </a:t>
            </a:r>
            <a:r>
              <a:rPr lang="en-US" b="1" dirty="0"/>
              <a:t>l-</a:t>
            </a:r>
            <a:r>
              <a:rPr lang="en-US" b="1" dirty="0" err="1"/>
              <a:t>epinteticum</a:t>
            </a:r>
            <a:r>
              <a:rPr lang="ru-RU" b="1" dirty="0"/>
              <a:t> </a:t>
            </a:r>
            <a:endParaRPr lang="en-US" b="1" dirty="0"/>
          </a:p>
          <a:p>
            <a:pPr marL="609600" indent="-609600">
              <a:lnSpc>
                <a:spcPct val="80000"/>
              </a:lnSpc>
            </a:pPr>
            <a:r>
              <a:rPr lang="en-US" b="1" dirty="0"/>
              <a:t>*m</a:t>
            </a:r>
            <a:r>
              <a:rPr lang="ru-RU" b="1" dirty="0"/>
              <a:t>+</a:t>
            </a:r>
            <a:r>
              <a:rPr lang="en-US" b="1" dirty="0"/>
              <a:t>j</a:t>
            </a:r>
            <a:r>
              <a:rPr lang="el-GR" b="1" dirty="0"/>
              <a:t>→</a:t>
            </a:r>
            <a:r>
              <a:rPr lang="en-US" b="1" dirty="0" err="1"/>
              <a:t>mlj</a:t>
            </a:r>
            <a:r>
              <a:rPr lang="en-US" b="1" dirty="0"/>
              <a:t> </a:t>
            </a:r>
            <a:r>
              <a:rPr lang="ru-RU" b="1" dirty="0"/>
              <a:t>            м // мл</a:t>
            </a:r>
            <a:endParaRPr lang="en-US" b="1" dirty="0"/>
          </a:p>
          <a:p>
            <a:pPr marL="609600" indent="-609600">
              <a:lnSpc>
                <a:spcPct val="80000"/>
              </a:lnSpc>
            </a:pPr>
            <a:r>
              <a:rPr lang="en-US" b="1" dirty="0"/>
              <a:t>*v</a:t>
            </a:r>
            <a:r>
              <a:rPr lang="ru-RU" b="1" dirty="0"/>
              <a:t>+</a:t>
            </a:r>
            <a:r>
              <a:rPr lang="en-US" b="1" dirty="0"/>
              <a:t>j </a:t>
            </a:r>
            <a:r>
              <a:rPr lang="el-GR" b="1" dirty="0"/>
              <a:t>→</a:t>
            </a:r>
            <a:r>
              <a:rPr lang="en-US" b="1" dirty="0" err="1"/>
              <a:t>vlj</a:t>
            </a:r>
            <a:r>
              <a:rPr lang="en-US" b="1" dirty="0"/>
              <a:t>  </a:t>
            </a:r>
            <a:r>
              <a:rPr lang="ru-RU" b="1" dirty="0"/>
              <a:t>             в  // вл </a:t>
            </a:r>
            <a:endParaRPr lang="en-US" b="1" dirty="0"/>
          </a:p>
          <a:p>
            <a:pPr marL="609600" indent="-609600">
              <a:lnSpc>
                <a:spcPct val="80000"/>
              </a:lnSpc>
            </a:pPr>
            <a:r>
              <a:rPr lang="en-US" b="1" dirty="0">
                <a:solidFill>
                  <a:srgbClr val="FF0000"/>
                </a:solidFill>
              </a:rPr>
              <a:t>*t</a:t>
            </a:r>
            <a:r>
              <a:rPr lang="ru-RU" b="1" dirty="0">
                <a:solidFill>
                  <a:srgbClr val="FF0000"/>
                </a:solidFill>
              </a:rPr>
              <a:t>+</a:t>
            </a:r>
            <a:r>
              <a:rPr lang="en-US" b="1" dirty="0">
                <a:solidFill>
                  <a:srgbClr val="FF0000"/>
                </a:solidFill>
              </a:rPr>
              <a:t>j </a:t>
            </a:r>
            <a:r>
              <a:rPr lang="el-GR" b="1" dirty="0">
                <a:solidFill>
                  <a:srgbClr val="FF0000"/>
                </a:solidFill>
              </a:rPr>
              <a:t>→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l-GR" b="1" dirty="0">
                <a:solidFill>
                  <a:srgbClr val="FF0000"/>
                </a:solidFill>
              </a:rPr>
              <a:t>č</a:t>
            </a:r>
            <a:r>
              <a:rPr lang="en-US" b="1" dirty="0">
                <a:solidFill>
                  <a:srgbClr val="FF0000"/>
                </a:solidFill>
              </a:rPr>
              <a:t>j</a:t>
            </a:r>
            <a:r>
              <a:rPr lang="ru-RU" b="1" dirty="0">
                <a:solidFill>
                  <a:srgbClr val="FF0000"/>
                </a:solidFill>
              </a:rPr>
              <a:t>                т  // ч</a:t>
            </a:r>
            <a:endParaRPr lang="en-US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80000"/>
              </a:lnSpc>
            </a:pPr>
            <a:r>
              <a:rPr lang="en-US" b="1" dirty="0">
                <a:solidFill>
                  <a:srgbClr val="FF0000"/>
                </a:solidFill>
              </a:rPr>
              <a:t>*d</a:t>
            </a:r>
            <a:r>
              <a:rPr lang="ru-RU" b="1" dirty="0">
                <a:solidFill>
                  <a:srgbClr val="FF0000"/>
                </a:solidFill>
              </a:rPr>
              <a:t>+</a:t>
            </a:r>
            <a:r>
              <a:rPr lang="en-US" b="1" dirty="0">
                <a:solidFill>
                  <a:srgbClr val="FF0000"/>
                </a:solidFill>
              </a:rPr>
              <a:t>j </a:t>
            </a:r>
            <a:r>
              <a:rPr lang="el-GR" b="1" dirty="0" err="1">
                <a:solidFill>
                  <a:srgbClr val="FF0000"/>
                </a:solidFill>
              </a:rPr>
              <a:t>→ž</a:t>
            </a:r>
            <a:r>
              <a:rPr lang="el-GR" b="1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j    </a:t>
            </a:r>
            <a:r>
              <a:rPr lang="ru-RU" b="1" dirty="0">
                <a:solidFill>
                  <a:srgbClr val="FF0000"/>
                </a:solidFill>
              </a:rPr>
              <a:t>             д   // ж</a:t>
            </a:r>
          </a:p>
          <a:p>
            <a:endParaRPr lang="el-GR" dirty="0"/>
          </a:p>
        </p:txBody>
      </p:sp>
      <p:sp>
        <p:nvSpPr>
          <p:cNvPr id="5" name="4 - Δεξιά αγκύλη"/>
          <p:cNvSpPr/>
          <p:nvPr/>
        </p:nvSpPr>
        <p:spPr>
          <a:xfrm>
            <a:off x="5220072" y="3356992"/>
            <a:ext cx="288032" cy="1512168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09266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/>
              <a:t>Свет  </a:t>
            </a:r>
            <a:r>
              <a:rPr lang="en-US" dirty="0"/>
              <a:t>C</a:t>
            </a:r>
            <a:r>
              <a:rPr lang="el-GR" dirty="0"/>
              <a:t> – γλώσσες</a:t>
            </a:r>
            <a:r>
              <a:rPr lang="ru-RU" dirty="0"/>
              <a:t> </a:t>
            </a:r>
          </a:p>
        </p:txBody>
      </p:sp>
      <p:graphicFrame>
        <p:nvGraphicFramePr>
          <p:cNvPr id="20635" name="Group 155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18488" cy="4587240"/>
        </p:xfrm>
        <a:graphic>
          <a:graphicData uri="http://schemas.openxmlformats.org/drawingml/2006/table">
            <a:tbl>
              <a:tblPr/>
              <a:tblGrid>
                <a:gridCol w="3559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593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116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Πολωνική</a:t>
                      </a:r>
                      <a:endParaRPr kumimoji="0" lang="el-GR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Λέξεις</a:t>
                      </a:r>
                      <a:endParaRPr kumimoji="0" lang="el-GR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Swieca</a:t>
                      </a:r>
                      <a:r>
                        <a:rPr kumimoji="0" lang="ru-RU" sz="3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</a:t>
                      </a:r>
                      <a:r>
                        <a:rPr kumimoji="0" lang="en-US" sz="3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Miedza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Τσεχική</a:t>
                      </a:r>
                      <a:endParaRPr kumimoji="0" lang="el-GR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Svice</a:t>
                      </a:r>
                      <a:r>
                        <a:rPr kumimoji="0" lang="ru-RU" sz="3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</a:t>
                      </a:r>
                      <a:r>
                        <a:rPr kumimoji="0" lang="en-US" sz="3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Meze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Σλοβακική</a:t>
                      </a:r>
                      <a:endParaRPr kumimoji="0" lang="el-GR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Svieca</a:t>
                      </a:r>
                      <a:r>
                        <a:rPr kumimoji="0" lang="ru-RU" sz="3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</a:t>
                      </a:r>
                      <a:r>
                        <a:rPr kumimoji="0" lang="en-US" sz="3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Medza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Άνω σορβική</a:t>
                      </a:r>
                      <a:endParaRPr kumimoji="0" lang="el-GR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Svěca</a:t>
                      </a:r>
                      <a:r>
                        <a:rPr kumimoji="0" lang="ru-RU" sz="3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</a:t>
                      </a:r>
                      <a:r>
                        <a:rPr kumimoji="0" lang="en-US" sz="3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Mjeza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Κάτω σορβική</a:t>
                      </a:r>
                      <a:endParaRPr kumimoji="0" lang="el-GR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Svěca</a:t>
                      </a:r>
                      <a:r>
                        <a:rPr kumimoji="0" lang="ru-RU" sz="3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</a:t>
                      </a:r>
                      <a:r>
                        <a:rPr kumimoji="0" lang="en-US" sz="3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Mjaza</a:t>
                      </a:r>
                      <a:r>
                        <a:rPr kumimoji="0" lang="ru-RU" sz="3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Πολαβική</a:t>
                      </a:r>
                      <a:endParaRPr kumimoji="0" lang="el-GR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Sveca</a:t>
                      </a:r>
                      <a:r>
                        <a:rPr kumimoji="0" lang="ru-RU" sz="3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</a:t>
                      </a:r>
                      <a:r>
                        <a:rPr kumimoji="0" lang="en-US" sz="3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Midza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Š</a:t>
            </a:r>
            <a:r>
              <a:rPr lang="en-US"/>
              <a:t>t- </a:t>
            </a:r>
            <a:r>
              <a:rPr lang="el-GR"/>
              <a:t>γλώσσες</a:t>
            </a:r>
            <a:r>
              <a:rPr lang="ru-RU"/>
              <a:t> </a:t>
            </a:r>
          </a:p>
        </p:txBody>
      </p:sp>
      <p:sp>
        <p:nvSpPr>
          <p:cNvPr id="16387" name="Rectangle 4"/>
          <p:cNvSpPr>
            <a:spLocks noGrp="1" noChangeArrowheads="1" noTextEdit="1"/>
          </p:cNvSpPr>
          <p:nvPr>
            <p:ph type="tbl" idx="1"/>
          </p:nvPr>
        </p:nvSpPr>
        <p:spPr/>
        <p:txBody>
          <a:bodyPr/>
          <a:lstStyle/>
          <a:p>
            <a:endParaRPr lang="el-GR"/>
          </a:p>
        </p:txBody>
      </p:sp>
      <p:graphicFrame>
        <p:nvGraphicFramePr>
          <p:cNvPr id="22599" name="Group 71"/>
          <p:cNvGraphicFramePr>
            <a:graphicFrameLocks noGrp="1"/>
          </p:cNvGraphicFramePr>
          <p:nvPr/>
        </p:nvGraphicFramePr>
        <p:xfrm>
          <a:off x="1187450" y="1700213"/>
          <a:ext cx="7200900" cy="2845637"/>
        </p:xfrm>
        <a:graphic>
          <a:graphicData uri="http://schemas.openxmlformats.org/drawingml/2006/table">
            <a:tbl>
              <a:tblPr/>
              <a:tblGrid>
                <a:gridCol w="4051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4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64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Παλαιοσλαβική</a:t>
                      </a:r>
                      <a:endParaRPr kumimoji="0" lang="el-GR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lavyanka" pitchFamily="2" charset="0"/>
                          <a:cs typeface="Times New Roman" pitchFamily="18" charset="0"/>
                        </a:rPr>
                        <a:t>св</a:t>
                      </a: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lavyanka" pitchFamily="2" charset="0"/>
                          <a:cs typeface="Times New Roman" pitchFamily="18" charset="0"/>
                        </a:rPr>
                        <a:t>E</a:t>
                      </a:r>
                      <a:r>
                        <a:rPr kumimoji="0" lang="ru-RU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lavyanka" pitchFamily="2" charset="0"/>
                          <a:cs typeface="Times New Roman" pitchFamily="18" charset="0"/>
                        </a:rPr>
                        <a:t>шта</a:t>
                      </a:r>
                      <a:endParaRPr kumimoji="0" lang="ru-RU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lavyanka" pitchFamily="2" charset="0"/>
                          <a:cs typeface="Times New Roman" pitchFamily="18" charset="0"/>
                        </a:rPr>
                        <a:t>межда</a:t>
                      </a:r>
                      <a:endParaRPr kumimoji="0" lang="ru-RU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64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Βουλγαρική</a:t>
                      </a:r>
                      <a:endParaRPr kumimoji="0" lang="el-GR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свещ</a:t>
                      </a:r>
                      <a:endParaRPr kumimoji="0" lang="ru-RU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Межда</a:t>
                      </a:r>
                      <a:endParaRPr kumimoji="0" lang="ru-RU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20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402" name="Rectangle 62"/>
          <p:cNvSpPr>
            <a:spLocks noChangeArrowheads="1"/>
          </p:cNvSpPr>
          <p:nvPr/>
        </p:nvSpPr>
        <p:spPr bwMode="auto">
          <a:xfrm>
            <a:off x="3041650" y="3568700"/>
            <a:ext cx="18415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br>
              <a:rPr lang="ru-RU" sz="1100"/>
            </a:br>
            <a:endParaRPr lang="ru-RU"/>
          </a:p>
        </p:txBody>
      </p:sp>
      <p:sp>
        <p:nvSpPr>
          <p:cNvPr id="16404" name="Rectangle 64"/>
          <p:cNvSpPr>
            <a:spLocks noChangeArrowheads="1"/>
          </p:cNvSpPr>
          <p:nvPr/>
        </p:nvSpPr>
        <p:spPr bwMode="auto">
          <a:xfrm>
            <a:off x="3041650" y="42052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Č-γλώσσες</a:t>
            </a:r>
            <a:r>
              <a:rPr lang="ru-RU"/>
              <a:t> </a:t>
            </a:r>
          </a:p>
        </p:txBody>
      </p:sp>
      <p:sp>
        <p:nvSpPr>
          <p:cNvPr id="17411" name="Rectangle 4"/>
          <p:cNvSpPr>
            <a:spLocks noGrp="1" noChangeArrowheads="1" noTextEdit="1"/>
          </p:cNvSpPr>
          <p:nvPr>
            <p:ph type="tbl" idx="1"/>
          </p:nvPr>
        </p:nvSpPr>
        <p:spPr>
          <a:xfrm>
            <a:off x="914400" y="1484313"/>
            <a:ext cx="8229600" cy="4525962"/>
          </a:xfrm>
        </p:spPr>
        <p:txBody>
          <a:bodyPr/>
          <a:lstStyle/>
          <a:p>
            <a:endParaRPr lang="el-GR"/>
          </a:p>
        </p:txBody>
      </p:sp>
      <p:graphicFrame>
        <p:nvGraphicFramePr>
          <p:cNvPr id="24727" name="Group 151"/>
          <p:cNvGraphicFramePr>
            <a:graphicFrameLocks noGrp="1"/>
          </p:cNvGraphicFramePr>
          <p:nvPr/>
        </p:nvGraphicFramePr>
        <p:xfrm>
          <a:off x="539750" y="1989138"/>
          <a:ext cx="7993063" cy="3151823"/>
        </p:xfrm>
        <a:graphic>
          <a:graphicData uri="http://schemas.openxmlformats.org/drawingml/2006/table">
            <a:tbl>
              <a:tblPr/>
              <a:tblGrid>
                <a:gridCol w="3825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7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Σερβοκροατική</a:t>
                      </a:r>
                      <a:r>
                        <a:rPr kumimoji="0" lang="ru-RU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l-GR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Свеħа</a:t>
                      </a:r>
                      <a:r>
                        <a:rPr kumimoji="0" lang="en-US" sz="3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</a:t>
                      </a:r>
                      <a:r>
                        <a:rPr kumimoji="0" lang="ru-RU" sz="3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Ме</a:t>
                      </a:r>
                      <a:r>
                        <a:rPr kumimoji="0" lang="en-US" sz="3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</a:t>
                      </a:r>
                      <a:r>
                        <a:rPr kumimoji="0" lang="ru-RU" sz="3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а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Σλοβενική</a:t>
                      </a:r>
                      <a:endParaRPr kumimoji="0" lang="el-GR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Svẹca      Meja</a:t>
                      </a:r>
                      <a:endParaRPr kumimoji="0" 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Ρωσική</a:t>
                      </a:r>
                      <a:endParaRPr kumimoji="0" lang="el-GR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Свеча</a:t>
                      </a:r>
                      <a:r>
                        <a:rPr kumimoji="0" lang="en-US" sz="3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</a:t>
                      </a:r>
                      <a:r>
                        <a:rPr kumimoji="0" lang="ru-RU" sz="3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Межа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Ουκρανική</a:t>
                      </a:r>
                      <a:endParaRPr kumimoji="0" lang="el-GR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Св</a:t>
                      </a:r>
                      <a:r>
                        <a:rPr kumimoji="0" lang="en-US" sz="3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ru-RU" sz="3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ча</a:t>
                      </a:r>
                      <a:r>
                        <a:rPr kumimoji="0" lang="en-US" sz="3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</a:t>
                      </a:r>
                      <a:r>
                        <a:rPr kumimoji="0" lang="ru-RU" sz="3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</a:t>
                      </a:r>
                      <a:r>
                        <a:rPr kumimoji="0" lang="ru-RU" sz="3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ежа</a:t>
                      </a:r>
                      <a:r>
                        <a:rPr kumimoji="0" lang="en-US" sz="3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2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Λευκορωσική</a:t>
                      </a:r>
                      <a:endParaRPr kumimoji="0" lang="el-GR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Свеча</a:t>
                      </a:r>
                      <a:r>
                        <a:rPr kumimoji="0" lang="ru-RU" sz="3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</a:t>
                      </a:r>
                      <a:r>
                        <a:rPr kumimoji="0" lang="ru-RU" sz="3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Межа</a:t>
                      </a:r>
                      <a:endParaRPr kumimoji="0" lang="ru-RU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432" name="Rectangle 134"/>
          <p:cNvSpPr>
            <a:spLocks noChangeArrowheads="1"/>
          </p:cNvSpPr>
          <p:nvPr/>
        </p:nvSpPr>
        <p:spPr bwMode="auto">
          <a:xfrm>
            <a:off x="3041650" y="4559300"/>
            <a:ext cx="18415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br>
              <a:rPr lang="ru-RU" sz="1100"/>
            </a:br>
            <a:endParaRPr lang="ru-RU"/>
          </a:p>
        </p:txBody>
      </p:sp>
      <p:sp>
        <p:nvSpPr>
          <p:cNvPr id="17434" name="Rectangle 136"/>
          <p:cNvSpPr>
            <a:spLocks noChangeArrowheads="1"/>
          </p:cNvSpPr>
          <p:nvPr/>
        </p:nvSpPr>
        <p:spPr bwMode="auto">
          <a:xfrm>
            <a:off x="3041650" y="51181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000" dirty="0"/>
              <a:t>4. Οι αποκλίσεις των </a:t>
            </a:r>
            <a:r>
              <a:rPr lang="el-GR" sz="4000" i="1" dirty="0"/>
              <a:t>*</a:t>
            </a:r>
            <a:r>
              <a:rPr lang="en-US" sz="4000" i="1" dirty="0"/>
              <a:t>tort *(tart)</a:t>
            </a:r>
            <a:r>
              <a:rPr lang="el-GR" sz="4000" i="1" dirty="0"/>
              <a:t>, *</a:t>
            </a:r>
            <a:r>
              <a:rPr lang="en-US" sz="4000" i="1" dirty="0" err="1"/>
              <a:t>tolt</a:t>
            </a:r>
            <a:r>
              <a:rPr lang="el-GR" sz="4000" i="1" dirty="0"/>
              <a:t>,* </a:t>
            </a:r>
            <a:r>
              <a:rPr lang="en-US" sz="4000" i="1" dirty="0" err="1"/>
              <a:t>tert</a:t>
            </a:r>
            <a:r>
              <a:rPr lang="el-GR" sz="4000" i="1" dirty="0"/>
              <a:t>, *</a:t>
            </a:r>
            <a:r>
              <a:rPr lang="en-US" sz="4000" i="1" dirty="0" err="1"/>
              <a:t>telt</a:t>
            </a:r>
            <a:r>
              <a:rPr lang="en-US" sz="4000" dirty="0"/>
              <a:t> </a:t>
            </a:r>
            <a:endParaRPr lang="ru-RU" sz="4000" dirty="0"/>
          </a:p>
        </p:txBody>
      </p:sp>
      <p:graphicFrame>
        <p:nvGraphicFramePr>
          <p:cNvPr id="9219" name="Group 3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5343525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24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LA – </a:t>
                      </a:r>
                      <a:r>
                        <a:rPr kumimoji="0" lang="el-G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γλώσσες</a:t>
                      </a:r>
                      <a:endParaRPr kumimoji="0" lang="el-GR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LO – </a:t>
                      </a:r>
                      <a:r>
                        <a:rPr kumimoji="0" lang="el-G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γλώσσες</a:t>
                      </a:r>
                      <a:endParaRPr kumimoji="0" lang="el-G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OLO – </a:t>
                      </a:r>
                      <a:r>
                        <a:rPr kumimoji="0" lang="el-G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γλώσσες</a:t>
                      </a:r>
                      <a:endParaRPr kumimoji="0" lang="el-G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Παλ</a:t>
                      </a: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l-G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σλ</a:t>
                      </a: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endParaRPr kumimoji="0" lang="el-G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yrillicaOchrid1" pitchFamily="34" charset="0"/>
                          <a:cs typeface="Times New Roman" pitchFamily="18" charset="0"/>
                        </a:rPr>
                        <a:t>глава</a:t>
                      </a: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yrillicaOchrid1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Πολων</a:t>
                      </a: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endParaRPr kumimoji="0" lang="el-G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głowa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Ρωσ</a:t>
                      </a: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endParaRPr kumimoji="0" lang="el-G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голова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Βουλγ</a:t>
                      </a: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endParaRPr kumimoji="0" lang="el-G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глава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Άν</a:t>
                      </a: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l-G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σορβ</a:t>
                      </a: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endParaRPr kumimoji="0" lang="el-G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hłowa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Ουκρ</a:t>
                      </a: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endParaRPr kumimoji="0" lang="el-G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голова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Σερ</a:t>
                      </a: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.-</a:t>
                      </a:r>
                      <a:r>
                        <a:rPr kumimoji="0" lang="el-G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κρ</a:t>
                      </a: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endParaRPr kumimoji="0" lang="el-G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гл</a:t>
                      </a:r>
                      <a:r>
                        <a:rPr kumimoji="0" lang="ru-RU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а</a:t>
                      </a:r>
                      <a:r>
                        <a:rPr kumimoji="0" lang="ru-RU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Κ</a:t>
                      </a: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 – </a:t>
                      </a:r>
                      <a:r>
                        <a:rPr kumimoji="0" lang="el-G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σορβ</a:t>
                      </a: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endParaRPr kumimoji="0" lang="el-G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głowa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Λευκ</a:t>
                      </a: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r>
                        <a:rPr kumimoji="0" lang="el-G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endParaRPr kumimoji="0" lang="el-G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галава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3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Σλοβ</a:t>
                      </a: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endParaRPr kumimoji="0" lang="el-G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gl</a:t>
                      </a:r>
                      <a:r>
                        <a:rPr kumimoji="0" lang="ru-RU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á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va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Πολαβ</a:t>
                      </a: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endParaRPr kumimoji="0" lang="el-G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glǻvǎ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3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Τσεχ</a:t>
                      </a: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endParaRPr kumimoji="0" lang="el-G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hlava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3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Σλοβ</a:t>
                      </a: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endParaRPr kumimoji="0" lang="el-G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hlava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межа </a:t>
            </a:r>
          </a:p>
          <a:p>
            <a:r>
              <a:rPr lang="ru-RU" dirty="0"/>
              <a:t>между </a:t>
            </a:r>
          </a:p>
          <a:p>
            <a:r>
              <a:rPr lang="ru-RU" dirty="0"/>
              <a:t>водить </a:t>
            </a:r>
          </a:p>
          <a:p>
            <a:r>
              <a:rPr lang="ru-RU" dirty="0"/>
              <a:t>вожак </a:t>
            </a:r>
          </a:p>
          <a:p>
            <a:r>
              <a:rPr lang="ru-RU" dirty="0"/>
              <a:t>вождь </a:t>
            </a:r>
          </a:p>
          <a:p>
            <a:r>
              <a:rPr lang="ru-RU" dirty="0"/>
              <a:t>ночь - </a:t>
            </a:r>
            <a:r>
              <a:rPr lang="en-US" dirty="0"/>
              <a:t>*</a:t>
            </a:r>
            <a:r>
              <a:rPr lang="en-US" dirty="0" err="1"/>
              <a:t>noktis</a:t>
            </a:r>
            <a:r>
              <a:rPr lang="en-US" dirty="0"/>
              <a:t> </a:t>
            </a:r>
          </a:p>
          <a:p>
            <a:r>
              <a:rPr lang="ru-RU" dirty="0"/>
              <a:t>всенощная </a:t>
            </a:r>
          </a:p>
          <a:p>
            <a:r>
              <a:rPr lang="ru-RU" dirty="0"/>
              <a:t>горожанин</a:t>
            </a:r>
          </a:p>
          <a:p>
            <a:r>
              <a:rPr lang="ru-RU" dirty="0"/>
              <a:t>гражданин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ведать </a:t>
            </a:r>
            <a:endParaRPr lang="el-GR" dirty="0"/>
          </a:p>
        </p:txBody>
      </p:sp>
      <p:pic>
        <p:nvPicPr>
          <p:cNvPr id="7" name="6 - Θέση περιεχομένου" descr="2016-03-30_145724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2348880"/>
            <a:ext cx="3168352" cy="3240360"/>
          </a:xfrm>
        </p:spPr>
      </p:pic>
      <p:pic>
        <p:nvPicPr>
          <p:cNvPr id="8" name="7 - Θέση περιεχομένου" descr="2016-03-30_145733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004048" y="2348880"/>
            <a:ext cx="3168352" cy="3312368"/>
          </a:xfr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Φωνητικές αλλαγές της ιστορικής περιόδου της ρωσικής γλώσσας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Η αλλαγή (πτώση) των </a:t>
            </a:r>
            <a:r>
              <a:rPr lang="el-GR" dirty="0" err="1"/>
              <a:t>ημιφωνήεντων</a:t>
            </a:r>
            <a:r>
              <a:rPr lang="el-GR" dirty="0"/>
              <a:t> 11</a:t>
            </a:r>
            <a:r>
              <a:rPr lang="el-GR" baseline="30000" dirty="0"/>
              <a:t>ος</a:t>
            </a:r>
            <a:r>
              <a:rPr lang="el-GR" dirty="0"/>
              <a:t> – 14</a:t>
            </a:r>
            <a:r>
              <a:rPr lang="el-GR" baseline="30000" dirty="0"/>
              <a:t>ος</a:t>
            </a:r>
            <a:r>
              <a:rPr lang="el-GR" dirty="0"/>
              <a:t> αι </a:t>
            </a:r>
          </a:p>
          <a:p>
            <a:r>
              <a:rPr lang="el-GR" dirty="0">
                <a:latin typeface="+mj-lt"/>
              </a:rPr>
              <a:t>Η αλλαγή </a:t>
            </a:r>
            <a:r>
              <a:rPr lang="ru-RU" dirty="0">
                <a:latin typeface="+mj-lt"/>
              </a:rPr>
              <a:t>е  </a:t>
            </a:r>
            <a:r>
              <a:rPr lang="el-GR" dirty="0">
                <a:latin typeface="+mj-lt"/>
              </a:rPr>
              <a:t>σε</a:t>
            </a:r>
            <a:r>
              <a:rPr lang="ru-RU" dirty="0">
                <a:latin typeface="+mj-lt"/>
              </a:rPr>
              <a:t> о </a:t>
            </a:r>
            <a:r>
              <a:rPr lang="el-GR" dirty="0">
                <a:latin typeface="+mj-lt"/>
              </a:rPr>
              <a:t> (</a:t>
            </a:r>
            <a:r>
              <a:rPr lang="el-GR" dirty="0" err="1">
                <a:latin typeface="+mj-lt"/>
              </a:rPr>
              <a:t>χειλοποίηση</a:t>
            </a:r>
            <a:r>
              <a:rPr lang="el-GR" dirty="0">
                <a:latin typeface="+mj-lt"/>
              </a:rPr>
              <a:t>) πριν από τα σκληρά σύμφωνα – από το 12</a:t>
            </a:r>
            <a:r>
              <a:rPr lang="el-GR" baseline="30000" dirty="0">
                <a:latin typeface="+mj-lt"/>
              </a:rPr>
              <a:t>ο</a:t>
            </a:r>
            <a:r>
              <a:rPr lang="el-GR" dirty="0">
                <a:latin typeface="+mj-lt"/>
              </a:rPr>
              <a:t> αι   </a:t>
            </a:r>
            <a:endParaRPr lang="el-GR" dirty="0"/>
          </a:p>
          <a:p>
            <a:r>
              <a:rPr lang="el-GR" dirty="0"/>
              <a:t>Οι αλλαγές στη προφορά των συριστικών και </a:t>
            </a:r>
            <a:r>
              <a:rPr lang="ru-RU" dirty="0"/>
              <a:t>ц </a:t>
            </a:r>
            <a:r>
              <a:rPr lang="el-GR" dirty="0"/>
              <a:t>(απώλεια μαλακής προφοράς) 14</a:t>
            </a:r>
            <a:r>
              <a:rPr lang="el-GR" baseline="30000" dirty="0"/>
              <a:t>ος</a:t>
            </a:r>
            <a:r>
              <a:rPr lang="el-GR" dirty="0"/>
              <a:t> – 15</a:t>
            </a:r>
            <a:r>
              <a:rPr lang="el-GR" baseline="30000" dirty="0"/>
              <a:t>ος</a:t>
            </a:r>
            <a:r>
              <a:rPr lang="el-GR" dirty="0"/>
              <a:t> αι </a:t>
            </a:r>
          </a:p>
          <a:p>
            <a:r>
              <a:rPr lang="el-GR" dirty="0"/>
              <a:t> Η ποιοτική αποδυνάμωση του  άτονου </a:t>
            </a:r>
            <a:r>
              <a:rPr lang="ru-RU" dirty="0"/>
              <a:t>о (аканье) – </a:t>
            </a:r>
            <a:r>
              <a:rPr lang="el-GR" dirty="0"/>
              <a:t>16</a:t>
            </a:r>
            <a:r>
              <a:rPr lang="el-GR" baseline="30000" dirty="0"/>
              <a:t>ος</a:t>
            </a:r>
            <a:r>
              <a:rPr lang="el-GR" dirty="0"/>
              <a:t> – 17</a:t>
            </a:r>
            <a:r>
              <a:rPr lang="el-GR" baseline="30000" dirty="0"/>
              <a:t>ος</a:t>
            </a:r>
            <a:r>
              <a:rPr lang="el-GR" dirty="0"/>
              <a:t> αι </a:t>
            </a:r>
          </a:p>
          <a:p>
            <a:r>
              <a:rPr lang="el-GR" dirty="0"/>
              <a:t>Η απώλεια του φωνήεντος </a:t>
            </a:r>
            <a:r>
              <a:rPr lang="ru-RU" dirty="0">
                <a:latin typeface="CyrillicaOchrid1" pitchFamily="34" charset="0"/>
              </a:rPr>
              <a:t>э </a:t>
            </a:r>
            <a:r>
              <a:rPr lang="el-GR" dirty="0">
                <a:latin typeface="CyrillicaOchrid1" pitchFamily="34" charset="0"/>
              </a:rPr>
              <a:t>– </a:t>
            </a:r>
            <a:r>
              <a:rPr lang="el-GR" dirty="0">
                <a:latin typeface="+mj-lt"/>
              </a:rPr>
              <a:t>17ος – 18</a:t>
            </a:r>
            <a:r>
              <a:rPr lang="el-GR" baseline="30000" dirty="0">
                <a:latin typeface="+mj-lt"/>
              </a:rPr>
              <a:t>ος</a:t>
            </a:r>
            <a:r>
              <a:rPr lang="el-GR" dirty="0">
                <a:latin typeface="+mj-lt"/>
              </a:rPr>
              <a:t> αι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Επιγραφή στη πέτρα της </a:t>
            </a:r>
            <a:r>
              <a:rPr lang="el-GR" dirty="0" err="1"/>
              <a:t>Τμουταρακάν</a:t>
            </a:r>
            <a:r>
              <a:rPr lang="el-GR" dirty="0"/>
              <a:t> – 1067 </a:t>
            </a:r>
          </a:p>
        </p:txBody>
      </p:sp>
      <p:pic>
        <p:nvPicPr>
          <p:cNvPr id="4" name="3 - Θέση περιεχομένου" descr="TmutarakanskyKame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97000" y="1556792"/>
            <a:ext cx="6350000" cy="1828800"/>
          </a:xfrm>
        </p:spPr>
      </p:pic>
      <p:sp>
        <p:nvSpPr>
          <p:cNvPr id="6" name="5 - Ορθογώνιο"/>
          <p:cNvSpPr/>
          <p:nvPr/>
        </p:nvSpPr>
        <p:spPr>
          <a:xfrm>
            <a:off x="1547664" y="3789040"/>
            <a:ext cx="60486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chemeClr val="dk1"/>
                </a:solidFill>
                <a:latin typeface="CyrillicaOchrid1" pitchFamily="34" charset="0"/>
              </a:rPr>
              <a:t>въ лэто </a:t>
            </a:r>
            <a:r>
              <a:rPr lang="en-US" sz="3600" dirty="0">
                <a:solidFill>
                  <a:schemeClr val="dk1"/>
                </a:solidFill>
                <a:latin typeface="CyrillicaOchrid1" pitchFamily="34" charset="0"/>
              </a:rPr>
              <a:t>s </a:t>
            </a:r>
            <a:r>
              <a:rPr lang="ru-RU" sz="3600" dirty="0">
                <a:solidFill>
                  <a:schemeClr val="dk1"/>
                </a:solidFill>
                <a:latin typeface="CyrillicaOchrid1" pitchFamily="34" charset="0"/>
              </a:rPr>
              <a:t>фо </a:t>
            </a:r>
            <a:r>
              <a:rPr lang="ru-RU" sz="3600" dirty="0">
                <a:solidFill>
                  <a:schemeClr val="dk1"/>
                </a:solidFill>
              </a:rPr>
              <a:t>(</a:t>
            </a:r>
            <a:r>
              <a:rPr lang="en-US" sz="3600" dirty="0">
                <a:solidFill>
                  <a:schemeClr val="dk1"/>
                </a:solidFill>
                <a:latin typeface="CyrillicaOchrid1" pitchFamily="34" charset="0"/>
              </a:rPr>
              <a:t>s</a:t>
            </a:r>
            <a:r>
              <a:rPr lang="ru-RU" sz="3600" dirty="0">
                <a:solidFill>
                  <a:schemeClr val="dk1"/>
                </a:solidFill>
              </a:rPr>
              <a:t>) </a:t>
            </a:r>
            <a:r>
              <a:rPr lang="en-US" sz="3600" dirty="0" err="1">
                <a:solidFill>
                  <a:schemeClr val="dk1"/>
                </a:solidFill>
                <a:latin typeface="CyrillicaOchrid1" pitchFamily="34" charset="0"/>
              </a:rPr>
              <a:t>i</a:t>
            </a:r>
            <a:r>
              <a:rPr lang="ru-RU" sz="3600" dirty="0">
                <a:solidFill>
                  <a:schemeClr val="dk1"/>
                </a:solidFill>
                <a:latin typeface="CyrillicaOchrid1" pitchFamily="34" charset="0"/>
              </a:rPr>
              <a:t>н</a:t>
            </a:r>
            <a:r>
              <a:rPr lang="en-US" sz="3600" dirty="0" err="1">
                <a:solidFill>
                  <a:schemeClr val="dk1"/>
                </a:solidFill>
                <a:latin typeface="CyrillicaOchrid1" pitchFamily="34" charset="0"/>
              </a:rPr>
              <a:t>i</a:t>
            </a:r>
            <a:r>
              <a:rPr lang="ru-RU" sz="3600" dirty="0">
                <a:solidFill>
                  <a:schemeClr val="dk1"/>
                </a:solidFill>
                <a:latin typeface="CyrillicaOchrid1" pitchFamily="34" charset="0"/>
              </a:rPr>
              <a:t>д </a:t>
            </a:r>
            <a:r>
              <a:rPr lang="en-US" sz="3600" dirty="0">
                <a:solidFill>
                  <a:schemeClr val="dk1"/>
                </a:solidFill>
                <a:latin typeface="CyrillicaOchrid1" pitchFamily="34" charset="0"/>
              </a:rPr>
              <a:t>s </a:t>
            </a:r>
            <a:r>
              <a:rPr lang="ru-RU" sz="3600" dirty="0">
                <a:solidFill>
                  <a:schemeClr val="dk1"/>
                </a:solidFill>
                <a:latin typeface="CyrillicaOchrid1" pitchFamily="34" charset="0"/>
              </a:rPr>
              <a:t>глэбъ </a:t>
            </a:r>
            <a:r>
              <a:rPr lang="ru-RU" sz="3600" dirty="0" err="1">
                <a:solidFill>
                  <a:schemeClr val="dk1"/>
                </a:solidFill>
                <a:latin typeface="CyrillicaOchrid1" pitchFamily="34" charset="0"/>
              </a:rPr>
              <a:t>кн</a:t>
            </a:r>
            <a:r>
              <a:rPr lang="en-US" sz="3600" dirty="0">
                <a:solidFill>
                  <a:schemeClr val="dk1"/>
                </a:solidFill>
                <a:latin typeface="CyrillicaOchrid1"/>
              </a:rPr>
              <a:t>­</a:t>
            </a:r>
            <a:r>
              <a:rPr lang="ru-RU" sz="3600" dirty="0" err="1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ru-RU" sz="3600" dirty="0" err="1">
                <a:solidFill>
                  <a:schemeClr val="dk1"/>
                </a:solidFill>
                <a:latin typeface="CyrillicaOchrid1" pitchFamily="34" charset="0"/>
              </a:rPr>
              <a:t>зь</a:t>
            </a:r>
            <a:r>
              <a:rPr lang="ru-RU" sz="3600" dirty="0">
                <a:solidFill>
                  <a:schemeClr val="dk1"/>
                </a:solidFill>
                <a:latin typeface="CyrillicaOchrid1" pitchFamily="34" charset="0"/>
              </a:rPr>
              <a:t> мэрилъ мо..  по леду § тьмуторокан­ до кърчева    г и д с­же </a:t>
            </a:r>
            <a:endParaRPr lang="el-GR" sz="3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ko-KR" sz="4000" dirty="0"/>
              <a:t>Δυο τύποι θέσεων των </a:t>
            </a:r>
            <a:r>
              <a:rPr lang="el-GR" altLang="ko-KR" sz="4000" dirty="0" err="1"/>
              <a:t>ημιφωνηέντων</a:t>
            </a:r>
            <a:r>
              <a:rPr lang="el-GR" altLang="ko-KR" sz="4000" dirty="0"/>
              <a:t>  ь και  </a:t>
            </a:r>
            <a:r>
              <a:rPr lang="ru-RU" altLang="ko-KR" sz="4000" dirty="0"/>
              <a:t>ъ </a:t>
            </a:r>
            <a:endParaRPr lang="ru-RU" sz="4000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l-GR" sz="2800" b="1" u="sng" dirty="0"/>
              <a:t>δυνατή θέση</a:t>
            </a:r>
            <a:r>
              <a:rPr lang="el-GR" sz="2800" u="sng" dirty="0"/>
              <a:t>  </a:t>
            </a:r>
          </a:p>
          <a:p>
            <a:pPr marL="609600" indent="-609600">
              <a:lnSpc>
                <a:spcPct val="90000"/>
              </a:lnSpc>
            </a:pPr>
            <a:r>
              <a:rPr lang="el-GR" sz="2800" dirty="0"/>
              <a:t>1)   στην τονισμένη συλλαβή: </a:t>
            </a:r>
            <a:r>
              <a:rPr lang="el-GR" sz="2800" dirty="0" err="1">
                <a:latin typeface="CyrillicaOchrid1" pitchFamily="34" charset="0"/>
              </a:rPr>
              <a:t>дъскы</a:t>
            </a:r>
            <a:r>
              <a:rPr lang="el-GR" sz="2800" dirty="0">
                <a:latin typeface="CyrillicaOchrid1" pitchFamily="34" charset="0"/>
              </a:rPr>
              <a:t>,  </a:t>
            </a:r>
            <a:r>
              <a:rPr lang="ru-RU" sz="2800" dirty="0">
                <a:latin typeface="CyrillicaOchrid1" pitchFamily="34" charset="0"/>
              </a:rPr>
              <a:t>стькла</a:t>
            </a:r>
            <a:r>
              <a:rPr lang="el-GR" sz="2800" dirty="0">
                <a:latin typeface="CyrillicaOchrid1" pitchFamily="34" charset="0"/>
              </a:rPr>
              <a:t> </a:t>
            </a:r>
          </a:p>
          <a:p>
            <a:pPr marL="609600" indent="-609600">
              <a:lnSpc>
                <a:spcPct val="90000"/>
              </a:lnSpc>
            </a:pPr>
            <a:r>
              <a:rPr lang="el-GR" sz="2800" dirty="0"/>
              <a:t>2)  όταν ακολουθούσε το </a:t>
            </a:r>
            <a:r>
              <a:rPr lang="el-GR" sz="2800" dirty="0" err="1"/>
              <a:t>αποδύναμο</a:t>
            </a:r>
            <a:r>
              <a:rPr lang="el-GR" sz="2800" dirty="0"/>
              <a:t> ь ή  </a:t>
            </a:r>
            <a:r>
              <a:rPr lang="ru-RU" sz="2800" dirty="0"/>
              <a:t>ъ</a:t>
            </a:r>
            <a:r>
              <a:rPr lang="el-GR" sz="2800" dirty="0"/>
              <a:t>:             </a:t>
            </a:r>
            <a:r>
              <a:rPr lang="ru-RU" sz="2800" dirty="0">
                <a:latin typeface="CyrillicaOchrid1" pitchFamily="34" charset="0"/>
              </a:rPr>
              <a:t>събьрати</a:t>
            </a:r>
            <a:endParaRPr lang="el-GR" sz="2800" dirty="0">
              <a:latin typeface="CyrillicaOchrid1" pitchFamily="34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el-GR" sz="2800" dirty="0"/>
              <a:t>3)   όταν ήταν το μοναδικό φωνήεν της λέξης: </a:t>
            </a:r>
            <a:r>
              <a:rPr lang="el-GR" sz="2800" dirty="0" err="1">
                <a:latin typeface="CyrillicaOchrid1" pitchFamily="34" charset="0"/>
              </a:rPr>
              <a:t>тъ</a:t>
            </a:r>
            <a:r>
              <a:rPr lang="el-GR" sz="2800" dirty="0">
                <a:latin typeface="CyrillicaOchrid1" pitchFamily="34" charset="0"/>
              </a:rPr>
              <a:t>, </a:t>
            </a:r>
            <a:r>
              <a:rPr lang="el-GR" sz="2800" dirty="0" err="1">
                <a:latin typeface="CyrillicaOchrid1" pitchFamily="34" charset="0"/>
              </a:rPr>
              <a:t>сь</a:t>
            </a:r>
            <a:endParaRPr lang="el-GR" sz="2800" dirty="0">
              <a:latin typeface="CyrillicaOchrid1" pitchFamily="34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l-GR" sz="2800" b="1" dirty="0"/>
              <a:t>       </a:t>
            </a:r>
            <a:r>
              <a:rPr lang="el-GR" sz="2800" b="1" u="sng" dirty="0" err="1"/>
              <a:t>αποδύναμη</a:t>
            </a:r>
            <a:r>
              <a:rPr lang="el-GR" sz="2800" b="1" u="sng" dirty="0"/>
              <a:t> θέση</a:t>
            </a:r>
            <a:r>
              <a:rPr lang="el-GR" sz="2800" dirty="0"/>
              <a:t>   στις άτονες συλλαβές</a:t>
            </a:r>
          </a:p>
          <a:p>
            <a:pPr marL="609600" indent="-609600">
              <a:lnSpc>
                <a:spcPct val="90000"/>
              </a:lnSpc>
            </a:pPr>
            <a:r>
              <a:rPr lang="el-GR" sz="2800" dirty="0"/>
              <a:t>1) στο τέλος τις λέξης: </a:t>
            </a:r>
            <a:r>
              <a:rPr lang="el-GR" sz="2800" dirty="0" err="1">
                <a:latin typeface="CyrillicaOchrid1" pitchFamily="34" charset="0"/>
              </a:rPr>
              <a:t>домъ</a:t>
            </a:r>
            <a:r>
              <a:rPr lang="el-GR" sz="2800" dirty="0">
                <a:latin typeface="CyrillicaOchrid1" pitchFamily="34" charset="0"/>
              </a:rPr>
              <a:t>, </a:t>
            </a:r>
            <a:r>
              <a:rPr lang="el-GR" sz="2800" dirty="0" err="1">
                <a:latin typeface="CyrillicaOchrid1" pitchFamily="34" charset="0"/>
              </a:rPr>
              <a:t>конь</a:t>
            </a:r>
            <a:r>
              <a:rPr lang="el-GR" sz="2800" dirty="0">
                <a:latin typeface="CyrillicaOchrid1" pitchFamily="34" charset="0"/>
              </a:rPr>
              <a:t> </a:t>
            </a:r>
            <a:endParaRPr lang="el-GR" altLang="ko-KR" sz="2800" dirty="0">
              <a:latin typeface="CyrillicaOchrid1" pitchFamily="34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el-GR" altLang="ko-KR" sz="2800" dirty="0"/>
              <a:t> 2) όταν ακολουθούσε ένα κανονικό φωνήεν: </a:t>
            </a:r>
            <a:r>
              <a:rPr lang="el-GR" altLang="ko-KR" sz="2800" dirty="0" err="1">
                <a:latin typeface="CyrillicaOchrid1" pitchFamily="34" charset="0"/>
              </a:rPr>
              <a:t>бърати</a:t>
            </a:r>
            <a:r>
              <a:rPr lang="el-GR" altLang="ko-KR" sz="2800" dirty="0">
                <a:latin typeface="CyrillicaOchrid1" pitchFamily="34" charset="0"/>
              </a:rPr>
              <a:t>, </a:t>
            </a:r>
            <a:r>
              <a:rPr lang="el-GR" altLang="ko-KR" sz="2800" dirty="0" err="1">
                <a:latin typeface="CyrillicaOchrid1" pitchFamily="34" charset="0"/>
              </a:rPr>
              <a:t>зъло</a:t>
            </a:r>
            <a:r>
              <a:rPr lang="ru-RU" altLang="ko-KR" sz="2800" dirty="0">
                <a:latin typeface="CyrillicaOchrid1" pitchFamily="34" charset="0"/>
              </a:rPr>
              <a:t> </a:t>
            </a:r>
            <a:endParaRPr lang="ru-RU" sz="2800" dirty="0">
              <a:latin typeface="CyrillicaOchrid1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Αλλαγές των </a:t>
            </a:r>
            <a:r>
              <a:rPr lang="el-GR" dirty="0" err="1"/>
              <a:t>ημιφωνηέντων</a:t>
            </a:r>
            <a:r>
              <a:rPr lang="el-GR" dirty="0"/>
              <a:t> </a:t>
            </a:r>
          </a:p>
        </p:txBody>
      </p:sp>
      <p:graphicFrame>
        <p:nvGraphicFramePr>
          <p:cNvPr id="10" name="9 - Θέση περιεχομένου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9 - Θέση περιεχομένου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CyrillicaOchrid1" pitchFamily="34" charset="0"/>
              </a:rPr>
              <a:t>ШЬВЬЦЪ </a:t>
            </a:r>
          </a:p>
          <a:p>
            <a:endParaRPr lang="ru-RU" dirty="0">
              <a:latin typeface="CyrillicaOchrid1" pitchFamily="34" charset="0"/>
            </a:endParaRPr>
          </a:p>
          <a:p>
            <a:r>
              <a:rPr lang="ru-RU" dirty="0">
                <a:latin typeface="CyrillicaOchrid1" pitchFamily="34" charset="0"/>
              </a:rPr>
              <a:t>СЪТЬНИКЪ </a:t>
            </a:r>
            <a:endParaRPr lang="el-GR" dirty="0">
              <a:latin typeface="CyrillicaOchrid1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3214678" y="2714620"/>
            <a:ext cx="214314" cy="3571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Συνέπιες της πτώσης των </a:t>
            </a:r>
            <a:r>
              <a:rPr lang="el-GR" dirty="0" err="1"/>
              <a:t>ημιφωνιέντων</a:t>
            </a:r>
            <a:r>
              <a:rPr lang="el-GR" dirty="0"/>
              <a:t> 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Έπαψε να λειτουργεί ο νόμος της ανοιχτής συλλαβής – εμφανίζονται κλειστές συλλαβές και μηδενικές καταλήξεις </a:t>
            </a:r>
            <a:endParaRPr lang="ru-RU" dirty="0"/>
          </a:p>
          <a:p>
            <a:pPr marL="514350" indent="-514350">
              <a:buNone/>
            </a:pPr>
            <a:r>
              <a:rPr lang="ru-RU" dirty="0"/>
              <a:t>       </a:t>
            </a:r>
            <a:r>
              <a:rPr lang="ru-RU" dirty="0">
                <a:latin typeface="CyrillicaOchrid1" pitchFamily="34" charset="0"/>
              </a:rPr>
              <a:t>домъ –до</a:t>
            </a:r>
            <a:r>
              <a:rPr lang="el-GR" dirty="0">
                <a:latin typeface="CyrillicaOchrid1" pitchFamily="34" charset="0"/>
              </a:rPr>
              <a:t>| </a:t>
            </a:r>
            <a:r>
              <a:rPr lang="ru-RU" dirty="0">
                <a:latin typeface="CyrillicaOchrid1" pitchFamily="34" charset="0"/>
              </a:rPr>
              <a:t>м 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ъ</a:t>
            </a:r>
            <a:r>
              <a:rPr lang="ru-RU" dirty="0">
                <a:latin typeface="CyrillicaOchrid1" pitchFamily="34" charset="0"/>
              </a:rPr>
              <a:t>  </a:t>
            </a:r>
            <a:r>
              <a:rPr lang="ru-RU" dirty="0">
                <a:latin typeface="Palatino Linotype"/>
              </a:rPr>
              <a:t>&gt;  </a:t>
            </a:r>
            <a:r>
              <a:rPr lang="ru-RU" dirty="0">
                <a:latin typeface="CyrillicaOchrid1" pitchFamily="34" charset="0"/>
              </a:rPr>
              <a:t>дом </a:t>
            </a:r>
          </a:p>
          <a:p>
            <a:pPr marL="514350" indent="-514350">
              <a:buNone/>
            </a:pPr>
            <a:r>
              <a:rPr lang="ru-RU" dirty="0">
                <a:latin typeface="CyrillicaOchrid1" pitchFamily="34" charset="0"/>
              </a:rPr>
              <a:t>	   плодъ  -  пло</a:t>
            </a:r>
            <a:r>
              <a:rPr lang="en-US" dirty="0">
                <a:latin typeface="+mj-lt"/>
              </a:rPr>
              <a:t>| </a:t>
            </a:r>
            <a:r>
              <a:rPr lang="ru-RU" dirty="0">
                <a:latin typeface="CyrillicaOchrid1" pitchFamily="34" charset="0"/>
              </a:rPr>
              <a:t>д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ъ</a:t>
            </a:r>
            <a:r>
              <a:rPr lang="ru-RU" dirty="0">
                <a:latin typeface="CyrillicaOchrid1" pitchFamily="34" charset="0"/>
              </a:rPr>
              <a:t> </a:t>
            </a:r>
            <a:r>
              <a:rPr lang="ru-RU" dirty="0">
                <a:latin typeface="Palatino Linotype"/>
              </a:rPr>
              <a:t>&gt;  </a:t>
            </a:r>
            <a:r>
              <a:rPr lang="ru-RU" dirty="0">
                <a:latin typeface="CyrillicaOchrid1" pitchFamily="34" charset="0"/>
              </a:rPr>
              <a:t>плод </a:t>
            </a:r>
          </a:p>
          <a:p>
            <a:pPr marL="514350" indent="-514350">
              <a:buNone/>
            </a:pPr>
            <a:r>
              <a:rPr lang="ru-RU" dirty="0"/>
              <a:t>2. </a:t>
            </a:r>
            <a:r>
              <a:rPr lang="el-GR" dirty="0"/>
              <a:t>Εμφάνιση των συμφώνων στο τέλος των λέξεων με ποιοτική αλλαγή (απώλεια ήχου)</a:t>
            </a:r>
            <a:r>
              <a:rPr lang="ru-RU" dirty="0"/>
              <a:t> – </a:t>
            </a:r>
            <a:r>
              <a:rPr lang="el-GR" dirty="0"/>
              <a:t>εμφάνιση ρωσικού </a:t>
            </a:r>
            <a:r>
              <a:rPr lang="ru-RU" b="1" dirty="0"/>
              <a:t>ф</a:t>
            </a:r>
            <a:r>
              <a:rPr lang="el-GR" b="1" dirty="0"/>
              <a:t> </a:t>
            </a:r>
            <a:endParaRPr lang="ru-RU" b="1" dirty="0"/>
          </a:p>
          <a:p>
            <a:pPr marL="514350" indent="-514350">
              <a:buNone/>
            </a:pPr>
            <a:r>
              <a:rPr lang="ru-RU" b="1" dirty="0">
                <a:latin typeface="CyrillicaOchrid1" pitchFamily="34" charset="0"/>
              </a:rPr>
              <a:t>     </a:t>
            </a:r>
            <a:r>
              <a:rPr lang="ru-RU" dirty="0">
                <a:latin typeface="CyrillicaOchrid1" pitchFamily="34" charset="0"/>
              </a:rPr>
              <a:t>плодъ  -  пло</a:t>
            </a:r>
            <a:r>
              <a:rPr lang="en-US" dirty="0">
                <a:latin typeface="+mj-lt"/>
              </a:rPr>
              <a:t>| </a:t>
            </a:r>
            <a:r>
              <a:rPr lang="ru-RU" dirty="0">
                <a:latin typeface="CyrillicaOchrid1" pitchFamily="34" charset="0"/>
              </a:rPr>
              <a:t>д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ъ</a:t>
            </a:r>
            <a:r>
              <a:rPr lang="ru-RU" dirty="0">
                <a:latin typeface="CyrillicaOchrid1" pitchFamily="34" charset="0"/>
              </a:rPr>
              <a:t> </a:t>
            </a:r>
            <a:r>
              <a:rPr lang="ru-RU" dirty="0">
                <a:latin typeface="Palatino Linotype"/>
              </a:rPr>
              <a:t>&gt;  </a:t>
            </a:r>
            <a:r>
              <a:rPr lang="ru-RU" dirty="0">
                <a:latin typeface="CyrillicaOchrid1" pitchFamily="34" charset="0"/>
              </a:rPr>
              <a:t>плод </a:t>
            </a:r>
            <a:r>
              <a:rPr lang="ru-RU" dirty="0"/>
              <a:t> </a:t>
            </a:r>
            <a:r>
              <a:rPr lang="el-GR" dirty="0"/>
              <a:t>[</a:t>
            </a:r>
            <a:r>
              <a:rPr lang="ru-RU" dirty="0"/>
              <a:t>плот</a:t>
            </a:r>
            <a:r>
              <a:rPr lang="el-GR" dirty="0"/>
              <a:t>]</a:t>
            </a:r>
            <a:endParaRPr lang="ru-RU" dirty="0"/>
          </a:p>
          <a:p>
            <a:pPr marL="514350" indent="-514350">
              <a:buNone/>
            </a:pPr>
            <a:r>
              <a:rPr lang="ru-RU" b="1" dirty="0"/>
              <a:t>        </a:t>
            </a:r>
            <a:r>
              <a:rPr lang="ru-RU" dirty="0">
                <a:latin typeface="CyrillicaOchrid1" pitchFamily="34" charset="0"/>
              </a:rPr>
              <a:t>ръвъ  </a:t>
            </a:r>
            <a:r>
              <a:rPr lang="ru-RU" dirty="0">
                <a:latin typeface="Palatino Linotype"/>
              </a:rPr>
              <a:t>&gt;   </a:t>
            </a:r>
            <a:r>
              <a:rPr lang="ru-RU" dirty="0">
                <a:latin typeface="CyrillicaOchrid1" pitchFamily="34" charset="0"/>
              </a:rPr>
              <a:t>ръв  </a:t>
            </a:r>
            <a:r>
              <a:rPr lang="el-GR" dirty="0"/>
              <a:t>[</a:t>
            </a:r>
            <a:r>
              <a:rPr lang="ru-RU" dirty="0"/>
              <a:t>ро</a:t>
            </a:r>
            <a:r>
              <a:rPr lang="ru-RU" dirty="0">
                <a:solidFill>
                  <a:srgbClr val="FF0000"/>
                </a:solidFill>
              </a:rPr>
              <a:t>ф</a:t>
            </a:r>
            <a:r>
              <a:rPr lang="el-GR" dirty="0"/>
              <a:t>]</a:t>
            </a:r>
            <a:endParaRPr lang="ru-RU" b="1" dirty="0"/>
          </a:p>
          <a:p>
            <a:pPr marL="514350" indent="-514350">
              <a:buNone/>
            </a:pPr>
            <a:endParaRPr lang="el-GR" b="1" dirty="0"/>
          </a:p>
        </p:txBody>
      </p:sp>
      <p:sp>
        <p:nvSpPr>
          <p:cNvPr id="7" name="6 - Ορθογώνιο"/>
          <p:cNvSpPr/>
          <p:nvPr/>
        </p:nvSpPr>
        <p:spPr>
          <a:xfrm>
            <a:off x="4857752" y="2714620"/>
            <a:ext cx="21431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 marL="514350" indent="-514350">
              <a:buAutoNum type="arabicPeriod" startAt="3"/>
            </a:pPr>
            <a:r>
              <a:rPr lang="el-GR" dirty="0"/>
              <a:t>Ασταθή φωνήεντα  </a:t>
            </a:r>
            <a:r>
              <a:rPr lang="ru-RU" b="1" dirty="0"/>
              <a:t>е</a:t>
            </a:r>
            <a:r>
              <a:rPr lang="ru-RU" dirty="0"/>
              <a:t>  </a:t>
            </a:r>
            <a:r>
              <a:rPr lang="el-GR" dirty="0"/>
              <a:t>και </a:t>
            </a:r>
            <a:r>
              <a:rPr lang="ru-RU" b="1" dirty="0"/>
              <a:t>о</a:t>
            </a:r>
            <a:endParaRPr lang="el-GR" b="1" dirty="0"/>
          </a:p>
          <a:p>
            <a:pPr marL="514350" indent="-514350">
              <a:buNone/>
            </a:pPr>
            <a:r>
              <a:rPr lang="el-GR" b="1" dirty="0"/>
              <a:t>       </a:t>
            </a:r>
            <a:r>
              <a:rPr lang="ru-RU" dirty="0">
                <a:latin typeface="CyrillicaOchrid1" pitchFamily="34" charset="0"/>
              </a:rPr>
              <a:t>от</a:t>
            </a:r>
            <a:r>
              <a:rPr lang="ru-RU" u="wavyDbl" dirty="0">
                <a:solidFill>
                  <a:srgbClr val="FF0000"/>
                </a:solidFill>
                <a:latin typeface="CyrillicaOchrid1" pitchFamily="34" charset="0"/>
              </a:rPr>
              <a:t>ь</a:t>
            </a:r>
            <a:r>
              <a:rPr lang="ru-RU" dirty="0">
                <a:latin typeface="CyrillicaOchrid1" pitchFamily="34" charset="0"/>
              </a:rPr>
              <a:t>ц</a:t>
            </a:r>
            <a:r>
              <a:rPr lang="ru-RU" u="sng" dirty="0">
                <a:latin typeface="CyrillicaOchrid1" pitchFamily="34" charset="0"/>
              </a:rPr>
              <a:t>ь</a:t>
            </a:r>
            <a:r>
              <a:rPr lang="ru-RU" dirty="0">
                <a:latin typeface="CyrillicaOchrid1" pitchFamily="34" charset="0"/>
              </a:rPr>
              <a:t> – от</a:t>
            </a:r>
            <a:r>
              <a:rPr lang="ru-RU" u="sng" dirty="0">
                <a:latin typeface="CyrillicaOchrid1" pitchFamily="34" charset="0"/>
              </a:rPr>
              <a:t>ь</a:t>
            </a:r>
            <a:r>
              <a:rPr lang="ru-RU" dirty="0">
                <a:latin typeface="CyrillicaOchrid1" pitchFamily="34" charset="0"/>
              </a:rPr>
              <a:t>ца </a:t>
            </a:r>
            <a:r>
              <a:rPr lang="ru-RU" dirty="0">
                <a:latin typeface="Palatino Linotype"/>
              </a:rPr>
              <a:t>&gt; </a:t>
            </a:r>
            <a:r>
              <a:rPr lang="ru-RU" dirty="0">
                <a:latin typeface="CyrillicaOchrid1" pitchFamily="34" charset="0"/>
              </a:rPr>
              <a:t>отец – отца </a:t>
            </a:r>
            <a:endParaRPr lang="el-GR" dirty="0"/>
          </a:p>
          <a:p>
            <a:pPr marL="514350" indent="-514350">
              <a:buNone/>
            </a:pPr>
            <a:r>
              <a:rPr lang="ru-RU" dirty="0"/>
              <a:t>4. </a:t>
            </a:r>
            <a:r>
              <a:rPr lang="el-GR" dirty="0"/>
              <a:t>Συγχώνευση σε μια συλλαβή διαφορετικών στην άρθρωση συμφώνων και φαινόμενα </a:t>
            </a:r>
            <a:r>
              <a:rPr lang="el-GR" dirty="0" err="1"/>
              <a:t>ομοιοποίησης</a:t>
            </a:r>
            <a:r>
              <a:rPr lang="el-GR" dirty="0"/>
              <a:t> (</a:t>
            </a:r>
            <a:r>
              <a:rPr lang="ru-RU" dirty="0"/>
              <a:t>ассимиляция), </a:t>
            </a:r>
            <a:r>
              <a:rPr lang="el-GR" dirty="0"/>
              <a:t>διαφοροποίησης </a:t>
            </a:r>
            <a:r>
              <a:rPr lang="ru-RU" dirty="0"/>
              <a:t>(диссимиляция) </a:t>
            </a:r>
            <a:r>
              <a:rPr lang="el-GR" dirty="0"/>
              <a:t>και απλοποίησης </a:t>
            </a:r>
            <a:r>
              <a:rPr lang="ru-RU" dirty="0"/>
              <a:t>(диэреза) </a:t>
            </a:r>
          </a:p>
          <a:p>
            <a:pPr marL="514350" indent="-514350">
              <a:buNone/>
            </a:pPr>
            <a:r>
              <a:rPr lang="ru-RU" dirty="0"/>
              <a:t>     </a:t>
            </a:r>
            <a:r>
              <a:rPr lang="ru-RU" dirty="0">
                <a:latin typeface="CyrillicaOchrid1" pitchFamily="34" charset="0"/>
              </a:rPr>
              <a:t>лодъка </a:t>
            </a:r>
            <a:r>
              <a:rPr lang="ru-RU" dirty="0">
                <a:latin typeface="Palatino Linotype"/>
              </a:rPr>
              <a:t>&gt;</a:t>
            </a:r>
            <a:r>
              <a:rPr lang="ru-RU" dirty="0">
                <a:latin typeface="CyrillicaOchrid1" pitchFamily="34" charset="0"/>
              </a:rPr>
              <a:t> лодка – </a:t>
            </a:r>
            <a:r>
              <a:rPr lang="el-GR" dirty="0"/>
              <a:t>[</a:t>
            </a:r>
            <a:r>
              <a:rPr lang="ru-RU" dirty="0"/>
              <a:t>лотка</a:t>
            </a:r>
            <a:r>
              <a:rPr lang="el-GR" dirty="0"/>
              <a:t>]</a:t>
            </a:r>
            <a:r>
              <a:rPr lang="ru-RU" dirty="0">
                <a:latin typeface="CyrillicaOchrid1" pitchFamily="34" charset="0"/>
              </a:rPr>
              <a:t> </a:t>
            </a:r>
            <a:endParaRPr lang="ru-RU" dirty="0"/>
          </a:p>
          <a:p>
            <a:pPr>
              <a:buNone/>
            </a:pPr>
            <a:r>
              <a:rPr lang="ru-RU" dirty="0">
                <a:latin typeface="CyrillicaOchrid1" pitchFamily="34" charset="0"/>
              </a:rPr>
              <a:t>    чьто </a:t>
            </a:r>
            <a:r>
              <a:rPr lang="ru-RU" dirty="0">
                <a:latin typeface="Palatino Linotype"/>
              </a:rPr>
              <a:t>&gt;</a:t>
            </a:r>
            <a:r>
              <a:rPr lang="ru-RU" dirty="0">
                <a:latin typeface="CyrillicaOchrid1" pitchFamily="34" charset="0"/>
              </a:rPr>
              <a:t>что -</a:t>
            </a:r>
            <a:r>
              <a:rPr lang="el-GR" dirty="0"/>
              <a:t>[</a:t>
            </a:r>
            <a:r>
              <a:rPr lang="ru-RU" dirty="0"/>
              <a:t>што</a:t>
            </a:r>
            <a:r>
              <a:rPr lang="el-GR" dirty="0"/>
              <a:t>]</a:t>
            </a:r>
            <a:r>
              <a:rPr lang="ru-RU" dirty="0"/>
              <a:t> </a:t>
            </a:r>
            <a:r>
              <a:rPr lang="ru-RU" dirty="0">
                <a:latin typeface="CyrillicaOchrid1" pitchFamily="34" charset="0"/>
              </a:rPr>
              <a:t>мягъкыи</a:t>
            </a:r>
            <a:r>
              <a:rPr lang="ru-RU" dirty="0">
                <a:latin typeface="Palatino Linotype"/>
              </a:rPr>
              <a:t>&gt;</a:t>
            </a:r>
            <a:r>
              <a:rPr lang="ru-RU" dirty="0">
                <a:latin typeface="CyrillicaOchrid1" pitchFamily="34" charset="0"/>
              </a:rPr>
              <a:t>мягкыи </a:t>
            </a:r>
            <a:r>
              <a:rPr lang="el-GR" dirty="0"/>
              <a:t>[</a:t>
            </a:r>
            <a:r>
              <a:rPr lang="ru-RU" dirty="0"/>
              <a:t>м</a:t>
            </a:r>
            <a:r>
              <a:rPr lang="el-GR" dirty="0"/>
              <a:t>’</a:t>
            </a:r>
            <a:r>
              <a:rPr lang="ru-RU" dirty="0"/>
              <a:t>ахк.</a:t>
            </a:r>
            <a:r>
              <a:rPr lang="el-GR" dirty="0"/>
              <a:t>]</a:t>
            </a:r>
            <a:endParaRPr lang="ru-RU" dirty="0"/>
          </a:p>
          <a:p>
            <a:pPr>
              <a:buNone/>
            </a:pPr>
            <a:r>
              <a:rPr lang="ru-RU" dirty="0">
                <a:latin typeface="CyrillicaOchrid1" pitchFamily="34" charset="0"/>
              </a:rPr>
              <a:t>    с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ь</a:t>
            </a:r>
            <a:r>
              <a:rPr lang="ru-RU" dirty="0">
                <a:latin typeface="CyrillicaOchrid1" pitchFamily="34" charset="0"/>
              </a:rPr>
              <a:t>рьдце </a:t>
            </a:r>
            <a:r>
              <a:rPr lang="ru-RU" dirty="0">
                <a:latin typeface="Palatino Linotype"/>
              </a:rPr>
              <a:t>&gt; </a:t>
            </a:r>
            <a:r>
              <a:rPr lang="ru-RU" dirty="0">
                <a:latin typeface="CyrillicaOchrid1" pitchFamily="34" charset="0"/>
              </a:rPr>
              <a:t>сердце  </a:t>
            </a:r>
            <a:r>
              <a:rPr lang="el-GR" dirty="0"/>
              <a:t>[</a:t>
            </a:r>
            <a:r>
              <a:rPr lang="ru-RU" dirty="0"/>
              <a:t>с</a:t>
            </a:r>
            <a:r>
              <a:rPr lang="el-GR" dirty="0"/>
              <a:t>’</a:t>
            </a:r>
            <a:r>
              <a:rPr lang="ru-RU" dirty="0"/>
              <a:t>эрцэ</a:t>
            </a:r>
            <a:r>
              <a:rPr lang="el-GR" dirty="0"/>
              <a:t>]</a:t>
            </a:r>
            <a:r>
              <a:rPr lang="ru-RU" dirty="0">
                <a:latin typeface="CyrillicaOchrid1" pitchFamily="34" charset="0"/>
              </a:rPr>
              <a:t>  </a:t>
            </a:r>
            <a:endParaRPr lang="el-GR" dirty="0">
              <a:latin typeface="CyrillicaOchrid1" pitchFamily="34" charset="0"/>
            </a:endParaRPr>
          </a:p>
        </p:txBody>
      </p:sp>
      <p:sp>
        <p:nvSpPr>
          <p:cNvPr id="4" name="3 - Καμπύλο βέλος προς τα επάνω"/>
          <p:cNvSpPr/>
          <p:nvPr/>
        </p:nvSpPr>
        <p:spPr>
          <a:xfrm rot="10800000">
            <a:off x="3000364" y="4143380"/>
            <a:ext cx="357190" cy="14287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5" name="4 - Καμπύλο βέλος προς τα επάνω"/>
          <p:cNvSpPr/>
          <p:nvPr/>
        </p:nvSpPr>
        <p:spPr>
          <a:xfrm rot="10800000">
            <a:off x="2071670" y="4714884"/>
            <a:ext cx="357190" cy="14287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6" name="5 - Καμπύλο βέλος προς τα επάνω"/>
          <p:cNvSpPr/>
          <p:nvPr/>
        </p:nvSpPr>
        <p:spPr>
          <a:xfrm rot="10800000">
            <a:off x="6143636" y="4714884"/>
            <a:ext cx="357190" cy="14287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r>
              <a:rPr lang="ru-RU" dirty="0">
                <a:latin typeface="CyrillicaOchrid1" pitchFamily="34" charset="0"/>
              </a:rPr>
              <a:t>сватъ – сватьба – </a:t>
            </a:r>
            <a:r>
              <a:rPr lang="ru-RU" dirty="0"/>
              <a:t>свадьба </a:t>
            </a:r>
          </a:p>
          <a:p>
            <a:r>
              <a:rPr lang="ru-RU" dirty="0">
                <a:latin typeface="CyrillicaOchrid1" pitchFamily="34" charset="0"/>
              </a:rPr>
              <a:t> съдоровыи </a:t>
            </a:r>
          </a:p>
          <a:p>
            <a:r>
              <a:rPr lang="ru-RU" dirty="0"/>
              <a:t>здоровый – здравствуй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DB0137FB-5CFE-7868-A13F-F7BAF7014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Βρείτε το αντίστοιχο 1. </a:t>
            </a:r>
            <a:r>
              <a:rPr lang="el-GR" dirty="0" err="1"/>
              <a:t>παλαιοσλαβικό</a:t>
            </a:r>
            <a:r>
              <a:rPr lang="el-GR" dirty="0"/>
              <a:t> τύπο 2. </a:t>
            </a:r>
            <a:r>
              <a:rPr lang="el-GR" dirty="0" err="1"/>
              <a:t>πρωτοϊνδοευρωπαικό</a:t>
            </a:r>
            <a:r>
              <a:rPr lang="el-GR" dirty="0"/>
              <a:t> τύπο</a:t>
            </a:r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0FC90C52-566B-4847-007F-064F388710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2746648" cy="4525963"/>
          </a:xfrm>
        </p:spPr>
        <p:txBody>
          <a:bodyPr>
            <a:normAutofit/>
          </a:bodyPr>
          <a:lstStyle/>
          <a:p>
            <a:r>
              <a:rPr lang="ru-RU" sz="3600" dirty="0"/>
              <a:t>ворота</a:t>
            </a:r>
          </a:p>
          <a:p>
            <a:r>
              <a:rPr lang="ru-RU" sz="3600" dirty="0"/>
              <a:t>холод</a:t>
            </a:r>
          </a:p>
          <a:p>
            <a:r>
              <a:rPr lang="ru-RU" sz="3600" dirty="0"/>
              <a:t>берег</a:t>
            </a:r>
          </a:p>
          <a:p>
            <a:r>
              <a:rPr lang="ru-RU" sz="3600" dirty="0"/>
              <a:t>молоток</a:t>
            </a:r>
          </a:p>
          <a:p>
            <a:r>
              <a:rPr lang="ru-RU" sz="3600" dirty="0"/>
              <a:t>сторож</a:t>
            </a:r>
            <a:endParaRPr lang="el-GR" sz="3600" dirty="0"/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B2B44C30-287F-80F6-41B6-0E70BD7581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75184" y="1600199"/>
            <a:ext cx="526692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/>
              <a:t>1. </a:t>
            </a:r>
            <a:r>
              <a:rPr lang="ru-RU" sz="3600" dirty="0">
                <a:latin typeface="CyrillicaOchrid1" panose="020B0604020202020204" pitchFamily="34" charset="0"/>
              </a:rPr>
              <a:t>врата </a:t>
            </a:r>
            <a:r>
              <a:rPr lang="ru-RU" sz="3600" dirty="0"/>
              <a:t>2. </a:t>
            </a:r>
            <a:r>
              <a:rPr lang="en-US" sz="3600" dirty="0"/>
              <a:t>*</a:t>
            </a:r>
            <a:r>
              <a:rPr lang="en-US" sz="3600" dirty="0" err="1"/>
              <a:t>vorta</a:t>
            </a:r>
            <a:endParaRPr lang="en-US" sz="3600" dirty="0"/>
          </a:p>
          <a:p>
            <a:pPr marL="0" indent="0">
              <a:buNone/>
            </a:pPr>
            <a:r>
              <a:rPr lang="en-US" sz="3600" dirty="0"/>
              <a:t>1. </a:t>
            </a:r>
            <a:r>
              <a:rPr lang="ru-RU" sz="3600" dirty="0">
                <a:latin typeface="CyrillicaOchrid1" panose="020B0604020202020204" pitchFamily="34" charset="0"/>
              </a:rPr>
              <a:t>хладъ </a:t>
            </a:r>
            <a:r>
              <a:rPr lang="en-US" sz="3600" dirty="0"/>
              <a:t>2. *hold</a:t>
            </a:r>
          </a:p>
          <a:p>
            <a:pPr marL="0" indent="0">
              <a:buNone/>
            </a:pPr>
            <a:r>
              <a:rPr lang="en-US" sz="3600" dirty="0"/>
              <a:t>1. </a:t>
            </a:r>
            <a:r>
              <a:rPr lang="ru-RU" sz="3600" dirty="0">
                <a:latin typeface="CyrillicaOchrid1" panose="020B0604020202020204" pitchFamily="34" charset="0"/>
              </a:rPr>
              <a:t>брегъ </a:t>
            </a:r>
            <a:r>
              <a:rPr lang="en-US" sz="3600" dirty="0"/>
              <a:t>2. *berg</a:t>
            </a:r>
          </a:p>
          <a:p>
            <a:pPr marL="0" indent="0">
              <a:buNone/>
            </a:pPr>
            <a:r>
              <a:rPr lang="en-US" sz="3600" dirty="0"/>
              <a:t>1. </a:t>
            </a:r>
            <a:r>
              <a:rPr lang="ru-RU" sz="3600" dirty="0">
                <a:latin typeface="CyrillicaOchrid1" panose="020B0604020202020204" pitchFamily="34" charset="0"/>
              </a:rPr>
              <a:t>млатъкъ </a:t>
            </a:r>
            <a:r>
              <a:rPr lang="ru-RU" sz="3600" dirty="0"/>
              <a:t>2. </a:t>
            </a:r>
            <a:r>
              <a:rPr lang="en-US" sz="3600" dirty="0"/>
              <a:t>*</a:t>
            </a:r>
            <a:r>
              <a:rPr lang="en-US" sz="3600" dirty="0" err="1"/>
              <a:t>molt</a:t>
            </a:r>
            <a:r>
              <a:rPr lang="en-US" sz="3600" dirty="0" err="1">
                <a:cs typeface="Arial" panose="020B0604020202020204" pitchFamily="34" charset="0"/>
              </a:rPr>
              <a:t>ŭk</a:t>
            </a:r>
            <a:endParaRPr lang="en-US" sz="36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600" dirty="0"/>
              <a:t>1. </a:t>
            </a:r>
            <a:r>
              <a:rPr lang="ru-RU" sz="3600" dirty="0">
                <a:latin typeface="CyrillicaOchrid1" panose="020B0604020202020204" pitchFamily="34" charset="0"/>
              </a:rPr>
              <a:t>стражь </a:t>
            </a:r>
            <a:r>
              <a:rPr lang="ru-RU" sz="3600" dirty="0"/>
              <a:t>2. </a:t>
            </a:r>
            <a:r>
              <a:rPr lang="en-US" sz="3600" dirty="0"/>
              <a:t>*</a:t>
            </a:r>
            <a:r>
              <a:rPr lang="en-US" sz="3600" dirty="0" err="1"/>
              <a:t>storg</a:t>
            </a:r>
            <a:r>
              <a:rPr lang="en-US" sz="3600" dirty="0" err="1">
                <a:cs typeface="Arial" panose="020B0604020202020204" pitchFamily="34" charset="0"/>
              </a:rPr>
              <a:t>ĭ</a:t>
            </a:r>
            <a:endParaRPr lang="el-GR" sz="3600" dirty="0"/>
          </a:p>
        </p:txBody>
      </p:sp>
    </p:spTree>
    <p:extLst>
      <p:ext uri="{BB962C8B-B14F-4D97-AF65-F5344CB8AC3E}">
        <p14:creationId xmlns:p14="http://schemas.microsoft.com/office/powerpoint/2010/main" val="2290085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 </a:t>
            </a:r>
            <a:r>
              <a:rPr lang="el-GR" dirty="0"/>
              <a:t>βασικές φωνητικές κανονικότητες της </a:t>
            </a:r>
            <a:r>
              <a:rPr lang="el-GR" dirty="0" err="1"/>
              <a:t>πρωτοσλαβικής</a:t>
            </a:r>
            <a:r>
              <a:rPr lang="el-GR" dirty="0"/>
              <a:t> γλώσσας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Ο νόμος της ανοιχτής συλλαβής (της  αύξησης ήχου ) </a:t>
            </a:r>
            <a:endParaRPr lang="ru-RU" dirty="0"/>
          </a:p>
          <a:p>
            <a:pPr marL="514350" indent="-514350">
              <a:buNone/>
            </a:pPr>
            <a:r>
              <a:rPr lang="ru-RU" dirty="0"/>
              <a:t>     1             2                3                4                 5 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None/>
            </a:pPr>
            <a:r>
              <a:rPr lang="ru-RU" dirty="0"/>
              <a:t>2. </a:t>
            </a:r>
            <a:r>
              <a:rPr lang="el-GR" dirty="0"/>
              <a:t>Ο νόμος του </a:t>
            </a:r>
            <a:r>
              <a:rPr lang="el-GR" dirty="0" err="1"/>
              <a:t>εντοσυλλαβικού</a:t>
            </a:r>
            <a:r>
              <a:rPr lang="el-GR" dirty="0"/>
              <a:t> </a:t>
            </a:r>
            <a:r>
              <a:rPr lang="el-GR" dirty="0" err="1"/>
              <a:t>συναρμονισμού</a:t>
            </a:r>
            <a:endParaRPr lang="el-GR" dirty="0"/>
          </a:p>
          <a:p>
            <a:pPr marL="514350" indent="-514350">
              <a:buNone/>
            </a:pPr>
            <a:r>
              <a:rPr lang="el-GR" dirty="0"/>
              <a:t> </a:t>
            </a:r>
          </a:p>
        </p:txBody>
      </p:sp>
      <p:graphicFrame>
        <p:nvGraphicFramePr>
          <p:cNvPr id="4" name="3 - Θέση περιεχομένου"/>
          <p:cNvGraphicFramePr>
            <a:graphicFrameLocks/>
          </p:cNvGraphicFramePr>
          <p:nvPr/>
        </p:nvGraphicFramePr>
        <p:xfrm>
          <a:off x="457200" y="3068960"/>
          <a:ext cx="8229600" cy="1612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Σύστημα των φωνηέντων της </a:t>
            </a:r>
            <a:r>
              <a:rPr lang="el-GR" dirty="0" err="1"/>
              <a:t>παλαιορωσικής</a:t>
            </a:r>
            <a:r>
              <a:rPr lang="el-GR" dirty="0"/>
              <a:t> γλώσσας</a:t>
            </a:r>
          </a:p>
        </p:txBody>
      </p:sp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958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8727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/>
                        <a:t>Передний</a:t>
                      </a:r>
                      <a:endParaRPr lang="el-G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/>
                        <a:t>Средний</a:t>
                      </a:r>
                      <a:endParaRPr lang="el-G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/>
                        <a:t>Задний</a:t>
                      </a:r>
                      <a:endParaRPr lang="el-GR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7270">
                <a:tc>
                  <a:txBody>
                    <a:bodyPr/>
                    <a:lstStyle/>
                    <a:p>
                      <a:r>
                        <a:rPr lang="ru-RU" sz="3600" dirty="0"/>
                        <a:t>Верхний</a:t>
                      </a:r>
                      <a:endParaRPr lang="el-G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/>
                        <a:t>и</a:t>
                      </a:r>
                    </a:p>
                    <a:p>
                      <a:pPr algn="ctr"/>
                      <a:r>
                        <a:rPr lang="ru-RU" sz="4400" dirty="0">
                          <a:latin typeface="CyrillicaOchrid1" pitchFamily="34" charset="0"/>
                        </a:rPr>
                        <a:t>э</a:t>
                      </a:r>
                      <a:endParaRPr lang="el-GR" sz="44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/>
                        <a:t>ы</a:t>
                      </a:r>
                      <a:endParaRPr lang="el-GR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/>
                        <a:t>у</a:t>
                      </a:r>
                      <a:endParaRPr lang="el-GR" sz="4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7270">
                <a:tc>
                  <a:txBody>
                    <a:bodyPr/>
                    <a:lstStyle/>
                    <a:p>
                      <a:r>
                        <a:rPr lang="ru-RU" sz="3600" dirty="0"/>
                        <a:t>Средний</a:t>
                      </a:r>
                      <a:endParaRPr lang="el-G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/>
                        <a:t>э</a:t>
                      </a:r>
                      <a:r>
                        <a:rPr lang="ru-RU" sz="4400" baseline="0" dirty="0"/>
                        <a:t> - ь</a:t>
                      </a:r>
                      <a:endParaRPr lang="el-GR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/>
                        <a:t>о -ъ</a:t>
                      </a:r>
                      <a:endParaRPr lang="el-GR" sz="4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7270">
                <a:tc>
                  <a:txBody>
                    <a:bodyPr/>
                    <a:lstStyle/>
                    <a:p>
                      <a:r>
                        <a:rPr lang="ru-RU" sz="3600" dirty="0"/>
                        <a:t>Нижний</a:t>
                      </a:r>
                      <a:endParaRPr lang="el-G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>
                          <a:latin typeface="Calibri"/>
                        </a:rPr>
                        <a:t>ä</a:t>
                      </a:r>
                      <a:endParaRPr lang="el-GR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/>
                        <a:t>а</a:t>
                      </a:r>
                      <a:endParaRPr lang="el-GR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4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124744"/>
          <a:ext cx="8229600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742950" indent="-742950"/>
            <a:r>
              <a:rPr lang="el-GR" dirty="0"/>
              <a:t>Οι συνέπιες του νόμου </a:t>
            </a:r>
            <a:r>
              <a:rPr lang="el-GR" dirty="0" err="1"/>
              <a:t>εντοσυλλαβικού</a:t>
            </a:r>
            <a:r>
              <a:rPr lang="el-GR" dirty="0"/>
              <a:t> </a:t>
            </a:r>
            <a:r>
              <a:rPr lang="el-GR" dirty="0" err="1"/>
              <a:t>συναρμονισμού</a:t>
            </a:r>
            <a:r>
              <a:rPr lang="el-GR" dirty="0"/>
              <a:t>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sz="3600" dirty="0"/>
              <a:t>Η πρώτη και η δεύτερη </a:t>
            </a:r>
            <a:r>
              <a:rPr lang="el-GR" sz="3600" dirty="0" err="1"/>
              <a:t>ουρανικοποίηση</a:t>
            </a:r>
            <a:r>
              <a:rPr lang="el-GR" sz="3600" dirty="0"/>
              <a:t> </a:t>
            </a:r>
            <a:r>
              <a:rPr lang="ru-RU" sz="3600" dirty="0"/>
              <a:t>(палатализация) </a:t>
            </a:r>
            <a:r>
              <a:rPr lang="el-GR" sz="3600" dirty="0"/>
              <a:t>των υπερωικών 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3600" dirty="0"/>
              <a:t>Οι αλλαγές των συμφώνων μπροστά από το σύμφωνο</a:t>
            </a:r>
            <a:r>
              <a:rPr lang="ru-RU" sz="3600" dirty="0"/>
              <a:t>  </a:t>
            </a:r>
            <a:r>
              <a:rPr lang="el-GR" sz="3600" dirty="0"/>
              <a:t> </a:t>
            </a:r>
            <a:r>
              <a:rPr lang="en-US" sz="3600" dirty="0"/>
              <a:t>j</a:t>
            </a:r>
            <a:r>
              <a:rPr lang="ru-RU" sz="3600" dirty="0"/>
              <a:t> </a:t>
            </a:r>
            <a:endParaRPr lang="el-GR" sz="3600" dirty="0"/>
          </a:p>
          <a:p>
            <a:pPr marL="514350" indent="-514350">
              <a:buNone/>
            </a:pPr>
            <a:endParaRPr lang="el-GR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πρώτη </a:t>
            </a:r>
            <a:r>
              <a:rPr lang="el-GR" dirty="0" err="1"/>
              <a:t>ουρανικοποίηση</a:t>
            </a:r>
            <a:r>
              <a:rPr lang="el-GR" b="1" dirty="0"/>
              <a:t> </a:t>
            </a:r>
            <a:r>
              <a:rPr lang="el-GR" dirty="0"/>
              <a:t>των υπερωικών  συμφώνων</a:t>
            </a:r>
            <a:r>
              <a:rPr lang="ru-RU" dirty="0"/>
              <a:t>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09600" indent="-609600">
              <a:lnSpc>
                <a:spcPct val="80000"/>
              </a:lnSpc>
            </a:pPr>
            <a:r>
              <a:rPr lang="el-GR" dirty="0"/>
              <a:t>  </a:t>
            </a:r>
            <a:r>
              <a:rPr lang="el-GR" b="1" dirty="0"/>
              <a:t>*</a:t>
            </a:r>
            <a:r>
              <a:rPr lang="en-US" b="1" dirty="0"/>
              <a:t>k</a:t>
            </a:r>
            <a:r>
              <a:rPr lang="el-GR" b="1" dirty="0"/>
              <a:t>(</a:t>
            </a:r>
            <a:r>
              <a:rPr lang="en-US" b="1" dirty="0" err="1"/>
              <a:t>i</a:t>
            </a:r>
            <a:r>
              <a:rPr lang="el-GR" b="1" dirty="0"/>
              <a:t>, </a:t>
            </a:r>
            <a:r>
              <a:rPr lang="en-US" b="1" dirty="0"/>
              <a:t>e</a:t>
            </a:r>
            <a:r>
              <a:rPr lang="el-GR" b="1" dirty="0"/>
              <a:t>,</a:t>
            </a:r>
            <a:r>
              <a:rPr lang="ru-RU" b="1" dirty="0"/>
              <a:t>ь</a:t>
            </a:r>
            <a:r>
              <a:rPr lang="el-GR" b="1" dirty="0"/>
              <a:t>)  </a:t>
            </a:r>
            <a:r>
              <a:rPr lang="el-GR" b="1" dirty="0" err="1"/>
              <a:t>→č</a:t>
            </a:r>
            <a:r>
              <a:rPr lang="el-GR" b="1" dirty="0"/>
              <a:t>              </a:t>
            </a:r>
            <a:r>
              <a:rPr lang="ru-RU" b="1" dirty="0"/>
              <a:t>к //  ч</a:t>
            </a:r>
          </a:p>
          <a:p>
            <a:pPr marL="609600" indent="-609600">
              <a:lnSpc>
                <a:spcPct val="80000"/>
              </a:lnSpc>
            </a:pPr>
            <a:r>
              <a:rPr lang="ru-RU" b="1" dirty="0"/>
              <a:t>  </a:t>
            </a:r>
            <a:r>
              <a:rPr lang="en-US" dirty="0"/>
              <a:t>*kind </a:t>
            </a:r>
            <a:r>
              <a:rPr lang="el-GR" dirty="0"/>
              <a:t>→</a:t>
            </a:r>
            <a:r>
              <a:rPr lang="en-US" dirty="0"/>
              <a:t>   </a:t>
            </a:r>
            <a:r>
              <a:rPr lang="ru-RU" dirty="0">
                <a:latin typeface="CyrillicaOchrid1" pitchFamily="34" charset="0"/>
              </a:rPr>
              <a:t>ч</a:t>
            </a:r>
            <a:r>
              <a:rPr lang="en-US" dirty="0">
                <a:latin typeface="CyrillicaOchrid1" pitchFamily="34" charset="0"/>
              </a:rPr>
              <a:t>­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ru-RU" dirty="0" err="1">
                <a:latin typeface="CyrillicaOchrid1" pitchFamily="34" charset="0"/>
              </a:rPr>
              <a:t>до</a:t>
            </a:r>
            <a:endParaRPr lang="ru-RU" dirty="0">
              <a:latin typeface="CyrillicaOchrid1" pitchFamily="34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ru-RU" b="1" i="1" dirty="0">
                <a:latin typeface="CyrillicaOchrid1" pitchFamily="34" charset="0"/>
              </a:rPr>
              <a:t>   </a:t>
            </a:r>
            <a:r>
              <a:rPr lang="ru-RU" dirty="0">
                <a:latin typeface="CyrillicaOchrid1" pitchFamily="34" charset="0"/>
              </a:rPr>
              <a:t>рука  </a:t>
            </a:r>
            <a:r>
              <a:rPr lang="el-GR" dirty="0"/>
              <a:t>→</a:t>
            </a:r>
            <a:r>
              <a:rPr lang="ru-RU" b="1" i="1" dirty="0">
                <a:latin typeface="CyrillicaOchrid1" pitchFamily="34" charset="0"/>
              </a:rPr>
              <a:t> </a:t>
            </a:r>
            <a:r>
              <a:rPr lang="ru-RU" dirty="0">
                <a:latin typeface="CyrillicaOchrid1" pitchFamily="34" charset="0"/>
              </a:rPr>
              <a:t>ручька  </a:t>
            </a:r>
            <a:endParaRPr lang="el-GR" dirty="0">
              <a:latin typeface="CyrillicaOchrid1" pitchFamily="34" charset="0"/>
            </a:endParaRPr>
          </a:p>
          <a:p>
            <a:pPr marL="609600" indent="-609600">
              <a:lnSpc>
                <a:spcPct val="80000"/>
              </a:lnSpc>
            </a:pPr>
            <a:endParaRPr lang="ru-RU" b="1" dirty="0"/>
          </a:p>
          <a:p>
            <a:pPr marL="609600" indent="-609600">
              <a:lnSpc>
                <a:spcPct val="80000"/>
              </a:lnSpc>
            </a:pPr>
            <a:r>
              <a:rPr lang="el-GR" b="1" dirty="0"/>
              <a:t>*</a:t>
            </a:r>
            <a:r>
              <a:rPr lang="en-US" b="1" dirty="0"/>
              <a:t>g</a:t>
            </a:r>
            <a:r>
              <a:rPr lang="el-GR" b="1" dirty="0"/>
              <a:t> (</a:t>
            </a:r>
            <a:r>
              <a:rPr lang="en-US" b="1" dirty="0" err="1"/>
              <a:t>i</a:t>
            </a:r>
            <a:r>
              <a:rPr lang="el-GR" b="1" dirty="0"/>
              <a:t>, </a:t>
            </a:r>
            <a:r>
              <a:rPr lang="en-US" b="1" dirty="0"/>
              <a:t>e</a:t>
            </a:r>
            <a:r>
              <a:rPr lang="ru-RU" b="1" dirty="0"/>
              <a:t>, ь</a:t>
            </a:r>
            <a:r>
              <a:rPr lang="el-GR" b="1" dirty="0"/>
              <a:t>) </a:t>
            </a:r>
            <a:r>
              <a:rPr lang="el-GR" b="1" dirty="0" err="1"/>
              <a:t>→ž</a:t>
            </a:r>
            <a:r>
              <a:rPr lang="el-GR" b="1" i="1" dirty="0"/>
              <a:t> </a:t>
            </a:r>
            <a:r>
              <a:rPr lang="ru-RU" b="1" i="1" dirty="0"/>
              <a:t>             </a:t>
            </a:r>
            <a:r>
              <a:rPr lang="ru-RU" b="1" dirty="0"/>
              <a:t>г </a:t>
            </a:r>
            <a:r>
              <a:rPr lang="ru-RU" b="1" i="1" dirty="0"/>
              <a:t> </a:t>
            </a:r>
            <a:r>
              <a:rPr lang="ru-RU" b="1" dirty="0"/>
              <a:t>// ж</a:t>
            </a:r>
          </a:p>
          <a:p>
            <a:pPr marL="609600" indent="-609600">
              <a:lnSpc>
                <a:spcPct val="80000"/>
              </a:lnSpc>
            </a:pPr>
            <a:r>
              <a:rPr lang="ru-RU" b="1" i="1" dirty="0"/>
              <a:t> </a:t>
            </a:r>
            <a:r>
              <a:rPr lang="ru-RU" dirty="0"/>
              <a:t>*</a:t>
            </a:r>
            <a:r>
              <a:rPr lang="en-US" dirty="0" err="1"/>
              <a:t>gena</a:t>
            </a:r>
            <a:r>
              <a:rPr lang="en-US" dirty="0"/>
              <a:t>  </a:t>
            </a:r>
            <a:r>
              <a:rPr lang="el-GR" dirty="0"/>
              <a:t>→</a:t>
            </a:r>
            <a:r>
              <a:rPr lang="en-US" dirty="0"/>
              <a:t>   </a:t>
            </a:r>
            <a:r>
              <a:rPr lang="ru-RU" dirty="0"/>
              <a:t>жена </a:t>
            </a:r>
          </a:p>
          <a:p>
            <a:pPr marL="609600" indent="-609600">
              <a:lnSpc>
                <a:spcPct val="80000"/>
              </a:lnSpc>
            </a:pPr>
            <a:r>
              <a:rPr lang="ru-RU" dirty="0">
                <a:latin typeface="CyrillicaOchrid1" pitchFamily="34" charset="0"/>
              </a:rPr>
              <a:t>    другъ </a:t>
            </a:r>
            <a:r>
              <a:rPr lang="el-GR" dirty="0"/>
              <a:t>→</a:t>
            </a:r>
            <a:r>
              <a:rPr lang="en-US" dirty="0"/>
              <a:t> </a:t>
            </a:r>
            <a:r>
              <a:rPr lang="ru-RU" dirty="0">
                <a:latin typeface="CyrillicaOchrid1" pitchFamily="34" charset="0"/>
              </a:rPr>
              <a:t>дружина </a:t>
            </a:r>
            <a:endParaRPr lang="el-GR" dirty="0">
              <a:latin typeface="CyrillicaOchrid1" pitchFamily="34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el-GR" b="1" dirty="0"/>
              <a:t>*</a:t>
            </a:r>
            <a:r>
              <a:rPr lang="en-US" b="1" dirty="0"/>
              <a:t>x</a:t>
            </a:r>
            <a:r>
              <a:rPr lang="el-GR" b="1" dirty="0"/>
              <a:t> (</a:t>
            </a:r>
            <a:r>
              <a:rPr lang="en-US" b="1" dirty="0" err="1"/>
              <a:t>i</a:t>
            </a:r>
            <a:r>
              <a:rPr lang="el-GR" b="1" dirty="0"/>
              <a:t>, </a:t>
            </a:r>
            <a:r>
              <a:rPr lang="en-US" b="1" dirty="0"/>
              <a:t>e</a:t>
            </a:r>
            <a:r>
              <a:rPr lang="ru-RU" b="1" dirty="0"/>
              <a:t>, ь</a:t>
            </a:r>
            <a:r>
              <a:rPr lang="el-GR" b="1" dirty="0"/>
              <a:t>) </a:t>
            </a:r>
            <a:r>
              <a:rPr lang="el-GR" b="1" dirty="0" err="1"/>
              <a:t>→š</a:t>
            </a:r>
            <a:r>
              <a:rPr lang="ru-RU" b="1" dirty="0"/>
              <a:t>              х // ш 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ru-RU" dirty="0"/>
              <a:t>    </a:t>
            </a:r>
            <a:r>
              <a:rPr lang="el-GR" dirty="0"/>
              <a:t>   </a:t>
            </a:r>
            <a:r>
              <a:rPr lang="ru-RU" dirty="0"/>
              <a:t>   * </a:t>
            </a:r>
            <a:r>
              <a:rPr lang="en-US" dirty="0" err="1"/>
              <a:t>tixina</a:t>
            </a:r>
            <a:r>
              <a:rPr lang="en-US" dirty="0"/>
              <a:t> </a:t>
            </a:r>
            <a:r>
              <a:rPr lang="el-GR" dirty="0"/>
              <a:t>→</a:t>
            </a:r>
            <a:r>
              <a:rPr lang="en-US" dirty="0"/>
              <a:t> </a:t>
            </a:r>
            <a:r>
              <a:rPr lang="ru-RU" dirty="0"/>
              <a:t>тишина</a:t>
            </a:r>
          </a:p>
          <a:p>
            <a:r>
              <a:rPr lang="ru-RU" dirty="0"/>
              <a:t>        </a:t>
            </a:r>
            <a:r>
              <a:rPr lang="ru-RU" dirty="0">
                <a:latin typeface="CyrillicaOchrid1" pitchFamily="34" charset="0"/>
              </a:rPr>
              <a:t>грэхъ </a:t>
            </a:r>
            <a:r>
              <a:rPr lang="el-GR" dirty="0"/>
              <a:t>→</a:t>
            </a:r>
            <a:r>
              <a:rPr lang="ru-RU" dirty="0"/>
              <a:t> </a:t>
            </a:r>
            <a:r>
              <a:rPr lang="ru-RU" dirty="0">
                <a:latin typeface="CyrillicaOchrid1" pitchFamily="34" charset="0"/>
              </a:rPr>
              <a:t>грэшьныи 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δεύτερη </a:t>
            </a:r>
            <a:r>
              <a:rPr lang="el-GR" dirty="0" err="1"/>
              <a:t>ουρανικοποίηση</a:t>
            </a:r>
            <a:r>
              <a:rPr lang="el-GR" b="1" dirty="0"/>
              <a:t> </a:t>
            </a:r>
            <a:r>
              <a:rPr lang="el-GR" dirty="0"/>
              <a:t>των υπερωικών  συμφώνων</a:t>
            </a:r>
            <a:r>
              <a:rPr lang="ru-RU" dirty="0"/>
              <a:t>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/>
              <a:t> </a:t>
            </a:r>
            <a:r>
              <a:rPr lang="el-GR" b="1" i="1" dirty="0"/>
              <a:t>Θέση: Πριν από τους δίφθογγους </a:t>
            </a:r>
            <a:r>
              <a:rPr lang="en-US" b="1" i="1" dirty="0">
                <a:solidFill>
                  <a:srgbClr val="FF0000"/>
                </a:solidFill>
              </a:rPr>
              <a:t>*</a:t>
            </a:r>
            <a:r>
              <a:rPr lang="en-US" b="1" i="1" dirty="0" err="1">
                <a:solidFill>
                  <a:srgbClr val="FF0000"/>
                </a:solidFill>
              </a:rPr>
              <a:t>oi</a:t>
            </a:r>
            <a:r>
              <a:rPr lang="en-US" b="1" i="1" dirty="0">
                <a:solidFill>
                  <a:srgbClr val="FF0000"/>
                </a:solidFill>
              </a:rPr>
              <a:t>  </a:t>
            </a:r>
            <a:r>
              <a:rPr lang="el-GR" b="1" i="1" dirty="0"/>
              <a:t>και </a:t>
            </a:r>
            <a:r>
              <a:rPr lang="en-US" b="1" i="1" dirty="0"/>
              <a:t> </a:t>
            </a:r>
            <a:r>
              <a:rPr lang="el-GR" b="1" i="1" dirty="0">
                <a:solidFill>
                  <a:srgbClr val="FF0000"/>
                </a:solidFill>
              </a:rPr>
              <a:t>*</a:t>
            </a:r>
            <a:r>
              <a:rPr lang="en-US" b="1" i="1" dirty="0" err="1">
                <a:solidFill>
                  <a:srgbClr val="FF0000"/>
                </a:solidFill>
              </a:rPr>
              <a:t>ai</a:t>
            </a:r>
            <a:endParaRPr lang="el-GR" b="1" i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l-GR" b="1" i="1" dirty="0"/>
              <a:t>Περίοδος: </a:t>
            </a:r>
            <a:r>
              <a:rPr lang="el-GR" b="1" i="1" dirty="0" err="1"/>
              <a:t>μετα</a:t>
            </a:r>
            <a:r>
              <a:rPr lang="el-GR" b="1" i="1" dirty="0"/>
              <a:t> τον </a:t>
            </a:r>
            <a:r>
              <a:rPr lang="el-GR" b="1" i="1" dirty="0" err="1"/>
              <a:t>μονοφθογγισμό</a:t>
            </a:r>
            <a:r>
              <a:rPr lang="el-GR" b="1" i="1" dirty="0"/>
              <a:t> των δίφθογγων </a:t>
            </a:r>
            <a:r>
              <a:rPr lang="en-US" b="1" dirty="0">
                <a:solidFill>
                  <a:srgbClr val="FF0000"/>
                </a:solidFill>
              </a:rPr>
              <a:t>*</a:t>
            </a:r>
            <a:r>
              <a:rPr lang="en-US" b="1" dirty="0" err="1">
                <a:solidFill>
                  <a:srgbClr val="FF0000"/>
                </a:solidFill>
              </a:rPr>
              <a:t>oi</a:t>
            </a:r>
            <a:r>
              <a:rPr lang="en-US" b="1" dirty="0">
                <a:solidFill>
                  <a:srgbClr val="FF0000"/>
                </a:solidFill>
              </a:rPr>
              <a:t> &gt;</a:t>
            </a:r>
            <a:r>
              <a:rPr lang="el-GR" b="1" dirty="0">
                <a:solidFill>
                  <a:srgbClr val="FF0000"/>
                </a:solidFill>
              </a:rPr>
              <a:t> *ι </a:t>
            </a:r>
            <a:r>
              <a:rPr lang="ru-RU" b="1" dirty="0">
                <a:solidFill>
                  <a:srgbClr val="FF0000"/>
                </a:solidFill>
              </a:rPr>
              <a:t>(и) </a:t>
            </a:r>
          </a:p>
          <a:p>
            <a:pPr>
              <a:buNone/>
            </a:pPr>
            <a:r>
              <a:rPr lang="ru-RU" b="1" dirty="0">
                <a:solidFill>
                  <a:srgbClr val="FF0000"/>
                </a:solidFill>
              </a:rPr>
              <a:t>                            </a:t>
            </a:r>
            <a:r>
              <a:rPr lang="el-GR" b="1" dirty="0">
                <a:solidFill>
                  <a:srgbClr val="FF0000"/>
                </a:solidFill>
              </a:rPr>
              <a:t>*αι </a:t>
            </a:r>
            <a:r>
              <a:rPr lang="en-US" b="1" dirty="0">
                <a:solidFill>
                  <a:srgbClr val="FF0000"/>
                </a:solidFill>
              </a:rPr>
              <a:t>&gt;</a:t>
            </a:r>
            <a:r>
              <a:rPr lang="el-GR" b="1" dirty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ӗ  (</a:t>
            </a:r>
            <a:r>
              <a:rPr lang="ru-RU" b="1" dirty="0">
                <a:solidFill>
                  <a:srgbClr val="FF0000"/>
                </a:solidFill>
                <a:latin typeface="CyrillicaOchrid1" pitchFamily="34" charset="0"/>
              </a:rPr>
              <a:t>э</a:t>
            </a:r>
            <a:r>
              <a:rPr lang="ru-RU" b="1" dirty="0">
                <a:solidFill>
                  <a:srgbClr val="FF0000"/>
                </a:solidFill>
              </a:rPr>
              <a:t>)</a:t>
            </a:r>
          </a:p>
          <a:p>
            <a:pPr>
              <a:buNone/>
            </a:pPr>
            <a:r>
              <a:rPr lang="ru-RU" b="1" dirty="0"/>
              <a:t> </a:t>
            </a:r>
            <a:r>
              <a:rPr lang="en-US" b="1" dirty="0" err="1"/>
              <a:t>kaizer</a:t>
            </a:r>
            <a:r>
              <a:rPr lang="en-US" b="1" dirty="0"/>
              <a:t>  - k</a:t>
            </a:r>
            <a:r>
              <a:rPr lang="ru-RU" b="1" dirty="0"/>
              <a:t>ӗ</a:t>
            </a:r>
            <a:r>
              <a:rPr lang="en-US" b="1" dirty="0" err="1"/>
              <a:t>sar</a:t>
            </a:r>
            <a:r>
              <a:rPr lang="ru-RU" b="1" dirty="0"/>
              <a:t>ь – </a:t>
            </a:r>
            <a:r>
              <a:rPr lang="ru-RU" b="1" dirty="0">
                <a:latin typeface="CyrillicaOchrid1" pitchFamily="34" charset="0"/>
              </a:rPr>
              <a:t>цэсарь   </a:t>
            </a:r>
            <a:endParaRPr lang="el-GR" b="1" dirty="0"/>
          </a:p>
          <a:p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2237</TotalTime>
  <Words>1237</Words>
  <Application>Microsoft Office PowerPoint</Application>
  <PresentationFormat>Προβολή στην οθόνη (4:3)</PresentationFormat>
  <Paragraphs>268</Paragraphs>
  <Slides>29</Slides>
  <Notes>6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29</vt:i4>
      </vt:variant>
    </vt:vector>
  </HeadingPairs>
  <TitlesOfParts>
    <vt:vector size="36" baseType="lpstr">
      <vt:lpstr>Arial</vt:lpstr>
      <vt:lpstr>Calibri</vt:lpstr>
      <vt:lpstr>CyrillicaOchrid1</vt:lpstr>
      <vt:lpstr>Palatino Linotype</vt:lpstr>
      <vt:lpstr>Slavyanka</vt:lpstr>
      <vt:lpstr>Times New Roman</vt:lpstr>
      <vt:lpstr>Θέμα του Office</vt:lpstr>
      <vt:lpstr>ΘΕΜΑ 2  ΙΣΤΟΡΙΑ ΤΟΥ ΦΩΝΗΤΙΚΟΥ ΣΥΣΤΗΜΑΤΟΣ ΤΗΣ ΡΩΣΙΚΗΣ ΓΛΩΣΣΑΣ (μέρος 2)</vt:lpstr>
      <vt:lpstr>4. Οι αποκλίσεις των *tort *(tart), *tolt,* tert, *telt </vt:lpstr>
      <vt:lpstr>Βρείτε το αντίστοιχο 1. παλαιοσλαβικό τύπο 2. πρωτοϊνδοευρωπαικό τύπο</vt:lpstr>
      <vt:lpstr>2 βασικές φωνητικές κανονικότητες της πρωτοσλαβικής γλώσσας</vt:lpstr>
      <vt:lpstr>Σύστημα των φωνηέντων της παλαιορωσικής γλώσσας</vt:lpstr>
      <vt:lpstr>Παρουσίαση του PowerPoint</vt:lpstr>
      <vt:lpstr>Οι συνέπιες του νόμου εντοσυλλαβικού συναρμονισμού </vt:lpstr>
      <vt:lpstr>Η πρώτη ουρανικοποίηση των υπερωικών  συμφώνων </vt:lpstr>
      <vt:lpstr>Η δεύτερη ουρανικοποίηση των υπερωικών  συμφώνων </vt:lpstr>
      <vt:lpstr>Η δεύτερη ουρανικοποίηση των υπερωικών  συμφώνων -2 </vt:lpstr>
      <vt:lpstr>Παρουσίαση του PowerPoint</vt:lpstr>
      <vt:lpstr>Παρουσίαση του PowerPoint</vt:lpstr>
      <vt:lpstr>Παρουσίαση του PowerPoint</vt:lpstr>
      <vt:lpstr>Οι αλλαγές των συμφώνων μπροστά από το σύμφωνο   j  </vt:lpstr>
      <vt:lpstr>Παρουσίαση του PowerPoint</vt:lpstr>
      <vt:lpstr>Οι αλλαγές των συμφώνων μπροστά από το σύμφωνο   j  </vt:lpstr>
      <vt:lpstr>Свет  C – γλώσσες </vt:lpstr>
      <vt:lpstr>Št- γλώσσες </vt:lpstr>
      <vt:lpstr>Č-γλώσσες </vt:lpstr>
      <vt:lpstr>Παρουσίαση του PowerPoint</vt:lpstr>
      <vt:lpstr>ведать </vt:lpstr>
      <vt:lpstr>Φωνητικές αλλαγές της ιστορικής περιόδου της ρωσικής γλώσσας</vt:lpstr>
      <vt:lpstr>Επιγραφή στη πέτρα της Τμουταρακάν – 1067 </vt:lpstr>
      <vt:lpstr>Δυο τύποι θέσεων των ημιφωνηέντων  ь και  ъ </vt:lpstr>
      <vt:lpstr>Αλλαγές των ημιφωνηέντων </vt:lpstr>
      <vt:lpstr>Παρουσίαση του PowerPoint</vt:lpstr>
      <vt:lpstr>Συνέπιες της πτώσης των ημιφωνιέντων </vt:lpstr>
      <vt:lpstr>Παρουσίαση του PowerPoint</vt:lpstr>
      <vt:lpstr>Παρουσίαση του PowerPoint</vt:lpstr>
    </vt:vector>
  </TitlesOfParts>
  <Company>adam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ΘΕΜΑ 1  ΙΣΤΟΡΙΑ ΤΗΣ ΓΛΩΣΣΑΣ ΩΣ ΕΠΙΣΤΗΜΗ (μέρος 2)</dc:title>
  <dc:creator>frog</dc:creator>
  <cp:lastModifiedBy>Tatiana Mporisova</cp:lastModifiedBy>
  <cp:revision>81</cp:revision>
  <dcterms:created xsi:type="dcterms:W3CDTF">2018-10-03T17:03:49Z</dcterms:created>
  <dcterms:modified xsi:type="dcterms:W3CDTF">2025-04-04T08:30:26Z</dcterms:modified>
</cp:coreProperties>
</file>