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296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11" r:id="rId12"/>
    <p:sldId id="346" r:id="rId13"/>
    <p:sldId id="347" r:id="rId14"/>
    <p:sldId id="320" r:id="rId15"/>
    <p:sldId id="314" r:id="rId16"/>
    <p:sldId id="315" r:id="rId17"/>
    <p:sldId id="316" r:id="rId18"/>
    <p:sldId id="317" r:id="rId19"/>
    <p:sldId id="318" r:id="rId20"/>
    <p:sldId id="34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07" autoAdjust="0"/>
  </p:normalViewPr>
  <p:slideViewPr>
    <p:cSldViewPr showGuides="1">
      <p:cViewPr varScale="1">
        <p:scale>
          <a:sx n="73" d="100"/>
          <a:sy n="73" d="100"/>
        </p:scale>
        <p:origin x="16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9BF51-A300-4C65-8CD3-EBF0F9B555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779952-F8C8-4BC9-A04D-8E0F593D7663}">
      <dgm:prSet phldrT="[Κείμενο]"/>
      <dgm:spPr/>
      <dgm:t>
        <a:bodyPr/>
        <a:lstStyle/>
        <a:p>
          <a:r>
            <a:rPr lang="el-GR" dirty="0"/>
            <a:t>κοινός τύπος</a:t>
          </a:r>
        </a:p>
      </dgm:t>
    </dgm:pt>
    <dgm:pt modelId="{D1F7487B-2B5A-41C5-B22E-CD338C50E9CA}" type="parTrans" cxnId="{7B764EF4-4F77-4230-B1A2-EADF1BB40D62}">
      <dgm:prSet/>
      <dgm:spPr/>
      <dgm:t>
        <a:bodyPr/>
        <a:lstStyle/>
        <a:p>
          <a:endParaRPr lang="el-GR"/>
        </a:p>
      </dgm:t>
    </dgm:pt>
    <dgm:pt modelId="{4821BB14-7AF4-4C70-9636-FABC3A950564}" type="sibTrans" cxnId="{7B764EF4-4F77-4230-B1A2-EADF1BB40D62}">
      <dgm:prSet/>
      <dgm:spPr/>
      <dgm:t>
        <a:bodyPr/>
        <a:lstStyle/>
        <a:p>
          <a:endParaRPr lang="el-GR"/>
        </a:p>
      </dgm:t>
    </dgm:pt>
    <dgm:pt modelId="{FB00C4AE-4539-4529-9EC1-00604AF725B6}">
      <dgm:prSet phldrT="[Κείμενο]"/>
      <dgm:spPr/>
      <dgm:t>
        <a:bodyPr/>
        <a:lstStyle/>
        <a:p>
          <a:r>
            <a:rPr lang="el-GR" dirty="0"/>
            <a:t>κανονική φωνητική εναλλαγή</a:t>
          </a:r>
        </a:p>
      </dgm:t>
    </dgm:pt>
    <dgm:pt modelId="{68448027-351C-4AA3-8B89-46D0BAF1C796}" type="parTrans" cxnId="{8F668A8F-DFE3-47CA-BB7C-A4F0986D0D67}">
      <dgm:prSet/>
      <dgm:spPr/>
      <dgm:t>
        <a:bodyPr/>
        <a:lstStyle/>
        <a:p>
          <a:endParaRPr lang="el-GR"/>
        </a:p>
      </dgm:t>
    </dgm:pt>
    <dgm:pt modelId="{F2CB341B-8838-4589-BE75-F173D8BFC5DC}" type="sibTrans" cxnId="{8F668A8F-DFE3-47CA-BB7C-A4F0986D0D67}">
      <dgm:prSet/>
      <dgm:spPr/>
      <dgm:t>
        <a:bodyPr/>
        <a:lstStyle/>
        <a:p>
          <a:endParaRPr lang="el-GR"/>
        </a:p>
      </dgm:t>
    </dgm:pt>
    <dgm:pt modelId="{11DB5A86-31A1-4EAF-AB9C-008D2E47D30D}">
      <dgm:prSet phldrT="[Κείμενο]"/>
      <dgm:spPr/>
      <dgm:t>
        <a:bodyPr/>
        <a:lstStyle/>
        <a:p>
          <a:r>
            <a:rPr lang="el-GR" dirty="0"/>
            <a:t>ιστορική εναλλαγή</a:t>
          </a:r>
        </a:p>
      </dgm:t>
    </dgm:pt>
    <dgm:pt modelId="{49FF0467-2BE5-44BC-AE5C-FF348BD86729}" type="parTrans" cxnId="{8B07EDB9-E461-4524-9B9D-AE8BBCA0FC95}">
      <dgm:prSet/>
      <dgm:spPr/>
      <dgm:t>
        <a:bodyPr/>
        <a:lstStyle/>
        <a:p>
          <a:endParaRPr lang="el-GR"/>
        </a:p>
      </dgm:t>
    </dgm:pt>
    <dgm:pt modelId="{6E53A8FD-5B51-4CA8-A410-31A57E8B2E8A}" type="sibTrans" cxnId="{8B07EDB9-E461-4524-9B9D-AE8BBCA0FC95}">
      <dgm:prSet/>
      <dgm:spPr/>
      <dgm:t>
        <a:bodyPr/>
        <a:lstStyle/>
        <a:p>
          <a:endParaRPr lang="el-GR"/>
        </a:p>
      </dgm:t>
    </dgm:pt>
    <dgm:pt modelId="{F6A0A905-6BA4-4072-829E-52DF63C30062}" type="pres">
      <dgm:prSet presAssocID="{22B9BF51-A300-4C65-8CD3-EBF0F9B555D8}" presName="CompostProcess" presStyleCnt="0">
        <dgm:presLayoutVars>
          <dgm:dir/>
          <dgm:resizeHandles val="exact"/>
        </dgm:presLayoutVars>
      </dgm:prSet>
      <dgm:spPr/>
    </dgm:pt>
    <dgm:pt modelId="{3BCC4136-F42B-4D44-94E2-845CC4250396}" type="pres">
      <dgm:prSet presAssocID="{22B9BF51-A300-4C65-8CD3-EBF0F9B555D8}" presName="arrow" presStyleLbl="bgShp" presStyleIdx="0" presStyleCnt="1"/>
      <dgm:spPr/>
    </dgm:pt>
    <dgm:pt modelId="{F66D8461-F619-4FFB-B925-4874739D4892}" type="pres">
      <dgm:prSet presAssocID="{22B9BF51-A300-4C65-8CD3-EBF0F9B555D8}" presName="linearProcess" presStyleCnt="0"/>
      <dgm:spPr/>
    </dgm:pt>
    <dgm:pt modelId="{8436EEFF-C2DD-4F3E-B0FA-F8BC6E481B32}" type="pres">
      <dgm:prSet presAssocID="{6D779952-F8C8-4BC9-A04D-8E0F593D7663}" presName="textNode" presStyleLbl="node1" presStyleIdx="0" presStyleCnt="3">
        <dgm:presLayoutVars>
          <dgm:bulletEnabled val="1"/>
        </dgm:presLayoutVars>
      </dgm:prSet>
      <dgm:spPr/>
    </dgm:pt>
    <dgm:pt modelId="{23384A04-5C02-4065-840E-292517CF7331}" type="pres">
      <dgm:prSet presAssocID="{4821BB14-7AF4-4C70-9636-FABC3A950564}" presName="sibTrans" presStyleCnt="0"/>
      <dgm:spPr/>
    </dgm:pt>
    <dgm:pt modelId="{639ACB7A-BA32-4D96-8C93-B348632F8FEF}" type="pres">
      <dgm:prSet presAssocID="{FB00C4AE-4539-4529-9EC1-00604AF725B6}" presName="textNode" presStyleLbl="node1" presStyleIdx="1" presStyleCnt="3">
        <dgm:presLayoutVars>
          <dgm:bulletEnabled val="1"/>
        </dgm:presLayoutVars>
      </dgm:prSet>
      <dgm:spPr/>
    </dgm:pt>
    <dgm:pt modelId="{8AAE4591-00CF-4DEE-8987-DD68C536C4DC}" type="pres">
      <dgm:prSet presAssocID="{F2CB341B-8838-4589-BE75-F173D8BFC5DC}" presName="sibTrans" presStyleCnt="0"/>
      <dgm:spPr/>
    </dgm:pt>
    <dgm:pt modelId="{717D47A8-FA4B-47F9-B1E5-868EAF23C071}" type="pres">
      <dgm:prSet presAssocID="{11DB5A86-31A1-4EAF-AB9C-008D2E47D30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6210D37-2B07-477E-BFC6-C5988E31BC3C}" type="presOf" srcId="{FB00C4AE-4539-4529-9EC1-00604AF725B6}" destId="{639ACB7A-BA32-4D96-8C93-B348632F8FEF}" srcOrd="0" destOrd="0" presId="urn:microsoft.com/office/officeart/2005/8/layout/hProcess9"/>
    <dgm:cxn modelId="{C761FA5A-5EE7-4411-9A43-89386C43622C}" type="presOf" srcId="{11DB5A86-31A1-4EAF-AB9C-008D2E47D30D}" destId="{717D47A8-FA4B-47F9-B1E5-868EAF23C071}" srcOrd="0" destOrd="0" presId="urn:microsoft.com/office/officeart/2005/8/layout/hProcess9"/>
    <dgm:cxn modelId="{8F668A8F-DFE3-47CA-BB7C-A4F0986D0D67}" srcId="{22B9BF51-A300-4C65-8CD3-EBF0F9B555D8}" destId="{FB00C4AE-4539-4529-9EC1-00604AF725B6}" srcOrd="1" destOrd="0" parTransId="{68448027-351C-4AA3-8B89-46D0BAF1C796}" sibTransId="{F2CB341B-8838-4589-BE75-F173D8BFC5DC}"/>
    <dgm:cxn modelId="{8B07EDB9-E461-4524-9B9D-AE8BBCA0FC95}" srcId="{22B9BF51-A300-4C65-8CD3-EBF0F9B555D8}" destId="{11DB5A86-31A1-4EAF-AB9C-008D2E47D30D}" srcOrd="2" destOrd="0" parTransId="{49FF0467-2BE5-44BC-AE5C-FF348BD86729}" sibTransId="{6E53A8FD-5B51-4CA8-A410-31A57E8B2E8A}"/>
    <dgm:cxn modelId="{7B764EF4-4F77-4230-B1A2-EADF1BB40D62}" srcId="{22B9BF51-A300-4C65-8CD3-EBF0F9B555D8}" destId="{6D779952-F8C8-4BC9-A04D-8E0F593D7663}" srcOrd="0" destOrd="0" parTransId="{D1F7487B-2B5A-41C5-B22E-CD338C50E9CA}" sibTransId="{4821BB14-7AF4-4C70-9636-FABC3A950564}"/>
    <dgm:cxn modelId="{6DCCEBF4-1A9A-45B6-A211-4A2C40264BA6}" type="presOf" srcId="{6D779952-F8C8-4BC9-A04D-8E0F593D7663}" destId="{8436EEFF-C2DD-4F3E-B0FA-F8BC6E481B32}" srcOrd="0" destOrd="0" presId="urn:microsoft.com/office/officeart/2005/8/layout/hProcess9"/>
    <dgm:cxn modelId="{A02EBDFA-5C5A-402A-9CA8-88D9D6A03938}" type="presOf" srcId="{22B9BF51-A300-4C65-8CD3-EBF0F9B555D8}" destId="{F6A0A905-6BA4-4072-829E-52DF63C30062}" srcOrd="0" destOrd="0" presId="urn:microsoft.com/office/officeart/2005/8/layout/hProcess9"/>
    <dgm:cxn modelId="{2A944C1A-DFA3-49E7-8CF7-D3A777060F2F}" type="presParOf" srcId="{F6A0A905-6BA4-4072-829E-52DF63C30062}" destId="{3BCC4136-F42B-4D44-94E2-845CC4250396}" srcOrd="0" destOrd="0" presId="urn:microsoft.com/office/officeart/2005/8/layout/hProcess9"/>
    <dgm:cxn modelId="{306638D7-5E12-4474-91EC-C10858D77970}" type="presParOf" srcId="{F6A0A905-6BA4-4072-829E-52DF63C30062}" destId="{F66D8461-F619-4FFB-B925-4874739D4892}" srcOrd="1" destOrd="0" presId="urn:microsoft.com/office/officeart/2005/8/layout/hProcess9"/>
    <dgm:cxn modelId="{899D5484-5345-455C-ACC1-4A7B7D366546}" type="presParOf" srcId="{F66D8461-F619-4FFB-B925-4874739D4892}" destId="{8436EEFF-C2DD-4F3E-B0FA-F8BC6E481B32}" srcOrd="0" destOrd="0" presId="urn:microsoft.com/office/officeart/2005/8/layout/hProcess9"/>
    <dgm:cxn modelId="{ED7973FB-3C61-4D58-916E-B5D544585F7E}" type="presParOf" srcId="{F66D8461-F619-4FFB-B925-4874739D4892}" destId="{23384A04-5C02-4065-840E-292517CF7331}" srcOrd="1" destOrd="0" presId="urn:microsoft.com/office/officeart/2005/8/layout/hProcess9"/>
    <dgm:cxn modelId="{B7B62542-A8FA-44BF-A7D6-F39C6FD8B16D}" type="presParOf" srcId="{F66D8461-F619-4FFB-B925-4874739D4892}" destId="{639ACB7A-BA32-4D96-8C93-B348632F8FEF}" srcOrd="2" destOrd="0" presId="urn:microsoft.com/office/officeart/2005/8/layout/hProcess9"/>
    <dgm:cxn modelId="{1070C616-6292-4B7C-AC57-FD569BA937FB}" type="presParOf" srcId="{F66D8461-F619-4FFB-B925-4874739D4892}" destId="{8AAE4591-00CF-4DEE-8987-DD68C536C4DC}" srcOrd="3" destOrd="0" presId="urn:microsoft.com/office/officeart/2005/8/layout/hProcess9"/>
    <dgm:cxn modelId="{7D5C0550-9E71-440A-8E5B-156023FC2099}" type="presParOf" srcId="{F66D8461-F619-4FFB-B925-4874739D4892}" destId="{717D47A8-FA4B-47F9-B1E5-868EAF23C0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C4136-F42B-4D44-94E2-845CC4250396}">
      <dsp:nvSpPr>
        <dsp:cNvPr id="0" name=""/>
        <dsp:cNvSpPr/>
      </dsp:nvSpPr>
      <dsp:spPr>
        <a:xfrm>
          <a:off x="617219" y="0"/>
          <a:ext cx="6995160" cy="5001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EEFF-C2DD-4F3E-B0FA-F8BC6E481B32}">
      <dsp:nvSpPr>
        <dsp:cNvPr id="0" name=""/>
        <dsp:cNvSpPr/>
      </dsp:nvSpPr>
      <dsp:spPr>
        <a:xfrm>
          <a:off x="278874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κοινός τύπος</a:t>
          </a:r>
        </a:p>
      </dsp:txBody>
      <dsp:txXfrm>
        <a:off x="376534" y="1598085"/>
        <a:ext cx="2273560" cy="1805247"/>
      </dsp:txXfrm>
    </dsp:sp>
    <dsp:sp modelId="{639ACB7A-BA32-4D96-8C93-B348632F8FEF}">
      <dsp:nvSpPr>
        <dsp:cNvPr id="0" name=""/>
        <dsp:cNvSpPr/>
      </dsp:nvSpPr>
      <dsp:spPr>
        <a:xfrm>
          <a:off x="2880359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κανονική φωνητική εναλλαγή</a:t>
          </a:r>
        </a:p>
      </dsp:txBody>
      <dsp:txXfrm>
        <a:off x="2978019" y="1598085"/>
        <a:ext cx="2273560" cy="1805247"/>
      </dsp:txXfrm>
    </dsp:sp>
    <dsp:sp modelId="{717D47A8-FA4B-47F9-B1E5-868EAF23C071}">
      <dsp:nvSpPr>
        <dsp:cNvPr id="0" name=""/>
        <dsp:cNvSpPr/>
      </dsp:nvSpPr>
      <dsp:spPr>
        <a:xfrm>
          <a:off x="5481845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ιστορική εναλλαγή</a:t>
          </a:r>
        </a:p>
      </dsp:txBody>
      <dsp:txXfrm>
        <a:off x="5579505" y="1598085"/>
        <a:ext cx="2273560" cy="1805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C4A59-3C76-45CD-9A97-B3FBF327351F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9C9A8-6B47-44CD-8713-4B407EE068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9C9A8-6B47-44CD-8713-4B407EE06876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5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718E-BDC1-444C-9609-25BCFF08002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32618-0F0C-4331-ACD2-4A5BC0F0AB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0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C790-5203-410F-8A2F-3B77A9B37E88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ΘΕΜΑ 1 (ΜΕΡΟΣ 3)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ΙΣΤΟΡΙΑ ΤΗΣ ΡΩΣΙΚΗΣ ΓΛΩΣΣΑΣ ΩΣ ΕΠΙΣΤΗΜΗ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l-GR" dirty="0"/>
              <a:t>Τα στοιχεία της σύγχρονης ρωσικής γλώσσας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		</a:t>
            </a:r>
            <a:r>
              <a:rPr lang="ru-RU" dirty="0">
                <a:solidFill>
                  <a:srgbClr val="FF0000"/>
                </a:solidFill>
              </a:rPr>
              <a:t>в лес</a:t>
            </a:r>
            <a:r>
              <a:rPr lang="ru-RU" b="1" u="sng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 – о лес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endParaRPr lang="el-GR" b="1" u="sng" dirty="0"/>
          </a:p>
          <a:p>
            <a:pPr marL="514350" indent="-514350">
              <a:buNone/>
            </a:pPr>
            <a:r>
              <a:rPr lang="el-GR" dirty="0"/>
              <a:t>Τα στοιχεία των άλλων σλαβικών γλωσσών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       </a:t>
            </a:r>
            <a:r>
              <a:rPr lang="ru-RU" dirty="0">
                <a:solidFill>
                  <a:srgbClr val="FF0000"/>
                </a:solidFill>
              </a:rPr>
              <a:t>г   - украинский </a:t>
            </a:r>
            <a:r>
              <a:rPr lang="el-GR" dirty="0">
                <a:solidFill>
                  <a:srgbClr val="FF0000"/>
                </a:solidFill>
              </a:rPr>
              <a:t>[γ] </a:t>
            </a:r>
            <a:r>
              <a:rPr lang="ru-RU" dirty="0">
                <a:solidFill>
                  <a:srgbClr val="FF0000"/>
                </a:solidFill>
              </a:rPr>
              <a:t>, русск. дом</a:t>
            </a:r>
            <a:r>
              <a:rPr lang="ru-RU" b="1" u="sng" dirty="0">
                <a:solidFill>
                  <a:srgbClr val="FF0000"/>
                </a:solidFill>
              </a:rPr>
              <a:t>а </a:t>
            </a:r>
            <a:r>
              <a:rPr lang="ru-RU" dirty="0">
                <a:solidFill>
                  <a:srgbClr val="FF0000"/>
                </a:solidFill>
              </a:rPr>
              <a:t>– белорусск. дом</a:t>
            </a:r>
            <a:r>
              <a:rPr lang="ru-RU" b="1" u="sng" dirty="0">
                <a:solidFill>
                  <a:srgbClr val="FF0000"/>
                </a:solidFill>
              </a:rPr>
              <a:t>ы</a:t>
            </a:r>
            <a:endParaRPr lang="el-GR" b="1" u="sng" dirty="0"/>
          </a:p>
          <a:p>
            <a:pPr marL="514350" indent="-514350">
              <a:buNone/>
            </a:pPr>
            <a:r>
              <a:rPr lang="el-GR" dirty="0"/>
              <a:t>Τα στοιχεία των άλλων ινδοευρωπαϊκών γλωσσών 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п</a:t>
            </a:r>
            <a:r>
              <a:rPr lang="el-GR" dirty="0">
                <a:solidFill>
                  <a:srgbClr val="FF0000"/>
                </a:solidFill>
                <a:latin typeface="CyrillicaOchrid1" pitchFamily="34" charset="0"/>
              </a:rPr>
              <a:t>Ή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ть - п</a:t>
            </a:r>
            <a:r>
              <a:rPr lang="el-GR" dirty="0">
                <a:solidFill>
                  <a:srgbClr val="FF0000"/>
                </a:solidFill>
                <a:latin typeface="CyrillicaOchrid1" pitchFamily="34" charset="0"/>
              </a:rPr>
              <a:t>©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ть </a:t>
            </a:r>
            <a:endParaRPr lang="en-US" dirty="0">
              <a:solidFill>
                <a:srgbClr val="FF0000"/>
              </a:solidFill>
              <a:latin typeface="CyrillicaOchrid1" pitchFamily="34" charset="0"/>
            </a:endParaRPr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  <a:latin typeface="CyrillicaOchrid1" pitchFamily="34" charset="0"/>
              </a:rPr>
              <a:t>   </a:t>
            </a:r>
            <a:r>
              <a:rPr lang="el-GR" dirty="0">
                <a:solidFill>
                  <a:srgbClr val="FF0000"/>
                </a:solidFill>
              </a:rPr>
              <a:t>πόντος - </a:t>
            </a:r>
            <a:r>
              <a:rPr lang="en-US" dirty="0">
                <a:solidFill>
                  <a:srgbClr val="FF0000"/>
                </a:solidFill>
                <a:latin typeface="CyrillicaOchrid1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pons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pontis</a:t>
            </a:r>
            <a:endParaRPr lang="el-GR" dirty="0"/>
          </a:p>
          <a:p>
            <a:pPr marL="514350" indent="-514350">
              <a:buNone/>
            </a:pPr>
            <a:r>
              <a:rPr lang="el-GR" dirty="0"/>
              <a:t>Τα στοιχεία των σύγχρονων διαλέκτων της ρωσικής γλώσσας </a:t>
            </a:r>
          </a:p>
          <a:p>
            <a:pPr marL="514350" indent="-514350">
              <a:buNone/>
            </a:pPr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ru-RU" dirty="0">
                <a:solidFill>
                  <a:srgbClr val="FF0000"/>
                </a:solidFill>
              </a:rPr>
              <a:t>Фома - </a:t>
            </a:r>
            <a:r>
              <a:rPr lang="en-US" dirty="0">
                <a:solidFill>
                  <a:srgbClr val="FF0000"/>
                </a:solidFill>
                <a:latin typeface="CyrillicaOchrid1" pitchFamily="34" charset="0"/>
              </a:rPr>
              <a:t>Ś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ома </a:t>
            </a:r>
            <a:r>
              <a:rPr lang="ru-RU" dirty="0">
                <a:solidFill>
                  <a:srgbClr val="FF0000"/>
                </a:solidFill>
              </a:rPr>
              <a:t> - Хома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</a:rPr>
              <a:t>     </a:t>
            </a:r>
            <a:r>
              <a:rPr lang="el-GR" dirty="0">
                <a:solidFill>
                  <a:srgbClr val="FF0000"/>
                </a:solidFill>
              </a:rPr>
              <a:t>Νότιοι Ρωσικοί διάλεκτοι: 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en-US" dirty="0">
                <a:solidFill>
                  <a:srgbClr val="FF0000"/>
                </a:solidFill>
              </a:rPr>
              <a:t>[w]</a:t>
            </a:r>
            <a:r>
              <a:rPr lang="ru-RU" dirty="0">
                <a:solidFill>
                  <a:srgbClr val="FF0000"/>
                </a:solidFill>
              </a:rPr>
              <a:t>а  де</a:t>
            </a:r>
            <a:r>
              <a:rPr lang="en-US" dirty="0">
                <a:solidFill>
                  <a:srgbClr val="FF0000"/>
                </a:solidFill>
              </a:rPr>
              <a:t>[w]</a:t>
            </a:r>
            <a:r>
              <a:rPr lang="ru-RU" dirty="0">
                <a:solidFill>
                  <a:srgbClr val="FF0000"/>
                </a:solidFill>
              </a:rPr>
              <a:t>ка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коро</a:t>
            </a:r>
            <a:r>
              <a:rPr lang="en-US" dirty="0">
                <a:solidFill>
                  <a:srgbClr val="FF0000"/>
                </a:solidFill>
              </a:rPr>
              <a:t>[w]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el-GR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l-GR" dirty="0">
                <a:solidFill>
                  <a:srgbClr val="FF0000"/>
                </a:solidFill>
              </a:rPr>
              <a:t>      [</a:t>
            </a:r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el-GR" dirty="0">
                <a:solidFill>
                  <a:srgbClr val="FF0000"/>
                </a:solidFill>
              </a:rPr>
              <a:t>]</a:t>
            </a:r>
            <a:r>
              <a:rPr lang="ru-RU" dirty="0">
                <a:solidFill>
                  <a:srgbClr val="FF0000"/>
                </a:solidFill>
              </a:rPr>
              <a:t>  - </a:t>
            </a:r>
            <a:r>
              <a:rPr lang="el-GR" dirty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ŭ</a:t>
            </a:r>
            <a:r>
              <a:rPr lang="el-GR" dirty="0">
                <a:solidFill>
                  <a:srgbClr val="FF0000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l-GR" dirty="0"/>
              <a:t>Κύρια ονόματα (τοπωνυμίες)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</a:rPr>
              <a:t>  Мытищи, Ярославль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l-GR" dirty="0"/>
              <a:t>Δάνεια από τη ρωσική γλώσσα σε άλλες γλώσσες και από ξένες γλώσσες στη Ρωσική </a:t>
            </a:r>
          </a:p>
          <a:p>
            <a:pPr marL="514350" indent="-514350">
              <a:buNone/>
            </a:pPr>
            <a:r>
              <a:rPr lang="ru-RU" dirty="0"/>
              <a:t>	</a:t>
            </a:r>
            <a:r>
              <a:rPr lang="el-GR" dirty="0" err="1">
                <a:solidFill>
                  <a:srgbClr val="FF0000"/>
                </a:solidFill>
              </a:rPr>
              <a:t>φιν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="1" u="sng" dirty="0" err="1">
                <a:solidFill>
                  <a:srgbClr val="FF0000"/>
                </a:solidFill>
              </a:rPr>
              <a:t>u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b="1" u="sng" dirty="0" err="1">
                <a:solidFill>
                  <a:srgbClr val="FF0000"/>
                </a:solidFill>
              </a:rPr>
              <a:t>i</a:t>
            </a:r>
            <a:r>
              <a:rPr lang="en-US" dirty="0" err="1">
                <a:solidFill>
                  <a:srgbClr val="FF0000"/>
                </a:solidFill>
              </a:rPr>
              <a:t>kka</a:t>
            </a:r>
            <a:r>
              <a:rPr lang="en-US" dirty="0">
                <a:solidFill>
                  <a:srgbClr val="FF0000"/>
                </a:solidFill>
              </a:rPr>
              <a:t> -  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лъжька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dirty="0" err="1">
                <a:solidFill>
                  <a:srgbClr val="FF0000"/>
                </a:solidFill>
              </a:rPr>
              <a:t>suntia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с©дия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Karl  - </a:t>
            </a:r>
            <a:r>
              <a:rPr lang="ru-RU" dirty="0">
                <a:solidFill>
                  <a:srgbClr val="FF0000"/>
                </a:solidFill>
              </a:rPr>
              <a:t>король (</a:t>
            </a:r>
            <a:r>
              <a:rPr lang="el-GR" dirty="0">
                <a:solidFill>
                  <a:srgbClr val="FF0000"/>
                </a:solidFill>
              </a:rPr>
              <a:t>ρωσ.) – </a:t>
            </a:r>
            <a:r>
              <a:rPr lang="ru-RU" dirty="0">
                <a:solidFill>
                  <a:srgbClr val="FF0000"/>
                </a:solidFill>
              </a:rPr>
              <a:t>краль </a:t>
            </a:r>
            <a:r>
              <a:rPr lang="el-GR" dirty="0">
                <a:solidFill>
                  <a:srgbClr val="FF0000"/>
                </a:solidFill>
              </a:rPr>
              <a:t>(</a:t>
            </a:r>
            <a:r>
              <a:rPr lang="el-GR" dirty="0" err="1">
                <a:solidFill>
                  <a:srgbClr val="FF0000"/>
                </a:solidFill>
              </a:rPr>
              <a:t>σερβ</a:t>
            </a:r>
            <a:r>
              <a:rPr lang="el-GR" dirty="0">
                <a:solidFill>
                  <a:srgbClr val="FF0000"/>
                </a:solidFill>
              </a:rPr>
              <a:t>.)</a:t>
            </a:r>
          </a:p>
          <a:p>
            <a:pPr marL="514350" indent="-514350">
              <a:buNone/>
            </a:pPr>
            <a:r>
              <a:rPr lang="el-GR" dirty="0">
                <a:solidFill>
                  <a:srgbClr val="FF0000"/>
                </a:solidFill>
              </a:rPr>
              <a:t>      μάρμαρο – </a:t>
            </a:r>
            <a:r>
              <a:rPr lang="ru-RU" dirty="0">
                <a:solidFill>
                  <a:srgbClr val="FF0000"/>
                </a:solidFill>
              </a:rPr>
              <a:t>мрамор 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l-GR" dirty="0"/>
              <a:t>Καταγραφές των ρωσικών λέξεων από ξένους και ξένων λέξεων από Ρώσους </a:t>
            </a:r>
            <a:endParaRPr lang="ru-RU" dirty="0"/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Κωνσταντίνος </a:t>
            </a:r>
            <a:r>
              <a:rPr lang="el-GR" dirty="0" err="1">
                <a:solidFill>
                  <a:srgbClr val="FF0000"/>
                </a:solidFill>
              </a:rPr>
              <a:t>Ζ΄</a:t>
            </a:r>
            <a:r>
              <a:rPr lang="el-GR" dirty="0">
                <a:solidFill>
                  <a:srgbClr val="FF0000"/>
                </a:solidFill>
              </a:rPr>
              <a:t> Πορφυρογέννητος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el-GR" dirty="0">
                <a:solidFill>
                  <a:srgbClr val="FF0000"/>
                </a:solidFill>
              </a:rPr>
              <a:t>Περί θεμάτων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el-GR" dirty="0">
                <a:solidFill>
                  <a:srgbClr val="FF0000"/>
                </a:solidFill>
              </a:rPr>
              <a:t>(949) </a:t>
            </a:r>
            <a:r>
              <a:rPr lang="el-GR" dirty="0" err="1">
                <a:solidFill>
                  <a:srgbClr val="FF0000"/>
                </a:solidFill>
              </a:rPr>
              <a:t>πραχ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-порог</a:t>
            </a:r>
            <a:r>
              <a:rPr lang="el-GR" dirty="0">
                <a:solidFill>
                  <a:srgbClr val="FF0000"/>
                </a:solidFill>
              </a:rPr>
              <a:t>   Δνείπερος </a:t>
            </a:r>
            <a:r>
              <a:rPr lang="ru-RU" dirty="0">
                <a:solidFill>
                  <a:srgbClr val="FF0000"/>
                </a:solidFill>
              </a:rPr>
              <a:t>-Днепр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l-GR" dirty="0">
                <a:latin typeface="Palatino Linotype" pitchFamily="18" charset="0"/>
              </a:rPr>
              <a:t>Πάτερ </a:t>
            </a:r>
            <a:r>
              <a:rPr lang="el-GR" dirty="0" err="1">
                <a:latin typeface="Palatino Linotype" pitchFamily="18" charset="0"/>
              </a:rPr>
              <a:t>ἡμῶν</a:t>
            </a:r>
            <a:r>
              <a:rPr lang="el-GR" dirty="0">
                <a:latin typeface="Palatino Linotype" pitchFamily="18" charset="0"/>
              </a:rPr>
              <a:t> ὁ </a:t>
            </a:r>
            <a:r>
              <a:rPr lang="el-GR" dirty="0" err="1">
                <a:latin typeface="Palatino Linotype" pitchFamily="18" charset="0"/>
              </a:rPr>
              <a:t>ἐν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τοῖς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οὐρανοῖς</a:t>
            </a:r>
            <a:endParaRPr lang="ru-RU" dirty="0">
              <a:solidFill>
                <a:schemeClr val="dk1"/>
              </a:solidFill>
              <a:latin typeface="Palatino Linotype" pitchFamily="18" charset="0"/>
            </a:endParaRPr>
          </a:p>
          <a:p>
            <a:endParaRPr lang="ru-RU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r>
              <a:rPr lang="en-US" dirty="0">
                <a:solidFill>
                  <a:schemeClr val="dk1"/>
                </a:solidFill>
                <a:latin typeface="CyrillicaOchrid1" pitchFamily="34" charset="0"/>
              </a:rPr>
              <a:t>w</a:t>
            </a:r>
            <a:r>
              <a:rPr lang="ru-RU" dirty="0">
                <a:solidFill>
                  <a:schemeClr val="dk1"/>
                </a:solidFill>
                <a:latin typeface="CyrillicaOchrid1" pitchFamily="34" charset="0"/>
              </a:rPr>
              <a:t>тче нашъ иже еси на небэсэхъ</a:t>
            </a:r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r>
              <a:rPr lang="ru-RU" dirty="0">
                <a:solidFill>
                  <a:schemeClr val="dk1"/>
                </a:solidFill>
              </a:rPr>
              <a:t>Отец наш, который на небесах </a:t>
            </a:r>
          </a:p>
          <a:p>
            <a:endParaRPr lang="ru-RU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ru-RU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/>
              <a:t>Не пой, красавица, при мне </a:t>
            </a:r>
          </a:p>
          <a:p>
            <a:pPr>
              <a:buNone/>
            </a:pPr>
            <a:r>
              <a:rPr lang="ru-RU" sz="4400" dirty="0"/>
              <a:t>Ты песен Грузии печальной</a:t>
            </a:r>
          </a:p>
          <a:p>
            <a:pPr>
              <a:buNone/>
            </a:pPr>
            <a:r>
              <a:rPr lang="ru-RU" sz="4400" dirty="0"/>
              <a:t>Напоминают мне оне</a:t>
            </a:r>
          </a:p>
          <a:p>
            <a:pPr>
              <a:buNone/>
            </a:pPr>
            <a:r>
              <a:rPr lang="ru-RU" sz="4400" dirty="0"/>
              <a:t>Другую жизнь и берег дальный </a:t>
            </a:r>
            <a:endParaRPr lang="el-GR" sz="4400" dirty="0"/>
          </a:p>
          <a:p>
            <a:pPr>
              <a:buNone/>
            </a:pPr>
            <a:r>
              <a:rPr lang="el-GR" sz="4400" dirty="0"/>
              <a:t>                      </a:t>
            </a:r>
            <a:r>
              <a:rPr lang="ru-RU" sz="3600" i="1" dirty="0"/>
              <a:t>(А. С. Пушкин)</a:t>
            </a:r>
            <a:endParaRPr lang="el-GR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 fontScale="90000"/>
          </a:bodyPr>
          <a:lstStyle/>
          <a:p>
            <a:r>
              <a:rPr lang="el-GR" dirty="0"/>
              <a:t>ΘΕΜΑ </a:t>
            </a:r>
            <a:r>
              <a:rPr lang="en-US" dirty="0"/>
              <a:t>2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ΙΣΤΟΡΙΑ ΤΟΥ ΦΩΝΗΤΙΚΟΥ ΣΥΣΤΗΜΑΤΟΣ ΤΗΣ ΡΩΣΙΚΗΣ ΓΛΩΣΣΑΣ</a:t>
            </a:r>
            <a:br>
              <a:rPr lang="el-GR" dirty="0"/>
            </a:br>
            <a:r>
              <a:rPr lang="el-GR" dirty="0"/>
              <a:t>(μέρος 1)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Ενδεικτικές εναλλαγές</a:t>
            </a:r>
            <a:r>
              <a:rPr lang="ru-RU" dirty="0"/>
              <a:t> </a:t>
            </a:r>
            <a:r>
              <a:rPr lang="el-GR" dirty="0"/>
              <a:t>των φθόγγων  της ρωσικής γλώσσας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г//ж         к// ч        х// ш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ск// щ    ст// щ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б// бл   в//вл    м//мл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а (я) // им // 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о// 0     е//</a:t>
            </a:r>
            <a:r>
              <a:rPr lang="el-GR" sz="4400" b="1" dirty="0"/>
              <a:t>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4400" b="1" dirty="0"/>
              <a:t>*</a:t>
            </a:r>
            <a:r>
              <a:rPr lang="en-US" sz="4400" b="1" dirty="0" err="1"/>
              <a:t>kon</a:t>
            </a:r>
            <a:endParaRPr lang="en-US" sz="4400" b="1" dirty="0"/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kon</a:t>
            </a:r>
            <a:r>
              <a:rPr lang="en-US" sz="4400" b="1" dirty="0"/>
              <a:t>//*ken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kon</a:t>
            </a:r>
            <a:r>
              <a:rPr lang="en-US" sz="4400" b="1" dirty="0"/>
              <a:t> // </a:t>
            </a:r>
            <a:r>
              <a:rPr lang="en-US" sz="4400" b="1" dirty="0">
                <a:latin typeface="CyrillicaOchrid1"/>
              </a:rPr>
              <a:t> </a:t>
            </a:r>
            <a:r>
              <a:rPr lang="en-US" sz="4400" b="1" dirty="0">
                <a:latin typeface="+mj-lt"/>
              </a:rPr>
              <a:t>*</a:t>
            </a:r>
            <a:r>
              <a:rPr lang="en-US" sz="4400" b="1" dirty="0" err="1"/>
              <a:t>čen</a:t>
            </a:r>
            <a:r>
              <a:rPr lang="en-US" sz="4400" b="1" dirty="0"/>
              <a:t> 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kon</a:t>
            </a:r>
            <a:r>
              <a:rPr lang="en-US" sz="4400" b="1" dirty="0"/>
              <a:t>-</a:t>
            </a:r>
            <a:r>
              <a:rPr lang="ru-RU" sz="4400" b="1" dirty="0"/>
              <a:t>ь</a:t>
            </a:r>
            <a:r>
              <a:rPr lang="en-US" sz="4400" b="1" dirty="0"/>
              <a:t>c</a:t>
            </a:r>
            <a:r>
              <a:rPr lang="ru-RU" sz="4400" b="1" dirty="0"/>
              <a:t>ь</a:t>
            </a:r>
            <a:r>
              <a:rPr lang="en-US" sz="4400" b="1" dirty="0"/>
              <a:t> // *</a:t>
            </a:r>
            <a:r>
              <a:rPr lang="en-US" sz="4400" b="1" dirty="0" err="1"/>
              <a:t>čen</a:t>
            </a:r>
            <a:r>
              <a:rPr lang="en-US" sz="4400" b="1" dirty="0"/>
              <a:t> –lo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</a:t>
            </a:r>
            <a:r>
              <a:rPr lang="en-US" sz="4400" b="1" dirty="0"/>
              <a:t>-n</a:t>
            </a:r>
            <a:r>
              <a:rPr lang="ru-RU" sz="4400" b="1" dirty="0"/>
              <a:t>ь</a:t>
            </a:r>
            <a:r>
              <a:rPr lang="en-US" sz="4400" b="1" dirty="0"/>
              <a:t>-c</a:t>
            </a:r>
            <a:r>
              <a:rPr lang="ru-RU" sz="4400" b="1" dirty="0"/>
              <a:t>ь</a:t>
            </a:r>
            <a:r>
              <a:rPr lang="en-US" sz="4400" b="1" dirty="0"/>
              <a:t> //  *</a:t>
            </a:r>
            <a:r>
              <a:rPr lang="en-US" sz="4400" b="1" dirty="0" err="1"/>
              <a:t>č</a:t>
            </a:r>
            <a:r>
              <a:rPr lang="en-US" sz="4400" b="1" dirty="0" err="1">
                <a:latin typeface="Calibri"/>
              </a:rPr>
              <a:t>ę</a:t>
            </a:r>
            <a:r>
              <a:rPr lang="en-US" sz="4400" b="1" dirty="0"/>
              <a:t> –lo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</a:t>
            </a:r>
            <a:r>
              <a:rPr lang="en-US" sz="4400" b="1" dirty="0"/>
              <a:t>-n</a:t>
            </a:r>
            <a:r>
              <a:rPr lang="ru-RU" sz="4400" b="1" dirty="0"/>
              <a:t>ь</a:t>
            </a:r>
            <a:r>
              <a:rPr lang="en-US" sz="4400" b="1" dirty="0"/>
              <a:t>-c</a:t>
            </a:r>
            <a:r>
              <a:rPr lang="ru-RU" sz="4400" b="1" dirty="0"/>
              <a:t>ь</a:t>
            </a:r>
            <a:r>
              <a:rPr lang="en-US" sz="4400" b="1" dirty="0"/>
              <a:t> //  *</a:t>
            </a:r>
            <a:r>
              <a:rPr lang="en-US" sz="4400" b="1" dirty="0" err="1"/>
              <a:t>na-čę</a:t>
            </a:r>
            <a:r>
              <a:rPr lang="en-US" sz="4400" b="1" dirty="0"/>
              <a:t> –lo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>
                <a:latin typeface="CyrillicaOchrid1" pitchFamily="34" charset="0"/>
              </a:rPr>
              <a:t>коньць </a:t>
            </a:r>
            <a:r>
              <a:rPr lang="en-US" sz="4400" b="1" dirty="0"/>
              <a:t>//</a:t>
            </a:r>
            <a:r>
              <a:rPr lang="ru-RU" sz="4400" b="1" dirty="0"/>
              <a:t> </a:t>
            </a:r>
            <a:r>
              <a:rPr lang="ru-RU" sz="4400" b="1" dirty="0" err="1">
                <a:latin typeface="CyrillicaOchrid1" pitchFamily="34" charset="0"/>
              </a:rPr>
              <a:t>нач</a:t>
            </a:r>
            <a:r>
              <a:rPr lang="ru-RU" sz="4400" b="1" dirty="0" err="1">
                <a:latin typeface="CyrillicaOchrid1"/>
              </a:rPr>
              <a:t>­­­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4400" b="1" dirty="0" err="1">
                <a:latin typeface="CyrillicaOchrid1"/>
              </a:rPr>
              <a:t>ло</a:t>
            </a:r>
            <a:endParaRPr lang="en-US" sz="4400" b="1" dirty="0">
              <a:latin typeface="CyrillicaOchrid1" pitchFamily="34" charset="0"/>
            </a:endParaRPr>
          </a:p>
          <a:p>
            <a:pPr algn="ctr">
              <a:buNone/>
            </a:pPr>
            <a:r>
              <a:rPr lang="ru-RU" sz="4400" b="1" dirty="0"/>
              <a:t>конец // начало </a:t>
            </a:r>
            <a:endParaRPr lang="en-US" sz="4400" b="1" dirty="0"/>
          </a:p>
          <a:p>
            <a:pPr algn="ctr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των φωνηέντων της </a:t>
            </a:r>
            <a:r>
              <a:rPr lang="el-GR" dirty="0" err="1"/>
              <a:t>παλαιορωσικής</a:t>
            </a:r>
            <a:r>
              <a:rPr lang="el-GR" dirty="0"/>
              <a:t> γλώσσας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27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Передний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Задний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Верхний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и</a:t>
                      </a:r>
                    </a:p>
                    <a:p>
                      <a:pPr algn="ctr"/>
                      <a:r>
                        <a:rPr lang="en-US" sz="4400" dirty="0"/>
                        <a:t>[ě]</a:t>
                      </a:r>
                      <a:r>
                        <a:rPr lang="el-GR" sz="4400" dirty="0"/>
                        <a:t> (</a:t>
                      </a:r>
                      <a:r>
                        <a:rPr lang="ru-RU" sz="4400" dirty="0">
                          <a:latin typeface="CyrillicaOchrid1" pitchFamily="34" charset="0"/>
                        </a:rPr>
                        <a:t>э</a:t>
                      </a:r>
                      <a:r>
                        <a:rPr lang="el-GR" sz="4400" dirty="0">
                          <a:latin typeface="+mn-lt"/>
                        </a:rPr>
                        <a:t>)</a:t>
                      </a:r>
                      <a:endParaRPr lang="el-GR" sz="4400" dirty="0">
                        <a:latin typeface="CyrillicaOchrid1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ы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у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э</a:t>
                      </a:r>
                      <a:r>
                        <a:rPr lang="ru-RU" sz="4400" baseline="0" dirty="0"/>
                        <a:t> - ь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о -ъ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Нижний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alibri"/>
                        </a:rPr>
                        <a:t>ä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των φωνηέντων της σύγχρονης ρωσικής γλώσσας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27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Передний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Задний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Верхний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и</a:t>
                      </a:r>
                    </a:p>
                    <a:p>
                      <a:pPr algn="ctr"/>
                      <a:endParaRPr lang="el-GR" sz="4400" dirty="0">
                        <a:latin typeface="CyrillicaOchrid1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ы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у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э</a:t>
                      </a:r>
                      <a:r>
                        <a:rPr lang="ru-RU" sz="4400" baseline="0" dirty="0"/>
                        <a:t> 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о 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Нижний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της ιστορικής μελέτης της ρωσικής γλώσσας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l-GR" dirty="0"/>
              <a:t>Α. Κύριες 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Χειρόγραφα  βιβλία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Έντυπα βιβλία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Επίσημα έγγραφα </a:t>
            </a:r>
            <a:r>
              <a:rPr lang="en-US" dirty="0"/>
              <a:t> - </a:t>
            </a:r>
            <a:r>
              <a:rPr lang="el-GR" dirty="0"/>
              <a:t>επιστολές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Επιγραφές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Ιδιωτικές επιστολές  - αλληλογραφία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n-US" sz="4000" dirty="0"/>
              <a:t>[ä] = [æ] = </a:t>
            </a:r>
            <a:r>
              <a:rPr lang="en-US" sz="4000" dirty="0">
                <a:latin typeface="CyrillicaOchrid1" pitchFamily="34" charset="0"/>
              </a:rPr>
              <a:t>­</a:t>
            </a:r>
            <a:r>
              <a:rPr lang="en-US" sz="4000" dirty="0"/>
              <a:t>&lt;</a:t>
            </a:r>
            <a:r>
              <a:rPr lang="ru-RU" sz="4000" dirty="0">
                <a:latin typeface="CyrillicaOchrid1" pitchFamily="34" charset="0"/>
              </a:rPr>
              <a:t> </a:t>
            </a:r>
            <a:r>
              <a:rPr lang="el-GR" sz="4000" dirty="0"/>
              <a:t>[</a:t>
            </a:r>
            <a:r>
              <a:rPr lang="en-US" sz="4000" dirty="0"/>
              <a:t>ę</a:t>
            </a:r>
            <a:r>
              <a:rPr lang="el-GR" sz="4000" dirty="0"/>
              <a:t>]</a:t>
            </a:r>
            <a:r>
              <a:rPr lang="en-US" sz="4000" dirty="0">
                <a:latin typeface="CyrillicaOchrid1" pitchFamily="34" charset="0"/>
              </a:rPr>
              <a:t>  </a:t>
            </a:r>
            <a:r>
              <a:rPr lang="ru-RU" sz="4000" dirty="0" err="1">
                <a:latin typeface="CyrillicaOchrid1" pitchFamily="34" charset="0"/>
              </a:rPr>
              <a:t>им­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en-US" sz="4000" dirty="0">
                <a:latin typeface="CyrillicaOchrid1" pitchFamily="34" charset="0"/>
              </a:rPr>
              <a:t>­</a:t>
            </a:r>
            <a:r>
              <a:rPr lang="ru-RU" sz="4000" dirty="0">
                <a:latin typeface="CyrillicaOchrid1" pitchFamily="34" charset="0"/>
              </a:rPr>
              <a:t> -</a:t>
            </a:r>
            <a:r>
              <a:rPr lang="ru-RU" sz="4000" dirty="0" err="1">
                <a:latin typeface="CyrillicaOchrid1" pitchFamily="34" charset="0"/>
              </a:rPr>
              <a:t>нач</a:t>
            </a:r>
            <a:r>
              <a:rPr lang="en-US" sz="4000" dirty="0">
                <a:latin typeface="CyrillicaOchrid1" pitchFamily="34" charset="0"/>
              </a:rPr>
              <a:t>­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4000" dirty="0" err="1">
                <a:latin typeface="CyrillicaOchrid1" pitchFamily="34" charset="0"/>
              </a:rPr>
              <a:t>ти-кън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4000" dirty="0" err="1">
                <a:latin typeface="CyrillicaOchrid1" pitchFamily="34" charset="0"/>
              </a:rPr>
              <a:t>зь</a:t>
            </a:r>
            <a:endParaRPr lang="ru-RU" sz="4000" dirty="0"/>
          </a:p>
          <a:p>
            <a:r>
              <a:rPr lang="en-US" sz="4000" dirty="0"/>
              <a:t>[ě]</a:t>
            </a:r>
            <a:r>
              <a:rPr lang="ru-RU" sz="4000" dirty="0"/>
              <a:t>= </a:t>
            </a:r>
            <a:r>
              <a:rPr lang="ru-RU" sz="4000" dirty="0">
                <a:latin typeface="CyrillicaOchrid1" pitchFamily="34" charset="0"/>
              </a:rPr>
              <a:t>э </a:t>
            </a:r>
          </a:p>
          <a:p>
            <a:r>
              <a:rPr lang="ru-RU" sz="4000" dirty="0">
                <a:latin typeface="CyrillicaOchrid1" pitchFamily="34" charset="0"/>
              </a:rPr>
              <a:t>хлэбъ - дэло - эсти </a:t>
            </a:r>
            <a:endParaRPr lang="el-GR" sz="4000" dirty="0">
              <a:latin typeface="CyrillicaOchrid1" pitchFamily="34" charset="0"/>
            </a:endParaRPr>
          </a:p>
          <a:p>
            <a:r>
              <a:rPr lang="ru-RU" sz="4000" dirty="0">
                <a:latin typeface="CyrillicaOchrid1" pitchFamily="34" charset="0"/>
              </a:rPr>
              <a:t>эсть - есть</a:t>
            </a:r>
          </a:p>
          <a:p>
            <a:r>
              <a:rPr lang="ru-RU" sz="4000" dirty="0"/>
              <a:t>есть – яство/ яд 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Мстиславова грамота 1130</a:t>
            </a:r>
            <a:endParaRPr lang="el-GR" dirty="0"/>
          </a:p>
        </p:txBody>
      </p:sp>
      <p:pic>
        <p:nvPicPr>
          <p:cNvPr id="5" name="4 - Θέση περιεχομένου" descr="aew_01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621" y="1600200"/>
            <a:ext cx="334075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Анна Ярославна (1036 - ?)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180px-Anne,_Reyne_de_Fran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096344" cy="4680520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1063</a:t>
            </a:r>
            <a:endParaRPr lang="el-GR" sz="3600" dirty="0"/>
          </a:p>
        </p:txBody>
      </p:sp>
      <p:pic>
        <p:nvPicPr>
          <p:cNvPr id="9" name="8 - Θέση περιεχομένου" descr="320px-DiplomaPhilip_I_AbbeyStCrepi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3570" y="2285992"/>
            <a:ext cx="2226078" cy="3000396"/>
          </a:xfrm>
        </p:spPr>
      </p:pic>
      <p:sp>
        <p:nvSpPr>
          <p:cNvPr id="7" name="6 - TextBox"/>
          <p:cNvSpPr txBox="1"/>
          <p:nvPr/>
        </p:nvSpPr>
        <p:spPr>
          <a:xfrm>
            <a:off x="5143504" y="578645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yrillicaOchrid1" pitchFamily="34" charset="0"/>
              </a:rPr>
              <a:t>АНА  РЪИНА</a:t>
            </a:r>
            <a:endParaRPr lang="el-GR" sz="3200" dirty="0">
              <a:latin typeface="CyrillicaOchrid1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onomah_-_grafit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104456" cy="4680520"/>
          </a:xfrm>
        </p:spPr>
      </p:pic>
      <p:pic>
        <p:nvPicPr>
          <p:cNvPr id="7" name="6 - Θέση περιεχομένου" descr="pp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cap="none" dirty="0"/>
              <a:t>Χάρτες από το φλοιό της σημύδας</a:t>
            </a:r>
            <a:r>
              <a:rPr lang="en-US" cap="none" dirty="0"/>
              <a:t> </a:t>
            </a:r>
            <a:r>
              <a:rPr lang="el-GR" cap="none" dirty="0"/>
              <a:t>από το </a:t>
            </a:r>
            <a:r>
              <a:rPr lang="el-GR" cap="none" dirty="0" err="1"/>
              <a:t>Νόβγκοροντ</a:t>
            </a:r>
            <a:endParaRPr lang="el-GR" cap="none" dirty="0"/>
          </a:p>
        </p:txBody>
      </p:sp>
      <p:pic>
        <p:nvPicPr>
          <p:cNvPr id="5" name="4 - Θέση περιεχομένου" descr="images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096343" cy="4680520"/>
          </a:xfrm>
        </p:spPr>
      </p:pic>
      <p:pic>
        <p:nvPicPr>
          <p:cNvPr id="6" name="5 - Θέση περιεχομένου" descr="image0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3168352" cy="46805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9" name="Picture 5" descr="bb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68300"/>
            <a:ext cx="7620000" cy="3060700"/>
          </a:xfrm>
          <a:noFill/>
          <a:ln/>
        </p:spPr>
      </p:pic>
      <p:pic>
        <p:nvPicPr>
          <p:cNvPr id="5" name="Picture 5" descr="bb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84887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humb_11634_bb__document_photo_showPageThumbnai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"/>
            <a:ext cx="8229600" cy="3933056"/>
          </a:xfrm>
        </p:spPr>
      </p:pic>
      <p:pic>
        <p:nvPicPr>
          <p:cNvPr id="5" name="3 - Θέση περιεχομένου" descr="thumb_7889_bb__document_sketch_showPageThumbn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170" y="3068960"/>
            <a:ext cx="8165659" cy="4209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της ιστορικής μελέτης της ρωσικής γλώσσας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Β. Βοηθητικές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l-GR" dirty="0"/>
              <a:t>Τα στοιχεία της σύγχρονης ρωσικής γλώσσας</a:t>
            </a:r>
          </a:p>
          <a:p>
            <a:pPr marL="514350" indent="-514350">
              <a:buAutoNum type="arabicPeriod"/>
            </a:pPr>
            <a:r>
              <a:rPr lang="el-GR" dirty="0"/>
              <a:t>Τα στοιχεία των άλλων σλαβικών γλωσσών</a:t>
            </a:r>
          </a:p>
          <a:p>
            <a:pPr marL="514350" indent="-514350">
              <a:buAutoNum type="arabicPeriod"/>
            </a:pPr>
            <a:r>
              <a:rPr lang="el-GR" dirty="0"/>
              <a:t>Τα στοιχεία των άλλων ινδοευρωπαϊκών γλωσσών </a:t>
            </a:r>
          </a:p>
          <a:p>
            <a:pPr marL="514350" indent="-514350">
              <a:buAutoNum type="arabicPeriod"/>
            </a:pPr>
            <a:r>
              <a:rPr lang="el-GR" dirty="0"/>
              <a:t>Τα στοιχεία των σύγχρονων διαλέκτων της ρωσικής γλώσσας </a:t>
            </a:r>
          </a:p>
          <a:p>
            <a:pPr marL="514350" indent="-514350">
              <a:buAutoNum type="arabicPeriod"/>
            </a:pPr>
            <a:r>
              <a:rPr lang="el-GR" dirty="0"/>
              <a:t>Δάνεια από τη ρωσική γλώσσα σε άλλες γλώσσες και από ξένες γλώσσες στη Ρωσική </a:t>
            </a:r>
          </a:p>
          <a:p>
            <a:pPr marL="514350" indent="-514350">
              <a:buAutoNum type="arabicPeriod"/>
            </a:pPr>
            <a:r>
              <a:rPr lang="el-GR" dirty="0"/>
              <a:t>Καταγραφές των ρωσικών λέξεων από ξένους και ξένων λέξεων από Ρώσους </a:t>
            </a:r>
          </a:p>
          <a:p>
            <a:pPr marL="514350" indent="-514350">
              <a:buAutoNum type="arabicPeriod"/>
            </a:pPr>
            <a:r>
              <a:rPr lang="el-GR" dirty="0"/>
              <a:t>Κύρια ονόματα (τοπωνυμίες)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548</Words>
  <Application>Microsoft Office PowerPoint</Application>
  <PresentationFormat>Προβολή στην οθόνη (4:3)</PresentationFormat>
  <Paragraphs>110</Paragraphs>
  <Slides>20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CyrillicaOchrid1</vt:lpstr>
      <vt:lpstr>Palatino Linotype</vt:lpstr>
      <vt:lpstr>Times New Roman</vt:lpstr>
      <vt:lpstr>Θέμα του Office</vt:lpstr>
      <vt:lpstr>ΘΕΜΑ 1 (ΜΕΡΟΣ 3)</vt:lpstr>
      <vt:lpstr>Πηγές της ιστορικής μελέτης της ρωσικής γλώσσας </vt:lpstr>
      <vt:lpstr>Мстиславова грамота 1130</vt:lpstr>
      <vt:lpstr>Анна Ярославна (1036 - ?)</vt:lpstr>
      <vt:lpstr>Παρουσίαση του PowerPoint</vt:lpstr>
      <vt:lpstr>Χάρτες από το φλοιό της σημύδας από το Νόβγκοροντ</vt:lpstr>
      <vt:lpstr>Παρουσίαση του PowerPoint</vt:lpstr>
      <vt:lpstr>Παρουσίαση του PowerPoint</vt:lpstr>
      <vt:lpstr>Πηγές της ιστορικής μελέτης της ρωσικής γλώσσας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ΘΕΜΑ 2  ΙΣΤΟΡΙΑ ΤΟΥ ΦΩΝΗΤΙΚΟΥ ΣΥΣΤΗΜΑΤΟΣ ΤΗΣ ΡΩΣΙΚΗΣ ΓΛΩΣΣΑΣ (μέρος 1)</vt:lpstr>
      <vt:lpstr>Ενδεικτικές εναλλαγές των φθόγγων  της ρωσικής γλώσσας</vt:lpstr>
      <vt:lpstr>Παρουσίαση του PowerPoint</vt:lpstr>
      <vt:lpstr>Παρουσίαση του PowerPoint</vt:lpstr>
      <vt:lpstr>Σύστημα των φωνηέντων της παλαιορωσικής γλώσσας</vt:lpstr>
      <vt:lpstr>Σύστημα των φωνηέντων της σύγχρονης ρωσικής γλώσσας</vt:lpstr>
      <vt:lpstr>Παρουσίαση του PowerPoint</vt:lpstr>
    </vt:vector>
  </TitlesOfParts>
  <Company>adam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 1  ΙΣΤΟΡΙΑ ΤΗΣ ΓΛΩΣΣΑΣ ΩΣ ΕΠΙΣΤΗΜΗ (μέρος 2)</dc:title>
  <dc:creator>frog</dc:creator>
  <cp:lastModifiedBy>Dell</cp:lastModifiedBy>
  <cp:revision>63</cp:revision>
  <dcterms:created xsi:type="dcterms:W3CDTF">2018-10-03T17:03:49Z</dcterms:created>
  <dcterms:modified xsi:type="dcterms:W3CDTF">2024-03-27T16:57:34Z</dcterms:modified>
</cp:coreProperties>
</file>