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1" r:id="rId3"/>
    <p:sldId id="262" r:id="rId4"/>
    <p:sldId id="264" r:id="rId5"/>
    <p:sldId id="265" r:id="rId6"/>
    <p:sldId id="267" r:id="rId7"/>
    <p:sldId id="268" r:id="rId8"/>
    <p:sldId id="269" r:id="rId9"/>
    <p:sldId id="266" r:id="rId10"/>
    <p:sldId id="256" r:id="rId11"/>
    <p:sldId id="270" r:id="rId12"/>
    <p:sldId id="272" r:id="rId13"/>
    <p:sldId id="271" r:id="rId14"/>
    <p:sldId id="273" r:id="rId15"/>
    <p:sldId id="275" r:id="rId16"/>
    <p:sldId id="274" r:id="rId17"/>
    <p:sldId id="276" r:id="rId18"/>
    <p:sldId id="278" r:id="rId19"/>
    <p:sldId id="277" r:id="rId20"/>
    <p:sldId id="279" r:id="rId21"/>
    <p:sldId id="288" r:id="rId22"/>
    <p:sldId id="289" r:id="rId23"/>
    <p:sldId id="280" r:id="rId24"/>
    <p:sldId id="257" r:id="rId25"/>
    <p:sldId id="258" r:id="rId26"/>
    <p:sldId id="281" r:id="rId27"/>
    <p:sldId id="282" r:id="rId28"/>
    <p:sldId id="283" r:id="rId29"/>
    <p:sldId id="260" r:id="rId30"/>
    <p:sldId id="284" r:id="rId31"/>
    <p:sldId id="290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10/4/2013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10/4/2013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10/4/2013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2ABD3-6203-475E-9F1B-0E638B7D1501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B327A-127B-4F2C-839E-AC49670B0923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453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819F-F90A-4B33-B3E2-3C28F4F40F6D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48631-8897-4856-8396-F304171C8283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07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6F4C5-7A4A-4A4D-AF36-30CEF7F0CED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78B7C-81D3-4B93-AAA0-E155202A0804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027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0532E-9E0E-43BF-8899-B939480F7F7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51E65-C02F-4F62-9E68-60DF5A54B2EC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0132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AE7A4-5D9A-4FDB-AC8D-5BA1F630776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F570D-9387-48F4-8D0F-81429DCB32E5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5784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94793-D26E-42C3-BB84-5FC869C8DF61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D3A68-8AA4-4C40-BA6E-E86CE3B915B4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433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23407-7BE9-4179-A3BE-44D0235B874D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5AB1D-9163-49E5-991D-B776940995A7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26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006FE-BD0B-467A-B139-39657116E83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189FC-944C-4955-8D51-894CAD57CE43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48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10/4/2013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612F9-A47D-4CE3-B56B-89F5683B7AA0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44680-1D4A-4AEB-B3DA-D71D5547632F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210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F03EC-6448-47E8-89CC-08D4C827225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6E3C-A067-4EE1-817D-D8D4108B67D8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803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5DDF-4359-4168-A4A6-40C816E941DA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9DBB5-EDD8-4E15-BAD8-F4884DCA7B8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18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10/4/2013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10/4/2013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10/4/2013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10/4/2013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10/4/2013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10/4/2013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10/4/2013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2853615-BFDE-46DE-814C-47EC6EF6D371}" type="datetimeFigureOut">
              <a:rPr lang="el-GR" smtClean="0"/>
              <a:pPr/>
              <a:t>10/4/2013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EA33A1-8B11-4E92-8613-1055B159EA1D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2FC138-F1B8-45C2-9C69-0FD5E89B427D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8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//upload.wikimedia.org/wikipedia/commons/0/01/Savino_Zakonopravilo_-_Ilovichki_prepis,_1262.jpg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//upload.wikimedia.org/wikipedia/commons/a/a7/Loza_Nemanjica_Decani_d_5_2.jpg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/upload.wikimedia.org/wikipedia/commons/b/bc/Saint_Arsenije_I_Sremac.jpeg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Αγγελική Παπαγεωργίου</a:t>
            </a:r>
          </a:p>
          <a:p>
            <a:r>
              <a:rPr lang="el-GR" dirty="0" smtClean="0"/>
              <a:t>Δρ. Βυζαντινής Ιστορίας</a:t>
            </a:r>
            <a:endParaRPr lang="el-GR" dirty="0"/>
          </a:p>
        </p:txBody>
      </p:sp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hangingPunct="0"/>
            <a:r>
              <a:rPr lang="el-GR" sz="3200" b="1" i="1" dirty="0" smtClean="0">
                <a:latin typeface="Palatino Linotype" pitchFamily="18" charset="0"/>
              </a:rPr>
              <a:t>Η άνοδος ενός υποτελούς: </a:t>
            </a:r>
            <a:r>
              <a:rPr lang="el-GR" sz="3200" dirty="0" smtClean="0">
                <a:latin typeface="Palatino Linotype" pitchFamily="18" charset="0"/>
              </a:rPr>
              <a:t/>
            </a:r>
            <a:br>
              <a:rPr lang="el-GR" sz="3200" dirty="0" smtClean="0">
                <a:latin typeface="Palatino Linotype" pitchFamily="18" charset="0"/>
              </a:rPr>
            </a:br>
            <a:r>
              <a:rPr lang="el-GR" sz="3200" b="1" i="1" dirty="0" smtClean="0">
                <a:latin typeface="Palatino Linotype" pitchFamily="18" charset="0"/>
              </a:rPr>
              <a:t>η πορεία της Σερβίας προς την αυτοκρατορία (1196-1282)</a:t>
            </a:r>
            <a:endParaRPr lang="el-GR" sz="32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 smtClean="0">
                <a:latin typeface="Palatino Linotype" pitchFamily="18" charset="0"/>
              </a:rPr>
              <a:t>ο </a:t>
            </a:r>
            <a:r>
              <a:rPr lang="el-GR" sz="2800" dirty="0" err="1" smtClean="0">
                <a:latin typeface="Palatino Linotype" pitchFamily="18" charset="0"/>
              </a:rPr>
              <a:t>Νεμάνια</a:t>
            </a:r>
            <a:r>
              <a:rPr lang="el-GR" sz="2800" dirty="0" smtClean="0">
                <a:latin typeface="Palatino Linotype" pitchFamily="18" charset="0"/>
              </a:rPr>
              <a:t> ως Άγιος Συμεών </a:t>
            </a:r>
            <a:br>
              <a:rPr lang="el-GR" sz="2800" dirty="0" smtClean="0">
                <a:latin typeface="Palatino Linotype" pitchFamily="18" charset="0"/>
              </a:rPr>
            </a:br>
            <a:r>
              <a:rPr lang="el-GR" sz="2800" dirty="0" smtClean="0">
                <a:latin typeface="Palatino Linotype" pitchFamily="18" charset="0"/>
              </a:rPr>
              <a:t>(τοιχογραφία στη </a:t>
            </a:r>
            <a:r>
              <a:rPr lang="el-GR" sz="2800" dirty="0" err="1" smtClean="0">
                <a:latin typeface="Palatino Linotype" pitchFamily="18" charset="0"/>
              </a:rPr>
              <a:t>Στουντένιτσα</a:t>
            </a:r>
            <a:r>
              <a:rPr lang="el-GR" sz="2800" dirty="0" smtClean="0">
                <a:latin typeface="Palatino Linotype" pitchFamily="18" charset="0"/>
              </a:rPr>
              <a:t>, 13ος αι.)</a:t>
            </a:r>
            <a:endParaRPr lang="el-GR" sz="2800" dirty="0">
              <a:latin typeface="Palatino Linotyp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3507655" cy="505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62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latin typeface="Palatino Linotype" pitchFamily="18" charset="0"/>
              </a:rPr>
              <a:t>Χωνιάτης, σ. 531, στ. 72-79.</a:t>
            </a:r>
            <a:endParaRPr lang="el-GR" sz="3200" dirty="0">
              <a:latin typeface="Palatino Linotype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11388"/>
            <a:ext cx="842493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95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latin typeface="Palatino Linotype" pitchFamily="18" charset="0"/>
              </a:rPr>
              <a:t>Χωνιάτης, 531, στ. 80-93.</a:t>
            </a:r>
            <a:endParaRPr lang="el-GR" sz="3200" dirty="0">
              <a:latin typeface="Palatino Linotype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992888" cy="433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433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Palatino Linotype" pitchFamily="18" charset="0"/>
              </a:rPr>
              <a:t>Το άγαλμα τον Καλογιάννη (1197-1207) στη Βάρνα</a:t>
            </a:r>
            <a:endParaRPr lang="el-GR" sz="3200" dirty="0">
              <a:latin typeface="Palatino Linotype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3960440" cy="513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72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Palatino Linotype" pitchFamily="18" charset="0"/>
              </a:rPr>
              <a:t>Ο </a:t>
            </a:r>
            <a:r>
              <a:rPr lang="el-GR" sz="3200" dirty="0" err="1" smtClean="0">
                <a:latin typeface="Palatino Linotype" pitchFamily="18" charset="0"/>
              </a:rPr>
              <a:t>Βούκαν</a:t>
            </a:r>
            <a:r>
              <a:rPr lang="el-GR" sz="3200" dirty="0" smtClean="0">
                <a:latin typeface="Palatino Linotype" pitchFamily="18" charset="0"/>
              </a:rPr>
              <a:t> </a:t>
            </a:r>
            <a:br>
              <a:rPr lang="el-GR" sz="3200" dirty="0" smtClean="0">
                <a:latin typeface="Palatino Linotype" pitchFamily="18" charset="0"/>
              </a:rPr>
            </a:br>
            <a:r>
              <a:rPr lang="el-GR" sz="3200" dirty="0" smtClean="0">
                <a:latin typeface="Palatino Linotype" pitchFamily="18" charset="0"/>
              </a:rPr>
              <a:t>τοιχογραφία στη </a:t>
            </a:r>
            <a:r>
              <a:rPr lang="el-GR" sz="3200" dirty="0" err="1" smtClean="0">
                <a:latin typeface="Palatino Linotype" pitchFamily="18" charset="0"/>
              </a:rPr>
              <a:t>Στουντένιτσα</a:t>
            </a:r>
            <a:endParaRPr lang="el-GR" sz="3200" dirty="0">
              <a:latin typeface="Palatino Linotype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4292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702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Palatino Linotype" pitchFamily="18" charset="0"/>
              </a:rPr>
              <a:t>Η Βουλγαρία του Καλογιάννη</a:t>
            </a:r>
            <a:endParaRPr lang="el-GR" sz="3200" dirty="0">
              <a:latin typeface="Palatino Linotype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6248"/>
            <a:ext cx="7272808" cy="488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443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Σφραγίδα του </a:t>
            </a:r>
            <a:r>
              <a:rPr lang="el-GR" dirty="0" err="1" smtClean="0"/>
              <a:t>Βορίλου</a:t>
            </a:r>
            <a:r>
              <a:rPr lang="el-GR" dirty="0" smtClean="0"/>
              <a:t> (1207-1218)</a:t>
            </a:r>
            <a:endParaRPr lang="el-G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20888"/>
            <a:ext cx="3276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10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err="1" smtClean="0">
                <a:latin typeface="Palatino Linotype" pitchFamily="18" charset="0"/>
              </a:rPr>
              <a:t>Ακροπολίτης</a:t>
            </a:r>
            <a:r>
              <a:rPr lang="el-GR" sz="3200" dirty="0" smtClean="0">
                <a:latin typeface="Palatino Linotype" pitchFamily="18" charset="0"/>
              </a:rPr>
              <a:t>, σ. 24, στ. 5-10.</a:t>
            </a:r>
            <a:endParaRPr lang="el-GR" sz="3200" dirty="0">
              <a:latin typeface="Palatino Linotype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363" y="2416175"/>
            <a:ext cx="715327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114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Palatino Linotype" pitchFamily="18" charset="0"/>
              </a:rPr>
              <a:t>Οι κτήσεις του </a:t>
            </a:r>
            <a:r>
              <a:rPr lang="el-GR" sz="3200" dirty="0" err="1" smtClean="0">
                <a:latin typeface="Palatino Linotype" pitchFamily="18" charset="0"/>
              </a:rPr>
              <a:t>Βορίλου</a:t>
            </a:r>
            <a:r>
              <a:rPr lang="el-GR" sz="3200" dirty="0" smtClean="0">
                <a:latin typeface="Palatino Linotype" pitchFamily="18" charset="0"/>
              </a:rPr>
              <a:t> και του </a:t>
            </a:r>
            <a:r>
              <a:rPr lang="el-GR" sz="3200" dirty="0" err="1" smtClean="0">
                <a:latin typeface="Palatino Linotype" pitchFamily="18" charset="0"/>
              </a:rPr>
              <a:t>Στρεζ</a:t>
            </a:r>
            <a:endParaRPr lang="el-GR" sz="3200" dirty="0">
              <a:latin typeface="Palatino Linotype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6200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155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dirty="0" smtClean="0">
                <a:latin typeface="Palatino Linotype" pitchFamily="18" charset="0"/>
              </a:rPr>
              <a:t>Η στέψη και ο γάμος </a:t>
            </a:r>
            <a:br>
              <a:rPr lang="el-GR" sz="3600" dirty="0" smtClean="0">
                <a:latin typeface="Palatino Linotype" pitchFamily="18" charset="0"/>
              </a:rPr>
            </a:br>
            <a:r>
              <a:rPr lang="el-GR" sz="3600" dirty="0" smtClean="0">
                <a:latin typeface="Palatino Linotype" pitchFamily="18" charset="0"/>
              </a:rPr>
              <a:t>του Πρωτόστεπτου (1217)</a:t>
            </a:r>
            <a:endParaRPr lang="el-GR" sz="3600" dirty="0">
              <a:latin typeface="Palatino Linotype" pitchFamily="18" charset="0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Palatino Linotype" pitchFamily="18" charset="0"/>
              </a:rPr>
              <a:t>Thomas </a:t>
            </a:r>
            <a:r>
              <a:rPr lang="en-US" dirty="0" err="1">
                <a:latin typeface="Palatino Linotype" pitchFamily="18" charset="0"/>
              </a:rPr>
              <a:t>Spalatensis</a:t>
            </a:r>
            <a:r>
              <a:rPr lang="en-US" dirty="0">
                <a:latin typeface="Palatino Linotype" pitchFamily="18" charset="0"/>
              </a:rPr>
              <a:t>, </a:t>
            </a:r>
            <a:r>
              <a:rPr lang="el-GR" dirty="0">
                <a:latin typeface="Palatino Linotype" pitchFamily="18" charset="0"/>
              </a:rPr>
              <a:t>σ. 162</a:t>
            </a:r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it-IT" dirty="0">
                <a:latin typeface="Palatino Linotype" pitchFamily="18" charset="0"/>
              </a:rPr>
              <a:t>Andrea Dandolo, </a:t>
            </a:r>
            <a:r>
              <a:rPr lang="it-IT" i="1" dirty="0">
                <a:latin typeface="Palatino Linotype" pitchFamily="18" charset="0"/>
              </a:rPr>
              <a:t>Chronica</a:t>
            </a:r>
            <a:r>
              <a:rPr lang="it-IT" dirty="0">
                <a:latin typeface="Palatino Linotype" pitchFamily="18" charset="0"/>
              </a:rPr>
              <a:t>, </a:t>
            </a:r>
            <a:r>
              <a:rPr lang="it-IT" dirty="0" smtClean="0">
                <a:latin typeface="Palatino Linotype" pitchFamily="18" charset="0"/>
              </a:rPr>
              <a:t>σ. </a:t>
            </a:r>
            <a:r>
              <a:rPr lang="it-IT" dirty="0">
                <a:latin typeface="Palatino Linotype" pitchFamily="18" charset="0"/>
              </a:rPr>
              <a:t>287</a:t>
            </a:r>
            <a:endParaRPr lang="el-GR" dirty="0">
              <a:latin typeface="Palatino Linotype" pitchFamily="18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>
                <a:latin typeface="Palatino Linotype" pitchFamily="18" charset="0"/>
              </a:rPr>
              <a:t>Eodem</a:t>
            </a:r>
            <a:r>
              <a:rPr lang="en-US" dirty="0">
                <a:latin typeface="Palatino Linotype" pitchFamily="18" charset="0"/>
              </a:rPr>
              <a:t> tempore </a:t>
            </a:r>
            <a:r>
              <a:rPr lang="en-US" dirty="0" err="1">
                <a:latin typeface="Palatino Linotype" pitchFamily="18" charset="0"/>
              </a:rPr>
              <a:t>Stephanus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dominus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Sernie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sive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Rasie</a:t>
            </a:r>
            <a:r>
              <a:rPr lang="en-US" dirty="0">
                <a:latin typeface="Palatino Linotype" pitchFamily="18" charset="0"/>
              </a:rPr>
              <a:t>, qui mega </a:t>
            </a:r>
            <a:r>
              <a:rPr lang="en-US" dirty="0" err="1">
                <a:latin typeface="Palatino Linotype" pitchFamily="18" charset="0"/>
              </a:rPr>
              <a:t>iupanus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appellabatur</a:t>
            </a:r>
            <a:r>
              <a:rPr lang="en-US" dirty="0">
                <a:latin typeface="Palatino Linotype" pitchFamily="18" charset="0"/>
              </a:rPr>
              <a:t>, missis </a:t>
            </a:r>
            <a:r>
              <a:rPr lang="en-US" dirty="0" err="1">
                <a:latin typeface="Palatino Linotype" pitchFamily="18" charset="0"/>
              </a:rPr>
              <a:t>apochrisariis</a:t>
            </a:r>
            <a:r>
              <a:rPr lang="en-US" dirty="0">
                <a:latin typeface="Palatino Linotype" pitchFamily="18" charset="0"/>
              </a:rPr>
              <a:t> ad </a:t>
            </a:r>
            <a:r>
              <a:rPr lang="en-US" dirty="0" err="1">
                <a:latin typeface="Palatino Linotype" pitchFamily="18" charset="0"/>
              </a:rPr>
              <a:t>Romanam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sedem</a:t>
            </a:r>
            <a:r>
              <a:rPr lang="en-US" dirty="0">
                <a:latin typeface="Palatino Linotype" pitchFamily="18" charset="0"/>
              </a:rPr>
              <a:t>, </a:t>
            </a:r>
            <a:r>
              <a:rPr lang="en-US" dirty="0" err="1">
                <a:latin typeface="Palatino Linotype" pitchFamily="18" charset="0"/>
              </a:rPr>
              <a:t>impetravit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ab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Honorio</a:t>
            </a:r>
            <a:r>
              <a:rPr lang="en-US" dirty="0">
                <a:latin typeface="Palatino Linotype" pitchFamily="18" charset="0"/>
              </a:rPr>
              <a:t> summon </a:t>
            </a:r>
            <a:r>
              <a:rPr lang="en-US" dirty="0" err="1">
                <a:latin typeface="Palatino Linotype" pitchFamily="18" charset="0"/>
              </a:rPr>
              <a:t>pontifice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coronam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regni</a:t>
            </a:r>
            <a:r>
              <a:rPr lang="en-US" dirty="0">
                <a:latin typeface="Palatino Linotype" pitchFamily="18" charset="0"/>
              </a:rPr>
              <a:t>. </a:t>
            </a:r>
            <a:r>
              <a:rPr lang="en-US" dirty="0" err="1">
                <a:latin typeface="Palatino Linotype" pitchFamily="18" charset="0"/>
              </a:rPr>
              <a:t>Direxit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namque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legatum</a:t>
            </a:r>
            <a:r>
              <a:rPr lang="en-US" dirty="0">
                <a:latin typeface="Palatino Linotype" pitchFamily="18" charset="0"/>
              </a:rPr>
              <a:t> a </a:t>
            </a:r>
            <a:r>
              <a:rPr lang="en-US" dirty="0" err="1">
                <a:latin typeface="Palatino Linotype" pitchFamily="18" charset="0"/>
              </a:rPr>
              <a:t>latere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suo</a:t>
            </a:r>
            <a:r>
              <a:rPr lang="en-US" dirty="0">
                <a:latin typeface="Palatino Linotype" pitchFamily="18" charset="0"/>
              </a:rPr>
              <a:t>, </a:t>
            </a:r>
            <a:r>
              <a:rPr lang="en-US" dirty="0" err="1">
                <a:latin typeface="Palatino Linotype" pitchFamily="18" charset="0"/>
              </a:rPr>
              <a:t>ui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veniens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coronavit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eum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primuque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regem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constituit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terre</a:t>
            </a:r>
            <a:r>
              <a:rPr lang="en-US" dirty="0">
                <a:latin typeface="Palatino Linotype" pitchFamily="18" charset="0"/>
              </a:rPr>
              <a:t> sue,</a:t>
            </a:r>
            <a:endParaRPr lang="el-GR" dirty="0">
              <a:latin typeface="Palatino Linotype" pitchFamily="18" charset="0"/>
            </a:endParaRPr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>
                <a:latin typeface="Palatino Linotype" pitchFamily="18" charset="0"/>
              </a:rPr>
              <a:t>Stestanus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quoque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dominus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Raxie</a:t>
            </a:r>
            <a:r>
              <a:rPr lang="en-US" dirty="0">
                <a:latin typeface="Palatino Linotype" pitchFamily="18" charset="0"/>
              </a:rPr>
              <a:t> et </a:t>
            </a:r>
            <a:r>
              <a:rPr lang="en-US" dirty="0" err="1">
                <a:latin typeface="Palatino Linotype" pitchFamily="18" charset="0"/>
              </a:rPr>
              <a:t>Servie</a:t>
            </a:r>
            <a:r>
              <a:rPr lang="en-US" dirty="0">
                <a:latin typeface="Palatino Linotype" pitchFamily="18" charset="0"/>
              </a:rPr>
              <a:t>, qui </a:t>
            </a:r>
            <a:r>
              <a:rPr lang="en-US" dirty="0" err="1">
                <a:latin typeface="Palatino Linotype" pitchFamily="18" charset="0"/>
              </a:rPr>
              <a:t>megadipanus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apelabatur</a:t>
            </a:r>
            <a:r>
              <a:rPr lang="en-US" dirty="0">
                <a:latin typeface="Palatino Linotype" pitchFamily="18" charset="0"/>
              </a:rPr>
              <a:t>, </a:t>
            </a:r>
            <a:r>
              <a:rPr lang="en-US" dirty="0" err="1">
                <a:latin typeface="Palatino Linotype" pitchFamily="18" charset="0"/>
              </a:rPr>
              <a:t>dum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neptem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condam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Henrici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Dandulo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ducis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accepisset</a:t>
            </a:r>
            <a:r>
              <a:rPr lang="en-US" dirty="0">
                <a:latin typeface="Palatino Linotype" pitchFamily="18" charset="0"/>
              </a:rPr>
              <a:t> in </a:t>
            </a:r>
            <a:r>
              <a:rPr lang="en-US" dirty="0" err="1">
                <a:latin typeface="Palatino Linotype" pitchFamily="18" charset="0"/>
              </a:rPr>
              <a:t>coniugem</a:t>
            </a:r>
            <a:r>
              <a:rPr lang="en-US" dirty="0">
                <a:latin typeface="Palatino Linotype" pitchFamily="18" charset="0"/>
              </a:rPr>
              <a:t>, ex </a:t>
            </a:r>
            <a:r>
              <a:rPr lang="en-US" dirty="0" err="1">
                <a:latin typeface="Palatino Linotype" pitchFamily="18" charset="0"/>
              </a:rPr>
              <a:t>suasione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uxoris</a:t>
            </a:r>
            <a:r>
              <a:rPr lang="en-US" dirty="0">
                <a:latin typeface="Palatino Linotype" pitchFamily="18" charset="0"/>
              </a:rPr>
              <a:t>, </a:t>
            </a:r>
            <a:r>
              <a:rPr lang="en-US" dirty="0" err="1">
                <a:latin typeface="Palatino Linotype" pitchFamily="18" charset="0"/>
              </a:rPr>
              <a:t>abiecto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scismate</a:t>
            </a:r>
            <a:r>
              <a:rPr lang="en-US" dirty="0">
                <a:latin typeface="Palatino Linotype" pitchFamily="18" charset="0"/>
              </a:rPr>
              <a:t>, per nuncios a papa </a:t>
            </a:r>
            <a:r>
              <a:rPr lang="en-US" dirty="0" err="1">
                <a:latin typeface="Palatino Linotype" pitchFamily="18" charset="0"/>
              </a:rPr>
              <a:t>optinuit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ut</a:t>
            </a:r>
            <a:r>
              <a:rPr lang="en-US" dirty="0">
                <a:latin typeface="Palatino Linotype" pitchFamily="18" charset="0"/>
              </a:rPr>
              <a:t> region </a:t>
            </a:r>
            <a:r>
              <a:rPr lang="en-US" dirty="0" err="1">
                <a:latin typeface="Palatino Linotype" pitchFamily="18" charset="0"/>
              </a:rPr>
              <a:t>titulo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decoretns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esset</a:t>
            </a:r>
            <a:r>
              <a:rPr lang="en-US" dirty="0">
                <a:latin typeface="Palatino Linotype" pitchFamily="18" charset="0"/>
              </a:rPr>
              <a:t>; et per </a:t>
            </a:r>
            <a:r>
              <a:rPr lang="en-US" dirty="0" err="1">
                <a:latin typeface="Palatino Linotype" pitchFamily="18" charset="0"/>
              </a:rPr>
              <a:t>lagatum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cardinalem</a:t>
            </a:r>
            <a:r>
              <a:rPr lang="en-US" dirty="0">
                <a:latin typeface="Palatino Linotype" pitchFamily="18" charset="0"/>
              </a:rPr>
              <a:t> ad hoc </a:t>
            </a:r>
            <a:r>
              <a:rPr lang="en-US" dirty="0" err="1">
                <a:latin typeface="Palatino Linotype" pitchFamily="18" charset="0"/>
              </a:rPr>
              <a:t>missum</a:t>
            </a:r>
            <a:r>
              <a:rPr lang="en-US" dirty="0">
                <a:latin typeface="Palatino Linotype" pitchFamily="18" charset="0"/>
              </a:rPr>
              <a:t>, </a:t>
            </a:r>
            <a:r>
              <a:rPr lang="en-US" dirty="0" err="1">
                <a:latin typeface="Palatino Linotype" pitchFamily="18" charset="0"/>
              </a:rPr>
              <a:t>unna</a:t>
            </a:r>
            <a:r>
              <a:rPr lang="en-US" dirty="0">
                <a:latin typeface="Palatino Linotype" pitchFamily="18" charset="0"/>
              </a:rPr>
              <a:t> cum </a:t>
            </a:r>
            <a:r>
              <a:rPr lang="en-US" dirty="0" err="1">
                <a:latin typeface="Palatino Linotype" pitchFamily="18" charset="0"/>
              </a:rPr>
              <a:t>coniuge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coronati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 smtClean="0">
                <a:latin typeface="Palatino Linotype" pitchFamily="18" charset="0"/>
              </a:rPr>
              <a:t>sunt</a:t>
            </a:r>
            <a:endParaRPr lang="el-GR" dirty="0">
              <a:latin typeface="Palatino Linotype" pitchFamily="18" charset="0"/>
            </a:endParaRPr>
          </a:p>
          <a:p>
            <a:pPr marL="0" indent="0">
              <a:buNone/>
            </a:pPr>
            <a:endParaRPr lang="el-GR" dirty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  <a:latin typeface="Palatino Linotype" pitchFamily="18" charset="0"/>
              </a:rPr>
              <a:t>Theiner</a:t>
            </a:r>
            <a:r>
              <a:rPr lang="en-US" dirty="0">
                <a:solidFill>
                  <a:srgbClr val="FF0000"/>
                </a:solidFill>
                <a:latin typeface="Palatino Linotype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Palatino Linotype" pitchFamily="18" charset="0"/>
              </a:rPr>
              <a:t>Vetera</a:t>
            </a:r>
            <a:r>
              <a:rPr lang="en-US" i="1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Palatino Linotype" pitchFamily="18" charset="0"/>
              </a:rPr>
              <a:t>monumenta</a:t>
            </a:r>
            <a:r>
              <a:rPr lang="en-US" i="1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Palatino Linotype" pitchFamily="18" charset="0"/>
              </a:rPr>
              <a:t>Slavorum</a:t>
            </a:r>
            <a:r>
              <a:rPr lang="el-GR" i="1" dirty="0" smtClean="0">
                <a:solidFill>
                  <a:srgbClr val="FF0000"/>
                </a:solidFill>
                <a:latin typeface="Palatino Linotype" pitchFamily="18" charset="0"/>
              </a:rPr>
              <a:t>, </a:t>
            </a:r>
            <a:r>
              <a:rPr lang="el-GR" dirty="0" err="1" smtClean="0">
                <a:solidFill>
                  <a:srgbClr val="FF0000"/>
                </a:solidFill>
                <a:latin typeface="Palatino Linotype" pitchFamily="18" charset="0"/>
              </a:rPr>
              <a:t>εγγ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. 11</a:t>
            </a:r>
          </a:p>
          <a:p>
            <a:r>
              <a:rPr lang="en-US" dirty="0" err="1" smtClean="0">
                <a:latin typeface="Palatino Linotype" pitchFamily="18" charset="0"/>
              </a:rPr>
              <a:t>Nos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autem</a:t>
            </a:r>
            <a:r>
              <a:rPr lang="en-US" dirty="0">
                <a:latin typeface="Palatino Linotype" pitchFamily="18" charset="0"/>
              </a:rPr>
              <a:t> semper </a:t>
            </a:r>
            <a:r>
              <a:rPr lang="en-US" dirty="0" err="1">
                <a:latin typeface="Palatino Linotype" pitchFamily="18" charset="0"/>
              </a:rPr>
              <a:t>consideramus</a:t>
            </a:r>
            <a:r>
              <a:rPr lang="en-US" dirty="0">
                <a:latin typeface="Palatino Linotype" pitchFamily="18" charset="0"/>
              </a:rPr>
              <a:t> in vestigial </a:t>
            </a:r>
            <a:r>
              <a:rPr lang="en-US" dirty="0" err="1">
                <a:latin typeface="Palatino Linotype" pitchFamily="18" charset="0"/>
              </a:rPr>
              <a:t>sancte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Romane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ecclesie</a:t>
            </a:r>
            <a:r>
              <a:rPr lang="en-US" dirty="0">
                <a:latin typeface="Palatino Linotype" pitchFamily="18" charset="0"/>
              </a:rPr>
              <a:t>, </a:t>
            </a:r>
            <a:r>
              <a:rPr lang="en-US" dirty="0" err="1">
                <a:latin typeface="Palatino Linotype" pitchFamily="18" charset="0"/>
              </a:rPr>
              <a:t>sicut</a:t>
            </a:r>
            <a:r>
              <a:rPr lang="en-US" dirty="0">
                <a:latin typeface="Palatino Linotype" pitchFamily="18" charset="0"/>
              </a:rPr>
              <a:t> bone </a:t>
            </a:r>
            <a:r>
              <a:rPr lang="en-US" dirty="0" err="1">
                <a:latin typeface="Palatino Linotype" pitchFamily="18" charset="0"/>
              </a:rPr>
              <a:t>memorie</a:t>
            </a:r>
            <a:r>
              <a:rPr lang="en-US" dirty="0">
                <a:latin typeface="Palatino Linotype" pitchFamily="18" charset="0"/>
              </a:rPr>
              <a:t> pater </a:t>
            </a:r>
            <a:r>
              <a:rPr lang="en-US" dirty="0" err="1">
                <a:latin typeface="Palatino Linotype" pitchFamily="18" charset="0"/>
              </a:rPr>
              <a:t>meus</a:t>
            </a:r>
            <a:r>
              <a:rPr lang="en-US" dirty="0">
                <a:latin typeface="Palatino Linotype" pitchFamily="18" charset="0"/>
              </a:rPr>
              <a:t>, et </a:t>
            </a:r>
            <a:r>
              <a:rPr lang="en-US" dirty="0" err="1">
                <a:latin typeface="Palatino Linotype" pitchFamily="18" charset="0"/>
              </a:rPr>
              <a:t>preceptum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sancte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Romane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ecclesie</a:t>
            </a:r>
            <a:r>
              <a:rPr lang="en-US" dirty="0">
                <a:latin typeface="Palatino Linotype" pitchFamily="18" charset="0"/>
              </a:rPr>
              <a:t> semper </a:t>
            </a:r>
            <a:r>
              <a:rPr lang="en-US" dirty="0" err="1">
                <a:latin typeface="Palatino Linotype" pitchFamily="18" charset="0"/>
              </a:rPr>
              <a:t>custodire</a:t>
            </a:r>
            <a:endParaRPr lang="el-GR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4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latin typeface="Palatino Linotype" pitchFamily="18" charset="0"/>
              </a:rPr>
              <a:t>DAI, </a:t>
            </a:r>
            <a:r>
              <a:rPr lang="el-GR" sz="3200" dirty="0" err="1" smtClean="0">
                <a:latin typeface="Palatino Linotype" pitchFamily="18" charset="0"/>
              </a:rPr>
              <a:t>κεφ</a:t>
            </a:r>
            <a:r>
              <a:rPr lang="fr-FR" sz="3200" dirty="0" smtClean="0">
                <a:latin typeface="Palatino Linotype" pitchFamily="18" charset="0"/>
              </a:rPr>
              <a:t>. 32, </a:t>
            </a:r>
            <a:r>
              <a:rPr lang="el-GR" sz="3200" dirty="0" smtClean="0">
                <a:latin typeface="Palatino Linotype" pitchFamily="18" charset="0"/>
              </a:rPr>
              <a:t>σ</a:t>
            </a:r>
            <a:r>
              <a:rPr lang="fr-FR" sz="3200" dirty="0" smtClean="0">
                <a:latin typeface="Palatino Linotype" pitchFamily="18" charset="0"/>
              </a:rPr>
              <a:t>. 152</a:t>
            </a:r>
            <a:r>
              <a:rPr lang="fr-FR" sz="3200" baseline="30000" dirty="0" smtClean="0">
                <a:latin typeface="Palatino Linotype" pitchFamily="18" charset="0"/>
              </a:rPr>
              <a:t>1-12</a:t>
            </a:r>
            <a:endParaRPr lang="el-GR" sz="3200" dirty="0">
              <a:latin typeface="Palatino Linotyp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l-GR" i="1" dirty="0" smtClean="0">
                <a:latin typeface="Palatino Linotype" pitchFamily="18" charset="0"/>
              </a:rPr>
              <a:t>    </a:t>
            </a:r>
            <a:r>
              <a:rPr lang="el-GR" i="1" dirty="0" err="1" smtClean="0">
                <a:latin typeface="Palatino Linotype" pitchFamily="18" charset="0"/>
              </a:rPr>
              <a:t>Ἰστέον</a:t>
            </a:r>
            <a:r>
              <a:rPr lang="fr-F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ὅτι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οἱ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Σέρβλοι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ἀπὸ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ἀβαπτίστων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Σέρβλων</a:t>
            </a:r>
            <a:r>
              <a:rPr lang="fr-F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ἄσπρων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ἐπονομαζομένων</a:t>
            </a:r>
            <a:r>
              <a:rPr lang="fr-FR" i="1" dirty="0" smtClean="0">
                <a:latin typeface="Palatino Linotype" pitchFamily="18" charset="0"/>
              </a:rPr>
              <a:t>, </a:t>
            </a:r>
            <a:r>
              <a:rPr lang="el-GR" i="1" dirty="0" smtClean="0">
                <a:latin typeface="Palatino Linotype" pitchFamily="18" charset="0"/>
              </a:rPr>
              <a:t>κατάγονται</a:t>
            </a:r>
            <a:r>
              <a:rPr lang="fr-F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τῆς</a:t>
            </a:r>
            <a:r>
              <a:rPr lang="el-GR" i="1" dirty="0" smtClean="0">
                <a:latin typeface="Palatino Linotype" pitchFamily="18" charset="0"/>
              </a:rPr>
              <a:t> Τουρκίας </a:t>
            </a:r>
            <a:r>
              <a:rPr lang="el-GR" i="1" dirty="0" err="1" smtClean="0">
                <a:latin typeface="Palatino Linotype" pitchFamily="18" charset="0"/>
              </a:rPr>
              <a:t>ἐκεῖθεν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κατοικούντων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εἰς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τὸν</a:t>
            </a:r>
            <a:r>
              <a:rPr lang="el-GR" i="1" dirty="0" smtClean="0">
                <a:latin typeface="Palatino Linotype" pitchFamily="18" charset="0"/>
              </a:rPr>
              <a:t> παρ</a:t>
            </a:r>
            <a:r>
              <a:rPr lang="fr-FR" i="1" dirty="0" smtClean="0">
                <a:latin typeface="Palatino Linotype" pitchFamily="18" charset="0"/>
              </a:rPr>
              <a:t>’ </a:t>
            </a:r>
            <a:r>
              <a:rPr lang="el-GR" i="1" dirty="0" err="1" smtClean="0">
                <a:latin typeface="Palatino Linotype" pitchFamily="18" charset="0"/>
              </a:rPr>
              <a:t>αὐτοῖς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Βοΐκι</a:t>
            </a:r>
            <a:r>
              <a:rPr lang="el-GR" i="1" dirty="0" smtClean="0">
                <a:latin typeface="Palatino Linotype" pitchFamily="18" charset="0"/>
              </a:rPr>
              <a:t> τόπον </a:t>
            </a:r>
            <a:r>
              <a:rPr lang="el-GR" i="1" dirty="0" err="1" smtClean="0">
                <a:latin typeface="Palatino Linotype" pitchFamily="18" charset="0"/>
              </a:rPr>
              <a:t>ἐπονομαζόμενον</a:t>
            </a:r>
            <a:r>
              <a:rPr lang="fr-F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οἷς</a:t>
            </a:r>
            <a:r>
              <a:rPr lang="el-GR" i="1" dirty="0" smtClean="0">
                <a:latin typeface="Palatino Linotype" pitchFamily="18" charset="0"/>
              </a:rPr>
              <a:t> πλησιάζει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ἡ </a:t>
            </a:r>
            <a:r>
              <a:rPr lang="el-GR" i="1" dirty="0" err="1" smtClean="0">
                <a:latin typeface="Palatino Linotype" pitchFamily="18" charset="0"/>
              </a:rPr>
              <a:t>Φραγγία</a:t>
            </a:r>
            <a:r>
              <a:rPr lang="fr-F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ὁμοίως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ἡ μεγάλη </a:t>
            </a:r>
            <a:r>
              <a:rPr lang="el-GR" i="1" dirty="0" err="1" smtClean="0">
                <a:latin typeface="Palatino Linotype" pitchFamily="18" charset="0"/>
              </a:rPr>
              <a:t>Χρωβατία</a:t>
            </a:r>
            <a:r>
              <a:rPr lang="fr-FR" i="1" dirty="0" smtClean="0">
                <a:latin typeface="Palatino Linotype" pitchFamily="18" charset="0"/>
              </a:rPr>
              <a:t>, </a:t>
            </a:r>
            <a:r>
              <a:rPr lang="el-GR" i="1" dirty="0" smtClean="0">
                <a:latin typeface="Palatino Linotype" pitchFamily="18" charset="0"/>
              </a:rPr>
              <a:t>ἡ </a:t>
            </a:r>
            <a:r>
              <a:rPr lang="el-GR" i="1" dirty="0" err="1" smtClean="0">
                <a:latin typeface="Palatino Linotype" pitchFamily="18" charset="0"/>
              </a:rPr>
              <a:t>ἀβάπτιστος</a:t>
            </a:r>
            <a:r>
              <a:rPr lang="fr-FR" i="1" dirty="0" smtClean="0">
                <a:latin typeface="Palatino Linotype" pitchFamily="18" charset="0"/>
              </a:rPr>
              <a:t>, </a:t>
            </a:r>
            <a:r>
              <a:rPr lang="el-GR" i="1" dirty="0" smtClean="0">
                <a:latin typeface="Palatino Linotype" pitchFamily="18" charset="0"/>
              </a:rPr>
              <a:t>ἡ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ἄσπρη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προσαγορευομένη</a:t>
            </a:r>
            <a:r>
              <a:rPr lang="el-GR" i="1" dirty="0" smtClean="0">
                <a:latin typeface="Palatino Linotype" pitchFamily="18" charset="0"/>
              </a:rPr>
              <a:t>· </a:t>
            </a:r>
            <a:r>
              <a:rPr lang="el-GR" i="1" dirty="0" err="1" smtClean="0">
                <a:latin typeface="Palatino Linotype" pitchFamily="18" charset="0"/>
              </a:rPr>
              <a:t>ἐκεῖσε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τοίνυν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οὗτοι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οἱ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Σέρβλοι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τὸ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ἀπ</a:t>
            </a:r>
            <a:r>
              <a:rPr lang="fr-FR" i="1" dirty="0" smtClean="0">
                <a:latin typeface="Palatino Linotype" pitchFamily="18" charset="0"/>
              </a:rPr>
              <a:t>’ </a:t>
            </a:r>
            <a:r>
              <a:rPr lang="el-GR" i="1" dirty="0" err="1" smtClean="0">
                <a:latin typeface="Palatino Linotype" pitchFamily="18" charset="0"/>
              </a:rPr>
              <a:t>ἀρχῆς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κατῴκουν</a:t>
            </a:r>
            <a:r>
              <a:rPr lang="fr-FR" i="1" dirty="0" smtClean="0">
                <a:latin typeface="Palatino Linotype" pitchFamily="18" charset="0"/>
              </a:rPr>
              <a:t>. </a:t>
            </a:r>
            <a:r>
              <a:rPr lang="el-GR" i="1" dirty="0" smtClean="0">
                <a:latin typeface="Palatino Linotype" pitchFamily="18" charset="0"/>
              </a:rPr>
              <a:t>Δύο </a:t>
            </a:r>
            <a:r>
              <a:rPr lang="el-GR" i="1" dirty="0" err="1" smtClean="0">
                <a:latin typeface="Palatino Linotype" pitchFamily="18" charset="0"/>
              </a:rPr>
              <a:t>δὲ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ἀδελφῶν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ἀρχὴν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τῆς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Σερβλίας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ἐκ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πατρὸς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διαδεξαμένων</a:t>
            </a:r>
            <a:r>
              <a:rPr lang="fr-FR" i="1" dirty="0" smtClean="0">
                <a:latin typeface="Palatino Linotype" pitchFamily="18" charset="0"/>
              </a:rPr>
              <a:t>, </a:t>
            </a:r>
            <a:r>
              <a:rPr lang="el-GR" i="1" dirty="0" smtClean="0">
                <a:latin typeface="Palatino Linotype" pitchFamily="18" charset="0"/>
              </a:rPr>
              <a:t>ὁ </a:t>
            </a:r>
            <a:r>
              <a:rPr lang="el-GR" i="1" dirty="0" err="1" smtClean="0">
                <a:latin typeface="Palatino Linotype" pitchFamily="18" charset="0"/>
              </a:rPr>
              <a:t>εἷς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αὐτῶν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τὸ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λαοῦ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ἀναλαβόμενος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ἥμισυ</a:t>
            </a:r>
            <a:r>
              <a:rPr lang="fr-F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εἰς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Ἡράκλειον</a:t>
            </a:r>
            <a:r>
              <a:rPr lang="fr-F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τὸν</a:t>
            </a:r>
            <a:r>
              <a:rPr lang="el-GR" i="1" dirty="0" smtClean="0">
                <a:latin typeface="Palatino Linotype" pitchFamily="18" charset="0"/>
              </a:rPr>
              <a:t> βασιλέα </a:t>
            </a:r>
            <a:r>
              <a:rPr lang="el-GR" i="1" dirty="0" err="1" smtClean="0">
                <a:latin typeface="Palatino Linotype" pitchFamily="18" charset="0"/>
              </a:rPr>
              <a:t>Ῥωμαίων</a:t>
            </a:r>
            <a:r>
              <a:rPr lang="fr-F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προσέφυγεν</a:t>
            </a:r>
            <a:r>
              <a:rPr lang="fr-F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ὃν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προσδεξάμενος</a:t>
            </a:r>
            <a:r>
              <a:rPr lang="el-GR" i="1" dirty="0" smtClean="0">
                <a:latin typeface="Palatino Linotype" pitchFamily="18" charset="0"/>
              </a:rPr>
              <a:t> ὁ </a:t>
            </a:r>
            <a:r>
              <a:rPr lang="el-GR" i="1" dirty="0" err="1" smtClean="0">
                <a:latin typeface="Palatino Linotype" pitchFamily="18" charset="0"/>
              </a:rPr>
              <a:t>αὐτὸς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Ἡράκλειος</a:t>
            </a:r>
            <a:r>
              <a:rPr lang="el-GR" i="1" dirty="0" smtClean="0">
                <a:latin typeface="Palatino Linotype" pitchFamily="18" charset="0"/>
              </a:rPr>
              <a:t> βασιλεύς</a:t>
            </a:r>
            <a:r>
              <a:rPr lang="fr-F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παρέσχεν</a:t>
            </a:r>
            <a:r>
              <a:rPr lang="el-GR" i="1" dirty="0" smtClean="0">
                <a:latin typeface="Palatino Linotype" pitchFamily="18" charset="0"/>
              </a:rPr>
              <a:t> τόπον </a:t>
            </a:r>
            <a:r>
              <a:rPr lang="el-GR" i="1" dirty="0" err="1" smtClean="0">
                <a:latin typeface="Palatino Linotype" pitchFamily="18" charset="0"/>
              </a:rPr>
              <a:t>εἰς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κατασκήνωσιν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τῷ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θέματι</a:t>
            </a:r>
            <a:r>
              <a:rPr lang="el-GR" i="1" dirty="0" smtClean="0">
                <a:latin typeface="Palatino Linotype" pitchFamily="18" charset="0"/>
              </a:rPr>
              <a:t> Θεσσαλονίκης </a:t>
            </a:r>
            <a:r>
              <a:rPr lang="el-GR" i="1" dirty="0" err="1" smtClean="0">
                <a:latin typeface="Palatino Linotype" pitchFamily="18" charset="0"/>
              </a:rPr>
              <a:t>τὰ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Σέρβλια</a:t>
            </a:r>
            <a:r>
              <a:rPr lang="fr-FR" i="1" dirty="0" smtClean="0">
                <a:latin typeface="Palatino Linotype" pitchFamily="18" charset="0"/>
              </a:rPr>
              <a:t>, </a:t>
            </a:r>
            <a:r>
              <a:rPr lang="el-GR" i="1" dirty="0" smtClean="0">
                <a:latin typeface="Palatino Linotype" pitchFamily="18" charset="0"/>
              </a:rPr>
              <a:t>ἃ </a:t>
            </a:r>
            <a:r>
              <a:rPr lang="el-GR" i="1" dirty="0" err="1" smtClean="0">
                <a:latin typeface="Palatino Linotype" pitchFamily="18" charset="0"/>
              </a:rPr>
              <a:t>ἔκτοτε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τὴν</a:t>
            </a:r>
            <a:r>
              <a:rPr lang="el-GR" i="1" dirty="0" smtClean="0">
                <a:latin typeface="Palatino Linotype" pitchFamily="18" charset="0"/>
              </a:rPr>
              <a:t> τοιαύτην </a:t>
            </a:r>
            <a:r>
              <a:rPr lang="el-GR" i="1" dirty="0" err="1" smtClean="0">
                <a:latin typeface="Palatino Linotype" pitchFamily="18" charset="0"/>
              </a:rPr>
              <a:t>προσηγορίαν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ἀπείληφεν</a:t>
            </a:r>
            <a:endParaRPr lang="el-GR" dirty="0" smtClean="0">
              <a:latin typeface="Palatino Linotype" pitchFamily="18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err="1">
                <a:solidFill>
                  <a:srgbClr val="696464"/>
                </a:solidFill>
                <a:latin typeface="Palatino Linotype" pitchFamily="18" charset="0"/>
              </a:rPr>
              <a:t>Χωματηνός</a:t>
            </a:r>
            <a:r>
              <a:rPr lang="el-GR" sz="3200" dirty="0">
                <a:solidFill>
                  <a:srgbClr val="696464"/>
                </a:solidFill>
                <a:latin typeface="Palatino Linotype" pitchFamily="18" charset="0"/>
              </a:rPr>
              <a:t>, Πονήματα Διάφορα, αρ</a:t>
            </a:r>
            <a:r>
              <a:rPr lang="el-GR" sz="3200" dirty="0" smtClean="0">
                <a:solidFill>
                  <a:srgbClr val="696464"/>
                </a:solidFill>
                <a:latin typeface="Palatino Linotype" pitchFamily="18" charset="0"/>
              </a:rPr>
              <a:t>. 86, σ. 297, στ. 39-54</a:t>
            </a:r>
            <a:endParaRPr lang="el-GR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69674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948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>
                <a:latin typeface="Palatino Linotype" pitchFamily="18" charset="0"/>
              </a:rPr>
              <a:t>L. </a:t>
            </a:r>
            <a:r>
              <a:rPr lang="en-US" sz="2400" dirty="0" err="1">
                <a:latin typeface="Palatino Linotype" pitchFamily="18" charset="0"/>
              </a:rPr>
              <a:t>Stojanović</a:t>
            </a:r>
            <a:r>
              <a:rPr lang="en-US" sz="2400" dirty="0">
                <a:latin typeface="Palatino Linotype" pitchFamily="18" charset="0"/>
              </a:rPr>
              <a:t>, </a:t>
            </a:r>
            <a:r>
              <a:rPr lang="en-US" sz="2400" i="1" dirty="0" err="1">
                <a:latin typeface="Palatino Linotype" pitchFamily="18" charset="0"/>
              </a:rPr>
              <a:t>Stari</a:t>
            </a:r>
            <a:r>
              <a:rPr lang="en-US" sz="2400" i="1" dirty="0">
                <a:latin typeface="Palatino Linotype" pitchFamily="18" charset="0"/>
              </a:rPr>
              <a:t> </a:t>
            </a:r>
            <a:r>
              <a:rPr lang="en-US" sz="2400" i="1" dirty="0" err="1">
                <a:latin typeface="Palatino Linotype" pitchFamily="18" charset="0"/>
              </a:rPr>
              <a:t>srpski</a:t>
            </a:r>
            <a:r>
              <a:rPr lang="en-US" sz="2400" i="1" dirty="0">
                <a:latin typeface="Palatino Linotype" pitchFamily="18" charset="0"/>
              </a:rPr>
              <a:t> </a:t>
            </a:r>
            <a:r>
              <a:rPr lang="en-US" sz="2400" i="1" dirty="0" err="1">
                <a:latin typeface="Palatino Linotype" pitchFamily="18" charset="0"/>
              </a:rPr>
              <a:t>zapisi</a:t>
            </a:r>
            <a:r>
              <a:rPr lang="en-US" sz="2400" i="1" dirty="0">
                <a:latin typeface="Palatino Linotype" pitchFamily="18" charset="0"/>
              </a:rPr>
              <a:t> I </a:t>
            </a:r>
            <a:r>
              <a:rPr lang="en-US" sz="2400" i="1" dirty="0" err="1" smtClean="0">
                <a:latin typeface="Palatino Linotype" pitchFamily="18" charset="0"/>
              </a:rPr>
              <a:t>natpisi</a:t>
            </a:r>
            <a:r>
              <a:rPr lang="el-GR" sz="2400" i="1" dirty="0" smtClean="0">
                <a:latin typeface="Palatino Linotype" pitchFamily="18" charset="0"/>
              </a:rPr>
              <a:t> </a:t>
            </a:r>
            <a:br>
              <a:rPr lang="el-GR" sz="2400" i="1" dirty="0" smtClean="0">
                <a:latin typeface="Palatino Linotype" pitchFamily="18" charset="0"/>
              </a:rPr>
            </a:br>
            <a:r>
              <a:rPr lang="el-GR" sz="2400" i="1" dirty="0" smtClean="0">
                <a:latin typeface="Palatino Linotype" pitchFamily="18" charset="0"/>
              </a:rPr>
              <a:t>(=αρχαία σερβικά χειρόγραφα και επιγραφές)</a:t>
            </a:r>
            <a:r>
              <a:rPr lang="en-US" sz="2400" dirty="0" smtClean="0">
                <a:latin typeface="Palatino Linotype" pitchFamily="18" charset="0"/>
              </a:rPr>
              <a:t>, </a:t>
            </a:r>
            <a:r>
              <a:rPr lang="en-US" sz="2400" dirty="0">
                <a:latin typeface="Palatino Linotype" pitchFamily="18" charset="0"/>
              </a:rPr>
              <a:t>Belgrade 1902-1905,  </a:t>
            </a:r>
            <a:r>
              <a:rPr lang="el-GR" sz="2400" dirty="0">
                <a:latin typeface="Palatino Linotype" pitchFamily="18" charset="0"/>
              </a:rPr>
              <a:t>αρ. 5065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827584" y="2690336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latin typeface="Palatino Linotype"/>
                <a:ea typeface="Calibri"/>
                <a:cs typeface="Times New Roman"/>
              </a:rPr>
              <a:t>Sveti</a:t>
            </a:r>
            <a:r>
              <a:rPr lang="en-US" sz="2400" b="1" i="1" dirty="0">
                <a:latin typeface="Palatino Linotype"/>
                <a:ea typeface="Calibri"/>
                <a:cs typeface="Times New Roman"/>
              </a:rPr>
              <a:t> Sava </a:t>
            </a:r>
            <a:r>
              <a:rPr lang="en-US" sz="2400" b="1" i="1" dirty="0" err="1">
                <a:latin typeface="Palatino Linotype"/>
                <a:ea typeface="Calibri"/>
                <a:cs typeface="Times New Roman"/>
              </a:rPr>
              <a:t>pr</a:t>
            </a:r>
            <a:r>
              <a:rPr lang="el-GR" sz="2400" b="1" i="1" dirty="0">
                <a:latin typeface="Palatino Linotype"/>
                <a:ea typeface="Calibri"/>
                <a:cs typeface="Times New Roman"/>
              </a:rPr>
              <a:t>ě</a:t>
            </a:r>
            <a:r>
              <a:rPr lang="en-US" sz="2400" b="1" i="1" dirty="0" err="1">
                <a:latin typeface="Palatino Linotype"/>
                <a:ea typeface="Calibri"/>
                <a:cs typeface="Times New Roman"/>
              </a:rPr>
              <a:t>osve</a:t>
            </a:r>
            <a:r>
              <a:rPr lang="el-GR" sz="2400" b="1" i="1" dirty="0" err="1">
                <a:latin typeface="Palatino Linotype"/>
                <a:ea typeface="Calibri"/>
                <a:cs typeface="Times New Roman"/>
              </a:rPr>
              <a:t>šč</a:t>
            </a:r>
            <a:r>
              <a:rPr lang="en-US" sz="2400" b="1" i="1" dirty="0" err="1">
                <a:latin typeface="Palatino Linotype"/>
                <a:ea typeface="Calibri"/>
                <a:cs typeface="Times New Roman"/>
              </a:rPr>
              <a:t>enyj</a:t>
            </a:r>
            <a:r>
              <a:rPr lang="en-US" sz="2400" b="1" i="1" dirty="0">
                <a:latin typeface="Palatino Linotype"/>
                <a:ea typeface="Calibri"/>
                <a:cs typeface="Times New Roman"/>
              </a:rPr>
              <a:t> </a:t>
            </a:r>
            <a:r>
              <a:rPr lang="en-US" sz="2400" b="1" i="1" dirty="0" err="1">
                <a:latin typeface="Palatino Linotype"/>
                <a:ea typeface="Calibri"/>
                <a:cs typeface="Times New Roman"/>
              </a:rPr>
              <a:t>arhiepiskop</a:t>
            </a:r>
            <a:r>
              <a:rPr lang="el-GR" sz="2400" b="1" i="1" dirty="0">
                <a:latin typeface="Palatino Linotype"/>
                <a:ea typeface="Calibri"/>
                <a:cs typeface="Times New Roman"/>
              </a:rPr>
              <a:t>ŭ </a:t>
            </a:r>
            <a:r>
              <a:rPr lang="en-US" sz="2400" b="1" i="1" dirty="0" err="1">
                <a:latin typeface="Palatino Linotype"/>
                <a:ea typeface="Calibri"/>
                <a:cs typeface="Times New Roman"/>
              </a:rPr>
              <a:t>vse</a:t>
            </a:r>
            <a:r>
              <a:rPr lang="en-US" sz="2400" b="1" i="1" dirty="0">
                <a:latin typeface="Palatino Linotype"/>
                <a:ea typeface="Calibri"/>
                <a:cs typeface="Times New Roman"/>
              </a:rPr>
              <a:t> </a:t>
            </a:r>
            <a:r>
              <a:rPr lang="en-US" sz="2400" b="1" i="1" dirty="0" err="1">
                <a:latin typeface="Palatino Linotype"/>
                <a:ea typeface="Calibri"/>
                <a:cs typeface="Times New Roman"/>
              </a:rPr>
              <a:t>sr</a:t>
            </a:r>
            <a:r>
              <a:rPr lang="el-GR" sz="2400" b="1" i="1" dirty="0">
                <a:latin typeface="Palatino Linotype"/>
                <a:ea typeface="Calibri"/>
                <a:cs typeface="Times New Roman"/>
              </a:rPr>
              <a:t>ĭ</a:t>
            </a:r>
            <a:r>
              <a:rPr lang="en-US" sz="2400" b="1" i="1" dirty="0">
                <a:latin typeface="Palatino Linotype"/>
                <a:ea typeface="Calibri"/>
                <a:cs typeface="Times New Roman"/>
              </a:rPr>
              <a:t>b</a:t>
            </a:r>
            <a:r>
              <a:rPr lang="el-GR" sz="2400" b="1" i="1" dirty="0">
                <a:latin typeface="Palatino Linotype"/>
                <a:ea typeface="Calibri"/>
                <a:cs typeface="Times New Roman"/>
              </a:rPr>
              <a:t>ĭ</a:t>
            </a:r>
            <a:r>
              <a:rPr lang="en-US" sz="2400" b="1" i="1" dirty="0" err="1">
                <a:latin typeface="Palatino Linotype"/>
                <a:ea typeface="Calibri"/>
                <a:cs typeface="Times New Roman"/>
              </a:rPr>
              <a:t>ske</a:t>
            </a:r>
            <a:r>
              <a:rPr lang="en-US" sz="2400" b="1" i="1" dirty="0">
                <a:latin typeface="Palatino Linotype"/>
                <a:ea typeface="Calibri"/>
                <a:cs typeface="Times New Roman"/>
              </a:rPr>
              <a:t> </a:t>
            </a:r>
            <a:r>
              <a:rPr lang="en-US" sz="2400" b="1" i="1" dirty="0" err="1">
                <a:latin typeface="Palatino Linotype"/>
                <a:ea typeface="Calibri"/>
                <a:cs typeface="Times New Roman"/>
              </a:rPr>
              <a:t>zeml</a:t>
            </a:r>
            <a:r>
              <a:rPr lang="el-GR" sz="2400" b="1" i="1" dirty="0">
                <a:latin typeface="Palatino Linotype"/>
                <a:ea typeface="Calibri"/>
                <a:cs typeface="Times New Roman"/>
              </a:rPr>
              <a:t>ĭ</a:t>
            </a:r>
            <a:r>
              <a:rPr lang="en-US" sz="2400" b="1" i="1" dirty="0">
                <a:latin typeface="Palatino Linotype"/>
                <a:ea typeface="Calibri"/>
                <a:cs typeface="Times New Roman"/>
              </a:rPr>
              <a:t>e I </a:t>
            </a:r>
            <a:r>
              <a:rPr lang="en-US" sz="2400" b="1" i="1" dirty="0" err="1">
                <a:latin typeface="Palatino Linotype"/>
                <a:ea typeface="Calibri"/>
                <a:cs typeface="Times New Roman"/>
              </a:rPr>
              <a:t>srpskih</a:t>
            </a:r>
            <a:r>
              <a:rPr lang="en-US" sz="2400" b="1" i="1" dirty="0">
                <a:latin typeface="Palatino Linotype"/>
                <a:ea typeface="Calibri"/>
                <a:cs typeface="Times New Roman"/>
              </a:rPr>
              <a:t> I </a:t>
            </a:r>
            <a:r>
              <a:rPr lang="en-US" sz="2400" b="1" i="1" dirty="0" err="1">
                <a:latin typeface="Palatino Linotype"/>
                <a:ea typeface="Calibri"/>
                <a:cs typeface="Times New Roman"/>
              </a:rPr>
              <a:t>pomorskih</a:t>
            </a:r>
            <a:r>
              <a:rPr lang="en-US" sz="2400" b="1" i="1" dirty="0">
                <a:latin typeface="Palatino Linotype"/>
                <a:ea typeface="Calibri"/>
                <a:cs typeface="Times New Roman"/>
              </a:rPr>
              <a:t> </a:t>
            </a:r>
            <a:r>
              <a:rPr lang="en-US" sz="2400" b="1" i="1" dirty="0" err="1">
                <a:latin typeface="Palatino Linotype"/>
                <a:ea typeface="Calibri"/>
                <a:cs typeface="Times New Roman"/>
              </a:rPr>
              <a:t>zemalja</a:t>
            </a:r>
            <a:r>
              <a:rPr lang="en-US" sz="2400" b="1" i="1" dirty="0">
                <a:latin typeface="Palatino Linotype"/>
                <a:ea typeface="Calibri"/>
                <a:cs typeface="Times New Roman"/>
              </a:rPr>
              <a:t> </a:t>
            </a:r>
            <a:r>
              <a:rPr lang="el-GR" dirty="0">
                <a:latin typeface="Palatino Linotype"/>
                <a:ea typeface="Calibri"/>
                <a:cs typeface="Times New Roman"/>
              </a:rPr>
              <a:t>(= Ο Άγιος Σάββας αρχιεπίσκοπος όλης της Σερβίας και της Παραθαλάσσιας περιοχής)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45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2400" dirty="0" smtClean="0">
                <a:latin typeface="Palatino Linotype" pitchFamily="18" charset="0"/>
              </a:rPr>
              <a:t>Ήλεκτρο του Θεόδωρου Κομνηνού Δούκα της Ηπείρου, πιθανώς, μετά την </a:t>
            </a:r>
            <a:r>
              <a:rPr lang="el-GR" sz="2400" dirty="0" err="1" smtClean="0">
                <a:latin typeface="Palatino Linotype" pitchFamily="18" charset="0"/>
              </a:rPr>
              <a:t>αυτοαναγόρευσή</a:t>
            </a:r>
            <a:r>
              <a:rPr lang="el-GR" sz="2400" dirty="0" smtClean="0">
                <a:latin typeface="Palatino Linotype" pitchFamily="18" charset="0"/>
              </a:rPr>
              <a:t> του ως αυτοκράτορα στη Θεσσαλονίκη</a:t>
            </a:r>
            <a:endParaRPr lang="el-GR" sz="2400" dirty="0">
              <a:latin typeface="Palatino Linotype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20888"/>
            <a:ext cx="2752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879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000" dirty="0" smtClean="0">
                <a:latin typeface="Palatino Linotype" pitchFamily="18" charset="0"/>
              </a:rPr>
              <a:t>Το παλαιότερο σωζόμενο χειρόγραφο </a:t>
            </a:r>
            <a:br>
              <a:rPr lang="el-GR" sz="2000" dirty="0" smtClean="0">
                <a:latin typeface="Palatino Linotype" pitchFamily="18" charset="0"/>
              </a:rPr>
            </a:br>
            <a:r>
              <a:rPr lang="el-GR" sz="2000" dirty="0" smtClean="0">
                <a:latin typeface="Palatino Linotype" pitchFamily="18" charset="0"/>
              </a:rPr>
              <a:t>του Νομοκάνονα του Αγ. Σάββα </a:t>
            </a:r>
            <a:br>
              <a:rPr lang="el-GR" sz="2000" dirty="0" smtClean="0">
                <a:latin typeface="Palatino Linotype" pitchFamily="18" charset="0"/>
              </a:rPr>
            </a:br>
            <a:r>
              <a:rPr lang="el-GR" sz="2000" dirty="0" smtClean="0">
                <a:latin typeface="Palatino Linotype" pitchFamily="18" charset="0"/>
              </a:rPr>
              <a:t>(1262, Μονή Αρχαγγέλου στην </a:t>
            </a:r>
            <a:r>
              <a:rPr lang="en-US" sz="2000" dirty="0" err="1" smtClean="0">
                <a:latin typeface="Palatino Linotype" pitchFamily="18" charset="0"/>
              </a:rPr>
              <a:t>Ilovica</a:t>
            </a:r>
            <a:r>
              <a:rPr lang="el-GR" sz="2000" dirty="0" smtClean="0">
                <a:latin typeface="Palatino Linotype" pitchFamily="18" charset="0"/>
              </a:rPr>
              <a:t>, Μαυροβούνιο)</a:t>
            </a:r>
            <a:endParaRPr lang="el-GR" sz="2000" dirty="0">
              <a:latin typeface="Palatino Linotype" pitchFamily="18" charset="0"/>
            </a:endParaRPr>
          </a:p>
        </p:txBody>
      </p:sp>
      <p:pic>
        <p:nvPicPr>
          <p:cNvPr id="1026" name="Picture 2" descr="File:Savino Zakonopravilo - Ilovichki prepis, 126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4392488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894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l-GR" sz="3100" dirty="0" smtClean="0">
                <a:latin typeface="Palatino Linotype" pitchFamily="18" charset="0"/>
              </a:rPr>
              <a:t>Ο </a:t>
            </a:r>
            <a:r>
              <a:rPr lang="el-GR" sz="3100" dirty="0" err="1" smtClean="0">
                <a:latin typeface="Palatino Linotype" pitchFamily="18" charset="0"/>
              </a:rPr>
              <a:t>Ραδόσλαβος</a:t>
            </a:r>
            <a:r>
              <a:rPr lang="el-GR" sz="3100" dirty="0" smtClean="0">
                <a:latin typeface="Palatino Linotype" pitchFamily="18" charset="0"/>
              </a:rPr>
              <a:t> </a:t>
            </a:r>
            <a:br>
              <a:rPr lang="el-GR" sz="3100" dirty="0" smtClean="0">
                <a:latin typeface="Palatino Linotype" pitchFamily="18" charset="0"/>
              </a:rPr>
            </a:br>
            <a:r>
              <a:rPr lang="el-GR" sz="3100" dirty="0" smtClean="0">
                <a:latin typeface="Palatino Linotype" pitchFamily="18" charset="0"/>
              </a:rPr>
              <a:t>από την μονή </a:t>
            </a:r>
            <a:r>
              <a:rPr lang="en-US" sz="3100" dirty="0" smtClean="0">
                <a:latin typeface="Palatino Linotype" pitchFamily="18" charset="0"/>
              </a:rPr>
              <a:t> </a:t>
            </a:r>
            <a:r>
              <a:rPr lang="en-US" sz="3100" dirty="0" err="1" smtClean="0">
                <a:latin typeface="Palatino Linotype" pitchFamily="18" charset="0"/>
              </a:rPr>
              <a:t>Dečani</a:t>
            </a:r>
            <a:r>
              <a:rPr lang="el-GR" sz="3100" dirty="0">
                <a:latin typeface="Palatino Linotype" pitchFamily="18" charset="0"/>
              </a:rPr>
              <a:t>,</a:t>
            </a:r>
            <a:r>
              <a:rPr lang="en-US" sz="3100" dirty="0" smtClean="0">
                <a:latin typeface="Palatino Linotype" pitchFamily="18" charset="0"/>
              </a:rPr>
              <a:t> </a:t>
            </a:r>
            <a:r>
              <a:rPr lang="en-US" sz="3100" dirty="0">
                <a:latin typeface="Palatino Linotype" pitchFamily="18" charset="0"/>
              </a:rPr>
              <a:t>1346/1347</a:t>
            </a:r>
            <a:endParaRPr lang="el-GR" sz="3100" dirty="0">
              <a:latin typeface="Palatino Linotype" pitchFamily="18" charset="0"/>
            </a:endParaRPr>
          </a:p>
        </p:txBody>
      </p:sp>
      <p:pic>
        <p:nvPicPr>
          <p:cNvPr id="1026" name="Picture 2" descr="File:Loza Nemanjica Decani d 5 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33242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343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26170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Palatino Linotype" pitchFamily="18" charset="0"/>
              </a:rPr>
              <a:t>Acta</a:t>
            </a:r>
            <a:r>
              <a:rPr lang="en-US" sz="2800" dirty="0">
                <a:latin typeface="Palatino Linotype" pitchFamily="18" charset="0"/>
              </a:rPr>
              <a:t> et </a:t>
            </a:r>
            <a:r>
              <a:rPr lang="en-US" sz="2800" dirty="0" err="1">
                <a:latin typeface="Palatino Linotype" pitchFamily="18" charset="0"/>
              </a:rPr>
              <a:t>Diplomata</a:t>
            </a:r>
            <a:r>
              <a:rPr lang="en-US" sz="2800" dirty="0">
                <a:latin typeface="Palatino Linotype" pitchFamily="18" charset="0"/>
              </a:rPr>
              <a:t>, </a:t>
            </a:r>
            <a:r>
              <a:rPr lang="el-GR" sz="2800" dirty="0">
                <a:latin typeface="Palatino Linotype" pitchFamily="18" charset="0"/>
              </a:rPr>
              <a:t>τ. 3, </a:t>
            </a:r>
            <a:r>
              <a:rPr lang="el-GR" sz="2800" dirty="0" err="1">
                <a:latin typeface="Palatino Linotype" pitchFamily="18" charset="0"/>
              </a:rPr>
              <a:t>εγγρ</a:t>
            </a:r>
            <a:r>
              <a:rPr lang="el-GR" sz="2800" dirty="0">
                <a:latin typeface="Palatino Linotype" pitchFamily="18" charset="0"/>
              </a:rPr>
              <a:t>. 14 (</a:t>
            </a:r>
            <a:r>
              <a:rPr lang="en-US" sz="2800" dirty="0" err="1">
                <a:latin typeface="Palatino Linotype" pitchFamily="18" charset="0"/>
              </a:rPr>
              <a:t>Sebastocrator</a:t>
            </a:r>
            <a:r>
              <a:rPr lang="en-US" sz="2800" dirty="0">
                <a:latin typeface="Palatino Linotype" pitchFamily="18" charset="0"/>
              </a:rPr>
              <a:t> Manuel Angelus </a:t>
            </a:r>
            <a:r>
              <a:rPr lang="en-US" sz="2800" dirty="0" err="1">
                <a:latin typeface="Palatino Linotype" pitchFamily="18" charset="0"/>
              </a:rPr>
              <a:t>Ragusaeis</a:t>
            </a:r>
            <a:r>
              <a:rPr lang="en-US" sz="2800" dirty="0">
                <a:latin typeface="Palatino Linotype" pitchFamily="18" charset="0"/>
              </a:rPr>
              <a:t> </a:t>
            </a:r>
            <a:r>
              <a:rPr lang="en-US" sz="2800" dirty="0" err="1">
                <a:latin typeface="Palatino Linotype" pitchFamily="18" charset="0"/>
              </a:rPr>
              <a:t>privilegia</a:t>
            </a:r>
            <a:r>
              <a:rPr lang="en-US" sz="2800" dirty="0">
                <a:latin typeface="Palatino Linotype" pitchFamily="18" charset="0"/>
              </a:rPr>
              <a:t> </a:t>
            </a:r>
            <a:r>
              <a:rPr lang="en-US" sz="2800" dirty="0" err="1">
                <a:latin typeface="Palatino Linotype" pitchFamily="18" charset="0"/>
              </a:rPr>
              <a:t>impertit</a:t>
            </a:r>
            <a:r>
              <a:rPr lang="en-US" sz="2800" dirty="0">
                <a:latin typeface="Palatino Linotype" pitchFamily="18" charset="0"/>
              </a:rPr>
              <a:t>), </a:t>
            </a:r>
            <a:r>
              <a:rPr lang="el-GR" sz="2800" dirty="0">
                <a:latin typeface="Palatino Linotype" pitchFamily="18" charset="0"/>
              </a:rPr>
              <a:t>σ. 66-67, εδώ σ. 66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467544" y="2967335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err="1"/>
              <a:t>ἤγουν</a:t>
            </a:r>
            <a:r>
              <a:rPr lang="el-GR" sz="2400" dirty="0"/>
              <a:t> </a:t>
            </a:r>
            <a:r>
              <a:rPr lang="el-GR" sz="2400" dirty="0" err="1" smtClean="0"/>
              <a:t>τὸν</a:t>
            </a:r>
            <a:r>
              <a:rPr lang="el-GR" sz="2400" dirty="0" smtClean="0"/>
              <a:t> </a:t>
            </a:r>
            <a:r>
              <a:rPr lang="el-GR" sz="2400" dirty="0" err="1"/>
              <a:t>ὑψηλότατον</a:t>
            </a:r>
            <a:r>
              <a:rPr lang="el-GR" sz="2400" dirty="0"/>
              <a:t> </a:t>
            </a:r>
            <a:r>
              <a:rPr lang="el-GR" sz="2400" dirty="0" err="1"/>
              <a:t>ῥῆγα</a:t>
            </a:r>
            <a:r>
              <a:rPr lang="el-GR" sz="2400" dirty="0"/>
              <a:t> Σερβίας </a:t>
            </a:r>
            <a:r>
              <a:rPr lang="el-GR" sz="2400" dirty="0" err="1"/>
              <a:t>καὶ</a:t>
            </a:r>
            <a:r>
              <a:rPr lang="el-GR" sz="2400" dirty="0"/>
              <a:t> </a:t>
            </a:r>
            <a:r>
              <a:rPr lang="el-GR" sz="2400" dirty="0" err="1"/>
              <a:t>περιπόθητόν</a:t>
            </a:r>
            <a:r>
              <a:rPr lang="el-GR" sz="2400" dirty="0"/>
              <a:t> μου </a:t>
            </a:r>
            <a:r>
              <a:rPr lang="el-GR" sz="2400" dirty="0" err="1"/>
              <a:t>γαμβρὸν</a:t>
            </a:r>
            <a:r>
              <a:rPr lang="el-GR" sz="2400" dirty="0"/>
              <a:t>, </a:t>
            </a:r>
            <a:r>
              <a:rPr lang="el-GR" sz="2400" dirty="0" err="1"/>
              <a:t>κῦρ</a:t>
            </a:r>
            <a:r>
              <a:rPr lang="el-GR" sz="2400" dirty="0"/>
              <a:t> </a:t>
            </a:r>
            <a:r>
              <a:rPr lang="el-GR" sz="2400" dirty="0" err="1"/>
              <a:t>Στέφανον</a:t>
            </a:r>
            <a:r>
              <a:rPr lang="el-GR" sz="2400" dirty="0"/>
              <a:t> </a:t>
            </a:r>
            <a:r>
              <a:rPr lang="el-GR" sz="2400" dirty="0" err="1" smtClean="0"/>
              <a:t>τὸν</a:t>
            </a:r>
            <a:r>
              <a:rPr lang="el-GR" sz="2400" dirty="0" smtClean="0"/>
              <a:t> </a:t>
            </a:r>
            <a:r>
              <a:rPr lang="el-GR" sz="2400" dirty="0" err="1"/>
              <a:t>Δούκαν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4215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err="1">
                <a:latin typeface="Palatino Linotype" pitchFamily="18" charset="0"/>
              </a:rPr>
              <a:t>Χωματηνός</a:t>
            </a:r>
            <a:r>
              <a:rPr lang="el-GR" sz="3200" dirty="0">
                <a:latin typeface="Palatino Linotype" pitchFamily="18" charset="0"/>
              </a:rPr>
              <a:t>, Πονήματα Διάφορα, αρ. 13, σ. </a:t>
            </a:r>
            <a:r>
              <a:rPr lang="el-GR" sz="3200" dirty="0" smtClean="0">
                <a:latin typeface="Palatino Linotype" pitchFamily="18" charset="0"/>
              </a:rPr>
              <a:t>61-63 (εδώ σ. 61, στ. 1-7).</a:t>
            </a:r>
            <a:endParaRPr lang="el-GR" sz="3200" dirty="0">
              <a:latin typeface="Palatino Linotype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7992888" cy="245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995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 smtClean="0">
                <a:latin typeface="Palatino Linotype" pitchFamily="18" charset="0"/>
              </a:rPr>
              <a:t>Ο </a:t>
            </a:r>
            <a:r>
              <a:rPr lang="el-GR" sz="2800" dirty="0" err="1" smtClean="0">
                <a:latin typeface="Palatino Linotype" pitchFamily="18" charset="0"/>
              </a:rPr>
              <a:t>Βλαδίσλαβος</a:t>
            </a:r>
            <a:r>
              <a:rPr lang="el-GR" sz="2800" dirty="0" smtClean="0">
                <a:latin typeface="Palatino Linotype" pitchFamily="18" charset="0"/>
              </a:rPr>
              <a:t> (1233-1243)</a:t>
            </a:r>
            <a:br>
              <a:rPr lang="el-GR" sz="2800" dirty="0" smtClean="0">
                <a:latin typeface="Palatino Linotype" pitchFamily="18" charset="0"/>
              </a:rPr>
            </a:br>
            <a:r>
              <a:rPr lang="el-GR" sz="2800" dirty="0" smtClean="0">
                <a:latin typeface="Palatino Linotype" pitchFamily="18" charset="0"/>
              </a:rPr>
              <a:t>τοιχογραφία από την Μονή </a:t>
            </a:r>
            <a:r>
              <a:rPr lang="en-US" sz="2800" dirty="0" err="1">
                <a:latin typeface="Palatino Linotype" pitchFamily="18" charset="0"/>
              </a:rPr>
              <a:t>Mileševa</a:t>
            </a:r>
            <a:r>
              <a:rPr lang="en-US" sz="2800" dirty="0">
                <a:latin typeface="Palatino Linotype" pitchFamily="18" charset="0"/>
              </a:rPr>
              <a:t> </a:t>
            </a:r>
            <a:r>
              <a:rPr lang="el-GR" sz="2800" dirty="0" smtClean="0">
                <a:latin typeface="Palatino Linotype" pitchFamily="18" charset="0"/>
              </a:rPr>
              <a:t>(1235;)</a:t>
            </a:r>
            <a:endParaRPr lang="el-GR" sz="2800" dirty="0">
              <a:latin typeface="Palatino Linotype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6755" y="1766775"/>
            <a:ext cx="3586934" cy="490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43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 smtClean="0">
                <a:latin typeface="Palatino Linotype" pitchFamily="18" charset="0"/>
              </a:rPr>
              <a:t>Άγιος Αρσένιος</a:t>
            </a:r>
            <a:br>
              <a:rPr lang="el-GR" sz="2800" dirty="0" smtClean="0">
                <a:latin typeface="Palatino Linotype" pitchFamily="18" charset="0"/>
              </a:rPr>
            </a:br>
            <a:r>
              <a:rPr lang="el-GR" sz="2800" dirty="0" smtClean="0">
                <a:latin typeface="Palatino Linotype" pitchFamily="18" charset="0"/>
              </a:rPr>
              <a:t>Μονή της </a:t>
            </a:r>
            <a:r>
              <a:rPr lang="en-US" sz="2800" dirty="0" err="1" smtClean="0">
                <a:latin typeface="Palatino Linotype" pitchFamily="18" charset="0"/>
              </a:rPr>
              <a:t>Rila</a:t>
            </a:r>
            <a:r>
              <a:rPr lang="en-US" sz="2800" dirty="0" smtClean="0">
                <a:latin typeface="Palatino Linotype" pitchFamily="18" charset="0"/>
              </a:rPr>
              <a:t> </a:t>
            </a:r>
            <a:r>
              <a:rPr lang="el-GR" sz="2800" dirty="0" smtClean="0">
                <a:latin typeface="Palatino Linotype" pitchFamily="18" charset="0"/>
              </a:rPr>
              <a:t>(14</a:t>
            </a:r>
            <a:r>
              <a:rPr lang="el-GR" sz="2800" baseline="30000" dirty="0" smtClean="0">
                <a:latin typeface="Palatino Linotype" pitchFamily="18" charset="0"/>
              </a:rPr>
              <a:t>ος</a:t>
            </a:r>
            <a:r>
              <a:rPr lang="el-GR" sz="2800" dirty="0" smtClean="0">
                <a:latin typeface="Palatino Linotype" pitchFamily="18" charset="0"/>
              </a:rPr>
              <a:t>/15</a:t>
            </a:r>
            <a:r>
              <a:rPr lang="el-GR" sz="2800" baseline="30000" dirty="0" smtClean="0">
                <a:latin typeface="Palatino Linotype" pitchFamily="18" charset="0"/>
              </a:rPr>
              <a:t>ος</a:t>
            </a:r>
            <a:r>
              <a:rPr lang="el-GR" sz="2800" dirty="0" smtClean="0">
                <a:latin typeface="Palatino Linotype" pitchFamily="18" charset="0"/>
              </a:rPr>
              <a:t> αι.)</a:t>
            </a:r>
            <a:endParaRPr lang="el-GR" sz="2800" dirty="0">
              <a:latin typeface="Palatino Linotype" pitchFamily="18" charset="0"/>
            </a:endParaRPr>
          </a:p>
        </p:txBody>
      </p:sp>
      <p:pic>
        <p:nvPicPr>
          <p:cNvPr id="2050" name="Picture 2" descr="File:Saint Arsenije I Sremac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31401"/>
            <a:ext cx="3356376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943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dirty="0">
                <a:latin typeface="Palatino Linotype" pitchFamily="18" charset="0"/>
              </a:rPr>
              <a:t>Ο Στέφανος </a:t>
            </a:r>
            <a:r>
              <a:rPr lang="el-GR" sz="3200" dirty="0" err="1">
                <a:latin typeface="Palatino Linotype" pitchFamily="18" charset="0"/>
              </a:rPr>
              <a:t>Ούρος</a:t>
            </a:r>
            <a:r>
              <a:rPr lang="el-GR" sz="3200" dirty="0">
                <a:latin typeface="Palatino Linotype" pitchFamily="18" charset="0"/>
              </a:rPr>
              <a:t> Α΄(1243-1276) </a:t>
            </a:r>
            <a:br>
              <a:rPr lang="el-GR" sz="3200" dirty="0">
                <a:latin typeface="Palatino Linotype" pitchFamily="18" charset="0"/>
              </a:rPr>
            </a:br>
            <a:r>
              <a:rPr lang="el-GR" sz="3200" dirty="0" err="1" smtClean="0">
                <a:latin typeface="Palatino Linotype" pitchFamily="18" charset="0"/>
              </a:rPr>
              <a:t>κτήτωρ</a:t>
            </a:r>
            <a:r>
              <a:rPr lang="el-GR" sz="3200" dirty="0" smtClean="0">
                <a:latin typeface="Palatino Linotype" pitchFamily="18" charset="0"/>
              </a:rPr>
              <a:t> της Μονής </a:t>
            </a:r>
            <a:r>
              <a:rPr lang="en-US" sz="3200" dirty="0" err="1">
                <a:latin typeface="Palatino Linotype" pitchFamily="18" charset="0"/>
              </a:rPr>
              <a:t>Sopoćani</a:t>
            </a:r>
            <a:r>
              <a:rPr lang="en-US" sz="3200" dirty="0">
                <a:latin typeface="Palatino Linotype" pitchFamily="18" charset="0"/>
              </a:rPr>
              <a:t> </a:t>
            </a:r>
            <a:r>
              <a:rPr lang="el-GR" sz="3200" dirty="0" smtClean="0">
                <a:latin typeface="Palatino Linotype" pitchFamily="18" charset="0"/>
              </a:rPr>
              <a:t>(μέσα 13ου αι.)</a:t>
            </a:r>
            <a:endParaRPr lang="el-GR" sz="3200" dirty="0">
              <a:latin typeface="Palatino Linotype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3456384" cy="519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47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 smtClean="0">
                <a:latin typeface="Palatino Linotype" pitchFamily="18" charset="0"/>
              </a:rPr>
              <a:t>Ο Στέφανος </a:t>
            </a:r>
            <a:r>
              <a:rPr lang="el-GR" sz="2800" dirty="0" err="1" smtClean="0">
                <a:latin typeface="Palatino Linotype" pitchFamily="18" charset="0"/>
              </a:rPr>
              <a:t>Νεμάνια</a:t>
            </a:r>
            <a:r>
              <a:rPr lang="el-GR" sz="2800" dirty="0" smtClean="0">
                <a:latin typeface="Palatino Linotype" pitchFamily="18" charset="0"/>
              </a:rPr>
              <a:t> (1166-1196) </a:t>
            </a:r>
            <a:br>
              <a:rPr lang="el-GR" sz="2800" dirty="0" smtClean="0">
                <a:latin typeface="Palatino Linotype" pitchFamily="18" charset="0"/>
              </a:rPr>
            </a:br>
            <a:r>
              <a:rPr lang="el-GR" sz="2800" dirty="0" smtClean="0">
                <a:latin typeface="Palatino Linotype" pitchFamily="18" charset="0"/>
              </a:rPr>
              <a:t>από τη μονή της </a:t>
            </a:r>
            <a:r>
              <a:rPr lang="en-US" sz="2800" dirty="0" err="1">
                <a:latin typeface="Palatino Linotype" pitchFamily="18" charset="0"/>
              </a:rPr>
              <a:t>Studenica</a:t>
            </a:r>
            <a:endParaRPr lang="el-GR" sz="2800" dirty="0">
              <a:latin typeface="Palatino Linotype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3115" y="1556792"/>
            <a:ext cx="4001299" cy="513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87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err="1" smtClean="0">
                <a:latin typeface="Palatino Linotype" pitchFamily="18" charset="0"/>
              </a:rPr>
              <a:t>Παχυμέρης</a:t>
            </a:r>
            <a:r>
              <a:rPr lang="el-GR" sz="3200" dirty="0" smtClean="0">
                <a:latin typeface="Palatino Linotype" pitchFamily="18" charset="0"/>
              </a:rPr>
              <a:t>, τ. 2, σ. 453, στ. 3-26.</a:t>
            </a:r>
            <a:endParaRPr lang="el-GR" sz="3200" dirty="0">
              <a:latin typeface="Palatino Linotype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264696" cy="45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6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Miklosich</a:t>
            </a:r>
            <a:r>
              <a:rPr lang="en-US" dirty="0"/>
              <a:t>, </a:t>
            </a:r>
            <a:r>
              <a:rPr lang="en-US" i="1" dirty="0"/>
              <a:t>M</a:t>
            </a:r>
            <a:r>
              <a:rPr lang="el-GR" i="1" dirty="0"/>
              <a:t>ο</a:t>
            </a:r>
            <a:r>
              <a:rPr lang="en-US" i="1" dirty="0" err="1"/>
              <a:t>numenta</a:t>
            </a:r>
            <a:r>
              <a:rPr lang="en-US" i="1" dirty="0"/>
              <a:t> </a:t>
            </a:r>
            <a:r>
              <a:rPr lang="en-US" i="1" dirty="0" err="1"/>
              <a:t>Serbica</a:t>
            </a:r>
            <a:r>
              <a:rPr lang="en-US" dirty="0"/>
              <a:t>, </a:t>
            </a:r>
            <a:r>
              <a:rPr lang="el-GR" dirty="0" err="1"/>
              <a:t>εγγρ</a:t>
            </a:r>
            <a:r>
              <a:rPr lang="el-GR" dirty="0"/>
              <a:t>. </a:t>
            </a:r>
            <a:r>
              <a:rPr lang="el-GR" dirty="0" smtClean="0"/>
              <a:t>52, σ. 51 </a:t>
            </a:r>
            <a:endParaRPr lang="el-GR" dirty="0"/>
          </a:p>
        </p:txBody>
      </p:sp>
      <p:pic>
        <p:nvPicPr>
          <p:cNvPr id="18434" name="Picture 2" descr="C:\Users\angeliki\Desktop\Stefan Ur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6912767" cy="138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84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Ο </a:t>
            </a:r>
            <a:r>
              <a:rPr lang="el-GR" sz="3200" dirty="0" err="1" smtClean="0"/>
              <a:t>Δραγούτιν</a:t>
            </a:r>
            <a:r>
              <a:rPr lang="el-GR" sz="3200" dirty="0" smtClean="0"/>
              <a:t> (1276-1282), </a:t>
            </a:r>
            <a:br>
              <a:rPr lang="el-GR" sz="3200" dirty="0" smtClean="0"/>
            </a:br>
            <a:r>
              <a:rPr lang="el-GR" sz="3200" dirty="0" smtClean="0"/>
              <a:t>τοιχογραφία στον Άγιο Αχίλλειο.</a:t>
            </a:r>
            <a:endParaRPr lang="el-GR" sz="32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2209" y="1916832"/>
            <a:ext cx="26574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300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βασίλειο του </a:t>
            </a:r>
            <a:r>
              <a:rPr lang="el-GR" dirty="0" err="1" smtClean="0"/>
              <a:t>Δραγούτιν</a:t>
            </a:r>
            <a:endParaRPr lang="el-G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264696" cy="484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870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>
                <a:latin typeface="Palatino Linotype" pitchFamily="18" charset="0"/>
              </a:rPr>
              <a:t>Η συνθήκη του 1190</a:t>
            </a:r>
            <a:endParaRPr lang="el-GR" sz="3600" dirty="0">
              <a:latin typeface="Palatino Linotype" pitchFamily="18" charset="0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dirty="0" smtClean="0">
                <a:latin typeface="Palatino Linotype" pitchFamily="18" charset="0"/>
              </a:rPr>
              <a:t>Γεώργιος </a:t>
            </a:r>
            <a:r>
              <a:rPr lang="el-GR" sz="1800" dirty="0" err="1" smtClean="0">
                <a:latin typeface="Palatino Linotype" pitchFamily="18" charset="0"/>
              </a:rPr>
              <a:t>Τορνίκης</a:t>
            </a:r>
            <a:r>
              <a:rPr lang="el-GR" sz="1800" dirty="0" smtClean="0">
                <a:latin typeface="Palatino Linotype" pitchFamily="18" charset="0"/>
              </a:rPr>
              <a:t>, </a:t>
            </a:r>
            <a:r>
              <a:rPr lang="en-US" sz="1800" dirty="0" smtClean="0">
                <a:latin typeface="Palatino Linotype" pitchFamily="18" charset="0"/>
              </a:rPr>
              <a:t>FRB, </a:t>
            </a:r>
            <a:r>
              <a:rPr lang="el-GR" sz="1800" dirty="0" smtClean="0">
                <a:latin typeface="Palatino Linotype" pitchFamily="18" charset="0"/>
              </a:rPr>
              <a:t>σ. 277, στ. 20-25</a:t>
            </a:r>
            <a:endParaRPr lang="el-GR" sz="1800" dirty="0">
              <a:latin typeface="Palatino Linotype" pitchFamily="18" charset="0"/>
            </a:endParaRPr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half" idx="3"/>
          </p:nvPr>
        </p:nvSpPr>
        <p:spPr>
          <a:xfrm>
            <a:off x="4860032" y="1340768"/>
            <a:ext cx="3960440" cy="864096"/>
          </a:xfrm>
        </p:spPr>
        <p:txBody>
          <a:bodyPr/>
          <a:lstStyle/>
          <a:p>
            <a:r>
              <a:rPr lang="el-GR" sz="1800" dirty="0" smtClean="0">
                <a:latin typeface="Palatino Linotype" pitchFamily="18" charset="0"/>
              </a:rPr>
              <a:t>Στέφανος Πρωτόστεπτος, Βίος του Αγίου Συμεών </a:t>
            </a:r>
            <a:r>
              <a:rPr lang="el-GR" sz="1800" dirty="0" err="1" smtClean="0">
                <a:latin typeface="Palatino Linotype" pitchFamily="18" charset="0"/>
              </a:rPr>
              <a:t>Νεμάνια</a:t>
            </a:r>
            <a:r>
              <a:rPr lang="el-GR" sz="1800" dirty="0" smtClean="0">
                <a:latin typeface="Palatino Linotype" pitchFamily="18" charset="0"/>
              </a:rPr>
              <a:t> (απόδοση </a:t>
            </a:r>
            <a:r>
              <a:rPr lang="el-GR" sz="1800" dirty="0" err="1" smtClean="0">
                <a:latin typeface="Palatino Linotype" pitchFamily="18" charset="0"/>
              </a:rPr>
              <a:t>Αγγ</a:t>
            </a:r>
            <a:r>
              <a:rPr lang="el-GR" sz="1800" dirty="0" smtClean="0">
                <a:latin typeface="Palatino Linotype" pitchFamily="18" charset="0"/>
              </a:rPr>
              <a:t>. Παπαγεωργίου</a:t>
            </a:r>
            <a:r>
              <a:rPr lang="en-US" sz="1800" dirty="0" smtClean="0">
                <a:latin typeface="Palatino Linotype" pitchFamily="18" charset="0"/>
              </a:rPr>
              <a:t>) </a:t>
            </a:r>
            <a:endParaRPr lang="el-GR" sz="1800" dirty="0">
              <a:latin typeface="Palatino Linotype" pitchFamily="18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l-GR" sz="1800" dirty="0" err="1" smtClean="0">
                <a:latin typeface="Palatino Linotype" pitchFamily="18" charset="0"/>
              </a:rPr>
              <a:t>ἰδοὺ</a:t>
            </a:r>
            <a:r>
              <a:rPr lang="el-GR" sz="1800" dirty="0" smtClean="0">
                <a:latin typeface="Palatino Linotype" pitchFamily="18" charset="0"/>
              </a:rPr>
              <a:t> </a:t>
            </a:r>
            <a:r>
              <a:rPr lang="el-GR" sz="1800" dirty="0" err="1" smtClean="0">
                <a:latin typeface="Palatino Linotype" pitchFamily="18" charset="0"/>
              </a:rPr>
              <a:t>γὰρ</a:t>
            </a:r>
            <a:r>
              <a:rPr lang="el-GR" sz="1800" dirty="0" smtClean="0">
                <a:latin typeface="Palatino Linotype" pitchFamily="18" charset="0"/>
              </a:rPr>
              <a:t> </a:t>
            </a:r>
            <a:r>
              <a:rPr lang="el-GR" sz="1800" dirty="0" err="1" smtClean="0">
                <a:latin typeface="Palatino Linotype" pitchFamily="18" charset="0"/>
              </a:rPr>
              <a:t>καὶ</a:t>
            </a:r>
            <a:r>
              <a:rPr lang="el-GR" sz="1800" dirty="0" smtClean="0">
                <a:latin typeface="Palatino Linotype" pitchFamily="18" charset="0"/>
              </a:rPr>
              <a:t> </a:t>
            </a:r>
            <a:r>
              <a:rPr lang="el-GR" sz="1800" dirty="0" err="1" smtClean="0">
                <a:latin typeface="Palatino Linotype" pitchFamily="18" charset="0"/>
              </a:rPr>
              <a:t>Δαλμάτας</a:t>
            </a:r>
            <a:r>
              <a:rPr lang="el-GR" sz="1800" dirty="0" smtClean="0">
                <a:latin typeface="Palatino Linotype" pitchFamily="18" charset="0"/>
              </a:rPr>
              <a:t> </a:t>
            </a:r>
            <a:r>
              <a:rPr lang="el-GR" sz="1800" dirty="0" err="1" smtClean="0">
                <a:latin typeface="Palatino Linotype" pitchFamily="18" charset="0"/>
              </a:rPr>
              <a:t>τοῖς</a:t>
            </a:r>
            <a:r>
              <a:rPr lang="el-GR" sz="1800" dirty="0" smtClean="0">
                <a:latin typeface="Palatino Linotype" pitchFamily="18" charset="0"/>
              </a:rPr>
              <a:t> </a:t>
            </a:r>
            <a:r>
              <a:rPr lang="el-GR" sz="1800" dirty="0" err="1" smtClean="0">
                <a:latin typeface="Palatino Linotype" pitchFamily="18" charset="0"/>
              </a:rPr>
              <a:t>σοῖς</a:t>
            </a:r>
            <a:r>
              <a:rPr lang="el-GR" sz="1800" dirty="0" smtClean="0">
                <a:latin typeface="Palatino Linotype" pitchFamily="18" charset="0"/>
              </a:rPr>
              <a:t> </a:t>
            </a:r>
            <a:r>
              <a:rPr lang="el-GR" sz="1800" dirty="0" err="1" smtClean="0">
                <a:latin typeface="Palatino Linotype" pitchFamily="18" charset="0"/>
              </a:rPr>
              <a:t>ἐγγραφεῖν</a:t>
            </a:r>
            <a:r>
              <a:rPr lang="el-GR" sz="1800" dirty="0" smtClean="0">
                <a:latin typeface="Palatino Linotype" pitchFamily="18" charset="0"/>
              </a:rPr>
              <a:t> </a:t>
            </a:r>
            <a:r>
              <a:rPr lang="el-GR" sz="1800" dirty="0" err="1" smtClean="0">
                <a:latin typeface="Palatino Linotype" pitchFamily="18" charset="0"/>
              </a:rPr>
              <a:t>δούλοις</a:t>
            </a:r>
            <a:r>
              <a:rPr lang="el-GR" sz="1800" dirty="0" smtClean="0">
                <a:latin typeface="Palatino Linotype" pitchFamily="18" charset="0"/>
              </a:rPr>
              <a:t> </a:t>
            </a:r>
            <a:r>
              <a:rPr lang="el-GR" sz="1800" dirty="0" err="1" smtClean="0">
                <a:latin typeface="Palatino Linotype" pitchFamily="18" charset="0"/>
              </a:rPr>
              <a:t>ἑαυτὸν</a:t>
            </a:r>
            <a:r>
              <a:rPr lang="el-GR" sz="1800" dirty="0" smtClean="0">
                <a:latin typeface="Palatino Linotype" pitchFamily="18" charset="0"/>
              </a:rPr>
              <a:t> </a:t>
            </a:r>
            <a:r>
              <a:rPr lang="el-GR" sz="1800" dirty="0" err="1" smtClean="0">
                <a:latin typeface="Palatino Linotype" pitchFamily="18" charset="0"/>
              </a:rPr>
              <a:t>ἀγαπᾷ</a:t>
            </a:r>
            <a:r>
              <a:rPr lang="el-GR" sz="1800" dirty="0" smtClean="0">
                <a:latin typeface="Palatino Linotype" pitchFamily="18" charset="0"/>
              </a:rPr>
              <a:t> </a:t>
            </a:r>
            <a:r>
              <a:rPr lang="el-GR" sz="1800" dirty="0" err="1" smtClean="0">
                <a:latin typeface="Palatino Linotype" pitchFamily="18" charset="0"/>
              </a:rPr>
              <a:t>καὶ</a:t>
            </a:r>
            <a:r>
              <a:rPr lang="el-GR" sz="1800" dirty="0" smtClean="0">
                <a:latin typeface="Palatino Linotype" pitchFamily="18" charset="0"/>
              </a:rPr>
              <a:t> </a:t>
            </a:r>
            <a:r>
              <a:rPr lang="el-GR" sz="1800" dirty="0" err="1" smtClean="0">
                <a:latin typeface="Palatino Linotype" pitchFamily="18" charset="0"/>
              </a:rPr>
              <a:t>ὅρκῳ</a:t>
            </a:r>
            <a:r>
              <a:rPr lang="el-GR" sz="1800" dirty="0" smtClean="0">
                <a:latin typeface="Palatino Linotype" pitchFamily="18" charset="0"/>
              </a:rPr>
              <a:t> </a:t>
            </a:r>
            <a:r>
              <a:rPr lang="el-GR" sz="1800" dirty="0" err="1" smtClean="0">
                <a:latin typeface="Palatino Linotype" pitchFamily="18" charset="0"/>
              </a:rPr>
              <a:t>πιστοῦται</a:t>
            </a:r>
            <a:r>
              <a:rPr lang="el-GR" sz="1800" dirty="0" smtClean="0">
                <a:latin typeface="Palatino Linotype" pitchFamily="18" charset="0"/>
              </a:rPr>
              <a:t> </a:t>
            </a:r>
            <a:r>
              <a:rPr lang="el-GR" sz="1800" dirty="0" err="1" smtClean="0">
                <a:latin typeface="Palatino Linotype" pitchFamily="18" charset="0"/>
              </a:rPr>
              <a:t>τὸ</a:t>
            </a:r>
            <a:r>
              <a:rPr lang="el-GR" sz="1800" dirty="0" smtClean="0">
                <a:latin typeface="Palatino Linotype" pitchFamily="18" charset="0"/>
              </a:rPr>
              <a:t> </a:t>
            </a:r>
            <a:r>
              <a:rPr lang="el-GR" sz="1800" dirty="0" err="1" smtClean="0">
                <a:latin typeface="Palatino Linotype" pitchFamily="18" charset="0"/>
              </a:rPr>
              <a:t>τῆς</a:t>
            </a:r>
            <a:r>
              <a:rPr lang="el-GR" sz="1800" dirty="0" smtClean="0">
                <a:latin typeface="Palatino Linotype" pitchFamily="18" charset="0"/>
              </a:rPr>
              <a:t> δουλείας </a:t>
            </a:r>
            <a:r>
              <a:rPr lang="el-GR" sz="1800" dirty="0" err="1" smtClean="0">
                <a:latin typeface="Palatino Linotype" pitchFamily="18" charset="0"/>
              </a:rPr>
              <a:t>χειρόγραφον</a:t>
            </a:r>
            <a:r>
              <a:rPr lang="el-GR" sz="1800" dirty="0" smtClean="0">
                <a:latin typeface="Palatino Linotype" pitchFamily="18" charset="0"/>
              </a:rPr>
              <a:t>, </a:t>
            </a:r>
            <a:r>
              <a:rPr lang="el-GR" sz="1800" dirty="0" err="1" smtClean="0">
                <a:latin typeface="Palatino Linotype" pitchFamily="18" charset="0"/>
              </a:rPr>
              <a:t>καὶ</a:t>
            </a:r>
            <a:r>
              <a:rPr lang="el-GR" sz="1800" dirty="0" smtClean="0">
                <a:latin typeface="Palatino Linotype" pitchFamily="18" charset="0"/>
              </a:rPr>
              <a:t> </a:t>
            </a:r>
            <a:r>
              <a:rPr lang="el-GR" sz="1800" dirty="0" err="1" smtClean="0">
                <a:latin typeface="Palatino Linotype" pitchFamily="18" charset="0"/>
              </a:rPr>
              <a:t>ἀμοιβὴν</a:t>
            </a:r>
            <a:r>
              <a:rPr lang="el-GR" sz="1800" dirty="0" smtClean="0">
                <a:latin typeface="Palatino Linotype" pitchFamily="18" charset="0"/>
              </a:rPr>
              <a:t> </a:t>
            </a:r>
            <a:r>
              <a:rPr lang="el-GR" sz="1800" dirty="0" err="1" smtClean="0">
                <a:latin typeface="Palatino Linotype" pitchFamily="18" charset="0"/>
              </a:rPr>
              <a:t>τῆς</a:t>
            </a:r>
            <a:r>
              <a:rPr lang="el-GR" sz="1800" dirty="0" smtClean="0">
                <a:latin typeface="Palatino Linotype" pitchFamily="18" charset="0"/>
              </a:rPr>
              <a:t> δουλοφροσύνης </a:t>
            </a:r>
            <a:r>
              <a:rPr lang="el-GR" sz="1800" dirty="0" err="1" smtClean="0">
                <a:latin typeface="Palatino Linotype" pitchFamily="18" charset="0"/>
              </a:rPr>
              <a:t>ἀνταξίαν</a:t>
            </a:r>
            <a:r>
              <a:rPr lang="el-GR" sz="1800" dirty="0" smtClean="0">
                <a:latin typeface="Palatino Linotype" pitchFamily="18" charset="0"/>
              </a:rPr>
              <a:t> </a:t>
            </a:r>
            <a:r>
              <a:rPr lang="el-GR" sz="1800" dirty="0" err="1" smtClean="0">
                <a:latin typeface="Palatino Linotype" pitchFamily="18" charset="0"/>
              </a:rPr>
              <a:t>ἔχει</a:t>
            </a:r>
            <a:r>
              <a:rPr lang="el-GR" sz="1800" dirty="0" smtClean="0">
                <a:latin typeface="Palatino Linotype" pitchFamily="18" charset="0"/>
              </a:rPr>
              <a:t> λαβών, </a:t>
            </a:r>
            <a:r>
              <a:rPr lang="el-GR" sz="1800" dirty="0" err="1" smtClean="0">
                <a:latin typeface="Palatino Linotype" pitchFamily="18" charset="0"/>
              </a:rPr>
              <a:t>τὸ</a:t>
            </a:r>
            <a:r>
              <a:rPr lang="el-GR" sz="1800" dirty="0" smtClean="0">
                <a:latin typeface="Palatino Linotype" pitchFamily="18" charset="0"/>
              </a:rPr>
              <a:t> </a:t>
            </a:r>
            <a:r>
              <a:rPr lang="el-GR" sz="1800" dirty="0" err="1" smtClean="0">
                <a:latin typeface="Palatino Linotype" pitchFamily="18" charset="0"/>
              </a:rPr>
              <a:t>τῆς</a:t>
            </a:r>
            <a:r>
              <a:rPr lang="el-GR" sz="1800" dirty="0" smtClean="0">
                <a:latin typeface="Palatino Linotype" pitchFamily="18" charset="0"/>
              </a:rPr>
              <a:t> </a:t>
            </a:r>
            <a:r>
              <a:rPr lang="el-GR" sz="1800" dirty="0" err="1" smtClean="0">
                <a:latin typeface="Palatino Linotype" pitchFamily="18" charset="0"/>
              </a:rPr>
              <a:t>ἀγχιστείας</a:t>
            </a:r>
            <a:r>
              <a:rPr lang="el-GR" sz="1800" dirty="0" smtClean="0">
                <a:latin typeface="Palatino Linotype" pitchFamily="18" charset="0"/>
              </a:rPr>
              <a:t> λέγω </a:t>
            </a:r>
            <a:r>
              <a:rPr lang="el-GR" sz="1800" dirty="0" err="1" smtClean="0">
                <a:latin typeface="Palatino Linotype" pitchFamily="18" charset="0"/>
              </a:rPr>
              <a:t>σεμνὸν</a:t>
            </a:r>
            <a:r>
              <a:rPr lang="el-GR" sz="1800" dirty="0" smtClean="0">
                <a:latin typeface="Palatino Linotype" pitchFamily="18" charset="0"/>
              </a:rPr>
              <a:t>  </a:t>
            </a:r>
            <a:r>
              <a:rPr lang="el-GR" sz="1800" dirty="0" err="1" smtClean="0">
                <a:latin typeface="Palatino Linotype" pitchFamily="18" charset="0"/>
              </a:rPr>
              <a:t>τῷ</a:t>
            </a:r>
            <a:r>
              <a:rPr lang="el-GR" sz="1800" dirty="0" smtClean="0">
                <a:latin typeface="Palatino Linotype" pitchFamily="18" charset="0"/>
              </a:rPr>
              <a:t> </a:t>
            </a:r>
            <a:r>
              <a:rPr lang="el-GR" sz="1800" dirty="0" err="1" smtClean="0">
                <a:latin typeface="Palatino Linotype" pitchFamily="18" charset="0"/>
              </a:rPr>
              <a:t>ἀρχιζουπάνῳ</a:t>
            </a:r>
            <a:r>
              <a:rPr lang="el-GR" sz="1800" dirty="0" smtClean="0">
                <a:latin typeface="Palatino Linotype" pitchFamily="18" charset="0"/>
              </a:rPr>
              <a:t> παιδί, </a:t>
            </a:r>
            <a:r>
              <a:rPr lang="el-GR" sz="1800" dirty="0" err="1" smtClean="0">
                <a:latin typeface="Palatino Linotype" pitchFamily="18" charset="0"/>
              </a:rPr>
              <a:t>τὸ</a:t>
            </a:r>
            <a:r>
              <a:rPr lang="el-GR" sz="1800" dirty="0" smtClean="0">
                <a:latin typeface="Palatino Linotype" pitchFamily="18" charset="0"/>
              </a:rPr>
              <a:t> </a:t>
            </a:r>
            <a:r>
              <a:rPr lang="el-GR" sz="1800" dirty="0" err="1" smtClean="0">
                <a:latin typeface="Palatino Linotype" pitchFamily="18" charset="0"/>
              </a:rPr>
              <a:t>τῆς</a:t>
            </a:r>
            <a:r>
              <a:rPr lang="el-GR" sz="1800" dirty="0" smtClean="0">
                <a:latin typeface="Palatino Linotype" pitchFamily="18" charset="0"/>
              </a:rPr>
              <a:t> </a:t>
            </a:r>
            <a:r>
              <a:rPr lang="el-GR" sz="1800" dirty="0" err="1" smtClean="0">
                <a:latin typeface="Palatino Linotype" pitchFamily="18" charset="0"/>
              </a:rPr>
              <a:t>ἀρχῆς</a:t>
            </a:r>
            <a:r>
              <a:rPr lang="el-GR" sz="1800" dirty="0" smtClean="0">
                <a:latin typeface="Palatino Linotype" pitchFamily="18" charset="0"/>
              </a:rPr>
              <a:t> </a:t>
            </a:r>
            <a:r>
              <a:rPr lang="el-GR" sz="1800" dirty="0" err="1" smtClean="0">
                <a:latin typeface="Palatino Linotype" pitchFamily="18" charset="0"/>
              </a:rPr>
              <a:t>ἀσφαλὲς</a:t>
            </a:r>
            <a:r>
              <a:rPr lang="el-GR" sz="1800" dirty="0" smtClean="0">
                <a:latin typeface="Palatino Linotype" pitchFamily="18" charset="0"/>
              </a:rPr>
              <a:t> </a:t>
            </a:r>
            <a:r>
              <a:rPr lang="el-GR" sz="1800" dirty="0" err="1" smtClean="0">
                <a:latin typeface="Palatino Linotype" pitchFamily="18" charset="0"/>
              </a:rPr>
              <a:t>ἐντεῦθεν</a:t>
            </a:r>
            <a:r>
              <a:rPr lang="el-GR" sz="1800" dirty="0" smtClean="0">
                <a:latin typeface="Palatino Linotype" pitchFamily="18" charset="0"/>
              </a:rPr>
              <a:t> περιποιούμενος </a:t>
            </a:r>
            <a:r>
              <a:rPr lang="el-GR" sz="1800" dirty="0" err="1" smtClean="0">
                <a:latin typeface="Palatino Linotype" pitchFamily="18" charset="0"/>
              </a:rPr>
              <a:t>καὶ</a:t>
            </a:r>
            <a:r>
              <a:rPr lang="el-GR" sz="1800" dirty="0" smtClean="0">
                <a:latin typeface="Palatino Linotype" pitchFamily="18" charset="0"/>
              </a:rPr>
              <a:t> </a:t>
            </a:r>
            <a:r>
              <a:rPr lang="el-GR" sz="1800" dirty="0" err="1" smtClean="0">
                <a:latin typeface="Palatino Linotype" pitchFamily="18" charset="0"/>
              </a:rPr>
              <a:t>ἀρραβωνιζόμενος</a:t>
            </a:r>
            <a:r>
              <a:rPr lang="el-GR" sz="1800" dirty="0" smtClean="0">
                <a:latin typeface="Palatino Linotype" pitchFamily="18" charset="0"/>
              </a:rPr>
              <a:t> </a:t>
            </a:r>
            <a:r>
              <a:rPr lang="el-GR" sz="1800" dirty="0" err="1" smtClean="0">
                <a:latin typeface="Palatino Linotype" pitchFamily="18" charset="0"/>
              </a:rPr>
              <a:t>τούτῳ</a:t>
            </a:r>
            <a:r>
              <a:rPr lang="el-GR" sz="1800" dirty="0" smtClean="0">
                <a:latin typeface="Palatino Linotype" pitchFamily="18" charset="0"/>
              </a:rPr>
              <a:t> </a:t>
            </a:r>
            <a:r>
              <a:rPr lang="el-GR" sz="1800" dirty="0" err="1" smtClean="0">
                <a:latin typeface="Palatino Linotype" pitchFamily="18" charset="0"/>
              </a:rPr>
              <a:t>τὸ</a:t>
            </a:r>
            <a:r>
              <a:rPr lang="el-GR" sz="1800" dirty="0" smtClean="0">
                <a:latin typeface="Palatino Linotype" pitchFamily="18" charset="0"/>
              </a:rPr>
              <a:t> </a:t>
            </a:r>
            <a:r>
              <a:rPr lang="el-GR" sz="1800" dirty="0" err="1" smtClean="0">
                <a:latin typeface="Palatino Linotype" pitchFamily="18" charset="0"/>
              </a:rPr>
              <a:t>εἰς</a:t>
            </a:r>
            <a:r>
              <a:rPr lang="el-GR" sz="1800" dirty="0" smtClean="0">
                <a:latin typeface="Palatino Linotype" pitchFamily="18" charset="0"/>
              </a:rPr>
              <a:t> </a:t>
            </a:r>
            <a:r>
              <a:rPr lang="el-GR" sz="1800" dirty="0" err="1" smtClean="0">
                <a:latin typeface="Palatino Linotype" pitchFamily="18" charset="0"/>
              </a:rPr>
              <a:t>τὸ</a:t>
            </a:r>
            <a:r>
              <a:rPr lang="el-GR" sz="1800" dirty="0" smtClean="0">
                <a:latin typeface="Palatino Linotype" pitchFamily="18" charset="0"/>
              </a:rPr>
              <a:t> μέλλον </a:t>
            </a:r>
            <a:r>
              <a:rPr lang="el-GR" sz="1800" dirty="0" err="1" smtClean="0">
                <a:latin typeface="Palatino Linotype" pitchFamily="18" charset="0"/>
              </a:rPr>
              <a:t>βεβαιόν</a:t>
            </a:r>
            <a:r>
              <a:rPr lang="el-GR" sz="1800" dirty="0" smtClean="0">
                <a:latin typeface="Palatino Linotype" pitchFamily="18" charset="0"/>
              </a:rPr>
              <a:t> τε </a:t>
            </a:r>
            <a:r>
              <a:rPr lang="el-GR" sz="1800" dirty="0" err="1" smtClean="0">
                <a:latin typeface="Palatino Linotype" pitchFamily="18" charset="0"/>
              </a:rPr>
              <a:t>καὶ</a:t>
            </a:r>
            <a:r>
              <a:rPr lang="el-GR" sz="1800" dirty="0" smtClean="0">
                <a:latin typeface="Palatino Linotype" pitchFamily="18" charset="0"/>
              </a:rPr>
              <a:t> </a:t>
            </a:r>
            <a:r>
              <a:rPr lang="el-GR" sz="1800" dirty="0" err="1" smtClean="0">
                <a:latin typeface="Palatino Linotype" pitchFamily="18" charset="0"/>
              </a:rPr>
              <a:t>ἀδιάπτωτον</a:t>
            </a:r>
            <a:r>
              <a:rPr lang="el-GR" sz="1800" dirty="0" smtClean="0">
                <a:latin typeface="Palatino Linotype" pitchFamily="18" charset="0"/>
              </a:rPr>
              <a:t>.</a:t>
            </a:r>
            <a:endParaRPr lang="el-GR" sz="1800" dirty="0">
              <a:latin typeface="Palatino Linotype" pitchFamily="18" charset="0"/>
            </a:endParaRPr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95464" cy="4133428"/>
          </a:xfrm>
        </p:spPr>
        <p:txBody>
          <a:bodyPr>
            <a:noAutofit/>
          </a:bodyPr>
          <a:lstStyle/>
          <a:p>
            <a:r>
              <a:rPr lang="el-GR" sz="1250" dirty="0" smtClean="0">
                <a:latin typeface="Palatino Linotype" pitchFamily="18" charset="0"/>
              </a:rPr>
              <a:t>Απέκτησε [ο </a:t>
            </a:r>
            <a:r>
              <a:rPr lang="el-GR" sz="1250" dirty="0" err="1" smtClean="0">
                <a:latin typeface="Palatino Linotype" pitchFamily="18" charset="0"/>
              </a:rPr>
              <a:t>Νεμάνια</a:t>
            </a:r>
            <a:r>
              <a:rPr lang="el-GR" sz="1250" dirty="0" smtClean="0">
                <a:latin typeface="Palatino Linotype" pitchFamily="18" charset="0"/>
              </a:rPr>
              <a:t>] την Διόκλεια και την </a:t>
            </a:r>
            <a:r>
              <a:rPr lang="el-GR" sz="1250" dirty="0" err="1" smtClean="0">
                <a:latin typeface="Palatino Linotype" pitchFamily="18" charset="0"/>
              </a:rPr>
              <a:t>την</a:t>
            </a:r>
            <a:r>
              <a:rPr lang="el-GR" sz="1250" dirty="0" smtClean="0">
                <a:latin typeface="Palatino Linotype" pitchFamily="18" charset="0"/>
              </a:rPr>
              <a:t> Δαλματία, την πατρική του γη και την γενέτειρά του, την πραγματική του πατρίδα, </a:t>
            </a:r>
            <a:r>
              <a:rPr lang="el-GR" sz="1250" dirty="0">
                <a:latin typeface="Palatino Linotype" pitchFamily="18" charset="0"/>
              </a:rPr>
              <a:t>την οποία οι Έλληνες είχαν </a:t>
            </a:r>
            <a:r>
              <a:rPr lang="el-GR" sz="1250" dirty="0" smtClean="0">
                <a:latin typeface="Palatino Linotype" pitchFamily="18" charset="0"/>
              </a:rPr>
              <a:t>λάβει </a:t>
            </a:r>
            <a:r>
              <a:rPr lang="el-GR" sz="1250" dirty="0">
                <a:latin typeface="Palatino Linotype" pitchFamily="18" charset="0"/>
              </a:rPr>
              <a:t>με τη βία, ακριβώς όπως εδώ, που </a:t>
            </a:r>
            <a:r>
              <a:rPr lang="el-GR" sz="1250" dirty="0" smtClean="0">
                <a:latin typeface="Palatino Linotype" pitchFamily="18" charset="0"/>
              </a:rPr>
              <a:t>χτίστηκαν </a:t>
            </a:r>
            <a:r>
              <a:rPr lang="el-GR" sz="1250" dirty="0">
                <a:latin typeface="Palatino Linotype" pitchFamily="18" charset="0"/>
              </a:rPr>
              <a:t>από τα </a:t>
            </a:r>
            <a:r>
              <a:rPr lang="el-GR" sz="1250" dirty="0" smtClean="0">
                <a:latin typeface="Palatino Linotype" pitchFamily="18" charset="0"/>
              </a:rPr>
              <a:t>χέρια τους </a:t>
            </a:r>
            <a:r>
              <a:rPr lang="el-GR" sz="1250" dirty="0">
                <a:latin typeface="Palatino Linotype" pitchFamily="18" charset="0"/>
              </a:rPr>
              <a:t>κάστρα, έτσι ώστε να </a:t>
            </a:r>
            <a:r>
              <a:rPr lang="el-GR" sz="1250" dirty="0" smtClean="0">
                <a:latin typeface="Palatino Linotype" pitchFamily="18" charset="0"/>
              </a:rPr>
              <a:t>αναφέρονται </a:t>
            </a:r>
            <a:r>
              <a:rPr lang="el-GR" sz="1250" dirty="0">
                <a:latin typeface="Palatino Linotype" pitchFamily="18" charset="0"/>
              </a:rPr>
              <a:t>ως ελληνικό έδαφος, θα φέρουν </a:t>
            </a:r>
            <a:r>
              <a:rPr lang="el-GR" sz="1250" dirty="0" smtClean="0">
                <a:latin typeface="Palatino Linotype" pitchFamily="18" charset="0"/>
              </a:rPr>
              <a:t>στο εξής τα </a:t>
            </a:r>
            <a:r>
              <a:rPr lang="el-GR" sz="1250" dirty="0">
                <a:latin typeface="Palatino Linotype" pitchFamily="18" charset="0"/>
              </a:rPr>
              <a:t>ακόλουθα </a:t>
            </a:r>
            <a:r>
              <a:rPr lang="el-GR" sz="1250" dirty="0" smtClean="0">
                <a:latin typeface="Palatino Linotype" pitchFamily="18" charset="0"/>
              </a:rPr>
              <a:t>ονόματα: </a:t>
            </a:r>
            <a:r>
              <a:rPr lang="en-US" sz="1250" dirty="0" err="1" smtClean="0">
                <a:latin typeface="Palatino Linotype" pitchFamily="18" charset="0"/>
              </a:rPr>
              <a:t>Danj</a:t>
            </a:r>
            <a:r>
              <a:rPr lang="en-US" sz="1250" dirty="0" smtClean="0">
                <a:latin typeface="Palatino Linotype" pitchFamily="18" charset="0"/>
              </a:rPr>
              <a:t>, </a:t>
            </a:r>
            <a:r>
              <a:rPr lang="en-US" sz="1250" dirty="0" err="1" smtClean="0">
                <a:latin typeface="Palatino Linotype" pitchFamily="18" charset="0"/>
              </a:rPr>
              <a:t>Sardoniki</a:t>
            </a:r>
            <a:r>
              <a:rPr lang="en-US" sz="1250" dirty="0" smtClean="0">
                <a:latin typeface="Palatino Linotype" pitchFamily="18" charset="0"/>
              </a:rPr>
              <a:t>,</a:t>
            </a:r>
            <a:r>
              <a:rPr lang="el-GR" sz="1250" dirty="0" smtClean="0">
                <a:latin typeface="Palatino Linotype" pitchFamily="18" charset="0"/>
              </a:rPr>
              <a:t> </a:t>
            </a:r>
            <a:r>
              <a:rPr lang="el-GR" sz="1250" dirty="0" err="1">
                <a:latin typeface="Palatino Linotype" pitchFamily="18" charset="0"/>
              </a:rPr>
              <a:t>Drivast</a:t>
            </a:r>
            <a:r>
              <a:rPr lang="el-GR" sz="1250" dirty="0" smtClean="0">
                <a:latin typeface="Palatino Linotype" pitchFamily="18" charset="0"/>
              </a:rPr>
              <a:t>,</a:t>
            </a:r>
            <a:r>
              <a:rPr lang="en-US" sz="1250" dirty="0" smtClean="0">
                <a:latin typeface="Palatino Linotype" pitchFamily="18" charset="0"/>
              </a:rPr>
              <a:t> </a:t>
            </a:r>
            <a:r>
              <a:rPr lang="en-US" sz="1250" dirty="0" err="1" smtClean="0">
                <a:latin typeface="Palatino Linotype" pitchFamily="18" charset="0"/>
              </a:rPr>
              <a:t>Rosaf</a:t>
            </a:r>
            <a:r>
              <a:rPr lang="en-US" sz="1250" dirty="0" smtClean="0">
                <a:latin typeface="Palatino Linotype" pitchFamily="18" charset="0"/>
              </a:rPr>
              <a:t>,</a:t>
            </a:r>
            <a:r>
              <a:rPr lang="el-GR" sz="1250" dirty="0" smtClean="0">
                <a:latin typeface="Palatino Linotype" pitchFamily="18" charset="0"/>
              </a:rPr>
              <a:t> το γνωστό </a:t>
            </a:r>
            <a:r>
              <a:rPr lang="en-US" sz="1250" dirty="0" err="1" smtClean="0">
                <a:latin typeface="Palatino Linotype" pitchFamily="18" charset="0"/>
              </a:rPr>
              <a:t>Skadar</a:t>
            </a:r>
            <a:r>
              <a:rPr lang="en-US" sz="1250" dirty="0" smtClean="0">
                <a:latin typeface="Palatino Linotype" pitchFamily="18" charset="0"/>
              </a:rPr>
              <a:t>,</a:t>
            </a:r>
            <a:r>
              <a:rPr lang="el-GR" sz="1250" dirty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el-GR" sz="1250" dirty="0" smtClean="0">
                <a:solidFill>
                  <a:prstClr val="black"/>
                </a:solidFill>
                <a:latin typeface="Palatino Linotype" pitchFamily="18" charset="0"/>
              </a:rPr>
              <a:t>το</a:t>
            </a:r>
            <a:r>
              <a:rPr lang="en-US" sz="1250" dirty="0" smtClean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fr-FR" sz="1250" dirty="0" smtClean="0">
                <a:solidFill>
                  <a:prstClr val="black"/>
                </a:solidFill>
                <a:latin typeface="Palatino Linotype" pitchFamily="18" charset="0"/>
              </a:rPr>
              <a:t>Sv</a:t>
            </a:r>
            <a:r>
              <a:rPr lang="en-US" sz="1250" dirty="0" err="1" smtClean="0">
                <a:solidFill>
                  <a:prstClr val="black"/>
                </a:solidFill>
                <a:latin typeface="Palatino Linotype" pitchFamily="18" charset="0"/>
              </a:rPr>
              <a:t>ač</a:t>
            </a:r>
            <a:r>
              <a:rPr lang="en-US" sz="1250" dirty="0" smtClean="0">
                <a:solidFill>
                  <a:prstClr val="black"/>
                </a:solidFill>
                <a:latin typeface="Palatino Linotype" pitchFamily="18" charset="0"/>
              </a:rPr>
              <a:t>,</a:t>
            </a:r>
            <a:r>
              <a:rPr lang="el-GR" sz="1250" dirty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el-GR" sz="1250" dirty="0" smtClean="0">
                <a:solidFill>
                  <a:prstClr val="black"/>
                </a:solidFill>
                <a:latin typeface="Palatino Linotype" pitchFamily="18" charset="0"/>
              </a:rPr>
              <a:t>το</a:t>
            </a:r>
            <a:r>
              <a:rPr lang="en-US" sz="1250" dirty="0" smtClean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en-US" sz="1250" dirty="0" err="1" smtClean="0">
                <a:solidFill>
                  <a:prstClr val="black"/>
                </a:solidFill>
                <a:latin typeface="Palatino Linotype" pitchFamily="18" charset="0"/>
              </a:rPr>
              <a:t>Ulcinj</a:t>
            </a:r>
            <a:r>
              <a:rPr lang="en-US" sz="1250" dirty="0" smtClean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el-GR" sz="1250" dirty="0" smtClean="0">
                <a:solidFill>
                  <a:prstClr val="black"/>
                </a:solidFill>
                <a:latin typeface="Palatino Linotype" pitchFamily="18" charset="0"/>
              </a:rPr>
              <a:t>και η διάσημη πόλη </a:t>
            </a:r>
            <a:r>
              <a:rPr lang="en-US" sz="1250" dirty="0" smtClean="0">
                <a:solidFill>
                  <a:prstClr val="black"/>
                </a:solidFill>
                <a:latin typeface="Palatino Linotype" pitchFamily="18" charset="0"/>
              </a:rPr>
              <a:t>Bar</a:t>
            </a:r>
            <a:r>
              <a:rPr lang="el-GR" sz="1250" dirty="0" smtClean="0">
                <a:latin typeface="Palatino Linotype" pitchFamily="18" charset="0"/>
              </a:rPr>
              <a:t>.</a:t>
            </a:r>
            <a:r>
              <a:rPr lang="en-US" sz="1250" dirty="0" smtClean="0">
                <a:latin typeface="Palatino Linotype" pitchFamily="18" charset="0"/>
              </a:rPr>
              <a:t>..</a:t>
            </a:r>
            <a:r>
              <a:rPr lang="el-GR" sz="1250" dirty="0" smtClean="0">
                <a:latin typeface="Palatino Linotype" pitchFamily="18" charset="0"/>
              </a:rPr>
              <a:t> </a:t>
            </a:r>
            <a:r>
              <a:rPr lang="el-GR" sz="1250" dirty="0">
                <a:latin typeface="Palatino Linotype" pitchFamily="18" charset="0"/>
              </a:rPr>
              <a:t>Οι άλλες πόλεις που </a:t>
            </a:r>
            <a:r>
              <a:rPr lang="el-GR" sz="1250" dirty="0" smtClean="0">
                <a:latin typeface="Palatino Linotype" pitchFamily="18" charset="0"/>
              </a:rPr>
              <a:t>αλώθηκαν, καταστράφηκαν και μετατράπηκε το  </a:t>
            </a:r>
            <a:r>
              <a:rPr lang="el-GR" sz="1250" dirty="0">
                <a:latin typeface="Palatino Linotype" pitchFamily="18" charset="0"/>
              </a:rPr>
              <a:t>μεγαλείο τους σε μια εικόνα της καταστροφής, έσβησε το </a:t>
            </a:r>
            <a:r>
              <a:rPr lang="el-GR" sz="1250" dirty="0" smtClean="0">
                <a:latin typeface="Palatino Linotype" pitchFamily="18" charset="0"/>
              </a:rPr>
              <a:t>ελληνικό τους </a:t>
            </a:r>
            <a:r>
              <a:rPr lang="el-GR" sz="1250" dirty="0">
                <a:latin typeface="Palatino Linotype" pitchFamily="18" charset="0"/>
              </a:rPr>
              <a:t>όνομα, έτσι ώστε ονομασία τους στον τομέα αυτό σε καμία περίπτωση </a:t>
            </a:r>
            <a:r>
              <a:rPr lang="el-GR" sz="1250" dirty="0" smtClean="0">
                <a:latin typeface="Palatino Linotype" pitchFamily="18" charset="0"/>
              </a:rPr>
              <a:t>δεν θυμίζει περισσότερο</a:t>
            </a:r>
            <a:r>
              <a:rPr lang="el-GR" sz="1250" dirty="0">
                <a:latin typeface="Palatino Linotype" pitchFamily="18" charset="0"/>
              </a:rPr>
              <a:t>, τους ανθρώπους του, αλλά διατηρείται </a:t>
            </a:r>
            <a:r>
              <a:rPr lang="el-GR" sz="1250" dirty="0" smtClean="0">
                <a:latin typeface="Palatino Linotype" pitchFamily="18" charset="0"/>
              </a:rPr>
              <a:t>ανέπαφο [το όνομα], </a:t>
            </a:r>
            <a:r>
              <a:rPr lang="el-GR" sz="1250" dirty="0">
                <a:latin typeface="Palatino Linotype" pitchFamily="18" charset="0"/>
              </a:rPr>
              <a:t>έτσι </a:t>
            </a:r>
            <a:r>
              <a:rPr lang="el-GR" sz="1250" dirty="0" smtClean="0">
                <a:latin typeface="Palatino Linotype" pitchFamily="18" charset="0"/>
              </a:rPr>
              <a:t> ώστε να φοβούνται την βασιλεία του</a:t>
            </a:r>
            <a:r>
              <a:rPr lang="el-GR" sz="1250" dirty="0">
                <a:latin typeface="Palatino Linotype" pitchFamily="18" charset="0"/>
              </a:rPr>
              <a:t>, </a:t>
            </a:r>
            <a:r>
              <a:rPr lang="el-GR" sz="1250" dirty="0" smtClean="0">
                <a:latin typeface="Palatino Linotype" pitchFamily="18" charset="0"/>
              </a:rPr>
              <a:t>και με τον φόβο του Αγίου [</a:t>
            </a:r>
            <a:r>
              <a:rPr lang="el-GR" sz="1250" dirty="0" err="1" smtClean="0">
                <a:latin typeface="Palatino Linotype" pitchFamily="18" charset="0"/>
              </a:rPr>
              <a:t>Νεμάνια</a:t>
            </a:r>
            <a:r>
              <a:rPr lang="el-GR" sz="1250" dirty="0" smtClean="0">
                <a:latin typeface="Palatino Linotype" pitchFamily="18" charset="0"/>
              </a:rPr>
              <a:t>] να εκτελούν τα </a:t>
            </a:r>
            <a:r>
              <a:rPr lang="el-GR" sz="1250" dirty="0">
                <a:latin typeface="Palatino Linotype" pitchFamily="18" charset="0"/>
              </a:rPr>
              <a:t>καθήκοντα </a:t>
            </a:r>
            <a:r>
              <a:rPr lang="el-GR" sz="1250" dirty="0" smtClean="0">
                <a:latin typeface="Palatino Linotype" pitchFamily="18" charset="0"/>
              </a:rPr>
              <a:t>τους.</a:t>
            </a:r>
            <a:endParaRPr lang="el-GR" sz="125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Palatino Linotype" pitchFamily="18" charset="0"/>
              </a:rPr>
              <a:t>Η Σερβία κατά τη διάρκεια βασιλείας του Στεφάνου </a:t>
            </a:r>
            <a:r>
              <a:rPr lang="el-GR" sz="3200" dirty="0" err="1" smtClean="0">
                <a:latin typeface="Palatino Linotype" pitchFamily="18" charset="0"/>
              </a:rPr>
              <a:t>Νεμάνια</a:t>
            </a:r>
            <a:endParaRPr lang="el-GR" sz="3200" dirty="0">
              <a:latin typeface="Palatino Linotyp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624736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019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latin typeface="Palatino Linotype" pitchFamily="18" charset="0"/>
              </a:rPr>
              <a:t>Ο Στέφανος Πρωτόστεπτος (1196-1227)</a:t>
            </a:r>
            <a:br>
              <a:rPr lang="el-GR" sz="3200" dirty="0" smtClean="0">
                <a:latin typeface="Palatino Linotype" pitchFamily="18" charset="0"/>
              </a:rPr>
            </a:br>
            <a:r>
              <a:rPr lang="el-GR" sz="3200" dirty="0" smtClean="0">
                <a:latin typeface="Palatino Linotype" pitchFamily="18" charset="0"/>
              </a:rPr>
              <a:t>λιθογραφία του </a:t>
            </a:r>
            <a:r>
              <a:rPr lang="en-US" sz="3200" dirty="0" err="1">
                <a:latin typeface="Palatino Linotype" pitchFamily="18" charset="0"/>
              </a:rPr>
              <a:t>Anastas</a:t>
            </a:r>
            <a:r>
              <a:rPr lang="en-US" sz="3200" dirty="0">
                <a:latin typeface="Palatino Linotype" pitchFamily="18" charset="0"/>
              </a:rPr>
              <a:t> </a:t>
            </a:r>
            <a:r>
              <a:rPr lang="en-US" sz="3200" dirty="0" err="1">
                <a:latin typeface="Palatino Linotype" pitchFamily="18" charset="0"/>
              </a:rPr>
              <a:t>Jovanovic</a:t>
            </a:r>
            <a:r>
              <a:rPr lang="en-US" sz="3200" dirty="0">
                <a:latin typeface="Palatino Linotype" pitchFamily="18" charset="0"/>
              </a:rPr>
              <a:t>, 1851</a:t>
            </a:r>
            <a:endParaRPr lang="el-GR" sz="3200" dirty="0">
              <a:latin typeface="Palatino Linotyp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3816424" cy="520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69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Palatino Linotype" pitchFamily="18" charset="0"/>
              </a:rPr>
              <a:t>Τοιχογραφία του Αγ. Σάββα </a:t>
            </a:r>
            <a:br>
              <a:rPr lang="el-GR" sz="3200" dirty="0" smtClean="0">
                <a:latin typeface="Palatino Linotype" pitchFamily="18" charset="0"/>
              </a:rPr>
            </a:br>
            <a:r>
              <a:rPr lang="el-GR" sz="3200" dirty="0" smtClean="0">
                <a:latin typeface="Palatino Linotype" pitchFamily="18" charset="0"/>
              </a:rPr>
              <a:t>από την </a:t>
            </a:r>
            <a:r>
              <a:rPr lang="el-GR" sz="3200" dirty="0" err="1" smtClean="0">
                <a:latin typeface="Palatino Linotype" pitchFamily="18" charset="0"/>
              </a:rPr>
              <a:t>Στουντένιτσα</a:t>
            </a:r>
            <a:r>
              <a:rPr lang="el-GR" sz="3200" dirty="0" smtClean="0">
                <a:latin typeface="Palatino Linotype" pitchFamily="18" charset="0"/>
              </a:rPr>
              <a:t> (13ος αι.)</a:t>
            </a:r>
            <a:endParaRPr lang="el-GR" sz="3200" dirty="0">
              <a:latin typeface="Palatino Linotyp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3933800" cy="49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83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Palatino Linotype" pitchFamily="18" charset="0"/>
              </a:rPr>
              <a:t>Οι κτήτορες της Μονής </a:t>
            </a:r>
            <a:r>
              <a:rPr lang="el-GR" sz="3200" dirty="0" err="1" smtClean="0">
                <a:latin typeface="Palatino Linotype" pitchFamily="18" charset="0"/>
              </a:rPr>
              <a:t>Χιλανδαρίου</a:t>
            </a:r>
            <a:endParaRPr lang="el-GR" sz="3200" dirty="0">
              <a:latin typeface="Palatino Linotyp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34575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48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Τυπικόν της Μονής </a:t>
            </a:r>
            <a:r>
              <a:rPr lang="el-GR" dirty="0" err="1" smtClean="0"/>
              <a:t>Χιλανδαρίου</a:t>
            </a:r>
            <a:endParaRPr lang="el-GR" dirty="0"/>
          </a:p>
        </p:txBody>
      </p:sp>
      <p:pic>
        <p:nvPicPr>
          <p:cNvPr id="1026" name="Picture 2" descr="http://www.sv-luka.org/Chilandar/images/Chilandartypik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309634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85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1367</TotalTime>
  <Words>826</Words>
  <Application>Microsoft Office PowerPoint</Application>
  <PresentationFormat>Προβολή στην οθόνη (4:3)</PresentationFormat>
  <Paragraphs>49</Paragraphs>
  <Slides>33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33</vt:i4>
      </vt:variant>
    </vt:vector>
  </HeadingPairs>
  <TitlesOfParts>
    <vt:vector size="35" baseType="lpstr">
      <vt:lpstr>Δικαιοσύνη</vt:lpstr>
      <vt:lpstr>1_Θέμα του Office</vt:lpstr>
      <vt:lpstr>Η άνοδος ενός υποτελούς:  η πορεία της Σερβίας προς την αυτοκρατορία (1196-1282)</vt:lpstr>
      <vt:lpstr>DAI, κεφ. 32, σ. 1521-12</vt:lpstr>
      <vt:lpstr>Ο Στέφανος Νεμάνια (1166-1196)  από τη μονή της Studenica</vt:lpstr>
      <vt:lpstr>Η συνθήκη του 1190</vt:lpstr>
      <vt:lpstr>Η Σερβία κατά τη διάρκεια βασιλείας του Στεφάνου Νεμάνια</vt:lpstr>
      <vt:lpstr>Ο Στέφανος Πρωτόστεπτος (1196-1227) λιθογραφία του Anastas Jovanovic, 1851</vt:lpstr>
      <vt:lpstr>Τοιχογραφία του Αγ. Σάββα  από την Στουντένιτσα (13ος αι.)</vt:lpstr>
      <vt:lpstr>Οι κτήτορες της Μονής Χιλανδαρίου</vt:lpstr>
      <vt:lpstr>Το Τυπικόν της Μονής Χιλανδαρίου</vt:lpstr>
      <vt:lpstr>ο Νεμάνια ως Άγιος Συμεών  (τοιχογραφία στη Στουντένιτσα, 13ος αι.)</vt:lpstr>
      <vt:lpstr>Χωνιάτης, σ. 531, στ. 72-79.</vt:lpstr>
      <vt:lpstr>Χωνιάτης, 531, στ. 80-93.</vt:lpstr>
      <vt:lpstr>Το άγαλμα τον Καλογιάννη (1197-1207) στη Βάρνα</vt:lpstr>
      <vt:lpstr>Ο Βούκαν  τοιχογραφία στη Στουντένιτσα</vt:lpstr>
      <vt:lpstr>Η Βουλγαρία του Καλογιάννη</vt:lpstr>
      <vt:lpstr>Σφραγίδα του Βορίλου (1207-1218)</vt:lpstr>
      <vt:lpstr>Ακροπολίτης, σ. 24, στ. 5-10.</vt:lpstr>
      <vt:lpstr>Οι κτήσεις του Βορίλου και του Στρεζ</vt:lpstr>
      <vt:lpstr>Η στέψη και ο γάμος  του Πρωτόστεπτου (1217)</vt:lpstr>
      <vt:lpstr>Χωματηνός, Πονήματα Διάφορα, αρ. 86, σ. 297, στ. 39-54</vt:lpstr>
      <vt:lpstr>L. Stojanović, Stari srpski zapisi I natpisi  (=αρχαία σερβικά χειρόγραφα και επιγραφές), Belgrade 1902-1905,  αρ. 5065</vt:lpstr>
      <vt:lpstr>Ήλεκτρο του Θεόδωρου Κομνηνού Δούκα της Ηπείρου, πιθανώς, μετά την αυτοαναγόρευσή του ως αυτοκράτορα στη Θεσσαλονίκη</vt:lpstr>
      <vt:lpstr>Το παλαιότερο σωζόμενο χειρόγραφο  του Νομοκάνονα του Αγ. Σάββα  (1262, Μονή Αρχαγγέλου στην Ilovica, Μαυροβούνιο)</vt:lpstr>
      <vt:lpstr>          Ο Ραδόσλαβος  από την μονή  Dečani, 1346/1347</vt:lpstr>
      <vt:lpstr>Acta et Diplomata, τ. 3, εγγρ. 14 (Sebastocrator Manuel Angelus Ragusaeis privilegia impertit), σ. 66-67, εδώ σ. 66</vt:lpstr>
      <vt:lpstr>Χωματηνός, Πονήματα Διάφορα, αρ. 13, σ. 61-63 (εδώ σ. 61, στ. 1-7).</vt:lpstr>
      <vt:lpstr>Ο Βλαδίσλαβος (1233-1243) τοιχογραφία από την Μονή Mileševa (1235;)</vt:lpstr>
      <vt:lpstr>Άγιος Αρσένιος Μονή της Rila (14ος/15ος αι.)</vt:lpstr>
      <vt:lpstr>Ο Στέφανος Ούρος Α΄(1243-1276)  κτήτωρ της Μονής Sopoćani (μέσα 13ου αι.)</vt:lpstr>
      <vt:lpstr>Παχυμέρης, τ. 2, σ. 453, στ. 3-26.</vt:lpstr>
      <vt:lpstr>Miklosich, Mοnumenta Serbica, εγγρ. 52, σ. 51 </vt:lpstr>
      <vt:lpstr>Ο Δραγούτιν (1276-1282),  τοιχογραφία στον Άγιο Αχίλλειο.</vt:lpstr>
      <vt:lpstr>Το βασίλειο του Δραγούτιν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Τυπικόν της Μονής Χιλανδαρίου</dc:title>
  <dc:creator>angeliki</dc:creator>
  <cp:lastModifiedBy>angeliki</cp:lastModifiedBy>
  <cp:revision>52</cp:revision>
  <dcterms:created xsi:type="dcterms:W3CDTF">2013-03-27T10:48:22Z</dcterms:created>
  <dcterms:modified xsi:type="dcterms:W3CDTF">2013-04-10T07:13:38Z</dcterms:modified>
</cp:coreProperties>
</file>