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8"/>
  </p:notesMasterIdLst>
  <p:sldIdLst>
    <p:sldId id="256" r:id="rId4"/>
    <p:sldId id="257" r:id="rId5"/>
    <p:sldId id="263" r:id="rId6"/>
    <p:sldId id="261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EB8DF-884D-42AD-9B1B-E51B1571F8BA}" type="datetimeFigureOut">
              <a:rPr lang="el-GR" smtClean="0"/>
              <a:t>14/5/2015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5F8CB-A1F9-458D-9FAB-412D02140E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32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00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F03B42-7140-4D67-B135-CC5DA2345101}" type="slidenum">
              <a:rPr lang="el-GR" altLang="el-GR">
                <a:solidFill>
                  <a:prstClr val="black"/>
                </a:solidFill>
              </a:rPr>
              <a:pPr eaLnBrk="1" hangingPunct="1"/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153A-C4ED-4811-B499-5340DC72B960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1848-0570-4F72-BCDA-FA741211129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8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F32F-97A7-44F1-8C12-D8F408285AB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AFC8-769B-4BC0-9DDA-1DCEC66FB43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D685-074D-4443-A19A-5F743776B12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8244-25AD-4427-ABB4-27C7C21703E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5634-B3A6-416C-81C4-4F200A58BB8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536D-AB03-4F7C-9202-BF6D17669BB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5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E169-F069-4F65-928F-25F9B1E42C1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7070-41C5-4355-BB83-BDAA6F1FC1DA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4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D376-BD5C-471B-9233-A199F62854A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A0CA-3DF2-4E63-8B8A-372C080645B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6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DC45-9C38-43BE-A32F-25CF56A8B77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2D65-08A2-4969-A9E2-05FD3F64F01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43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86AE-1927-4E8C-B63C-13DAB71C608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0EAB-BF22-48C7-8DD7-A6ACAC48BAD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4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4544-6998-4159-A9AE-9FF31B99360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2E03-D03A-4EDD-AF97-CD9BCBC744A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0AA3-0A01-48AE-B854-D812826545E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31FE-92A4-48F3-BBA1-EF0605F5339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79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141D-652A-4BFF-8CE9-C6C31CC585D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EDD3-5DFB-4079-8D54-FDEB237C333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9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874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710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91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1673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8291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859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65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3881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7634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503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95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C6BC9-5304-4B0A-B8F3-8EBDBE3B1F5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A2A16-AE02-4679-9FE5-56C029FEF39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>
                <a:solidFill>
                  <a:srgbClr val="696464"/>
                </a:solidFill>
              </a:rPr>
              <a:pPr/>
              <a:t>14/5/2015</a:t>
            </a:fld>
            <a:endParaRPr lang="el-GR">
              <a:solidFill>
                <a:srgbClr val="696464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96464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33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Loza_nemanjic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εικόνα των Σέρβων κατά τη διάρκεια της βασιλείας του Μανουήλ Α΄ (1143-1180)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Αγγελική Παπαγεωργίου</a:t>
            </a:r>
          </a:p>
          <a:p>
            <a:r>
              <a:rPr lang="el-GR" dirty="0" smtClean="0"/>
              <a:t>Ε.ΔΙ.Π., Τμήμα Σλαβικών Σπουδών</a:t>
            </a:r>
          </a:p>
          <a:p>
            <a:r>
              <a:rPr lang="el-GR" dirty="0" smtClean="0"/>
              <a:t>Ε.Κ.Π.Α.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98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4783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Ευστάθιος </a:t>
            </a:r>
            <a:r>
              <a:rPr lang="el-GR" dirty="0" err="1" smtClean="0"/>
              <a:t>Θεσ</a:t>
            </a:r>
            <a:r>
              <a:rPr lang="el-GR" dirty="0" smtClean="0"/>
              <a:t>/</a:t>
            </a:r>
            <a:r>
              <a:rPr lang="el-GR" dirty="0" err="1" smtClean="0"/>
              <a:t>κης</a:t>
            </a:r>
            <a:r>
              <a:rPr lang="el-GR" dirty="0" smtClean="0"/>
              <a:t>, σ. 43.1-44.8</a:t>
            </a:r>
            <a:endParaRPr lang="el-GR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97564" y="646275"/>
            <a:ext cx="4857751" cy="5943601"/>
            <a:chOff x="480" y="384"/>
            <a:chExt cx="3060" cy="3744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0" y="432"/>
              <a:ext cx="2721" cy="3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84"/>
              <a:ext cx="2724" cy="3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6" name="Ορθογώνιο 5"/>
          <p:cNvSpPr/>
          <p:nvPr/>
        </p:nvSpPr>
        <p:spPr>
          <a:xfrm>
            <a:off x="633100" y="741703"/>
            <a:ext cx="41148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30964" y="2057400"/>
            <a:ext cx="4038600" cy="1752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23130" y="5560464"/>
            <a:ext cx="41148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8681"/>
            <a:ext cx="40788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Ευστάθιος </a:t>
            </a:r>
            <a:r>
              <a:rPr lang="el-GR" dirty="0" err="1" smtClean="0"/>
              <a:t>Θεσ</a:t>
            </a:r>
            <a:r>
              <a:rPr lang="el-GR" dirty="0" smtClean="0"/>
              <a:t>/</a:t>
            </a:r>
            <a:r>
              <a:rPr lang="el-GR" dirty="0" err="1" smtClean="0"/>
              <a:t>κης</a:t>
            </a:r>
            <a:r>
              <a:rPr lang="el-GR" dirty="0" smtClean="0"/>
              <a:t>, 94.26-95.2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981200"/>
            <a:ext cx="86772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006725"/>
            <a:ext cx="87915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Ευστάθιος </a:t>
            </a:r>
            <a:r>
              <a:rPr lang="el-GR" dirty="0" err="1" smtClean="0"/>
              <a:t>Θεσ</a:t>
            </a:r>
            <a:r>
              <a:rPr lang="el-GR" dirty="0" smtClean="0"/>
              <a:t>/</a:t>
            </a:r>
            <a:r>
              <a:rPr lang="el-GR" dirty="0" err="1" smtClean="0"/>
              <a:t>κης</a:t>
            </a:r>
            <a:r>
              <a:rPr lang="el-GR" dirty="0" smtClean="0"/>
              <a:t>, σ. 35.2-10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558088" cy="307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Ιω</a:t>
            </a:r>
            <a:r>
              <a:rPr lang="el-GR" dirty="0" smtClean="0"/>
              <a:t>. Διογένης, σ. 311.2-5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1" y="2362200"/>
            <a:ext cx="89439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2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Μιχαήλ </a:t>
            </a:r>
            <a:r>
              <a:rPr lang="el-GR" dirty="0" err="1" smtClean="0"/>
              <a:t>Ρήτωρ</a:t>
            </a:r>
            <a:r>
              <a:rPr lang="el-GR" dirty="0" smtClean="0"/>
              <a:t>, σ. 147.18-20, 143.8-15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6834188" cy="111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6" y="3402650"/>
            <a:ext cx="6692533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Μιχαήλ </a:t>
            </a:r>
            <a:r>
              <a:rPr lang="el-GR" dirty="0" err="1" smtClean="0"/>
              <a:t>Ρήτωρ</a:t>
            </a:r>
            <a:r>
              <a:rPr lang="el-GR" dirty="0" smtClean="0"/>
              <a:t>, σ. 144.29-30, 148.11-14, 159.4-8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6548437" cy="62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4" y="2819400"/>
            <a:ext cx="4724400" cy="90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6053137" cy="160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91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Μιχαήλ </a:t>
            </a:r>
            <a:r>
              <a:rPr lang="el-GR" dirty="0" err="1" smtClean="0"/>
              <a:t>Ρήτωρ</a:t>
            </a:r>
            <a:r>
              <a:rPr lang="el-GR" dirty="0" smtClean="0"/>
              <a:t>, σ. 161.2-5, 9-16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05000"/>
            <a:ext cx="6262687" cy="114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" y="4038600"/>
            <a:ext cx="6034087" cy="213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8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Μιχαήλ </a:t>
            </a:r>
            <a:r>
              <a:rPr lang="el-GR" dirty="0" err="1" smtClean="0"/>
              <a:t>Ρήτωρ</a:t>
            </a:r>
            <a:r>
              <a:rPr lang="el-GR" dirty="0" smtClean="0"/>
              <a:t>, σ. 147.14-17, 149.18-27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9861"/>
            <a:ext cx="6757987" cy="118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6415087" cy="287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81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Πρόδρομος, σ. 354.196-200, 358.327-330</a:t>
            </a:r>
            <a:endParaRPr lang="el-G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5791200" cy="16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4267200"/>
            <a:ext cx="58959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37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Πρόδρομος, σ. 356.254-281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24000"/>
            <a:ext cx="495061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2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0241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9" y="1920873"/>
            <a:ext cx="2176059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75" y="1700400"/>
            <a:ext cx="2014537" cy="307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Πρόδρομος, σ. 32.271-33.308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833937" cy="154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56291"/>
            <a:ext cx="3886200" cy="522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Πρόδρομος, σ. 34.329-351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75" y="1447800"/>
            <a:ext cx="4699248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29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RHC, </a:t>
            </a:r>
            <a:r>
              <a:rPr lang="el-GR" dirty="0" smtClean="0"/>
              <a:t>762.36-38</a:t>
            </a:r>
            <a:br>
              <a:rPr lang="el-GR" dirty="0" smtClean="0"/>
            </a:br>
            <a:r>
              <a:rPr lang="el-GR" dirty="0" smtClean="0"/>
              <a:t>Πρόδρομος, σ. 46.90-91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328864"/>
            <a:ext cx="8839200" cy="89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2" y="3581400"/>
            <a:ext cx="6877608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02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Πρόδρομος, 44.22-46.91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373851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15" y="1600200"/>
            <a:ext cx="3857885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83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554288"/>
            <a:ext cx="61245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8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219200" y="297180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err="1">
                <a:latin typeface="Times New Roman"/>
                <a:ea typeface="Calibri"/>
              </a:rPr>
              <a:t>βασιλεὺς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δὲ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τὸν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ὕστατον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ἀδελφῶν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μετάπεμπτον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θέμενος</a:t>
            </a:r>
            <a:r>
              <a:rPr lang="el-GR" i="1" dirty="0">
                <a:latin typeface="Times New Roman"/>
                <a:ea typeface="Calibri"/>
              </a:rPr>
              <a:t>, </a:t>
            </a:r>
            <a:r>
              <a:rPr lang="el-GR" i="1" dirty="0" err="1">
                <a:latin typeface="Times New Roman"/>
                <a:ea typeface="Calibri"/>
              </a:rPr>
              <a:t>ὃς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Δεσὲ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μὲν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ἐκαλεῖτο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Δέν­δρας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δὲ</a:t>
            </a:r>
            <a:r>
              <a:rPr lang="el-GR" i="1" dirty="0">
                <a:latin typeface="Times New Roman"/>
                <a:ea typeface="Calibri"/>
              </a:rPr>
              <a:t> χώ­ρας </a:t>
            </a:r>
            <a:r>
              <a:rPr lang="el-GR" i="1" dirty="0" err="1">
                <a:latin typeface="Times New Roman"/>
                <a:ea typeface="Calibri"/>
              </a:rPr>
              <a:t>ἦρχεν</a:t>
            </a:r>
            <a:r>
              <a:rPr lang="el-GR" i="1" dirty="0">
                <a:latin typeface="Times New Roman"/>
                <a:ea typeface="Calibri"/>
              </a:rPr>
              <a:t>, ἣ </a:t>
            </a:r>
            <a:r>
              <a:rPr lang="el-GR" i="1" dirty="0" err="1">
                <a:latin typeface="Times New Roman"/>
                <a:ea typeface="Calibri"/>
              </a:rPr>
              <a:t>Ναισσῷ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ἐν</a:t>
            </a:r>
            <a:r>
              <a:rPr lang="el-GR" i="1" dirty="0">
                <a:latin typeface="Times New Roman"/>
                <a:ea typeface="Calibri"/>
              </a:rPr>
              <a:t> γειτόνων </a:t>
            </a:r>
            <a:r>
              <a:rPr lang="el-GR" i="1" dirty="0" err="1">
                <a:latin typeface="Times New Roman"/>
                <a:ea typeface="Calibri"/>
              </a:rPr>
              <a:t>ἐστὶν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εὐδαίμων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καὶ</a:t>
            </a:r>
            <a:r>
              <a:rPr lang="el-GR" i="1" dirty="0">
                <a:latin typeface="Times New Roman"/>
                <a:ea typeface="Calibri"/>
              </a:rPr>
              <a:t> πολυάν­θρωπος, </a:t>
            </a:r>
            <a:r>
              <a:rPr lang="el-GR" i="1" dirty="0" err="1">
                <a:latin typeface="Times New Roman"/>
                <a:ea typeface="Calibri"/>
              </a:rPr>
              <a:t>τὰ</a:t>
            </a:r>
            <a:r>
              <a:rPr lang="el-GR" i="1" dirty="0">
                <a:latin typeface="Times New Roman"/>
                <a:ea typeface="Calibri"/>
              </a:rPr>
              <a:t> πιστά τε παρ’ </a:t>
            </a:r>
            <a:r>
              <a:rPr lang="el-GR" i="1" dirty="0" err="1">
                <a:latin typeface="Times New Roman"/>
                <a:ea typeface="Calibri"/>
              </a:rPr>
              <a:t>αὐτοῦ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λαβὼν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ὅπως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ἀνόθευτον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αὐτῷ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τὸ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τῆς</a:t>
            </a:r>
            <a:r>
              <a:rPr lang="el-GR" i="1" dirty="0">
                <a:latin typeface="Times New Roman"/>
                <a:ea typeface="Calibri"/>
              </a:rPr>
              <a:t> δουλείας </a:t>
            </a:r>
            <a:r>
              <a:rPr lang="el-GR" i="1" dirty="0" err="1">
                <a:latin typeface="Times New Roman"/>
                <a:ea typeface="Calibri"/>
              </a:rPr>
              <a:t>σχῆμα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ἐς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τὸν</a:t>
            </a:r>
            <a:r>
              <a:rPr lang="el-GR" i="1" dirty="0">
                <a:latin typeface="Times New Roman"/>
                <a:ea typeface="Calibri"/>
              </a:rPr>
              <a:t> πάντα </a:t>
            </a:r>
            <a:r>
              <a:rPr lang="el-GR" i="1" dirty="0" err="1">
                <a:latin typeface="Times New Roman"/>
                <a:ea typeface="Calibri"/>
              </a:rPr>
              <a:t>τῆς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ζωῆς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φυλάξῃ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αἰῶνα</a:t>
            </a:r>
            <a:r>
              <a:rPr lang="el-GR" i="1" dirty="0">
                <a:latin typeface="Times New Roman"/>
                <a:ea typeface="Calibri"/>
              </a:rPr>
              <a:t>, </a:t>
            </a:r>
            <a:r>
              <a:rPr lang="el-GR" i="1" dirty="0" err="1">
                <a:latin typeface="Times New Roman"/>
                <a:ea typeface="Calibri"/>
              </a:rPr>
              <a:t>πρὸς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δὲ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καὶ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ὡς</a:t>
            </a:r>
            <a:r>
              <a:rPr lang="el-GR" i="1" dirty="0">
                <a:latin typeface="Times New Roman"/>
                <a:ea typeface="Calibri"/>
              </a:rPr>
              <a:t> παντάπασι </a:t>
            </a:r>
            <a:r>
              <a:rPr lang="el-GR" i="1" dirty="0" err="1">
                <a:latin typeface="Times New Roman"/>
                <a:ea typeface="Calibri"/>
              </a:rPr>
              <a:t>Δένδρας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Ῥωμαίοις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ὑπεκστήσεται</a:t>
            </a:r>
            <a:r>
              <a:rPr lang="el-GR" i="1" dirty="0">
                <a:latin typeface="Times New Roman"/>
                <a:ea typeface="Calibri"/>
              </a:rPr>
              <a:t>, </a:t>
            </a:r>
            <a:r>
              <a:rPr lang="el-GR" i="1" dirty="0" err="1">
                <a:latin typeface="Times New Roman"/>
                <a:ea typeface="Calibri"/>
              </a:rPr>
              <a:t>ἣν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καθάπερ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ἔφην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καρπιζόμενος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ἦν</a:t>
            </a:r>
            <a:r>
              <a:rPr lang="el-GR" i="1" dirty="0">
                <a:latin typeface="Times New Roman"/>
                <a:ea typeface="Calibri"/>
              </a:rPr>
              <a:t>, </a:t>
            </a:r>
            <a:r>
              <a:rPr lang="el-GR" i="1" dirty="0" err="1">
                <a:latin typeface="Times New Roman"/>
                <a:ea typeface="Calibri"/>
              </a:rPr>
              <a:t>ἀρχιζουπάνον</a:t>
            </a:r>
            <a:r>
              <a:rPr lang="el-GR" i="1" dirty="0">
                <a:latin typeface="Times New Roman"/>
                <a:ea typeface="Calibri"/>
              </a:rPr>
              <a:t> </a:t>
            </a:r>
            <a:r>
              <a:rPr lang="el-GR" i="1" dirty="0" err="1">
                <a:latin typeface="Times New Roman"/>
                <a:ea typeface="Calibri"/>
              </a:rPr>
              <a:t>ἀνεῖπεν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Κίνναμος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σ. 204.15-21</a:t>
            </a:r>
            <a:endParaRPr 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Η συνάντηση του Στέφανου </a:t>
            </a:r>
            <a:r>
              <a:rPr lang="el-GR" sz="3200" dirty="0" err="1" smtClean="0"/>
              <a:t>Νεμάνια</a:t>
            </a:r>
            <a:r>
              <a:rPr lang="el-GR" sz="3200" dirty="0" smtClean="0"/>
              <a:t> με τον Φρειδερίκο </a:t>
            </a:r>
            <a:r>
              <a:rPr lang="el-GR" sz="3200" dirty="0" err="1" smtClean="0"/>
              <a:t>Βαρβαρόσσα</a:t>
            </a:r>
            <a:endParaRPr lang="el-GR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Ο οίκος των Νεμανιδών</a:t>
            </a:r>
            <a:br>
              <a:rPr lang="el-GR" altLang="el-GR" sz="2800" smtClean="0"/>
            </a:br>
            <a:r>
              <a:rPr lang="el-GR" altLang="el-GR" sz="2800" smtClean="0"/>
              <a:t>(τοιχογραφία από τη μονή </a:t>
            </a:r>
            <a:r>
              <a:rPr lang="en-US" altLang="el-GR" sz="2800" smtClean="0"/>
              <a:t>Visoki Dečani </a:t>
            </a:r>
            <a:r>
              <a:rPr lang="el-GR" altLang="el-GR" sz="2800" smtClean="0"/>
              <a:t>του 14</a:t>
            </a:r>
            <a:r>
              <a:rPr lang="el-GR" altLang="el-GR" sz="2800" baseline="30000" smtClean="0"/>
              <a:t>ου</a:t>
            </a:r>
            <a:r>
              <a:rPr lang="el-GR" altLang="el-GR" sz="2800" smtClean="0"/>
              <a:t> αι.)</a:t>
            </a:r>
          </a:p>
        </p:txBody>
      </p:sp>
      <p:pic>
        <p:nvPicPr>
          <p:cNvPr id="8195" name="Picture 2" descr="http://upload.wikimedia.org/wikipedia/en/thumb/0/09/Loza_nemanjica.jpg/200px-Loza_nemanjica.jpg">
            <a:hlinkClick r:id="rId3" tooltip="The House of Nemanjić, frescoe from Visoki Dečani monastery, UNESC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00188"/>
            <a:ext cx="3857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7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7620000" cy="802575"/>
          </a:xfrm>
        </p:spPr>
        <p:txBody>
          <a:bodyPr>
            <a:normAutofit fontScale="85000" lnSpcReduction="10000"/>
          </a:bodyPr>
          <a:lstStyle/>
          <a:p>
            <a:endParaRPr lang="el-GR" dirty="0" smtClean="0"/>
          </a:p>
          <a:p>
            <a:r>
              <a:rPr lang="el-GR" sz="2800" dirty="0" err="1" smtClean="0"/>
              <a:t>Κίνναμος</a:t>
            </a:r>
            <a:r>
              <a:rPr lang="el-GR" sz="2800" dirty="0" smtClean="0"/>
              <a:t>, σ. 113.9-16, 204.15-21, 212.18-23, 213-6-13</a:t>
            </a:r>
            <a:endParaRPr lang="el-GR" sz="2800" dirty="0"/>
          </a:p>
        </p:txBody>
      </p:sp>
      <p:sp>
        <p:nvSpPr>
          <p:cNvPr id="4" name="Θέση εικόνας 3"/>
          <p:cNvSpPr>
            <a:spLocks noGrp="1"/>
          </p:cNvSpPr>
          <p:nvPr>
            <p:ph type="pic" idx="1"/>
          </p:nvPr>
        </p:nvSpPr>
        <p:spPr>
          <a:xfrm>
            <a:off x="68308" y="76200"/>
            <a:ext cx="9075692" cy="5495925"/>
          </a:xfrm>
          <a:prstGeom prst="round2SameRect">
            <a:avLst>
              <a:gd name="adj1" fmla="val 7101"/>
              <a:gd name="adj2" fmla="val 0"/>
            </a:avLst>
          </a:prstGeom>
        </p:spPr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" y="152400"/>
            <a:ext cx="480957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764524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" y="2558040"/>
            <a:ext cx="5519736" cy="136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5257800" cy="17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5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Κίνναμος</a:t>
            </a:r>
            <a:r>
              <a:rPr lang="el-GR" dirty="0" smtClean="0"/>
              <a:t>, σ. 287.11-288.3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8" y="1600200"/>
            <a:ext cx="600618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7" y="5486399"/>
            <a:ext cx="5692707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Χωνιάτης, σ. 136.47-65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478918" cy="486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8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Χωνιάτης, σ. 158.85-159.14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081838" cy="12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0236"/>
            <a:ext cx="5253038" cy="35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8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220</Words>
  <Application>Microsoft Office PowerPoint</Application>
  <PresentationFormat>Προβολή στην οθόνη (4:3)</PresentationFormat>
  <Paragraphs>28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24</vt:i4>
      </vt:variant>
    </vt:vector>
  </HeadingPairs>
  <TitlesOfParts>
    <vt:vector size="27" baseType="lpstr">
      <vt:lpstr>Office Theme</vt:lpstr>
      <vt:lpstr>Θέμα του Office</vt:lpstr>
      <vt:lpstr>Δικαιοσύνη</vt:lpstr>
      <vt:lpstr>Η εικόνα των Σέρβων κατά τη διάρκεια της βασιλείας του Μανουήλ Α΄ (1143-1180)</vt:lpstr>
      <vt:lpstr>Παρουσίαση του PowerPoint</vt:lpstr>
      <vt:lpstr>Κίνναμος, σ. 204.15-21</vt:lpstr>
      <vt:lpstr>Η συνάντηση του Στέφανου Νεμάνια με τον Φρειδερίκο Βαρβαρόσσα</vt:lpstr>
      <vt:lpstr>Ο οίκος των Νεμανιδών (τοιχογραφία από τη μονή Visoki Dečani του 14ου αι.)</vt:lpstr>
      <vt:lpstr>Παρουσίαση του PowerPoint</vt:lpstr>
      <vt:lpstr>Κίνναμος, σ. 287.11-288.3</vt:lpstr>
      <vt:lpstr>Χωνιάτης, σ. 136.47-65</vt:lpstr>
      <vt:lpstr>Χωνιάτης, σ. 158.85-159.14</vt:lpstr>
      <vt:lpstr>Ευστάθιος Θεσ/κης, σ. 43.1-44.8</vt:lpstr>
      <vt:lpstr>Ευστάθιος Θεσ/κης, 94.26-95.2</vt:lpstr>
      <vt:lpstr>Ευστάθιος Θεσ/κης, σ. 35.2-10</vt:lpstr>
      <vt:lpstr>Ιω. Διογένης, σ. 311.2-5</vt:lpstr>
      <vt:lpstr>Μιχαήλ Ρήτωρ, σ. 147.18-20, 143.8-15</vt:lpstr>
      <vt:lpstr>Μιχαήλ Ρήτωρ, σ. 144.29-30, 148.11-14, 159.4-8</vt:lpstr>
      <vt:lpstr>Μιχαήλ Ρήτωρ, σ. 161.2-5, 9-16</vt:lpstr>
      <vt:lpstr>Μιχαήλ Ρήτωρ, σ. 147.14-17, 149.18-27</vt:lpstr>
      <vt:lpstr>Πρόδρομος, σ. 354.196-200, 358.327-330</vt:lpstr>
      <vt:lpstr>Πρόδρομος, σ. 356.254-281</vt:lpstr>
      <vt:lpstr>Πρόδρομος, σ. 32.271-33.308</vt:lpstr>
      <vt:lpstr>Πρόδρομος, σ. 34.329-351</vt:lpstr>
      <vt:lpstr>RHC, 762.36-38 Πρόδρομος, σ. 46.90-91</vt:lpstr>
      <vt:lpstr>Πρόδρομος, 44.22-46.91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εικόνα των Σέρβων κατά τη διάρκεια της βασιλείας του Μανουήλ Α΄ (1143-1180)</dc:title>
  <dc:creator>angeliki</dc:creator>
  <cp:lastModifiedBy>angeliki</cp:lastModifiedBy>
  <cp:revision>18</cp:revision>
  <dcterms:created xsi:type="dcterms:W3CDTF">2006-08-16T00:00:00Z</dcterms:created>
  <dcterms:modified xsi:type="dcterms:W3CDTF">2015-05-14T07:20:10Z</dcterms:modified>
</cp:coreProperties>
</file>