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4" r:id="rId10"/>
    <p:sldId id="266" r:id="rId11"/>
    <p:sldId id="268" r:id="rId12"/>
    <p:sldId id="270" r:id="rId13"/>
    <p:sldId id="272" r:id="rId14"/>
    <p:sldId id="274" r:id="rId15"/>
    <p:sldId id="276" r:id="rId16"/>
    <p:sldId id="278" r:id="rId17"/>
    <p:sldId id="280" r:id="rId18"/>
    <p:sldId id="282" r:id="rId19"/>
    <p:sldId id="284" r:id="rId20"/>
    <p:sldId id="285" r:id="rId21"/>
    <p:sldId id="286" r:id="rId22"/>
    <p:sldId id="287" r:id="rId23"/>
    <p:sldId id="288" r:id="rId24"/>
    <p:sldId id="289"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emf"/><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emf"/><Relationship Id="rId1"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emf"/><Relationship Id="rId1" Type="http://schemas.openxmlformats.org/officeDocument/2006/relationships/image" Target="../media/image13.emf"/></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emf"/><Relationship Id="rId1"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emf"/><Relationship Id="rId1"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emf"/><Relationship Id="rId1"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6.emf"/><Relationship Id="rId1"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9.emf"/><Relationship Id="rId1"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1.emf"/><Relationship Id="rId1" Type="http://schemas.openxmlformats.org/officeDocument/2006/relationships/image" Target="../media/image30.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emf"/><Relationship Id="rId1"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680"/>
            <a:ext cx="9144000" cy="1014730"/>
          </a:xfrm>
        </p:spPr>
        <p:txBody>
          <a:bodyPr/>
          <a:lstStyle/>
          <a:p>
            <a:r>
              <a:rPr lang="en-US" sz="4000" dirty="0">
                <a:latin typeface="Times New Roman" panose="02020603050405020304" charset="0"/>
                <a:cs typeface="Times New Roman" panose="02020603050405020304" charset="0"/>
              </a:rPr>
              <a:t> Άννα Κομνηνή (IX, κεφ. 10, σ. 280</a:t>
            </a:r>
            <a:r>
              <a:rPr lang="en-US" sz="4000" baseline="30000" dirty="0">
                <a:latin typeface="Times New Roman" panose="02020603050405020304" charset="0"/>
                <a:cs typeface="Times New Roman" panose="02020603050405020304" charset="0"/>
              </a:rPr>
              <a:t>8-12</a:t>
            </a:r>
            <a:r>
              <a:rPr lang="en-US" sz="4000" dirty="0">
                <a:latin typeface="Times New Roman" panose="02020603050405020304" charset="0"/>
                <a:cs typeface="Times New Roman" panose="02020603050405020304" charset="0"/>
              </a:rPr>
              <a:t>)</a:t>
            </a:r>
            <a:endParaRPr lang="en-US" sz="4000" dirty="0">
              <a:latin typeface="Times New Roman" panose="02020603050405020304" charset="0"/>
              <a:cs typeface="Times New Roman" panose="02020603050405020304" charset="0"/>
            </a:endParaRPr>
          </a:p>
        </p:txBody>
      </p:sp>
      <p:sp>
        <p:nvSpPr>
          <p:cNvPr id="3" name="Subtitle 2"/>
          <p:cNvSpPr>
            <a:spLocks noGrp="1"/>
          </p:cNvSpPr>
          <p:nvPr>
            <p:ph type="subTitle" idx="1"/>
          </p:nvPr>
        </p:nvSpPr>
        <p:spPr/>
        <p:txBody>
          <a:bodyPr>
            <a:normAutofit fontScale="90000"/>
          </a:bodyPr>
          <a:lstStyle/>
          <a:p>
            <a:pPr algn="just"/>
            <a:r>
              <a:rPr lang="en-US"/>
              <a:t>ἐκεῖνος δ’ εὐθὺς τεθαρρηκὼς προσεληλύθει συνεπαγόμενος</a:t>
            </a:r>
            <a:r>
              <a:rPr lang="el-GR" altLang="en-US"/>
              <a:t> </a:t>
            </a:r>
            <a:r>
              <a:rPr lang="en-US"/>
              <a:t>τούς τε συγγενεῖς καὶ </a:t>
            </a:r>
            <a:r>
              <a:rPr lang="en-US">
                <a:sym typeface="+mn-ea"/>
              </a:rPr>
              <a:t>ἐ</a:t>
            </a:r>
            <a:r>
              <a:rPr lang="en-US"/>
              <a:t>κκρίτους τῶν ζουπάνων καὶ προθύμως ὁμήρους τοὺς αὐτοῦ</a:t>
            </a:r>
            <a:r>
              <a:rPr lang="el-GR" altLang="en-US"/>
              <a:t> </a:t>
            </a:r>
            <a:r>
              <a:rPr lang="en-US"/>
              <a:t>ἀνεψιαδεῖς τῷ αὐτοκράτωρι παραδέδωκε, τόν τε Οὔρεσιν καλούμενον καὶ Στέφανον τὸν</a:t>
            </a:r>
            <a:r>
              <a:rPr lang="el-GR" altLang="en-US"/>
              <a:t> </a:t>
            </a:r>
            <a:r>
              <a:rPr lang="en-US"/>
              <a:t>Βολκάνον καὶ ἑτέρους τὸν εἴκοσιν ἀριθμὸν ἀποπληροῦντας</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Χωνιάτης, σ. 136.47-65</a:t>
            </a:r>
            <a:endParaRPr lang="el-GR"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00" y="1752600"/>
            <a:ext cx="7478918" cy="486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38400" y="274638"/>
            <a:ext cx="7772400" cy="447837"/>
          </a:xfrm>
        </p:spPr>
        <p:txBody>
          <a:bodyPr>
            <a:normAutofit fontScale="90000"/>
          </a:bodyPr>
          <a:lstStyle/>
          <a:p>
            <a:r>
              <a:rPr lang="el-GR" dirty="0" smtClean="0"/>
              <a:t>Ευστάθιος </a:t>
            </a:r>
            <a:r>
              <a:rPr lang="el-GR" dirty="0" err="1" smtClean="0"/>
              <a:t>Θεσ</a:t>
            </a:r>
            <a:r>
              <a:rPr lang="el-GR" dirty="0" smtClean="0"/>
              <a:t>/</a:t>
            </a:r>
            <a:r>
              <a:rPr lang="el-GR" dirty="0" err="1" smtClean="0"/>
              <a:t>κης</a:t>
            </a:r>
            <a:r>
              <a:rPr lang="el-GR" dirty="0" smtClean="0"/>
              <a:t>, σ. 43.1-44.8</a:t>
            </a:r>
            <a:endParaRPr lang="el-GR" dirty="0"/>
          </a:p>
        </p:txBody>
      </p:sp>
      <p:grpSp>
        <p:nvGrpSpPr>
          <p:cNvPr id="3" name="Group 5"/>
          <p:cNvGrpSpPr>
            <a:grpSpLocks noChangeAspect="1"/>
          </p:cNvGrpSpPr>
          <p:nvPr/>
        </p:nvGrpSpPr>
        <p:grpSpPr bwMode="auto">
          <a:xfrm>
            <a:off x="1621564" y="646275"/>
            <a:ext cx="4857751" cy="5943601"/>
            <a:chOff x="480" y="384"/>
            <a:chExt cx="3060" cy="3744"/>
          </a:xfrm>
        </p:grpSpPr>
        <p:sp>
          <p:nvSpPr>
            <p:cNvPr id="4" name="AutoShape 4"/>
            <p:cNvSpPr>
              <a:spLocks noChangeAspect="1" noChangeArrowheads="1" noTextEdit="1"/>
            </p:cNvSpPr>
            <p:nvPr/>
          </p:nvSpPr>
          <p:spPr bwMode="auto">
            <a:xfrm>
              <a:off x="480" y="432"/>
              <a:ext cx="2721" cy="369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l-GR"/>
            </a:p>
          </p:txBody>
        </p:sp>
        <p:pic>
          <p:nvPicPr>
            <p:cNvPr id="6150"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6" y="384"/>
              <a:ext cx="2724" cy="3699"/>
            </a:xfrm>
            <a:prstGeom prst="rect">
              <a:avLst/>
            </a:prstGeom>
            <a:solidFill>
              <a:srgbClr val="FFFFFF"/>
            </a:solidFill>
            <a:ln w="9525">
              <a:solidFill>
                <a:srgbClr val="000000"/>
              </a:solidFill>
              <a:miter lim="800000"/>
              <a:headEnd/>
              <a:tailEnd/>
            </a:ln>
          </p:spPr>
        </p:pic>
      </p:grpSp>
      <p:sp>
        <p:nvSpPr>
          <p:cNvPr id="6" name="Ορθογώνιο 5"/>
          <p:cNvSpPr/>
          <p:nvPr/>
        </p:nvSpPr>
        <p:spPr>
          <a:xfrm>
            <a:off x="2157100" y="741703"/>
            <a:ext cx="41148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2154964" y="2057400"/>
            <a:ext cx="4038600" cy="1752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2147130" y="5560464"/>
            <a:ext cx="4114800"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18681"/>
            <a:ext cx="407888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Ευστάθιος </a:t>
            </a:r>
            <a:r>
              <a:rPr lang="el-GR" dirty="0" err="1" smtClean="0"/>
              <a:t>Θεσ</a:t>
            </a:r>
            <a:r>
              <a:rPr lang="el-GR" dirty="0" smtClean="0"/>
              <a:t>/</a:t>
            </a:r>
            <a:r>
              <a:rPr lang="el-GR" dirty="0" err="1" smtClean="0"/>
              <a:t>κης</a:t>
            </a:r>
            <a:r>
              <a:rPr lang="el-GR" dirty="0" smtClean="0"/>
              <a:t>, 94.26-95.2</a:t>
            </a:r>
            <a:endParaRPr lang="el-GR"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7362" y="1981200"/>
            <a:ext cx="86772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3006725"/>
            <a:ext cx="87915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Ευστάθιος </a:t>
            </a:r>
            <a:r>
              <a:rPr lang="el-GR" dirty="0" err="1" smtClean="0"/>
              <a:t>Θεσ</a:t>
            </a:r>
            <a:r>
              <a:rPr lang="el-GR" dirty="0" smtClean="0"/>
              <a:t>/</a:t>
            </a:r>
            <a:r>
              <a:rPr lang="el-GR" dirty="0" err="1" smtClean="0"/>
              <a:t>κης</a:t>
            </a:r>
            <a:r>
              <a:rPr lang="el-GR" dirty="0" smtClean="0"/>
              <a:t>, σ. 35.2-10</a:t>
            </a:r>
            <a:endParaRPr lang="el-GR"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2057400"/>
            <a:ext cx="7558088" cy="307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Μιχαήλ </a:t>
            </a:r>
            <a:r>
              <a:rPr lang="el-GR" dirty="0" err="1" smtClean="0"/>
              <a:t>Ρήτωρ</a:t>
            </a:r>
            <a:r>
              <a:rPr lang="el-GR" dirty="0" smtClean="0"/>
              <a:t>, σ. 147.18-20, 143.8-15</a:t>
            </a:r>
            <a:endParaRPr lang="el-GR"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1981200"/>
            <a:ext cx="6834188" cy="111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056" y="3402650"/>
            <a:ext cx="6692533"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Μιχαήλ </a:t>
            </a:r>
            <a:r>
              <a:rPr lang="el-GR" dirty="0" err="1" smtClean="0"/>
              <a:t>Ρήτωρ</a:t>
            </a:r>
            <a:r>
              <a:rPr lang="el-GR" dirty="0" smtClean="0"/>
              <a:t>, σ. 144.29-30, 148.11-14, 159.4-8</a:t>
            </a:r>
            <a:endParaRPr lang="el-GR"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7400" y="1981200"/>
            <a:ext cx="6548437" cy="62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924" y="2819400"/>
            <a:ext cx="4724400" cy="90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267200"/>
            <a:ext cx="6053137" cy="160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Μιχαήλ </a:t>
            </a:r>
            <a:r>
              <a:rPr lang="el-GR" dirty="0" err="1" smtClean="0"/>
              <a:t>Ρήτωρ</a:t>
            </a:r>
            <a:r>
              <a:rPr lang="el-GR" dirty="0" smtClean="0"/>
              <a:t>, σ. 161.2-5, 9-16</a:t>
            </a:r>
            <a:endParaRPr lang="el-GR"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799" y="1905000"/>
            <a:ext cx="6262687" cy="114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098" y="4038600"/>
            <a:ext cx="6034087" cy="213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Μιχαήλ </a:t>
            </a:r>
            <a:r>
              <a:rPr lang="el-GR" dirty="0" err="1" smtClean="0"/>
              <a:t>Ρήτωρ</a:t>
            </a:r>
            <a:r>
              <a:rPr lang="el-GR" dirty="0" smtClean="0"/>
              <a:t>, σ. 147.14-17, 149.18-27</a:t>
            </a:r>
            <a:endParaRPr lang="el-GR"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1829861"/>
            <a:ext cx="6757987" cy="118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81400"/>
            <a:ext cx="6415087" cy="287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Πρόδρομος, σ. 354.196-200, 358.327-330</a:t>
            </a:r>
            <a:endParaRPr lang="el-GR" sz="3200"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800" y="1905000"/>
            <a:ext cx="5791200" cy="165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412" y="4267200"/>
            <a:ext cx="58959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Πρόδρομος, σ. 356.254-281</a:t>
            </a:r>
            <a:endParaRPr lang="el-GR" dirty="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5999" y="1524000"/>
            <a:ext cx="495061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t> Ιωάννης</a:t>
            </a:r>
            <a:r>
              <a:rPr lang="el-GR" altLang="en-US"/>
              <a:t> </a:t>
            </a:r>
            <a:r>
              <a:rPr lang="en-US"/>
              <a:t>Κίνναμος (σ. 204</a:t>
            </a:r>
            <a:r>
              <a:rPr lang="en-US" baseline="30000"/>
              <a:t>15-21</a:t>
            </a:r>
            <a:r>
              <a:rPr lang="en-US"/>
              <a:t>)</a:t>
            </a:r>
            <a:endParaRPr lang="en-US"/>
          </a:p>
        </p:txBody>
      </p:sp>
      <p:sp>
        <p:nvSpPr>
          <p:cNvPr id="3" name="Content Placeholder 2"/>
          <p:cNvSpPr>
            <a:spLocks noGrp="1"/>
          </p:cNvSpPr>
          <p:nvPr>
            <p:ph idx="1"/>
          </p:nvPr>
        </p:nvSpPr>
        <p:spPr/>
        <p:txBody>
          <a:bodyPr/>
          <a:p>
            <a:pPr marL="0" indent="0" algn="just">
              <a:buNone/>
            </a:pPr>
            <a:r>
              <a:rPr lang="en-US"/>
              <a:t>βασιλεὺς δὲ τὸν ὕστατον ἀδελφῶν μετάπεμπτον θέμενος, ὃς Δεσὲ μ</a:t>
            </a:r>
            <a:r>
              <a:rPr lang="el-GR" altLang="en-US"/>
              <a:t>ε</a:t>
            </a:r>
            <a:r>
              <a:rPr lang="en-US"/>
              <a:t>ν</a:t>
            </a:r>
            <a:endParaRPr lang="en-US"/>
          </a:p>
          <a:p>
            <a:pPr marL="0" indent="0" algn="just">
              <a:buNone/>
            </a:pPr>
            <a:r>
              <a:rPr lang="en-US"/>
              <a:t>ἐκαλεῖτο Δένδρας δὲ χώρας ἦρχεν, ἣ Ναισσῷ ἐν γειτόνων ἐστὶν εὐδαίμων καὶ πολυάνθρωπος, τὰ πιστά τε παρ’ αὐτοῦ λαβὼν ὅπως ἀνόθευτον αὐτῷ τὸ τῆς δουλείας σχῆμα ἐς τὸν</a:t>
            </a:r>
            <a:r>
              <a:rPr lang="el-GR" altLang="en-US"/>
              <a:t> </a:t>
            </a:r>
            <a:r>
              <a:rPr lang="en-US"/>
              <a:t>πάντα τῆς ζωῆς φυλάξῃ αἰῶνα, πρὸς δὲ καὶ ὡς παντάπασι Δένδρας Ῥωμαίοις</a:t>
            </a:r>
            <a:r>
              <a:rPr lang="el-GR" altLang="en-US"/>
              <a:t> </a:t>
            </a:r>
            <a:r>
              <a:rPr lang="en-US"/>
              <a:t>ὑπεκστήσεται, ἣν καθάπερ ἔφην καρπιζόμενος ἦν, ἀρχιζουπάνον ἀνεῖπεν.</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Πρόδρομος, σ. 32.271-33.308</a:t>
            </a:r>
            <a:endParaRPr lang="el-GR"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1752600"/>
            <a:ext cx="4833937" cy="154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56291"/>
            <a:ext cx="3886200" cy="522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Πρόδρομος, σ. 34.329-351</a:t>
            </a:r>
            <a:endParaRPr lang="el-GR"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08875" y="1447800"/>
            <a:ext cx="469924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RHC, </a:t>
            </a:r>
            <a:r>
              <a:rPr lang="el-GR" dirty="0" smtClean="0"/>
              <a:t>762.36-38</a:t>
            </a:r>
            <a:br>
              <a:rPr lang="el-GR" dirty="0" smtClean="0"/>
            </a:br>
            <a:r>
              <a:rPr lang="el-GR" dirty="0" smtClean="0"/>
              <a:t>Πρόδρομος, σ. 46.90-91</a:t>
            </a:r>
            <a:endParaRPr lang="el-GR" dirty="0"/>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1" y="2328864"/>
            <a:ext cx="8839200" cy="89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92" y="3581400"/>
            <a:ext cx="687760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Πρόδρομος, 44.22-46.91</a:t>
            </a:r>
            <a:endParaRPr lang="el-GR" dirty="0"/>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1600200"/>
            <a:ext cx="4373851"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715" y="1600200"/>
            <a:ext cx="3857885"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33713" y="2554288"/>
            <a:ext cx="61245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Νικήτας Χωνιάτης, σ. 136</a:t>
            </a:r>
            <a:r>
              <a:rPr lang="en-US" baseline="30000"/>
              <a:t>47-54</a:t>
            </a:r>
            <a:endParaRPr lang="en-US" baseline="30000"/>
          </a:p>
        </p:txBody>
      </p:sp>
      <p:sp>
        <p:nvSpPr>
          <p:cNvPr id="3" name="Content Placeholder 2"/>
          <p:cNvSpPr>
            <a:spLocks noGrp="1"/>
          </p:cNvSpPr>
          <p:nvPr>
            <p:ph idx="1"/>
          </p:nvPr>
        </p:nvSpPr>
        <p:spPr/>
        <p:txBody>
          <a:bodyPr>
            <a:normAutofit/>
          </a:bodyPr>
          <a:p>
            <a:pPr marL="0" indent="0">
              <a:buNone/>
            </a:pPr>
            <a:r>
              <a:rPr lang="en-US"/>
              <a:t>Οὗτος δὲ τὸν Δεσὲ μετελευσόμενος, ἑαυτοῦ γενόμενον κακουργότερον, τὴν ἐς Σερβίαν ὥρμα τραπέσθαι. ἀλλ’ ὁ Δεσὲ καὶ πόρρωθεν ἐπιτηρῶν τὰ πραττόμενα, μάλιστα δ’ ὅπερ ἦν δεδιώς, μή τι ἀηδὲς πάθοι καὶ ἀπευκταῖον βασιλέως εἰς τὴν ἑαυτοῦ χώραν παρεμβαλόντος, πέμψας ἐς βασιλέα </a:t>
            </a:r>
            <a:r>
              <a:rPr lang="el-GR" altLang="en-US"/>
              <a:t> </a:t>
            </a:r>
            <a:r>
              <a:rPr lang="en-US"/>
              <a:t>ἐνδοθῆναί οἱ καθικετεύει τὴν ἐς αὐτὸν ἀπαθῆ ἄφιξιν. ὡς οὖν εἶχεν ὃ ᾔτησεν, ἀφίκετο δορυφορίας μετέχων σατραπικῆς καὶ ἐς θέαν τῷ βασιλεῖ καταστὰς τὸ δολιόφρον τῆς γνώμης κατονειδίζεται καὶ οὕτως ὡς ἄσπονδος ἀποπέμπεται.</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Kinnamos, p. 287</a:t>
            </a:r>
            <a:r>
              <a:rPr lang="en-US" baseline="30000"/>
              <a:t>11-24</a:t>
            </a:r>
            <a:endParaRPr lang="en-US" baseline="30000"/>
          </a:p>
        </p:txBody>
      </p:sp>
      <p:sp>
        <p:nvSpPr>
          <p:cNvPr id="3" name="Content Placeholder 2"/>
          <p:cNvSpPr>
            <a:spLocks noGrp="1"/>
          </p:cNvSpPr>
          <p:nvPr>
            <p:ph idx="1"/>
          </p:nvPr>
        </p:nvSpPr>
        <p:spPr/>
        <p:txBody>
          <a:bodyPr>
            <a:normAutofit fontScale="90000"/>
          </a:bodyPr>
          <a:p>
            <a:pPr marL="0" indent="0" algn="just">
              <a:buNone/>
            </a:pPr>
            <a:r>
              <a:rPr lang="en-US"/>
              <a:t>ὁ δὲ βασιλεὺς ἐπειδὴ Βέλαν ἐπὶ τῆς ἀρχῆς κατεστήσατο, ἐπὶ τὸ Σερβίων ἐτράπετο ἔθνος, ἀμυνεῖσθαι τῆς τόλμης αὐτοὺς προθυμούμενος. ἀλλ’ ὅπερ θαυμάζειν ἀεὶ ἔχω, οὔπω τὸ στράτευμα ἤθροιστο πᾶν, καὶ βασιλεὺς χιλιάσιν ὀλίγαις διά τινων ἐρυμνῶν καὶ ἀποκρήμνων χωρίων εἰσελάσας ἐπὶ τὴν χώραν τῷ ἀρχιζουπάνῳ συμμίξειν ἠπείγετο. ὁ δὲ καίτοι μυρίαν πανταχόθεν ἑαυτῷ χεῖρα συστησάμενος σύμμαχον ἔφευγε μὲν τὸ πρῶτον, ὡς δὲ τὸ δέος αὐτοῦ τὴν ψυχὴν ἐπολιόρκει, πρέσβεις ἐς βασιλέα πέμψας κακῶν ἀμνηστίας ἐδεῖτο τυχεῖν. Πείθειν δ’ οὐκ ἔχων, ἀλλὰ τῆς ἐς αὐτὸν ᾐτεῖτο παρόδου τέως ἀκινδύνου τυχεῖν. ἧκε τοίνυν βασιλέως ἐπινεύσαντος, καὶ εἰσῄει παρὰ τὸ βῆμα, ἀκαλυφής τε κεφαλὴν καὶ χεῖρας εἰς ἀγκῶνα γυμνούμενος, ἀνυπόδετος μὲν πόδας, σχοῖνος δε οἱ τοῦ τραχήλου ἐξῆπτο, καὶ ξίφος κεχείριστο, ὅπη βούλοιτο χρῆσθαι βασιλεῖ ἑαυτὸν παρεχόμενος</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Choniates, p. 136</a:t>
            </a:r>
            <a:r>
              <a:rPr lang="en-US" baseline="30000"/>
              <a:t>47-54</a:t>
            </a:r>
            <a:endParaRPr lang="en-US" baseline="30000"/>
          </a:p>
        </p:txBody>
      </p:sp>
      <p:sp>
        <p:nvSpPr>
          <p:cNvPr id="3" name="Content Placeholder 2"/>
          <p:cNvSpPr>
            <a:spLocks noGrp="1"/>
          </p:cNvSpPr>
          <p:nvPr>
            <p:ph idx="1"/>
          </p:nvPr>
        </p:nvSpPr>
        <p:spPr/>
        <p:txBody>
          <a:bodyPr>
            <a:normAutofit/>
          </a:bodyPr>
          <a:p>
            <a:pPr marL="0" indent="0" algn="just">
              <a:buNone/>
            </a:pPr>
            <a:r>
              <a:rPr lang="en-US"/>
              <a:t>ταῦτα πυθόμενος βασιλεὺς οὐκέτι μέλλειν ἔγνω, καὶ τοίνυν ἐπὶ δίκην καλέσας αὐτὸν, ἐπειδήπερ ἐκράτει, τῶν κατηγόρων αὐτῷ καὶ συνειδότων κατὰ πρόσωπον ἱσταμένων ἤδη καὶ θεατριζόντων τῷ ἀνθρώπῳ τὴν ἀπιστίαν, τότε μὲν ἐν τῷ ἀσφαλεῖ οὐ σὺν ἀτιμίᾳ τοῦτον ἔσχε· ταφρεῖᾳ γὰρ τὴν σκηνὴν αὐτῷ περισχὼν κατὰ τὸν ἐν τοῖς χαρακώμασι νόμον ἐτήρει, ὡς ἀπ’ ἐκείνου λοιπὸν Δεσὲ χάρακα τὸν τόπον ὀνομασθῆναι (οὕτω γὰρ τὴν ταφρείαν ἰδιωτίζοντες ὀνομάζουσι οἱ πολλοί)· ὀλίγῳ δ’ ὕστερον ἐς Βυζάντιον πέμψας ἔμφρουρον ἐν</a:t>
            </a:r>
            <a:r>
              <a:rPr lang="el-GR" altLang="en-US"/>
              <a:t> </a:t>
            </a:r>
            <a:r>
              <a:rPr lang="en-US"/>
              <a:t>παλατίῳ κατεστήσατο.</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Kinnamos, p. 213</a:t>
            </a:r>
            <a:r>
              <a:rPr lang="en-US" baseline="30000"/>
              <a:t>1-10</a:t>
            </a:r>
            <a:endParaRPr lang="en-US" baseline="30000"/>
          </a:p>
        </p:txBody>
      </p:sp>
      <p:sp>
        <p:nvSpPr>
          <p:cNvPr id="3" name="Content Placeholder 2"/>
          <p:cNvSpPr>
            <a:spLocks noGrp="1"/>
          </p:cNvSpPr>
          <p:nvPr>
            <p:ph idx="1"/>
          </p:nvPr>
        </p:nvSpPr>
        <p:spPr/>
        <p:txBody>
          <a:bodyPr>
            <a:normAutofit lnSpcReduction="20000"/>
          </a:bodyPr>
          <a:p>
            <a:pPr marL="0" indent="0" algn="just">
              <a:buNone/>
            </a:pPr>
            <a:r>
              <a:rPr lang="en-US"/>
              <a:t>ὁ δὲ δύστροπός τε καὶ ἰσχυρογνώμων ἐφαίνετο ἐπὶ μακροτέραις τε ταῖς ἐλπίσιν ὠχεῖτο καὶ εἰς τὴν ἐπιοῦσαν τὴν ἄφιξιν ὑπισχνεῖτο. ὁ μὲν οὖν βασιλεὺς διὰ ταῦτα, ἐπειδὴ πρὸς τῇ Ναϊσῷ ἐγένετο, ἔνθα ταῖν ὁδοῖν ἀμφοτέραιν ἡ μὲν ἐπὶ τὴν Σερβικὴν ἄγει, θατέρα δὲ ἐπὶ Ἴστρον καὶ γῆν τὴν Παιονικήν, ἐν μεταιχμίῳ τὴν στρατοπεδείαν ἐπήξατο, Δεσὲ δὲ τὸν ἐπικρεμάμενον ἤδη κίνδυνον αὐτῷ συνιδὼν τὸ περὶ αὐτὸν ἀναλαβὼν στράτευμα ἐς τὸ Ῥωμαίων ἀφικνεῖται στρατόπεδον. Βασιλεὺς δὲ εὐμενῶς τε αὐτῷ προσηνέχθη καὶ τὰ εἰκότα τετίμηκεν. ἀλλ’ ἔοικεν</a:t>
            </a:r>
            <a:r>
              <a:rPr lang="el-GR" altLang="en-US"/>
              <a:t> </a:t>
            </a:r>
            <a:r>
              <a:rPr lang="en-US"/>
              <a:t>γλώσσης μηδὲν αἴσχιον εἶναι κακόν.</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Choniates, pp. 158</a:t>
            </a:r>
            <a:r>
              <a:rPr lang="en-US" baseline="30000"/>
              <a:t>82</a:t>
            </a:r>
            <a:r>
              <a:rPr lang="en-US"/>
              <a:t>-159</a:t>
            </a:r>
            <a:r>
              <a:rPr lang="en-US" baseline="30000"/>
              <a:t>91</a:t>
            </a:r>
            <a:endParaRPr lang="en-US" baseline="30000"/>
          </a:p>
        </p:txBody>
      </p:sp>
      <p:sp>
        <p:nvSpPr>
          <p:cNvPr id="3" name="Content Placeholder 2"/>
          <p:cNvSpPr>
            <a:spLocks noGrp="1"/>
          </p:cNvSpPr>
          <p:nvPr>
            <p:ph idx="1"/>
          </p:nvPr>
        </p:nvSpPr>
        <p:spPr/>
        <p:txBody>
          <a:bodyPr>
            <a:normAutofit lnSpcReduction="20000"/>
          </a:bodyPr>
          <a:p>
            <a:pPr marL="0" indent="0" algn="just">
              <a:buNone/>
            </a:pPr>
            <a:r>
              <a:rPr lang="en-US"/>
              <a:t>ἠκηκόει γὰρ ὁ τῶν Σέρβων σατράπης (ἧν δὲ τότε ὁ Νεεμὰν Στέφανος) ὑπὲρ ὅ δεῖ θρασύτερος γέγονε καὶ κακόσχολος ὤν τις ἥγηται σοφὸν τὸ περίεργον καὶ τὴν ἐπιθυμίαν τρέφων ἀκόρεστον καὶ πρὸς τὰ ἐκεῖ</a:t>
            </a:r>
            <a:r>
              <a:rPr lang="el-GR" altLang="en-US"/>
              <a:t> </a:t>
            </a:r>
            <a:r>
              <a:rPr lang="en-US"/>
              <a:t>πάντα διαπλωθῆναι φιλονεικῶν τοῖς ἐκ τοῦ ἀυτοῦ φύλου βαρὺς ἐμπίπτει καὶ ξίφει τὸ γένος μέτεισι, μήτε μὴν τὰ οἰκεῖα εἰδὼς μέτρα Χορβατίαν ὑποποιεῖται καὶ πρὸς ἑαυτὸν ἐπισπᾶται τῶν Δεκατάρων τὴν κυριότητα.</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p:cNvSpPr>
            <a:spLocks noGrp="1"/>
          </p:cNvSpPr>
          <p:nvPr>
            <p:ph type="body" sz="half" idx="2"/>
          </p:nvPr>
        </p:nvSpPr>
        <p:spPr>
          <a:xfrm>
            <a:off x="2133600" y="5715000"/>
            <a:ext cx="7620000" cy="802575"/>
          </a:xfrm>
        </p:spPr>
        <p:txBody>
          <a:bodyPr>
            <a:normAutofit fontScale="85000"/>
          </a:bodyPr>
          <a:lstStyle/>
          <a:p>
            <a:endParaRPr lang="el-GR" dirty="0" smtClean="0"/>
          </a:p>
          <a:p>
            <a:r>
              <a:rPr lang="el-GR" sz="2800" dirty="0" err="1" smtClean="0"/>
              <a:t>Κίνναμος</a:t>
            </a:r>
            <a:r>
              <a:rPr lang="el-GR" sz="2800" dirty="0" smtClean="0"/>
              <a:t>, σ. 113.9-16, 204.15-21, 212.18-23, 213-6-13</a:t>
            </a:r>
            <a:endParaRPr lang="el-GR" sz="2800" dirty="0"/>
          </a:p>
        </p:txBody>
      </p:sp>
      <p:sp>
        <p:nvSpPr>
          <p:cNvPr id="4" name="Θέση εικόνας 3"/>
          <p:cNvSpPr>
            <a:spLocks noGrp="1"/>
          </p:cNvSpPr>
          <p:nvPr>
            <p:ph type="pic" idx="1"/>
          </p:nvPr>
        </p:nvSpPr>
        <p:spPr>
          <a:xfrm>
            <a:off x="1592308" y="76200"/>
            <a:ext cx="9075692" cy="5495925"/>
          </a:xfrm>
          <a:prstGeom prst="round2SameRect">
            <a:avLst>
              <a:gd name="adj1" fmla="val 7101"/>
              <a:gd name="adj2" fmla="val 0"/>
            </a:avLst>
          </a:prstGeom>
        </p:spPr>
      </p:sp>
      <p:pic>
        <p:nvPicPr>
          <p:cNvPr id="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40793" y="152400"/>
            <a:ext cx="480957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066800"/>
            <a:ext cx="4764524" cy="152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793" y="2558040"/>
            <a:ext cx="5519736" cy="136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657600"/>
            <a:ext cx="5257800" cy="176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err="1" smtClean="0"/>
              <a:t>Κίνναμος</a:t>
            </a:r>
            <a:r>
              <a:rPr lang="el-GR" dirty="0" smtClean="0"/>
              <a:t>, σ. 287.11-288.3</a:t>
            </a:r>
            <a:endParaRPr lang="el-GR" dirty="0"/>
          </a:p>
        </p:txBody>
      </p:sp>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65348" y="1600200"/>
            <a:ext cx="600618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2087" y="5486399"/>
            <a:ext cx="5692707"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4125</Words>
  <Application>WPS Presentation</Application>
  <PresentationFormat>Widescreen</PresentationFormat>
  <Paragraphs>61</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SimSun</vt:lpstr>
      <vt:lpstr>Wingdings</vt:lpstr>
      <vt:lpstr>Calibri Light</vt:lpstr>
      <vt:lpstr>Calibri</vt:lpstr>
      <vt:lpstr>Microsoft YaHei</vt:lpstr>
      <vt:lpstr>Arial Unicode MS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Κίνναμος, σ. 287.11-288.3</vt:lpstr>
      <vt:lpstr>Χωνιάτης, σ. 136.47-65</vt:lpstr>
      <vt:lpstr>Ευστάθιος Θεσ/κης, σ. 43.1-44.8</vt:lpstr>
      <vt:lpstr>Ευστάθιος Θεσ/κης, 94.26-95.2</vt:lpstr>
      <vt:lpstr>Ευστάθιος Θεσ/κης, σ. 35.2-10</vt:lpstr>
      <vt:lpstr>Μιχαήλ Ρήτωρ, σ. 147.18-20, 143.8-15</vt:lpstr>
      <vt:lpstr>Μιχαήλ Ρήτωρ, σ. 144.29-30, 148.11-14, 159.4-8</vt:lpstr>
      <vt:lpstr>Μιχαήλ Ρήτωρ, σ. 161.2-5, 9-16</vt:lpstr>
      <vt:lpstr>Μιχαήλ Ρήτωρ, σ. 147.14-17, 149.18-27</vt:lpstr>
      <vt:lpstr>Πρόδρομος, σ. 354.196-200, 358.327-330</vt:lpstr>
      <vt:lpstr>Πρόδρομος, σ. 356.254-281</vt:lpstr>
      <vt:lpstr>Πρόδρομος, σ. 32.271-33.308</vt:lpstr>
      <vt:lpstr>Πρόδρομος, σ. 34.329-351</vt:lpstr>
      <vt:lpstr>RHC, 762.36-38 Πρόδρομος, σ. 46.90-91</vt:lpstr>
      <vt:lpstr>Πρόδρομος, 44.22-46.91</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Άννα Κομνηνή (IX, κεφ. 10, σ. 2808-12)</dc:title>
  <dc:creator/>
  <cp:lastModifiedBy>Angeliki Papa</cp:lastModifiedBy>
  <cp:revision>1</cp:revision>
  <dcterms:created xsi:type="dcterms:W3CDTF">2024-04-17T11:59:38Z</dcterms:created>
  <dcterms:modified xsi:type="dcterms:W3CDTF">2024-04-17T11:59:38Z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3F174DA0DFF747A48CEF9BD44A61D971_11</vt:lpwstr>
  </property>
  <property fmtid="{D5CDD505-2E9C-101B-9397-08002B2CF9AE}" pid="3" name="KSOProductBuildVer">
    <vt:lpwstr>1033-12.2.0.13489</vt:lpwstr>
  </property>
</Properties>
</file>